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5042" r:id="rId1"/>
    <p:sldMasterId id="2147485233" r:id="rId2"/>
  </p:sldMasterIdLst>
  <p:notesMasterIdLst>
    <p:notesMasterId r:id="rId40"/>
  </p:notesMasterIdLst>
  <p:handoutMasterIdLst>
    <p:handoutMasterId r:id="rId41"/>
  </p:handoutMasterIdLst>
  <p:sldIdLst>
    <p:sldId id="257" r:id="rId3"/>
    <p:sldId id="822" r:id="rId4"/>
    <p:sldId id="848" r:id="rId5"/>
    <p:sldId id="849" r:id="rId6"/>
    <p:sldId id="876" r:id="rId7"/>
    <p:sldId id="816" r:id="rId8"/>
    <p:sldId id="851" r:id="rId9"/>
    <p:sldId id="853" r:id="rId10"/>
    <p:sldId id="854" r:id="rId11"/>
    <p:sldId id="866" r:id="rId12"/>
    <p:sldId id="826" r:id="rId13"/>
    <p:sldId id="867" r:id="rId14"/>
    <p:sldId id="868" r:id="rId15"/>
    <p:sldId id="827" r:id="rId16"/>
    <p:sldId id="877" r:id="rId17"/>
    <p:sldId id="878" r:id="rId18"/>
    <p:sldId id="856" r:id="rId19"/>
    <p:sldId id="873" r:id="rId20"/>
    <p:sldId id="821" r:id="rId21"/>
    <p:sldId id="825" r:id="rId22"/>
    <p:sldId id="874" r:id="rId23"/>
    <p:sldId id="875" r:id="rId24"/>
    <p:sldId id="859" r:id="rId25"/>
    <p:sldId id="796" r:id="rId26"/>
    <p:sldId id="861" r:id="rId27"/>
    <p:sldId id="862" r:id="rId28"/>
    <p:sldId id="863" r:id="rId29"/>
    <p:sldId id="864" r:id="rId30"/>
    <p:sldId id="869" r:id="rId31"/>
    <p:sldId id="870" r:id="rId32"/>
    <p:sldId id="871" r:id="rId33"/>
    <p:sldId id="872" r:id="rId34"/>
    <p:sldId id="881" r:id="rId35"/>
    <p:sldId id="882" r:id="rId36"/>
    <p:sldId id="879" r:id="rId37"/>
    <p:sldId id="880" r:id="rId38"/>
    <p:sldId id="883" r:id="rId39"/>
  </p:sldIdLst>
  <p:sldSz cx="9144000" cy="6858000" type="screen4x3"/>
  <p:notesSz cx="6729413" cy="9861550"/>
  <p:custDataLst>
    <p:tags r:id="rId42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5">
          <p15:clr>
            <a:srgbClr val="A4A3A4"/>
          </p15:clr>
        </p15:guide>
        <p15:guide id="2" pos="21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0000"/>
    <a:srgbClr val="00CCFF"/>
    <a:srgbClr val="0033CC"/>
    <a:srgbClr val="008000"/>
    <a:srgbClr val="A61303"/>
    <a:srgbClr val="66FF33"/>
    <a:srgbClr val="FF00FF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17" autoAdjust="0"/>
    <p:restoredTop sz="93634" autoAdjust="0"/>
  </p:normalViewPr>
  <p:slideViewPr>
    <p:cSldViewPr>
      <p:cViewPr>
        <p:scale>
          <a:sx n="125" d="100"/>
          <a:sy n="125" d="100"/>
        </p:scale>
        <p:origin x="1416" y="5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808" y="-104"/>
      </p:cViewPr>
      <p:guideLst>
        <p:guide orient="horz" pos="3105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tags" Target="tags/tag1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t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defTabSz="927100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9425"/>
            <a:ext cx="29146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62" tIns="46432" rIns="92862" bIns="46432" numCol="1" anchor="b" anchorCtr="0" compatLnSpc="1">
            <a:prstTxWarp prst="textNoShape">
              <a:avLst/>
            </a:prstTxWarp>
          </a:bodyPr>
          <a:lstStyle>
            <a:lvl1pPr algn="r" defTabSz="927100" eaLnBrk="1" hangingPunct="1">
              <a:defRPr sz="1200" smtClean="0">
                <a:latin typeface="Helvetica" charset="0"/>
              </a:defRPr>
            </a:lvl1pPr>
          </a:lstStyle>
          <a:p>
            <a:pPr>
              <a:defRPr/>
            </a:pPr>
            <a:fld id="{DB0FA953-9300-7345-9C0D-F4FA17D86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8759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0588" y="727075"/>
            <a:ext cx="4967287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5825"/>
            <a:ext cx="4986338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defTabSz="912813" eaLnBrk="1" hangingPunct="1">
              <a:defRPr sz="1200">
                <a:latin typeface="Helvetica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4825"/>
            <a:ext cx="293211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31" tIns="45665" rIns="91331" bIns="45665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200" smtClean="0">
                <a:latin typeface="Helvetica" charset="0"/>
              </a:defRPr>
            </a:lvl1pPr>
          </a:lstStyle>
          <a:p>
            <a:pPr>
              <a:defRPr/>
            </a:pPr>
            <a:fld id="{7EB9C0F2-CC32-9944-AFD1-6FCDBA6D7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25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C76BC44-7916-5B44-B1CB-66BD627CCA80}" type="slidenum">
              <a:rPr lang="en-US" sz="1200">
                <a:latin typeface="Helvetica" charset="0"/>
              </a:rPr>
              <a:pPr/>
              <a:t>1</a:t>
            </a:fld>
            <a:endParaRPr lang="en-US" sz="1200">
              <a:latin typeface="Helvetica" charset="0"/>
            </a:endParaRPr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989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9C0F2-CC32-9944-AFD1-6FCDBA6D7BB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039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9C0F2-CC32-9944-AFD1-6FCDBA6D7BB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555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9C0F2-CC32-9944-AFD1-6FCDBA6D7BB5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6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9C0F2-CC32-9944-AFD1-6FCDBA6D7BB5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8150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9C0F2-CC32-9944-AFD1-6FCDBA6D7BB5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96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9C0F2-CC32-9944-AFD1-6FCDBA6D7BB5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01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9C0F2-CC32-9944-AFD1-6FCDBA6D7BB5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12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B9C0F2-CC32-9944-AFD1-6FCDBA6D7BB5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23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0"/>
            <a:ext cx="1581150" cy="6858000"/>
            <a:chOff x="134471" y="0"/>
            <a:chExt cx="1581220" cy="685800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83676"/>
            <a:stretch>
              <a:fillRect/>
            </a:stretch>
          </p:blipFill>
          <p:spPr bwMode="auto">
            <a:xfrm>
              <a:off x="134471" y="0"/>
              <a:ext cx="135815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7546975" y="0"/>
            <a:ext cx="1597025" cy="6858000"/>
            <a:chOff x="7413812" y="0"/>
            <a:chExt cx="1597734" cy="6858000"/>
          </a:xfrm>
        </p:grpSpPr>
        <p:pic>
          <p:nvPicPr>
            <p:cNvPr id="8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126"/>
            <a:stretch>
              <a:fillRect/>
            </a:stretch>
          </p:blipFill>
          <p:spPr bwMode="auto">
            <a:xfrm>
              <a:off x="7651376" y="0"/>
              <a:ext cx="136017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3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4841875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58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2" name="Rectangle 59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3" name="Picture 17"/>
          <p:cNvPicPr>
            <a:picLocks noChangeAspect="1"/>
          </p:cNvPicPr>
          <p:nvPr userDrawn="1"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0"/>
            <a:ext cx="14033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069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-Bl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06282C-DE3F-D04E-898C-75AFF3269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26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" r="46875"/>
            <a:stretch>
              <a:fillRect/>
            </a:stretch>
          </p:blipFill>
          <p:spPr bwMode="auto"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06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5CE0EF-30B4-D643-A26F-AD068540C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656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799D00-BCC3-7C4A-AFC1-E3B4598EC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78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16862"/>
            <a:stretch>
              <a:fillRect/>
            </a:stretch>
          </p:blipFill>
          <p:spPr bwMode="auto">
            <a:xfrm>
              <a:off x="0" y="0"/>
              <a:ext cx="74676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28309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9764361-F29A-2F4D-BF64-B4ECC7715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95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5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163" y="40341"/>
            <a:ext cx="6904038" cy="141194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E38980-48CB-414F-9B43-A45CC981CF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7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0"/>
            <a:ext cx="1581150" cy="6858000"/>
            <a:chOff x="134471" y="0"/>
            <a:chExt cx="158122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1" r="83676"/>
            <a:stretch>
              <a:fillRect/>
            </a:stretch>
          </p:blipFill>
          <p:spPr bwMode="auto">
            <a:xfrm>
              <a:off x="134471" y="0"/>
              <a:ext cx="1358153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8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7546975" y="0"/>
            <a:ext cx="1597025" cy="6858000"/>
            <a:chOff x="7413812" y="0"/>
            <a:chExt cx="1597734" cy="6858000"/>
          </a:xfrm>
        </p:grpSpPr>
        <p:pic>
          <p:nvPicPr>
            <p:cNvPr id="9" name="Picture 12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126"/>
            <a:stretch>
              <a:fillRect/>
            </a:stretch>
          </p:blipFill>
          <p:spPr bwMode="auto">
            <a:xfrm>
              <a:off x="7651376" y="0"/>
              <a:ext cx="136017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3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413812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Picture 14" descr="HR-Color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4841875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/>
          <p:cNvPicPr>
            <a:picLocks noChangeAspect="1"/>
          </p:cNvPicPr>
          <p:nvPr userDrawn="1"/>
        </p:nvPicPr>
        <p:blipFill>
          <a:blip r:embed="rId5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0"/>
            <a:ext cx="14033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noProof="0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3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228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2" descr="Overlay-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55"/>
          <a:stretch>
            <a:fillRect/>
          </a:stretch>
        </p:blipFill>
        <p:spPr bwMode="auto">
          <a:xfrm flipV="1">
            <a:off x="0" y="-31856"/>
            <a:ext cx="9144000" cy="115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2" descr="Overlay-Blan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555"/>
          <a:stretch>
            <a:fillRect/>
          </a:stretch>
        </p:blipFill>
        <p:spPr bwMode="auto">
          <a:xfrm flipV="1">
            <a:off x="0" y="4957055"/>
            <a:ext cx="9144000" cy="1900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 descr="HR-Col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3259138"/>
            <a:ext cx="6035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/>
          <p:cNvPicPr>
            <a:picLocks noChangeAspect="1"/>
          </p:cNvPicPr>
          <p:nvPr/>
        </p:nvPicPr>
        <p:blipFill>
          <a:blip r:embed="rId4">
            <a:lum bright="-14000" contrast="16000"/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1143000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85097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 smtClean="0"/>
            </a:lvl1pPr>
          </a:lstStyle>
          <a:p>
            <a:pPr>
              <a:defRPr/>
            </a:pPr>
            <a:fld id="{F4BA2C3D-2CC6-0640-8CD9-96BFD4DC6D2A}" type="slidenum">
              <a:rPr lang="en-US"/>
              <a:pPr>
                <a:defRPr/>
              </a:pPr>
              <a:t>‹#›</a:t>
            </a:fld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262759" y="15677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740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B80336-AC21-AA48-B0B7-7B1D89747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5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8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9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5675" y="2460625"/>
            <a:ext cx="3563938" cy="984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1" name="Picture 10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79463" y="2460625"/>
            <a:ext cx="3563937" cy="9842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2" name="Picture 13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B6E621B-6ACA-3041-982B-B3EA5DEDE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0" y="1373188"/>
            <a:ext cx="9144000" cy="5484812"/>
            <a:chOff x="0" y="1372650"/>
            <a:chExt cx="9144000" cy="5485350"/>
          </a:xfrm>
        </p:grpSpPr>
        <p:pic>
          <p:nvPicPr>
            <p:cNvPr id="4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334"/>
            <a:stretch>
              <a:fillRect/>
            </a:stretch>
          </p:blipFill>
          <p:spPr bwMode="auto">
            <a:xfrm>
              <a:off x="0" y="1600200"/>
              <a:ext cx="9144000" cy="525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10" descr="Overlay-Horizont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72650"/>
              <a:ext cx="9144000" cy="267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0"/>
            <a:ext cx="144780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857BAF-47BE-474D-B8AF-8AF20DCF0F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2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Overlay-Blank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A08FAB5-4808-E84E-B3BF-E2379ABC27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66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6" name="Picture 9" descr="Overlay-Blank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01" r="46875"/>
            <a:stretch>
              <a:fillRect/>
            </a:stretch>
          </p:blipFill>
          <p:spPr bwMode="auto">
            <a:xfrm>
              <a:off x="4495800" y="0"/>
              <a:ext cx="46482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10" descr="Overlay-VerticalBridge.jp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67200" y="0"/>
              <a:ext cx="26789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" name="Picture 11"/>
          <p:cNvPicPr>
            <a:picLocks noChangeAspect="1"/>
          </p:cNvPicPr>
          <p:nvPr userDrawn="1"/>
        </p:nvPicPr>
        <p:blipFill>
          <a:blip r:embed="rId4">
            <a:lum bright="-62000" contrast="68000"/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906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10196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617F03-4603-F249-9BF6-59023A364E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32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92163" y="39688"/>
            <a:ext cx="6904037" cy="14128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92163" y="1762125"/>
            <a:ext cx="7570787" cy="42894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625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r>
              <a:rPr lang="en-US" smtClean="0"/>
              <a:t>22/09/2014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fld id="{5DA8B239-7165-A54A-80ED-2C0C8D0A8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1475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 smtClean="0">
                <a:solidFill>
                  <a:srgbClr val="A08BD6"/>
                </a:solidFill>
                <a:latin typeface="Bookman Old Style" charset="0"/>
                <a:cs typeface="Bookman Old Style" charset="0"/>
              </a:defRPr>
            </a:lvl1pPr>
          </a:lstStyle>
          <a:p>
            <a:pPr>
              <a:defRPr/>
            </a:pPr>
            <a:r>
              <a:rPr lang="fr-FR" smtClean="0"/>
              <a:t>CHAMONIX 2014</a:t>
            </a:r>
            <a:endParaRPr lang="en-GB"/>
          </a:p>
        </p:txBody>
      </p:sp>
      <p:sp>
        <p:nvSpPr>
          <p:cNvPr id="1031" name="Rectangle 54"/>
          <p:cNvSpPr>
            <a:spLocks noChangeArrowheads="1"/>
          </p:cNvSpPr>
          <p:nvPr userDrawn="1"/>
        </p:nvSpPr>
        <p:spPr bwMode="auto">
          <a:xfrm>
            <a:off x="4060825" y="301783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>
              <a:latin typeface="Bookman Old Style" charset="0"/>
              <a:cs typeface="Bookman Old Style" charset="0"/>
            </a:endParaRPr>
          </a:p>
        </p:txBody>
      </p:sp>
      <p:sp>
        <p:nvSpPr>
          <p:cNvPr id="1032" name="Rectangle 55"/>
          <p:cNvSpPr>
            <a:spLocks noChangeArrowheads="1"/>
          </p:cNvSpPr>
          <p:nvPr userDrawn="1"/>
        </p:nvSpPr>
        <p:spPr bwMode="auto">
          <a:xfrm>
            <a:off x="3678238" y="263048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>
              <a:latin typeface="Bookman Old Style" charset="0"/>
              <a:cs typeface="Bookman Old Style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20" r:id="rId1"/>
    <p:sldLayoutId id="2147485221" r:id="rId2"/>
    <p:sldLayoutId id="2147485222" r:id="rId3"/>
    <p:sldLayoutId id="2147485223" r:id="rId4"/>
    <p:sldLayoutId id="2147485224" r:id="rId5"/>
    <p:sldLayoutId id="2147485225" r:id="rId6"/>
    <p:sldLayoutId id="2147485226" r:id="rId7"/>
    <p:sldLayoutId id="2147485227" r:id="rId8"/>
    <p:sldLayoutId id="2147485228" r:id="rId9"/>
    <p:sldLayoutId id="2147485229" r:id="rId10"/>
    <p:sldLayoutId id="2147485230" r:id="rId11"/>
    <p:sldLayoutId id="2147485231" r:id="rId12"/>
    <p:sldLayoutId id="2147485232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sldNum="0" hdr="0" ftr="0" dt="0"/>
  <p:txStyles>
    <p:titleStyle>
      <a:lvl1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Bookman Old Style"/>
          <a:ea typeface="ＭＳ Ｐゴシック" charset="-128"/>
          <a:cs typeface="Bookman Old Style"/>
        </a:defRPr>
      </a:lvl1pPr>
      <a:lvl2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Bookman Old Style" charset="0"/>
          <a:ea typeface="ＭＳ Ｐゴシック" charset="-128"/>
          <a:cs typeface="ＭＳ Ｐゴシック" charset="-128"/>
        </a:defRPr>
      </a:lvl5pPr>
      <a:lvl6pPr marL="4572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6pPr>
      <a:lvl7pPr marL="9144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7pPr>
      <a:lvl8pPr marL="13716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8pPr>
      <a:lvl9pPr marL="1828800" algn="ctr" rtl="0" fontAlgn="base">
        <a:lnSpc>
          <a:spcPts val="60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Candara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ts val="2400"/>
        </a:spcBef>
        <a:spcAft>
          <a:spcPct val="0"/>
        </a:spcAft>
        <a:buClr>
          <a:srgbClr val="BAABE3"/>
        </a:buClr>
        <a:buFont typeface="Candara" charset="0"/>
        <a:buChar char="•"/>
        <a:defRPr sz="28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Font typeface="Candara" charset="0"/>
        <a:buChar char="•"/>
        <a:defRPr sz="26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2pPr>
      <a:lvl3pPr marL="1035050" indent="-349250" algn="l" rtl="0" eaLnBrk="0" fontAlgn="base" hangingPunct="0">
        <a:spcBef>
          <a:spcPts val="600"/>
        </a:spcBef>
        <a:spcAft>
          <a:spcPct val="0"/>
        </a:spcAft>
        <a:buClr>
          <a:srgbClr val="BAABE3"/>
        </a:buClr>
        <a:buFont typeface="Candara" charset="0"/>
        <a:buChar char="•"/>
        <a:defRPr sz="24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3pPr>
      <a:lvl4pPr marL="1371600" indent="-3365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Font typeface="Candara" charset="0"/>
        <a:buChar char="•"/>
        <a:defRPr sz="22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4pPr>
      <a:lvl5pPr marL="1720850" indent="-349250" algn="l" rtl="0" eaLnBrk="0" fontAlgn="base" hangingPunct="0">
        <a:spcBef>
          <a:spcPts val="600"/>
        </a:spcBef>
        <a:spcAft>
          <a:spcPct val="0"/>
        </a:spcAft>
        <a:buClr>
          <a:srgbClr val="BAABE3"/>
        </a:buClr>
        <a:buFont typeface="Candara" charset="0"/>
        <a:buChar char="•"/>
        <a:defRPr sz="2000" kern="1200">
          <a:solidFill>
            <a:schemeClr val="tx2"/>
          </a:solidFill>
          <a:latin typeface="Chalkboard"/>
          <a:ea typeface="ＭＳ Ｐゴシック" charset="-128"/>
          <a:cs typeface="Chalkboard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6085" y="298759"/>
            <a:ext cx="8487696" cy="42391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Normal page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6085" y="1224116"/>
            <a:ext cx="8487696" cy="49528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  <a:ea typeface=""/>
                <a:cs typeface=""/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"/>
              <a:cs typeface="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>
                    <a:tint val="75000"/>
                  </a:prstClr>
                </a:solidFill>
                <a:latin typeface="Calibri"/>
                <a:ea typeface=""/>
                <a:cs typeface=""/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"/>
              <a:cs typeface="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"/>
                <a:cs typeface="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84462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34" r:id="rId1"/>
    <p:sldLayoutId id="2147485235" r:id="rId2"/>
    <p:sldLayoutId id="2147485236" r:id="rId3"/>
    <p:sldLayoutId id="2147485237" r:id="rId4"/>
    <p:sldLayoutId id="2147485238" r:id="rId5"/>
    <p:sldLayoutId id="2147485239" r:id="rId6"/>
    <p:sldLayoutId id="2147485240" r:id="rId7"/>
    <p:sldLayoutId id="2147485241" r:id="rId8"/>
    <p:sldLayoutId id="2147485242" r:id="rId9"/>
    <p:sldLayoutId id="2147485243" r:id="rId10"/>
    <p:sldLayoutId id="2147485244" r:id="rId11"/>
    <p:sldLayoutId id="214748524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ln>
            <a:solidFill>
              <a:schemeClr val="accent1"/>
            </a:solidFill>
          </a:ln>
          <a:solidFill>
            <a:srgbClr val="10428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0428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0428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0428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0428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0428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4" Type="http://schemas.openxmlformats.org/officeDocument/2006/relationships/image" Target="../media/image12.tif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Relationship Id="rId3" Type="http://schemas.openxmlformats.org/officeDocument/2006/relationships/image" Target="../media/image2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9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tif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24744"/>
            <a:ext cx="9144000" cy="3672408"/>
          </a:xfrm>
        </p:spPr>
        <p:txBody>
          <a:bodyPr>
            <a:no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US" sz="7200" dirty="0" smtClean="0">
                <a:latin typeface="Bookman Old Style" charset="0"/>
                <a:ea typeface="Bookman Old Style" charset="0"/>
                <a:cs typeface="Bookman Old Style" charset="0"/>
              </a:rPr>
              <a:t>Beam </a:t>
            </a:r>
            <a:r>
              <a:rPr lang="en-US" sz="7200" dirty="0">
                <a:latin typeface="Bookman Old Style" charset="0"/>
                <a:ea typeface="Bookman Old Style" charset="0"/>
                <a:cs typeface="Bookman Old Style" charset="0"/>
              </a:rPr>
              <a:t>dynamics and levelling scenarios</a:t>
            </a:r>
          </a:p>
        </p:txBody>
      </p:sp>
      <p:sp>
        <p:nvSpPr>
          <p:cNvPr id="18434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0" y="4941168"/>
            <a:ext cx="9144000" cy="1916832"/>
          </a:xfrm>
        </p:spPr>
        <p:txBody>
          <a:bodyPr>
            <a:normAutofit fontScale="62500" lnSpcReduction="20000"/>
          </a:bodyPr>
          <a:lstStyle/>
          <a:p>
            <a:pPr eaLnBrk="1" hangingPunct="1"/>
            <a:r>
              <a:rPr lang="en-US" sz="3100" b="1" dirty="0" smtClean="0">
                <a:latin typeface="Bookman Old Style" charset="0"/>
                <a:ea typeface="ＭＳ Ｐゴシック" charset="0"/>
                <a:cs typeface="Bookman Old Style" charset="0"/>
              </a:rPr>
              <a:t>Y.Papaphilippou</a:t>
            </a:r>
            <a:r>
              <a:rPr lang="en-US" sz="3100" b="1" dirty="0">
                <a:latin typeface="Bookman Old Style" charset="0"/>
                <a:ea typeface="ＭＳ Ｐゴシック" charset="0"/>
                <a:cs typeface="Bookman Old Style" charset="0"/>
              </a:rPr>
              <a:t> 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with 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input from</a:t>
            </a:r>
          </a:p>
          <a:p>
            <a:pPr eaLnBrk="1" hangingPunct="1"/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F. Antoniou, G.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Arduini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H.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Bartosik</a:t>
            </a:r>
            <a:r>
              <a:rPr lang="en-US" sz="3100" dirty="0">
                <a:latin typeface="Bookman Old Style" charset="0"/>
                <a:ea typeface="ＭＳ Ｐゴシック" charset="0"/>
                <a:cs typeface="Bookman Old Style" charset="0"/>
              </a:rPr>
              <a:t>, 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J. Boyd, R. Bruce, X.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Buffat</a:t>
            </a:r>
            <a:r>
              <a:rPr lang="en-US" sz="3100" dirty="0">
                <a:latin typeface="Bookman Old Style" charset="0"/>
                <a:ea typeface="ＭＳ Ｐゴシック" charset="0"/>
                <a:cs typeface="Bookman Old Style" charset="0"/>
              </a:rPr>
              <a:t>, 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R. de Maria</a:t>
            </a:r>
            <a:r>
              <a:rPr lang="en-US" sz="3100" dirty="0">
                <a:latin typeface="Bookman Old Style" charset="0"/>
                <a:ea typeface="ＭＳ Ｐゴシック" charset="0"/>
                <a:cs typeface="Bookman Old Style" charset="0"/>
              </a:rPr>
              <a:t>, 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M.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Deile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I.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Efthymiopoulos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S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Fartoukh</a:t>
            </a:r>
            <a:r>
              <a:rPr lang="en-US" sz="3100" dirty="0">
                <a:latin typeface="Bookman Old Style" charset="0"/>
                <a:ea typeface="ＭＳ Ｐゴシック" charset="0"/>
                <a:cs typeface="Bookman Old Style" charset="0"/>
              </a:rPr>
              <a:t>, M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Giovannozzi</a:t>
            </a:r>
            <a:r>
              <a:rPr lang="en-US" sz="3100" dirty="0">
                <a:latin typeface="Bookman Old Style" charset="0"/>
                <a:ea typeface="ＭＳ Ｐゴシック" charset="0"/>
                <a:cs typeface="Bookman Old Style" charset="0"/>
              </a:rPr>
              <a:t>, 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M. Hostettler, G.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Iadarola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N.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Karastathis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A.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Mereghetti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 E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Metral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</a:t>
            </a:r>
            <a:r>
              <a:rPr lang="en-US" sz="3100" dirty="0">
                <a:latin typeface="Bookman Old Style" charset="0"/>
                <a:ea typeface="ＭＳ Ｐゴシック" charset="0"/>
                <a:cs typeface="Bookman Old Style" charset="0"/>
              </a:rPr>
              <a:t>S. </a:t>
            </a:r>
            <a:r>
              <a:rPr lang="en-US" sz="3100" dirty="0" err="1">
                <a:latin typeface="Bookman Old Style" charset="0"/>
                <a:ea typeface="ＭＳ Ｐゴシック" charset="0"/>
                <a:cs typeface="Bookman Old Style" charset="0"/>
              </a:rPr>
              <a:t>Papadopoulou</a:t>
            </a:r>
            <a:r>
              <a:rPr lang="en-US" sz="3100" dirty="0">
                <a:latin typeface="Bookman Old Style" charset="0"/>
                <a:ea typeface="ＭＳ Ｐゴシック" charset="0"/>
                <a:cs typeface="Bookman Old Style" charset="0"/>
              </a:rPr>
              <a:t>, D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. Pellegrini</a:t>
            </a:r>
            <a:r>
              <a:rPr lang="en-US" sz="3100" dirty="0">
                <a:latin typeface="Bookman Old Style" charset="0"/>
                <a:ea typeface="ＭＳ Ｐゴシック" charset="0"/>
                <a:cs typeface="Bookman Old Style" charset="0"/>
              </a:rPr>
              <a:t>, 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B. Petersen, S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Redaelli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G.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Rumolo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C.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Schwick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M.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Solfaroli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Camillocci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G. 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Sterbini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R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. Tomas, 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G.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Trad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, J</a:t>
            </a:r>
            <a:r>
              <a:rPr lang="en-US" sz="3100" dirty="0" smtClean="0">
                <a:latin typeface="Bookman Old Style" charset="0"/>
                <a:ea typeface="ＭＳ Ｐゴシック" charset="0"/>
                <a:cs typeface="Bookman Old Style" charset="0"/>
              </a:rPr>
              <a:t>. </a:t>
            </a:r>
            <a:r>
              <a:rPr lang="en-US" sz="3100" dirty="0" err="1" smtClean="0">
                <a:latin typeface="Bookman Old Style" charset="0"/>
                <a:ea typeface="ＭＳ Ｐゴシック" charset="0"/>
                <a:cs typeface="Bookman Old Style" charset="0"/>
              </a:rPr>
              <a:t>Wenninger</a:t>
            </a:r>
            <a:endParaRPr lang="en-US" sz="3100" dirty="0" smtClean="0">
              <a:latin typeface="Bookman Old Style" charset="0"/>
              <a:ea typeface="ＭＳ Ｐゴシック" charset="0"/>
              <a:cs typeface="Bookman Old Style" charset="0"/>
            </a:endParaRPr>
          </a:p>
          <a:p>
            <a:pPr eaLnBrk="1" hangingPunct="1"/>
            <a:endParaRPr lang="en-US" sz="2400" dirty="0">
              <a:latin typeface="Bookman Old Style" charset="0"/>
              <a:ea typeface="ＭＳ Ｐゴシック" charset="0"/>
              <a:cs typeface="Bookman Old Style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5" y="-13737"/>
            <a:ext cx="863600" cy="812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23528" y="764704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hangingPunct="1">
              <a:spcBef>
                <a:spcPts val="300"/>
              </a:spcBef>
              <a:buClr>
                <a:srgbClr val="BAABE3"/>
              </a:buClr>
            </a:pPr>
            <a:r>
              <a:rPr lang="en-US" b="1" dirty="0" smtClean="0">
                <a:solidFill>
                  <a:srgbClr val="2F1F58"/>
                </a:solidFill>
                <a:latin typeface="Bookman Old Style" charset="0"/>
                <a:cs typeface="Bookman Old Style" charset="0"/>
              </a:rPr>
              <a:t>December </a:t>
            </a:r>
            <a:r>
              <a:rPr lang="en-US" b="1" dirty="0" smtClean="0">
                <a:solidFill>
                  <a:srgbClr val="2F1F58"/>
                </a:solidFill>
                <a:latin typeface="Bookman Old Style" charset="0"/>
                <a:cs typeface="Bookman Old Style" charset="0"/>
              </a:rPr>
              <a:t>12-14</a:t>
            </a:r>
            <a:r>
              <a:rPr lang="en-US" b="1" baseline="30000" dirty="0" smtClean="0">
                <a:solidFill>
                  <a:srgbClr val="2F1F58"/>
                </a:solidFill>
                <a:latin typeface="Bookman Old Style" charset="0"/>
                <a:cs typeface="Bookman Old Style" charset="0"/>
              </a:rPr>
              <a:t>th</a:t>
            </a:r>
            <a:r>
              <a:rPr lang="en-US" b="1" dirty="0" smtClean="0">
                <a:solidFill>
                  <a:srgbClr val="2F1F58"/>
                </a:solidFill>
                <a:latin typeface="Bookman Old Style" charset="0"/>
                <a:cs typeface="Bookman Old Style" charset="0"/>
              </a:rPr>
              <a:t>, 2017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52383"/>
            <a:ext cx="7083811" cy="746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341"/>
            <a:ext cx="7696201" cy="1411941"/>
          </a:xfrm>
        </p:spPr>
        <p:txBody>
          <a:bodyPr/>
          <a:lstStyle/>
          <a:p>
            <a:r>
              <a:rPr lang="en-US" smtClean="0"/>
              <a:t>Emittance </a:t>
            </a:r>
            <a:r>
              <a:rPr lang="en-US" smtClean="0"/>
              <a:t>evolution until SB </a:t>
            </a:r>
            <a:r>
              <a:rPr lang="en-US" dirty="0" smtClean="0"/>
              <a:t>in 2017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38968" y="6488668"/>
            <a:ext cx="71748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M. 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Hostettler, N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S.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P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apadopoulou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and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lumi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team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067944" y="1871355"/>
            <a:ext cx="2613765" cy="187011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lvl="1" indent="0">
              <a:spcAft>
                <a:spcPts val="0"/>
              </a:spcAft>
              <a:buFont typeface="Candara" charset="0"/>
              <a:buNone/>
            </a:pP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1.7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 @ injection</a:t>
            </a:r>
            <a:r>
              <a:rPr lang="en-US" dirty="0" smtClean="0">
                <a:latin typeface="Chalkboard" charset="0"/>
                <a:ea typeface="ＭＳ Ｐゴシック" charset="0"/>
              </a:rPr>
              <a:t>, reaching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2.2-2.3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 @ SB</a:t>
            </a:r>
            <a:endParaRPr lang="en-US" b="1" dirty="0" smtClean="0">
              <a:latin typeface="Chalkboard" charset="0"/>
              <a:ea typeface="ＭＳ Ｐゴシック" charset="0"/>
            </a:endParaRPr>
          </a:p>
        </p:txBody>
      </p:sp>
      <p:sp>
        <p:nvSpPr>
          <p:cNvPr id="22" name="Right Brace 21"/>
          <p:cNvSpPr/>
          <p:nvPr/>
        </p:nvSpPr>
        <p:spPr>
          <a:xfrm>
            <a:off x="4047727" y="1767008"/>
            <a:ext cx="299016" cy="185062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4067944" y="3863145"/>
            <a:ext cx="2517466" cy="187011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lvl="1" indent="0">
              <a:spcAft>
                <a:spcPts val="0"/>
              </a:spcAft>
              <a:buFont typeface="Candara" charset="0"/>
              <a:buNone/>
            </a:pP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1.0 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 @ injection</a:t>
            </a:r>
            <a:r>
              <a:rPr lang="en-US" dirty="0" smtClean="0">
                <a:latin typeface="Chalkboard" charset="0"/>
                <a:ea typeface="ＭＳ Ｐゴシック" charset="0"/>
              </a:rPr>
              <a:t>, reaching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1.6-1.7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 @ SB</a:t>
            </a:r>
            <a:endParaRPr lang="en-US" b="1" dirty="0" smtClean="0">
              <a:latin typeface="Chalkboard" charset="0"/>
              <a:ea typeface="ＭＳ Ｐゴシック" charset="0"/>
            </a:endParaRPr>
          </a:p>
        </p:txBody>
      </p:sp>
      <p:sp>
        <p:nvSpPr>
          <p:cNvPr id="24" name="Right Brace 23"/>
          <p:cNvSpPr/>
          <p:nvPr/>
        </p:nvSpPr>
        <p:spPr>
          <a:xfrm>
            <a:off x="4059774" y="3810681"/>
            <a:ext cx="299016" cy="187286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/>
          </p:nvPr>
        </p:nvGraphicFramePr>
        <p:xfrm>
          <a:off x="566235" y="1758352"/>
          <a:ext cx="3298375" cy="1859280"/>
        </p:xfrm>
        <a:graphic>
          <a:graphicData uri="http://schemas.openxmlformats.org/drawingml/2006/table">
            <a:tbl>
              <a:tblPr firstRow="1" firstCol="1" bandRow="1"/>
              <a:tblGrid>
                <a:gridCol w="13300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688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994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534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FFC000"/>
                          </a:solidFill>
                          <a:latin typeface="Calibri" panose="020F0502020204030204" pitchFamily="34" charset="0"/>
                        </a:rPr>
                        <a:t>BCMS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H [%]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V [%]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81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flat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</a:rPr>
                        <a:t> bottom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15 %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0.3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9 %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0.1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09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ramp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5 %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0.1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22 %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0.4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99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total</a:t>
                      </a:r>
                    </a:p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</a:rPr>
                        <a:t>injection - collisions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21 %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0.4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31 %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0.5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382091"/>
              </p:ext>
            </p:extLst>
          </p:nvPr>
        </p:nvGraphicFramePr>
        <p:xfrm>
          <a:off x="566235" y="3824269"/>
          <a:ext cx="3278862" cy="1859280"/>
        </p:xfrm>
        <a:graphic>
          <a:graphicData uri="http://schemas.openxmlformats.org/drawingml/2006/table">
            <a:tbl>
              <a:tblPr firstRow="1" firstCol="1" bandRow="1"/>
              <a:tblGrid>
                <a:gridCol w="12825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33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929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6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</a:rPr>
                        <a:t>8b4e</a:t>
                      </a:r>
                      <a:r>
                        <a:rPr lang="en-US" sz="1400" baseline="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</a:rPr>
                        <a:t>BCS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H [%]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V [%]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81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flat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</a:rPr>
                        <a:t> bottom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17 %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15 %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0.15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09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ramp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43 %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0.6 </a:t>
                      </a:r>
                      <a:r>
                        <a:rPr lang="el-GR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45 %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0.6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99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total</a:t>
                      </a:r>
                    </a:p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</a:rPr>
                        <a:t>injection - collisions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68 %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0.8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68 %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0.7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ight Arrow 3"/>
          <p:cNvSpPr/>
          <p:nvPr/>
        </p:nvSpPr>
        <p:spPr>
          <a:xfrm>
            <a:off x="6732241" y="2649602"/>
            <a:ext cx="675929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>
            <a:off x="6732240" y="4323318"/>
            <a:ext cx="675929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 bwMode="auto">
          <a:xfrm>
            <a:off x="7358236" y="2566938"/>
            <a:ext cx="1869866" cy="47894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lvl="1" indent="0">
              <a:spcAft>
                <a:spcPts val="0"/>
              </a:spcAft>
              <a:buFont typeface="Candara" charset="0"/>
              <a:buNone/>
            </a:pPr>
            <a:r>
              <a:rPr lang="en-US" b="1" dirty="0" smtClean="0">
                <a:latin typeface="Chalkboard" charset="0"/>
                <a:ea typeface="ＭＳ Ｐゴシック" charset="0"/>
              </a:rPr>
              <a:t>2.5 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</a:t>
            </a:r>
            <a:endParaRPr lang="en-US" b="1" dirty="0" smtClean="0">
              <a:latin typeface="Chalkboard" charset="0"/>
              <a:ea typeface="ＭＳ Ｐゴシック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7382654" y="4246200"/>
            <a:ext cx="1869866" cy="47894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lvl="1" indent="0">
              <a:spcAft>
                <a:spcPts val="0"/>
              </a:spcAft>
              <a:buFont typeface="Candara" charset="0"/>
              <a:buNone/>
            </a:pPr>
            <a:r>
              <a:rPr lang="en-US" b="1" dirty="0" smtClean="0">
                <a:latin typeface="Chalkboard" charset="0"/>
                <a:ea typeface="ＭＳ Ｐゴシック" charset="0"/>
              </a:rPr>
              <a:t>1.8 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</a:t>
            </a:r>
            <a:endParaRPr lang="en-US" b="1" dirty="0" smtClean="0">
              <a:latin typeface="Chalkboard" charset="0"/>
              <a:ea typeface="ＭＳ Ｐゴシック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6330402" y="3022064"/>
            <a:ext cx="2706094" cy="47894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lvl="1" indent="0">
              <a:spcAft>
                <a:spcPts val="0"/>
              </a:spcAft>
              <a:buFont typeface="Candara" charset="0"/>
              <a:buNone/>
            </a:pPr>
            <a:r>
              <a:rPr lang="en-US" dirty="0" smtClean="0">
                <a:latin typeface="Chalkboard" charset="0"/>
                <a:ea typeface="ＭＳ Ｐゴシック" charset="0"/>
              </a:rPr>
              <a:t>Margin for</a:t>
            </a:r>
          </a:p>
          <a:p>
            <a:pPr marL="288000" lvl="1" indent="0">
              <a:spcAft>
                <a:spcPts val="0"/>
              </a:spcAft>
              <a:buFont typeface="Candara" charset="0"/>
              <a:buNone/>
            </a:pPr>
            <a:r>
              <a:rPr lang="en-US" dirty="0">
                <a:latin typeface="Chalkboard" charset="0"/>
                <a:ea typeface="ＭＳ Ｐゴシック" charset="0"/>
              </a:rPr>
              <a:t>i</a:t>
            </a:r>
            <a:r>
              <a:rPr lang="en-US" dirty="0" smtClean="0">
                <a:latin typeface="Chalkboard" charset="0"/>
                <a:ea typeface="ＭＳ Ｐゴシック" charset="0"/>
              </a:rPr>
              <a:t>ntensity increase</a:t>
            </a:r>
            <a:endParaRPr lang="en-US" dirty="0" smtClean="0"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46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5" y="40341"/>
            <a:ext cx="7696125" cy="1411941"/>
          </a:xfrm>
        </p:spPr>
        <p:txBody>
          <a:bodyPr/>
          <a:lstStyle/>
          <a:p>
            <a:r>
              <a:rPr lang="el-GR" sz="6000" dirty="0"/>
              <a:t> </a:t>
            </a:r>
            <a:r>
              <a:rPr lang="en-US" sz="6000" dirty="0" smtClean="0"/>
              <a:t>Collimation, aperture and </a:t>
            </a:r>
            <a:r>
              <a:rPr lang="el-GR" sz="6000" dirty="0" smtClean="0"/>
              <a:t>β*</a:t>
            </a:r>
            <a:endParaRPr lang="en-US" sz="6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288032" y="1556792"/>
            <a:ext cx="5868144" cy="2376264"/>
          </a:xfrm>
        </p:spPr>
        <p:txBody>
          <a:bodyPr>
            <a:normAutofit fontScale="700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With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2018a collimator settings, </a:t>
            </a:r>
            <a:r>
              <a:rPr lang="en-US" dirty="0" smtClean="0">
                <a:latin typeface="Chalkboard" charset="0"/>
                <a:ea typeface="ＭＳ Ｐゴシック" charset="0"/>
              </a:rPr>
              <a:t> </a:t>
            </a:r>
            <a:r>
              <a:rPr lang="en-US" b="1" dirty="0">
                <a:latin typeface="Chalkboard" charset="0"/>
                <a:ea typeface="ＭＳ Ｐゴシック" charset="0"/>
              </a:rPr>
              <a:t>β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* = 27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cm</a:t>
            </a:r>
            <a:r>
              <a:rPr lang="en-US" dirty="0" smtClean="0">
                <a:latin typeface="Chalkboard" charset="0"/>
                <a:ea typeface="ＭＳ Ｐゴシック" charset="0"/>
              </a:rPr>
              <a:t> is possible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If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2017-like aperture confirmed</a:t>
            </a:r>
            <a:r>
              <a:rPr lang="en-US" dirty="0" smtClean="0">
                <a:latin typeface="Chalkboard" charset="0"/>
                <a:ea typeface="ＭＳ Ｐゴシック" charset="0"/>
              </a:rPr>
              <a:t>,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β* = 25 </a:t>
            </a:r>
            <a:r>
              <a:rPr lang="en-US" dirty="0" smtClean="0">
                <a:latin typeface="Chalkboard" charset="0"/>
                <a:ea typeface="ＭＳ Ｐゴシック" charset="0"/>
              </a:rPr>
              <a:t>cm </a:t>
            </a:r>
            <a:r>
              <a:rPr lang="en-US" dirty="0">
                <a:latin typeface="Chalkboard" charset="0"/>
                <a:ea typeface="ＭＳ Ｐゴシック" charset="0"/>
              </a:rPr>
              <a:t>is within </a:t>
            </a:r>
            <a:r>
              <a:rPr lang="en-US" dirty="0" smtClean="0">
                <a:latin typeface="Chalkboard" charset="0"/>
                <a:ea typeface="ＭＳ Ｐゴシック" charset="0"/>
              </a:rPr>
              <a:t>reach in 2018</a:t>
            </a:r>
            <a:endParaRPr lang="en-US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With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tighter </a:t>
            </a:r>
            <a:r>
              <a:rPr lang="en-US" b="1" dirty="0">
                <a:latin typeface="Chalkboard" charset="0"/>
                <a:ea typeface="ＭＳ Ｐゴシック" charset="0"/>
              </a:rPr>
              <a:t>2018b collimators </a:t>
            </a:r>
            <a:r>
              <a:rPr lang="en-US" dirty="0" smtClean="0">
                <a:latin typeface="Chalkboard" charset="0"/>
                <a:ea typeface="ＭＳ Ｐゴシック" charset="0"/>
              </a:rPr>
              <a:t>&amp;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8.4 </a:t>
            </a:r>
            <a:r>
              <a:rPr lang="en-US" b="1" dirty="0" err="1" smtClean="0">
                <a:latin typeface="Chalkboard" charset="0"/>
                <a:ea typeface="ＭＳ Ｐゴシック" charset="0"/>
              </a:rPr>
              <a:t>σ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beam-beam separation </a:t>
            </a:r>
            <a:r>
              <a:rPr lang="en-US" dirty="0">
                <a:latin typeface="Chalkboard" charset="0"/>
                <a:ea typeface="ＭＳ Ｐゴシック" charset="0"/>
              </a:rPr>
              <a:t>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160 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rad </a:t>
            </a:r>
            <a:r>
              <a:rPr lang="en-US" dirty="0">
                <a:latin typeface="Chalkboard" charset="0"/>
                <a:ea typeface="ＭＳ Ｐゴシック" charset="0"/>
              </a:rPr>
              <a:t>half x-</a:t>
            </a:r>
            <a:r>
              <a:rPr lang="en-US" dirty="0" err="1">
                <a:latin typeface="Chalkboard" charset="0"/>
                <a:ea typeface="ＭＳ Ｐゴシック" charset="0"/>
              </a:rPr>
              <a:t>ing</a:t>
            </a:r>
            <a:r>
              <a:rPr lang="en-US" dirty="0">
                <a:latin typeface="Chalkboard" charset="0"/>
                <a:ea typeface="ＭＳ Ｐゴシック" charset="0"/>
              </a:rPr>
              <a:t> angle</a:t>
            </a:r>
            <a:r>
              <a:rPr lang="en-US" dirty="0" smtClean="0">
                <a:latin typeface="Chalkboard" charset="0"/>
                <a:ea typeface="ＭＳ Ｐゴシック" charset="0"/>
              </a:rPr>
              <a:t>)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2018a </a:t>
            </a:r>
            <a:r>
              <a:rPr lang="en-US" b="1" dirty="0">
                <a:latin typeface="Chalkboard" charset="0"/>
                <a:ea typeface="ＭＳ Ｐゴシック" charset="0"/>
              </a:rPr>
              <a:t>collimators </a:t>
            </a:r>
            <a:r>
              <a:rPr lang="en-US" dirty="0">
                <a:latin typeface="Chalkboard" charset="0"/>
                <a:ea typeface="ＭＳ Ｐゴシック" charset="0"/>
              </a:rPr>
              <a:t>AND </a:t>
            </a:r>
            <a:r>
              <a:rPr lang="en-US" dirty="0" smtClean="0">
                <a:latin typeface="Chalkboard" charset="0"/>
                <a:ea typeface="ＭＳ Ｐゴシック" charset="0"/>
              </a:rPr>
              <a:t>&amp;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7.9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n-US" b="1" dirty="0" err="1">
                <a:latin typeface="Chalkboard" charset="0"/>
                <a:ea typeface="ＭＳ Ｐゴシック" charset="0"/>
              </a:rPr>
              <a:t>σ</a:t>
            </a:r>
            <a:r>
              <a:rPr lang="en-US" b="1" dirty="0">
                <a:latin typeface="Chalkboard" charset="0"/>
                <a:ea typeface="ＭＳ Ｐゴシック" charset="0"/>
              </a:rPr>
              <a:t> </a:t>
            </a:r>
            <a:r>
              <a:rPr lang="en-US" dirty="0">
                <a:latin typeface="Chalkboard" charset="0"/>
                <a:ea typeface="ＭＳ Ｐゴシック" charset="0"/>
              </a:rPr>
              <a:t>beam-beam separation 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150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l-GR" b="1" dirty="0">
                <a:latin typeface="Chalkboard" charset="0"/>
                <a:ea typeface="ＭＳ Ｐゴシック" charset="0"/>
              </a:rPr>
              <a:t>μ</a:t>
            </a:r>
            <a:r>
              <a:rPr lang="en-US" b="1" dirty="0">
                <a:latin typeface="Chalkboard" charset="0"/>
                <a:ea typeface="ＭＳ Ｐゴシック" charset="0"/>
              </a:rPr>
              <a:t>rad </a:t>
            </a:r>
            <a:r>
              <a:rPr lang="en-US" dirty="0">
                <a:latin typeface="Chalkboard" charset="0"/>
                <a:ea typeface="ＭＳ Ｐゴシック" charset="0"/>
              </a:rPr>
              <a:t>half x-</a:t>
            </a:r>
            <a:r>
              <a:rPr lang="en-US" dirty="0" err="1">
                <a:latin typeface="Chalkboard" charset="0"/>
                <a:ea typeface="ＭＳ Ｐゴシック" charset="0"/>
              </a:rPr>
              <a:t>ing</a:t>
            </a:r>
            <a:r>
              <a:rPr lang="en-US" dirty="0">
                <a:latin typeface="Chalkboard" charset="0"/>
                <a:ea typeface="ＭＳ Ｐゴシック" charset="0"/>
              </a:rPr>
              <a:t> angle) </a:t>
            </a:r>
            <a:endParaRPr lang="en-US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S</a:t>
            </a:r>
            <a:r>
              <a:rPr lang="en-US" dirty="0" smtClean="0">
                <a:latin typeface="Chalkboard" charset="0"/>
                <a:ea typeface="ＭＳ Ｐゴシック" charset="0"/>
              </a:rPr>
              <a:t>ame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x-</a:t>
            </a:r>
            <a:r>
              <a:rPr lang="en-US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angle polarity </a:t>
            </a:r>
            <a:r>
              <a:rPr lang="en-US" dirty="0" smtClean="0">
                <a:latin typeface="Chalkboard" charset="0"/>
                <a:ea typeface="ＭＳ Ｐゴシック" charset="0"/>
              </a:rPr>
              <a:t>as in 2017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825117"/>
              </p:ext>
            </p:extLst>
          </p:nvPr>
        </p:nvGraphicFramePr>
        <p:xfrm>
          <a:off x="5512856" y="1628800"/>
          <a:ext cx="3552508" cy="3896751"/>
        </p:xfrm>
        <a:graphic>
          <a:graphicData uri="http://schemas.openxmlformats.org/drawingml/2006/table">
            <a:tbl>
              <a:tblPr firstRow="1" bandRow="1"/>
              <a:tblGrid>
                <a:gridCol w="1194118"/>
                <a:gridCol w="786130"/>
                <a:gridCol w="786130"/>
                <a:gridCol w="786130"/>
              </a:tblGrid>
              <a:tr h="422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Collimator</a:t>
                      </a: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2017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2018a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2018b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TCP IR7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5.0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5.0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5.0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TCSG IR7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6.5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6.5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6.0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TCLA IR7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10.0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10.0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9.5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B050"/>
                          </a:solidFill>
                        </a:rPr>
                        <a:t>TCP IR3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15.0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15.0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15.0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121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B050"/>
                          </a:solidFill>
                        </a:rPr>
                        <a:t>TCSG IR3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18.0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18.0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18.0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1311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B050"/>
                          </a:solidFill>
                        </a:rPr>
                        <a:t>TCLA IR3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20.0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20.0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20.0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1344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TCSG IR6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6.8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1176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TCDQ IR6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6.8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TCT IR1/5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8.5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7.5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7.0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Aperture 1/5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9.5+0.5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8.5+0.5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8.0+0.5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TCT IR2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37.0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37.0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37.0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1359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TCT IR8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15.0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15.0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15.0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250368" y="6514852"/>
            <a:ext cx="4077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R. Bruce and the collimation team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3425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5" y="40341"/>
            <a:ext cx="7696125" cy="1411941"/>
          </a:xfrm>
        </p:spPr>
        <p:txBody>
          <a:bodyPr/>
          <a:lstStyle/>
          <a:p>
            <a:r>
              <a:rPr lang="el-GR" sz="6000" dirty="0"/>
              <a:t> </a:t>
            </a:r>
            <a:r>
              <a:rPr lang="en-US" sz="6000" dirty="0" smtClean="0"/>
              <a:t>Collimation, aperture and </a:t>
            </a:r>
            <a:r>
              <a:rPr lang="el-GR" sz="6000" dirty="0" smtClean="0"/>
              <a:t>β*</a:t>
            </a:r>
            <a:endParaRPr lang="en-US" sz="6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288032" y="1556792"/>
            <a:ext cx="5868144" cy="3744416"/>
          </a:xfrm>
        </p:spPr>
        <p:txBody>
          <a:bodyPr>
            <a:normAutofit fontScale="700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With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2018a collimator settings, </a:t>
            </a:r>
            <a:r>
              <a:rPr lang="en-US" dirty="0" smtClean="0">
                <a:latin typeface="Chalkboard" charset="0"/>
                <a:ea typeface="ＭＳ Ｐゴシック" charset="0"/>
              </a:rPr>
              <a:t> </a:t>
            </a:r>
            <a:r>
              <a:rPr lang="en-US" b="1" dirty="0">
                <a:latin typeface="Chalkboard" charset="0"/>
                <a:ea typeface="ＭＳ Ｐゴシック" charset="0"/>
              </a:rPr>
              <a:t>β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* = 27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cm</a:t>
            </a:r>
            <a:r>
              <a:rPr lang="en-US" dirty="0" smtClean="0">
                <a:latin typeface="Chalkboard" charset="0"/>
                <a:ea typeface="ＭＳ Ｐゴシック" charset="0"/>
              </a:rPr>
              <a:t> is possible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If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2017-like aperture confirmed</a:t>
            </a:r>
            <a:r>
              <a:rPr lang="en-US" dirty="0" smtClean="0">
                <a:latin typeface="Chalkboard" charset="0"/>
                <a:ea typeface="ＭＳ Ｐゴシック" charset="0"/>
              </a:rPr>
              <a:t>,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β* = 25 </a:t>
            </a:r>
            <a:r>
              <a:rPr lang="en-US" dirty="0" smtClean="0">
                <a:latin typeface="Chalkboard" charset="0"/>
                <a:ea typeface="ＭＳ Ｐゴシック" charset="0"/>
              </a:rPr>
              <a:t>cm </a:t>
            </a:r>
            <a:r>
              <a:rPr lang="en-US" dirty="0">
                <a:latin typeface="Chalkboard" charset="0"/>
                <a:ea typeface="ＭＳ Ｐゴシック" charset="0"/>
              </a:rPr>
              <a:t>is within </a:t>
            </a:r>
            <a:r>
              <a:rPr lang="en-US" dirty="0" smtClean="0">
                <a:latin typeface="Chalkboard" charset="0"/>
                <a:ea typeface="ＭＳ Ｐゴシック" charset="0"/>
              </a:rPr>
              <a:t>reach in 2018</a:t>
            </a:r>
            <a:endParaRPr lang="en-US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With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tighter </a:t>
            </a:r>
            <a:r>
              <a:rPr lang="en-US" b="1" dirty="0">
                <a:latin typeface="Chalkboard" charset="0"/>
                <a:ea typeface="ＭＳ Ｐゴシック" charset="0"/>
              </a:rPr>
              <a:t>2018b collimators </a:t>
            </a:r>
            <a:r>
              <a:rPr lang="en-US" dirty="0" smtClean="0">
                <a:latin typeface="Chalkboard" charset="0"/>
                <a:ea typeface="ＭＳ Ｐゴシック" charset="0"/>
              </a:rPr>
              <a:t>&amp;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8.4 </a:t>
            </a:r>
            <a:r>
              <a:rPr lang="en-US" b="1" dirty="0" err="1" smtClean="0">
                <a:latin typeface="Chalkboard" charset="0"/>
                <a:ea typeface="ＭＳ Ｐゴシック" charset="0"/>
              </a:rPr>
              <a:t>σ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beam-beam separation </a:t>
            </a:r>
            <a:r>
              <a:rPr lang="en-US" dirty="0">
                <a:latin typeface="Chalkboard" charset="0"/>
                <a:ea typeface="ＭＳ Ｐゴシック" charset="0"/>
              </a:rPr>
              <a:t>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160 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rad </a:t>
            </a:r>
            <a:r>
              <a:rPr lang="en-US" dirty="0">
                <a:latin typeface="Chalkboard" charset="0"/>
                <a:ea typeface="ＭＳ Ｐゴシック" charset="0"/>
              </a:rPr>
              <a:t>half x-</a:t>
            </a:r>
            <a:r>
              <a:rPr lang="en-US" dirty="0" err="1">
                <a:latin typeface="Chalkboard" charset="0"/>
                <a:ea typeface="ＭＳ Ｐゴシック" charset="0"/>
              </a:rPr>
              <a:t>ing</a:t>
            </a:r>
            <a:r>
              <a:rPr lang="en-US" dirty="0">
                <a:latin typeface="Chalkboard" charset="0"/>
                <a:ea typeface="ＭＳ Ｐゴシック" charset="0"/>
              </a:rPr>
              <a:t> angle</a:t>
            </a:r>
            <a:r>
              <a:rPr lang="en-US" dirty="0" smtClean="0">
                <a:latin typeface="Chalkboard" charset="0"/>
                <a:ea typeface="ＭＳ Ｐゴシック" charset="0"/>
              </a:rPr>
              <a:t>)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2018a </a:t>
            </a:r>
            <a:r>
              <a:rPr lang="en-US" b="1" dirty="0">
                <a:latin typeface="Chalkboard" charset="0"/>
                <a:ea typeface="ＭＳ Ｐゴシック" charset="0"/>
              </a:rPr>
              <a:t>collimators </a:t>
            </a:r>
            <a:r>
              <a:rPr lang="en-US" dirty="0">
                <a:latin typeface="Chalkboard" charset="0"/>
                <a:ea typeface="ＭＳ Ｐゴシック" charset="0"/>
              </a:rPr>
              <a:t>AND </a:t>
            </a:r>
            <a:r>
              <a:rPr lang="en-US" dirty="0" smtClean="0">
                <a:latin typeface="Chalkboard" charset="0"/>
                <a:ea typeface="ＭＳ Ｐゴシック" charset="0"/>
              </a:rPr>
              <a:t>&amp;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7.9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n-US" b="1" dirty="0" err="1">
                <a:latin typeface="Chalkboard" charset="0"/>
                <a:ea typeface="ＭＳ Ｐゴシック" charset="0"/>
              </a:rPr>
              <a:t>σ</a:t>
            </a:r>
            <a:r>
              <a:rPr lang="en-US" b="1" dirty="0">
                <a:latin typeface="Chalkboard" charset="0"/>
                <a:ea typeface="ＭＳ Ｐゴシック" charset="0"/>
              </a:rPr>
              <a:t> </a:t>
            </a:r>
            <a:r>
              <a:rPr lang="en-US" dirty="0">
                <a:latin typeface="Chalkboard" charset="0"/>
                <a:ea typeface="ＭＳ Ｐゴシック" charset="0"/>
              </a:rPr>
              <a:t>beam-beam separation 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150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l-GR" b="1" dirty="0">
                <a:latin typeface="Chalkboard" charset="0"/>
                <a:ea typeface="ＭＳ Ｐゴシック" charset="0"/>
              </a:rPr>
              <a:t>μ</a:t>
            </a:r>
            <a:r>
              <a:rPr lang="en-US" b="1" dirty="0">
                <a:latin typeface="Chalkboard" charset="0"/>
                <a:ea typeface="ＭＳ Ｐゴシック" charset="0"/>
              </a:rPr>
              <a:t>rad </a:t>
            </a:r>
            <a:r>
              <a:rPr lang="en-US" dirty="0">
                <a:latin typeface="Chalkboard" charset="0"/>
                <a:ea typeface="ＭＳ Ｐゴシック" charset="0"/>
              </a:rPr>
              <a:t>half x-</a:t>
            </a:r>
            <a:r>
              <a:rPr lang="en-US" dirty="0" err="1">
                <a:latin typeface="Chalkboard" charset="0"/>
                <a:ea typeface="ＭＳ Ｐゴシック" charset="0"/>
              </a:rPr>
              <a:t>ing</a:t>
            </a:r>
            <a:r>
              <a:rPr lang="en-US" dirty="0">
                <a:latin typeface="Chalkboard" charset="0"/>
                <a:ea typeface="ＭＳ Ｐゴシック" charset="0"/>
              </a:rPr>
              <a:t> angle) </a:t>
            </a:r>
            <a:endParaRPr lang="en-US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S</a:t>
            </a:r>
            <a:r>
              <a:rPr lang="en-US" dirty="0" smtClean="0">
                <a:latin typeface="Chalkboard" charset="0"/>
                <a:ea typeface="ＭＳ Ｐゴシック" charset="0"/>
              </a:rPr>
              <a:t>ame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x-</a:t>
            </a:r>
            <a:r>
              <a:rPr lang="en-US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angle polarity </a:t>
            </a:r>
            <a:r>
              <a:rPr lang="en-US" dirty="0" smtClean="0">
                <a:latin typeface="Chalkboard" charset="0"/>
                <a:ea typeface="ＭＳ Ｐゴシック" charset="0"/>
              </a:rPr>
              <a:t>as in 2017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Assumptions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Good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control</a:t>
            </a:r>
            <a:r>
              <a:rPr lang="en-US" dirty="0" smtClean="0">
                <a:latin typeface="Chalkboard" charset="0"/>
                <a:ea typeface="ＭＳ Ｐゴシック" charset="0"/>
              </a:rPr>
              <a:t> of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orbit </a:t>
            </a:r>
            <a:r>
              <a:rPr lang="en-US" dirty="0" smtClean="0">
                <a:latin typeface="Chalkboard" charset="0"/>
                <a:ea typeface="ＭＳ Ｐゴシック" charset="0"/>
              </a:rPr>
              <a:t>and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optics </a:t>
            </a:r>
            <a:r>
              <a:rPr lang="en-US" dirty="0" smtClean="0">
                <a:latin typeface="Chalkboard" charset="0"/>
                <a:ea typeface="ＭＳ Ｐゴシック" charset="0"/>
              </a:rPr>
              <a:t>as for 2017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>
                <a:latin typeface="Chalkboard" charset="0"/>
                <a:ea typeface="ＭＳ Ｐゴシック" charset="0"/>
              </a:rPr>
              <a:t>N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o impact </a:t>
            </a:r>
            <a:r>
              <a:rPr lang="en-US" dirty="0" smtClean="0">
                <a:latin typeface="Chalkboard" charset="0"/>
                <a:ea typeface="ＭＳ Ｐゴシック" charset="0"/>
              </a:rPr>
              <a:t>of larger CMS bump (-</a:t>
            </a:r>
            <a:r>
              <a:rPr lang="en-US" dirty="0" smtClean="0"/>
              <a:t>2 mm)</a:t>
            </a:r>
            <a:endParaRPr lang="el-GR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Confirmation of MD results for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hierarchy preservation</a:t>
            </a:r>
            <a:r>
              <a:rPr lang="en-US" dirty="0" smtClean="0">
                <a:latin typeface="Chalkboard" charset="0"/>
                <a:ea typeface="ＭＳ Ｐゴシック" charset="0"/>
              </a:rPr>
              <a:t> (1 </a:t>
            </a:r>
            <a:r>
              <a:rPr lang="en-US" dirty="0" err="1" smtClean="0">
                <a:latin typeface="Chalkboard" charset="0"/>
                <a:ea typeface="ＭＳ Ｐゴシック" charset="0"/>
              </a:rPr>
              <a:t>σ</a:t>
            </a:r>
            <a:r>
              <a:rPr lang="en-US" dirty="0" smtClean="0">
                <a:latin typeface="Chalkboard" charset="0"/>
                <a:ea typeface="ＭＳ Ｐゴシック" charset="0"/>
              </a:rPr>
              <a:t> retraction) for tighter settings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512856" y="1628800"/>
          <a:ext cx="3552508" cy="3896751"/>
        </p:xfrm>
        <a:graphic>
          <a:graphicData uri="http://schemas.openxmlformats.org/drawingml/2006/table">
            <a:tbl>
              <a:tblPr firstRow="1" bandRow="1"/>
              <a:tblGrid>
                <a:gridCol w="1194118"/>
                <a:gridCol w="786130"/>
                <a:gridCol w="786130"/>
                <a:gridCol w="786130"/>
              </a:tblGrid>
              <a:tr h="422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Collimator</a:t>
                      </a: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2017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2018a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2018b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TCP IR7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5.0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5.0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5.0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TCSG IR7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6.5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6.5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6.0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TCLA IR7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10.0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10.0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9.5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B050"/>
                          </a:solidFill>
                        </a:rPr>
                        <a:t>TCP IR3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15.0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15.0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15.0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121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B050"/>
                          </a:solidFill>
                        </a:rPr>
                        <a:t>TCSG IR3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18.0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18.0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18.0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1311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B050"/>
                          </a:solidFill>
                        </a:rPr>
                        <a:t>TCLA IR3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20.0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20.0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20.0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1344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TCSG IR6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6.8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1176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TCDQ IR6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6.8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TCT IR1/5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8.5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7.5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7.0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Aperture 1/5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9.5+0.5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8.5+0.5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8.0+0.5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TCT IR2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37.0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37.0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37.0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1359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TCT IR8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15.0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15.0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15.0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250368" y="6514852"/>
            <a:ext cx="4077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R. Bruce and the collimation team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760486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5" y="40341"/>
            <a:ext cx="7696125" cy="1411941"/>
          </a:xfrm>
        </p:spPr>
        <p:txBody>
          <a:bodyPr/>
          <a:lstStyle/>
          <a:p>
            <a:r>
              <a:rPr lang="el-GR" sz="6000" dirty="0"/>
              <a:t> </a:t>
            </a:r>
            <a:r>
              <a:rPr lang="en-US" sz="6000" dirty="0" smtClean="0"/>
              <a:t>Collimation, aperture and </a:t>
            </a:r>
            <a:r>
              <a:rPr lang="el-GR" sz="6000" dirty="0" smtClean="0"/>
              <a:t>β*</a:t>
            </a:r>
            <a:endParaRPr lang="en-US" sz="6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288032" y="1556792"/>
            <a:ext cx="5868144" cy="5904656"/>
          </a:xfrm>
        </p:spPr>
        <p:txBody>
          <a:bodyPr>
            <a:normAutofit fontScale="700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With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2018a collimator settings, </a:t>
            </a:r>
            <a:r>
              <a:rPr lang="en-US" dirty="0" smtClean="0">
                <a:latin typeface="Chalkboard" charset="0"/>
                <a:ea typeface="ＭＳ Ｐゴシック" charset="0"/>
              </a:rPr>
              <a:t> </a:t>
            </a:r>
            <a:r>
              <a:rPr lang="en-US" b="1" dirty="0">
                <a:latin typeface="Chalkboard" charset="0"/>
                <a:ea typeface="ＭＳ Ｐゴシック" charset="0"/>
              </a:rPr>
              <a:t>β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* = 27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cm</a:t>
            </a:r>
            <a:r>
              <a:rPr lang="en-US" dirty="0" smtClean="0">
                <a:latin typeface="Chalkboard" charset="0"/>
                <a:ea typeface="ＭＳ Ｐゴシック" charset="0"/>
              </a:rPr>
              <a:t> is possible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If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2017-like aperture confirmed</a:t>
            </a:r>
            <a:r>
              <a:rPr lang="en-US" dirty="0" smtClean="0">
                <a:latin typeface="Chalkboard" charset="0"/>
                <a:ea typeface="ＭＳ Ｐゴシック" charset="0"/>
              </a:rPr>
              <a:t>,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β* = 25 </a:t>
            </a:r>
            <a:r>
              <a:rPr lang="en-US" dirty="0" smtClean="0">
                <a:latin typeface="Chalkboard" charset="0"/>
                <a:ea typeface="ＭＳ Ｐゴシック" charset="0"/>
              </a:rPr>
              <a:t>cm </a:t>
            </a:r>
            <a:r>
              <a:rPr lang="en-US" dirty="0">
                <a:latin typeface="Chalkboard" charset="0"/>
                <a:ea typeface="ＭＳ Ｐゴシック" charset="0"/>
              </a:rPr>
              <a:t>is within </a:t>
            </a:r>
            <a:r>
              <a:rPr lang="en-US" dirty="0" smtClean="0">
                <a:latin typeface="Chalkboard" charset="0"/>
                <a:ea typeface="ＭＳ Ｐゴシック" charset="0"/>
              </a:rPr>
              <a:t>reach in 2018</a:t>
            </a:r>
            <a:endParaRPr lang="en-US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With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tighter </a:t>
            </a:r>
            <a:r>
              <a:rPr lang="en-US" b="1" dirty="0">
                <a:latin typeface="Chalkboard" charset="0"/>
                <a:ea typeface="ＭＳ Ｐゴシック" charset="0"/>
              </a:rPr>
              <a:t>2018b collimators </a:t>
            </a:r>
            <a:r>
              <a:rPr lang="en-US" dirty="0" smtClean="0">
                <a:latin typeface="Chalkboard" charset="0"/>
                <a:ea typeface="ＭＳ Ｐゴシック" charset="0"/>
              </a:rPr>
              <a:t>&amp;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8.4 </a:t>
            </a:r>
            <a:r>
              <a:rPr lang="en-US" b="1" dirty="0" err="1" smtClean="0">
                <a:latin typeface="Chalkboard" charset="0"/>
                <a:ea typeface="ＭＳ Ｐゴシック" charset="0"/>
              </a:rPr>
              <a:t>σ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beam-beam separation </a:t>
            </a:r>
            <a:r>
              <a:rPr lang="en-US" dirty="0">
                <a:latin typeface="Chalkboard" charset="0"/>
                <a:ea typeface="ＭＳ Ｐゴシック" charset="0"/>
              </a:rPr>
              <a:t>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160 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rad </a:t>
            </a:r>
            <a:r>
              <a:rPr lang="en-US" dirty="0">
                <a:latin typeface="Chalkboard" charset="0"/>
                <a:ea typeface="ＭＳ Ｐゴシック" charset="0"/>
              </a:rPr>
              <a:t>half x-</a:t>
            </a:r>
            <a:r>
              <a:rPr lang="en-US" dirty="0" err="1">
                <a:latin typeface="Chalkboard" charset="0"/>
                <a:ea typeface="ＭＳ Ｐゴシック" charset="0"/>
              </a:rPr>
              <a:t>ing</a:t>
            </a:r>
            <a:r>
              <a:rPr lang="en-US" dirty="0">
                <a:latin typeface="Chalkboard" charset="0"/>
                <a:ea typeface="ＭＳ Ｐゴシック" charset="0"/>
              </a:rPr>
              <a:t> angle</a:t>
            </a:r>
            <a:r>
              <a:rPr lang="en-US" dirty="0" smtClean="0">
                <a:latin typeface="Chalkboard" charset="0"/>
                <a:ea typeface="ＭＳ Ｐゴシック" charset="0"/>
              </a:rPr>
              <a:t>)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2018a </a:t>
            </a:r>
            <a:r>
              <a:rPr lang="en-US" b="1" dirty="0">
                <a:latin typeface="Chalkboard" charset="0"/>
                <a:ea typeface="ＭＳ Ｐゴシック" charset="0"/>
              </a:rPr>
              <a:t>collimators </a:t>
            </a:r>
            <a:r>
              <a:rPr lang="en-US" dirty="0">
                <a:latin typeface="Chalkboard" charset="0"/>
                <a:ea typeface="ＭＳ Ｐゴシック" charset="0"/>
              </a:rPr>
              <a:t>AND </a:t>
            </a:r>
            <a:r>
              <a:rPr lang="en-US" dirty="0" smtClean="0">
                <a:latin typeface="Chalkboard" charset="0"/>
                <a:ea typeface="ＭＳ Ｐゴシック" charset="0"/>
              </a:rPr>
              <a:t>&amp;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7.9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n-US" b="1" dirty="0" err="1">
                <a:latin typeface="Chalkboard" charset="0"/>
                <a:ea typeface="ＭＳ Ｐゴシック" charset="0"/>
              </a:rPr>
              <a:t>σ</a:t>
            </a:r>
            <a:r>
              <a:rPr lang="en-US" b="1" dirty="0">
                <a:latin typeface="Chalkboard" charset="0"/>
                <a:ea typeface="ＭＳ Ｐゴシック" charset="0"/>
              </a:rPr>
              <a:t> </a:t>
            </a:r>
            <a:r>
              <a:rPr lang="en-US" dirty="0">
                <a:latin typeface="Chalkboard" charset="0"/>
                <a:ea typeface="ＭＳ Ｐゴシック" charset="0"/>
              </a:rPr>
              <a:t>beam-beam separation 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150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l-GR" b="1" dirty="0">
                <a:latin typeface="Chalkboard" charset="0"/>
                <a:ea typeface="ＭＳ Ｐゴシック" charset="0"/>
              </a:rPr>
              <a:t>μ</a:t>
            </a:r>
            <a:r>
              <a:rPr lang="en-US" b="1" dirty="0">
                <a:latin typeface="Chalkboard" charset="0"/>
                <a:ea typeface="ＭＳ Ｐゴシック" charset="0"/>
              </a:rPr>
              <a:t>rad </a:t>
            </a:r>
            <a:r>
              <a:rPr lang="en-US" dirty="0">
                <a:latin typeface="Chalkboard" charset="0"/>
                <a:ea typeface="ＭＳ Ｐゴシック" charset="0"/>
              </a:rPr>
              <a:t>half x-</a:t>
            </a:r>
            <a:r>
              <a:rPr lang="en-US" dirty="0" err="1">
                <a:latin typeface="Chalkboard" charset="0"/>
                <a:ea typeface="ＭＳ Ｐゴシック" charset="0"/>
              </a:rPr>
              <a:t>ing</a:t>
            </a:r>
            <a:r>
              <a:rPr lang="en-US" dirty="0">
                <a:latin typeface="Chalkboard" charset="0"/>
                <a:ea typeface="ＭＳ Ｐゴシック" charset="0"/>
              </a:rPr>
              <a:t> angle) </a:t>
            </a:r>
            <a:endParaRPr lang="en-US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S</a:t>
            </a:r>
            <a:r>
              <a:rPr lang="en-US" dirty="0" smtClean="0">
                <a:latin typeface="Chalkboard" charset="0"/>
                <a:ea typeface="ＭＳ Ｐゴシック" charset="0"/>
              </a:rPr>
              <a:t>ame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x-</a:t>
            </a:r>
            <a:r>
              <a:rPr lang="en-US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angle polarity </a:t>
            </a:r>
            <a:r>
              <a:rPr lang="en-US" dirty="0" smtClean="0">
                <a:latin typeface="Chalkboard" charset="0"/>
                <a:ea typeface="ＭＳ Ｐゴシック" charset="0"/>
              </a:rPr>
              <a:t>as in 2017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Assumptions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Good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control</a:t>
            </a:r>
            <a:r>
              <a:rPr lang="en-US" dirty="0" smtClean="0">
                <a:latin typeface="Chalkboard" charset="0"/>
                <a:ea typeface="ＭＳ Ｐゴシック" charset="0"/>
              </a:rPr>
              <a:t> of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orbit </a:t>
            </a:r>
            <a:r>
              <a:rPr lang="en-US" dirty="0" smtClean="0">
                <a:latin typeface="Chalkboard" charset="0"/>
                <a:ea typeface="ＭＳ Ｐゴシック" charset="0"/>
              </a:rPr>
              <a:t>and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optics </a:t>
            </a:r>
            <a:r>
              <a:rPr lang="en-US" dirty="0" smtClean="0">
                <a:latin typeface="Chalkboard" charset="0"/>
                <a:ea typeface="ＭＳ Ｐゴシック" charset="0"/>
              </a:rPr>
              <a:t>as for 2017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>
                <a:latin typeface="Chalkboard" charset="0"/>
                <a:ea typeface="ＭＳ Ｐゴシック" charset="0"/>
              </a:rPr>
              <a:t>N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o impact </a:t>
            </a:r>
            <a:r>
              <a:rPr lang="en-US" dirty="0" smtClean="0">
                <a:latin typeface="Chalkboard" charset="0"/>
                <a:ea typeface="ＭＳ Ｐゴシック" charset="0"/>
              </a:rPr>
              <a:t>of larger CMS bump (-</a:t>
            </a:r>
            <a:r>
              <a:rPr lang="en-US" dirty="0" smtClean="0"/>
              <a:t>2 mm)</a:t>
            </a:r>
            <a:endParaRPr lang="el-GR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Confirmation of MD results for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hierarchy preservation</a:t>
            </a:r>
            <a:r>
              <a:rPr lang="en-US" dirty="0" smtClean="0">
                <a:latin typeface="Chalkboard" charset="0"/>
                <a:ea typeface="ＭＳ Ｐゴシック" charset="0"/>
              </a:rPr>
              <a:t> (1 </a:t>
            </a:r>
            <a:r>
              <a:rPr lang="en-US" dirty="0" err="1" smtClean="0">
                <a:latin typeface="Chalkboard" charset="0"/>
                <a:ea typeface="ＭＳ Ｐゴシック" charset="0"/>
              </a:rPr>
              <a:t>σ</a:t>
            </a:r>
            <a:r>
              <a:rPr lang="en-US" dirty="0" smtClean="0">
                <a:latin typeface="Chalkboard" charset="0"/>
                <a:ea typeface="ＭＳ Ｐゴシック" charset="0"/>
              </a:rPr>
              <a:t> retraction) for tighter settings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Proposal: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Start with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2017 </a:t>
            </a:r>
            <a:r>
              <a:rPr lang="en-US" dirty="0" smtClean="0">
                <a:latin typeface="Chalkboard" charset="0"/>
                <a:ea typeface="ＭＳ Ｐゴシック" charset="0"/>
              </a:rPr>
              <a:t>settings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and move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towards</a:t>
            </a:r>
            <a:r>
              <a:rPr lang="en-US" dirty="0" smtClean="0">
                <a:latin typeface="Chalkboard" charset="0"/>
                <a:ea typeface="ＭＳ Ｐゴシック" charset="0"/>
              </a:rPr>
              <a:t>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2018a </a:t>
            </a:r>
            <a:r>
              <a:rPr lang="en-US" dirty="0" smtClean="0">
                <a:latin typeface="Chalkboard" charset="0"/>
                <a:ea typeface="ＭＳ Ｐゴシック" charset="0"/>
              </a:rPr>
              <a:t>settings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>
                <a:latin typeface="Chalkboard" charset="0"/>
                <a:ea typeface="ＭＳ Ｐゴシック" charset="0"/>
              </a:rPr>
              <a:t>during the fill </a:t>
            </a:r>
            <a:r>
              <a:rPr lang="en-US" dirty="0" smtClean="0">
                <a:latin typeface="Chalkboard" charset="0"/>
                <a:ea typeface="ＭＳ Ｐゴシック" charset="0"/>
              </a:rPr>
              <a:t>(closing TCTs) with lower x-</a:t>
            </a:r>
            <a:r>
              <a:rPr lang="en-US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dirty="0" smtClean="0">
                <a:latin typeface="Chalkboard" charset="0"/>
                <a:ea typeface="ＭＳ Ｐゴシック" charset="0"/>
              </a:rPr>
              <a:t> angle, allowing </a:t>
            </a:r>
            <a:r>
              <a:rPr lang="el-GR" dirty="0" smtClean="0">
                <a:latin typeface="Chalkboard" charset="0"/>
                <a:ea typeface="ＭＳ Ｐゴシック" charset="0"/>
              </a:rPr>
              <a:t>β* </a:t>
            </a:r>
            <a:r>
              <a:rPr lang="en-US" dirty="0" smtClean="0">
                <a:latin typeface="Chalkboard" charset="0"/>
                <a:ea typeface="ＭＳ Ｐゴシック" charset="0"/>
              </a:rPr>
              <a:t>levelling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Later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apply 2018a settings </a:t>
            </a:r>
            <a:r>
              <a:rPr lang="en-US" dirty="0" smtClean="0">
                <a:latin typeface="Chalkboard" charset="0"/>
                <a:ea typeface="ＭＳ Ｐゴシック" charset="0"/>
              </a:rPr>
              <a:t>at the beginning of fill, </a:t>
            </a:r>
            <a:r>
              <a:rPr lang="en-US" dirty="0">
                <a:latin typeface="Chalkboard" charset="0"/>
                <a:ea typeface="ＭＳ Ｐゴシック" charset="0"/>
              </a:rPr>
              <a:t>and possibly </a:t>
            </a:r>
            <a:r>
              <a:rPr lang="en-US" b="1" dirty="0">
                <a:latin typeface="Chalkboard" charset="0"/>
                <a:ea typeface="ＭＳ Ｐゴシック" charset="0"/>
              </a:rPr>
              <a:t>push</a:t>
            </a:r>
            <a:r>
              <a:rPr lang="en-US" dirty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to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2018b</a:t>
            </a:r>
            <a:endParaRPr lang="en-US" b="1" dirty="0">
              <a:latin typeface="Chalkboard" charset="0"/>
              <a:ea typeface="ＭＳ Ｐゴシック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5512856" y="1628800"/>
          <a:ext cx="3552508" cy="3896751"/>
        </p:xfrm>
        <a:graphic>
          <a:graphicData uri="http://schemas.openxmlformats.org/drawingml/2006/table">
            <a:tbl>
              <a:tblPr firstRow="1" bandRow="1"/>
              <a:tblGrid>
                <a:gridCol w="1194118"/>
                <a:gridCol w="786130"/>
                <a:gridCol w="786130"/>
                <a:gridCol w="786130"/>
              </a:tblGrid>
              <a:tr h="422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Collimator</a:t>
                      </a:r>
                      <a:endParaRPr lang="en-US" sz="13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2017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2018a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bg1"/>
                          </a:solidFill>
                        </a:rPr>
                        <a:t>2018b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TCP IR7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5.0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5.0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5.0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TCSG IR7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6.5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6.5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6.0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TCLA IR7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10.0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10.0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0070C0"/>
                          </a:solidFill>
                        </a:rPr>
                        <a:t>9.5</a:t>
                      </a:r>
                      <a:endParaRPr lang="en-US" sz="13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B050"/>
                          </a:solidFill>
                        </a:rPr>
                        <a:t>TCP IR3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15.0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15.0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15.0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1211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B050"/>
                          </a:solidFill>
                        </a:rPr>
                        <a:t>TCSG IR3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18.0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18.0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18.0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1311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00B050"/>
                          </a:solidFill>
                        </a:rPr>
                        <a:t>TCLA IR3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20.0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20.0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0" dirty="0" smtClean="0">
                          <a:solidFill>
                            <a:srgbClr val="00B050"/>
                          </a:solidFill>
                        </a:rPr>
                        <a:t>20.0</a:t>
                      </a:r>
                      <a:endParaRPr lang="en-US" sz="1300" b="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1344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TCSG IR6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6.8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1176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TCDQ IR6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7.3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0000"/>
                          </a:solidFill>
                        </a:rPr>
                        <a:t>6.8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TCT IR1/5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8.5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7.5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EA16D1"/>
                          </a:solidFill>
                        </a:rPr>
                        <a:t>7.0</a:t>
                      </a:r>
                      <a:endParaRPr lang="en-US" sz="1300" b="1" dirty="0">
                        <a:solidFill>
                          <a:srgbClr val="EA16D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Aperture 1/5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9.5+0.5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8.5+0.5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i="1" dirty="0" smtClean="0">
                          <a:solidFill>
                            <a:srgbClr val="EA16D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8.0+0.5</a:t>
                      </a:r>
                      <a:endParaRPr lang="en-US" sz="1300" b="1" i="1" dirty="0">
                        <a:solidFill>
                          <a:srgbClr val="EA16D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TCT IR2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37.0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37.0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37.0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40000"/>
                      </a:srgbClr>
                    </a:solidFill>
                  </a:tcPr>
                </a:tc>
              </a:tr>
              <a:tr h="1359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TCT IR8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15.0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15.0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MS PGothic"/>
                        </a:defRPr>
                      </a:lvl9pPr>
                    </a:lstStyle>
                    <a:p>
                      <a:pPr algn="r"/>
                      <a:r>
                        <a:rPr lang="en-US" sz="1300" b="1" dirty="0" smtClean="0">
                          <a:solidFill>
                            <a:srgbClr val="FF9900"/>
                          </a:solidFill>
                        </a:rPr>
                        <a:t>15.0</a:t>
                      </a:r>
                      <a:endParaRPr lang="en-US" sz="1300" b="1" dirty="0">
                        <a:solidFill>
                          <a:srgbClr val="FF99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00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250368" y="6514852"/>
            <a:ext cx="4077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R. Bruce and the collimation team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47130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" t="1701" r="7162" b="650"/>
          <a:stretch/>
        </p:blipFill>
        <p:spPr>
          <a:xfrm>
            <a:off x="5000405" y="-8531"/>
            <a:ext cx="4138553" cy="3661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5" y="40341"/>
            <a:ext cx="4550661" cy="1411941"/>
          </a:xfrm>
        </p:spPr>
        <p:txBody>
          <a:bodyPr/>
          <a:lstStyle/>
          <a:p>
            <a:r>
              <a:rPr lang="en-US" sz="6000" dirty="0" smtClean="0"/>
              <a:t>Crossing-angle</a:t>
            </a:r>
            <a:endParaRPr lang="en-US" sz="6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252538" y="1556792"/>
            <a:ext cx="5252941" cy="2096676"/>
          </a:xfrm>
        </p:spPr>
        <p:txBody>
          <a:bodyPr>
            <a:normAutofit fontScale="925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Target of min DA @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5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 σ </a:t>
            </a:r>
            <a:r>
              <a:rPr lang="en-US" dirty="0" smtClean="0">
                <a:latin typeface="Chalkboard" charset="0"/>
                <a:ea typeface="ＭＳ Ｐゴシック" charset="0"/>
              </a:rPr>
              <a:t>(emittance of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2.5 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</a:t>
            </a:r>
            <a:r>
              <a:rPr lang="en-US" dirty="0" smtClean="0">
                <a:latin typeface="Chalkboard" charset="0"/>
                <a:ea typeface="ＭＳ Ｐゴシック" charset="0"/>
              </a:rPr>
              <a:t>) to preserve lifetime after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WP </a:t>
            </a:r>
            <a:r>
              <a:rPr lang="en-US" b="1" dirty="0" err="1" smtClean="0">
                <a:latin typeface="Chalkboard" charset="0"/>
                <a:ea typeface="ＭＳ Ｐゴシック" charset="0"/>
              </a:rPr>
              <a:t>optimisation</a:t>
            </a:r>
            <a:endParaRPr lang="en-US" b="1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Simulations with high octupoles and chromaticity (could be reduced for colliding bunches)</a:t>
            </a:r>
            <a:endParaRPr lang="en-US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endParaRPr lang="en-US" dirty="0" smtClean="0">
              <a:latin typeface="Chalkboard" charset="0"/>
              <a:ea typeface="ＭＳ Ｐゴシック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15616" y="6488668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N.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and D. 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77163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" t="1701" r="7162" b="650"/>
          <a:stretch/>
        </p:blipFill>
        <p:spPr>
          <a:xfrm>
            <a:off x="5000405" y="-8531"/>
            <a:ext cx="4138553" cy="3661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5" y="40341"/>
            <a:ext cx="4550661" cy="1411941"/>
          </a:xfrm>
        </p:spPr>
        <p:txBody>
          <a:bodyPr/>
          <a:lstStyle/>
          <a:p>
            <a:r>
              <a:rPr lang="en-US" sz="6000" dirty="0" smtClean="0"/>
              <a:t>Crossing-angle</a:t>
            </a:r>
            <a:endParaRPr lang="en-US" sz="6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252538" y="1556792"/>
            <a:ext cx="5252941" cy="3140560"/>
          </a:xfrm>
        </p:spPr>
        <p:txBody>
          <a:bodyPr>
            <a:normAutofit fontScale="925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Target of min DA @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5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 σ </a:t>
            </a:r>
            <a:r>
              <a:rPr lang="en-US" dirty="0" smtClean="0">
                <a:latin typeface="Chalkboard" charset="0"/>
                <a:ea typeface="ＭＳ Ｐゴシック" charset="0"/>
              </a:rPr>
              <a:t>(emittance of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2.5 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</a:t>
            </a:r>
            <a:r>
              <a:rPr lang="en-US" dirty="0" smtClean="0">
                <a:latin typeface="Chalkboard" charset="0"/>
                <a:ea typeface="ＭＳ Ｐゴシック" charset="0"/>
              </a:rPr>
              <a:t>) to preserve lifetime after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WP </a:t>
            </a:r>
            <a:r>
              <a:rPr lang="en-US" b="1" dirty="0" err="1" smtClean="0">
                <a:latin typeface="Chalkboard" charset="0"/>
                <a:ea typeface="ＭＳ Ｐゴシック" charset="0"/>
              </a:rPr>
              <a:t>optimisation</a:t>
            </a:r>
            <a:endParaRPr lang="en-US" b="1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Simulations with high octupoles and chromaticity (could be reduced for colliding bunches)</a:t>
            </a:r>
            <a:endParaRPr lang="en-US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β*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 =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30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 cm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1.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3x10</a:t>
            </a:r>
            <a:r>
              <a:rPr lang="en-US" b="1" baseline="30000" dirty="0" smtClean="0">
                <a:latin typeface="Chalkboard" charset="0"/>
                <a:ea typeface="ＭＳ Ｐゴシック" charset="0"/>
              </a:rPr>
              <a:t>11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p </a:t>
            </a:r>
            <a:r>
              <a:rPr lang="en-US" dirty="0" smtClean="0">
                <a:latin typeface="Chalkboard" charset="0"/>
                <a:ea typeface="ＭＳ Ｐゴシック" charset="0"/>
              </a:rPr>
              <a:t>-&gt;</a:t>
            </a:r>
            <a:r>
              <a:rPr lang="mr-IN" dirty="0" smtClean="0">
                <a:latin typeface="Chalkboard" charset="0"/>
                <a:ea typeface="ＭＳ Ｐゴシック" charset="0"/>
              </a:rPr>
              <a:t> 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150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rad</a:t>
            </a:r>
            <a:endParaRPr lang="mr-IN" b="1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For 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1.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4x10</a:t>
            </a:r>
            <a:r>
              <a:rPr lang="en-US" b="1" baseline="30000" dirty="0" smtClean="0">
                <a:latin typeface="Chalkboard" charset="0"/>
                <a:ea typeface="ＭＳ Ｐゴシック" charset="0"/>
              </a:rPr>
              <a:t>11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 p </a:t>
            </a:r>
            <a:r>
              <a:rPr lang="en-US" dirty="0" smtClean="0">
                <a:latin typeface="Chalkboard" charset="0"/>
                <a:ea typeface="ＭＳ Ｐゴシック" charset="0"/>
              </a:rPr>
              <a:t>-&gt;</a:t>
            </a:r>
            <a:r>
              <a:rPr lang="mr-IN" dirty="0" smtClean="0">
                <a:latin typeface="Chalkboard" charset="0"/>
                <a:ea typeface="ＭＳ Ｐゴシック" charset="0"/>
              </a:rPr>
              <a:t> 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1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6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0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l-GR" b="1" dirty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rad</a:t>
            </a:r>
            <a:endParaRPr lang="en-US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endParaRPr lang="en-US" dirty="0" smtClean="0">
              <a:latin typeface="Chalkboard" charset="0"/>
              <a:ea typeface="ＭＳ Ｐゴシック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668344" y="1529000"/>
            <a:ext cx="188681" cy="17180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15616" y="6488668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N.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and D. 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028384" y="1268760"/>
            <a:ext cx="188681" cy="17180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52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" t="1701" r="7162" b="650"/>
          <a:stretch/>
        </p:blipFill>
        <p:spPr>
          <a:xfrm>
            <a:off x="5000405" y="-8531"/>
            <a:ext cx="4138553" cy="3661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5" y="40341"/>
            <a:ext cx="4550661" cy="1411941"/>
          </a:xfrm>
        </p:spPr>
        <p:txBody>
          <a:bodyPr/>
          <a:lstStyle/>
          <a:p>
            <a:r>
              <a:rPr lang="en-US" sz="6000" dirty="0" smtClean="0"/>
              <a:t>Crossing-angle</a:t>
            </a:r>
            <a:endParaRPr lang="en-US" sz="6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252538" y="1556792"/>
            <a:ext cx="5252941" cy="5256584"/>
          </a:xfrm>
        </p:spPr>
        <p:txBody>
          <a:bodyPr>
            <a:normAutofit fontScale="925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Target of min DA @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5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 σ </a:t>
            </a:r>
            <a:r>
              <a:rPr lang="en-US" dirty="0" smtClean="0">
                <a:latin typeface="Chalkboard" charset="0"/>
                <a:ea typeface="ＭＳ Ｐゴシック" charset="0"/>
              </a:rPr>
              <a:t>(emittance of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2.5 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</a:t>
            </a:r>
            <a:r>
              <a:rPr lang="en-US" dirty="0" smtClean="0">
                <a:latin typeface="Chalkboard" charset="0"/>
                <a:ea typeface="ＭＳ Ｐゴシック" charset="0"/>
              </a:rPr>
              <a:t>) to preserve lifetime after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WP </a:t>
            </a:r>
            <a:r>
              <a:rPr lang="en-US" b="1" dirty="0" err="1" smtClean="0">
                <a:latin typeface="Chalkboard" charset="0"/>
                <a:ea typeface="ＭＳ Ｐゴシック" charset="0"/>
              </a:rPr>
              <a:t>optimisation</a:t>
            </a:r>
            <a:endParaRPr lang="en-US" b="1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Simulations with high octupoles and chromaticity (could be reduced for colliding bunches)</a:t>
            </a:r>
            <a:endParaRPr lang="en-US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β*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 =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30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 cm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1.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3x10</a:t>
            </a:r>
            <a:r>
              <a:rPr lang="en-US" b="1" baseline="30000" dirty="0" smtClean="0">
                <a:latin typeface="Chalkboard" charset="0"/>
                <a:ea typeface="ＭＳ Ｐゴシック" charset="0"/>
              </a:rPr>
              <a:t>11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p </a:t>
            </a:r>
            <a:r>
              <a:rPr lang="en-US" dirty="0" smtClean="0">
                <a:latin typeface="Chalkboard" charset="0"/>
                <a:ea typeface="ＭＳ Ｐゴシック" charset="0"/>
              </a:rPr>
              <a:t>-&gt;</a:t>
            </a:r>
            <a:r>
              <a:rPr lang="mr-IN" dirty="0" smtClean="0">
                <a:latin typeface="Chalkboard" charset="0"/>
                <a:ea typeface="ＭＳ Ｐゴシック" charset="0"/>
              </a:rPr>
              <a:t> 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150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rad</a:t>
            </a:r>
            <a:endParaRPr lang="mr-IN" b="1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For 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1.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4x10</a:t>
            </a:r>
            <a:r>
              <a:rPr lang="en-US" b="1" baseline="30000" dirty="0" smtClean="0">
                <a:latin typeface="Chalkboard" charset="0"/>
                <a:ea typeface="ＭＳ Ｐゴシック" charset="0"/>
              </a:rPr>
              <a:t>11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 p </a:t>
            </a:r>
            <a:r>
              <a:rPr lang="en-US" dirty="0" smtClean="0">
                <a:latin typeface="Chalkboard" charset="0"/>
                <a:ea typeface="ＭＳ Ｐゴシック" charset="0"/>
              </a:rPr>
              <a:t>-&gt;</a:t>
            </a:r>
            <a:r>
              <a:rPr lang="mr-IN" dirty="0" smtClean="0">
                <a:latin typeface="Chalkboard" charset="0"/>
                <a:ea typeface="ＭＳ Ｐゴシック" charset="0"/>
              </a:rPr>
              <a:t> 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1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6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0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l-GR" b="1" dirty="0">
                <a:latin typeface="Chalkboard" charset="0"/>
                <a:ea typeface="ＭＳ Ｐゴシック" charset="0"/>
              </a:rPr>
              <a:t>μ</a:t>
            </a:r>
            <a:r>
              <a:rPr lang="en-US" b="1" dirty="0">
                <a:latin typeface="Chalkboard" charset="0"/>
                <a:ea typeface="ＭＳ Ｐゴシック" charset="0"/>
              </a:rPr>
              <a:t>rad</a:t>
            </a:r>
            <a:endParaRPr lang="mr-IN" b="1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For </a:t>
            </a:r>
            <a:r>
              <a:rPr lang="el-GR" b="1" dirty="0">
                <a:latin typeface="Chalkboard" charset="0"/>
                <a:ea typeface="ＭＳ Ｐゴシック" charset="0"/>
              </a:rPr>
              <a:t>β*</a:t>
            </a:r>
            <a:r>
              <a:rPr lang="en-US" b="1" dirty="0">
                <a:latin typeface="Chalkboard" charset="0"/>
                <a:ea typeface="ＭＳ Ｐゴシック" charset="0"/>
              </a:rPr>
              <a:t> = 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</a:t>
            </a:r>
            <a:r>
              <a:rPr lang="en-US" b="1" dirty="0">
                <a:latin typeface="Chalkboard" charset="0"/>
                <a:ea typeface="ＭＳ Ｐゴシック" charset="0"/>
              </a:rPr>
              <a:t>5 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cm</a:t>
            </a:r>
            <a:endParaRPr lang="en-US" b="1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000" dirty="0" smtClean="0">
                <a:latin typeface="Chalkboard" charset="0"/>
                <a:ea typeface="ＭＳ Ｐゴシック" charset="0"/>
              </a:rPr>
              <a:t>For </a:t>
            </a:r>
            <a:r>
              <a:rPr lang="mr-IN" sz="2000" b="1" dirty="0" smtClean="0">
                <a:latin typeface="Chalkboard" charset="0"/>
                <a:ea typeface="ＭＳ Ｐゴシック" charset="0"/>
              </a:rPr>
              <a:t>1.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3x10</a:t>
            </a:r>
            <a:r>
              <a:rPr lang="en-US" sz="2000" b="1" baseline="30000" dirty="0" smtClean="0">
                <a:latin typeface="Chalkboard" charset="0"/>
                <a:ea typeface="ＭＳ Ｐゴシック" charset="0"/>
              </a:rPr>
              <a:t>11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 p </a:t>
            </a:r>
            <a:r>
              <a:rPr lang="en-US" sz="2000" dirty="0" smtClean="0">
                <a:latin typeface="Chalkboard" charset="0"/>
                <a:ea typeface="ＭＳ Ｐゴシック" charset="0"/>
              </a:rPr>
              <a:t>-&gt;</a:t>
            </a:r>
            <a:r>
              <a:rPr lang="mr-IN" sz="2000" dirty="0" smtClean="0">
                <a:latin typeface="Chalkboard" charset="0"/>
                <a:ea typeface="ＭＳ Ｐゴシック" charset="0"/>
              </a:rPr>
              <a:t> </a:t>
            </a:r>
            <a:r>
              <a:rPr lang="mr-IN" sz="2000" b="1" dirty="0" smtClean="0">
                <a:latin typeface="Chalkboard" charset="0"/>
                <a:ea typeface="ＭＳ Ｐゴシック" charset="0"/>
              </a:rPr>
              <a:t>1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6</a:t>
            </a:r>
            <a:r>
              <a:rPr lang="mr-IN" sz="2000" b="1" dirty="0" smtClean="0">
                <a:latin typeface="Chalkboard" charset="0"/>
                <a:ea typeface="ＭＳ Ｐゴシック" charset="0"/>
              </a:rPr>
              <a:t>0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 </a:t>
            </a:r>
            <a:r>
              <a:rPr lang="el-GR" sz="2000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rad</a:t>
            </a:r>
            <a:endParaRPr lang="mr-IN" sz="2000" b="1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000" dirty="0" smtClean="0">
                <a:latin typeface="Chalkboard" charset="0"/>
                <a:ea typeface="ＭＳ Ｐゴシック" charset="0"/>
              </a:rPr>
              <a:t>For </a:t>
            </a:r>
            <a:r>
              <a:rPr lang="mr-IN" sz="2000" b="1" dirty="0">
                <a:latin typeface="Chalkboard" charset="0"/>
                <a:ea typeface="ＭＳ Ｐゴシック" charset="0"/>
              </a:rPr>
              <a:t>1.</a:t>
            </a:r>
            <a:r>
              <a:rPr lang="en-US" sz="2000" b="1" dirty="0">
                <a:latin typeface="Chalkboard" charset="0"/>
                <a:ea typeface="ＭＳ Ｐゴシック" charset="0"/>
              </a:rPr>
              <a:t>4x10</a:t>
            </a:r>
            <a:r>
              <a:rPr lang="en-US" sz="2000" b="1" baseline="30000" dirty="0">
                <a:latin typeface="Chalkboard" charset="0"/>
                <a:ea typeface="ＭＳ Ｐゴシック" charset="0"/>
              </a:rPr>
              <a:t>11</a:t>
            </a:r>
            <a:r>
              <a:rPr lang="en-US" sz="2000" b="1" dirty="0">
                <a:latin typeface="Chalkboard" charset="0"/>
                <a:ea typeface="ＭＳ Ｐゴシック" charset="0"/>
              </a:rPr>
              <a:t> p </a:t>
            </a:r>
            <a:r>
              <a:rPr lang="en-US" sz="2000" dirty="0">
                <a:latin typeface="Chalkboard" charset="0"/>
                <a:ea typeface="ＭＳ Ｐゴシック" charset="0"/>
              </a:rPr>
              <a:t>-&gt;</a:t>
            </a:r>
            <a:r>
              <a:rPr lang="mr-IN" sz="2000" dirty="0">
                <a:latin typeface="Chalkboard" charset="0"/>
                <a:ea typeface="ＭＳ Ｐゴシック" charset="0"/>
              </a:rPr>
              <a:t> </a:t>
            </a:r>
            <a:r>
              <a:rPr lang="mr-IN" sz="2000" b="1" dirty="0" smtClean="0">
                <a:latin typeface="Chalkboard" charset="0"/>
                <a:ea typeface="ＭＳ Ｐゴシック" charset="0"/>
              </a:rPr>
              <a:t>1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7</a:t>
            </a:r>
            <a:r>
              <a:rPr lang="mr-IN" sz="2000" b="1" dirty="0" smtClean="0">
                <a:latin typeface="Chalkboard" charset="0"/>
                <a:ea typeface="ＭＳ Ｐゴシック" charset="0"/>
              </a:rPr>
              <a:t>0</a:t>
            </a:r>
            <a:r>
              <a:rPr lang="en-US" sz="2000" b="1" dirty="0">
                <a:latin typeface="Chalkboard" charset="0"/>
                <a:ea typeface="ＭＳ Ｐゴシック" charset="0"/>
              </a:rPr>
              <a:t> </a:t>
            </a:r>
            <a:r>
              <a:rPr lang="el-GR" sz="2000" b="1" dirty="0">
                <a:latin typeface="Chalkboard" charset="0"/>
                <a:ea typeface="ＭＳ Ｐゴシック" charset="0"/>
              </a:rPr>
              <a:t>μ</a:t>
            </a:r>
            <a:r>
              <a:rPr lang="en-US" sz="2000" b="1" dirty="0">
                <a:latin typeface="Chalkboard" charset="0"/>
                <a:ea typeface="ＭＳ Ｐゴシック" charset="0"/>
              </a:rPr>
              <a:t>rad</a:t>
            </a:r>
            <a:endParaRPr lang="mr-IN" sz="2000" b="1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Proposal: </a:t>
            </a:r>
            <a:r>
              <a:rPr lang="mr-IN" sz="2800" b="1" dirty="0" smtClean="0">
                <a:latin typeface="Chalkboard" charset="0"/>
                <a:ea typeface="ＭＳ Ｐゴシック" charset="0"/>
              </a:rPr>
              <a:t>1</a:t>
            </a:r>
            <a:r>
              <a:rPr lang="en-US" sz="2800" b="1" dirty="0">
                <a:latin typeface="Chalkboard" charset="0"/>
                <a:ea typeface="ＭＳ Ｐゴシック" charset="0"/>
              </a:rPr>
              <a:t>6</a:t>
            </a:r>
            <a:r>
              <a:rPr lang="mr-IN" sz="2800" b="1" dirty="0" smtClean="0">
                <a:latin typeface="Chalkboard" charset="0"/>
                <a:ea typeface="ＭＳ Ｐゴシック" charset="0"/>
              </a:rPr>
              <a:t>0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 </a:t>
            </a:r>
            <a:r>
              <a:rPr lang="el-GR" sz="2800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rad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allowing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higher</a:t>
            </a:r>
            <a:r>
              <a:rPr lang="el-GR" sz="28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intensity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and/or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lower </a:t>
            </a:r>
            <a:r>
              <a:rPr lang="el-GR" sz="2800" b="1" dirty="0" smtClean="0">
                <a:latin typeface="Chalkboard" charset="0"/>
                <a:ea typeface="ＭＳ Ｐゴシック" charset="0"/>
              </a:rPr>
              <a:t>β*</a:t>
            </a:r>
            <a:endParaRPr lang="en-US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endParaRPr lang="en-US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endParaRPr lang="en-US" dirty="0" smtClean="0">
              <a:latin typeface="Chalkboard" charset="0"/>
              <a:ea typeface="ＭＳ Ｐゴシック" charset="0"/>
            </a:endParaRP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" t="6444" r="3924" b="4318"/>
          <a:stretch/>
        </p:blipFill>
        <p:spPr bwMode="auto">
          <a:xfrm>
            <a:off x="5000405" y="3645024"/>
            <a:ext cx="4138554" cy="320528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7668344" y="1529000"/>
            <a:ext cx="188681" cy="17180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15616" y="6488668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N.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and D. 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8028384" y="1268760"/>
            <a:ext cx="188681" cy="17180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623679" y="4481328"/>
            <a:ext cx="188681" cy="17180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263639" y="4697352"/>
            <a:ext cx="188681" cy="17180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0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4" t="5707" r="3222" b="3532"/>
          <a:stretch/>
        </p:blipFill>
        <p:spPr>
          <a:xfrm>
            <a:off x="4619338" y="84965"/>
            <a:ext cx="4510453" cy="32720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5" y="40341"/>
            <a:ext cx="4550661" cy="1411941"/>
          </a:xfrm>
        </p:spPr>
        <p:txBody>
          <a:bodyPr/>
          <a:lstStyle/>
          <a:p>
            <a:r>
              <a:rPr lang="en-US" sz="6000" dirty="0" smtClean="0"/>
              <a:t>Crossing-angle</a:t>
            </a:r>
            <a:endParaRPr lang="en-US" sz="6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36513" y="1556792"/>
            <a:ext cx="4655851" cy="5256584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Lower emittance </a:t>
            </a:r>
            <a:r>
              <a:rPr lang="en-US" dirty="0" smtClean="0">
                <a:latin typeface="Chalkboard" charset="0"/>
                <a:ea typeface="ＭＳ Ｐゴシック" charset="0"/>
              </a:rPr>
              <a:t>of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1.8 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</a:t>
            </a:r>
            <a:r>
              <a:rPr lang="en-US" dirty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BCS</a:t>
            </a:r>
            <a:r>
              <a:rPr lang="en-US" dirty="0" smtClean="0">
                <a:latin typeface="Chalkboard" charset="0"/>
                <a:ea typeface="ＭＳ Ｐゴシック" charset="0"/>
              </a:rPr>
              <a:t> (after</a:t>
            </a:r>
            <a:r>
              <a:rPr lang="en-US" dirty="0" smtClean="0">
                <a:latin typeface="Chalkboard" charset="0"/>
                <a:ea typeface="ＭＳ Ｐゴシック" charset="0"/>
              </a:rPr>
              <a:t> WP </a:t>
            </a:r>
            <a:r>
              <a:rPr lang="en-US" dirty="0" err="1" smtClean="0">
                <a:latin typeface="Chalkboard" charset="0"/>
                <a:ea typeface="ＭＳ Ｐゴシック" charset="0"/>
              </a:rPr>
              <a:t>optimisation</a:t>
            </a:r>
            <a:r>
              <a:rPr lang="en-US" dirty="0">
                <a:latin typeface="Chalkboard" charset="0"/>
                <a:ea typeface="ＭＳ Ｐゴシック" charset="0"/>
              </a:rPr>
              <a:t>)</a:t>
            </a:r>
            <a:endParaRPr lang="en-US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el-GR" b="1" dirty="0">
                <a:latin typeface="Chalkboard" charset="0"/>
                <a:ea typeface="ＭＳ Ｐゴシック" charset="0"/>
              </a:rPr>
              <a:t>β*</a:t>
            </a:r>
            <a:r>
              <a:rPr lang="en-US" b="1" dirty="0">
                <a:latin typeface="Chalkboard" charset="0"/>
                <a:ea typeface="ＭＳ Ｐゴシック" charset="0"/>
              </a:rPr>
              <a:t> = 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</a:t>
            </a:r>
            <a:r>
              <a:rPr lang="en-US" b="1" dirty="0">
                <a:latin typeface="Chalkboard" charset="0"/>
                <a:ea typeface="ＭＳ Ｐゴシック" charset="0"/>
              </a:rPr>
              <a:t>5 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cm</a:t>
            </a:r>
            <a:endParaRPr lang="en-US" b="1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000" dirty="0" smtClean="0">
                <a:latin typeface="Chalkboard" charset="0"/>
                <a:ea typeface="ＭＳ Ｐゴシック" charset="0"/>
              </a:rPr>
              <a:t>For </a:t>
            </a:r>
            <a:r>
              <a:rPr lang="mr-IN" sz="2000" b="1" dirty="0" smtClean="0">
                <a:latin typeface="Chalkboard" charset="0"/>
                <a:ea typeface="ＭＳ Ｐゴシック" charset="0"/>
              </a:rPr>
              <a:t>1.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3x10</a:t>
            </a:r>
            <a:r>
              <a:rPr lang="en-US" sz="2000" b="1" baseline="30000" dirty="0" smtClean="0">
                <a:latin typeface="Chalkboard" charset="0"/>
                <a:ea typeface="ＭＳ Ｐゴシック" charset="0"/>
              </a:rPr>
              <a:t>11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 p </a:t>
            </a:r>
            <a:r>
              <a:rPr lang="en-US" sz="2000" dirty="0" smtClean="0">
                <a:latin typeface="Chalkboard" charset="0"/>
                <a:ea typeface="ＭＳ Ｐゴシック" charset="0"/>
              </a:rPr>
              <a:t>-&gt;</a:t>
            </a:r>
            <a:r>
              <a:rPr lang="mr-IN" sz="2000" dirty="0" smtClean="0">
                <a:latin typeface="Chalkboard" charset="0"/>
                <a:ea typeface="ＭＳ Ｐゴシック" charset="0"/>
              </a:rPr>
              <a:t> </a:t>
            </a:r>
            <a:r>
              <a:rPr lang="mr-IN" sz="2000" b="1" dirty="0" smtClean="0">
                <a:latin typeface="Chalkboard" charset="0"/>
                <a:ea typeface="ＭＳ Ｐゴシック" charset="0"/>
              </a:rPr>
              <a:t>1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4</a:t>
            </a:r>
            <a:r>
              <a:rPr lang="el-GR" sz="2000" b="1" dirty="0" smtClean="0">
                <a:latin typeface="Chalkboard" charset="0"/>
                <a:ea typeface="ＭＳ Ｐゴシック" charset="0"/>
              </a:rPr>
              <a:t>0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 </a:t>
            </a:r>
            <a:r>
              <a:rPr lang="el-GR" sz="2000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rad</a:t>
            </a:r>
            <a:endParaRPr lang="mr-IN" sz="2000" b="1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000" dirty="0" smtClean="0">
                <a:latin typeface="Chalkboard" charset="0"/>
                <a:ea typeface="ＭＳ Ｐゴシック" charset="0"/>
              </a:rPr>
              <a:t>For </a:t>
            </a:r>
            <a:r>
              <a:rPr lang="mr-IN" sz="2000" b="1" dirty="0">
                <a:latin typeface="Chalkboard" charset="0"/>
                <a:ea typeface="ＭＳ Ｐゴシック" charset="0"/>
              </a:rPr>
              <a:t>1.</a:t>
            </a:r>
            <a:r>
              <a:rPr lang="en-US" sz="2000" b="1" dirty="0">
                <a:latin typeface="Chalkboard" charset="0"/>
                <a:ea typeface="ＭＳ Ｐゴシック" charset="0"/>
              </a:rPr>
              <a:t>4x10</a:t>
            </a:r>
            <a:r>
              <a:rPr lang="en-US" sz="2000" b="1" baseline="30000" dirty="0">
                <a:latin typeface="Chalkboard" charset="0"/>
                <a:ea typeface="ＭＳ Ｐゴシック" charset="0"/>
              </a:rPr>
              <a:t>11</a:t>
            </a:r>
            <a:r>
              <a:rPr lang="en-US" sz="2000" b="1" dirty="0">
                <a:latin typeface="Chalkboard" charset="0"/>
                <a:ea typeface="ＭＳ Ｐゴシック" charset="0"/>
              </a:rPr>
              <a:t> p </a:t>
            </a:r>
            <a:r>
              <a:rPr lang="en-US" sz="2000" dirty="0">
                <a:latin typeface="Chalkboard" charset="0"/>
                <a:ea typeface="ＭＳ Ｐゴシック" charset="0"/>
              </a:rPr>
              <a:t>-&gt;</a:t>
            </a:r>
            <a:r>
              <a:rPr lang="mr-IN" sz="2000" dirty="0">
                <a:latin typeface="Chalkboard" charset="0"/>
                <a:ea typeface="ＭＳ Ｐゴシック" charset="0"/>
              </a:rPr>
              <a:t> </a:t>
            </a:r>
            <a:r>
              <a:rPr lang="mr-IN" sz="2000" b="1" dirty="0" smtClean="0">
                <a:latin typeface="Chalkboard" charset="0"/>
                <a:ea typeface="ＭＳ Ｐゴシック" charset="0"/>
              </a:rPr>
              <a:t>1</a:t>
            </a:r>
            <a:r>
              <a:rPr lang="en-US" sz="2000" b="1" dirty="0" smtClean="0">
                <a:latin typeface="Chalkboard" charset="0"/>
                <a:ea typeface="ＭＳ Ｐゴシック" charset="0"/>
              </a:rPr>
              <a:t>5</a:t>
            </a:r>
            <a:r>
              <a:rPr lang="el-GR" sz="2000" b="1" dirty="0" smtClean="0">
                <a:latin typeface="Chalkboard" charset="0"/>
                <a:ea typeface="ＭＳ Ｐゴシック" charset="0"/>
              </a:rPr>
              <a:t>0</a:t>
            </a:r>
            <a:r>
              <a:rPr lang="en-US" sz="2000" b="1" dirty="0">
                <a:latin typeface="Chalkboard" charset="0"/>
                <a:ea typeface="ＭＳ Ｐゴシック" charset="0"/>
              </a:rPr>
              <a:t> </a:t>
            </a:r>
            <a:r>
              <a:rPr lang="el-GR" sz="2000" b="1" dirty="0">
                <a:latin typeface="Chalkboard" charset="0"/>
                <a:ea typeface="ＭＳ Ｐゴシック" charset="0"/>
              </a:rPr>
              <a:t>μ</a:t>
            </a:r>
            <a:r>
              <a:rPr lang="en-US" sz="2000" b="1" dirty="0">
                <a:latin typeface="Chalkboard" charset="0"/>
                <a:ea typeface="ＭＳ Ｐゴシック" charset="0"/>
              </a:rPr>
              <a:t>rad</a:t>
            </a:r>
            <a:endParaRPr lang="mr-IN" sz="2000" b="1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Gain of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0.5 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σ </a:t>
            </a:r>
            <a:r>
              <a:rPr lang="en-US" dirty="0" smtClean="0">
                <a:latin typeface="Chalkboard" charset="0"/>
                <a:ea typeface="ＭＳ Ｐゴシック" charset="0"/>
              </a:rPr>
              <a:t>in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beam-beam separation @ 25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cm</a:t>
            </a:r>
            <a:endParaRPr lang="en-US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endParaRPr lang="en-US" dirty="0" smtClean="0">
              <a:latin typeface="Chalkboard" charset="0"/>
              <a:ea typeface="ＭＳ Ｐゴシック" charset="0"/>
            </a:endParaRPr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" t="6444" r="3924" b="4318"/>
          <a:stretch/>
        </p:blipFill>
        <p:spPr bwMode="auto">
          <a:xfrm>
            <a:off x="4628506" y="3356992"/>
            <a:ext cx="4510453" cy="349331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8100392" y="980728"/>
            <a:ext cx="188681" cy="17180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15616" y="6488668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N.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and D. Pellegrini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713009" y="1162344"/>
            <a:ext cx="188681" cy="17180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452320" y="4337312"/>
            <a:ext cx="188681" cy="17180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092280" y="4553336"/>
            <a:ext cx="188681" cy="171808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9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19" y="40341"/>
            <a:ext cx="4968552" cy="1411941"/>
          </a:xfrm>
        </p:spPr>
        <p:txBody>
          <a:bodyPr/>
          <a:lstStyle/>
          <a:p>
            <a:r>
              <a:rPr lang="en-US" sz="6000" dirty="0" smtClean="0"/>
              <a:t>Instabilities</a:t>
            </a:r>
            <a:endParaRPr lang="en-US" sz="6000" dirty="0"/>
          </a:p>
        </p:txBody>
      </p:sp>
      <p:sp>
        <p:nvSpPr>
          <p:cNvPr id="16" name="Rectangle 15"/>
          <p:cNvSpPr/>
          <p:nvPr/>
        </p:nvSpPr>
        <p:spPr>
          <a:xfrm>
            <a:off x="4520416" y="3279759"/>
            <a:ext cx="3188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X.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Buffat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for the coherent instabilities team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322" y="5080"/>
            <a:ext cx="4380326" cy="3207896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-287256" y="1452282"/>
            <a:ext cx="5055578" cy="1976718"/>
          </a:xfrm>
        </p:spPr>
        <p:txBody>
          <a:bodyPr>
            <a:normAutofit fontScale="775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I</a:t>
            </a:r>
            <a:r>
              <a:rPr lang="en-US" dirty="0" smtClean="0">
                <a:latin typeface="Chalkboard" charset="0"/>
                <a:ea typeface="ＭＳ Ｐゴシック" charset="0"/>
              </a:rPr>
              <a:t>nstabilities mitigated with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high octupoles </a:t>
            </a:r>
            <a:r>
              <a:rPr lang="en-US" dirty="0" smtClean="0">
                <a:latin typeface="Chalkboard" charset="0"/>
                <a:ea typeface="ＭＳ Ｐゴシック" charset="0"/>
              </a:rPr>
              <a:t>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factor </a:t>
            </a:r>
            <a:r>
              <a:rPr lang="en-US" dirty="0" smtClean="0">
                <a:latin typeface="Chalkboard" charset="0"/>
                <a:ea typeface="ＭＳ Ｐゴシック" charset="0"/>
              </a:rPr>
              <a:t>of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2 </a:t>
            </a:r>
            <a:r>
              <a:rPr lang="en-US" dirty="0" smtClean="0">
                <a:latin typeface="Chalkboard" charset="0"/>
                <a:ea typeface="ＭＳ Ｐゴシック" charset="0"/>
              </a:rPr>
              <a:t>to the model),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chromaticity </a:t>
            </a:r>
            <a:r>
              <a:rPr lang="en-US" dirty="0" smtClean="0">
                <a:latin typeface="Chalkboard" charset="0"/>
                <a:ea typeface="ＭＳ Ｐゴシック" charset="0"/>
              </a:rPr>
              <a:t>and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ADT gain </a:t>
            </a:r>
            <a:r>
              <a:rPr lang="en-US" dirty="0" smtClean="0">
                <a:latin typeface="Chalkboard" charset="0"/>
                <a:ea typeface="ＭＳ Ｐゴシック" charset="0"/>
              </a:rPr>
              <a:t>(need well-corrected coupling)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>
                <a:latin typeface="Chalkboard" charset="0"/>
                <a:ea typeface="ＭＳ Ｐゴシック" charset="0"/>
              </a:rPr>
              <a:t>O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ctupole</a:t>
            </a:r>
            <a:r>
              <a:rPr lang="en-US" dirty="0" smtClean="0">
                <a:latin typeface="Chalkboard" charset="0"/>
                <a:ea typeface="ＭＳ Ｐゴシック" charset="0"/>
              </a:rPr>
              <a:t> settings proposal (chromaticity of 15) based on measurements 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conservative</a:t>
            </a:r>
            <a:r>
              <a:rPr lang="en-US" dirty="0" smtClean="0">
                <a:latin typeface="Chalkboard" charset="0"/>
                <a:ea typeface="ＭＳ Ｐゴシック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8833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19" y="40341"/>
            <a:ext cx="4968552" cy="1411941"/>
          </a:xfrm>
        </p:spPr>
        <p:txBody>
          <a:bodyPr/>
          <a:lstStyle/>
          <a:p>
            <a:r>
              <a:rPr lang="en-US" sz="6000" dirty="0" smtClean="0"/>
              <a:t>Instabilities</a:t>
            </a:r>
            <a:endParaRPr lang="en-US" sz="6000" dirty="0"/>
          </a:p>
        </p:txBody>
      </p:sp>
      <p:sp>
        <p:nvSpPr>
          <p:cNvPr id="16" name="Rectangle 15"/>
          <p:cNvSpPr/>
          <p:nvPr/>
        </p:nvSpPr>
        <p:spPr>
          <a:xfrm>
            <a:off x="4520416" y="3279759"/>
            <a:ext cx="3188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X.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Buffat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for the coherent instabilities team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322" y="5080"/>
            <a:ext cx="4380326" cy="32078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3467"/>
          <a:stretch/>
        </p:blipFill>
        <p:spPr>
          <a:xfrm>
            <a:off x="40673" y="4509120"/>
            <a:ext cx="9144000" cy="233236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708480" y="3392125"/>
            <a:ext cx="15298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halkboard"/>
                <a:ea typeface="ＭＳ Ｐゴシック" charset="-128"/>
                <a:cs typeface="Chalkboard"/>
              </a:rPr>
              <a:t>Octupole current [A]</a:t>
            </a:r>
            <a:endParaRPr lang="en-US" b="1" dirty="0">
              <a:solidFill>
                <a:schemeClr val="tx1">
                  <a:lumMod val="85000"/>
                  <a:lumOff val="15000"/>
                </a:schemeClr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-287256" y="1452282"/>
            <a:ext cx="5055578" cy="3056838"/>
          </a:xfrm>
        </p:spPr>
        <p:txBody>
          <a:bodyPr>
            <a:normAutofit fontScale="775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I</a:t>
            </a:r>
            <a:r>
              <a:rPr lang="en-US" dirty="0" smtClean="0">
                <a:latin typeface="Chalkboard" charset="0"/>
                <a:ea typeface="ＭＳ Ｐゴシック" charset="0"/>
              </a:rPr>
              <a:t>nstabilities mitigated with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high octupoles </a:t>
            </a:r>
            <a:r>
              <a:rPr lang="en-US" dirty="0" smtClean="0">
                <a:latin typeface="Chalkboard" charset="0"/>
                <a:ea typeface="ＭＳ Ｐゴシック" charset="0"/>
              </a:rPr>
              <a:t>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factor </a:t>
            </a:r>
            <a:r>
              <a:rPr lang="en-US" dirty="0" smtClean="0">
                <a:latin typeface="Chalkboard" charset="0"/>
                <a:ea typeface="ＭＳ Ｐゴシック" charset="0"/>
              </a:rPr>
              <a:t>of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2 </a:t>
            </a:r>
            <a:r>
              <a:rPr lang="en-US" dirty="0" smtClean="0">
                <a:latin typeface="Chalkboard" charset="0"/>
                <a:ea typeface="ＭＳ Ｐゴシック" charset="0"/>
              </a:rPr>
              <a:t>to the model),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chromaticity </a:t>
            </a:r>
            <a:r>
              <a:rPr lang="en-US" dirty="0" smtClean="0">
                <a:latin typeface="Chalkboard" charset="0"/>
                <a:ea typeface="ＭＳ Ｐゴシック" charset="0"/>
              </a:rPr>
              <a:t>and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ADT gain </a:t>
            </a:r>
            <a:r>
              <a:rPr lang="en-US" dirty="0" smtClean="0">
                <a:latin typeface="Chalkboard" charset="0"/>
                <a:ea typeface="ＭＳ Ｐゴシック" charset="0"/>
              </a:rPr>
              <a:t>(need well-corrected coupling)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>
                <a:latin typeface="Chalkboard" charset="0"/>
                <a:ea typeface="ＭＳ Ｐゴシック" charset="0"/>
              </a:rPr>
              <a:t>O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ctupole</a:t>
            </a:r>
            <a:r>
              <a:rPr lang="en-US" dirty="0" smtClean="0">
                <a:latin typeface="Chalkboard" charset="0"/>
                <a:ea typeface="ＭＳ Ｐゴシック" charset="0"/>
              </a:rPr>
              <a:t> settings proposal (chromaticity of 15) based on measurements 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conservative</a:t>
            </a:r>
            <a:r>
              <a:rPr lang="en-US" dirty="0" smtClean="0">
                <a:latin typeface="Chalkboard" charset="0"/>
                <a:ea typeface="ＭＳ Ｐゴシック" charset="0"/>
              </a:rPr>
              <a:t>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Within reach </a:t>
            </a: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BCMS</a:t>
            </a:r>
            <a:r>
              <a:rPr lang="en-US" dirty="0" smtClean="0">
                <a:latin typeface="Chalkboard" charset="0"/>
                <a:ea typeface="ＭＳ Ｐゴシック" charset="0"/>
              </a:rPr>
              <a:t> (even for tight collimator settings)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solidFill>
                  <a:srgbClr val="FF0000"/>
                </a:solidFill>
                <a:latin typeface="Chalkboard" charset="0"/>
                <a:ea typeface="ＭＳ Ｐゴシック" charset="0"/>
              </a:rPr>
              <a:t>Out of reach </a:t>
            </a: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BCS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Need </a:t>
            </a:r>
            <a:r>
              <a:rPr lang="en-US" b="1" dirty="0" err="1" smtClean="0">
                <a:latin typeface="Chalkboard" charset="0"/>
                <a:ea typeface="ＭＳ Ｐゴシック" charset="0"/>
              </a:rPr>
              <a:t>optimisation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during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operation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72905" y="4038456"/>
            <a:ext cx="720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halkboard"/>
                <a:ea typeface="ＭＳ Ｐゴシック" charset="-128"/>
                <a:cs typeface="Chalkboard"/>
              </a:rPr>
              <a:t>2017/2018a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493218" y="4212058"/>
            <a:ext cx="720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Chalkboard"/>
                <a:ea typeface="ＭＳ Ｐゴシック" charset="-128"/>
                <a:cs typeface="Chalkboard"/>
              </a:rPr>
              <a:t>2018b</a:t>
            </a:r>
            <a:endParaRPr lang="en-US" sz="1400" b="1" dirty="0">
              <a:solidFill>
                <a:schemeClr val="tx1">
                  <a:lumMod val="85000"/>
                  <a:lumOff val="15000"/>
                </a:schemeClr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943426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7200" dirty="0" smtClean="0">
                <a:latin typeface="Bookman Old Style" charset="0"/>
                <a:ea typeface="ＭＳ Ｐゴシック" charset="0"/>
              </a:rPr>
              <a:t>Content</a:t>
            </a:r>
            <a:endParaRPr lang="en-US" sz="72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280" y="1412776"/>
            <a:ext cx="9177279" cy="5445224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Injectors’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reach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800" dirty="0">
                <a:latin typeface="Chalkboard" charset="0"/>
                <a:ea typeface="ＭＳ Ｐゴシック" charset="0"/>
                <a:sym typeface="Wingdings"/>
              </a:rPr>
              <a:t>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Train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composition, brightness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Heat load </a:t>
            </a:r>
            <a:r>
              <a:rPr lang="en-US" sz="2800" dirty="0">
                <a:latin typeface="Chalkboard" charset="0"/>
                <a:ea typeface="ＭＳ Ｐゴシック" charset="0"/>
                <a:sym typeface="Wingdings"/>
              </a:rPr>
              <a:t>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Filling schemes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Emittance evolution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until/during SB 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Aperture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and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collimation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800" dirty="0">
                <a:latin typeface="Chalkboard" charset="0"/>
                <a:ea typeface="ＭＳ Ｐゴシック" charset="0"/>
                <a:sym typeface="Wingdings"/>
              </a:rPr>
              <a:t>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M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in </a:t>
            </a:r>
            <a:r>
              <a:rPr lang="el-GR" sz="2600" b="1" dirty="0" smtClean="0">
                <a:latin typeface="Chalkboard" charset="0"/>
                <a:ea typeface="ＭＳ Ｐゴシック" charset="0"/>
              </a:rPr>
              <a:t>β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*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choice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Crossing angle </a:t>
            </a:r>
            <a:r>
              <a:rPr lang="en-US" sz="2800" dirty="0">
                <a:latin typeface="Chalkboard" charset="0"/>
                <a:ea typeface="ＭＳ Ｐゴシック" charset="0"/>
                <a:sym typeface="Wingdings"/>
              </a:rPr>
              <a:t>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DA from incoherent beam-beam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Instabilities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and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mitigations </a:t>
            </a:r>
            <a:r>
              <a:rPr lang="en-US" sz="2800" dirty="0">
                <a:latin typeface="Chalkboard" charset="0"/>
                <a:ea typeface="ＭＳ Ｐゴシック" charset="0"/>
                <a:sym typeface="Wingdings"/>
              </a:rPr>
              <a:t>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Octupoles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and larger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telescope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Experiments’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desiderata </a:t>
            </a:r>
            <a:r>
              <a:rPr lang="en-US" sz="2800" dirty="0" smtClean="0">
                <a:latin typeface="Chalkboard" charset="0"/>
                <a:ea typeface="ＭＳ Ｐゴシック" charset="0"/>
                <a:sym typeface="Wingdings"/>
              </a:rPr>
              <a:t>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Pile-Up, levelling approach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Projected performance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in 2018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endParaRPr lang="en-US" sz="2800" dirty="0" smtClean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endParaRPr lang="en-US" sz="2800" dirty="0" smtClean="0"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5" y="188640"/>
            <a:ext cx="7696125" cy="1411941"/>
          </a:xfrm>
        </p:spPr>
        <p:txBody>
          <a:bodyPr/>
          <a:lstStyle/>
          <a:p>
            <a:r>
              <a:rPr lang="en-US" sz="6000" dirty="0" smtClean="0"/>
              <a:t>From A</a:t>
            </a:r>
            <a:r>
              <a:rPr lang="en-US" sz="3200" dirty="0" smtClean="0"/>
              <a:t>T</a:t>
            </a:r>
            <a:r>
              <a:rPr lang="en-US" sz="6000" dirty="0" smtClean="0"/>
              <a:t>S to A</a:t>
            </a:r>
            <a:r>
              <a:rPr lang="en-US" sz="9600" dirty="0" smtClean="0"/>
              <a:t>T</a:t>
            </a:r>
            <a:r>
              <a:rPr lang="en-US" sz="6000" dirty="0" smtClean="0"/>
              <a:t>S</a:t>
            </a:r>
            <a:endParaRPr lang="en-US" sz="6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324544" y="1455632"/>
            <a:ext cx="5482366" cy="2333408"/>
          </a:xfrm>
        </p:spPr>
        <p:txBody>
          <a:bodyPr>
            <a:normAutofit fontScale="925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“Medium telescope”</a:t>
            </a:r>
            <a:r>
              <a:rPr lang="en-US" dirty="0" smtClean="0">
                <a:latin typeface="Chalkboard" charset="0"/>
                <a:ea typeface="ＭＳ Ｐゴシック" charset="0"/>
              </a:rPr>
              <a:t>,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stopping pre-squeeze @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57-60 cm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Tele index of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2.3-2.4</a:t>
            </a:r>
            <a:r>
              <a:rPr lang="en-US" dirty="0" smtClean="0">
                <a:latin typeface="Chalkboard" charset="0"/>
                <a:ea typeface="ＭＳ Ｐゴシック" charset="0"/>
              </a:rPr>
              <a:t> for </a:t>
            </a:r>
            <a:r>
              <a:rPr lang="en-US" dirty="0" smtClean="0"/>
              <a:t>25 cm</a:t>
            </a:r>
            <a:r>
              <a:rPr lang="en-US" dirty="0" smtClean="0">
                <a:latin typeface="Chalkboard" charset="0"/>
                <a:ea typeface="ＭＳ Ｐゴシック" charset="0"/>
              </a:rPr>
              <a:t> 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1.6</a:t>
            </a:r>
            <a:r>
              <a:rPr lang="en-US" dirty="0" smtClean="0">
                <a:latin typeface="Chalkboard" charset="0"/>
                <a:ea typeface="ＭＳ Ｐゴシック" charset="0"/>
              </a:rPr>
              <a:t> for nominal scenario)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50-60%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more Landau damping</a:t>
            </a:r>
            <a:r>
              <a:rPr lang="en-US" dirty="0" smtClean="0">
                <a:latin typeface="Chalkboard" charset="0"/>
                <a:ea typeface="ＭＳ Ｐゴシック" charset="0"/>
              </a:rPr>
              <a:t>, at flat top if small tele-squeeze (×1.5) in the ramp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822" y="1463914"/>
            <a:ext cx="3986178" cy="26131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32661" y="1463914"/>
            <a:ext cx="40386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MO tune spread amplification @ 25 cm vs.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Symbol" panose="05050102010706020507" pitchFamily="18" charset="2"/>
                <a:ea typeface=""/>
                <a:cs typeface=""/>
              </a:rPr>
              <a:t>b</a:t>
            </a:r>
            <a:r>
              <a:rPr lang="en-US" sz="1600" b="1" baseline="30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*</a:t>
            </a:r>
            <a:r>
              <a:rPr lang="en-US" sz="1600" b="1" baseline="-25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pre-squeeze  </a:t>
            </a:r>
            <a:r>
              <a:rPr lang="en-US" sz="1600" b="1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,relative to nominal scenario </a:t>
            </a:r>
            <a:endParaRPr lang="en-GB" sz="1600" b="1" dirty="0">
              <a:solidFill>
                <a:prstClr val="black"/>
              </a:solidFill>
              <a:latin typeface="Calibri"/>
              <a:ea typeface=""/>
              <a:cs typeface="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54719" y="3541489"/>
            <a:ext cx="1123017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black"/>
                </a:solidFill>
                <a:latin typeface="Symbol" panose="05050102010706020507" pitchFamily="18" charset="2"/>
                <a:ea typeface=""/>
                <a:cs typeface=""/>
              </a:rPr>
              <a:t>b</a:t>
            </a:r>
            <a:r>
              <a:rPr lang="en-US" sz="1200" b="1" baseline="30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*</a:t>
            </a:r>
            <a:r>
              <a:rPr lang="en-US" sz="1200" b="1" baseline="-25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pre-squeeze</a:t>
            </a:r>
            <a:r>
              <a:rPr lang="en-US" sz="1200" b="1" dirty="0">
                <a:solidFill>
                  <a:prstClr val="black"/>
                </a:solidFill>
                <a:latin typeface="Calibri"/>
                <a:ea typeface=""/>
                <a:cs typeface=""/>
              </a:rPr>
              <a:t> </a:t>
            </a:r>
            <a:r>
              <a:rPr lang="en-US" sz="1200" b="1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[m]</a:t>
            </a:r>
            <a:endParaRPr lang="en-GB" sz="1200" b="1" dirty="0">
              <a:solidFill>
                <a:prstClr val="black"/>
              </a:solidFill>
              <a:latin typeface="Calibri"/>
              <a:ea typeface=""/>
              <a:cs typeface="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54689" y="2492896"/>
            <a:ext cx="1632792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 60 % @ </a:t>
            </a:r>
            <a:r>
              <a:rPr lang="en-US" sz="1000" b="1" dirty="0" smtClean="0">
                <a:solidFill>
                  <a:prstClr val="black"/>
                </a:solidFill>
                <a:latin typeface="Symbol" panose="05050102010706020507" pitchFamily="18" charset="2"/>
                <a:ea typeface=""/>
                <a:cs typeface=""/>
              </a:rPr>
              <a:t>b</a:t>
            </a:r>
            <a:r>
              <a:rPr lang="en-US" sz="1000" b="1" baseline="30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*</a:t>
            </a:r>
            <a:r>
              <a:rPr lang="en-US" sz="1000" b="1" baseline="-25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pre-squeeze</a:t>
            </a:r>
            <a:r>
              <a:rPr lang="en-US" sz="1000" b="1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 =60cm</a:t>
            </a:r>
            <a:endParaRPr lang="en-GB" sz="1000" b="1" dirty="0">
              <a:solidFill>
                <a:prstClr val="black"/>
              </a:solidFill>
              <a:latin typeface="Calibri"/>
              <a:ea typeface=""/>
              <a:cs typeface="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541355" y="2739117"/>
            <a:ext cx="229730" cy="452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311795" y="2048689"/>
            <a:ext cx="17732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Fartoukh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89073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5" y="188641"/>
            <a:ext cx="7696125" cy="1311912"/>
          </a:xfrm>
        </p:spPr>
        <p:txBody>
          <a:bodyPr/>
          <a:lstStyle/>
          <a:p>
            <a:r>
              <a:rPr lang="en-US" sz="6000" dirty="0" smtClean="0"/>
              <a:t>From A</a:t>
            </a:r>
            <a:r>
              <a:rPr lang="en-US" sz="3200" dirty="0" smtClean="0"/>
              <a:t>T</a:t>
            </a:r>
            <a:r>
              <a:rPr lang="en-US" sz="6000" dirty="0" smtClean="0"/>
              <a:t>S to A</a:t>
            </a:r>
            <a:r>
              <a:rPr lang="en-US" sz="9600" dirty="0" smtClean="0"/>
              <a:t>T</a:t>
            </a:r>
            <a:r>
              <a:rPr lang="en-US" sz="6000" dirty="0" smtClean="0"/>
              <a:t>S</a:t>
            </a:r>
            <a:endParaRPr lang="en-US" sz="6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324544" y="1455632"/>
            <a:ext cx="5482366" cy="2333408"/>
          </a:xfrm>
        </p:spPr>
        <p:txBody>
          <a:bodyPr>
            <a:normAutofit fontScale="925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“Medium telescope”</a:t>
            </a:r>
            <a:r>
              <a:rPr lang="en-US" dirty="0" smtClean="0">
                <a:latin typeface="Chalkboard" charset="0"/>
                <a:ea typeface="ＭＳ Ｐゴシック" charset="0"/>
              </a:rPr>
              <a:t>,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stopping pre-squeeze @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57-60 cm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Tele index of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2.3-2.4</a:t>
            </a:r>
            <a:r>
              <a:rPr lang="en-US" dirty="0" smtClean="0">
                <a:latin typeface="Chalkboard" charset="0"/>
                <a:ea typeface="ＭＳ Ｐゴシック" charset="0"/>
              </a:rPr>
              <a:t> for </a:t>
            </a:r>
            <a:r>
              <a:rPr lang="en-US" dirty="0" smtClean="0"/>
              <a:t>25 cm</a:t>
            </a:r>
            <a:r>
              <a:rPr lang="en-US" dirty="0" smtClean="0">
                <a:latin typeface="Chalkboard" charset="0"/>
                <a:ea typeface="ＭＳ Ｐゴシック" charset="0"/>
              </a:rPr>
              <a:t> 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1.6</a:t>
            </a:r>
            <a:r>
              <a:rPr lang="en-US" dirty="0" smtClean="0">
                <a:latin typeface="Chalkboard" charset="0"/>
                <a:ea typeface="ＭＳ Ｐゴシック" charset="0"/>
              </a:rPr>
              <a:t> for nominal scenario)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50-60%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more Landau damping</a:t>
            </a:r>
            <a:r>
              <a:rPr lang="en-US" dirty="0" smtClean="0">
                <a:latin typeface="Chalkboard" charset="0"/>
                <a:ea typeface="ＭＳ Ｐゴシック" charset="0"/>
              </a:rPr>
              <a:t>, at flat top if small tele-squeeze (×1.5) in the ramp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822" y="1463914"/>
            <a:ext cx="3986178" cy="261315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32661" y="1463914"/>
            <a:ext cx="40386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MO tune spread amplification @ 25 cm vs.</a:t>
            </a:r>
          </a:p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solidFill>
                  <a:prstClr val="black"/>
                </a:solidFill>
                <a:latin typeface="Symbol" panose="05050102010706020507" pitchFamily="18" charset="2"/>
                <a:ea typeface=""/>
                <a:cs typeface=""/>
              </a:rPr>
              <a:t>b</a:t>
            </a:r>
            <a:r>
              <a:rPr lang="en-US" sz="1600" b="1" baseline="30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*</a:t>
            </a:r>
            <a:r>
              <a:rPr lang="en-US" sz="1600" b="1" baseline="-25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pre-squeeze  </a:t>
            </a:r>
            <a:r>
              <a:rPr lang="en-US" sz="1600" b="1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,relative to nominal scenario </a:t>
            </a:r>
            <a:endParaRPr lang="en-GB" sz="1600" b="1" dirty="0">
              <a:solidFill>
                <a:prstClr val="black"/>
              </a:solidFill>
              <a:latin typeface="Calibri"/>
              <a:ea typeface=""/>
              <a:cs typeface="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54689" y="2492896"/>
            <a:ext cx="1632792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b="1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 60 % @ </a:t>
            </a:r>
            <a:r>
              <a:rPr lang="en-US" sz="1000" b="1" dirty="0" smtClean="0">
                <a:solidFill>
                  <a:prstClr val="black"/>
                </a:solidFill>
                <a:latin typeface="Symbol" panose="05050102010706020507" pitchFamily="18" charset="2"/>
                <a:ea typeface=""/>
                <a:cs typeface=""/>
              </a:rPr>
              <a:t>b</a:t>
            </a:r>
            <a:r>
              <a:rPr lang="en-US" sz="1000" b="1" baseline="30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*</a:t>
            </a:r>
            <a:r>
              <a:rPr lang="en-US" sz="1000" b="1" baseline="-25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pre-squeeze</a:t>
            </a:r>
            <a:r>
              <a:rPr lang="en-US" sz="1000" b="1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 =60cm</a:t>
            </a:r>
            <a:endParaRPr lang="en-GB" sz="1000" b="1" dirty="0">
              <a:solidFill>
                <a:prstClr val="black"/>
              </a:solidFill>
              <a:latin typeface="Calibri"/>
              <a:ea typeface=""/>
              <a:cs typeface="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541355" y="2739117"/>
            <a:ext cx="229730" cy="4521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4833" y="4411529"/>
            <a:ext cx="5089575" cy="244647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311795" y="2048689"/>
            <a:ext cx="17732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Fartoukh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4605653" y="4117719"/>
            <a:ext cx="4686424" cy="30777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sz="1400" dirty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 </a:t>
            </a:r>
            <a:r>
              <a:rPr lang="en-US" sz="1400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Fartoukh</a:t>
            </a:r>
            <a:r>
              <a:rPr lang="en-US" sz="1400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A. </a:t>
            </a:r>
            <a:r>
              <a:rPr lang="en-US" sz="1400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Poyet</a:t>
            </a:r>
            <a:r>
              <a:rPr lang="en-US" sz="1400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G. </a:t>
            </a:r>
            <a:r>
              <a:rPr lang="en-US" sz="1400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Sterbini</a:t>
            </a:r>
            <a:r>
              <a:rPr lang="en-US" sz="1400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and the BB team</a:t>
            </a:r>
            <a:endParaRPr lang="en-US" sz="1400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-253234" y="3933056"/>
            <a:ext cx="4393185" cy="282793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</a:rPr>
              <a:t>“</a:t>
            </a:r>
            <a:r>
              <a:rPr lang="en-US" b="1" dirty="0">
                <a:latin typeface="Chalkboard" charset="0"/>
              </a:rPr>
              <a:t>Large telescope</a:t>
            </a:r>
            <a:r>
              <a:rPr lang="en-US" dirty="0">
                <a:latin typeface="Chalkboard" charset="0"/>
              </a:rPr>
              <a:t>”, stopping </a:t>
            </a:r>
            <a:r>
              <a:rPr lang="en-US" dirty="0" smtClean="0">
                <a:latin typeface="Chalkboard" charset="0"/>
              </a:rPr>
              <a:t>pre-squeeze </a:t>
            </a:r>
            <a:r>
              <a:rPr lang="en-US" dirty="0">
                <a:latin typeface="Chalkboard" charset="0"/>
              </a:rPr>
              <a:t>@ </a:t>
            </a:r>
            <a:r>
              <a:rPr lang="en-US" b="1" dirty="0" smtClean="0">
                <a:latin typeface="Chalkboard" charset="0"/>
              </a:rPr>
              <a:t>0.75 - </a:t>
            </a:r>
            <a:r>
              <a:rPr lang="en-US" b="1" dirty="0">
                <a:latin typeface="Chalkboard" charset="0"/>
              </a:rPr>
              <a:t>1 m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</a:rPr>
              <a:t>Tele index of </a:t>
            </a:r>
            <a:r>
              <a:rPr lang="en-US" b="1" dirty="0">
                <a:latin typeface="Chalkboard" charset="0"/>
              </a:rPr>
              <a:t>3-4</a:t>
            </a:r>
            <a:r>
              <a:rPr lang="en-US" dirty="0">
                <a:latin typeface="Chalkboard" charset="0"/>
              </a:rPr>
              <a:t> for </a:t>
            </a:r>
            <a:r>
              <a:rPr lang="en-US" dirty="0" smtClean="0">
                <a:latin typeface="Chalkboard" charset="0"/>
              </a:rPr>
              <a:t>25 cm </a:t>
            </a:r>
            <a:endParaRPr lang="en-US" dirty="0">
              <a:latin typeface="Chalkboard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>
                <a:latin typeface="Chalkboard" charset="0"/>
              </a:rPr>
              <a:t>BBLR mitigation</a:t>
            </a:r>
            <a:r>
              <a:rPr lang="en-US" dirty="0">
                <a:latin typeface="Chalkboard" charset="0"/>
              </a:rPr>
              <a:t>, with </a:t>
            </a:r>
            <a:r>
              <a:rPr lang="en-US" b="1" dirty="0" smtClean="0">
                <a:latin typeface="Chalkboard" charset="0"/>
              </a:rPr>
              <a:t>margin </a:t>
            </a:r>
            <a:r>
              <a:rPr lang="en-US" dirty="0">
                <a:latin typeface="Chalkboard" charset="0"/>
              </a:rPr>
              <a:t>for</a:t>
            </a:r>
            <a:r>
              <a:rPr lang="en-US" b="1" dirty="0">
                <a:latin typeface="Chalkboard" charset="0"/>
              </a:rPr>
              <a:t> Landau damping </a:t>
            </a:r>
            <a:endParaRPr lang="en-US" dirty="0">
              <a:latin typeface="Chalkboard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</a:rPr>
              <a:t>Big </a:t>
            </a:r>
            <a:r>
              <a:rPr lang="en-US" b="1" dirty="0" smtClean="0">
                <a:latin typeface="Chalkboard" charset="0"/>
              </a:rPr>
              <a:t>potential</a:t>
            </a:r>
            <a:r>
              <a:rPr lang="en-US" dirty="0" smtClean="0">
                <a:latin typeface="Chalkboard" charset="0"/>
              </a:rPr>
              <a:t> but increased </a:t>
            </a:r>
            <a:r>
              <a:rPr lang="en-US" b="1" dirty="0" smtClean="0">
                <a:latin typeface="Chalkboard" charset="0"/>
              </a:rPr>
              <a:t>commissioning </a:t>
            </a:r>
            <a:r>
              <a:rPr lang="en-US" dirty="0" smtClean="0">
                <a:latin typeface="Chalkboard" charset="0"/>
              </a:rPr>
              <a:t>time</a:t>
            </a:r>
            <a:endParaRPr lang="en-US" dirty="0">
              <a:latin typeface="Chalkboard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54719" y="3541489"/>
            <a:ext cx="1123017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black"/>
                </a:solidFill>
                <a:latin typeface="Symbol" panose="05050102010706020507" pitchFamily="18" charset="2"/>
                <a:ea typeface=""/>
                <a:cs typeface=""/>
              </a:rPr>
              <a:t>b</a:t>
            </a:r>
            <a:r>
              <a:rPr lang="en-US" sz="1200" b="1" baseline="30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*</a:t>
            </a:r>
            <a:r>
              <a:rPr lang="en-US" sz="1200" b="1" baseline="-250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pre-squeeze</a:t>
            </a:r>
            <a:r>
              <a:rPr lang="en-US" sz="1200" b="1" dirty="0">
                <a:solidFill>
                  <a:prstClr val="black"/>
                </a:solidFill>
                <a:latin typeface="Calibri"/>
                <a:ea typeface=""/>
                <a:cs typeface=""/>
              </a:rPr>
              <a:t> </a:t>
            </a:r>
            <a:r>
              <a:rPr lang="en-US" sz="1200" b="1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[m]</a:t>
            </a:r>
            <a:endParaRPr lang="en-GB" sz="1200" b="1" dirty="0">
              <a:solidFill>
                <a:prstClr val="black"/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96972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8" y="96986"/>
            <a:ext cx="8100392" cy="1412875"/>
          </a:xfrm>
        </p:spPr>
        <p:txBody>
          <a:bodyPr/>
          <a:lstStyle/>
          <a:p>
            <a:r>
              <a:rPr lang="en-US" sz="6400" dirty="0" smtClean="0">
                <a:latin typeface="Bookman Old Style" charset="0"/>
                <a:ea typeface="ＭＳ Ｐゴシック" charset="0"/>
              </a:rPr>
              <a:t>Levelling considerations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252537" y="1494709"/>
            <a:ext cx="4120187" cy="5030635"/>
          </a:xfrm>
        </p:spPr>
        <p:txBody>
          <a:bodyPr>
            <a:normAutofit fontScale="92500" lnSpcReduction="1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Experiments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Total </a:t>
            </a:r>
            <a:r>
              <a:rPr lang="en-US" sz="2400" b="1" dirty="0">
                <a:latin typeface="Chalkboard" charset="0"/>
                <a:ea typeface="ＭＳ Ｐゴシック" charset="0"/>
              </a:rPr>
              <a:t>PU of 60 </a:t>
            </a:r>
            <a:r>
              <a:rPr lang="en-US" sz="2400" dirty="0">
                <a:latin typeface="Chalkboard" charset="0"/>
                <a:ea typeface="ＭＳ Ｐゴシック" charset="0"/>
              </a:rPr>
              <a:t>on average, with a PU width of the order of </a:t>
            </a:r>
            <a:r>
              <a:rPr lang="en-US" sz="2400" b="1" dirty="0">
                <a:latin typeface="Chalkboard" charset="0"/>
                <a:ea typeface="ＭＳ Ｐゴシック" charset="0"/>
              </a:rPr>
              <a:t>10 % </a:t>
            </a:r>
            <a:r>
              <a:rPr lang="en-US" sz="2400" b="1" dirty="0" err="1">
                <a:latin typeface="Chalkboard" charset="0"/>
                <a:ea typeface="ＭＳ Ｐゴシック" charset="0"/>
              </a:rPr>
              <a:t>rms</a:t>
            </a:r>
            <a:endParaRPr lang="en-US" sz="2400" b="1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ATLAS and CMS may have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different PU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levelling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targets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Clear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preference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 in levelling with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separation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 but can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accept </a:t>
            </a:r>
            <a:r>
              <a:rPr lang="el-GR" sz="2400" b="1" dirty="0" smtClean="0">
                <a:latin typeface="Chalkboard" charset="0"/>
                <a:ea typeface="ＭＳ Ｐゴシック" charset="0"/>
              </a:rPr>
              <a:t>β*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levelling with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three steps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>
                <a:latin typeface="Chalkboard" charset="0"/>
                <a:ea typeface="ＭＳ Ｐゴシック" charset="0"/>
              </a:rPr>
              <a:t>R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eady </a:t>
            </a:r>
            <a:r>
              <a:rPr lang="en-US" sz="2400" dirty="0">
                <a:latin typeface="Chalkboard" charset="0"/>
                <a:ea typeface="ＭＳ Ｐゴシック" charset="0"/>
              </a:rPr>
              <a:t>for </a:t>
            </a:r>
            <a:r>
              <a:rPr lang="en-US" sz="2400" b="1" dirty="0">
                <a:latin typeface="Chalkboard" charset="0"/>
                <a:ea typeface="ＭＳ Ｐゴシック" charset="0"/>
              </a:rPr>
              <a:t>continuous x-</a:t>
            </a:r>
            <a:r>
              <a:rPr lang="en-US" sz="2400" b="1" dirty="0" err="1">
                <a:latin typeface="Chalkboard" charset="0"/>
                <a:ea typeface="ＭＳ Ｐゴシック" charset="0"/>
              </a:rPr>
              <a:t>ing</a:t>
            </a:r>
            <a:r>
              <a:rPr lang="en-US" sz="2400" b="1" dirty="0">
                <a:latin typeface="Chalkboard" charset="0"/>
                <a:ea typeface="ＭＳ Ｐゴシック" charset="0"/>
              </a:rPr>
              <a:t>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angle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anti-leveling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Fills </a:t>
            </a:r>
            <a:r>
              <a:rPr lang="en-US" sz="2400" dirty="0">
                <a:latin typeface="Chalkboard" charset="0"/>
                <a:ea typeface="ＭＳ Ｐゴシック" charset="0"/>
              </a:rPr>
              <a:t>should be long enough to satisfy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LHCb </a:t>
            </a:r>
            <a:endParaRPr lang="en-US" sz="2400" dirty="0">
              <a:latin typeface="Chalkboard" charset="0"/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504" y="6504529"/>
            <a:ext cx="3740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C.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Schwick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B. Petersen, J. Boyd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52506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8" y="96986"/>
            <a:ext cx="8100392" cy="1412875"/>
          </a:xfrm>
        </p:spPr>
        <p:txBody>
          <a:bodyPr/>
          <a:lstStyle/>
          <a:p>
            <a:r>
              <a:rPr lang="en-US" sz="6400" dirty="0" smtClean="0">
                <a:latin typeface="Bookman Old Style" charset="0"/>
                <a:ea typeface="ＭＳ Ｐゴシック" charset="0"/>
              </a:rPr>
              <a:t>Levelling considerations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252537" y="1494709"/>
            <a:ext cx="4120187" cy="5030635"/>
          </a:xfrm>
        </p:spPr>
        <p:txBody>
          <a:bodyPr>
            <a:normAutofit fontScale="92500" lnSpcReduction="1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Experiments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Total </a:t>
            </a:r>
            <a:r>
              <a:rPr lang="en-US" sz="2400" b="1" dirty="0">
                <a:latin typeface="Chalkboard" charset="0"/>
                <a:ea typeface="ＭＳ Ｐゴシック" charset="0"/>
              </a:rPr>
              <a:t>PU of 60 </a:t>
            </a:r>
            <a:r>
              <a:rPr lang="en-US" sz="2400" dirty="0">
                <a:latin typeface="Chalkboard" charset="0"/>
                <a:ea typeface="ＭＳ Ｐゴシック" charset="0"/>
              </a:rPr>
              <a:t>on average, with a PU width of the order of </a:t>
            </a:r>
            <a:r>
              <a:rPr lang="en-US" sz="2400" b="1" dirty="0">
                <a:latin typeface="Chalkboard" charset="0"/>
                <a:ea typeface="ＭＳ Ｐゴシック" charset="0"/>
              </a:rPr>
              <a:t>10 % </a:t>
            </a:r>
            <a:r>
              <a:rPr lang="en-US" sz="2400" b="1" dirty="0" err="1">
                <a:latin typeface="Chalkboard" charset="0"/>
                <a:ea typeface="ＭＳ Ｐゴシック" charset="0"/>
              </a:rPr>
              <a:t>rms</a:t>
            </a:r>
            <a:endParaRPr lang="en-US" sz="2400" b="1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ATLAS and CMS may have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different PU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levelling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targets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Clear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preference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 in levelling with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separation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 but can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accept </a:t>
            </a:r>
            <a:r>
              <a:rPr lang="el-GR" sz="2400" b="1" dirty="0" smtClean="0">
                <a:latin typeface="Chalkboard" charset="0"/>
                <a:ea typeface="ＭＳ Ｐゴシック" charset="0"/>
              </a:rPr>
              <a:t>β*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levelling with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three steps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>
                <a:latin typeface="Chalkboard" charset="0"/>
                <a:ea typeface="ＭＳ Ｐゴシック" charset="0"/>
              </a:rPr>
              <a:t>R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eady </a:t>
            </a:r>
            <a:r>
              <a:rPr lang="en-US" sz="2400" dirty="0">
                <a:latin typeface="Chalkboard" charset="0"/>
                <a:ea typeface="ＭＳ Ｐゴシック" charset="0"/>
              </a:rPr>
              <a:t>for </a:t>
            </a:r>
            <a:r>
              <a:rPr lang="en-US" sz="2400" b="1" dirty="0">
                <a:latin typeface="Chalkboard" charset="0"/>
                <a:ea typeface="ＭＳ Ｐゴシック" charset="0"/>
              </a:rPr>
              <a:t>continuous x-</a:t>
            </a:r>
            <a:r>
              <a:rPr lang="en-US" sz="2400" b="1" dirty="0" err="1">
                <a:latin typeface="Chalkboard" charset="0"/>
                <a:ea typeface="ＭＳ Ｐゴシック" charset="0"/>
              </a:rPr>
              <a:t>ing</a:t>
            </a:r>
            <a:r>
              <a:rPr lang="en-US" sz="2400" b="1" dirty="0">
                <a:latin typeface="Chalkboard" charset="0"/>
                <a:ea typeface="ＭＳ Ｐゴシック" charset="0"/>
              </a:rPr>
              <a:t>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angle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anti-leveling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Fills </a:t>
            </a:r>
            <a:r>
              <a:rPr lang="en-US" sz="2400" dirty="0">
                <a:latin typeface="Chalkboard" charset="0"/>
                <a:ea typeface="ＭＳ Ｐゴシック" charset="0"/>
              </a:rPr>
              <a:t>should be long enough to satisfy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LHCb </a:t>
            </a:r>
            <a:endParaRPr lang="en-US" sz="2400" dirty="0">
              <a:latin typeface="Chalkboard" charset="0"/>
              <a:ea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9" r="3536"/>
          <a:stretch/>
        </p:blipFill>
        <p:spPr>
          <a:xfrm>
            <a:off x="3867651" y="1494709"/>
            <a:ext cx="5276349" cy="2696798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419872" y="4221843"/>
            <a:ext cx="5796136" cy="2605852"/>
          </a:xfrm>
        </p:spPr>
        <p:txBody>
          <a:bodyPr>
            <a:normAutofit fontScale="92500" lnSpcReduction="1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Machine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Deployed successfully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separation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and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x-</a:t>
            </a:r>
            <a:r>
              <a:rPr lang="en-US" sz="2400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angle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 (anti-)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levelling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 in 2017 operation</a:t>
            </a:r>
          </a:p>
          <a:p>
            <a:pPr marL="973800" lvl="3" indent="360000">
              <a:spcAft>
                <a:spcPts val="0"/>
              </a:spcAft>
              <a:buFont typeface="Wingdings" charset="0"/>
              <a:buChar char="q"/>
            </a:pPr>
            <a:r>
              <a:rPr lang="en-US" sz="2200" dirty="0" smtClean="0">
                <a:latin typeface="Chalkboard" charset="0"/>
                <a:ea typeface="ＭＳ Ｐゴシック" charset="0"/>
              </a:rPr>
              <a:t>No impact in emittance BU observed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Tested successfully </a:t>
            </a:r>
            <a:r>
              <a:rPr lang="el-GR" sz="2400" b="1" dirty="0" smtClean="0">
                <a:latin typeface="Chalkboard" charset="0"/>
                <a:ea typeface="ＭＳ Ｐゴシック" charset="0"/>
              </a:rPr>
              <a:t>β*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levelling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mechanics in MD</a:t>
            </a:r>
            <a:endParaRPr lang="en-US" sz="2600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endParaRPr lang="en-US" sz="2600" dirty="0">
              <a:latin typeface="Chalkboard" charset="0"/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504" y="6504529"/>
            <a:ext cx="3740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C.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Schwick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B. Petersen, J. Boyd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80849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6400" dirty="0" smtClean="0">
                <a:latin typeface="Bookman Old Style" charset="0"/>
                <a:ea typeface="ＭＳ Ｐゴシック" charset="0"/>
              </a:rPr>
              <a:t>Performance projection in 2018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280" y="1525014"/>
            <a:ext cx="9177280" cy="5332986"/>
          </a:xfrm>
        </p:spPr>
        <p:txBody>
          <a:bodyPr>
            <a:normAutofit fontScale="925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3600" dirty="0" smtClean="0">
                <a:latin typeface="Chalkboard" charset="0"/>
                <a:ea typeface="ＭＳ Ｐゴシック" charset="0"/>
              </a:rPr>
              <a:t>General assumptions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dirty="0" smtClean="0">
                <a:latin typeface="Chalkboard" charset="0"/>
                <a:ea typeface="ＭＳ Ｐゴシック" charset="0"/>
              </a:rPr>
              <a:t>Levelling at average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60</a:t>
            </a:r>
            <a:r>
              <a:rPr lang="el-GR" sz="28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PU event/crossing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dirty="0" smtClean="0">
                <a:latin typeface="Chalkboard" charset="0"/>
                <a:ea typeface="ＭＳ Ｐゴシック" charset="0"/>
              </a:rPr>
              <a:t>Emittance of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2.5</a:t>
            </a:r>
            <a:r>
              <a:rPr lang="el-GR" sz="28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l-GR" sz="2800" b="1" dirty="0">
                <a:latin typeface="Chalkboard" charset="0"/>
                <a:ea typeface="ＭＳ Ｐゴシック" charset="0"/>
              </a:rPr>
              <a:t>μ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rad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for BCMS,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1.8</a:t>
            </a:r>
            <a:r>
              <a:rPr lang="el-GR" sz="2800" b="1" dirty="0" smtClean="0">
                <a:latin typeface="Chalkboard" charset="0"/>
                <a:ea typeface="ＭＳ Ｐゴシック" charset="0"/>
              </a:rPr>
              <a:t> μ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rad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for BCS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Observed emittance blow-up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on </a:t>
            </a:r>
            <a:r>
              <a:rPr lang="en-US" sz="2800" dirty="0">
                <a:latin typeface="Chalkboard" charset="0"/>
                <a:ea typeface="ＭＳ Ｐゴシック" charset="0"/>
              </a:rPr>
              <a:t>top of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model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dirty="0" smtClean="0">
                <a:latin typeface="Chalkboard" charset="0"/>
                <a:ea typeface="ＭＳ Ｐゴシック" charset="0"/>
              </a:rPr>
              <a:t>Losses </a:t>
            </a:r>
            <a:r>
              <a:rPr lang="en-US" sz="2800" dirty="0">
                <a:latin typeface="Chalkboard" charset="0"/>
                <a:ea typeface="ＭＳ Ｐゴシック" charset="0"/>
              </a:rPr>
              <a:t>only from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burn-off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dirty="0" smtClean="0">
                <a:latin typeface="Chalkboard" charset="0"/>
                <a:ea typeface="ＭＳ Ｐゴシック" charset="0"/>
              </a:rPr>
              <a:t>Turn-around time of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4 h, 100%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availability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Crossing angle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anti-levelling keeping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DA @ 5</a:t>
            </a:r>
            <a:r>
              <a:rPr lang="el-GR" sz="2800" b="1" dirty="0" smtClean="0">
                <a:latin typeface="Chalkboard" charset="0"/>
                <a:ea typeface="ＭＳ Ｐゴシック" charset="0"/>
              </a:rPr>
              <a:t> σ</a:t>
            </a:r>
            <a:endParaRPr lang="en-US" sz="2800" b="1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Integrated luminosity/day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projections based on optimal fill time (around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10 h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)</a:t>
            </a:r>
          </a:p>
          <a:p>
            <a:pPr marL="973800" lvl="3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dirty="0" smtClean="0">
                <a:latin typeface="Chalkboard" charset="0"/>
                <a:ea typeface="ＭＳ Ｐゴシック" charset="0"/>
              </a:rPr>
              <a:t>Can be lengthened to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12-14 h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without major loss of integrated performance (LHCb performance enhanced)</a:t>
            </a:r>
          </a:p>
        </p:txBody>
      </p:sp>
    </p:spTree>
    <p:extLst>
      <p:ext uri="{BB962C8B-B14F-4D97-AF65-F5344CB8AC3E}">
        <p14:creationId xmlns:p14="http://schemas.microsoft.com/office/powerpoint/2010/main" val="154841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6400" dirty="0">
                <a:latin typeface="Bookman Old Style" charset="0"/>
                <a:ea typeface="ＭＳ Ｐゴシック" charset="0"/>
              </a:rPr>
              <a:t>Performance projection in 2018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280" y="1514104"/>
            <a:ext cx="9177280" cy="2130920"/>
          </a:xfrm>
        </p:spPr>
        <p:txBody>
          <a:bodyPr>
            <a:normAutofit lnSpcReduction="1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Reach 2017 performance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with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BCMS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beams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1.</a:t>
            </a:r>
            <a:r>
              <a:rPr lang="el-GR" sz="2600" b="1" dirty="0" smtClean="0">
                <a:latin typeface="Chalkboard" charset="0"/>
                <a:ea typeface="ＭＳ Ｐゴシック" charset="0"/>
              </a:rPr>
              <a:t>25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e11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,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30 cm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,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160 </a:t>
            </a:r>
            <a:r>
              <a:rPr lang="el-GR" sz="2600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rad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, peak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luminosity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of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2.e34cm</a:t>
            </a:r>
            <a:r>
              <a:rPr lang="en-US" sz="2400" b="1" baseline="30000" dirty="0" smtClean="0">
                <a:latin typeface="Chalkboard" charset="0"/>
                <a:ea typeface="ＭＳ Ｐゴシック" charset="0"/>
              </a:rPr>
              <a:t>-2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s</a:t>
            </a:r>
            <a:r>
              <a:rPr lang="en-US" sz="2400" b="1" baseline="30000" dirty="0" smtClean="0">
                <a:latin typeface="Chalkboard" charset="0"/>
                <a:ea typeface="ＭＳ Ｐゴシック" charset="0"/>
              </a:rPr>
              <a:t>-1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, peak pile-up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of </a:t>
            </a:r>
            <a:r>
              <a:rPr lang="el-GR" sz="2400" b="1" dirty="0" smtClean="0">
                <a:latin typeface="Chalkboard" charset="0"/>
                <a:ea typeface="ＭＳ Ｐゴシック" charset="0"/>
              </a:rPr>
              <a:t>55</a:t>
            </a:r>
            <a:endParaRPr lang="en-US" sz="2400" b="1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Apply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x-</a:t>
            </a:r>
            <a:r>
              <a:rPr lang="en-US" sz="2400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angle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anti-levelling from beginning of fill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Already integrated luminosity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0.96 fb</a:t>
            </a:r>
            <a:r>
              <a:rPr lang="en-US" sz="2400" b="1" baseline="30000" dirty="0" smtClean="0">
                <a:latin typeface="Chalkboard" charset="0"/>
                <a:ea typeface="ＭＳ Ｐゴシック" charset="0"/>
              </a:rPr>
              <a:t>-1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/per day</a:t>
            </a:r>
            <a:endParaRPr lang="en-US" sz="2400" dirty="0" smtClean="0">
              <a:latin typeface="Chalkboard" charset="0"/>
              <a:ea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00" y="3933056"/>
            <a:ext cx="7560000" cy="28761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691680" y="5517232"/>
            <a:ext cx="864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BCMS</a:t>
            </a:r>
          </a:p>
          <a:p>
            <a:pPr algn="ctr"/>
            <a:r>
              <a:rPr lang="en-US" b="1" dirty="0" smtClean="0"/>
              <a:t>30 cm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13449" y="6577607"/>
            <a:ext cx="820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CCFF"/>
                </a:solidFill>
              </a:rPr>
              <a:t>1.25e11</a:t>
            </a:r>
            <a:endParaRPr lang="en-US" sz="1400" b="1" dirty="0">
              <a:solidFill>
                <a:srgbClr val="00CC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591111" y="5160528"/>
            <a:ext cx="7633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smtClean="0">
                <a:latin typeface="Georgia" charset="0"/>
                <a:ea typeface="Georgia" charset="0"/>
                <a:cs typeface="Georgia" charset="0"/>
              </a:rPr>
              <a:t>[fb</a:t>
            </a:r>
            <a:r>
              <a:rPr lang="en-US" b="1" baseline="30000" smtClean="0">
                <a:latin typeface="Georgia" charset="0"/>
                <a:ea typeface="Georgia" charset="0"/>
                <a:cs typeface="Georgia" charset="0"/>
              </a:rPr>
              <a:t>-1</a:t>
            </a:r>
            <a:r>
              <a:rPr lang="en-US" b="1" smtClean="0">
                <a:latin typeface="Georgia" charset="0"/>
                <a:ea typeface="Georgia" charset="0"/>
                <a:cs typeface="Georgia" charset="0"/>
              </a:rPr>
              <a:t>]</a:t>
            </a:r>
            <a:endParaRPr lang="en-US" b="1" baseline="30000" dirty="0">
              <a:latin typeface="Georgia" charset="0"/>
              <a:ea typeface="Georgia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285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6400" dirty="0">
                <a:latin typeface="Bookman Old Style" charset="0"/>
                <a:ea typeface="ＭＳ Ｐゴシック" charset="0"/>
              </a:rPr>
              <a:t>Performance projection in 2018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280" y="1514104"/>
            <a:ext cx="9177280" cy="2279783"/>
          </a:xfrm>
        </p:spPr>
        <p:txBody>
          <a:bodyPr>
            <a:normAutofit fontScale="92500" lnSpcReduction="1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Push </a:t>
            </a:r>
            <a:r>
              <a:rPr lang="en-US" sz="2600" b="1" dirty="0">
                <a:latin typeface="Chalkboard" charset="0"/>
                <a:ea typeface="ＭＳ Ｐゴシック" charset="0"/>
              </a:rPr>
              <a:t>intensity </a:t>
            </a:r>
            <a:r>
              <a:rPr lang="en-US" sz="2600" dirty="0">
                <a:latin typeface="Chalkboard" charset="0"/>
                <a:ea typeface="ＭＳ Ｐゴシック" charset="0"/>
              </a:rPr>
              <a:t>of BCMS beams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200" b="1" dirty="0">
                <a:latin typeface="Chalkboard" charset="0"/>
                <a:ea typeface="ＭＳ Ｐゴシック" charset="0"/>
              </a:rPr>
              <a:t>1.3-1.4e11</a:t>
            </a:r>
            <a:r>
              <a:rPr lang="en-US" sz="2200" dirty="0">
                <a:latin typeface="Chalkboard" charset="0"/>
                <a:ea typeface="ＭＳ Ｐゴシック" charset="0"/>
              </a:rPr>
              <a:t>, </a:t>
            </a:r>
            <a:r>
              <a:rPr lang="en-US" sz="2200" b="1" dirty="0">
                <a:latin typeface="Chalkboard" charset="0"/>
                <a:ea typeface="ＭＳ Ｐゴシック" charset="0"/>
              </a:rPr>
              <a:t>30 cm</a:t>
            </a:r>
            <a:r>
              <a:rPr lang="en-US" sz="2200" dirty="0">
                <a:latin typeface="Chalkboard" charset="0"/>
                <a:ea typeface="ＭＳ Ｐゴシック" charset="0"/>
              </a:rPr>
              <a:t>, </a:t>
            </a:r>
            <a:r>
              <a:rPr lang="en-US" sz="2200" b="1" dirty="0">
                <a:latin typeface="Chalkboard" charset="0"/>
                <a:ea typeface="ＭＳ Ｐゴシック" charset="0"/>
              </a:rPr>
              <a:t>160 </a:t>
            </a:r>
            <a:r>
              <a:rPr lang="el-GR" sz="2200" b="1" dirty="0">
                <a:latin typeface="Chalkboard" charset="0"/>
                <a:ea typeface="ＭＳ Ｐゴシック" charset="0"/>
              </a:rPr>
              <a:t>μ</a:t>
            </a:r>
            <a:r>
              <a:rPr lang="en-US" sz="2200" b="1" dirty="0">
                <a:latin typeface="Chalkboard" charset="0"/>
                <a:ea typeface="ＭＳ Ｐゴシック" charset="0"/>
              </a:rPr>
              <a:t>rad</a:t>
            </a:r>
            <a:r>
              <a:rPr lang="en-US" sz="2200" dirty="0">
                <a:latin typeface="Chalkboard" charset="0"/>
                <a:ea typeface="ＭＳ Ｐゴシック" charset="0"/>
              </a:rPr>
              <a:t>, peak </a:t>
            </a:r>
            <a:r>
              <a:rPr lang="en-US" sz="2200" dirty="0" smtClean="0">
                <a:latin typeface="Chalkboard" charset="0"/>
                <a:ea typeface="ＭＳ Ｐゴシック" charset="0"/>
              </a:rPr>
              <a:t>luminosity </a:t>
            </a:r>
            <a:r>
              <a:rPr lang="en-US" sz="2200" dirty="0">
                <a:latin typeface="Chalkboard" charset="0"/>
                <a:ea typeface="ＭＳ Ｐゴシック" charset="0"/>
              </a:rPr>
              <a:t>of </a:t>
            </a:r>
            <a:r>
              <a:rPr lang="en-US" sz="2200" b="1" dirty="0" smtClean="0">
                <a:latin typeface="Chalkboard" charset="0"/>
                <a:ea typeface="ＭＳ Ｐゴシック" charset="0"/>
              </a:rPr>
              <a:t>2.1/2.5e34 cm</a:t>
            </a:r>
            <a:r>
              <a:rPr lang="en-US" sz="2200" b="1" baseline="30000" dirty="0" smtClean="0">
                <a:latin typeface="Chalkboard" charset="0"/>
                <a:ea typeface="ＭＳ Ｐゴシック" charset="0"/>
              </a:rPr>
              <a:t>-2</a:t>
            </a:r>
            <a:r>
              <a:rPr lang="en-US" sz="2200" b="1" dirty="0" smtClean="0">
                <a:latin typeface="Chalkboard" charset="0"/>
                <a:ea typeface="ＭＳ Ｐゴシック" charset="0"/>
              </a:rPr>
              <a:t>s</a:t>
            </a:r>
            <a:r>
              <a:rPr lang="en-US" sz="2200" b="1" baseline="30000" dirty="0" smtClean="0">
                <a:latin typeface="Chalkboard" charset="0"/>
                <a:ea typeface="ＭＳ Ｐゴシック" charset="0"/>
              </a:rPr>
              <a:t>-1</a:t>
            </a:r>
            <a:r>
              <a:rPr lang="en-US" sz="2200" dirty="0">
                <a:latin typeface="Chalkboard" charset="0"/>
                <a:ea typeface="ＭＳ Ｐゴシック" charset="0"/>
              </a:rPr>
              <a:t>, peak pile-up of </a:t>
            </a:r>
            <a:r>
              <a:rPr lang="en-US" sz="2200" b="1" dirty="0" smtClean="0">
                <a:latin typeface="Chalkboard" charset="0"/>
                <a:ea typeface="ＭＳ Ｐゴシック" charset="0"/>
              </a:rPr>
              <a:t>59/69</a:t>
            </a:r>
            <a:endParaRPr lang="en-US" sz="2200" b="1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200" dirty="0">
                <a:latin typeface="Chalkboard" charset="0"/>
                <a:ea typeface="ＭＳ Ｐゴシック" charset="0"/>
              </a:rPr>
              <a:t>Start with </a:t>
            </a:r>
            <a:r>
              <a:rPr lang="en-US" sz="2200" b="1" dirty="0">
                <a:latin typeface="Chalkboard" charset="0"/>
                <a:ea typeface="ＭＳ Ｐゴシック" charset="0"/>
              </a:rPr>
              <a:t>separation levelling </a:t>
            </a:r>
            <a:r>
              <a:rPr lang="en-US" sz="2200" b="1" dirty="0" smtClean="0">
                <a:latin typeface="Chalkboard" charset="0"/>
                <a:ea typeface="ＭＳ Ｐゴシック" charset="0"/>
              </a:rPr>
              <a:t>(0 </a:t>
            </a:r>
            <a:r>
              <a:rPr lang="en-US" sz="2200" dirty="0" smtClean="0">
                <a:latin typeface="Chalkboard" charset="0"/>
                <a:ea typeface="ＭＳ Ｐゴシック" charset="0"/>
              </a:rPr>
              <a:t>to</a:t>
            </a:r>
            <a:r>
              <a:rPr lang="en-US" sz="2200" b="1" dirty="0" smtClean="0">
                <a:latin typeface="Chalkboard" charset="0"/>
                <a:ea typeface="ＭＳ Ｐゴシック" charset="0"/>
              </a:rPr>
              <a:t> 2.6 </a:t>
            </a:r>
            <a:r>
              <a:rPr lang="en-US" sz="2200" b="1" dirty="0">
                <a:latin typeface="Chalkboard" charset="0"/>
                <a:ea typeface="ＭＳ Ｐゴシック" charset="0"/>
              </a:rPr>
              <a:t>h</a:t>
            </a:r>
            <a:r>
              <a:rPr lang="en-US" sz="2200" b="1" dirty="0" smtClean="0">
                <a:latin typeface="Chalkboard" charset="0"/>
                <a:ea typeface="ＭＳ Ｐゴシック" charset="0"/>
              </a:rPr>
              <a:t>), </a:t>
            </a:r>
            <a:r>
              <a:rPr lang="en-US" sz="2200" dirty="0" smtClean="0">
                <a:latin typeface="Chalkboard" charset="0"/>
                <a:ea typeface="ＭＳ Ｐゴシック" charset="0"/>
              </a:rPr>
              <a:t>beware of </a:t>
            </a:r>
            <a:r>
              <a:rPr lang="en-US" sz="2200" b="1" dirty="0" smtClean="0">
                <a:latin typeface="Chalkboard" charset="0"/>
                <a:ea typeface="ＭＳ Ｐゴシック" charset="0"/>
              </a:rPr>
              <a:t>instabilities</a:t>
            </a:r>
            <a:endParaRPr lang="en-US" sz="2200" b="1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200" dirty="0">
                <a:latin typeface="Chalkboard" charset="0"/>
                <a:ea typeface="ＭＳ Ｐゴシック" charset="0"/>
              </a:rPr>
              <a:t>Apply </a:t>
            </a:r>
            <a:r>
              <a:rPr lang="en-US" sz="2200" b="1" dirty="0">
                <a:latin typeface="Chalkboard" charset="0"/>
                <a:ea typeface="ＭＳ Ｐゴシック" charset="0"/>
              </a:rPr>
              <a:t>x-</a:t>
            </a:r>
            <a:r>
              <a:rPr lang="en-US" sz="2200" b="1" dirty="0" err="1">
                <a:latin typeface="Chalkboard" charset="0"/>
                <a:ea typeface="ＭＳ Ｐゴシック" charset="0"/>
              </a:rPr>
              <a:t>ing</a:t>
            </a:r>
            <a:r>
              <a:rPr lang="en-US" sz="2200" b="1" dirty="0">
                <a:latin typeface="Chalkboard" charset="0"/>
                <a:ea typeface="ＭＳ Ｐゴシック" charset="0"/>
              </a:rPr>
              <a:t> angle </a:t>
            </a:r>
            <a:r>
              <a:rPr lang="en-US" sz="2200" dirty="0">
                <a:latin typeface="Chalkboard" charset="0"/>
                <a:ea typeface="ＭＳ Ｐゴシック" charset="0"/>
              </a:rPr>
              <a:t>anti-levelling after separation levelling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200" dirty="0" smtClean="0">
                <a:latin typeface="Chalkboard" charset="0"/>
                <a:ea typeface="ＭＳ Ｐゴシック" charset="0"/>
              </a:rPr>
              <a:t>Around </a:t>
            </a:r>
            <a:r>
              <a:rPr lang="en-US" sz="2200" b="1" dirty="0" smtClean="0">
                <a:latin typeface="Chalkboard" charset="0"/>
                <a:ea typeface="ＭＳ Ｐゴシック" charset="0"/>
              </a:rPr>
              <a:t>1.02 to 1.12 </a:t>
            </a:r>
            <a:r>
              <a:rPr lang="en-US" sz="2200" b="1" dirty="0">
                <a:latin typeface="Chalkboard" charset="0"/>
                <a:ea typeface="ＭＳ Ｐゴシック" charset="0"/>
              </a:rPr>
              <a:t>fb</a:t>
            </a:r>
            <a:r>
              <a:rPr lang="en-US" sz="2200" b="1" baseline="30000" dirty="0">
                <a:latin typeface="Chalkboard" charset="0"/>
                <a:ea typeface="ＭＳ Ｐゴシック" charset="0"/>
              </a:rPr>
              <a:t>-1</a:t>
            </a:r>
            <a:r>
              <a:rPr lang="en-US" sz="2200" b="1" dirty="0">
                <a:latin typeface="Chalkboard" charset="0"/>
                <a:ea typeface="ＭＳ Ｐゴシック" charset="0"/>
              </a:rPr>
              <a:t>/per </a:t>
            </a:r>
            <a:r>
              <a:rPr lang="en-US" sz="2200" b="1" dirty="0" smtClean="0">
                <a:latin typeface="Chalkboard" charset="0"/>
                <a:ea typeface="ＭＳ Ｐゴシック" charset="0"/>
              </a:rPr>
              <a:t>day</a:t>
            </a:r>
            <a:endParaRPr lang="en-US" sz="2200" dirty="0">
              <a:latin typeface="Chalkboard" charset="0"/>
              <a:ea typeface="ＭＳ Ｐゴシック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00" y="3933056"/>
            <a:ext cx="7560000" cy="28761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/>
          <p:cNvSpPr txBox="1"/>
          <p:nvPr/>
        </p:nvSpPr>
        <p:spPr>
          <a:xfrm>
            <a:off x="1691680" y="5517232"/>
            <a:ext cx="864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BCMS</a:t>
            </a:r>
          </a:p>
          <a:p>
            <a:pPr algn="ctr"/>
            <a:r>
              <a:rPr lang="en-US" b="1" dirty="0" smtClean="0"/>
              <a:t>30 cm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84747" y="4079684"/>
            <a:ext cx="864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BCMS</a:t>
            </a:r>
          </a:p>
          <a:p>
            <a:pPr algn="ctr"/>
            <a:r>
              <a:rPr lang="en-US" b="1" dirty="0" smtClean="0"/>
              <a:t>30 cm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13449" y="6577607"/>
            <a:ext cx="820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CCFF"/>
                </a:solidFill>
              </a:rPr>
              <a:t>1.25e11</a:t>
            </a:r>
            <a:endParaRPr lang="en-US" sz="1400" b="1" dirty="0">
              <a:solidFill>
                <a:srgbClr val="00CC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3802" y="6577607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1.3e11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7944" y="6577607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</a:rPr>
              <a:t>1.4e11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88138" y="558479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+6%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58595" y="4786073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smtClean="0"/>
              <a:t>+17</a:t>
            </a:r>
            <a:r>
              <a:rPr lang="en-US" b="1" dirty="0" smtClean="0"/>
              <a:t>%</a:t>
            </a:r>
            <a:endParaRPr lang="en-US" b="1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619672" y="6093296"/>
            <a:ext cx="6534328" cy="0"/>
          </a:xfrm>
          <a:prstGeom prst="line">
            <a:avLst/>
          </a:prstGeom>
          <a:ln>
            <a:solidFill>
              <a:srgbClr val="FF0000">
                <a:alpha val="50000"/>
              </a:srgb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00000">
            <a:off x="591111" y="5160528"/>
            <a:ext cx="7633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smtClean="0">
                <a:latin typeface="Georgia" charset="0"/>
                <a:ea typeface="Georgia" charset="0"/>
                <a:cs typeface="Georgia" charset="0"/>
              </a:rPr>
              <a:t>[fb</a:t>
            </a:r>
            <a:r>
              <a:rPr lang="en-US" b="1" baseline="30000" smtClean="0">
                <a:latin typeface="Georgia" charset="0"/>
                <a:ea typeface="Georgia" charset="0"/>
                <a:cs typeface="Georgia" charset="0"/>
              </a:rPr>
              <a:t>-1</a:t>
            </a:r>
            <a:r>
              <a:rPr lang="en-US" b="1" smtClean="0">
                <a:latin typeface="Georgia" charset="0"/>
                <a:ea typeface="Georgia" charset="0"/>
                <a:cs typeface="Georgia" charset="0"/>
              </a:rPr>
              <a:t>]</a:t>
            </a:r>
            <a:endParaRPr lang="en-US" b="1" baseline="30000" dirty="0">
              <a:latin typeface="Georgia" charset="0"/>
              <a:ea typeface="Georgia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30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6400" dirty="0">
                <a:latin typeface="Bookman Old Style" charset="0"/>
                <a:ea typeface="ＭＳ Ｐゴシック" charset="0"/>
              </a:rPr>
              <a:t>Performance projection in 2018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280" y="1514104"/>
            <a:ext cx="9177280" cy="2325519"/>
          </a:xfrm>
        </p:spPr>
        <p:txBody>
          <a:bodyPr>
            <a:normAutofit fontScale="92500" lnSpcReduction="1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Levelling to lower </a:t>
            </a:r>
            <a:r>
              <a:rPr lang="el-GR" sz="2800" b="1" dirty="0" smtClean="0">
                <a:latin typeface="Chalkboard" charset="0"/>
                <a:ea typeface="ＭＳ Ｐゴシック" charset="0"/>
              </a:rPr>
              <a:t>β*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of </a:t>
            </a:r>
            <a:r>
              <a:rPr lang="en-US" sz="2800" dirty="0">
                <a:latin typeface="Chalkboard" charset="0"/>
                <a:ea typeface="ＭＳ Ｐゴシック" charset="0"/>
              </a:rPr>
              <a:t>BCMS beams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b="1" dirty="0" smtClean="0">
                <a:latin typeface="Chalkboard" charset="0"/>
                <a:ea typeface="ＭＳ Ｐゴシック" charset="0"/>
              </a:rPr>
              <a:t>1.3-1.4e11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,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30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to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25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 cm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,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160 </a:t>
            </a:r>
            <a:r>
              <a:rPr lang="el-GR" sz="2400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rad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, peak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luminosity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of </a:t>
            </a:r>
            <a:r>
              <a:rPr lang="mr-IN" sz="2400" b="1" dirty="0" smtClean="0">
                <a:latin typeface="Chalkboard" charset="0"/>
                <a:ea typeface="ＭＳ Ｐゴシック" charset="0"/>
              </a:rPr>
              <a:t>2.4/2.8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e34 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cm</a:t>
            </a:r>
            <a:r>
              <a:rPr lang="en-US" sz="2400" b="1" baseline="30000" dirty="0" smtClean="0">
                <a:latin typeface="Chalkboard" charset="0"/>
                <a:ea typeface="ＭＳ Ｐゴシック" charset="0"/>
              </a:rPr>
              <a:t>-2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 s</a:t>
            </a:r>
            <a:r>
              <a:rPr lang="en-US" sz="2400" b="1" baseline="30000" dirty="0" smtClean="0">
                <a:latin typeface="Chalkboard" charset="0"/>
                <a:ea typeface="ＭＳ Ｐゴシック" charset="0"/>
              </a:rPr>
              <a:t>-1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, peak pile-up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of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66/77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>
                <a:latin typeface="Chalkboard" charset="0"/>
                <a:ea typeface="ＭＳ Ｐゴシック" charset="0"/>
              </a:rPr>
              <a:t>Start with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separation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,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followed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by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l-GR" sz="2400" b="1" dirty="0" smtClean="0">
                <a:latin typeface="Chalkboard" charset="0"/>
                <a:ea typeface="ＭＳ Ｐゴシック" charset="0"/>
              </a:rPr>
              <a:t>β*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levelling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(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1.3 </a:t>
            </a:r>
            <a:r>
              <a:rPr lang="en-US" sz="2400" dirty="0">
                <a:latin typeface="Chalkboard" charset="0"/>
                <a:ea typeface="ＭＳ Ｐゴシック" charset="0"/>
              </a:rPr>
              <a:t>to</a:t>
            </a:r>
            <a:r>
              <a:rPr lang="en-US" sz="2400" b="1" dirty="0">
                <a:latin typeface="Chalkboard" charset="0"/>
                <a:ea typeface="ＭＳ Ｐゴシック" charset="0"/>
              </a:rPr>
              <a:t>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3.4 h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total)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400" dirty="0">
                <a:latin typeface="Chalkboard" charset="0"/>
                <a:ea typeface="ＭＳ Ｐゴシック" charset="0"/>
              </a:rPr>
              <a:t>and then </a:t>
            </a:r>
            <a:r>
              <a:rPr lang="en-US" sz="2400" b="1" dirty="0">
                <a:latin typeface="Chalkboard" charset="0"/>
                <a:ea typeface="ＭＳ Ｐゴシック" charset="0"/>
              </a:rPr>
              <a:t>x-</a:t>
            </a:r>
            <a:r>
              <a:rPr lang="en-US" sz="2400" b="1" dirty="0" err="1">
                <a:latin typeface="Chalkboard" charset="0"/>
                <a:ea typeface="ＭＳ Ｐゴシック" charset="0"/>
              </a:rPr>
              <a:t>ing</a:t>
            </a:r>
            <a:r>
              <a:rPr lang="en-US" sz="2400" b="1" dirty="0">
                <a:latin typeface="Chalkboard" charset="0"/>
                <a:ea typeface="ＭＳ Ｐゴシック" charset="0"/>
              </a:rPr>
              <a:t> angle </a:t>
            </a:r>
            <a:r>
              <a:rPr lang="en-US" sz="2400" dirty="0">
                <a:latin typeface="Chalkboard" charset="0"/>
                <a:ea typeface="ＭＳ Ｐゴシック" charset="0"/>
              </a:rPr>
              <a:t>anti-levelling </a:t>
            </a:r>
            <a:endParaRPr lang="en-US" sz="2400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Integrated luminosity of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1.07-1.17 fb</a:t>
            </a:r>
            <a:r>
              <a:rPr lang="en-US" sz="2400" b="1" baseline="30000" dirty="0" smtClean="0">
                <a:latin typeface="Chalkboard" charset="0"/>
                <a:ea typeface="ＭＳ Ｐゴシック" charset="0"/>
              </a:rPr>
              <a:t>-1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/per day</a:t>
            </a:r>
            <a:endParaRPr lang="en-US" sz="2400" dirty="0" smtClean="0">
              <a:latin typeface="Chalkboard" charset="0"/>
              <a:ea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00" y="3934800"/>
            <a:ext cx="7560000" cy="28761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extBox 4"/>
          <p:cNvSpPr txBox="1"/>
          <p:nvPr/>
        </p:nvSpPr>
        <p:spPr>
          <a:xfrm>
            <a:off x="1691680" y="5517232"/>
            <a:ext cx="864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BCMS</a:t>
            </a:r>
          </a:p>
          <a:p>
            <a:pPr algn="ctr"/>
            <a:r>
              <a:rPr lang="en-US" b="1" dirty="0" smtClean="0"/>
              <a:t>30 cm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84747" y="4079684"/>
            <a:ext cx="864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BCMS</a:t>
            </a:r>
          </a:p>
          <a:p>
            <a:pPr algn="ctr"/>
            <a:r>
              <a:rPr lang="en-US" b="1" dirty="0" smtClean="0"/>
              <a:t>30 cm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13449" y="6577607"/>
            <a:ext cx="820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CCFF"/>
                </a:solidFill>
              </a:rPr>
              <a:t>1.25e11</a:t>
            </a:r>
            <a:endParaRPr lang="en-US" sz="1400" b="1" dirty="0">
              <a:solidFill>
                <a:srgbClr val="00CC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0072" y="3730297"/>
            <a:ext cx="864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BCMS</a:t>
            </a:r>
          </a:p>
          <a:p>
            <a:pPr algn="ctr"/>
            <a:r>
              <a:rPr lang="en-US" b="1" dirty="0" smtClean="0"/>
              <a:t>25 cm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353802" y="6577607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1.3e11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67944" y="6577607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</a:rPr>
              <a:t>1.4e11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9562" y="6598396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1.3e11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23704" y="6598396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</a:rPr>
              <a:t>1.4e11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88138" y="558479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+6%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058595" y="4786073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+17%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948344" y="5182806"/>
            <a:ext cx="768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+11%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676573" y="4384084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+22%</a:t>
            </a:r>
            <a:endParaRPr lang="en-US" b="1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1619672" y="6093296"/>
            <a:ext cx="6534328" cy="0"/>
          </a:xfrm>
          <a:prstGeom prst="line">
            <a:avLst/>
          </a:prstGeom>
          <a:ln>
            <a:solidFill>
              <a:srgbClr val="FF0000">
                <a:alpha val="50000"/>
              </a:srgb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6200000">
            <a:off x="591111" y="5160528"/>
            <a:ext cx="7633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smtClean="0">
                <a:latin typeface="Georgia" charset="0"/>
                <a:ea typeface="Georgia" charset="0"/>
                <a:cs typeface="Georgia" charset="0"/>
              </a:rPr>
              <a:t>[fb</a:t>
            </a:r>
            <a:r>
              <a:rPr lang="en-US" b="1" baseline="30000" smtClean="0">
                <a:latin typeface="Georgia" charset="0"/>
                <a:ea typeface="Georgia" charset="0"/>
                <a:cs typeface="Georgia" charset="0"/>
              </a:rPr>
              <a:t>-1</a:t>
            </a:r>
            <a:r>
              <a:rPr lang="en-US" b="1" smtClean="0">
                <a:latin typeface="Georgia" charset="0"/>
                <a:ea typeface="Georgia" charset="0"/>
                <a:cs typeface="Georgia" charset="0"/>
              </a:rPr>
              <a:t>]</a:t>
            </a:r>
            <a:endParaRPr lang="en-US" b="1" baseline="30000" dirty="0">
              <a:latin typeface="Georgia" charset="0"/>
              <a:ea typeface="Georgia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2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6400" dirty="0">
                <a:latin typeface="Bookman Old Style" charset="0"/>
                <a:ea typeface="ＭＳ Ｐゴシック" charset="0"/>
              </a:rPr>
              <a:t>Performance projection in 2018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280" y="1584368"/>
            <a:ext cx="9177280" cy="2420696"/>
          </a:xfrm>
        </p:spPr>
        <p:txBody>
          <a:bodyPr>
            <a:normAutofit fontScale="925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Fallback scenario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with BCS </a:t>
            </a:r>
            <a:r>
              <a:rPr lang="en-US" sz="2800" dirty="0">
                <a:latin typeface="Chalkboard" charset="0"/>
                <a:ea typeface="ＭＳ Ｐゴシック" charset="0"/>
              </a:rPr>
              <a:t>beams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b="1" dirty="0">
                <a:latin typeface="Chalkboard" charset="0"/>
                <a:ea typeface="ＭＳ Ｐゴシック" charset="0"/>
              </a:rPr>
              <a:t>1.3-1.4e11</a:t>
            </a:r>
            <a:r>
              <a:rPr lang="en-US" sz="2400" dirty="0">
                <a:latin typeface="Chalkboard" charset="0"/>
                <a:ea typeface="ＭＳ Ｐゴシック" charset="0"/>
              </a:rPr>
              <a:t>, </a:t>
            </a:r>
            <a:r>
              <a:rPr lang="en-US" sz="2400" b="1" dirty="0">
                <a:latin typeface="Chalkboard" charset="0"/>
                <a:ea typeface="ＭＳ Ｐゴシック" charset="0"/>
              </a:rPr>
              <a:t>30 </a:t>
            </a:r>
            <a:r>
              <a:rPr lang="en-US" sz="2400" dirty="0">
                <a:latin typeface="Chalkboard" charset="0"/>
                <a:ea typeface="ＭＳ Ｐゴシック" charset="0"/>
              </a:rPr>
              <a:t>to</a:t>
            </a:r>
            <a:r>
              <a:rPr lang="en-US" sz="2400" b="1" dirty="0">
                <a:latin typeface="Chalkboard" charset="0"/>
                <a:ea typeface="ＭＳ Ｐゴシック" charset="0"/>
              </a:rPr>
              <a:t> 25 cm</a:t>
            </a:r>
            <a:r>
              <a:rPr lang="en-US" sz="2400" dirty="0">
                <a:latin typeface="Chalkboard" charset="0"/>
                <a:ea typeface="ＭＳ Ｐゴシック" charset="0"/>
              </a:rPr>
              <a:t>,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150 </a:t>
            </a:r>
            <a:r>
              <a:rPr lang="el-GR" sz="2400" b="1" dirty="0">
                <a:latin typeface="Chalkboard" charset="0"/>
                <a:ea typeface="ＭＳ Ｐゴシック" charset="0"/>
              </a:rPr>
              <a:t>μ</a:t>
            </a:r>
            <a:r>
              <a:rPr lang="en-US" sz="2400" b="1" dirty="0">
                <a:latin typeface="Chalkboard" charset="0"/>
                <a:ea typeface="ＭＳ Ｐゴシック" charset="0"/>
              </a:rPr>
              <a:t>rad</a:t>
            </a:r>
            <a:r>
              <a:rPr lang="en-US" sz="2400" dirty="0">
                <a:latin typeface="Chalkboard" charset="0"/>
                <a:ea typeface="ＭＳ Ｐゴシック" charset="0"/>
              </a:rPr>
              <a:t>, peak </a:t>
            </a:r>
            <a:r>
              <a:rPr lang="en-US" sz="2400" dirty="0" err="1">
                <a:latin typeface="Chalkboard" charset="0"/>
                <a:ea typeface="ＭＳ Ｐゴシック" charset="0"/>
              </a:rPr>
              <a:t>lumi</a:t>
            </a:r>
            <a:r>
              <a:rPr lang="en-US" sz="2400" dirty="0">
                <a:latin typeface="Chalkboard" charset="0"/>
                <a:ea typeface="ＭＳ Ｐゴシック" charset="0"/>
              </a:rPr>
              <a:t> of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2.8/3.1e34 cm</a:t>
            </a:r>
            <a:r>
              <a:rPr lang="en-US" sz="2400" b="1" baseline="30000" dirty="0" smtClean="0">
                <a:latin typeface="Chalkboard" charset="0"/>
                <a:ea typeface="ＭＳ Ｐゴシック" charset="0"/>
              </a:rPr>
              <a:t>-2</a:t>
            </a:r>
            <a:r>
              <a:rPr lang="en-US" sz="2400" b="1" dirty="0">
                <a:latin typeface="Chalkboard" charset="0"/>
                <a:ea typeface="ＭＳ Ｐゴシック" charset="0"/>
              </a:rPr>
              <a:t> s</a:t>
            </a:r>
            <a:r>
              <a:rPr lang="en-US" sz="2400" b="1" baseline="30000" dirty="0">
                <a:latin typeface="Chalkboard" charset="0"/>
                <a:ea typeface="ＭＳ Ｐゴシック" charset="0"/>
              </a:rPr>
              <a:t>-1</a:t>
            </a:r>
            <a:r>
              <a:rPr lang="en-US" sz="2400" dirty="0">
                <a:latin typeface="Chalkboard" charset="0"/>
                <a:ea typeface="ＭＳ Ｐゴシック" charset="0"/>
              </a:rPr>
              <a:t>, peak pile-up of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86/100</a:t>
            </a:r>
            <a:r>
              <a:rPr lang="el-GR" sz="24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(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less bunches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for higher intensity)</a:t>
            </a:r>
            <a:endParaRPr lang="en-US" sz="2400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>
                <a:latin typeface="Chalkboard" charset="0"/>
                <a:ea typeface="ＭＳ Ｐゴシック" charset="0"/>
              </a:rPr>
              <a:t>Start with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separation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,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followed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400" dirty="0">
                <a:latin typeface="Chalkboard" charset="0"/>
                <a:ea typeface="ＭＳ Ｐゴシック" charset="0"/>
              </a:rPr>
              <a:t>by</a:t>
            </a:r>
            <a:r>
              <a:rPr lang="en-US" sz="2400" b="1" dirty="0">
                <a:latin typeface="Chalkboard" charset="0"/>
                <a:ea typeface="ＭＳ Ｐゴシック" charset="0"/>
              </a:rPr>
              <a:t> </a:t>
            </a:r>
            <a:r>
              <a:rPr lang="el-GR" sz="2400" b="1" dirty="0">
                <a:latin typeface="Chalkboard" charset="0"/>
                <a:ea typeface="ＭＳ Ｐゴシック" charset="0"/>
              </a:rPr>
              <a:t>β* </a:t>
            </a:r>
            <a:r>
              <a:rPr lang="en-US" sz="2400" b="1" dirty="0">
                <a:latin typeface="Chalkboard" charset="0"/>
                <a:ea typeface="ＭＳ Ｐゴシック" charset="0"/>
              </a:rPr>
              <a:t>levelling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(</a:t>
            </a:r>
            <a:r>
              <a:rPr lang="el-GR" sz="2400" b="1" dirty="0" smtClean="0">
                <a:latin typeface="Chalkboard" charset="0"/>
                <a:ea typeface="ＭＳ Ｐゴシック" charset="0"/>
              </a:rPr>
              <a:t>4.4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400" dirty="0">
                <a:latin typeface="Chalkboard" charset="0"/>
                <a:ea typeface="ＭＳ Ｐゴシック" charset="0"/>
              </a:rPr>
              <a:t>to</a:t>
            </a:r>
            <a:r>
              <a:rPr lang="en-US" sz="2400" b="1" dirty="0">
                <a:latin typeface="Chalkboard" charset="0"/>
                <a:ea typeface="ＭＳ Ｐゴシック" charset="0"/>
              </a:rPr>
              <a:t> </a:t>
            </a:r>
            <a:r>
              <a:rPr lang="el-GR" sz="2400" b="1" dirty="0" smtClean="0">
                <a:latin typeface="Chalkboard" charset="0"/>
                <a:ea typeface="ＭＳ Ｐゴシック" charset="0"/>
              </a:rPr>
              <a:t>6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400" b="1" dirty="0">
                <a:latin typeface="Chalkboard" charset="0"/>
                <a:ea typeface="ＭＳ Ｐゴシック" charset="0"/>
              </a:rPr>
              <a:t>h) </a:t>
            </a:r>
            <a:r>
              <a:rPr lang="en-US" sz="2400" dirty="0">
                <a:latin typeface="Chalkboard" charset="0"/>
                <a:ea typeface="ＭＳ Ｐゴシック" charset="0"/>
              </a:rPr>
              <a:t>and then </a:t>
            </a:r>
            <a:r>
              <a:rPr lang="en-US" sz="2400" b="1" dirty="0">
                <a:latin typeface="Chalkboard" charset="0"/>
                <a:ea typeface="ＭＳ Ｐゴシック" charset="0"/>
              </a:rPr>
              <a:t>x-</a:t>
            </a:r>
            <a:r>
              <a:rPr lang="en-US" sz="2400" b="1" dirty="0" err="1">
                <a:latin typeface="Chalkboard" charset="0"/>
                <a:ea typeface="ＭＳ Ｐゴシック" charset="0"/>
              </a:rPr>
              <a:t>ing</a:t>
            </a:r>
            <a:r>
              <a:rPr lang="en-US" sz="2400" b="1" dirty="0">
                <a:latin typeface="Chalkboard" charset="0"/>
                <a:ea typeface="ＭＳ Ｐゴシック" charset="0"/>
              </a:rPr>
              <a:t> angle </a:t>
            </a:r>
            <a:r>
              <a:rPr lang="en-US" sz="2400" dirty="0">
                <a:latin typeface="Chalkboard" charset="0"/>
                <a:ea typeface="ＭＳ Ｐゴシック" charset="0"/>
              </a:rPr>
              <a:t>anti-levelling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400" dirty="0" smtClean="0">
                <a:latin typeface="Chalkboard" charset="0"/>
                <a:ea typeface="ＭＳ Ｐゴシック" charset="0"/>
              </a:rPr>
              <a:t>Integrated luminosity </a:t>
            </a:r>
            <a:r>
              <a:rPr lang="en-US" sz="2400" dirty="0">
                <a:latin typeface="Chalkboard" charset="0"/>
                <a:ea typeface="ＭＳ Ｐゴシック" charset="0"/>
              </a:rPr>
              <a:t>of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1.08-1.09 </a:t>
            </a:r>
            <a:r>
              <a:rPr lang="en-US" sz="2400" b="1" dirty="0">
                <a:latin typeface="Chalkboard" charset="0"/>
                <a:ea typeface="ＭＳ Ｐゴシック" charset="0"/>
              </a:rPr>
              <a:t>fb</a:t>
            </a:r>
            <a:r>
              <a:rPr lang="en-US" sz="2400" b="1" baseline="30000" dirty="0">
                <a:latin typeface="Chalkboard" charset="0"/>
                <a:ea typeface="ＭＳ Ｐゴシック" charset="0"/>
              </a:rPr>
              <a:t>-1</a:t>
            </a:r>
            <a:r>
              <a:rPr lang="en-US" sz="2400" b="1" dirty="0">
                <a:latin typeface="Chalkboard" charset="0"/>
                <a:ea typeface="ＭＳ Ｐゴシック" charset="0"/>
              </a:rPr>
              <a:t>/per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day</a:t>
            </a:r>
            <a:endParaRPr lang="en-US" sz="2400" dirty="0">
              <a:latin typeface="Chalkboard" charset="0"/>
              <a:ea typeface="ＭＳ Ｐゴシック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00" y="3934800"/>
            <a:ext cx="7560000" cy="28761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/>
          <p:cNvSpPr txBox="1"/>
          <p:nvPr/>
        </p:nvSpPr>
        <p:spPr>
          <a:xfrm>
            <a:off x="1691680" y="5517232"/>
            <a:ext cx="864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BCMS</a:t>
            </a:r>
          </a:p>
          <a:p>
            <a:pPr algn="ctr"/>
            <a:r>
              <a:rPr lang="en-US" b="1" dirty="0" smtClean="0"/>
              <a:t>30 cm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84747" y="4079684"/>
            <a:ext cx="864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BCMS</a:t>
            </a:r>
          </a:p>
          <a:p>
            <a:pPr algn="ctr"/>
            <a:r>
              <a:rPr lang="en-US" b="1" dirty="0" smtClean="0"/>
              <a:t>30 cm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13449" y="6577607"/>
            <a:ext cx="820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CCFF"/>
                </a:solidFill>
              </a:rPr>
              <a:t>1.25e11</a:t>
            </a:r>
            <a:endParaRPr lang="en-US" sz="1400" b="1" dirty="0">
              <a:solidFill>
                <a:srgbClr val="00CC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3802" y="6577607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1.3e11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67944" y="6577607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</a:rPr>
              <a:t>1.4e11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20072" y="3730297"/>
            <a:ext cx="864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BCMS</a:t>
            </a:r>
          </a:p>
          <a:p>
            <a:pPr algn="ctr"/>
            <a:r>
              <a:rPr lang="en-US" b="1" dirty="0" smtClean="0"/>
              <a:t>25 cm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75068" y="4286707"/>
            <a:ext cx="864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BCS</a:t>
            </a:r>
          </a:p>
          <a:p>
            <a:pPr algn="ctr"/>
            <a:r>
              <a:rPr lang="en-US" b="1" dirty="0" smtClean="0"/>
              <a:t>25 cm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09562" y="6598396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1.3e11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23704" y="6598396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</a:rPr>
              <a:t>1.4e11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84687" y="6577607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70C0"/>
                </a:solidFill>
              </a:rPr>
              <a:t>1.3e11</a:t>
            </a:r>
            <a:endParaRPr lang="en-US" sz="1400" b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98829" y="6577607"/>
            <a:ext cx="7214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B050"/>
                </a:solidFill>
              </a:rPr>
              <a:t>1.4e11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88138" y="558479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+6%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058595" y="4786073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+17%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948344" y="5182806"/>
            <a:ext cx="768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+11%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676573" y="4384084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+22%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588224" y="5163009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+13%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287349" y="5023677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+14%</a:t>
            </a:r>
            <a:endParaRPr lang="en-US" b="1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1619672" y="6093296"/>
            <a:ext cx="6534328" cy="0"/>
          </a:xfrm>
          <a:prstGeom prst="line">
            <a:avLst/>
          </a:prstGeom>
          <a:ln>
            <a:solidFill>
              <a:srgbClr val="FF0000">
                <a:alpha val="50000"/>
              </a:srgb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 rot="16200000">
            <a:off x="591111" y="5160528"/>
            <a:ext cx="7633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smtClean="0">
                <a:latin typeface="Georgia" charset="0"/>
                <a:ea typeface="Georgia" charset="0"/>
                <a:cs typeface="Georgia" charset="0"/>
              </a:rPr>
              <a:t>[fb</a:t>
            </a:r>
            <a:r>
              <a:rPr lang="en-US" b="1" baseline="30000" smtClean="0">
                <a:latin typeface="Georgia" charset="0"/>
                <a:ea typeface="Georgia" charset="0"/>
                <a:cs typeface="Georgia" charset="0"/>
              </a:rPr>
              <a:t>-1</a:t>
            </a:r>
            <a:r>
              <a:rPr lang="en-US" b="1" smtClean="0">
                <a:latin typeface="Georgia" charset="0"/>
                <a:ea typeface="Georgia" charset="0"/>
                <a:cs typeface="Georgia" charset="0"/>
              </a:rPr>
              <a:t>]</a:t>
            </a:r>
            <a:endParaRPr lang="en-US" b="1" baseline="30000" dirty="0">
              <a:latin typeface="Georgia" charset="0"/>
              <a:ea typeface="Georgia" charset="0"/>
              <a:cs typeface="Georg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96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6400" dirty="0" smtClean="0">
                <a:latin typeface="Bookman Old Style" charset="0"/>
                <a:ea typeface="ＭＳ Ｐゴシック" charset="0"/>
              </a:rPr>
              <a:t>Summary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-33280" y="1514104"/>
            <a:ext cx="9177280" cy="1410840"/>
          </a:xfrm>
        </p:spPr>
        <p:txBody>
          <a:bodyPr>
            <a:normAutofit fontScale="700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BCMS beams </a:t>
            </a:r>
            <a:r>
              <a:rPr lang="en-US" sz="2800" dirty="0">
                <a:latin typeface="Chalkboard" charset="0"/>
                <a:ea typeface="ＭＳ Ｐゴシック" charset="0"/>
              </a:rPr>
              <a:t>is the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 baseline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for luminosity production in 2018</a:t>
            </a:r>
            <a:endParaRPr lang="en-US" sz="2800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Excellent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integrated luminosity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performance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projection even starting from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2017 conditions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(limited by 16L2)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>
                <a:latin typeface="Chalkboard" charset="0"/>
                <a:ea typeface="ＭＳ Ｐゴシック" charset="0"/>
              </a:rPr>
              <a:t>S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mooth x-</a:t>
            </a:r>
            <a:r>
              <a:rPr lang="en-US" sz="2600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angle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 anti-levelling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from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160 </a:t>
            </a:r>
            <a:r>
              <a:rPr lang="el-GR" sz="2600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rad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to further improve performance and mitigate any additional losses (take into account emittance BU)</a:t>
            </a:r>
          </a:p>
        </p:txBody>
      </p:sp>
    </p:spTree>
    <p:extLst>
      <p:ext uri="{BB962C8B-B14F-4D97-AF65-F5344CB8AC3E}">
        <p14:creationId xmlns:p14="http://schemas.microsoft.com/office/powerpoint/2010/main" val="6593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7524"/>
            <a:ext cx="7812360" cy="1228419"/>
          </a:xfrm>
        </p:spPr>
        <p:txBody>
          <a:bodyPr/>
          <a:lstStyle/>
          <a:p>
            <a:r>
              <a:rPr lang="en-US" sz="5600" dirty="0" smtClean="0"/>
              <a:t>Injectors </a:t>
            </a:r>
            <a:r>
              <a:rPr lang="en-US" sz="5600" dirty="0" smtClean="0"/>
              <a:t>performance</a:t>
            </a:r>
            <a:endParaRPr lang="en-US" sz="5600" dirty="0"/>
          </a:p>
        </p:txBody>
      </p:sp>
      <p:sp>
        <p:nvSpPr>
          <p:cNvPr id="16" name="Rectangle 15"/>
          <p:cNvSpPr/>
          <p:nvPr/>
        </p:nvSpPr>
        <p:spPr>
          <a:xfrm>
            <a:off x="5940152" y="1405943"/>
            <a:ext cx="16292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H.Bartosik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8404976"/>
              </p:ext>
            </p:extLst>
          </p:nvPr>
        </p:nvGraphicFramePr>
        <p:xfrm>
          <a:off x="251520" y="1728936"/>
          <a:ext cx="8073582" cy="4206240"/>
        </p:xfrm>
        <a:graphic>
          <a:graphicData uri="http://schemas.openxmlformats.org/drawingml/2006/table">
            <a:tbl>
              <a:tblPr firstRow="1" bandRow="1"/>
              <a:tblGrid>
                <a:gridCol w="2876106"/>
                <a:gridCol w="2011871"/>
                <a:gridCol w="1618425"/>
                <a:gridCol w="1567180"/>
              </a:tblGrid>
              <a:tr h="30636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Beam type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Intensity</a:t>
                      </a:r>
                      <a:r>
                        <a:rPr lang="en-US" sz="1700" b="1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700" b="1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[10</a:t>
                      </a:r>
                      <a:r>
                        <a:rPr lang="en-US" sz="1700" b="1" baseline="300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r>
                        <a:rPr lang="en-US" sz="1700" b="1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 p/b</a:t>
                      </a:r>
                      <a:r>
                        <a:rPr lang="en-US" sz="1700" b="1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]</a:t>
                      </a:r>
                      <a:endParaRPr lang="en-US" sz="1700" b="1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Emittance </a:t>
                      </a:r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[</a:t>
                      </a:r>
                      <a:r>
                        <a:rPr lang="el-GR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μ</a:t>
                      </a:r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]</a:t>
                      </a:r>
                      <a:endParaRPr lang="en-US" sz="1700" b="1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pattern</a:t>
                      </a:r>
                      <a:endParaRPr lang="en-US" sz="1700" b="1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 ns standard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(2017-like)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1.15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2.5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(2.4)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1-4 x 72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288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 ns standard (high intensity)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1.30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2.8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(2.7)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1-4 x 72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288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 ns BCMS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(2017-like)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1.15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1.7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(1.4)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1-3 x 48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144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 ns BCMS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high intensity)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1.30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1.9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(1.6)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1-3 x 48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144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25ns BCS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(2017-like)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1.25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1.15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(1.0)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1-4 x 32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128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25ns BCS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high intensity)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1.30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1.20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(1.0)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1-4 x 32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128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8b4e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(2017-like)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1.20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1.8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(1.6)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1-3 x 56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168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8b4e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high intensity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1.60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2.4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(2.1)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1-3 x 56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168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8b4e BCS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(2017-like)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1.25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1.15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(1.0)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1-4 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32 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128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8b4e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BCS 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high intensity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1.60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1.55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(1.2)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1-4 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32 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128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/>
                    <a:p>
                      <a:pPr algn="l"/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dirty="0" smtClean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-18488" y="5613047"/>
            <a:ext cx="8622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alibri"/>
                <a:cs typeface="Calibri"/>
              </a:rPr>
              <a:t>minimum </a:t>
            </a:r>
            <a:r>
              <a:rPr lang="en-US" dirty="0">
                <a:solidFill>
                  <a:srgbClr val="008000"/>
                </a:solidFill>
                <a:latin typeface="Calibri"/>
                <a:cs typeface="Calibri"/>
              </a:rPr>
              <a:t>batch </a:t>
            </a:r>
            <a:r>
              <a:rPr lang="en-US" dirty="0" smtClean="0">
                <a:solidFill>
                  <a:srgbClr val="008000"/>
                </a:solidFill>
                <a:latin typeface="Calibri"/>
                <a:cs typeface="Calibri"/>
              </a:rPr>
              <a:t>spacing: </a:t>
            </a:r>
            <a:r>
              <a:rPr lang="en-US" dirty="0">
                <a:solidFill>
                  <a:srgbClr val="008000"/>
                </a:solidFill>
                <a:latin typeface="Calibri"/>
                <a:cs typeface="Calibri"/>
              </a:rPr>
              <a:t>200 </a:t>
            </a:r>
            <a:r>
              <a:rPr lang="en-US" dirty="0" smtClean="0">
                <a:solidFill>
                  <a:srgbClr val="008000"/>
                </a:solidFill>
                <a:latin typeface="Calibri"/>
                <a:cs typeface="Calibri"/>
              </a:rPr>
              <a:t>ns (shorter spacing being looked into)</a:t>
            </a:r>
          </a:p>
          <a:p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emittances </a:t>
            </a:r>
            <a:r>
              <a:rPr lang="en-US" dirty="0">
                <a:solidFill>
                  <a:srgbClr val="0000FF"/>
                </a:solidFill>
                <a:latin typeface="Calibri"/>
                <a:cs typeface="Calibri"/>
              </a:rPr>
              <a:t>in parentheses 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to </a:t>
            </a:r>
            <a:r>
              <a:rPr lang="en-US" dirty="0">
                <a:solidFill>
                  <a:srgbClr val="0000FF"/>
                </a:solidFill>
                <a:latin typeface="Calibri"/>
                <a:cs typeface="Calibri"/>
              </a:rPr>
              <a:t>be demonstrated 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operationally</a:t>
            </a:r>
            <a:endParaRPr lang="en-US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3974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6400" dirty="0" smtClean="0">
                <a:latin typeface="Bookman Old Style" charset="0"/>
                <a:ea typeface="ＭＳ Ｐゴシック" charset="0"/>
              </a:rPr>
              <a:t>Summary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-33280" y="1514104"/>
            <a:ext cx="9177280" cy="3427064"/>
          </a:xfrm>
        </p:spPr>
        <p:txBody>
          <a:bodyPr>
            <a:normAutofit fontScale="700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BCMS beams </a:t>
            </a:r>
            <a:r>
              <a:rPr lang="en-US" sz="2800" dirty="0">
                <a:latin typeface="Chalkboard" charset="0"/>
                <a:ea typeface="ＭＳ Ｐゴシック" charset="0"/>
              </a:rPr>
              <a:t>is the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 baseline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for luminosity production in 2018</a:t>
            </a:r>
            <a:endParaRPr lang="en-US" sz="2800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Excellent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integrated luminosity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performance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projection even starting from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2017 conditions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(limited by 16L2)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>
                <a:latin typeface="Chalkboard" charset="0"/>
                <a:ea typeface="ＭＳ Ｐゴシック" charset="0"/>
              </a:rPr>
              <a:t>S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mooth x-</a:t>
            </a:r>
            <a:r>
              <a:rPr lang="en-US" sz="2600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angle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 anti-levelling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from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160 </a:t>
            </a:r>
            <a:r>
              <a:rPr lang="el-GR" sz="2600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rad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to further improve performance and mitigate any additional losses </a:t>
            </a:r>
            <a:r>
              <a:rPr lang="en-US" sz="2600" dirty="0">
                <a:latin typeface="Chalkboard" charset="0"/>
                <a:ea typeface="ＭＳ Ｐゴシック" charset="0"/>
              </a:rPr>
              <a:t>(take into account emittance BU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)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Increasing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the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bunch current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towards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1.4e11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in BCMS can enhance performance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Levelling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with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separation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for keeping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average PU @ 60 events/crossing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Slight increase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in performance can be provided with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lower </a:t>
            </a:r>
            <a:r>
              <a:rPr lang="el-GR" sz="2800" b="1" dirty="0" smtClean="0">
                <a:latin typeface="Chalkboard" charset="0"/>
                <a:ea typeface="ＭＳ Ｐゴシック" charset="0"/>
              </a:rPr>
              <a:t>β*</a:t>
            </a:r>
            <a:r>
              <a:rPr lang="el-GR" sz="2800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(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25 cm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pending aperture/collimation verifications)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dirty="0" smtClean="0">
                <a:latin typeface="Chalkboard" charset="0"/>
                <a:ea typeface="ＭＳ Ｐゴシック" charset="0"/>
              </a:rPr>
              <a:t>Enable testing of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separation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, </a:t>
            </a:r>
            <a:r>
              <a:rPr lang="el-GR" sz="2400" b="1" dirty="0">
                <a:latin typeface="Chalkboard" charset="0"/>
                <a:ea typeface="ＭＳ Ｐゴシック" charset="0"/>
              </a:rPr>
              <a:t>β*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and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x-</a:t>
            </a:r>
            <a:r>
              <a:rPr lang="en-US" sz="2400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angle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(anti-)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levelling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 consecutively in the same fill (HL-LHC scenarios)</a:t>
            </a:r>
          </a:p>
        </p:txBody>
      </p:sp>
    </p:spTree>
    <p:extLst>
      <p:ext uri="{BB962C8B-B14F-4D97-AF65-F5344CB8AC3E}">
        <p14:creationId xmlns:p14="http://schemas.microsoft.com/office/powerpoint/2010/main" val="62024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6400" dirty="0" smtClean="0">
                <a:latin typeface="Bookman Old Style" charset="0"/>
                <a:ea typeface="ＭＳ Ｐゴシック" charset="0"/>
              </a:rPr>
              <a:t>Summary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-33280" y="1514104"/>
            <a:ext cx="9177280" cy="5371280"/>
          </a:xfrm>
        </p:spPr>
        <p:txBody>
          <a:bodyPr>
            <a:normAutofit fontScale="700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BCMS beams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is the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baseline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for luminosity production in 2018</a:t>
            </a:r>
            <a:endParaRPr lang="en-US" sz="2800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Excellent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integrated luminosity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performance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projection even starting from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2017 conditions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(limited by 16L2)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>
                <a:latin typeface="Chalkboard" charset="0"/>
                <a:ea typeface="ＭＳ Ｐゴシック" charset="0"/>
              </a:rPr>
              <a:t>S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mooth x-</a:t>
            </a:r>
            <a:r>
              <a:rPr lang="en-US" sz="2600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angle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 anti-levelling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from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160 </a:t>
            </a:r>
            <a:r>
              <a:rPr lang="el-GR" sz="2600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rad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to further improve performance and mitigate any additional losses (</a:t>
            </a:r>
            <a:r>
              <a:rPr lang="en-US" sz="2600" dirty="0">
                <a:latin typeface="Chalkboard" charset="0"/>
                <a:ea typeface="ＭＳ Ｐゴシック" charset="0"/>
              </a:rPr>
              <a:t>take into account emittance BU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)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Increasing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the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bunch current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towards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1.4e11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in BCMS can enhance performance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Levelling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with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separation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for keeping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average PU @ 60 events/crossing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b="1" dirty="0" smtClean="0">
                <a:latin typeface="Chalkboard" charset="0"/>
                <a:ea typeface="ＭＳ Ｐゴシック" charset="0"/>
              </a:rPr>
              <a:t>Slight increase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in performance can be provided with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lower </a:t>
            </a:r>
            <a:r>
              <a:rPr lang="el-GR" sz="2800" b="1" dirty="0" smtClean="0">
                <a:latin typeface="Chalkboard" charset="0"/>
                <a:ea typeface="ＭＳ Ｐゴシック" charset="0"/>
              </a:rPr>
              <a:t>β*</a:t>
            </a:r>
            <a:r>
              <a:rPr lang="el-GR" sz="2800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(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25 cm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pending aperture/collimation verifications)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dirty="0" smtClean="0">
                <a:latin typeface="Chalkboard" charset="0"/>
                <a:ea typeface="ＭＳ Ｐゴシック" charset="0"/>
              </a:rPr>
              <a:t>Enable testing of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separation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, </a:t>
            </a:r>
            <a:r>
              <a:rPr lang="el-GR" sz="2400" b="1" dirty="0">
                <a:latin typeface="Chalkboard" charset="0"/>
                <a:ea typeface="ＭＳ Ｐゴシック" charset="0"/>
              </a:rPr>
              <a:t>β*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and 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x-</a:t>
            </a:r>
            <a:r>
              <a:rPr lang="en-US" sz="2400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 angle 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(anti-)</a:t>
            </a:r>
            <a:r>
              <a:rPr lang="en-US" sz="2400" b="1" dirty="0" smtClean="0">
                <a:latin typeface="Chalkboard" charset="0"/>
                <a:ea typeface="ＭＳ Ｐゴシック" charset="0"/>
              </a:rPr>
              <a:t>levelling</a:t>
            </a:r>
            <a:r>
              <a:rPr lang="en-US" sz="2400" dirty="0" smtClean="0">
                <a:latin typeface="Chalkboard" charset="0"/>
                <a:ea typeface="ＭＳ Ｐゴシック" charset="0"/>
              </a:rPr>
              <a:t> consecutively in the same fill (HL-LHC scenarios)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sz="2800" dirty="0" smtClean="0">
                <a:latin typeface="Chalkboard" charset="0"/>
                <a:ea typeface="ＭＳ Ｐゴシック" charset="0"/>
              </a:rPr>
              <a:t>If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BCMS 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limited by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heat-load/e-cloud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,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BCS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(high-brightness variant) can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maintain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800" b="1" dirty="0" smtClean="0">
                <a:latin typeface="Chalkboard" charset="0"/>
                <a:ea typeface="ＭＳ Ｐゴシック" charset="0"/>
              </a:rPr>
              <a:t>performance</a:t>
            </a:r>
            <a:r>
              <a:rPr lang="en-US" sz="2800" dirty="0" smtClean="0">
                <a:latin typeface="Chalkboard" charset="0"/>
                <a:ea typeface="ＭＳ Ｐゴシック" charset="0"/>
              </a:rPr>
              <a:t> to comparable levels</a:t>
            </a:r>
            <a:endParaRPr lang="en-US" sz="2800" dirty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Lower x-</a:t>
            </a:r>
            <a:r>
              <a:rPr lang="en-US" sz="2600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angle,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longer levelling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times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Reduced number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of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bunches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at highest bunch currents -&gt; need to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reduce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the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LHCb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penalty with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longer fills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sz="2600" b="1" dirty="0" smtClean="0">
                <a:latin typeface="Chalkboard" charset="0"/>
                <a:ea typeface="ＭＳ Ｐゴシック" charset="0"/>
              </a:rPr>
              <a:t>Octupole current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may be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limited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for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instability mitigation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-&gt; opens the route for the use of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optics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 with 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larger telescope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(</a:t>
            </a:r>
            <a:r>
              <a:rPr lang="en-US" sz="2600" b="1" dirty="0" smtClean="0">
                <a:latin typeface="Chalkboard" charset="0"/>
                <a:ea typeface="ＭＳ Ｐゴシック" charset="0"/>
              </a:rPr>
              <a:t>commissioning </a:t>
            </a:r>
            <a:r>
              <a:rPr lang="en-US" sz="2600" dirty="0" smtClean="0">
                <a:latin typeface="Chalkboard" charset="0"/>
                <a:ea typeface="ＭＳ Ｐゴシック" charset="0"/>
              </a:rPr>
              <a:t>time)</a:t>
            </a:r>
            <a:endParaRPr lang="en-US" sz="2600" dirty="0"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26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6400" dirty="0" smtClean="0">
                <a:latin typeface="Bookman Old Style" charset="0"/>
                <a:ea typeface="ＭＳ Ｐゴシック" charset="0"/>
              </a:rPr>
              <a:t>Summary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117" t="4960" r="3271" b="5894"/>
          <a:stretch/>
        </p:blipFill>
        <p:spPr>
          <a:xfrm>
            <a:off x="35496" y="-27384"/>
            <a:ext cx="9073008" cy="68857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-360000">
            <a:off x="2548480" y="2189365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(levelling)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09679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6400" dirty="0" smtClean="0">
                <a:latin typeface="Bookman Old Style" charset="0"/>
                <a:ea typeface="ＭＳ Ｐゴシック" charset="0"/>
              </a:rPr>
              <a:t>Extras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199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33279" y="101229"/>
            <a:ext cx="8100392" cy="1412875"/>
          </a:xfrm>
        </p:spPr>
        <p:txBody>
          <a:bodyPr/>
          <a:lstStyle/>
          <a:p>
            <a:r>
              <a:rPr lang="en-US" sz="6400" dirty="0" smtClean="0">
                <a:latin typeface="Bookman Old Style" charset="0"/>
                <a:ea typeface="ＭＳ Ｐゴシック" charset="0"/>
              </a:rPr>
              <a:t>Comparison</a:t>
            </a:r>
            <a:endParaRPr lang="en-US" sz="6400" dirty="0">
              <a:latin typeface="Bookman Old Style" charset="0"/>
              <a:ea typeface="ＭＳ Ｐゴシック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611560" y="1844824"/>
          <a:ext cx="7632848" cy="46196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/>
                <a:gridCol w="1296144"/>
                <a:gridCol w="1296144"/>
                <a:gridCol w="1296144"/>
                <a:gridCol w="1296144"/>
              </a:tblGrid>
              <a:tr h="1019175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Parameter.</a:t>
                      </a:r>
                      <a:endParaRPr lang="en-GB" sz="1600" b="1" dirty="0">
                        <a:solidFill>
                          <a:srgbClr val="00000A"/>
                        </a:solidFill>
                        <a:effectLst/>
                        <a:latin typeface="Times New Roman" charset="0"/>
                        <a:ea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BCMS</a:t>
                      </a:r>
                    </a:p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mr-IN" sz="1600" dirty="0" smtClean="0">
                          <a:effectLst/>
                        </a:rPr>
                        <a:t>–</a:t>
                      </a:r>
                      <a:r>
                        <a:rPr lang="el-GR" sz="1600" dirty="0" smtClean="0">
                          <a:effectLst/>
                        </a:rPr>
                        <a:t> </a:t>
                      </a:r>
                      <a:r>
                        <a:rPr lang="en-US" sz="1600" dirty="0" smtClean="0">
                          <a:effectLst/>
                        </a:rPr>
                        <a:t>no</a:t>
                      </a:r>
                      <a:r>
                        <a:rPr lang="en-US" sz="1600" baseline="0" dirty="0" smtClean="0">
                          <a:effectLst/>
                        </a:rPr>
                        <a:t> levelling</a:t>
                      </a:r>
                      <a:endParaRPr lang="en-GB" sz="16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BCMS</a:t>
                      </a:r>
                    </a:p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effectLst/>
                        </a:rPr>
                        <a:t>sep</a:t>
                      </a:r>
                      <a:r>
                        <a:rPr lang="en-US" sz="1600" dirty="0" err="1" smtClean="0">
                          <a:effectLst/>
                        </a:rPr>
                        <a:t>.</a:t>
                      </a:r>
                      <a:r>
                        <a:rPr lang="en-US" sz="1600" dirty="0" smtClean="0">
                          <a:effectLst/>
                        </a:rPr>
                        <a:t> </a:t>
                      </a:r>
                      <a:r>
                        <a:rPr lang="en-US" sz="1600" baseline="0" dirty="0" smtClean="0">
                          <a:effectLst/>
                        </a:rPr>
                        <a:t>levelling</a:t>
                      </a:r>
                      <a:endParaRPr lang="en-GB" sz="16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BCMS</a:t>
                      </a:r>
                    </a:p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s</a:t>
                      </a:r>
                      <a:r>
                        <a:rPr lang="en-US" sz="1600" dirty="0" smtClean="0">
                          <a:effectLst/>
                        </a:rPr>
                        <a:t>ep</a:t>
                      </a:r>
                      <a:r>
                        <a:rPr lang="en-US" sz="1600" baseline="0" dirty="0" smtClean="0">
                          <a:effectLst/>
                        </a:rPr>
                        <a:t> and</a:t>
                      </a:r>
                      <a:r>
                        <a:rPr lang="el-GR" sz="1600" dirty="0" smtClean="0">
                          <a:effectLst/>
                        </a:rPr>
                        <a:t> </a:t>
                      </a:r>
                      <a:r>
                        <a:rPr lang="en-US" sz="1600" baseline="0" dirty="0" smtClean="0">
                          <a:effectLst/>
                        </a:rPr>
                        <a:t> </a:t>
                      </a:r>
                      <a:r>
                        <a:rPr lang="el-GR" sz="1600" dirty="0" smtClean="0">
                          <a:effectLst/>
                        </a:rPr>
                        <a:t>β</a:t>
                      </a:r>
                      <a:r>
                        <a:rPr lang="en-US" sz="1600" dirty="0" smtClean="0">
                          <a:effectLst/>
                        </a:rPr>
                        <a:t>* </a:t>
                      </a:r>
                      <a:r>
                        <a:rPr lang="en-US" sz="1600" baseline="0" dirty="0" smtClean="0">
                          <a:effectLst/>
                        </a:rPr>
                        <a:t>levelling</a:t>
                      </a:r>
                      <a:endParaRPr lang="en-GB" sz="16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BCS</a:t>
                      </a:r>
                    </a:p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S</a:t>
                      </a:r>
                      <a:r>
                        <a:rPr lang="en-US" sz="1600" dirty="0" smtClean="0">
                          <a:effectLst/>
                        </a:rPr>
                        <a:t>ep and </a:t>
                      </a:r>
                      <a:r>
                        <a:rPr lang="el-GR" sz="1600" dirty="0" smtClean="0">
                          <a:effectLst/>
                        </a:rPr>
                        <a:t>β</a:t>
                      </a:r>
                      <a:r>
                        <a:rPr lang="en-US" sz="1600" dirty="0" smtClean="0">
                          <a:effectLst/>
                        </a:rPr>
                        <a:t>* </a:t>
                      </a:r>
                      <a:r>
                        <a:rPr lang="en-US" sz="1600" baseline="0" dirty="0" smtClean="0">
                          <a:effectLst/>
                        </a:rPr>
                        <a:t>levelling</a:t>
                      </a:r>
                      <a:endParaRPr lang="en-GB" sz="1600" dirty="0" smtClean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</a:tr>
              <a:tr h="15803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Particles per bunch, N [10</a:t>
                      </a:r>
                      <a:r>
                        <a:rPr lang="en-GB" sz="1500" baseline="30000" dirty="0">
                          <a:effectLst/>
                        </a:rPr>
                        <a:t>11</a:t>
                      </a:r>
                      <a:r>
                        <a:rPr lang="en-GB" sz="1500" dirty="0">
                          <a:effectLst/>
                        </a:rPr>
                        <a:t>]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1.25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1.3/1.4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1.3/1.4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1.3/1.4</a:t>
                      </a:r>
                      <a:endParaRPr lang="en-US" sz="1500" dirty="0"/>
                    </a:p>
                  </a:txBody>
                  <a:tcPr marL="63985" marR="67092" marT="0" marB="0" anchor="ctr"/>
                </a:tc>
              </a:tr>
              <a:tr h="15803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Number of collisions in IP1 and </a:t>
                      </a:r>
                      <a:r>
                        <a:rPr lang="en-GB" sz="1500" dirty="0" smtClean="0">
                          <a:effectLst/>
                        </a:rPr>
                        <a:t>IP5/IP8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2544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2544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2544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2336/2208</a:t>
                      </a:r>
                      <a:endParaRPr lang="en-US" sz="1500" dirty="0"/>
                    </a:p>
                  </a:txBody>
                  <a:tcPr marL="63985" marR="67092" marT="0" marB="0" anchor="ctr"/>
                </a:tc>
              </a:tr>
              <a:tr h="15803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Half x-</a:t>
                      </a:r>
                      <a:r>
                        <a:rPr lang="en-GB" sz="1500" dirty="0" err="1" smtClean="0">
                          <a:effectLst/>
                        </a:rPr>
                        <a:t>ing</a:t>
                      </a:r>
                      <a:r>
                        <a:rPr lang="en-GB" sz="1500" dirty="0" smtClean="0">
                          <a:effectLst/>
                        </a:rPr>
                        <a:t> angle </a:t>
                      </a:r>
                      <a:r>
                        <a:rPr lang="en-GB" sz="1500" dirty="0">
                          <a:effectLst/>
                        </a:rPr>
                        <a:t>in </a:t>
                      </a:r>
                      <a:r>
                        <a:rPr lang="en-GB" sz="1500" dirty="0" smtClean="0">
                          <a:effectLst/>
                        </a:rPr>
                        <a:t>IP1/5 </a:t>
                      </a:r>
                      <a:r>
                        <a:rPr lang="en-GB" sz="1500" dirty="0">
                          <a:effectLst/>
                        </a:rPr>
                        <a:t>[</a:t>
                      </a:r>
                      <a:r>
                        <a:rPr lang="en-GB" sz="1500" dirty="0" err="1">
                          <a:effectLst/>
                        </a:rPr>
                        <a:t>μrad</a:t>
                      </a:r>
                      <a:r>
                        <a:rPr lang="en-GB" sz="1500" dirty="0">
                          <a:effectLst/>
                        </a:rPr>
                        <a:t>]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160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</a:t>
                      </a:r>
                      <a:endParaRPr lang="en-US" sz="1500" dirty="0"/>
                    </a:p>
                  </a:txBody>
                  <a:tcPr marL="63985" marR="67092" marT="0" marB="0" anchor="ctr"/>
                </a:tc>
              </a:tr>
              <a:tr h="15803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Minimum β</a:t>
                      </a:r>
                      <a:r>
                        <a:rPr lang="en-GB" sz="1500" baseline="30000" dirty="0">
                          <a:effectLst/>
                        </a:rPr>
                        <a:t>*</a:t>
                      </a:r>
                      <a:r>
                        <a:rPr lang="en-GB" sz="1500" dirty="0">
                          <a:effectLst/>
                        </a:rPr>
                        <a:t> [m]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0.30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0.30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0.25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0.25</a:t>
                      </a:r>
                      <a:endParaRPr lang="en-US" sz="1500" dirty="0"/>
                    </a:p>
                  </a:txBody>
                  <a:tcPr marL="63985" marR="67092" marT="0" marB="0" anchor="ctr"/>
                </a:tc>
              </a:tr>
              <a:tr h="15803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err="1">
                          <a:effectLst/>
                        </a:rPr>
                        <a:t>e</a:t>
                      </a:r>
                      <a:r>
                        <a:rPr lang="en-GB" sz="1500" baseline="-25000" dirty="0" err="1">
                          <a:effectLst/>
                        </a:rPr>
                        <a:t>n</a:t>
                      </a:r>
                      <a:r>
                        <a:rPr lang="en-GB" sz="1500" dirty="0">
                          <a:effectLst/>
                        </a:rPr>
                        <a:t> [</a:t>
                      </a:r>
                      <a:r>
                        <a:rPr lang="en-GB" sz="1500" dirty="0" err="1">
                          <a:effectLst/>
                        </a:rPr>
                        <a:t>μm</a:t>
                      </a:r>
                      <a:r>
                        <a:rPr lang="en-GB" sz="1500" dirty="0">
                          <a:effectLst/>
                        </a:rPr>
                        <a:t>]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2.5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2.5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1.8</a:t>
                      </a:r>
                      <a:endParaRPr lang="en-US" sz="1500" dirty="0"/>
                    </a:p>
                  </a:txBody>
                  <a:tcPr marL="63985" marR="67092" marT="0" marB="0" anchor="ctr"/>
                </a:tc>
              </a:tr>
              <a:tr h="15803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R.M.S. bunch length [cm]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8.3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8.3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8.3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smtClean="0"/>
                        <a:t>8.3</a:t>
                      </a:r>
                      <a:endParaRPr lang="en-US" sz="1500" dirty="0"/>
                    </a:p>
                  </a:txBody>
                  <a:tcPr marL="63985" marR="67092" marT="0" marB="0" anchor="ctr"/>
                </a:tc>
              </a:tr>
              <a:tr h="15803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Virtual peak luminosity </a:t>
                      </a:r>
                      <a:r>
                        <a:rPr lang="en-GB" sz="1500" dirty="0" err="1">
                          <a:effectLst/>
                        </a:rPr>
                        <a:t>L</a:t>
                      </a:r>
                      <a:r>
                        <a:rPr lang="en-GB" sz="1500" baseline="-25000" dirty="0" err="1">
                          <a:effectLst/>
                        </a:rPr>
                        <a:t>peak</a:t>
                      </a:r>
                      <a:r>
                        <a:rPr lang="en-GB" sz="1500" dirty="0">
                          <a:effectLst/>
                        </a:rPr>
                        <a:t> [10</a:t>
                      </a:r>
                      <a:r>
                        <a:rPr lang="en-GB" sz="1500" baseline="30000" dirty="0">
                          <a:effectLst/>
                        </a:rPr>
                        <a:t>34</a:t>
                      </a:r>
                      <a:r>
                        <a:rPr lang="en-GB" sz="1500" dirty="0">
                          <a:effectLst/>
                        </a:rPr>
                        <a:t> cm</a:t>
                      </a:r>
                      <a:r>
                        <a:rPr lang="en-GB" sz="1500" baseline="30000" dirty="0">
                          <a:effectLst/>
                        </a:rPr>
                        <a:t>−2</a:t>
                      </a:r>
                      <a:r>
                        <a:rPr lang="en-GB" sz="1500" dirty="0">
                          <a:effectLst/>
                        </a:rPr>
                        <a:t> s</a:t>
                      </a:r>
                      <a:r>
                        <a:rPr lang="en-GB" sz="1500" baseline="30000" dirty="0">
                          <a:effectLst/>
                        </a:rPr>
                        <a:t>−1</a:t>
                      </a:r>
                      <a:r>
                        <a:rPr lang="en-GB" sz="1500" dirty="0">
                          <a:effectLst/>
                        </a:rPr>
                        <a:t>]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2.0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2.1/2.5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2.4/2.8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2.8/3.1</a:t>
                      </a:r>
                      <a:endParaRPr lang="en-US" sz="1500" dirty="0"/>
                    </a:p>
                  </a:txBody>
                  <a:tcPr marL="63985" marR="67092" marT="0" marB="0" anchor="ctr"/>
                </a:tc>
              </a:tr>
              <a:tr h="15803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Max pile-up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effectLst/>
                        </a:rPr>
                        <a:t>55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59</a:t>
                      </a:r>
                      <a:r>
                        <a:rPr lang="el-GR" sz="1500" dirty="0" smtClean="0">
                          <a:effectLst/>
                        </a:rPr>
                        <a:t>/</a:t>
                      </a:r>
                      <a:r>
                        <a:rPr lang="en-US" sz="1500" dirty="0" smtClean="0">
                          <a:effectLst/>
                        </a:rPr>
                        <a:t>69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l-GR" sz="1500" dirty="0" smtClean="0">
                          <a:effectLst/>
                        </a:rPr>
                        <a:t>6</a:t>
                      </a:r>
                      <a:r>
                        <a:rPr lang="en-US" sz="1500" dirty="0" smtClean="0">
                          <a:effectLst/>
                        </a:rPr>
                        <a:t>6</a:t>
                      </a:r>
                      <a:r>
                        <a:rPr lang="el-GR" sz="1500" dirty="0" smtClean="0">
                          <a:effectLst/>
                        </a:rPr>
                        <a:t>/7</a:t>
                      </a:r>
                      <a:r>
                        <a:rPr lang="en-US" sz="1500" dirty="0" smtClean="0">
                          <a:effectLst/>
                        </a:rPr>
                        <a:t>7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86/100</a:t>
                      </a:r>
                      <a:endParaRPr lang="en-US" sz="1500" dirty="0"/>
                    </a:p>
                  </a:txBody>
                  <a:tcPr marL="63985" marR="67092" marT="0" marB="0" anchor="ctr"/>
                </a:tc>
              </a:tr>
              <a:tr h="15803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Levelling time [h</a:t>
                      </a:r>
                      <a:r>
                        <a:rPr lang="en-GB" sz="1500" dirty="0" smtClean="0">
                          <a:effectLst/>
                        </a:rPr>
                        <a:t>]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0.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sk-SK" sz="1500" dirty="0" smtClean="0">
                          <a:effectLst/>
                        </a:rPr>
                        <a:t>0/2.6</a:t>
                      </a:r>
                      <a:endParaRPr lang="sk-SK" sz="1500" dirty="0" smtClean="0">
                        <a:effectLst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sk-SK" sz="1500" dirty="0" smtClean="0">
                          <a:effectLst/>
                        </a:rPr>
                        <a:t>1.3/3.4</a:t>
                      </a:r>
                      <a:endParaRPr lang="sk-SK" sz="1500" dirty="0" smtClean="0">
                        <a:effectLst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4.4-6.0</a:t>
                      </a:r>
                      <a:endParaRPr lang="en-US" sz="1500" dirty="0"/>
                    </a:p>
                  </a:txBody>
                  <a:tcPr marL="63985" marR="67092" marT="0" marB="0" anchor="ctr"/>
                </a:tc>
              </a:tr>
              <a:tr h="218669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Maximum number of bunches per injection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144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sk-SK" sz="1500" dirty="0" smtClean="0">
                          <a:effectLst/>
                        </a:rPr>
                        <a:t>144</a:t>
                      </a:r>
                      <a:endParaRPr lang="sk-SK" sz="1500" dirty="0" smtClean="0">
                        <a:effectLst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sk-SK" sz="1500" dirty="0" smtClean="0">
                          <a:effectLst/>
                        </a:rPr>
                        <a:t>144</a:t>
                      </a:r>
                      <a:endParaRPr lang="sk-SK" sz="1500" dirty="0" smtClean="0">
                        <a:effectLst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128/96</a:t>
                      </a:r>
                      <a:endParaRPr lang="en-US" sz="1500" dirty="0"/>
                    </a:p>
                  </a:txBody>
                  <a:tcPr marL="63985" marR="67092" marT="0" marB="0" anchor="ctr"/>
                </a:tc>
              </a:tr>
              <a:tr h="158038"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GB" sz="1500" dirty="0">
                          <a:effectLst/>
                        </a:rPr>
                        <a:t>L</a:t>
                      </a:r>
                      <a:r>
                        <a:rPr lang="en-GB" sz="1500" baseline="-25000" dirty="0">
                          <a:effectLst/>
                        </a:rPr>
                        <a:t>int</a:t>
                      </a:r>
                      <a:r>
                        <a:rPr lang="en-GB" sz="1500" dirty="0">
                          <a:effectLst/>
                        </a:rPr>
                        <a:t> </a:t>
                      </a:r>
                      <a:r>
                        <a:rPr lang="en-GB" sz="1500" dirty="0" smtClean="0">
                          <a:effectLst/>
                        </a:rPr>
                        <a:t>[fb</a:t>
                      </a:r>
                      <a:r>
                        <a:rPr lang="en-GB" sz="1500" baseline="30000" dirty="0" smtClean="0">
                          <a:effectLst/>
                        </a:rPr>
                        <a:t>-1</a:t>
                      </a:r>
                      <a:r>
                        <a:rPr lang="en-GB" sz="1500" dirty="0" smtClean="0">
                          <a:effectLst/>
                        </a:rPr>
                        <a:t>/day]</a:t>
                      </a:r>
                      <a:endParaRPr lang="en-GB" sz="1500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l-GR" sz="1500" b="1" dirty="0" smtClean="0">
                          <a:effectLst/>
                        </a:rPr>
                        <a:t>0.9</a:t>
                      </a:r>
                      <a:r>
                        <a:rPr lang="en-US" sz="1500" b="1" dirty="0" smtClean="0">
                          <a:effectLst/>
                        </a:rPr>
                        <a:t>6</a:t>
                      </a:r>
                      <a:endParaRPr lang="en-GB" sz="1500" b="1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l-GR" sz="1500" b="1" dirty="0" smtClean="0">
                          <a:effectLst/>
                        </a:rPr>
                        <a:t>1.0</a:t>
                      </a:r>
                      <a:r>
                        <a:rPr lang="en-US" sz="1500" b="1" dirty="0" smtClean="0">
                          <a:effectLst/>
                        </a:rPr>
                        <a:t>2</a:t>
                      </a:r>
                      <a:r>
                        <a:rPr lang="el-GR" sz="1500" b="1" dirty="0" smtClean="0">
                          <a:effectLst/>
                        </a:rPr>
                        <a:t>/1.1</a:t>
                      </a:r>
                      <a:r>
                        <a:rPr lang="en-US" sz="1500" b="1" dirty="0" smtClean="0">
                          <a:effectLst/>
                        </a:rPr>
                        <a:t>2</a:t>
                      </a:r>
                      <a:endParaRPr lang="en-GB" sz="1500" b="1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l-GR" sz="1500" b="1" dirty="0" smtClean="0">
                          <a:effectLst/>
                        </a:rPr>
                        <a:t>1.</a:t>
                      </a:r>
                      <a:r>
                        <a:rPr lang="en-US" sz="1500" b="1" dirty="0" smtClean="0">
                          <a:effectLst/>
                        </a:rPr>
                        <a:t>07</a:t>
                      </a:r>
                      <a:r>
                        <a:rPr lang="el-GR" sz="1500" b="1" dirty="0" smtClean="0">
                          <a:effectLst/>
                        </a:rPr>
                        <a:t>/1.</a:t>
                      </a:r>
                      <a:r>
                        <a:rPr lang="en-US" sz="1500" b="1" dirty="0" smtClean="0">
                          <a:effectLst/>
                        </a:rPr>
                        <a:t>17</a:t>
                      </a:r>
                      <a:endParaRPr lang="en-GB" sz="1500" b="1" dirty="0">
                        <a:solidFill>
                          <a:srgbClr val="00000A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3985" marR="67092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1.08/1.09</a:t>
                      </a:r>
                      <a:endParaRPr lang="en-US" sz="1500" b="1" dirty="0"/>
                    </a:p>
                  </a:txBody>
                  <a:tcPr marL="63985" marR="67092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684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1" y="1452282"/>
            <a:ext cx="4856719" cy="5410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341"/>
            <a:ext cx="7452320" cy="1411941"/>
          </a:xfrm>
        </p:spPr>
        <p:txBody>
          <a:bodyPr/>
          <a:lstStyle/>
          <a:p>
            <a:r>
              <a:rPr lang="en-US" dirty="0" smtClean="0"/>
              <a:t>Emittance </a:t>
            </a:r>
            <a:r>
              <a:rPr lang="en-US" dirty="0" smtClean="0"/>
              <a:t>evolution during SB in 2017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076057" y="6096431"/>
            <a:ext cx="40421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Papadopoulou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F. Antoniou et al., Evian 2017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6245631" y="3096913"/>
            <a:ext cx="2872599" cy="194421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5200" lvl="1" indent="-457200">
              <a:spcAft>
                <a:spcPts val="0"/>
              </a:spcAft>
              <a:buClr>
                <a:srgbClr val="2F1F58"/>
              </a:buClr>
            </a:pPr>
            <a:endParaRPr lang="en-US" b="1" dirty="0" smtClean="0">
              <a:solidFill>
                <a:srgbClr val="008000"/>
              </a:solidFill>
              <a:latin typeface="Chalkboard" charset="0"/>
              <a:ea typeface="ＭＳ Ｐゴシック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3528" y="1720028"/>
            <a:ext cx="1386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  <a:latin typeface="Chalkboard"/>
                <a:ea typeface="ＭＳ Ｐゴシック" charset="-128"/>
                <a:cs typeface="Chalkboard"/>
              </a:rPr>
              <a:t>Beam 1</a:t>
            </a:r>
            <a:endParaRPr lang="en-US" sz="2400" b="1" dirty="0">
              <a:solidFill>
                <a:prstClr val="black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3528" y="3975447"/>
            <a:ext cx="14583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prstClr val="black"/>
                </a:solidFill>
                <a:latin typeface="Chalkboard"/>
                <a:ea typeface="ＭＳ Ｐゴシック" charset="-128"/>
                <a:cs typeface="Chalkboard"/>
              </a:rPr>
              <a:t>Beam </a:t>
            </a:r>
            <a:r>
              <a:rPr lang="en-US" sz="2400" b="1" smtClean="0">
                <a:solidFill>
                  <a:prstClr val="black"/>
                </a:solidFill>
                <a:latin typeface="Chalkboard"/>
                <a:ea typeface="ＭＳ Ｐゴシック" charset="-128"/>
                <a:cs typeface="Chalkboard"/>
              </a:rPr>
              <a:t>2</a:t>
            </a:r>
            <a:endParaRPr lang="en-US" sz="2400" b="1" dirty="0">
              <a:solidFill>
                <a:prstClr val="black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874061" y="2060848"/>
            <a:ext cx="4125923" cy="3960440"/>
          </a:xfrm>
        </p:spPr>
        <p:txBody>
          <a:bodyPr>
            <a:normAutofit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>
                <a:latin typeface="Chalkboard" charset="0"/>
                <a:ea typeface="ＭＳ Ｐゴシック" charset="0"/>
              </a:rPr>
              <a:t>Average emittance BU </a:t>
            </a:r>
            <a:r>
              <a:rPr lang="en-US" dirty="0" smtClean="0">
                <a:latin typeface="Chalkboard" charset="0"/>
                <a:ea typeface="ＭＳ Ｐゴシック" charset="0"/>
              </a:rPr>
              <a:t>@ SB (beyond model)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solidFill>
                  <a:srgbClr val="0033CC"/>
                </a:solidFill>
                <a:latin typeface="Chalkboard" charset="0"/>
                <a:ea typeface="ＭＳ Ｐゴシック" charset="0"/>
              </a:rPr>
              <a:t>0.05</a:t>
            </a:r>
            <a:r>
              <a:rPr lang="en-US" b="1" dirty="0">
                <a:solidFill>
                  <a:srgbClr val="0033CC"/>
                </a:solidFill>
                <a:latin typeface="Chalkboard" charset="0"/>
                <a:ea typeface="ＭＳ Ｐゴシック" charset="0"/>
              </a:rPr>
              <a:t> </a:t>
            </a:r>
            <a:r>
              <a:rPr lang="en-US" b="1" dirty="0" smtClean="0">
                <a:solidFill>
                  <a:srgbClr val="0033CC"/>
                </a:solidFill>
                <a:latin typeface="Chalkboard" charset="0"/>
                <a:ea typeface="ＭＳ Ｐゴシック" charset="0"/>
              </a:rPr>
              <a:t>μm/h </a:t>
            </a:r>
            <a:r>
              <a:rPr lang="en-US" b="1" dirty="0">
                <a:solidFill>
                  <a:srgbClr val="0033CC"/>
                </a:solidFill>
                <a:latin typeface="Chalkboard" charset="0"/>
                <a:ea typeface="ＭＳ Ｐゴシック" charset="0"/>
              </a:rPr>
              <a:t>in H 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>
                <a:solidFill>
                  <a:srgbClr val="008000"/>
                </a:solidFill>
                <a:latin typeface="Chalkboard" charset="0"/>
                <a:ea typeface="ＭＳ Ｐゴシック" charset="0"/>
              </a:rPr>
              <a:t>0.10 </a:t>
            </a:r>
            <a:r>
              <a:rPr lang="en-US" b="1" dirty="0" smtClean="0">
                <a:solidFill>
                  <a:srgbClr val="008000"/>
                </a:solidFill>
                <a:latin typeface="Chalkboard" charset="0"/>
                <a:ea typeface="ＭＳ Ｐゴシック" charset="0"/>
              </a:rPr>
              <a:t>μm/h </a:t>
            </a:r>
            <a:r>
              <a:rPr lang="en-US" b="1" dirty="0">
                <a:solidFill>
                  <a:srgbClr val="008000"/>
                </a:solidFill>
                <a:latin typeface="Chalkboard" charset="0"/>
                <a:ea typeface="ＭＳ Ｐゴシック" charset="0"/>
              </a:rPr>
              <a:t>in </a:t>
            </a:r>
            <a:r>
              <a:rPr lang="en-US" b="1" dirty="0" smtClean="0">
                <a:solidFill>
                  <a:srgbClr val="008000"/>
                </a:solidFill>
                <a:latin typeface="Chalkboard" charset="0"/>
                <a:ea typeface="ＭＳ Ｐゴシック" charset="0"/>
              </a:rPr>
              <a:t>V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No</a:t>
            </a:r>
            <a:r>
              <a:rPr lang="en-US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>
                <a:latin typeface="Chalkboard" charset="0"/>
                <a:ea typeface="ＭＳ Ｐゴシック" charset="0"/>
              </a:rPr>
              <a:t>visible </a:t>
            </a:r>
            <a:r>
              <a:rPr lang="en-US" b="1" dirty="0">
                <a:latin typeface="Chalkboard" charset="0"/>
                <a:ea typeface="ＭＳ Ｐゴシック" charset="0"/>
              </a:rPr>
              <a:t>impact</a:t>
            </a:r>
            <a:r>
              <a:rPr lang="en-US" dirty="0">
                <a:latin typeface="Chalkboard" charset="0"/>
                <a:ea typeface="ＭＳ Ｐゴシック" charset="0"/>
              </a:rPr>
              <a:t> of </a:t>
            </a:r>
            <a:r>
              <a:rPr lang="en-US" b="1" dirty="0">
                <a:latin typeface="Chalkboard" charset="0"/>
                <a:ea typeface="ＭＳ Ｐゴシック" charset="0"/>
              </a:rPr>
              <a:t>levelling</a:t>
            </a: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endParaRPr lang="en-US" b="1" dirty="0">
              <a:solidFill>
                <a:srgbClr val="008000"/>
              </a:solidFill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41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4032" y="228666"/>
            <a:ext cx="8245424" cy="785278"/>
          </a:xfrm>
        </p:spPr>
        <p:txBody>
          <a:bodyPr>
            <a:noAutofit/>
          </a:bodyPr>
          <a:lstStyle/>
          <a:p>
            <a:r>
              <a:rPr lang="en-US" sz="7200" dirty="0" smtClean="0"/>
              <a:t>Lifetime &amp; Losses</a:t>
            </a:r>
            <a:endParaRPr lang="en-US" sz="72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6084168" y="1503515"/>
          <a:ext cx="2952328" cy="11201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95705"/>
                <a:gridCol w="702440"/>
                <a:gridCol w="1054183"/>
              </a:tblGrid>
              <a:tr h="1660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After 1.5h in SB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Lifetime [h]</a:t>
                      </a:r>
                    </a:p>
                    <a:p>
                      <a:pPr algn="ctr"/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Effective</a:t>
                      </a:r>
                      <a:r>
                        <a:rPr lang="en-US" sz="1050" baseline="0" dirty="0" smtClean="0"/>
                        <a:t> Cross-Section </a:t>
                      </a:r>
                      <a:r>
                        <a:rPr lang="en-US" sz="1050" dirty="0" smtClean="0"/>
                        <a:t>[mb]</a:t>
                      </a:r>
                    </a:p>
                  </a:txBody>
                  <a:tcPr/>
                </a:tc>
              </a:tr>
              <a:tr h="24287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28.8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88.1</a:t>
                      </a:r>
                      <a:endParaRPr lang="en-US" sz="1100" dirty="0"/>
                    </a:p>
                  </a:txBody>
                  <a:tcPr/>
                </a:tc>
              </a:tr>
              <a:tr h="24287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32.2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80.51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032" y="2817519"/>
            <a:ext cx="9144000" cy="4040481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-36513" y="1556792"/>
            <a:ext cx="6120681" cy="1260727"/>
          </a:xfrm>
        </p:spPr>
        <p:txBody>
          <a:bodyPr>
            <a:normAutofit fontScale="775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B2 </a:t>
            </a:r>
            <a:r>
              <a:rPr lang="en-US" dirty="0" smtClean="0">
                <a:latin typeface="Chalkboard" charset="0"/>
                <a:ea typeface="ＭＳ Ｐゴシック" charset="0"/>
              </a:rPr>
              <a:t>very close to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BO 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B1 </a:t>
            </a:r>
            <a:r>
              <a:rPr lang="en-US" dirty="0" smtClean="0">
                <a:latin typeface="Chalkboard" charset="0"/>
                <a:ea typeface="ＭＳ Ｐゴシック" charset="0"/>
              </a:rPr>
              <a:t>slightly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worse, improved </a:t>
            </a:r>
            <a:r>
              <a:rPr lang="en-US" dirty="0" smtClean="0">
                <a:latin typeface="Chalkboard" charset="0"/>
                <a:ea typeface="ＭＳ Ｐゴシック" charset="0"/>
              </a:rPr>
              <a:t>with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low emittance </a:t>
            </a:r>
            <a:r>
              <a:rPr lang="en-US" dirty="0" smtClean="0">
                <a:latin typeface="Chalkboard" charset="0"/>
                <a:ea typeface="ＭＳ Ｐゴシック" charset="0"/>
              </a:rPr>
              <a:t>(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relaxed x-</a:t>
            </a:r>
            <a:r>
              <a:rPr lang="en-US" b="1" dirty="0" err="1" smtClean="0">
                <a:latin typeface="Chalkboard" charset="0"/>
                <a:ea typeface="ＭＳ Ｐゴシック" charset="0"/>
              </a:rPr>
              <a:t>ing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angle </a:t>
            </a:r>
            <a:r>
              <a:rPr lang="en-US" dirty="0" smtClean="0">
                <a:latin typeface="Chalkboard" charset="0"/>
                <a:ea typeface="ＭＳ Ｐゴシック" charset="0"/>
              </a:rPr>
              <a:t>for 8b4e)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No visible impact of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separation levelling</a:t>
            </a:r>
            <a:endParaRPr lang="en-US" dirty="0" smtClean="0">
              <a:latin typeface="Chalkboard" charset="0"/>
              <a:ea typeface="ＭＳ Ｐゴシック" charset="0"/>
            </a:endParaRPr>
          </a:p>
          <a:p>
            <a:pPr marL="637250" lvl="2" indent="360000">
              <a:spcAft>
                <a:spcPts val="0"/>
              </a:spcAft>
              <a:buFont typeface="Wingdings" charset="0"/>
              <a:buChar char="q"/>
            </a:pPr>
            <a:endParaRPr lang="en-US" dirty="0" smtClean="0">
              <a:latin typeface="Chalkboard" charset="0"/>
              <a:ea typeface="ＭＳ Ｐゴシック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5576" y="6021288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N.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et al</a:t>
            </a:r>
            <a:r>
              <a:rPr lang="en-US" b="1" dirty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5277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993" y="270614"/>
            <a:ext cx="8615937" cy="423914"/>
          </a:xfrm>
        </p:spPr>
        <p:txBody>
          <a:bodyPr/>
          <a:lstStyle/>
          <a:p>
            <a:r>
              <a:rPr lang="en-US" sz="2400" dirty="0" smtClean="0"/>
              <a:t>Beam Screen </a:t>
            </a:r>
            <a:r>
              <a:rPr lang="en-US" sz="2400" dirty="0"/>
              <a:t>– refrigeration </a:t>
            </a:r>
            <a:r>
              <a:rPr lang="en-US" sz="2400" dirty="0" smtClean="0"/>
              <a:t>capacity summary 2017/expected 2018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13 Dec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EVIAN 2017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E6545-3994-4629-8CD9-B86D1776A77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39" y="3667884"/>
            <a:ext cx="7821908" cy="8705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90872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Default estimated value of guaranteed refrigeration capacity is 160 W. Specific four sectors were tested in their </a:t>
            </a:r>
            <a:r>
              <a:rPr lang="en-US" sz="1600" dirty="0" smtClean="0">
                <a:solidFill>
                  <a:srgbClr val="0000FF"/>
                </a:solidFill>
                <a:latin typeface="Calibri"/>
                <a:ea typeface=""/>
                <a:cs typeface=""/>
              </a:rPr>
              <a:t>design configuration. </a:t>
            </a:r>
            <a:r>
              <a:rPr lang="en-US" sz="16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The values for their capacity limit for BS cooling is presented in table below.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9993" y="5864718"/>
            <a:ext cx="8682547" cy="30777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Missing high load sector should be measured during YETS 2017/2018</a:t>
            </a:r>
            <a:endParaRPr lang="en-GB" sz="1400" dirty="0">
              <a:solidFill>
                <a:prstClr val="black"/>
              </a:solidFill>
              <a:latin typeface="Calibri"/>
              <a:ea typeface=""/>
              <a:cs typeface="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1820" y="3378267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  <a:latin typeface="Calibri"/>
                <a:ea typeface=""/>
                <a:cs typeface=""/>
              </a:rPr>
              <a:t>?</a:t>
            </a:r>
            <a:endParaRPr lang="en-GB" dirty="0">
              <a:solidFill>
                <a:srgbClr val="FF0000"/>
              </a:solidFill>
              <a:latin typeface="Calibri"/>
              <a:ea typeface=""/>
              <a:cs typeface="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1594953"/>
            <a:ext cx="1731980" cy="17711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0893" y="4691027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"/>
                <a:cs typeface=""/>
              </a:rPr>
              <a:t>Reconfiguration of the system for using of 1 cold pumping unit/cryo-island allows to spare about ~3 kW (~20 W/hc – estimated values) of capacity for BS but has an influence on equilibrium of capacity of about 10-15%.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82770" y="3432198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"/>
                <a:cs typeface=""/>
              </a:rPr>
              <a:t>2016</a:t>
            </a:r>
            <a:endParaRPr lang="en-GB" sz="1100" dirty="0">
              <a:solidFill>
                <a:srgbClr val="C0000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0301" y="3428423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"/>
                <a:cs typeface=""/>
              </a:rPr>
              <a:t>2016</a:t>
            </a:r>
            <a:endParaRPr lang="en-GB" sz="1100" dirty="0">
              <a:solidFill>
                <a:srgbClr val="C0000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58450" y="3428423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"/>
                <a:cs typeface=""/>
              </a:rPr>
              <a:t>2017</a:t>
            </a:r>
            <a:endParaRPr lang="en-GB" sz="1100" dirty="0">
              <a:solidFill>
                <a:srgbClr val="C0000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30842" y="3428423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"/>
                <a:cs typeface=""/>
              </a:rPr>
              <a:t>2017</a:t>
            </a:r>
            <a:endParaRPr lang="en-GB" sz="1100" dirty="0">
              <a:solidFill>
                <a:srgbClr val="C0000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94515" y="3425196"/>
            <a:ext cx="9332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"/>
                <a:cs typeface=""/>
              </a:rPr>
              <a:t>measured in:</a:t>
            </a:r>
            <a:endParaRPr lang="en-GB" sz="1100" dirty="0">
              <a:solidFill>
                <a:srgbClr val="C0000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4820" y="4141460"/>
            <a:ext cx="8075240" cy="251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7581056" y="3289162"/>
            <a:ext cx="1095400" cy="11479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3" y="1594971"/>
            <a:ext cx="1728192" cy="1767232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2811354" y="3277794"/>
            <a:ext cx="1095400" cy="11479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457950" y="1755675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G.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Ferlin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Evian 2017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445175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repeatCount="4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8" grpId="0" animBg="1"/>
      <p:bldP spid="19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77524"/>
            <a:ext cx="7812360" cy="1228419"/>
          </a:xfrm>
        </p:spPr>
        <p:txBody>
          <a:bodyPr/>
          <a:lstStyle/>
          <a:p>
            <a:r>
              <a:rPr lang="en-US" sz="5600" dirty="0" smtClean="0"/>
              <a:t>Injectors </a:t>
            </a:r>
            <a:r>
              <a:rPr lang="en-US" sz="5600" dirty="0" smtClean="0"/>
              <a:t>performance</a:t>
            </a:r>
            <a:endParaRPr lang="en-US" sz="5600" dirty="0"/>
          </a:p>
        </p:txBody>
      </p:sp>
      <p:sp>
        <p:nvSpPr>
          <p:cNvPr id="16" name="Rectangle 15"/>
          <p:cNvSpPr/>
          <p:nvPr/>
        </p:nvSpPr>
        <p:spPr>
          <a:xfrm>
            <a:off x="5940152" y="1405943"/>
            <a:ext cx="16292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H.Bartosik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7611596"/>
              </p:ext>
            </p:extLst>
          </p:nvPr>
        </p:nvGraphicFramePr>
        <p:xfrm>
          <a:off x="251520" y="1728936"/>
          <a:ext cx="8073582" cy="4206240"/>
        </p:xfrm>
        <a:graphic>
          <a:graphicData uri="http://schemas.openxmlformats.org/drawingml/2006/table">
            <a:tbl>
              <a:tblPr firstRow="1" bandRow="1"/>
              <a:tblGrid>
                <a:gridCol w="2876106"/>
                <a:gridCol w="2011871"/>
                <a:gridCol w="1618425"/>
                <a:gridCol w="1567180"/>
              </a:tblGrid>
              <a:tr h="30636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Beam type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Intensity</a:t>
                      </a:r>
                      <a:r>
                        <a:rPr lang="en-US" sz="1700" b="1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700" b="1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[10</a:t>
                      </a:r>
                      <a:r>
                        <a:rPr lang="en-US" sz="1700" b="1" baseline="300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11</a:t>
                      </a:r>
                      <a:r>
                        <a:rPr lang="en-US" sz="1700" b="1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 p/b]</a:t>
                      </a:r>
                      <a:endParaRPr lang="en-US" sz="1700" b="1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Emittance </a:t>
                      </a:r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[</a:t>
                      </a:r>
                      <a:r>
                        <a:rPr lang="el-GR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μ</a:t>
                      </a:r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m</a:t>
                      </a:r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]</a:t>
                      </a:r>
                      <a:endParaRPr lang="en-US" sz="1700" b="1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b="1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pattern</a:t>
                      </a:r>
                      <a:endParaRPr lang="en-US" sz="1700" b="1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 ns standard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(2017-like)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1.15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2.5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(2.4)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1-4 x 72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288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 ns standard (high intensity)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1.30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2.8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(2.7)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1-4 x 72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288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 ns BCMS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(2017-like)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1.15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1.7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(1.4)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1-3 x 48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144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 ns BCMS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high intensity)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b="1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1.40</a:t>
                      </a:r>
                      <a:endParaRPr lang="en-US" sz="1700" b="1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</a:t>
                      </a:r>
                      <a:r>
                        <a:rPr lang="en-US" sz="1700" b="1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2.0</a:t>
                      </a:r>
                      <a:r>
                        <a:rPr lang="en-US" sz="1700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(1.6)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1-3 x 48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144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25ns BCS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(2017-like)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1.25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1.15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(1.0)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1-4 x 32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128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25ns BCS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high intensity)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1.40</a:t>
                      </a:r>
                      <a:endParaRPr lang="en-US" sz="1700" b="1" dirty="0" smtClean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1.30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(1.0)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1-3 </a:t>
                      </a:r>
                      <a:r>
                        <a:rPr lang="en-US" sz="1700" b="1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 32 </a:t>
                      </a:r>
                      <a:r>
                        <a:rPr lang="en-US" sz="1700" b="1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</a:t>
                      </a:r>
                      <a:r>
                        <a:rPr lang="en-US" sz="1700" b="1" dirty="0" smtClean="0">
                          <a:solidFill>
                            <a:srgbClr val="FF0000"/>
                          </a:solidFill>
                          <a:latin typeface="Calibri"/>
                          <a:cs typeface="Calibri"/>
                          <a:sym typeface="Wingdings"/>
                        </a:rPr>
                        <a:t> 98</a:t>
                      </a:r>
                      <a:endParaRPr lang="en-US" sz="1700" b="1" dirty="0" smtClean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8b4e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(2017-like)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1.20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1.8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(1.6)</a:t>
                      </a:r>
                      <a:endParaRPr lang="en-US" sz="17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1-3 x 56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168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8b4e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high intensity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1.60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  2.4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(2.1)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1-3 x 56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168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8b4e BCS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(2017-like)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1.25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1.15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(1.0)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1-4 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32 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128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8b4e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BCS 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high intensity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)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1.60</a:t>
                      </a:r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1.55 </a:t>
                      </a:r>
                      <a:r>
                        <a:rPr lang="en-US" sz="1700" dirty="0" smtClean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(1.2)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1-4 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 32 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latin typeface="Calibri"/>
                          <a:cs typeface="Calibri"/>
                          <a:sym typeface="Wingdings"/>
                        </a:rPr>
                        <a:t> 128</a:t>
                      </a: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3446">
                <a:tc>
                  <a:txBody>
                    <a:bodyPr/>
                    <a:lstStyle/>
                    <a:p>
                      <a:pPr algn="l"/>
                      <a:endParaRPr lang="en-US" sz="17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dirty="0" smtClean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dirty="0" smtClean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-18488" y="5613047"/>
            <a:ext cx="8622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alibri"/>
                <a:cs typeface="Calibri"/>
              </a:rPr>
              <a:t>minimum </a:t>
            </a:r>
            <a:r>
              <a:rPr lang="en-US" dirty="0">
                <a:solidFill>
                  <a:srgbClr val="008000"/>
                </a:solidFill>
                <a:latin typeface="Calibri"/>
                <a:cs typeface="Calibri"/>
              </a:rPr>
              <a:t>batch </a:t>
            </a:r>
            <a:r>
              <a:rPr lang="en-US" dirty="0" smtClean="0">
                <a:solidFill>
                  <a:srgbClr val="008000"/>
                </a:solidFill>
                <a:latin typeface="Calibri"/>
                <a:cs typeface="Calibri"/>
              </a:rPr>
              <a:t>spacing: </a:t>
            </a:r>
            <a:r>
              <a:rPr lang="en-US" dirty="0">
                <a:solidFill>
                  <a:srgbClr val="008000"/>
                </a:solidFill>
                <a:latin typeface="Calibri"/>
                <a:cs typeface="Calibri"/>
              </a:rPr>
              <a:t>200 </a:t>
            </a:r>
            <a:r>
              <a:rPr lang="en-US" dirty="0" smtClean="0">
                <a:solidFill>
                  <a:srgbClr val="008000"/>
                </a:solidFill>
                <a:latin typeface="Calibri"/>
                <a:cs typeface="Calibri"/>
              </a:rPr>
              <a:t>ns (shorter spacing being looked into)</a:t>
            </a:r>
          </a:p>
          <a:p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emittances </a:t>
            </a:r>
            <a:r>
              <a:rPr lang="en-US" dirty="0">
                <a:solidFill>
                  <a:srgbClr val="0000FF"/>
                </a:solidFill>
                <a:latin typeface="Calibri"/>
                <a:cs typeface="Calibri"/>
              </a:rPr>
              <a:t>in parentheses 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to </a:t>
            </a:r>
            <a:r>
              <a:rPr lang="en-US" dirty="0">
                <a:solidFill>
                  <a:srgbClr val="0000FF"/>
                </a:solidFill>
                <a:latin typeface="Calibri"/>
                <a:cs typeface="Calibri"/>
              </a:rPr>
              <a:t>be demonstrated 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operationally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alibri"/>
                <a:cs typeface="Calibri"/>
              </a:rPr>
              <a:t>Could try to push intensity to 1.4-1.45e11 p/b (longitudinal quality may be degraded</a:t>
            </a:r>
            <a:r>
              <a:rPr lang="en-US" b="1" dirty="0" smtClean="0">
                <a:solidFill>
                  <a:srgbClr val="FF0000"/>
                </a:solidFill>
                <a:latin typeface="Calibri"/>
                <a:cs typeface="Calibri"/>
              </a:rPr>
              <a:t>)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Calibri"/>
                <a:cs typeface="Calibri"/>
              </a:rPr>
              <a:t>BCS number of bunches/batch limited  by TL collimators for high intensity</a:t>
            </a:r>
            <a:endParaRPr lang="en-US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97753" y="5613047"/>
            <a:ext cx="2146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E.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Shaposhnikova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884368" y="6444044"/>
            <a:ext cx="21462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F.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Velotti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122544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325" t="8522" r="8263"/>
          <a:stretch/>
        </p:blipFill>
        <p:spPr>
          <a:xfrm>
            <a:off x="25317" y="2060848"/>
            <a:ext cx="5773623" cy="390856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1670" y="5926964"/>
            <a:ext cx="876399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"/>
                <a:cs typeface=""/>
              </a:rPr>
              <a:t>BCMS_2016	2220b	1.10e11: 120.0(2220b)	1.20e11: 137.1(2220b)	1.30e11: 154.3(2220b</a:t>
            </a:r>
            <a:r>
              <a:rPr lang="en-US" sz="1500" b="1" dirty="0" smtClean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"/>
                <a:cs typeface=""/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b="1" dirty="0" smtClean="0">
                <a:solidFill>
                  <a:srgbClr val="0432FF"/>
                </a:solidFill>
                <a:latin typeface="Calibri" panose="020F0502020204030204"/>
                <a:ea typeface=""/>
                <a:cs typeface=""/>
              </a:rPr>
              <a:t>BCMS_2017</a:t>
            </a:r>
            <a:r>
              <a:rPr lang="en-US" sz="1500" b="1" dirty="0">
                <a:solidFill>
                  <a:srgbClr val="0432FF"/>
                </a:solidFill>
                <a:latin typeface="Calibri" panose="020F0502020204030204"/>
                <a:ea typeface=""/>
                <a:cs typeface=""/>
              </a:rPr>
              <a:t>	2556b	1.10e11: 141.0(2556b)	1.20e11: 161.1(2538b)	1.30e11: 181.3(2256b</a:t>
            </a:r>
            <a:r>
              <a:rPr lang="en-US" sz="1500" b="1" dirty="0" smtClean="0">
                <a:solidFill>
                  <a:srgbClr val="0432FF"/>
                </a:solidFill>
                <a:latin typeface="Calibri" panose="020F0502020204030204"/>
                <a:ea typeface=""/>
                <a:cs typeface=""/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b="1" dirty="0" smtClean="0">
                <a:solidFill>
                  <a:srgbClr val="FF0000"/>
                </a:solidFill>
                <a:latin typeface="Calibri" panose="020F0502020204030204"/>
                <a:ea typeface=""/>
                <a:cs typeface=""/>
              </a:rPr>
              <a:t>STD_2017</a:t>
            </a:r>
            <a:r>
              <a:rPr lang="en-US" sz="1500" b="1" dirty="0">
                <a:solidFill>
                  <a:srgbClr val="FF0000"/>
                </a:solidFill>
                <a:latin typeface="Calibri" panose="020F0502020204030204"/>
                <a:ea typeface=""/>
                <a:cs typeface=""/>
              </a:rPr>
              <a:t>	</a:t>
            </a:r>
            <a:r>
              <a:rPr lang="en-US" sz="1500" b="1" dirty="0" smtClean="0">
                <a:solidFill>
                  <a:srgbClr val="FF0000"/>
                </a:solidFill>
                <a:latin typeface="Calibri" panose="020F0502020204030204"/>
                <a:ea typeface=""/>
                <a:cs typeface=""/>
              </a:rPr>
              <a:t>	2760b</a:t>
            </a:r>
            <a:r>
              <a:rPr lang="en-US" sz="1500" b="1" dirty="0">
                <a:solidFill>
                  <a:srgbClr val="FF0000"/>
                </a:solidFill>
                <a:latin typeface="Calibri" panose="020F0502020204030204"/>
                <a:ea typeface=""/>
                <a:cs typeface=""/>
              </a:rPr>
              <a:t>	1.10e11: 169.2(2610b)	1.20e11: 193.4(2283b)	1.30e11: 217.5(2030b</a:t>
            </a:r>
            <a:r>
              <a:rPr lang="en-US" sz="1500" b="1" dirty="0" smtClean="0">
                <a:solidFill>
                  <a:srgbClr val="FF0000"/>
                </a:solidFill>
                <a:latin typeface="Calibri" panose="020F0502020204030204"/>
                <a:ea typeface=""/>
                <a:cs typeface=""/>
              </a:rPr>
              <a:t>)</a:t>
            </a:r>
            <a:endParaRPr lang="en-US" sz="1500" b="1" dirty="0" smtClean="0">
              <a:solidFill>
                <a:srgbClr val="FF0000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221088"/>
            <a:ext cx="6265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Cryo</a:t>
            </a:r>
            <a:r>
              <a:rPr lang="en-US" sz="1400" dirty="0" smtClean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limit (160 W/</a:t>
            </a:r>
            <a:r>
              <a:rPr lang="en-US" sz="1400" dirty="0" err="1" smtClean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hcell</a:t>
            </a:r>
            <a:r>
              <a:rPr lang="en-US" sz="1400" dirty="0" smtClean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endParaRPr lang="en-US" sz="1400" dirty="0">
              <a:solidFill>
                <a:prstClr val="black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9" y="2060848"/>
            <a:ext cx="4968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Estimate for the sector with the highest heat load (S81)</a:t>
            </a:r>
            <a:endParaRPr lang="en-US" sz="1400" dirty="0">
              <a:solidFill>
                <a:prstClr val="black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225" y="144851"/>
            <a:ext cx="7696125" cy="1367285"/>
          </a:xfrm>
        </p:spPr>
        <p:txBody>
          <a:bodyPr/>
          <a:lstStyle/>
          <a:p>
            <a:r>
              <a:rPr lang="en-US" sz="7200" dirty="0" smtClean="0"/>
              <a:t>Heat load estimates</a:t>
            </a:r>
            <a:endParaRPr lang="en-US" sz="7200" dirty="0"/>
          </a:p>
        </p:txBody>
      </p:sp>
      <p:sp>
        <p:nvSpPr>
          <p:cNvPr id="8" name="Rectangle 7"/>
          <p:cNvSpPr/>
          <p:nvPr/>
        </p:nvSpPr>
        <p:spPr>
          <a:xfrm>
            <a:off x="7092280" y="1550131"/>
            <a:ext cx="16292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G.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Iadarola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25" y="1539180"/>
            <a:ext cx="1568147" cy="494624"/>
          </a:xfrm>
          <a:prstGeom prst="rect">
            <a:avLst/>
          </a:prstGeom>
          <a:solidFill>
            <a:srgbClr val="7FBF7F">
              <a:alpha val="80000"/>
            </a:srgbClr>
          </a:solidFill>
        </p:spPr>
        <p:txBody>
          <a:bodyPr wrap="square" lIns="0" tIns="46800" rIns="0" bIns="468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70AD47">
                    <a:lumMod val="50000"/>
                  </a:srgbClr>
                </a:solidFill>
                <a:latin typeface="Calibri" panose="020F0502020204030204"/>
                <a:ea typeface=""/>
                <a:cs typeface=""/>
              </a:rPr>
              <a:t>BCMS 2016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70AD47">
                    <a:lumMod val="50000"/>
                  </a:srgbClr>
                </a:solidFill>
                <a:latin typeface="Calibri" panose="020F0502020204030204"/>
                <a:ea typeface=""/>
                <a:cs typeface=""/>
              </a:rPr>
              <a:t>2x48b per injection</a:t>
            </a:r>
            <a:endParaRPr lang="en-US" sz="1400" b="1" dirty="0">
              <a:solidFill>
                <a:srgbClr val="70AD47">
                  <a:lumMod val="50000"/>
                </a:srgbClr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35701" y="1539180"/>
            <a:ext cx="1568147" cy="494624"/>
          </a:xfrm>
          <a:prstGeom prst="rect">
            <a:avLst/>
          </a:prstGeom>
          <a:solidFill>
            <a:srgbClr val="7F7FFF">
              <a:alpha val="80000"/>
            </a:srgbClr>
          </a:solidFill>
        </p:spPr>
        <p:txBody>
          <a:bodyPr wrap="square" lIns="0" tIns="46800" rIns="0" bIns="468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011893"/>
                </a:solidFill>
                <a:latin typeface="Calibri" panose="020F0502020204030204"/>
                <a:ea typeface=""/>
                <a:cs typeface=""/>
              </a:rPr>
              <a:t>BCMS </a:t>
            </a:r>
            <a:r>
              <a:rPr lang="en-US" sz="1300" b="1" dirty="0" smtClean="0">
                <a:solidFill>
                  <a:srgbClr val="011893"/>
                </a:solidFill>
                <a:latin typeface="Calibri" panose="020F0502020204030204"/>
                <a:ea typeface=""/>
                <a:cs typeface=""/>
              </a:rPr>
              <a:t>2017</a:t>
            </a:r>
            <a:endParaRPr lang="en-US" sz="1300" b="1" dirty="0">
              <a:solidFill>
                <a:srgbClr val="011893"/>
              </a:solidFill>
              <a:latin typeface="Calibri" panose="020F0502020204030204"/>
              <a:ea typeface=""/>
              <a:cs typeface="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011893"/>
                </a:solidFill>
                <a:latin typeface="Calibri" panose="020F0502020204030204"/>
                <a:ea typeface=""/>
                <a:cs typeface=""/>
              </a:rPr>
              <a:t>3</a:t>
            </a:r>
            <a:r>
              <a:rPr lang="en-US" sz="1300" b="1" dirty="0" smtClean="0">
                <a:solidFill>
                  <a:srgbClr val="011893"/>
                </a:solidFill>
                <a:latin typeface="Calibri" panose="020F0502020204030204"/>
                <a:ea typeface=""/>
                <a:cs typeface=""/>
              </a:rPr>
              <a:t>x48b per injection</a:t>
            </a:r>
            <a:endParaRPr lang="en-US" sz="1400" b="1" dirty="0">
              <a:solidFill>
                <a:srgbClr val="011893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92290" y="1534038"/>
            <a:ext cx="1568147" cy="494624"/>
          </a:xfrm>
          <a:prstGeom prst="rect">
            <a:avLst/>
          </a:prstGeom>
          <a:solidFill>
            <a:srgbClr val="FF7F7F">
              <a:alpha val="80000"/>
            </a:srgbClr>
          </a:solidFill>
        </p:spPr>
        <p:txBody>
          <a:bodyPr wrap="square" lIns="0" tIns="46800" rIns="0" bIns="468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C00000"/>
                </a:solidFill>
                <a:latin typeface="Calibri" panose="020F0502020204030204"/>
                <a:ea typeface=""/>
                <a:cs typeface=""/>
              </a:rPr>
              <a:t>Standard 2017</a:t>
            </a:r>
            <a:endParaRPr lang="en-US" sz="1300" b="1" dirty="0">
              <a:solidFill>
                <a:srgbClr val="C00000"/>
              </a:solidFill>
              <a:latin typeface="Calibri" panose="020F0502020204030204"/>
              <a:ea typeface=""/>
              <a:cs typeface="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C00000"/>
                </a:solidFill>
                <a:latin typeface="Calibri" panose="020F0502020204030204"/>
                <a:ea typeface=""/>
                <a:cs typeface=""/>
              </a:rPr>
              <a:t>4x72b per injection</a:t>
            </a:r>
            <a:endParaRPr lang="en-US" sz="1400" b="1" dirty="0">
              <a:solidFill>
                <a:srgbClr val="C00000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638847" y="2051637"/>
            <a:ext cx="3505153" cy="2477227"/>
          </a:xfrm>
        </p:spPr>
        <p:txBody>
          <a:bodyPr>
            <a:normAutofit fontScale="850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err="1">
                <a:latin typeface="Chalkboard" charset="0"/>
                <a:ea typeface="ＭＳ Ｐゴシック" charset="0"/>
              </a:rPr>
              <a:t>Cryo</a:t>
            </a:r>
            <a:r>
              <a:rPr lang="en-US" b="1" dirty="0">
                <a:latin typeface="Chalkboard" charset="0"/>
                <a:ea typeface="ＭＳ Ｐゴシック" charset="0"/>
              </a:rPr>
              <a:t> capacity </a:t>
            </a:r>
            <a:r>
              <a:rPr lang="en-US" dirty="0">
                <a:latin typeface="Chalkboard" charset="0"/>
                <a:ea typeface="ＭＳ Ｐゴシック" charset="0"/>
              </a:rPr>
              <a:t>found </a:t>
            </a:r>
            <a:r>
              <a:rPr lang="en-US" b="1" dirty="0">
                <a:latin typeface="Chalkboard" charset="0"/>
                <a:ea typeface="ＭＳ Ｐゴシック" charset="0"/>
              </a:rPr>
              <a:t>better</a:t>
            </a:r>
            <a:r>
              <a:rPr lang="en-US" dirty="0">
                <a:latin typeface="Chalkboard" charset="0"/>
                <a:ea typeface="ＭＳ Ｐゴシック" charset="0"/>
              </a:rPr>
              <a:t> than expected in </a:t>
            </a:r>
            <a:r>
              <a:rPr lang="en-US" b="1" dirty="0">
                <a:latin typeface="Chalkboard" charset="0"/>
                <a:ea typeface="ＭＳ Ｐゴシック" charset="0"/>
              </a:rPr>
              <a:t>high-load sectors 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Capacity of </a:t>
            </a:r>
            <a:r>
              <a:rPr lang="en-US" b="1" dirty="0">
                <a:latin typeface="Chalkboard" charset="0"/>
                <a:ea typeface="ＭＳ Ｐゴシック" charset="0"/>
              </a:rPr>
              <a:t>S12</a:t>
            </a:r>
            <a:r>
              <a:rPr lang="en-US" dirty="0">
                <a:latin typeface="Chalkboard" charset="0"/>
                <a:ea typeface="ＭＳ Ｐゴシック" charset="0"/>
              </a:rPr>
              <a:t> still </a:t>
            </a:r>
            <a:r>
              <a:rPr lang="en-US" b="1" dirty="0">
                <a:latin typeface="Chalkboard" charset="0"/>
                <a:ea typeface="ＭＳ Ｐゴシック" charset="0"/>
              </a:rPr>
              <a:t>unknown</a:t>
            </a:r>
            <a:r>
              <a:rPr lang="en-US" dirty="0">
                <a:latin typeface="Chalkboard" charset="0"/>
                <a:ea typeface="ＭＳ Ｐゴシック" charset="0"/>
              </a:rPr>
              <a:t>, </a:t>
            </a:r>
            <a:r>
              <a:rPr lang="en-US" dirty="0" smtClean="0">
                <a:latin typeface="Chalkboard" charset="0"/>
                <a:ea typeface="ＭＳ Ｐゴシック" charset="0"/>
              </a:rPr>
              <a:t>will </a:t>
            </a:r>
            <a:r>
              <a:rPr lang="en-US" dirty="0">
                <a:latin typeface="Chalkboard" charset="0"/>
                <a:ea typeface="ＭＳ Ｐゴシック" charset="0"/>
              </a:rPr>
              <a:t>need </a:t>
            </a:r>
            <a:r>
              <a:rPr lang="en-US" dirty="0" smtClean="0">
                <a:latin typeface="Chalkboard" charset="0"/>
                <a:ea typeface="ＭＳ Ｐゴシック" charset="0"/>
              </a:rPr>
              <a:t>conditioning</a:t>
            </a:r>
            <a:endParaRPr lang="en-US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1.3-1.4x10</a:t>
            </a:r>
            <a:r>
              <a:rPr lang="en-US" b="1" baseline="30000" dirty="0" smtClean="0">
                <a:latin typeface="Chalkboard" charset="0"/>
                <a:ea typeface="ＭＳ Ｐゴシック" charset="0"/>
              </a:rPr>
              <a:t>11</a:t>
            </a:r>
            <a:r>
              <a:rPr lang="en-US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>
                <a:latin typeface="Chalkboard" charset="0"/>
                <a:ea typeface="ＭＳ Ｐゴシック" charset="0"/>
              </a:rPr>
              <a:t>in </a:t>
            </a:r>
            <a:r>
              <a:rPr lang="en-US" b="1" dirty="0">
                <a:latin typeface="Chalkboard" charset="0"/>
                <a:ea typeface="ＭＳ Ｐゴシック" charset="0"/>
              </a:rPr>
              <a:t>BCMS</a:t>
            </a:r>
            <a:r>
              <a:rPr lang="en-US" dirty="0">
                <a:latin typeface="Chalkboard" charset="0"/>
                <a:ea typeface="ＭＳ Ｐゴシック" charset="0"/>
              </a:rPr>
              <a:t> could be within </a:t>
            </a:r>
            <a:r>
              <a:rPr lang="en-US" dirty="0" smtClean="0">
                <a:latin typeface="Chalkboard" charset="0"/>
                <a:ea typeface="ＭＳ Ｐゴシック" charset="0"/>
              </a:rPr>
              <a:t>reach</a:t>
            </a:r>
          </a:p>
        </p:txBody>
      </p:sp>
    </p:spTree>
    <p:extLst>
      <p:ext uri="{BB962C8B-B14F-4D97-AF65-F5344CB8AC3E}">
        <p14:creationId xmlns:p14="http://schemas.microsoft.com/office/powerpoint/2010/main" val="113711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duotone>
              <a:schemeClr val="bg2">
                <a:shade val="70000"/>
                <a:satMod val="500000"/>
                <a:lumMod val="50000"/>
              </a:schemeClr>
              <a:schemeClr val="bg2">
                <a:satMod val="800000"/>
                <a:lumMod val="25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325" t="8522" r="8263"/>
          <a:stretch/>
        </p:blipFill>
        <p:spPr>
          <a:xfrm>
            <a:off x="25317" y="2060848"/>
            <a:ext cx="5773623" cy="390856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1670" y="5926964"/>
            <a:ext cx="87639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b="1" dirty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"/>
                <a:cs typeface=""/>
              </a:rPr>
              <a:t>BCMS_2016	2220b	1.10e11: 120.0(2220b)	1.20e11: 137.1(2220b)	1.30e11: 154.3(2220b</a:t>
            </a:r>
            <a:r>
              <a:rPr lang="en-US" sz="1500" b="1" dirty="0" smtClean="0">
                <a:solidFill>
                  <a:srgbClr val="70AD47">
                    <a:lumMod val="75000"/>
                  </a:srgbClr>
                </a:solidFill>
                <a:latin typeface="Calibri" panose="020F0502020204030204"/>
                <a:ea typeface=""/>
                <a:cs typeface=""/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b="1" dirty="0" smtClean="0">
                <a:solidFill>
                  <a:srgbClr val="0432FF"/>
                </a:solidFill>
                <a:latin typeface="Calibri" panose="020F0502020204030204"/>
                <a:ea typeface=""/>
                <a:cs typeface=""/>
              </a:rPr>
              <a:t>BCMS_2017</a:t>
            </a:r>
            <a:r>
              <a:rPr lang="en-US" sz="1500" b="1" dirty="0">
                <a:solidFill>
                  <a:srgbClr val="0432FF"/>
                </a:solidFill>
                <a:latin typeface="Calibri" panose="020F0502020204030204"/>
                <a:ea typeface=""/>
                <a:cs typeface=""/>
              </a:rPr>
              <a:t>	2556b	1.10e11: 141.0(2556b)	1.20e11: 161.1(2538b)	1.30e11: 181.3(2256b</a:t>
            </a:r>
            <a:r>
              <a:rPr lang="en-US" sz="1500" b="1" dirty="0" smtClean="0">
                <a:solidFill>
                  <a:srgbClr val="0432FF"/>
                </a:solidFill>
                <a:latin typeface="Calibri" panose="020F0502020204030204"/>
                <a:ea typeface=""/>
                <a:cs typeface=""/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b="1" dirty="0" smtClean="0">
                <a:solidFill>
                  <a:srgbClr val="FF0000"/>
                </a:solidFill>
                <a:latin typeface="Calibri" panose="020F0502020204030204"/>
                <a:ea typeface=""/>
                <a:cs typeface=""/>
              </a:rPr>
              <a:t>STD_2017</a:t>
            </a:r>
            <a:r>
              <a:rPr lang="en-US" sz="1500" b="1" dirty="0">
                <a:solidFill>
                  <a:srgbClr val="FF0000"/>
                </a:solidFill>
                <a:latin typeface="Calibri" panose="020F0502020204030204"/>
                <a:ea typeface=""/>
                <a:cs typeface=""/>
              </a:rPr>
              <a:t>	</a:t>
            </a:r>
            <a:r>
              <a:rPr lang="en-US" sz="1500" b="1" dirty="0" smtClean="0">
                <a:solidFill>
                  <a:srgbClr val="FF0000"/>
                </a:solidFill>
                <a:latin typeface="Calibri" panose="020F0502020204030204"/>
                <a:ea typeface=""/>
                <a:cs typeface=""/>
              </a:rPr>
              <a:t>	2760b</a:t>
            </a:r>
            <a:r>
              <a:rPr lang="en-US" sz="1500" b="1" dirty="0">
                <a:solidFill>
                  <a:srgbClr val="FF0000"/>
                </a:solidFill>
                <a:latin typeface="Calibri" panose="020F0502020204030204"/>
                <a:ea typeface=""/>
                <a:cs typeface=""/>
              </a:rPr>
              <a:t>	1.10e11: 169.2(2610b)	1.20e11: 193.4(2283b)	1.30e11: 217.5(2030b</a:t>
            </a:r>
            <a:r>
              <a:rPr lang="en-US" sz="1500" b="1" dirty="0" smtClean="0">
                <a:solidFill>
                  <a:srgbClr val="FF0000"/>
                </a:solidFill>
                <a:latin typeface="Calibri" panose="020F0502020204030204"/>
                <a:ea typeface=""/>
                <a:cs typeface=""/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 b="1" dirty="0" smtClean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"/>
                <a:cs typeface=""/>
              </a:rPr>
              <a:t>BCS_2018</a:t>
            </a:r>
            <a:r>
              <a:rPr lang="en-US" sz="1500" b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"/>
                <a:cs typeface=""/>
              </a:rPr>
              <a:t>	</a:t>
            </a:r>
            <a:r>
              <a:rPr lang="en-US" sz="1500" b="1" dirty="0" smtClean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"/>
                <a:cs typeface=""/>
              </a:rPr>
              <a:t>	2348b</a:t>
            </a:r>
            <a:r>
              <a:rPr lang="en-US" sz="1500" b="1" dirty="0">
                <a:solidFill>
                  <a:prstClr val="white">
                    <a:lumMod val="50000"/>
                  </a:prstClr>
                </a:solidFill>
                <a:latin typeface="Calibri" panose="020F0502020204030204"/>
                <a:ea typeface=""/>
                <a:cs typeface=""/>
              </a:rPr>
              <a:t>	1.10e11: 111.0(2348b)	1.20e11: 126.9(2348b)	1.30e11: 142.8(2348b)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4221088"/>
            <a:ext cx="62653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Cryo</a:t>
            </a:r>
            <a:r>
              <a:rPr lang="en-US" sz="1400" dirty="0" smtClean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 limit (160 W/</a:t>
            </a:r>
            <a:r>
              <a:rPr lang="en-US" sz="1400" dirty="0" err="1" smtClean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hcell</a:t>
            </a:r>
            <a:r>
              <a:rPr lang="en-US" sz="1400" dirty="0" smtClean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endParaRPr lang="en-US" sz="1400" dirty="0">
              <a:solidFill>
                <a:prstClr val="black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9" y="2060848"/>
            <a:ext cx="4968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 charset="0"/>
                <a:ea typeface="Calibri" charset="0"/>
                <a:cs typeface="Calibri" charset="0"/>
              </a:rPr>
              <a:t>Estimate for the sector with the highest heat load (S81)</a:t>
            </a:r>
            <a:endParaRPr lang="en-US" sz="1400" dirty="0">
              <a:solidFill>
                <a:prstClr val="black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4225" y="144851"/>
            <a:ext cx="7696125" cy="1367285"/>
          </a:xfrm>
        </p:spPr>
        <p:txBody>
          <a:bodyPr/>
          <a:lstStyle/>
          <a:p>
            <a:r>
              <a:rPr lang="en-US" sz="7200" dirty="0" smtClean="0"/>
              <a:t>Heat load estimates</a:t>
            </a:r>
            <a:endParaRPr lang="en-US" sz="7200" dirty="0"/>
          </a:p>
        </p:txBody>
      </p:sp>
      <p:sp>
        <p:nvSpPr>
          <p:cNvPr id="8" name="Rectangle 7"/>
          <p:cNvSpPr/>
          <p:nvPr/>
        </p:nvSpPr>
        <p:spPr>
          <a:xfrm>
            <a:off x="7092280" y="1550131"/>
            <a:ext cx="16292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G.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Iadarola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25" y="1539180"/>
            <a:ext cx="1568147" cy="494624"/>
          </a:xfrm>
          <a:prstGeom prst="rect">
            <a:avLst/>
          </a:prstGeom>
          <a:solidFill>
            <a:srgbClr val="7FBF7F">
              <a:alpha val="80000"/>
            </a:srgbClr>
          </a:solidFill>
        </p:spPr>
        <p:txBody>
          <a:bodyPr wrap="square" lIns="0" tIns="46800" rIns="0" bIns="468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70AD47">
                    <a:lumMod val="50000"/>
                  </a:srgbClr>
                </a:solidFill>
                <a:latin typeface="Calibri" panose="020F0502020204030204"/>
                <a:ea typeface=""/>
                <a:cs typeface=""/>
              </a:rPr>
              <a:t>BCMS 2016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70AD47">
                    <a:lumMod val="50000"/>
                  </a:srgbClr>
                </a:solidFill>
                <a:latin typeface="Calibri" panose="020F0502020204030204"/>
                <a:ea typeface=""/>
                <a:cs typeface=""/>
              </a:rPr>
              <a:t>2x48b per injection</a:t>
            </a:r>
            <a:endParaRPr lang="en-US" sz="1400" b="1" dirty="0">
              <a:solidFill>
                <a:srgbClr val="70AD47">
                  <a:lumMod val="50000"/>
                </a:srgbClr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35701" y="1539180"/>
            <a:ext cx="1568147" cy="494624"/>
          </a:xfrm>
          <a:prstGeom prst="rect">
            <a:avLst/>
          </a:prstGeom>
          <a:solidFill>
            <a:srgbClr val="7F7FFF">
              <a:alpha val="80000"/>
            </a:srgbClr>
          </a:solidFill>
        </p:spPr>
        <p:txBody>
          <a:bodyPr wrap="square" lIns="0" tIns="46800" rIns="0" bIns="468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011893"/>
                </a:solidFill>
                <a:latin typeface="Calibri" panose="020F0502020204030204"/>
                <a:ea typeface=""/>
                <a:cs typeface=""/>
              </a:rPr>
              <a:t>BCMS </a:t>
            </a:r>
            <a:r>
              <a:rPr lang="en-US" sz="1300" b="1" dirty="0" smtClean="0">
                <a:solidFill>
                  <a:srgbClr val="011893"/>
                </a:solidFill>
                <a:latin typeface="Calibri" panose="020F0502020204030204"/>
                <a:ea typeface=""/>
                <a:cs typeface=""/>
              </a:rPr>
              <a:t>2017</a:t>
            </a:r>
            <a:endParaRPr lang="en-US" sz="1300" b="1" dirty="0">
              <a:solidFill>
                <a:srgbClr val="011893"/>
              </a:solidFill>
              <a:latin typeface="Calibri" panose="020F0502020204030204"/>
              <a:ea typeface=""/>
              <a:cs typeface="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>
                <a:solidFill>
                  <a:srgbClr val="011893"/>
                </a:solidFill>
                <a:latin typeface="Calibri" panose="020F0502020204030204"/>
                <a:ea typeface=""/>
                <a:cs typeface=""/>
              </a:rPr>
              <a:t>3</a:t>
            </a:r>
            <a:r>
              <a:rPr lang="en-US" sz="1300" b="1" dirty="0" smtClean="0">
                <a:solidFill>
                  <a:srgbClr val="011893"/>
                </a:solidFill>
                <a:latin typeface="Calibri" panose="020F0502020204030204"/>
                <a:ea typeface=""/>
                <a:cs typeface=""/>
              </a:rPr>
              <a:t>x48b per injection</a:t>
            </a:r>
            <a:endParaRPr lang="en-US" sz="1400" b="1" dirty="0">
              <a:solidFill>
                <a:srgbClr val="011893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92290" y="1534038"/>
            <a:ext cx="1568147" cy="494624"/>
          </a:xfrm>
          <a:prstGeom prst="rect">
            <a:avLst/>
          </a:prstGeom>
          <a:solidFill>
            <a:srgbClr val="FF7F7F">
              <a:alpha val="80000"/>
            </a:srgbClr>
          </a:solidFill>
        </p:spPr>
        <p:txBody>
          <a:bodyPr wrap="square" lIns="0" tIns="46800" rIns="0" bIns="468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C00000"/>
                </a:solidFill>
                <a:latin typeface="Calibri" panose="020F0502020204030204"/>
                <a:ea typeface=""/>
                <a:cs typeface=""/>
              </a:rPr>
              <a:t>Standard 2017</a:t>
            </a:r>
            <a:endParaRPr lang="en-US" sz="1300" b="1" dirty="0">
              <a:solidFill>
                <a:srgbClr val="C00000"/>
              </a:solidFill>
              <a:latin typeface="Calibri" panose="020F0502020204030204"/>
              <a:ea typeface=""/>
              <a:cs typeface="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rgbClr val="C00000"/>
                </a:solidFill>
                <a:latin typeface="Calibri" panose="020F0502020204030204"/>
                <a:ea typeface=""/>
                <a:cs typeface=""/>
              </a:rPr>
              <a:t>4x72b per injection</a:t>
            </a:r>
            <a:endParaRPr lang="en-US" sz="1400" b="1" dirty="0">
              <a:solidFill>
                <a:srgbClr val="C00000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42195" y="1550131"/>
            <a:ext cx="1568147" cy="494624"/>
          </a:xfrm>
          <a:prstGeom prst="rect">
            <a:avLst/>
          </a:prstGeom>
          <a:solidFill>
            <a:schemeClr val="bg1">
              <a:lumMod val="65000"/>
              <a:alpha val="64000"/>
            </a:schemeClr>
          </a:solidFill>
        </p:spPr>
        <p:txBody>
          <a:bodyPr wrap="square" lIns="0" tIns="46800" rIns="0" bIns="4680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/>
                <a:ea typeface=""/>
                <a:cs typeface=""/>
              </a:rPr>
              <a:t>BCS 2018</a:t>
            </a:r>
            <a:endParaRPr lang="en-US" sz="13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/>
              <a:ea typeface=""/>
              <a:cs typeface="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/>
                <a:ea typeface=""/>
                <a:cs typeface=""/>
              </a:rPr>
              <a:t>4x32b </a:t>
            </a:r>
            <a:r>
              <a:rPr lang="en-US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/>
                <a:ea typeface=""/>
                <a:cs typeface=""/>
              </a:rPr>
              <a:t>per injection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798940" y="3716538"/>
            <a:ext cx="3345060" cy="187011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Bef>
                <a:spcPts val="600"/>
              </a:spcBef>
              <a:spcAft>
                <a:spcPts val="0"/>
              </a:spcAft>
            </a:pPr>
            <a:endParaRPr lang="en-US" sz="1700" dirty="0">
              <a:solidFill>
                <a:srgbClr val="44546A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5638847" y="2051638"/>
            <a:ext cx="3505153" cy="3875326"/>
          </a:xfrm>
        </p:spPr>
        <p:txBody>
          <a:bodyPr>
            <a:normAutofit fontScale="850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err="1">
                <a:latin typeface="Chalkboard" charset="0"/>
                <a:ea typeface="ＭＳ Ｐゴシック" charset="0"/>
              </a:rPr>
              <a:t>Cryo</a:t>
            </a:r>
            <a:r>
              <a:rPr lang="en-US" b="1" dirty="0">
                <a:latin typeface="Chalkboard" charset="0"/>
                <a:ea typeface="ＭＳ Ｐゴシック" charset="0"/>
              </a:rPr>
              <a:t> capacity </a:t>
            </a:r>
            <a:r>
              <a:rPr lang="en-US" dirty="0">
                <a:latin typeface="Chalkboard" charset="0"/>
                <a:ea typeface="ＭＳ Ｐゴシック" charset="0"/>
              </a:rPr>
              <a:t>found </a:t>
            </a:r>
            <a:r>
              <a:rPr lang="en-US" b="1" dirty="0">
                <a:latin typeface="Chalkboard" charset="0"/>
                <a:ea typeface="ＭＳ Ｐゴシック" charset="0"/>
              </a:rPr>
              <a:t>better</a:t>
            </a:r>
            <a:r>
              <a:rPr lang="en-US" dirty="0">
                <a:latin typeface="Chalkboard" charset="0"/>
                <a:ea typeface="ＭＳ Ｐゴシック" charset="0"/>
              </a:rPr>
              <a:t> than expected in </a:t>
            </a:r>
            <a:r>
              <a:rPr lang="en-US" b="1" dirty="0">
                <a:latin typeface="Chalkboard" charset="0"/>
                <a:ea typeface="ＭＳ Ｐゴシック" charset="0"/>
              </a:rPr>
              <a:t>high-load sectors 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>
                <a:latin typeface="Chalkboard" charset="0"/>
                <a:ea typeface="ＭＳ Ｐゴシック" charset="0"/>
              </a:rPr>
              <a:t>Capacity of </a:t>
            </a:r>
            <a:r>
              <a:rPr lang="en-US" b="1" dirty="0">
                <a:latin typeface="Chalkboard" charset="0"/>
                <a:ea typeface="ＭＳ Ｐゴシック" charset="0"/>
              </a:rPr>
              <a:t>S12</a:t>
            </a:r>
            <a:r>
              <a:rPr lang="en-US" dirty="0">
                <a:latin typeface="Chalkboard" charset="0"/>
                <a:ea typeface="ＭＳ Ｐゴシック" charset="0"/>
              </a:rPr>
              <a:t> still </a:t>
            </a:r>
            <a:r>
              <a:rPr lang="en-US" b="1" dirty="0">
                <a:latin typeface="Chalkboard" charset="0"/>
                <a:ea typeface="ＭＳ Ｐゴシック" charset="0"/>
              </a:rPr>
              <a:t>unknown</a:t>
            </a:r>
            <a:r>
              <a:rPr lang="en-US" dirty="0">
                <a:latin typeface="Chalkboard" charset="0"/>
                <a:ea typeface="ＭＳ Ｐゴシック" charset="0"/>
              </a:rPr>
              <a:t>, </a:t>
            </a:r>
            <a:r>
              <a:rPr lang="en-US" dirty="0" smtClean="0">
                <a:latin typeface="Chalkboard" charset="0"/>
                <a:ea typeface="ＭＳ Ｐゴシック" charset="0"/>
              </a:rPr>
              <a:t>will </a:t>
            </a:r>
            <a:r>
              <a:rPr lang="en-US" dirty="0">
                <a:latin typeface="Chalkboard" charset="0"/>
                <a:ea typeface="ＭＳ Ｐゴシック" charset="0"/>
              </a:rPr>
              <a:t>need </a:t>
            </a:r>
            <a:r>
              <a:rPr lang="en-US" dirty="0" smtClean="0">
                <a:latin typeface="Chalkboard" charset="0"/>
                <a:ea typeface="ＭＳ Ｐゴシック" charset="0"/>
              </a:rPr>
              <a:t>conditioning</a:t>
            </a:r>
            <a:endParaRPr lang="en-US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1.3-1.4x10</a:t>
            </a:r>
            <a:r>
              <a:rPr lang="en-US" b="1" baseline="30000" dirty="0" smtClean="0">
                <a:latin typeface="Chalkboard" charset="0"/>
                <a:ea typeface="ＭＳ Ｐゴシック" charset="0"/>
              </a:rPr>
              <a:t>11</a:t>
            </a:r>
            <a:r>
              <a:rPr lang="en-US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>
                <a:latin typeface="Chalkboard" charset="0"/>
                <a:ea typeface="ＭＳ Ｐゴシック" charset="0"/>
              </a:rPr>
              <a:t>in </a:t>
            </a:r>
            <a:r>
              <a:rPr lang="en-US" b="1" dirty="0">
                <a:latin typeface="Chalkboard" charset="0"/>
                <a:ea typeface="ＭＳ Ｐゴシック" charset="0"/>
              </a:rPr>
              <a:t>BCMS</a:t>
            </a:r>
            <a:r>
              <a:rPr lang="en-US" dirty="0">
                <a:latin typeface="Chalkboard" charset="0"/>
                <a:ea typeface="ＭＳ Ｐゴシック" charset="0"/>
              </a:rPr>
              <a:t> could be within </a:t>
            </a:r>
            <a:r>
              <a:rPr lang="en-US" dirty="0" smtClean="0">
                <a:latin typeface="Chalkboard" charset="0"/>
                <a:ea typeface="ＭＳ Ｐゴシック" charset="0"/>
              </a:rPr>
              <a:t>reach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If limited by e-cloud (heat-load and/or emittance blow-up),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BCS</a:t>
            </a:r>
            <a:r>
              <a:rPr lang="en-US" dirty="0" smtClean="0">
                <a:latin typeface="Chalkboard" charset="0"/>
                <a:ea typeface="ＭＳ Ｐゴシック" charset="0"/>
              </a:rPr>
              <a:t> could be interesting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alternative</a:t>
            </a:r>
            <a:endParaRPr lang="en-US" b="1" dirty="0"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2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6796" y="46355"/>
            <a:ext cx="6904038" cy="1411941"/>
          </a:xfrm>
        </p:spPr>
        <p:txBody>
          <a:bodyPr/>
          <a:lstStyle/>
          <a:p>
            <a:r>
              <a:rPr lang="en-US" sz="7000" dirty="0" smtClean="0"/>
              <a:t>Filling schemes</a:t>
            </a:r>
            <a:endParaRPr lang="en-US" sz="70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99055" y="2852936"/>
            <a:ext cx="9044945" cy="766000"/>
            <a:chOff x="252000" y="2861637"/>
            <a:chExt cx="9044945" cy="766000"/>
          </a:xfrm>
        </p:grpSpPr>
        <p:sp>
          <p:nvSpPr>
            <p:cNvPr id="29" name="Rectangle 28"/>
            <p:cNvSpPr/>
            <p:nvPr/>
          </p:nvSpPr>
          <p:spPr>
            <a:xfrm>
              <a:off x="258079" y="2861637"/>
              <a:ext cx="903886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u="sng" dirty="0" smtClean="0">
                  <a:solidFill>
                    <a:srgbClr val="0432FF"/>
                  </a:solidFill>
                </a:rPr>
                <a:t>BCMS:</a:t>
              </a:r>
              <a:r>
                <a:rPr lang="en-US" sz="1600" b="1" dirty="0" smtClean="0">
                  <a:solidFill>
                    <a:srgbClr val="0432FF"/>
                  </a:solidFill>
                </a:rPr>
                <a:t> </a:t>
              </a:r>
              <a:r>
                <a:rPr lang="en-US" sz="1600" b="1" dirty="0" smtClean="0">
                  <a:solidFill>
                    <a:srgbClr val="0432FF"/>
                  </a:solidFill>
                </a:rPr>
                <a:t>2556 b</a:t>
              </a:r>
              <a:r>
                <a:rPr lang="en-US" sz="1600" dirty="0" smtClean="0">
                  <a:solidFill>
                    <a:srgbClr val="0432FF"/>
                  </a:solidFill>
                </a:rPr>
                <a:t>,</a:t>
              </a:r>
              <a:r>
                <a:rPr lang="en-US" sz="1600" b="1" dirty="0" smtClean="0">
                  <a:solidFill>
                    <a:srgbClr val="0432FF"/>
                  </a:solidFill>
                </a:rPr>
                <a:t> 144 </a:t>
              </a:r>
              <a:r>
                <a:rPr lang="en-US" sz="1600" b="1" dirty="0">
                  <a:solidFill>
                    <a:srgbClr val="0432FF"/>
                  </a:solidFill>
                </a:rPr>
                <a:t>b/injection </a:t>
              </a:r>
              <a:r>
                <a:rPr lang="en-US" sz="1600" dirty="0" smtClean="0">
                  <a:solidFill>
                    <a:srgbClr val="0432FF"/>
                  </a:solidFill>
                </a:rPr>
                <a:t>(3x48</a:t>
              </a:r>
              <a:r>
                <a:rPr lang="en-US" sz="1600" dirty="0">
                  <a:solidFill>
                    <a:srgbClr val="0432FF"/>
                  </a:solidFill>
                </a:rPr>
                <a:t>) T</a:t>
              </a:r>
              <a:r>
                <a:rPr lang="en-US" sz="1600" baseline="-25000" dirty="0">
                  <a:solidFill>
                    <a:srgbClr val="0432FF"/>
                  </a:solidFill>
                </a:rPr>
                <a:t>MKI </a:t>
              </a:r>
              <a:r>
                <a:rPr lang="en-US" sz="1600" dirty="0">
                  <a:solidFill>
                    <a:srgbClr val="0432FF"/>
                  </a:solidFill>
                </a:rPr>
                <a:t>= </a:t>
              </a:r>
              <a:r>
                <a:rPr lang="en-US" sz="1600" b="1" dirty="0" smtClean="0">
                  <a:solidFill>
                    <a:srgbClr val="0432FF"/>
                  </a:solidFill>
                </a:rPr>
                <a:t>800 </a:t>
              </a:r>
              <a:r>
                <a:rPr lang="en-US" sz="1600" b="1" dirty="0">
                  <a:solidFill>
                    <a:srgbClr val="0432FF"/>
                  </a:solidFill>
                </a:rPr>
                <a:t>ns</a:t>
              </a:r>
              <a:r>
                <a:rPr lang="en-US" sz="1600" dirty="0">
                  <a:solidFill>
                    <a:srgbClr val="0432FF"/>
                  </a:solidFill>
                </a:rPr>
                <a:t>, T</a:t>
              </a:r>
              <a:r>
                <a:rPr lang="en-US" sz="1600" baseline="-25000" dirty="0">
                  <a:solidFill>
                    <a:srgbClr val="0432FF"/>
                  </a:solidFill>
                </a:rPr>
                <a:t>SPS </a:t>
              </a:r>
              <a:r>
                <a:rPr lang="en-US" sz="1600" dirty="0">
                  <a:solidFill>
                    <a:srgbClr val="0432FF"/>
                  </a:solidFill>
                </a:rPr>
                <a:t>= 200 </a:t>
              </a:r>
              <a:r>
                <a:rPr lang="en-US" sz="1600" dirty="0" smtClean="0">
                  <a:solidFill>
                    <a:srgbClr val="0432FF"/>
                  </a:solidFill>
                </a:rPr>
                <a:t>ns </a:t>
              </a:r>
              <a:r>
                <a:rPr lang="mr-IN" sz="1600" dirty="0" smtClean="0">
                  <a:solidFill>
                    <a:srgbClr val="0432FF"/>
                  </a:solidFill>
                </a:rPr>
                <a:t>(</a:t>
              </a:r>
              <a:r>
                <a:rPr lang="mr-IN" sz="1600" dirty="0" err="1">
                  <a:solidFill>
                    <a:srgbClr val="0432FF"/>
                  </a:solidFill>
                </a:rPr>
                <a:t>N</a:t>
              </a:r>
              <a:r>
                <a:rPr lang="mr-IN" sz="1600" baseline="-25000" dirty="0" err="1">
                  <a:solidFill>
                    <a:srgbClr val="0432FF"/>
                  </a:solidFill>
                </a:rPr>
                <a:t>LHCb</a:t>
              </a:r>
              <a:r>
                <a:rPr lang="mr-IN" sz="1600" dirty="0">
                  <a:solidFill>
                    <a:srgbClr val="0432FF"/>
                  </a:solidFill>
                </a:rPr>
                <a:t> = </a:t>
              </a:r>
              <a:r>
                <a:rPr lang="en-US" sz="1600" b="1" dirty="0">
                  <a:solidFill>
                    <a:srgbClr val="0432FF"/>
                  </a:solidFill>
                </a:rPr>
                <a:t>2</a:t>
              </a:r>
              <a:r>
                <a:rPr lang="en-US" sz="1600" b="1" dirty="0" smtClean="0">
                  <a:solidFill>
                    <a:srgbClr val="0432FF"/>
                  </a:solidFill>
                </a:rPr>
                <a:t>332</a:t>
              </a:r>
              <a:r>
                <a:rPr lang="mr-IN" sz="1600" b="1" dirty="0">
                  <a:solidFill>
                    <a:srgbClr val="0432FF"/>
                  </a:solidFill>
                </a:rPr>
                <a:t> </a:t>
              </a:r>
              <a:r>
                <a:rPr lang="mr-IN" sz="1600" b="1" dirty="0" err="1" smtClean="0">
                  <a:solidFill>
                    <a:srgbClr val="0432FF"/>
                  </a:solidFill>
                </a:rPr>
                <a:t>b</a:t>
              </a:r>
              <a:r>
                <a:rPr lang="en-US" sz="1600" b="1" dirty="0" smtClean="0">
                  <a:solidFill>
                    <a:srgbClr val="0432FF"/>
                  </a:solidFill>
                </a:rPr>
                <a:t>, 90% </a:t>
              </a:r>
              <a:r>
                <a:rPr lang="en-US" sz="1600" dirty="0" smtClean="0">
                  <a:solidFill>
                    <a:srgbClr val="0432FF"/>
                  </a:solidFill>
                  <a:ea typeface="Arial" charset="0"/>
                  <a:cs typeface="Arial" charset="0"/>
                </a:rPr>
                <a:t>of total</a:t>
              </a:r>
              <a:r>
                <a:rPr lang="mr-IN" sz="1600" dirty="0" smtClean="0">
                  <a:solidFill>
                    <a:srgbClr val="0432FF"/>
                  </a:solidFill>
                  <a:ea typeface="Arial" charset="0"/>
                  <a:cs typeface="Arial" charset="0"/>
                </a:rPr>
                <a:t>)</a:t>
              </a:r>
              <a:endParaRPr lang="mr-IN" sz="1600" dirty="0">
                <a:solidFill>
                  <a:srgbClr val="0432FF"/>
                </a:solidFill>
                <a:ea typeface="Arial" charset="0"/>
                <a:cs typeface="Arial" charset="0"/>
              </a:endParaRPr>
            </a:p>
            <a:p>
              <a:endParaRPr lang="en-US" sz="1600" dirty="0" smtClean="0">
                <a:solidFill>
                  <a:srgbClr val="0432FF"/>
                </a:solidFill>
              </a:endParaRPr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 rotWithShape="1">
            <a:blip r:embed="rId2"/>
            <a:srcRect l="524" t="44790" r="926" b="47746"/>
            <a:stretch/>
          </p:blipFill>
          <p:spPr>
            <a:xfrm>
              <a:off x="252000" y="3195637"/>
              <a:ext cx="8640000" cy="432000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81791" y="1484784"/>
            <a:ext cx="8928992" cy="795033"/>
            <a:chOff x="169080" y="4383711"/>
            <a:chExt cx="8928992" cy="795033"/>
          </a:xfrm>
        </p:grpSpPr>
        <p:sp>
          <p:nvSpPr>
            <p:cNvPr id="32" name="Rectangle 31"/>
            <p:cNvSpPr/>
            <p:nvPr/>
          </p:nvSpPr>
          <p:spPr>
            <a:xfrm>
              <a:off x="169080" y="4383711"/>
              <a:ext cx="892899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u="sng" dirty="0" smtClean="0">
                  <a:solidFill>
                    <a:srgbClr val="A61303"/>
                  </a:solidFill>
                </a:rPr>
                <a:t>Standard</a:t>
              </a:r>
              <a:r>
                <a:rPr lang="en-US" sz="1600" b="1" dirty="0" smtClean="0">
                  <a:solidFill>
                    <a:srgbClr val="A61303"/>
                  </a:solidFill>
                </a:rPr>
                <a:t>: </a:t>
              </a:r>
              <a:r>
                <a:rPr lang="en-US" sz="1600" b="1" dirty="0" smtClean="0">
                  <a:solidFill>
                    <a:srgbClr val="A61303"/>
                  </a:solidFill>
                </a:rPr>
                <a:t>2760 b</a:t>
              </a:r>
              <a:r>
                <a:rPr lang="en-US" sz="1600" dirty="0" smtClean="0">
                  <a:solidFill>
                    <a:srgbClr val="A61303"/>
                  </a:solidFill>
                </a:rPr>
                <a:t>,</a:t>
              </a:r>
              <a:r>
                <a:rPr lang="en-US" sz="1600" b="1" dirty="0" smtClean="0">
                  <a:solidFill>
                    <a:srgbClr val="A61303"/>
                  </a:solidFill>
                </a:rPr>
                <a:t> </a:t>
              </a:r>
              <a:r>
                <a:rPr lang="en-US" sz="1600" dirty="0" smtClean="0">
                  <a:solidFill>
                    <a:srgbClr val="A61303"/>
                  </a:solidFill>
                </a:rPr>
                <a:t>288 </a:t>
              </a:r>
              <a:r>
                <a:rPr lang="en-US" sz="1600" dirty="0">
                  <a:solidFill>
                    <a:srgbClr val="A61303"/>
                  </a:solidFill>
                </a:rPr>
                <a:t>b/injection </a:t>
              </a:r>
              <a:r>
                <a:rPr lang="en-US" sz="1600" dirty="0" smtClean="0">
                  <a:solidFill>
                    <a:srgbClr val="A61303"/>
                  </a:solidFill>
                </a:rPr>
                <a:t>(4x72) </a:t>
              </a:r>
              <a:r>
                <a:rPr lang="en-US" sz="1600" dirty="0">
                  <a:solidFill>
                    <a:srgbClr val="A61303"/>
                  </a:solidFill>
                </a:rPr>
                <a:t>T</a:t>
              </a:r>
              <a:r>
                <a:rPr lang="en-US" sz="1600" baseline="-25000" dirty="0">
                  <a:solidFill>
                    <a:srgbClr val="A61303"/>
                  </a:solidFill>
                </a:rPr>
                <a:t>MKI </a:t>
              </a:r>
              <a:r>
                <a:rPr lang="en-US" sz="1600" dirty="0">
                  <a:solidFill>
                    <a:srgbClr val="A61303"/>
                  </a:solidFill>
                </a:rPr>
                <a:t>= 800 ns, T</a:t>
              </a:r>
              <a:r>
                <a:rPr lang="en-US" sz="1600" baseline="-25000" dirty="0">
                  <a:solidFill>
                    <a:srgbClr val="A61303"/>
                  </a:solidFill>
                </a:rPr>
                <a:t>SPS </a:t>
              </a:r>
              <a:r>
                <a:rPr lang="en-US" sz="1600" dirty="0">
                  <a:solidFill>
                    <a:srgbClr val="A61303"/>
                  </a:solidFill>
                </a:rPr>
                <a:t>= </a:t>
              </a:r>
              <a:r>
                <a:rPr lang="en-US" sz="1600" dirty="0" smtClean="0">
                  <a:solidFill>
                    <a:srgbClr val="A61303"/>
                  </a:solidFill>
                </a:rPr>
                <a:t>200 ns </a:t>
              </a:r>
              <a:r>
                <a:rPr lang="mr-IN" sz="1600" dirty="0">
                  <a:solidFill>
                    <a:srgbClr val="A61303"/>
                  </a:solidFill>
                </a:rPr>
                <a:t>(</a:t>
              </a:r>
              <a:r>
                <a:rPr lang="mr-IN" sz="1600" dirty="0" err="1">
                  <a:solidFill>
                    <a:srgbClr val="A61303"/>
                  </a:solidFill>
                </a:rPr>
                <a:t>N</a:t>
              </a:r>
              <a:r>
                <a:rPr lang="mr-IN" sz="1600" baseline="-25000" dirty="0" err="1">
                  <a:solidFill>
                    <a:srgbClr val="A61303"/>
                  </a:solidFill>
                </a:rPr>
                <a:t>LHCb</a:t>
              </a:r>
              <a:r>
                <a:rPr lang="mr-IN" sz="1600" dirty="0">
                  <a:solidFill>
                    <a:srgbClr val="A61303"/>
                  </a:solidFill>
                </a:rPr>
                <a:t> = </a:t>
              </a:r>
              <a:r>
                <a:rPr lang="en-US" sz="1600" b="1" dirty="0" smtClean="0">
                  <a:solidFill>
                    <a:srgbClr val="A61303"/>
                  </a:solidFill>
                </a:rPr>
                <a:t>2572</a:t>
              </a:r>
              <a:r>
                <a:rPr lang="mr-IN" sz="1600" b="1" dirty="0">
                  <a:solidFill>
                    <a:srgbClr val="A61303"/>
                  </a:solidFill>
                </a:rPr>
                <a:t> </a:t>
              </a:r>
              <a:r>
                <a:rPr lang="mr-IN" sz="1600" b="1" dirty="0" err="1">
                  <a:solidFill>
                    <a:srgbClr val="A61303"/>
                  </a:solidFill>
                </a:rPr>
                <a:t>b</a:t>
              </a:r>
              <a:r>
                <a:rPr lang="mr-IN" sz="1600" dirty="0">
                  <a:solidFill>
                    <a:srgbClr val="A61303"/>
                  </a:solidFill>
                </a:rPr>
                <a:t>)</a:t>
              </a:r>
            </a:p>
            <a:p>
              <a:endParaRPr lang="en-US" sz="1600" dirty="0" smtClean="0">
                <a:solidFill>
                  <a:srgbClr val="A61303"/>
                </a:solidFill>
              </a:endParaRPr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 rotWithShape="1">
            <a:blip r:embed="rId3"/>
            <a:srcRect l="687" t="27874" r="815" b="38668"/>
            <a:stretch/>
          </p:blipFill>
          <p:spPr>
            <a:xfrm>
              <a:off x="252000" y="4746744"/>
              <a:ext cx="8640000" cy="432000"/>
            </a:xfrm>
            <a:prstGeom prst="rect">
              <a:avLst/>
            </a:prstGeom>
          </p:spPr>
        </p:pic>
      </p:grpSp>
      <p:pic>
        <p:nvPicPr>
          <p:cNvPr id="35" name="Picture 34"/>
          <p:cNvPicPr>
            <a:picLocks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817" y="4542590"/>
            <a:ext cx="8640000" cy="441035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107504" y="4221088"/>
            <a:ext cx="89240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solidFill>
                  <a:schemeClr val="accent6">
                    <a:lumMod val="75000"/>
                  </a:schemeClr>
                </a:solidFill>
              </a:rPr>
              <a:t>BCS: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2348 b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 128 b/injection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(4x32)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1600" baseline="-25000" dirty="0">
                <a:solidFill>
                  <a:schemeClr val="accent6">
                    <a:lumMod val="75000"/>
                  </a:schemeClr>
                </a:solidFill>
              </a:rPr>
              <a:t>MKI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=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800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ns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1600" baseline="-25000" dirty="0" smtClean="0">
                <a:solidFill>
                  <a:schemeClr val="accent6">
                    <a:lumMod val="75000"/>
                  </a:schemeClr>
                </a:solidFill>
              </a:rPr>
              <a:t>SPS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= 200 ns (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</a:rPr>
              <a:t>N</a:t>
            </a:r>
            <a:r>
              <a:rPr lang="en-US" sz="1600" baseline="-25000" dirty="0" err="1" smtClean="0">
                <a:solidFill>
                  <a:schemeClr val="accent6">
                    <a:lumMod val="75000"/>
                  </a:schemeClr>
                </a:solidFill>
              </a:rPr>
              <a:t>LHCb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= 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2108 b, 90%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of total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72935" y="2248010"/>
            <a:ext cx="311816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 smtClean="0">
                <a:solidFill>
                  <a:srgbClr val="A61303"/>
                </a:solidFill>
              </a:rPr>
              <a:t>40 % </a:t>
            </a:r>
            <a:r>
              <a:rPr lang="en-US" sz="1500" dirty="0">
                <a:solidFill>
                  <a:srgbClr val="A61303"/>
                </a:solidFill>
              </a:rPr>
              <a:t>lower </a:t>
            </a:r>
            <a:r>
              <a:rPr lang="en-US" sz="1500" dirty="0" smtClean="0">
                <a:solidFill>
                  <a:srgbClr val="A61303"/>
                </a:solidFill>
              </a:rPr>
              <a:t>brightness than BCMS</a:t>
            </a:r>
            <a:endParaRPr lang="en-US" sz="1500" dirty="0">
              <a:solidFill>
                <a:srgbClr val="A61303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84169" y="6493110"/>
            <a:ext cx="3059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G.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Iadarola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C.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Schwick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1015" y="3618789"/>
            <a:ext cx="862538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>
                <a:solidFill>
                  <a:srgbClr val="FF0000"/>
                </a:solidFill>
                <a:sym typeface="Wingdings"/>
              </a:rPr>
              <a:t>7</a:t>
            </a:r>
            <a:r>
              <a:rPr lang="en-US" sz="1500" b="1" dirty="0" smtClean="0">
                <a:solidFill>
                  <a:srgbClr val="FF0000"/>
                </a:solidFill>
                <a:sym typeface="Wingdings"/>
              </a:rPr>
              <a:t> % </a:t>
            </a:r>
            <a:r>
              <a:rPr lang="en-US" sz="1500" dirty="0" smtClean="0">
                <a:solidFill>
                  <a:srgbClr val="0033CC"/>
                </a:solidFill>
                <a:sym typeface="Wingdings"/>
              </a:rPr>
              <a:t>less bunches than </a:t>
            </a:r>
            <a:r>
              <a:rPr lang="en-US" sz="1500" dirty="0" smtClean="0">
                <a:solidFill>
                  <a:srgbClr val="0033CC"/>
                </a:solidFill>
                <a:sym typeface="Wingdings"/>
              </a:rPr>
              <a:t>standard</a:t>
            </a:r>
            <a:endParaRPr lang="en-US" sz="1500" dirty="0">
              <a:solidFill>
                <a:srgbClr val="0033CC"/>
              </a:solidFill>
              <a:sym typeface="Wingdings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5327" y="4978043"/>
            <a:ext cx="862538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F0000"/>
                </a:solidFill>
                <a:sym typeface="Wingdings"/>
              </a:rPr>
              <a:t>8 </a:t>
            </a:r>
            <a:r>
              <a:rPr lang="en-US" sz="1500" b="1" dirty="0" smtClean="0">
                <a:solidFill>
                  <a:srgbClr val="FF0000"/>
                </a:solidFill>
                <a:sym typeface="Wingdings"/>
              </a:rPr>
              <a:t>% 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less 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bunches than BCMS, </a:t>
            </a:r>
            <a:r>
              <a:rPr lang="en-US" sz="1500" b="1" dirty="0" smtClean="0">
                <a:solidFill>
                  <a:srgbClr val="008000"/>
                </a:solidFill>
                <a:sym typeface="Wingdings"/>
              </a:rPr>
              <a:t>30 %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 higher brightness </a:t>
            </a:r>
            <a:r>
              <a:rPr lang="en-US" sz="1500" dirty="0">
                <a:solidFill>
                  <a:srgbClr val="008000"/>
                </a:solidFill>
              </a:rPr>
              <a:t>than BCMS</a:t>
            </a:r>
            <a:endParaRPr lang="en-US" sz="1500" dirty="0">
              <a:solidFill>
                <a:srgbClr val="00800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69435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6796" y="46355"/>
            <a:ext cx="6904038" cy="1411941"/>
          </a:xfrm>
        </p:spPr>
        <p:txBody>
          <a:bodyPr/>
          <a:lstStyle/>
          <a:p>
            <a:r>
              <a:rPr lang="en-US" sz="7000" dirty="0" smtClean="0"/>
              <a:t>Filling schemes</a:t>
            </a:r>
            <a:endParaRPr lang="en-US" sz="70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99055" y="2852936"/>
            <a:ext cx="9044945" cy="766000"/>
            <a:chOff x="252000" y="2861637"/>
            <a:chExt cx="9044945" cy="766000"/>
          </a:xfrm>
        </p:grpSpPr>
        <p:sp>
          <p:nvSpPr>
            <p:cNvPr id="29" name="Rectangle 28"/>
            <p:cNvSpPr/>
            <p:nvPr/>
          </p:nvSpPr>
          <p:spPr>
            <a:xfrm>
              <a:off x="258079" y="2861637"/>
              <a:ext cx="903886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u="sng" dirty="0" smtClean="0">
                  <a:solidFill>
                    <a:srgbClr val="0432FF"/>
                  </a:solidFill>
                </a:rPr>
                <a:t>BCMS:</a:t>
              </a:r>
              <a:r>
                <a:rPr lang="en-US" sz="1600" b="1" dirty="0" smtClean="0">
                  <a:solidFill>
                    <a:srgbClr val="0432FF"/>
                  </a:solidFill>
                </a:rPr>
                <a:t> </a:t>
              </a:r>
              <a:r>
                <a:rPr lang="en-US" sz="1600" b="1" dirty="0" smtClean="0">
                  <a:solidFill>
                    <a:srgbClr val="0432FF"/>
                  </a:solidFill>
                </a:rPr>
                <a:t>2604 b</a:t>
              </a:r>
              <a:r>
                <a:rPr lang="en-US" sz="1600" dirty="0" smtClean="0">
                  <a:solidFill>
                    <a:srgbClr val="0432FF"/>
                  </a:solidFill>
                </a:rPr>
                <a:t>,</a:t>
              </a:r>
              <a:r>
                <a:rPr lang="en-US" sz="1600" b="1" dirty="0" smtClean="0">
                  <a:solidFill>
                    <a:srgbClr val="0432FF"/>
                  </a:solidFill>
                </a:rPr>
                <a:t> 144 </a:t>
              </a:r>
              <a:r>
                <a:rPr lang="en-US" sz="1600" b="1" dirty="0">
                  <a:solidFill>
                    <a:srgbClr val="0432FF"/>
                  </a:solidFill>
                </a:rPr>
                <a:t>b/injection </a:t>
              </a:r>
              <a:r>
                <a:rPr lang="en-US" sz="1600" dirty="0" smtClean="0">
                  <a:solidFill>
                    <a:srgbClr val="0432FF"/>
                  </a:solidFill>
                </a:rPr>
                <a:t>(3x48</a:t>
              </a:r>
              <a:r>
                <a:rPr lang="en-US" sz="1600" dirty="0">
                  <a:solidFill>
                    <a:srgbClr val="0432FF"/>
                  </a:solidFill>
                </a:rPr>
                <a:t>) T</a:t>
              </a:r>
              <a:r>
                <a:rPr lang="en-US" sz="1600" baseline="-25000" dirty="0">
                  <a:solidFill>
                    <a:srgbClr val="0432FF"/>
                  </a:solidFill>
                </a:rPr>
                <a:t>MKI </a:t>
              </a:r>
              <a:r>
                <a:rPr lang="en-US" sz="1600" dirty="0">
                  <a:solidFill>
                    <a:srgbClr val="0432FF"/>
                  </a:solidFill>
                </a:rPr>
                <a:t>= </a:t>
              </a:r>
              <a:r>
                <a:rPr lang="en-US" sz="1600" b="1" dirty="0">
                  <a:solidFill>
                    <a:srgbClr val="FF0000"/>
                  </a:solidFill>
                </a:rPr>
                <a:t>750 ns</a:t>
              </a:r>
              <a:r>
                <a:rPr lang="en-US" sz="1600" dirty="0" smtClean="0">
                  <a:solidFill>
                    <a:srgbClr val="0432FF"/>
                  </a:solidFill>
                </a:rPr>
                <a:t>, </a:t>
              </a:r>
              <a:r>
                <a:rPr lang="en-US" sz="1600" dirty="0">
                  <a:solidFill>
                    <a:srgbClr val="0432FF"/>
                  </a:solidFill>
                </a:rPr>
                <a:t>T</a:t>
              </a:r>
              <a:r>
                <a:rPr lang="en-US" sz="1600" baseline="-25000" dirty="0">
                  <a:solidFill>
                    <a:srgbClr val="0432FF"/>
                  </a:solidFill>
                </a:rPr>
                <a:t>SPS </a:t>
              </a:r>
              <a:r>
                <a:rPr lang="en-US" sz="1600" dirty="0">
                  <a:solidFill>
                    <a:srgbClr val="0432FF"/>
                  </a:solidFill>
                </a:rPr>
                <a:t>= 200 </a:t>
              </a:r>
              <a:r>
                <a:rPr lang="en-US" sz="1600" dirty="0" smtClean="0">
                  <a:solidFill>
                    <a:srgbClr val="0432FF"/>
                  </a:solidFill>
                </a:rPr>
                <a:t>ns </a:t>
              </a:r>
              <a:r>
                <a:rPr lang="mr-IN" sz="1600" dirty="0" smtClean="0">
                  <a:solidFill>
                    <a:srgbClr val="0432FF"/>
                  </a:solidFill>
                </a:rPr>
                <a:t>(</a:t>
              </a:r>
              <a:r>
                <a:rPr lang="mr-IN" sz="1600" dirty="0" err="1">
                  <a:solidFill>
                    <a:srgbClr val="0432FF"/>
                  </a:solidFill>
                </a:rPr>
                <a:t>N</a:t>
              </a:r>
              <a:r>
                <a:rPr lang="mr-IN" sz="1600" baseline="-25000" dirty="0" err="1">
                  <a:solidFill>
                    <a:srgbClr val="0432FF"/>
                  </a:solidFill>
                </a:rPr>
                <a:t>LHCb</a:t>
              </a:r>
              <a:r>
                <a:rPr lang="mr-IN" sz="1600" dirty="0">
                  <a:solidFill>
                    <a:srgbClr val="0432FF"/>
                  </a:solidFill>
                </a:rPr>
                <a:t> = </a:t>
              </a:r>
              <a:r>
                <a:rPr lang="en-US" sz="1600" b="1" dirty="0" smtClean="0">
                  <a:solidFill>
                    <a:srgbClr val="0432FF"/>
                  </a:solidFill>
                </a:rPr>
                <a:t>2402</a:t>
              </a:r>
              <a:r>
                <a:rPr lang="mr-IN" sz="1600" b="1" dirty="0">
                  <a:solidFill>
                    <a:srgbClr val="0432FF"/>
                  </a:solidFill>
                </a:rPr>
                <a:t> </a:t>
              </a:r>
              <a:r>
                <a:rPr lang="mr-IN" sz="1600" b="1" dirty="0" err="1" smtClean="0">
                  <a:solidFill>
                    <a:srgbClr val="0432FF"/>
                  </a:solidFill>
                </a:rPr>
                <a:t>b</a:t>
              </a:r>
              <a:r>
                <a:rPr lang="en-US" sz="1600" b="1" dirty="0" smtClean="0">
                  <a:solidFill>
                    <a:srgbClr val="0432FF"/>
                  </a:solidFill>
                </a:rPr>
                <a:t>, 90% </a:t>
              </a:r>
              <a:r>
                <a:rPr lang="en-US" sz="1600" dirty="0" smtClean="0">
                  <a:solidFill>
                    <a:srgbClr val="0432FF"/>
                  </a:solidFill>
                  <a:ea typeface="Arial" charset="0"/>
                  <a:cs typeface="Arial" charset="0"/>
                </a:rPr>
                <a:t>of total</a:t>
              </a:r>
              <a:r>
                <a:rPr lang="mr-IN" sz="1600" dirty="0" smtClean="0">
                  <a:solidFill>
                    <a:srgbClr val="0432FF"/>
                  </a:solidFill>
                  <a:ea typeface="Arial" charset="0"/>
                  <a:cs typeface="Arial" charset="0"/>
                </a:rPr>
                <a:t>)</a:t>
              </a:r>
              <a:endParaRPr lang="mr-IN" sz="1600" dirty="0">
                <a:solidFill>
                  <a:srgbClr val="0432FF"/>
                </a:solidFill>
                <a:ea typeface="Arial" charset="0"/>
                <a:cs typeface="Arial" charset="0"/>
              </a:endParaRPr>
            </a:p>
            <a:p>
              <a:endParaRPr lang="en-US" sz="1600" dirty="0" smtClean="0">
                <a:solidFill>
                  <a:srgbClr val="0432FF"/>
                </a:solidFill>
              </a:endParaRPr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 rotWithShape="1">
            <a:blip r:embed="rId2"/>
            <a:srcRect l="524" t="44790" r="926" b="47746"/>
            <a:stretch/>
          </p:blipFill>
          <p:spPr>
            <a:xfrm>
              <a:off x="252000" y="3195637"/>
              <a:ext cx="8640000" cy="432000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81791" y="1484784"/>
            <a:ext cx="8928992" cy="795033"/>
            <a:chOff x="169080" y="4383711"/>
            <a:chExt cx="8928992" cy="795033"/>
          </a:xfrm>
        </p:grpSpPr>
        <p:sp>
          <p:nvSpPr>
            <p:cNvPr id="32" name="Rectangle 31"/>
            <p:cNvSpPr/>
            <p:nvPr/>
          </p:nvSpPr>
          <p:spPr>
            <a:xfrm>
              <a:off x="169080" y="4383711"/>
              <a:ext cx="8928992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u="sng" dirty="0" smtClean="0">
                  <a:solidFill>
                    <a:srgbClr val="A61303"/>
                  </a:solidFill>
                </a:rPr>
                <a:t>Standard</a:t>
              </a:r>
              <a:r>
                <a:rPr lang="en-US" sz="1600" b="1" dirty="0" smtClean="0">
                  <a:solidFill>
                    <a:srgbClr val="A61303"/>
                  </a:solidFill>
                </a:rPr>
                <a:t>: </a:t>
              </a:r>
              <a:r>
                <a:rPr lang="en-US" sz="1600" b="1" dirty="0" smtClean="0">
                  <a:solidFill>
                    <a:srgbClr val="A61303"/>
                  </a:solidFill>
                </a:rPr>
                <a:t>2760 b</a:t>
              </a:r>
              <a:r>
                <a:rPr lang="en-US" sz="1600" dirty="0" smtClean="0">
                  <a:solidFill>
                    <a:srgbClr val="A61303"/>
                  </a:solidFill>
                </a:rPr>
                <a:t>,</a:t>
              </a:r>
              <a:r>
                <a:rPr lang="en-US" sz="1600" b="1" dirty="0" smtClean="0">
                  <a:solidFill>
                    <a:srgbClr val="A61303"/>
                  </a:solidFill>
                </a:rPr>
                <a:t> </a:t>
              </a:r>
              <a:r>
                <a:rPr lang="en-US" sz="1600" dirty="0" smtClean="0">
                  <a:solidFill>
                    <a:srgbClr val="A61303"/>
                  </a:solidFill>
                </a:rPr>
                <a:t>288 </a:t>
              </a:r>
              <a:r>
                <a:rPr lang="en-US" sz="1600" dirty="0">
                  <a:solidFill>
                    <a:srgbClr val="A61303"/>
                  </a:solidFill>
                </a:rPr>
                <a:t>b/injection </a:t>
              </a:r>
              <a:r>
                <a:rPr lang="en-US" sz="1600" dirty="0" smtClean="0">
                  <a:solidFill>
                    <a:srgbClr val="A61303"/>
                  </a:solidFill>
                </a:rPr>
                <a:t>(4x72) </a:t>
              </a:r>
              <a:r>
                <a:rPr lang="en-US" sz="1600" dirty="0">
                  <a:solidFill>
                    <a:srgbClr val="A61303"/>
                  </a:solidFill>
                </a:rPr>
                <a:t>T</a:t>
              </a:r>
              <a:r>
                <a:rPr lang="en-US" sz="1600" baseline="-25000" dirty="0">
                  <a:solidFill>
                    <a:srgbClr val="A61303"/>
                  </a:solidFill>
                </a:rPr>
                <a:t>MKI </a:t>
              </a:r>
              <a:r>
                <a:rPr lang="en-US" sz="1600" dirty="0">
                  <a:solidFill>
                    <a:srgbClr val="A61303"/>
                  </a:solidFill>
                </a:rPr>
                <a:t>= 800 ns, T</a:t>
              </a:r>
              <a:r>
                <a:rPr lang="en-US" sz="1600" baseline="-25000" dirty="0">
                  <a:solidFill>
                    <a:srgbClr val="A61303"/>
                  </a:solidFill>
                </a:rPr>
                <a:t>SPS </a:t>
              </a:r>
              <a:r>
                <a:rPr lang="en-US" sz="1600" dirty="0">
                  <a:solidFill>
                    <a:srgbClr val="A61303"/>
                  </a:solidFill>
                </a:rPr>
                <a:t>= </a:t>
              </a:r>
              <a:r>
                <a:rPr lang="en-US" sz="1600" dirty="0" smtClean="0">
                  <a:solidFill>
                    <a:srgbClr val="A61303"/>
                  </a:solidFill>
                </a:rPr>
                <a:t>200 ns </a:t>
              </a:r>
              <a:r>
                <a:rPr lang="mr-IN" sz="1600" dirty="0">
                  <a:solidFill>
                    <a:srgbClr val="A61303"/>
                  </a:solidFill>
                </a:rPr>
                <a:t>(</a:t>
              </a:r>
              <a:r>
                <a:rPr lang="mr-IN" sz="1600" dirty="0" err="1">
                  <a:solidFill>
                    <a:srgbClr val="A61303"/>
                  </a:solidFill>
                </a:rPr>
                <a:t>N</a:t>
              </a:r>
              <a:r>
                <a:rPr lang="mr-IN" sz="1600" baseline="-25000" dirty="0" err="1">
                  <a:solidFill>
                    <a:srgbClr val="A61303"/>
                  </a:solidFill>
                </a:rPr>
                <a:t>LHCb</a:t>
              </a:r>
              <a:r>
                <a:rPr lang="mr-IN" sz="1600" dirty="0">
                  <a:solidFill>
                    <a:srgbClr val="A61303"/>
                  </a:solidFill>
                </a:rPr>
                <a:t> = </a:t>
              </a:r>
              <a:r>
                <a:rPr lang="en-US" sz="1600" b="1" dirty="0" smtClean="0">
                  <a:solidFill>
                    <a:srgbClr val="A61303"/>
                  </a:solidFill>
                </a:rPr>
                <a:t>2572</a:t>
              </a:r>
              <a:r>
                <a:rPr lang="mr-IN" sz="1600" b="1" dirty="0">
                  <a:solidFill>
                    <a:srgbClr val="A61303"/>
                  </a:solidFill>
                </a:rPr>
                <a:t> </a:t>
              </a:r>
              <a:r>
                <a:rPr lang="mr-IN" sz="1600" b="1" dirty="0" err="1">
                  <a:solidFill>
                    <a:srgbClr val="A61303"/>
                  </a:solidFill>
                </a:rPr>
                <a:t>b</a:t>
              </a:r>
              <a:r>
                <a:rPr lang="mr-IN" sz="1600" dirty="0">
                  <a:solidFill>
                    <a:srgbClr val="A61303"/>
                  </a:solidFill>
                </a:rPr>
                <a:t>)</a:t>
              </a:r>
            </a:p>
            <a:p>
              <a:endParaRPr lang="en-US" sz="1600" dirty="0" smtClean="0">
                <a:solidFill>
                  <a:srgbClr val="A61303"/>
                </a:solidFill>
              </a:endParaRPr>
            </a:p>
          </p:txBody>
        </p:sp>
        <p:pic>
          <p:nvPicPr>
            <p:cNvPr id="33" name="Picture 32"/>
            <p:cNvPicPr>
              <a:picLocks/>
            </p:cNvPicPr>
            <p:nvPr/>
          </p:nvPicPr>
          <p:blipFill rotWithShape="1">
            <a:blip r:embed="rId3"/>
            <a:srcRect l="687" t="27874" r="815" b="38668"/>
            <a:stretch/>
          </p:blipFill>
          <p:spPr>
            <a:xfrm>
              <a:off x="252000" y="4746744"/>
              <a:ext cx="8640000" cy="432000"/>
            </a:xfrm>
            <a:prstGeom prst="rect">
              <a:avLst/>
            </a:prstGeom>
          </p:spPr>
        </p:pic>
      </p:grpSp>
      <p:sp>
        <p:nvSpPr>
          <p:cNvPr id="34" name="Rectangle 33"/>
          <p:cNvSpPr/>
          <p:nvPr/>
        </p:nvSpPr>
        <p:spPr>
          <a:xfrm>
            <a:off x="111015" y="3618789"/>
            <a:ext cx="862538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F0000"/>
                </a:solidFill>
                <a:sym typeface="Wingdings"/>
              </a:rPr>
              <a:t>6 % </a:t>
            </a:r>
            <a:r>
              <a:rPr lang="en-US" sz="1500" dirty="0" smtClean="0">
                <a:solidFill>
                  <a:srgbClr val="0033CC"/>
                </a:solidFill>
                <a:sym typeface="Wingdings"/>
              </a:rPr>
              <a:t>less bunches than </a:t>
            </a:r>
            <a:r>
              <a:rPr lang="en-US" sz="1500" dirty="0" smtClean="0">
                <a:solidFill>
                  <a:srgbClr val="0033CC"/>
                </a:solidFill>
                <a:sym typeface="Wingdings"/>
              </a:rPr>
              <a:t>standard</a:t>
            </a:r>
            <a:endParaRPr lang="en-US" sz="1500" dirty="0">
              <a:solidFill>
                <a:srgbClr val="0033CC"/>
              </a:solidFill>
              <a:sym typeface="Wingdings"/>
            </a:endParaRPr>
          </a:p>
        </p:txBody>
      </p:sp>
      <p:pic>
        <p:nvPicPr>
          <p:cNvPr id="35" name="Picture 34"/>
          <p:cNvPicPr>
            <a:picLocks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817" y="4542590"/>
            <a:ext cx="8640000" cy="441035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107504" y="4221088"/>
            <a:ext cx="89240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u="sng" dirty="0" smtClean="0">
                <a:solidFill>
                  <a:schemeClr val="accent6">
                    <a:lumMod val="75000"/>
                  </a:schemeClr>
                </a:solidFill>
              </a:rPr>
              <a:t>BCS: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2444 b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 128 b/injection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(4x32)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1600" baseline="-25000" dirty="0">
                <a:solidFill>
                  <a:schemeClr val="accent6">
                    <a:lumMod val="75000"/>
                  </a:schemeClr>
                </a:solidFill>
              </a:rPr>
              <a:t>MKI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= </a:t>
            </a:r>
            <a:r>
              <a:rPr lang="en-US" sz="1600" b="1" dirty="0" smtClean="0">
                <a:solidFill>
                  <a:srgbClr val="FF0000"/>
                </a:solidFill>
              </a:rPr>
              <a:t>750 </a:t>
            </a:r>
            <a:r>
              <a:rPr lang="en-US" sz="1600" b="1" dirty="0">
                <a:solidFill>
                  <a:srgbClr val="FF0000"/>
                </a:solidFill>
              </a:rPr>
              <a:t>ns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1600" baseline="-25000" dirty="0" smtClean="0">
                <a:solidFill>
                  <a:schemeClr val="accent6">
                    <a:lumMod val="75000"/>
                  </a:schemeClr>
                </a:solidFill>
              </a:rPr>
              <a:t>SPS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= 200 ns (</a:t>
            </a:r>
            <a:r>
              <a:rPr lang="en-US" sz="1600" dirty="0" err="1" smtClean="0">
                <a:solidFill>
                  <a:schemeClr val="accent6">
                    <a:lumMod val="75000"/>
                  </a:schemeClr>
                </a:solidFill>
              </a:rPr>
              <a:t>N</a:t>
            </a:r>
            <a:r>
              <a:rPr lang="en-US" sz="1600" baseline="-25000" dirty="0" err="1" smtClean="0">
                <a:solidFill>
                  <a:schemeClr val="accent6">
                    <a:lumMod val="75000"/>
                  </a:schemeClr>
                </a:solidFill>
              </a:rPr>
              <a:t>LHCb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= 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2192 b, 90%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of total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en-US" sz="16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15327" y="4978043"/>
            <a:ext cx="862538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F0000"/>
                </a:solidFill>
                <a:sym typeface="Wingdings"/>
              </a:rPr>
              <a:t>6 % 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less 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bunches than BCMS, </a:t>
            </a:r>
            <a:r>
              <a:rPr lang="en-US" sz="1500" b="1" dirty="0" smtClean="0">
                <a:solidFill>
                  <a:srgbClr val="008000"/>
                </a:solidFill>
                <a:sym typeface="Wingdings"/>
              </a:rPr>
              <a:t>30 %</a:t>
            </a:r>
            <a:r>
              <a:rPr lang="en-US" sz="1500" dirty="0" smtClean="0">
                <a:solidFill>
                  <a:srgbClr val="008000"/>
                </a:solidFill>
                <a:sym typeface="Wingdings"/>
              </a:rPr>
              <a:t> higher brightness </a:t>
            </a:r>
            <a:r>
              <a:rPr lang="en-US" sz="1500" dirty="0">
                <a:solidFill>
                  <a:srgbClr val="008000"/>
                </a:solidFill>
              </a:rPr>
              <a:t>than BCMS</a:t>
            </a:r>
            <a:endParaRPr lang="en-US" sz="1500" dirty="0">
              <a:solidFill>
                <a:srgbClr val="008000"/>
              </a:solidFill>
              <a:sym typeface="Wingdings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084169" y="6493110"/>
            <a:ext cx="3059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G.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Iadarola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C.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Schwick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72935" y="2248010"/>
            <a:ext cx="311816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 smtClean="0">
                <a:solidFill>
                  <a:srgbClr val="A61303"/>
                </a:solidFill>
              </a:rPr>
              <a:t>40 % </a:t>
            </a:r>
            <a:r>
              <a:rPr lang="en-US" sz="1500" dirty="0">
                <a:solidFill>
                  <a:srgbClr val="A61303"/>
                </a:solidFill>
              </a:rPr>
              <a:t>lower </a:t>
            </a:r>
            <a:r>
              <a:rPr lang="en-US" sz="1500" dirty="0" smtClean="0">
                <a:solidFill>
                  <a:srgbClr val="A61303"/>
                </a:solidFill>
              </a:rPr>
              <a:t>brightness than BCMS</a:t>
            </a:r>
            <a:endParaRPr lang="en-US" sz="1500" dirty="0">
              <a:solidFill>
                <a:srgbClr val="A61303"/>
              </a:solidFill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-33279" y="5447705"/>
            <a:ext cx="9177279" cy="1365671"/>
          </a:xfrm>
        </p:spPr>
        <p:txBody>
          <a:bodyPr>
            <a:normAutofit fontScale="77500" lnSpcReduction="20000"/>
          </a:bodyPr>
          <a:lstStyle/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dirty="0" smtClean="0">
                <a:latin typeface="Chalkboard" charset="0"/>
                <a:ea typeface="ＭＳ Ｐゴシック" charset="0"/>
              </a:rPr>
              <a:t>BCMS/BCS </a:t>
            </a:r>
            <a:r>
              <a:rPr lang="en-US" dirty="0">
                <a:latin typeface="Chalkboard" charset="0"/>
                <a:ea typeface="ＭＳ Ｐゴシック" charset="0"/>
              </a:rPr>
              <a:t>can accommodate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2604/2444</a:t>
            </a:r>
            <a:r>
              <a:rPr lang="en-US" dirty="0" smtClean="0">
                <a:latin typeface="Chalkboard" charset="0"/>
                <a:ea typeface="ＭＳ Ｐゴシック" charset="0"/>
              </a:rPr>
              <a:t> bunches </a:t>
            </a:r>
            <a:r>
              <a:rPr lang="en-US" dirty="0">
                <a:latin typeface="Chalkboard" charset="0"/>
                <a:ea typeface="ＭＳ Ｐゴシック" charset="0"/>
              </a:rPr>
              <a:t>with good IP8 ratio (90%) for MKIs rise time pushed to </a:t>
            </a:r>
            <a:r>
              <a:rPr lang="en-US" b="1" dirty="0">
                <a:solidFill>
                  <a:srgbClr val="FF0000"/>
                </a:solidFill>
                <a:latin typeface="Chalkboard" charset="0"/>
                <a:ea typeface="ＭＳ Ｐゴシック" charset="0"/>
              </a:rPr>
              <a:t>750 ns</a:t>
            </a:r>
            <a:r>
              <a:rPr lang="en-US" dirty="0">
                <a:latin typeface="Chalkboard" charset="0"/>
                <a:ea typeface="ＭＳ Ｐゴシック" charset="0"/>
              </a:rPr>
              <a:t> or MKPs to </a:t>
            </a:r>
            <a:r>
              <a:rPr lang="en-US" b="1" dirty="0">
                <a:latin typeface="Chalkboard" charset="0"/>
                <a:ea typeface="ＭＳ Ｐゴシック" charset="0"/>
              </a:rPr>
              <a:t>175 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ns</a:t>
            </a: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r>
              <a:rPr lang="en-US" b="1" dirty="0" smtClean="0">
                <a:latin typeface="Chalkboard" charset="0"/>
                <a:ea typeface="ＭＳ Ｐゴシック" charset="0"/>
              </a:rPr>
              <a:t>BCS</a:t>
            </a:r>
            <a:r>
              <a:rPr lang="en-US" dirty="0" smtClean="0">
                <a:latin typeface="Chalkboard" charset="0"/>
                <a:ea typeface="ＭＳ Ｐゴシック" charset="0"/>
              </a:rPr>
              <a:t> is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penalized</a:t>
            </a:r>
            <a:r>
              <a:rPr lang="en-US" dirty="0" smtClean="0">
                <a:latin typeface="Chalkboard" charset="0"/>
                <a:ea typeface="ＭＳ Ｐゴシック" charset="0"/>
              </a:rPr>
              <a:t> for higher intensities of 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1.4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x10</a:t>
            </a:r>
            <a:r>
              <a:rPr lang="mr-IN" b="1" baseline="30000" dirty="0" smtClean="0">
                <a:latin typeface="Chalkboard" charset="0"/>
                <a:ea typeface="ＭＳ Ｐゴシック" charset="0"/>
              </a:rPr>
              <a:t>11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 </a:t>
            </a:r>
            <a:r>
              <a:rPr lang="mr-IN" b="1" dirty="0" err="1" smtClean="0">
                <a:latin typeface="Chalkboard" charset="0"/>
                <a:ea typeface="ＭＳ Ｐゴシック" charset="0"/>
              </a:rPr>
              <a:t>p</a:t>
            </a:r>
            <a:r>
              <a:rPr lang="mr-IN" b="1" dirty="0" smtClean="0">
                <a:latin typeface="Chalkboard" charset="0"/>
                <a:ea typeface="ＭＳ Ｐゴシック" charset="0"/>
              </a:rPr>
              <a:t>/</a:t>
            </a:r>
            <a:r>
              <a:rPr lang="mr-IN" b="1" dirty="0" err="1" smtClean="0">
                <a:latin typeface="Chalkboard" charset="0"/>
                <a:ea typeface="ＭＳ Ｐゴシック" charset="0"/>
              </a:rPr>
              <a:t>b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 </a:t>
            </a:r>
            <a:r>
              <a:rPr lang="en-US" dirty="0" smtClean="0">
                <a:latin typeface="Chalkboard" charset="0"/>
                <a:ea typeface="ＭＳ Ｐゴシック" charset="0"/>
              </a:rPr>
              <a:t>with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2220</a:t>
            </a:r>
            <a:r>
              <a:rPr lang="en-US" dirty="0">
                <a:latin typeface="Chalkboard" charset="0"/>
                <a:ea typeface="ＭＳ Ｐゴシック" charset="0"/>
              </a:rPr>
              <a:t> </a:t>
            </a:r>
            <a:r>
              <a:rPr lang="en-US" dirty="0" smtClean="0">
                <a:latin typeface="Chalkboard" charset="0"/>
                <a:ea typeface="ＭＳ Ｐゴシック" charset="0"/>
              </a:rPr>
              <a:t>bunches (</a:t>
            </a:r>
            <a:r>
              <a:rPr lang="en-US" b="1" dirty="0" smtClean="0">
                <a:solidFill>
                  <a:srgbClr val="FF0000"/>
                </a:solidFill>
                <a:latin typeface="Chalkboard" charset="0"/>
                <a:ea typeface="ＭＳ Ｐゴシック" charset="0"/>
              </a:rPr>
              <a:t>15 %</a:t>
            </a:r>
            <a:r>
              <a:rPr lang="en-US" dirty="0" smtClean="0">
                <a:latin typeface="Chalkboard" charset="0"/>
                <a:ea typeface="ＭＳ Ｐゴシック" charset="0"/>
              </a:rPr>
              <a:t> of BCMS) even for the pushed MKI/MKP settings</a:t>
            </a:r>
            <a:endParaRPr lang="en-US" dirty="0">
              <a:latin typeface="Chalkboard" charset="0"/>
              <a:ea typeface="ＭＳ Ｐゴシック" charset="0"/>
            </a:endParaRPr>
          </a:p>
          <a:p>
            <a:pPr marL="288000" lvl="1" indent="360000">
              <a:spcAft>
                <a:spcPts val="0"/>
              </a:spcAft>
              <a:buFont typeface="Wingdings" charset="0"/>
              <a:buChar char="q"/>
            </a:pPr>
            <a:endParaRPr lang="en-US" dirty="0" smtClean="0">
              <a:latin typeface="Chalkboard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62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341"/>
            <a:ext cx="7696201" cy="1411941"/>
          </a:xfrm>
        </p:spPr>
        <p:txBody>
          <a:bodyPr/>
          <a:lstStyle/>
          <a:p>
            <a:r>
              <a:rPr lang="en-US" smtClean="0"/>
              <a:t>Emittance </a:t>
            </a:r>
            <a:r>
              <a:rPr lang="en-US" smtClean="0"/>
              <a:t>evolution until SB </a:t>
            </a:r>
            <a:r>
              <a:rPr lang="en-US" dirty="0" smtClean="0"/>
              <a:t>in 2017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938968" y="6488668"/>
            <a:ext cx="71748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M. 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Hostettler, N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Karastathis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S. 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P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apadopoulou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, and </a:t>
            </a:r>
            <a:r>
              <a:rPr lang="en-US" b="1" dirty="0" err="1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lumi</a:t>
            </a:r>
            <a:r>
              <a:rPr lang="en-US" b="1" dirty="0" smtClean="0">
                <a:solidFill>
                  <a:srgbClr val="00CCFF"/>
                </a:solidFill>
                <a:latin typeface="Chalkboard"/>
                <a:ea typeface="ＭＳ Ｐゴシック" charset="-128"/>
                <a:cs typeface="Chalkboard"/>
              </a:rPr>
              <a:t> team</a:t>
            </a:r>
            <a:endParaRPr lang="en-US" b="1" dirty="0">
              <a:solidFill>
                <a:srgbClr val="00CCFF"/>
              </a:solidFill>
              <a:latin typeface="Chalkboard"/>
              <a:ea typeface="ＭＳ Ｐゴシック" charset="-128"/>
              <a:cs typeface="Chalkboard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067944" y="1871355"/>
            <a:ext cx="2613765" cy="187011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lvl="1" indent="0">
              <a:spcAft>
                <a:spcPts val="0"/>
              </a:spcAft>
              <a:buFont typeface="Candara" charset="0"/>
              <a:buNone/>
            </a:pP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1.7</a:t>
            </a:r>
            <a:r>
              <a:rPr lang="en-US" b="1" dirty="0">
                <a:latin typeface="Chalkboard" charset="0"/>
                <a:ea typeface="ＭＳ Ｐゴシック" charset="0"/>
              </a:rPr>
              <a:t>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 @ injection</a:t>
            </a:r>
            <a:r>
              <a:rPr lang="en-US" dirty="0" smtClean="0">
                <a:latin typeface="Chalkboard" charset="0"/>
                <a:ea typeface="ＭＳ Ｐゴシック" charset="0"/>
              </a:rPr>
              <a:t>, reaching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2.2-2.3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 @ SB</a:t>
            </a:r>
            <a:endParaRPr lang="en-US" b="1" dirty="0" smtClean="0">
              <a:latin typeface="Chalkboard" charset="0"/>
              <a:ea typeface="ＭＳ Ｐゴシック" charset="0"/>
            </a:endParaRPr>
          </a:p>
        </p:txBody>
      </p:sp>
      <p:sp>
        <p:nvSpPr>
          <p:cNvPr id="22" name="Right Brace 21"/>
          <p:cNvSpPr/>
          <p:nvPr/>
        </p:nvSpPr>
        <p:spPr>
          <a:xfrm>
            <a:off x="4047727" y="1767008"/>
            <a:ext cx="299016" cy="185062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4067944" y="3863145"/>
            <a:ext cx="2517466" cy="187011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ts val="24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8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1pPr>
            <a:lvl2pPr marL="6858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6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2pPr>
            <a:lvl3pPr marL="10350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4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3pPr>
            <a:lvl4pPr marL="1371600" indent="-3365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Candara" charset="0"/>
              <a:buChar char="•"/>
              <a:defRPr sz="22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4pPr>
            <a:lvl5pPr marL="1720850" indent="-3492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BAABE3"/>
              </a:buClr>
              <a:buFont typeface="Candara" charset="0"/>
              <a:buChar char="•"/>
              <a:defRPr sz="2000" kern="1200">
                <a:solidFill>
                  <a:schemeClr val="tx2"/>
                </a:solidFill>
                <a:latin typeface="Chalkboard"/>
                <a:ea typeface="ＭＳ Ｐゴシック" charset="-128"/>
                <a:cs typeface="Chalkboar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lvl="1" indent="0">
              <a:spcAft>
                <a:spcPts val="0"/>
              </a:spcAft>
              <a:buFont typeface="Candara" charset="0"/>
              <a:buNone/>
            </a:pPr>
            <a:r>
              <a:rPr lang="en-US" dirty="0" smtClean="0">
                <a:latin typeface="Chalkboard" charset="0"/>
                <a:ea typeface="ＭＳ Ｐゴシック" charset="0"/>
              </a:rPr>
              <a:t>For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1.0 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 @ injection</a:t>
            </a:r>
            <a:r>
              <a:rPr lang="en-US" dirty="0" smtClean="0">
                <a:latin typeface="Chalkboard" charset="0"/>
                <a:ea typeface="ＭＳ Ｐゴシック" charset="0"/>
              </a:rPr>
              <a:t>, reaching 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1.6-1.7 </a:t>
            </a:r>
            <a:r>
              <a:rPr lang="el-GR" b="1" dirty="0" smtClean="0">
                <a:latin typeface="Chalkboard" charset="0"/>
                <a:ea typeface="ＭＳ Ｐゴシック" charset="0"/>
              </a:rPr>
              <a:t>μ</a:t>
            </a:r>
            <a:r>
              <a:rPr lang="en-US" b="1" dirty="0" smtClean="0">
                <a:latin typeface="Chalkboard" charset="0"/>
                <a:ea typeface="ＭＳ Ｐゴシック" charset="0"/>
              </a:rPr>
              <a:t>m @ SB</a:t>
            </a:r>
            <a:endParaRPr lang="en-US" b="1" dirty="0" smtClean="0">
              <a:latin typeface="Chalkboard" charset="0"/>
              <a:ea typeface="ＭＳ Ｐゴシック" charset="0"/>
            </a:endParaRPr>
          </a:p>
        </p:txBody>
      </p:sp>
      <p:sp>
        <p:nvSpPr>
          <p:cNvPr id="24" name="Right Brace 23"/>
          <p:cNvSpPr/>
          <p:nvPr/>
        </p:nvSpPr>
        <p:spPr>
          <a:xfrm>
            <a:off x="4059774" y="3810681"/>
            <a:ext cx="299016" cy="187286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6486587"/>
              </p:ext>
            </p:extLst>
          </p:nvPr>
        </p:nvGraphicFramePr>
        <p:xfrm>
          <a:off x="566235" y="1758352"/>
          <a:ext cx="3298375" cy="1859280"/>
        </p:xfrm>
        <a:graphic>
          <a:graphicData uri="http://schemas.openxmlformats.org/drawingml/2006/table">
            <a:tbl>
              <a:tblPr firstRow="1" firstCol="1" bandRow="1"/>
              <a:tblGrid>
                <a:gridCol w="13300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86888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9945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2534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rgbClr val="FFC000"/>
                          </a:solidFill>
                          <a:latin typeface="Calibri" panose="020F0502020204030204" pitchFamily="34" charset="0"/>
                        </a:rPr>
                        <a:t>BCMS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H [%]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V [%]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81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flat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</a:rPr>
                        <a:t> bottom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15 %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0.3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9 %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0.1 </a:t>
                      </a:r>
                      <a:r>
                        <a:rPr lang="el-GR" sz="140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09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ramp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5 %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0.1 </a:t>
                      </a:r>
                      <a:r>
                        <a:rPr lang="el-GR" sz="140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22 %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0.4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99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total</a:t>
                      </a:r>
                    </a:p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</a:rPr>
                        <a:t>injection - collisions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21 %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0.4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31 %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0.5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275510"/>
              </p:ext>
            </p:extLst>
          </p:nvPr>
        </p:nvGraphicFramePr>
        <p:xfrm>
          <a:off x="566235" y="3824269"/>
          <a:ext cx="3278862" cy="1859280"/>
        </p:xfrm>
        <a:graphic>
          <a:graphicData uri="http://schemas.openxmlformats.org/drawingml/2006/table">
            <a:tbl>
              <a:tblPr firstRow="1" firstCol="1" bandRow="1"/>
              <a:tblGrid>
                <a:gridCol w="128253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337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929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146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</a:rPr>
                        <a:t>8b4e</a:t>
                      </a:r>
                      <a:r>
                        <a:rPr lang="en-US" sz="1400" baseline="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>
                          <a:solidFill>
                            <a:srgbClr val="00B0F0"/>
                          </a:solidFill>
                          <a:latin typeface="Calibri" panose="020F0502020204030204" pitchFamily="34" charset="0"/>
                        </a:rPr>
                        <a:t>BCS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H [%]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V [%]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181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flat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</a:rPr>
                        <a:t> bottom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17 %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0.2</a:t>
                      </a:r>
                      <a:r>
                        <a:rPr lang="en-US" sz="1400" baseline="0" dirty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15 %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0.15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09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ramp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43 %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0.6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45 %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0.6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99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total</a:t>
                      </a:r>
                    </a:p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</a:rPr>
                        <a:t>injection - collisions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68 %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0.8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68 %</a:t>
                      </a:r>
                    </a:p>
                    <a:p>
                      <a:pPr algn="ctr"/>
                      <a:r>
                        <a:rPr lang="en-US" sz="1400" dirty="0">
                          <a:latin typeface="Calibri" panose="020F0502020204030204" pitchFamily="34" charset="0"/>
                        </a:rPr>
                        <a:t>0.7 </a:t>
                      </a:r>
                      <a:r>
                        <a:rPr lang="el-GR" sz="1400" baseline="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55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494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WIDTH" val="324"/>
  <p:tag name="DEFAULTHEIGHT" val="370"/>
  <p:tag name="DEFAULTMAGNIFICATION" val="2"/>
  <p:tag name="DEFAULTFONTSIZE" val="12"/>
</p:tagLst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84048</TotalTime>
  <Words>2225</Words>
  <Application>Microsoft Macintosh PowerPoint</Application>
  <PresentationFormat>On-screen Show (4:3)</PresentationFormat>
  <Paragraphs>749</Paragraphs>
  <Slides>37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52" baseType="lpstr">
      <vt:lpstr>Bookman Old Style</vt:lpstr>
      <vt:lpstr>Calibri</vt:lpstr>
      <vt:lpstr>Candara</vt:lpstr>
      <vt:lpstr>Chalkboard</vt:lpstr>
      <vt:lpstr>Georgia</vt:lpstr>
      <vt:lpstr>Helvetica</vt:lpstr>
      <vt:lpstr>Mistral</vt:lpstr>
      <vt:lpstr>MS PGothic</vt:lpstr>
      <vt:lpstr>ＭＳ Ｐゴシック</vt:lpstr>
      <vt:lpstr>Symbol</vt:lpstr>
      <vt:lpstr>Times New Roman</vt:lpstr>
      <vt:lpstr>Wingdings</vt:lpstr>
      <vt:lpstr>Arial</vt:lpstr>
      <vt:lpstr>Infusion</vt:lpstr>
      <vt:lpstr>Custom Design</vt:lpstr>
      <vt:lpstr>Beam dynamics and levelling scenarios</vt:lpstr>
      <vt:lpstr>Content</vt:lpstr>
      <vt:lpstr>Injectors performance</vt:lpstr>
      <vt:lpstr>Injectors performance</vt:lpstr>
      <vt:lpstr>Heat load estimates</vt:lpstr>
      <vt:lpstr>Heat load estimates</vt:lpstr>
      <vt:lpstr>Filling schemes</vt:lpstr>
      <vt:lpstr>Filling schemes</vt:lpstr>
      <vt:lpstr>Emittance evolution until SB in 2017</vt:lpstr>
      <vt:lpstr>Emittance evolution until SB in 2017</vt:lpstr>
      <vt:lpstr> Collimation, aperture and β*</vt:lpstr>
      <vt:lpstr> Collimation, aperture and β*</vt:lpstr>
      <vt:lpstr> Collimation, aperture and β*</vt:lpstr>
      <vt:lpstr>Crossing-angle</vt:lpstr>
      <vt:lpstr>Crossing-angle</vt:lpstr>
      <vt:lpstr>Crossing-angle</vt:lpstr>
      <vt:lpstr>Crossing-angle</vt:lpstr>
      <vt:lpstr>Instabilities</vt:lpstr>
      <vt:lpstr>Instabilities</vt:lpstr>
      <vt:lpstr>From ATS to ATS</vt:lpstr>
      <vt:lpstr>From ATS to ATS</vt:lpstr>
      <vt:lpstr>Levelling considerations</vt:lpstr>
      <vt:lpstr>Levelling considerations</vt:lpstr>
      <vt:lpstr>Performance projection in 2018</vt:lpstr>
      <vt:lpstr>Performance projection in 2018</vt:lpstr>
      <vt:lpstr>Performance projection in 2018</vt:lpstr>
      <vt:lpstr>Performance projection in 2018</vt:lpstr>
      <vt:lpstr>Performance projection in 2018</vt:lpstr>
      <vt:lpstr>Summary</vt:lpstr>
      <vt:lpstr>Summary</vt:lpstr>
      <vt:lpstr>Summary</vt:lpstr>
      <vt:lpstr>Summary</vt:lpstr>
      <vt:lpstr>Extras</vt:lpstr>
      <vt:lpstr>Comparison</vt:lpstr>
      <vt:lpstr>Emittance evolution during SB in 2017</vt:lpstr>
      <vt:lpstr>Lifetime &amp; Losses</vt:lpstr>
      <vt:lpstr>Beam Screen – refrigeration capacity summary 2017/expected 2018</vt:lpstr>
    </vt:vector>
  </TitlesOfParts>
  <Company>SNS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FACILITIES OVERVIEW</dc:title>
  <dc:creator>Yannis Papaphilippou</dc:creator>
  <cp:lastModifiedBy>Yannis Papaphilippou</cp:lastModifiedBy>
  <cp:revision>3466</cp:revision>
  <cp:lastPrinted>2017-12-14T09:25:57Z</cp:lastPrinted>
  <dcterms:created xsi:type="dcterms:W3CDTF">2010-07-28T07:47:37Z</dcterms:created>
  <dcterms:modified xsi:type="dcterms:W3CDTF">2017-12-14T10:23:22Z</dcterms:modified>
</cp:coreProperties>
</file>