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4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86331" autoAdjust="0"/>
  </p:normalViewPr>
  <p:slideViewPr>
    <p:cSldViewPr showGuides="1">
      <p:cViewPr varScale="1">
        <p:scale>
          <a:sx n="113" d="100"/>
          <a:sy n="113" d="100"/>
        </p:scale>
        <p:origin x="-2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7904-7C42-43F4-9021-7090DA9A2941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9307-FF60-4E6E-9511-D5E0B73A4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205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6" Type="http://schemas.openxmlformats.org/officeDocument/2006/relationships/image" Target="../media/image3.emf"/><Relationship Id="rId7" Type="http://schemas.openxmlformats.org/officeDocument/2006/relationships/image" Target="../media/image4.emf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530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04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390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Pag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C:\~GLUE - Hannah\01. Clients\01. HB\1. Small clients for HB\Projects\BRG Nature research (Antony Johnson) Jul 2016\2. Data and graphics\hodgkin banner_nr_colours_grey.emf">
            <a:extLst>
              <a:ext uri="{FF2B5EF4-FFF2-40B4-BE49-F238E27FC236}">
                <a16:creationId xmlns="" xmlns:a16="http://schemas.microsoft.com/office/drawing/2014/main" id="{9EA7AD26-1CEE-46E0-AE24-F28F5172042C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1" t="39072" r="3608" b="32584"/>
          <a:stretch/>
        </p:blipFill>
        <p:spPr bwMode="ltGray">
          <a:xfrm>
            <a:off x="494031" y="798944"/>
            <a:ext cx="8649969" cy="579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D1304B12-85B7-4EA6-AF85-9DA2846828DE}"/>
              </a:ext>
            </a:extLst>
          </p:cNvPr>
          <p:cNvSpPr>
            <a:spLocks/>
          </p:cNvSpPr>
          <p:nvPr userDrawn="1"/>
        </p:nvSpPr>
        <p:spPr bwMode="ltGray">
          <a:xfrm>
            <a:off x="0" y="-3483"/>
            <a:ext cx="9144000" cy="6861483"/>
          </a:xfrm>
          <a:custGeom>
            <a:avLst/>
            <a:gdLst>
              <a:gd name="connsiteX0" fmla="*/ 0 w 9906000"/>
              <a:gd name="connsiteY0" fmla="*/ 0 h 6861483"/>
              <a:gd name="connsiteX1" fmla="*/ 9906000 w 9906000"/>
              <a:gd name="connsiteY1" fmla="*/ 0 h 6861483"/>
              <a:gd name="connsiteX2" fmla="*/ 9906000 w 9906000"/>
              <a:gd name="connsiteY2" fmla="*/ 796636 h 6861483"/>
              <a:gd name="connsiteX3" fmla="*/ 9414128 w 9906000"/>
              <a:gd name="connsiteY3" fmla="*/ 796636 h 6861483"/>
              <a:gd name="connsiteX4" fmla="*/ 9414128 w 9906000"/>
              <a:gd name="connsiteY4" fmla="*/ 836881 h 6861483"/>
              <a:gd name="connsiteX5" fmla="*/ 9414128 w 9906000"/>
              <a:gd name="connsiteY5" fmla="*/ 2370360 h 6861483"/>
              <a:gd name="connsiteX6" fmla="*/ 5401599 w 9906000"/>
              <a:gd name="connsiteY6" fmla="*/ 3513685 h 6861483"/>
              <a:gd name="connsiteX7" fmla="*/ 5297907 w 9906000"/>
              <a:gd name="connsiteY7" fmla="*/ 3529390 h 6861483"/>
              <a:gd name="connsiteX8" fmla="*/ 4923991 w 9906000"/>
              <a:gd name="connsiteY8" fmla="*/ 3155611 h 6861483"/>
              <a:gd name="connsiteX9" fmla="*/ 4923991 w 9906000"/>
              <a:gd name="connsiteY9" fmla="*/ 796636 h 6861483"/>
              <a:gd name="connsiteX10" fmla="*/ 539017 w 9906000"/>
              <a:gd name="connsiteY10" fmla="*/ 796636 h 6861483"/>
              <a:gd name="connsiteX11" fmla="*/ 539017 w 9906000"/>
              <a:gd name="connsiteY11" fmla="*/ 864158 h 6861483"/>
              <a:gd name="connsiteX12" fmla="*/ 539017 w 9906000"/>
              <a:gd name="connsiteY12" fmla="*/ 5743883 h 6861483"/>
              <a:gd name="connsiteX13" fmla="*/ 542193 w 9906000"/>
              <a:gd name="connsiteY13" fmla="*/ 5794683 h 6861483"/>
              <a:gd name="connsiteX14" fmla="*/ 1164541 w 9906000"/>
              <a:gd name="connsiteY14" fmla="*/ 6359833 h 6861483"/>
              <a:gd name="connsiteX15" fmla="*/ 1320128 w 9906000"/>
              <a:gd name="connsiteY15" fmla="*/ 6337608 h 6861483"/>
              <a:gd name="connsiteX16" fmla="*/ 9906000 w 9906000"/>
              <a:gd name="connsiteY16" fmla="*/ 3892858 h 6861483"/>
              <a:gd name="connsiteX17" fmla="*/ 9906000 w 9906000"/>
              <a:gd name="connsiteY17" fmla="*/ 6861483 h 6861483"/>
              <a:gd name="connsiteX18" fmla="*/ 2400 w 9906000"/>
              <a:gd name="connsiteY18" fmla="*/ 6861483 h 6861483"/>
              <a:gd name="connsiteX19" fmla="*/ 2400 w 9906000"/>
              <a:gd name="connsiteY19" fmla="*/ 923389 h 6861483"/>
              <a:gd name="connsiteX20" fmla="*/ 2400 w 9906000"/>
              <a:gd name="connsiteY20" fmla="*/ 796636 h 6861483"/>
              <a:gd name="connsiteX21" fmla="*/ 0 w 9906000"/>
              <a:gd name="connsiteY21" fmla="*/ 796636 h 68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906000" h="6861483">
                <a:moveTo>
                  <a:pt x="0" y="0"/>
                </a:moveTo>
                <a:lnTo>
                  <a:pt x="9906000" y="0"/>
                </a:lnTo>
                <a:lnTo>
                  <a:pt x="9906000" y="796636"/>
                </a:lnTo>
                <a:lnTo>
                  <a:pt x="9414128" y="796636"/>
                </a:lnTo>
                <a:lnTo>
                  <a:pt x="9414128" y="836881"/>
                </a:lnTo>
                <a:cubicBezTo>
                  <a:pt x="9414128" y="2370360"/>
                  <a:pt x="9414128" y="2370360"/>
                  <a:pt x="9414128" y="2370360"/>
                </a:cubicBezTo>
                <a:cubicBezTo>
                  <a:pt x="5401599" y="3513685"/>
                  <a:pt x="5401599" y="3513685"/>
                  <a:pt x="5401599" y="3513685"/>
                </a:cubicBezTo>
                <a:cubicBezTo>
                  <a:pt x="5367035" y="3523108"/>
                  <a:pt x="5332471" y="3529390"/>
                  <a:pt x="5297907" y="3529390"/>
                </a:cubicBezTo>
                <a:cubicBezTo>
                  <a:pt x="5090525" y="3529390"/>
                  <a:pt x="4923991" y="3362917"/>
                  <a:pt x="4923991" y="3155611"/>
                </a:cubicBezTo>
                <a:lnTo>
                  <a:pt x="4923991" y="796636"/>
                </a:lnTo>
                <a:lnTo>
                  <a:pt x="539017" y="796636"/>
                </a:lnTo>
                <a:lnTo>
                  <a:pt x="539017" y="864158"/>
                </a:lnTo>
                <a:cubicBezTo>
                  <a:pt x="539017" y="1623577"/>
                  <a:pt x="539017" y="3053071"/>
                  <a:pt x="539017" y="5743883"/>
                </a:cubicBezTo>
                <a:cubicBezTo>
                  <a:pt x="539017" y="5762933"/>
                  <a:pt x="539017" y="5781983"/>
                  <a:pt x="542193" y="5794683"/>
                </a:cubicBezTo>
                <a:cubicBezTo>
                  <a:pt x="570770" y="6112183"/>
                  <a:pt x="837491" y="6359833"/>
                  <a:pt x="1164541" y="6359833"/>
                </a:cubicBezTo>
                <a:cubicBezTo>
                  <a:pt x="1218521" y="6359833"/>
                  <a:pt x="1269325" y="6350308"/>
                  <a:pt x="1320128" y="6337608"/>
                </a:cubicBezTo>
                <a:cubicBezTo>
                  <a:pt x="1323304" y="6337608"/>
                  <a:pt x="9906000" y="3892858"/>
                  <a:pt x="9906000" y="3892858"/>
                </a:cubicBezTo>
                <a:cubicBezTo>
                  <a:pt x="9906000" y="3892858"/>
                  <a:pt x="9906000" y="3892858"/>
                  <a:pt x="9906000" y="6861483"/>
                </a:cubicBezTo>
                <a:cubicBezTo>
                  <a:pt x="9906000" y="6861483"/>
                  <a:pt x="9906000" y="6861483"/>
                  <a:pt x="2400" y="6861483"/>
                </a:cubicBezTo>
                <a:cubicBezTo>
                  <a:pt x="2400" y="6861483"/>
                  <a:pt x="2400" y="6861483"/>
                  <a:pt x="2400" y="923389"/>
                </a:cubicBezTo>
                <a:lnTo>
                  <a:pt x="2400" y="796636"/>
                </a:lnTo>
                <a:lnTo>
                  <a:pt x="0" y="796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 bwMode="ltGray">
          <a:xfrm>
            <a:off x="4728396" y="923926"/>
            <a:ext cx="3631625" cy="649049"/>
          </a:xfrm>
        </p:spPr>
        <p:txBody>
          <a:bodyPr/>
          <a:lstStyle>
            <a:lvl1pPr>
              <a:defRPr sz="23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 bwMode="ltGray">
          <a:xfrm>
            <a:off x="4728367" y="1774206"/>
            <a:ext cx="3631681" cy="630942"/>
          </a:xfrm>
        </p:spPr>
        <p:txBody>
          <a:bodyPr/>
          <a:lstStyle>
            <a:lvl1pPr>
              <a:defRPr sz="2000" b="0">
                <a:solidFill>
                  <a:schemeClr val="accent3"/>
                </a:solidFill>
                <a:latin typeface="+mj-lt"/>
              </a:defRPr>
            </a:lvl1pPr>
            <a:lvl2pPr>
              <a:defRPr sz="1600">
                <a:solidFill>
                  <a:schemeClr val="accent3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4C1CE4C-D5ED-4D0F-8295-6E97D030B9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ltGray">
          <a:xfrm rot="5400000">
            <a:off x="-2209722" y="3135297"/>
            <a:ext cx="4964616" cy="306447"/>
          </a:xfrm>
        </p:spPr>
        <p:txBody>
          <a:bodyPr>
            <a:noAutofit/>
          </a:bodyPr>
          <a:lstStyle>
            <a:lvl1pPr>
              <a:defRPr sz="1100" b="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36" descr="C:\Users\Hannah\AppData\Roaming\Skype\My Skype Received Files\springernature_logo_v02.emf">
            <a:extLst>
              <a:ext uri="{FF2B5EF4-FFF2-40B4-BE49-F238E27FC236}">
                <a16:creationId xmlns="" xmlns:a16="http://schemas.microsoft.com/office/drawing/2014/main" id="{E76482CE-3279-4D5E-A3AE-73E8A91E10AB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496766" y="396690"/>
            <a:ext cx="2094546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>
            <a:extLst>
              <a:ext uri="{FF2B5EF4-FFF2-40B4-BE49-F238E27FC236}">
                <a16:creationId xmlns="" xmlns:a16="http://schemas.microsoft.com/office/drawing/2014/main" id="{CD417F2F-B300-4BD1-8EA7-A54EEBA67C28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908432" y="5928730"/>
            <a:ext cx="2779833" cy="41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9945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1079">
          <p15:clr>
            <a:srgbClr val="FBAE40"/>
          </p15:clr>
        </p15:guide>
        <p15:guide id="2" orient="horz" pos="465">
          <p15:clr>
            <a:srgbClr val="FBAE40"/>
          </p15:clr>
        </p15:guide>
        <p15:guide id="3" pos="339">
          <p15:clr>
            <a:srgbClr val="FBAE40"/>
          </p15:clr>
        </p15:guide>
        <p15:guide id="4" pos="5922">
          <p15:clr>
            <a:srgbClr val="FBAE40"/>
          </p15:clr>
        </p15:guide>
        <p15:guide id="5" orient="horz" pos="4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ck Pag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762001" y="563563"/>
            <a:ext cx="7605347" cy="370558"/>
          </a:xfrm>
        </p:spPr>
        <p:txBody>
          <a:bodyPr/>
          <a:lstStyle>
            <a:lvl1pPr>
              <a:lnSpc>
                <a:spcPct val="85000"/>
              </a:lnSpc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Statement/quote slide</a:t>
            </a:r>
            <a:endParaRPr lang="en-GB" dirty="0"/>
          </a:p>
        </p:txBody>
      </p:sp>
      <p:sp>
        <p:nvSpPr>
          <p:cNvPr id="16" name="Freeform 6"/>
          <p:cNvSpPr>
            <a:spLocks/>
          </p:cNvSpPr>
          <p:nvPr userDrawn="1"/>
        </p:nvSpPr>
        <p:spPr bwMode="ltGray">
          <a:xfrm>
            <a:off x="8367346" y="-1"/>
            <a:ext cx="320920" cy="482041"/>
          </a:xfrm>
          <a:custGeom>
            <a:avLst/>
            <a:gdLst>
              <a:gd name="T0" fmla="*/ 0 w 120"/>
              <a:gd name="T1" fmla="*/ 0 h 164"/>
              <a:gd name="T2" fmla="*/ 120 w 120"/>
              <a:gd name="T3" fmla="*/ 0 h 164"/>
              <a:gd name="T4" fmla="*/ 120 w 120"/>
              <a:gd name="T5" fmla="*/ 138 h 164"/>
              <a:gd name="T6" fmla="*/ 13 w 120"/>
              <a:gd name="T7" fmla="*/ 164 h 164"/>
              <a:gd name="T8" fmla="*/ 10 w 120"/>
              <a:gd name="T9" fmla="*/ 164 h 164"/>
              <a:gd name="T10" fmla="*/ 0 w 120"/>
              <a:gd name="T11" fmla="*/ 156 h 164"/>
              <a:gd name="T12" fmla="*/ 0 w 120"/>
              <a:gd name="T13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" h="164">
                <a:moveTo>
                  <a:pt x="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3" y="164"/>
                  <a:pt x="13" y="164"/>
                  <a:pt x="13" y="164"/>
                </a:cubicBezTo>
                <a:cubicBezTo>
                  <a:pt x="12" y="164"/>
                  <a:pt x="11" y="164"/>
                  <a:pt x="10" y="164"/>
                </a:cubicBezTo>
                <a:cubicBezTo>
                  <a:pt x="4" y="164"/>
                  <a:pt x="0" y="160"/>
                  <a:pt x="0" y="15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0" tIns="0" rIns="0" bIns="36000" numCol="1" anchor="ctr" anchorCtr="1" compatLnSpc="1">
            <a:prstTxWarp prst="textNoShape">
              <a:avLst/>
            </a:prstTxWarp>
          </a:bodyPr>
          <a:lstStyle/>
          <a:p>
            <a:pPr marL="0" marR="0" indent="0" algn="ctr" defTabSz="8727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E06541-304F-41DA-A076-D86DB9E81A9C}" type="slidenum">
              <a:rPr lang="en-GB" sz="1200" smtClean="0">
                <a:solidFill>
                  <a:schemeClr val="tx1"/>
                </a:solidFill>
              </a:rPr>
              <a:pPr marL="0" marR="0" indent="0" algn="ctr" defTabSz="8727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/>
          </p:nvPr>
        </p:nvSpPr>
        <p:spPr bwMode="ltGray">
          <a:xfrm>
            <a:off x="762000" y="1412876"/>
            <a:ext cx="4161692" cy="2377574"/>
          </a:xfrm>
        </p:spPr>
        <p:txBody>
          <a:bodyPr wrap="square">
            <a:spAutoFit/>
          </a:bodyPr>
          <a:lstStyle>
            <a:lvl1pPr>
              <a:lnSpc>
                <a:spcPct val="105000"/>
              </a:lnSpc>
              <a:spcAft>
                <a:spcPts val="1800"/>
              </a:spcAft>
              <a:defRPr sz="2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Rectangle 11"/>
          <p:cNvSpPr/>
          <p:nvPr userDrawn="1"/>
        </p:nvSpPr>
        <p:spPr bwMode="ltGray">
          <a:xfrm>
            <a:off x="5399204" y="5637540"/>
            <a:ext cx="3487858" cy="122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 anchorCtr="1"/>
          <a:lstStyle/>
          <a:p>
            <a:pPr algn="ctr"/>
            <a:endParaRPr lang="en-GB" sz="1400" dirty="0"/>
          </a:p>
        </p:txBody>
      </p:sp>
      <p:pic>
        <p:nvPicPr>
          <p:cNvPr id="14" name="Picture 5">
            <a:extLst>
              <a:ext uri="{FF2B5EF4-FFF2-40B4-BE49-F238E27FC236}">
                <a16:creationId xmlns="" xmlns:a16="http://schemas.microsoft.com/office/drawing/2014/main" id="{5A2E31DD-D6A9-4883-BA76-45F06D045119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908432" y="5928730"/>
            <a:ext cx="2779833" cy="41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420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1079">
          <p15:clr>
            <a:srgbClr val="FBAE40"/>
          </p15:clr>
        </p15:guide>
        <p15:guide id="2" pos="592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954" y="274638"/>
            <a:ext cx="7980237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954" y="1600200"/>
            <a:ext cx="7980237" cy="4525963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2" descr="http://www.nature.com/nphys/images/journal_header_v3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8"/>
          <a:stretch/>
        </p:blipFill>
        <p:spPr bwMode="auto">
          <a:xfrm rot="5400000">
            <a:off x="-2861000" y="2860997"/>
            <a:ext cx="6870953" cy="114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18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87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91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04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54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55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79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74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1367-6417-40E4-A120-8878087312D2}" type="datetimeFigureOut">
              <a:rPr kumimoji="1" lang="ja-JP" altLang="en-US" smtClean="0"/>
              <a:t>10/31/17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D8C1C-AA09-44FA-8400-DC41E4AB40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21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0B75978D-2DCA-460A-A624-C8633C1B0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8396" y="764704"/>
            <a:ext cx="3631625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Publishing data &amp; software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Iulia </a:t>
            </a:r>
            <a:r>
              <a:rPr lang="en-US" dirty="0" err="1"/>
              <a:t>G</a:t>
            </a:r>
            <a:r>
              <a:rPr lang="en-US" dirty="0" err="1" smtClean="0"/>
              <a:t>eorgescu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84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4211" y="260648"/>
            <a:ext cx="7980237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How does it work?</a:t>
            </a:r>
            <a:endParaRPr kumimoji="1" lang="ja-JP" alt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4211" y="1586210"/>
            <a:ext cx="7980237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GB" altLang="ja-JP" dirty="0" smtClean="0"/>
              <a:t>Include methods and technical analyses supporting the quality of the data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GB" altLang="ja-JP" dirty="0" smtClean="0"/>
              <a:t>Publish alongside a journal article 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GB" altLang="ja-JP" dirty="0" smtClean="0"/>
              <a:t>Describe standalone datasets that don’t fit in other publications </a:t>
            </a:r>
          </a:p>
          <a:p>
            <a:pPr marL="285750" indent="-285750"/>
            <a:r>
              <a:rPr lang="en-GB" altLang="ja-JP" dirty="0" smtClean="0"/>
              <a:t>Release data used in previous research articles 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323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4211" y="274638"/>
            <a:ext cx="7980237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How to write a data descriptor?</a:t>
            </a:r>
            <a:endParaRPr kumimoji="1" lang="ja-JP" alt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22921" y="1495325"/>
            <a:ext cx="3888432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altLang="en-US" b="1" kern="0" dirty="0" smtClean="0"/>
              <a:t>Data descriptor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Title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Abstract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Background &amp; Summary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Methods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Technical Validation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Data Records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Usage Notes 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Figures &amp; Tables 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References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Data Citations</a:t>
            </a:r>
            <a:endParaRPr lang="en-GB" altLang="en-US" kern="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952" y="5882730"/>
            <a:ext cx="4912370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rgbClr val="CC0000"/>
              </a:buClr>
            </a:pPr>
            <a:r>
              <a:rPr lang="en-GB" altLang="ja-JP" sz="2400" b="1" dirty="0">
                <a:solidFill>
                  <a:srgbClr val="C00000"/>
                </a:solidFill>
              </a:rPr>
              <a:t>No tests of new scientific hypotheses</a:t>
            </a:r>
            <a:endParaRPr lang="en-GB" alt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51313" y="1495325"/>
            <a:ext cx="38884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altLang="en-US" b="1" kern="0" dirty="0" smtClean="0"/>
              <a:t>Research article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Title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Abstract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Introduction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Main results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Discussion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Outlook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Methods 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Figures &amp; Tables 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/>
              <a:t>References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GB" altLang="en-US" kern="0" dirty="0" smtClean="0">
                <a:solidFill>
                  <a:schemeClr val="tx2"/>
                </a:solidFill>
              </a:rPr>
              <a:t>Supplementary Info</a:t>
            </a:r>
            <a:endParaRPr lang="en-GB" altLang="en-US" kern="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2676"/>
            <a:ext cx="4863485" cy="5882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35385"/>
            <a:ext cx="4286022" cy="6237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69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How about data &amp; software reviews?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5305770" cy="4885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14437"/>
            <a:ext cx="6608582" cy="462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6234072"/>
            <a:ext cx="5795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Coming up in </a:t>
            </a:r>
            <a:r>
              <a:rPr kumimoji="1" lang="en-US" altLang="ja-JP" sz="2400" i="1" dirty="0" smtClean="0"/>
              <a:t>Nature Reviews Physics</a:t>
            </a:r>
            <a:r>
              <a:rPr kumimoji="1" lang="en-US" altLang="ja-JP" sz="2400" dirty="0" smtClean="0"/>
              <a:t> in 2019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2640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The future</a:t>
            </a:r>
            <a:endParaRPr kumimoji="1" lang="ja-JP" alt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4211" y="1586210"/>
            <a:ext cx="7980237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GB" altLang="ja-JP" dirty="0" smtClean="0"/>
              <a:t>Publishing data &amp; software will become more widespread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GB" altLang="ja-JP" dirty="0" smtClean="0"/>
              <a:t>Scientists and funders will come to appreciate these new articles on the same footing as primary research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GB" altLang="ja-JP" b="1" dirty="0" smtClean="0"/>
              <a:t>Challenges</a:t>
            </a:r>
            <a:r>
              <a:rPr lang="en-GB" altLang="ja-JP" dirty="0" smtClean="0"/>
              <a:t>: educating scientists to write and peer-review these new articles and establish guidelines for good scientific practice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29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46CB4554-8210-44D8-B6FF-305D1C7DA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Determination of the speed of light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417424" y="1120880"/>
            <a:ext cx="4600356" cy="3852342"/>
            <a:chOff x="4417424" y="1196752"/>
            <a:chExt cx="4600356" cy="3852342"/>
          </a:xfrm>
        </p:grpSpPr>
        <p:pic>
          <p:nvPicPr>
            <p:cNvPr id="9" name="Picture 2" descr="C:\Users\Iulia\Downloads\1200px-Ole_Rømer_-_Obser._Primi_Jovialium_Parisiis_-_pp1+4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424" y="1196752"/>
              <a:ext cx="4600356" cy="3384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8394884" y="4679762"/>
              <a:ext cx="620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Data</a:t>
              </a:r>
              <a:endParaRPr kumimoji="1" lang="ja-JP" altLang="en-US" dirty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403144" y="4592480"/>
            <a:ext cx="3268470" cy="4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2000" smtClean="0">
                <a:latin typeface="+mj-lt"/>
              </a:rPr>
              <a:t>Ole R</a:t>
            </a:r>
            <a:r>
              <a:rPr lang="en-US" altLang="ja-JP" sz="2000" smtClean="0"/>
              <a:t>ø</a:t>
            </a:r>
            <a:r>
              <a:rPr lang="en-US" altLang="ja-JP" sz="2000" smtClean="0">
                <a:latin typeface="+mj-lt"/>
              </a:rPr>
              <a:t>mer (1644–1710)</a:t>
            </a:r>
            <a:endParaRPr lang="ja-JP" altLang="en-US" sz="2000" dirty="0">
              <a:latin typeface="+mj-lt"/>
            </a:endParaRPr>
          </a:p>
        </p:txBody>
      </p:sp>
      <p:pic>
        <p:nvPicPr>
          <p:cNvPr id="12" name="Picture 3" descr="C:\Users\Iulia\Downloads\Ole_Røm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0880"/>
            <a:ext cx="2998606" cy="34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827584" y="1484784"/>
            <a:ext cx="6193616" cy="5113308"/>
            <a:chOff x="1547664" y="1412776"/>
            <a:chExt cx="6193616" cy="5113308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412776"/>
              <a:ext cx="3169280" cy="511256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  <a:extLst/>
          </p:spPr>
        </p:pic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1547664" y="6065436"/>
              <a:ext cx="3556502" cy="4606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ja-JP" sz="2000" dirty="0" smtClean="0">
                  <a:latin typeface="+mj-lt"/>
                </a:rPr>
                <a:t>Story: 1676 </a:t>
              </a:r>
              <a:r>
                <a:rPr lang="en-US" altLang="ja-JP" sz="2000" i="1" dirty="0">
                  <a:latin typeface="+mj-lt"/>
                </a:rPr>
                <a:t>Journal des </a:t>
              </a:r>
              <a:r>
                <a:rPr lang="en-US" altLang="ja-JP" sz="2000" i="1" dirty="0" err="1">
                  <a:latin typeface="+mj-lt"/>
                </a:rPr>
                <a:t>sçavans</a:t>
              </a:r>
              <a:endParaRPr lang="ja-JP" altLang="en-US" sz="2000" i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862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nature.com/polopoly_fs/7.21204.1414513456%21/image/nature_top_100_papers_infographicV2_30.10.14.jpg_gen/derivatives/landscape_630/nature_top_100_papers_infographicV2_30.10.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5" r="43277"/>
          <a:stretch/>
        </p:blipFill>
        <p:spPr bwMode="auto">
          <a:xfrm>
            <a:off x="-36512" y="-22876"/>
            <a:ext cx="2154710" cy="688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118198" y="1600200"/>
            <a:ext cx="7010993" cy="47091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b="1" dirty="0" smtClean="0"/>
              <a:t>1665</a:t>
            </a:r>
            <a:r>
              <a:rPr lang="en-US" altLang="ja-JP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i="1" dirty="0" smtClean="0"/>
              <a:t>Philosophical Transactions of the Royal Society</a:t>
            </a:r>
            <a:r>
              <a:rPr lang="en-US" altLang="ja-JP" dirty="0" smtClean="0"/>
              <a:t> and </a:t>
            </a:r>
            <a:r>
              <a:rPr lang="en-US" altLang="ja-JP" i="1" dirty="0" smtClean="0"/>
              <a:t>Journal des </a:t>
            </a:r>
            <a:r>
              <a:rPr lang="en-US" altLang="ja-JP" i="1" dirty="0" err="1" smtClean="0"/>
              <a:t>sçavans</a:t>
            </a:r>
            <a:r>
              <a:rPr lang="en-US" altLang="ja-JP" i="1" dirty="0" smtClean="0"/>
              <a:t> </a:t>
            </a:r>
            <a:r>
              <a:rPr lang="en-US" altLang="ja-JP" dirty="0" smtClean="0"/>
              <a:t>(1665-1792)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b="1" dirty="0" smtClean="0"/>
              <a:t>2015</a:t>
            </a:r>
            <a:r>
              <a:rPr lang="en-US" altLang="ja-JP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&gt;14,000 ISI journals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~58 million papers in Web of Science</a:t>
            </a:r>
            <a:endParaRPr lang="ja-JP" alt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ltGray">
          <a:xfrm>
            <a:off x="1907704" y="274638"/>
            <a:ext cx="72214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36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/>
              <a:t>350 years of scientific publishing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2527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Jim Gray </a:t>
            </a:r>
            <a:r>
              <a:rPr lang="en-US" altLang="ja-JP" i="1" dirty="0"/>
              <a:t>The Fourth Paradigm</a:t>
            </a:r>
            <a:endParaRPr kumimoji="1" lang="ja-JP" alt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2203" y="1340768"/>
            <a:ext cx="7980237" cy="45259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ja-JP" b="1" dirty="0" smtClean="0"/>
              <a:t>Empirical </a:t>
            </a:r>
            <a:r>
              <a:rPr lang="en-US" altLang="ja-JP" dirty="0" smtClean="0"/>
              <a:t>(describing natural phenomena)</a:t>
            </a:r>
          </a:p>
          <a:p>
            <a:pPr>
              <a:lnSpc>
                <a:spcPct val="200000"/>
              </a:lnSpc>
            </a:pPr>
            <a:r>
              <a:rPr lang="en-US" altLang="ja-JP" b="1" dirty="0" smtClean="0"/>
              <a:t>Theoretical </a:t>
            </a:r>
            <a:r>
              <a:rPr lang="en-US" altLang="ja-JP" dirty="0" smtClean="0"/>
              <a:t>(using models, generalizations)</a:t>
            </a:r>
          </a:p>
          <a:p>
            <a:pPr>
              <a:lnSpc>
                <a:spcPct val="200000"/>
              </a:lnSpc>
            </a:pPr>
            <a:r>
              <a:rPr lang="en-US" altLang="ja-JP" b="1" dirty="0" smtClean="0"/>
              <a:t>Computational </a:t>
            </a:r>
            <a:r>
              <a:rPr lang="en-US" altLang="ja-JP" dirty="0" smtClean="0"/>
              <a:t>(simulating complex phenomena)</a:t>
            </a:r>
          </a:p>
          <a:p>
            <a:pPr>
              <a:lnSpc>
                <a:spcPct val="200000"/>
              </a:lnSpc>
            </a:pPr>
            <a:r>
              <a:rPr lang="en-US" altLang="ja-JP" b="1" dirty="0" smtClean="0"/>
              <a:t>Data exploration </a:t>
            </a:r>
            <a:r>
              <a:rPr lang="en-US" altLang="ja-JP" dirty="0" smtClean="0"/>
              <a:t>(theory, experiment &amp; simulation)</a:t>
            </a:r>
            <a:endParaRPr lang="en-US" altLang="ja-JP" dirty="0"/>
          </a:p>
        </p:txBody>
      </p:sp>
      <p:sp>
        <p:nvSpPr>
          <p:cNvPr id="5" name="TextBox 4"/>
          <p:cNvSpPr txBox="1"/>
          <p:nvPr/>
        </p:nvSpPr>
        <p:spPr>
          <a:xfrm>
            <a:off x="823514" y="5177081"/>
            <a:ext cx="654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How has science publishing changed?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1164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1520" y="260648"/>
            <a:ext cx="3240360" cy="5729282"/>
            <a:chOff x="1163638" y="1052736"/>
            <a:chExt cx="3240360" cy="572928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3638" y="1052736"/>
              <a:ext cx="3240360" cy="512115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6" name="TextBox 5"/>
            <p:cNvSpPr txBox="1"/>
            <p:nvPr/>
          </p:nvSpPr>
          <p:spPr>
            <a:xfrm>
              <a:off x="1797683" y="6412686"/>
              <a:ext cx="1972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+mj-lt"/>
                </a:rPr>
                <a:t>Isaac Newton 1671</a:t>
              </a:r>
              <a:endParaRPr kumimoji="1" lang="ja-JP" altLang="en-US" dirty="0">
                <a:latin typeface="+mj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387292" y="219918"/>
            <a:ext cx="3929124" cy="5674454"/>
            <a:chOff x="5179380" y="1012006"/>
            <a:chExt cx="3929124" cy="5674454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9380" y="1012006"/>
              <a:ext cx="3929124" cy="51618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818579" y="6317128"/>
              <a:ext cx="2650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+mj-lt"/>
                </a:rPr>
                <a:t>James Clerk Maxwell 1864</a:t>
              </a:r>
              <a:endParaRPr kumimoji="1" lang="ja-JP" altLang="en-US" dirty="0">
                <a:latin typeface="+mj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71600" y="994417"/>
            <a:ext cx="3384376" cy="5393205"/>
            <a:chOff x="1043608" y="994417"/>
            <a:chExt cx="3384376" cy="5393205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994417"/>
              <a:ext cx="3384376" cy="49680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1514532" y="6018290"/>
              <a:ext cx="24425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o-RO" altLang="ja-JP" dirty="0"/>
                <a:t>Wilhelm </a:t>
              </a:r>
              <a:r>
                <a:rPr lang="ro-RO" altLang="ja-JP" dirty="0" smtClean="0"/>
                <a:t>R</a:t>
              </a:r>
              <a:r>
                <a:rPr lang="en-US" altLang="ja-JP" dirty="0" err="1" smtClean="0"/>
                <a:t>oe</a:t>
              </a:r>
              <a:r>
                <a:rPr lang="ro-RO" altLang="ja-JP" dirty="0" smtClean="0"/>
                <a:t>ntgen</a:t>
              </a:r>
              <a:r>
                <a:rPr lang="en-US" altLang="ja-JP" dirty="0" smtClean="0"/>
                <a:t> 1896</a:t>
              </a:r>
              <a:endParaRPr lang="ja-JP" alt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92080" y="843469"/>
            <a:ext cx="3797926" cy="6014531"/>
            <a:chOff x="5292080" y="843469"/>
            <a:chExt cx="3797926" cy="6014531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843469"/>
              <a:ext cx="3797926" cy="55269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6119532" y="6488668"/>
              <a:ext cx="2143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+mj-lt"/>
                </a:rPr>
                <a:t>Watson &amp; Crick 1953</a:t>
              </a:r>
              <a:endParaRPr kumimoji="1" lang="ja-JP" altLang="en-US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305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52203" y="274638"/>
            <a:ext cx="7980237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Changing paradigm</a:t>
            </a:r>
            <a:endParaRPr kumimoji="1" lang="ja-JP" alt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2203" y="1456184"/>
            <a:ext cx="7980237" cy="4853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The old type of narrative: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altLang="ja-JP" b="1" dirty="0" smtClean="0"/>
              <a:t>data to support a hypothesis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Data-intensive science:</a:t>
            </a:r>
          </a:p>
          <a:p>
            <a:r>
              <a:rPr lang="en-US" altLang="ja-JP" dirty="0" smtClean="0"/>
              <a:t>Large amounts of data </a:t>
            </a:r>
          </a:p>
          <a:p>
            <a:r>
              <a:rPr lang="en-US" altLang="ja-JP" dirty="0" smtClean="0"/>
              <a:t>Should be made accessible to others</a:t>
            </a:r>
          </a:p>
          <a:p>
            <a:r>
              <a:rPr lang="en-US" altLang="ja-JP" dirty="0" smtClean="0"/>
              <a:t>Exploratory use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altLang="ja-JP" b="1" dirty="0" smtClean="0"/>
              <a:t>data interesting in itself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1557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95936" y="3017028"/>
            <a:ext cx="4551650" cy="373042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Filter and publish?</a:t>
            </a:r>
            <a:br>
              <a:rPr kumimoji="1" lang="en-US" altLang="ja-JP" dirty="0" smtClean="0"/>
            </a:br>
            <a:r>
              <a:rPr lang="en-US" altLang="ja-JP" i="1" dirty="0" smtClean="0"/>
              <a:t>or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Publish and filter?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211032" y="280724"/>
            <a:ext cx="4227414" cy="3384376"/>
            <a:chOff x="4417424" y="1196752"/>
            <a:chExt cx="4600356" cy="3852342"/>
          </a:xfrm>
        </p:grpSpPr>
        <p:pic>
          <p:nvPicPr>
            <p:cNvPr id="6" name="Picture 2" descr="C:\Users\Iulia\Downloads\1200px-Ole_Rømer_-_Obser._Primi_Jovialium_Parisiis_-_pp1+4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424" y="1196752"/>
              <a:ext cx="4600356" cy="3384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394884" y="4679762"/>
              <a:ext cx="620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Data</a:t>
              </a:r>
              <a:endParaRPr kumimoji="1" lang="ja-JP" alt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5688" y="1504860"/>
            <a:ext cx="3457312" cy="5267730"/>
            <a:chOff x="1115616" y="1484784"/>
            <a:chExt cx="3457312" cy="5267730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484784"/>
              <a:ext cx="3169280" cy="511256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  <a:extLst/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1115616" y="6291866"/>
              <a:ext cx="820198" cy="4606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ja-JP" sz="2000" dirty="0" smtClean="0">
                  <a:latin typeface="+mj-lt"/>
                </a:rPr>
                <a:t>Story</a:t>
              </a:r>
              <a:endParaRPr lang="ja-JP" altLang="en-US" sz="2000" i="1" dirty="0">
                <a:latin typeface="+mj-lt"/>
              </a:endParaRP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H="1">
            <a:off x="3418944" y="2512972"/>
            <a:ext cx="1152128" cy="827661"/>
          </a:xfrm>
          <a:prstGeom prst="straightConnector1">
            <a:avLst/>
          </a:prstGeom>
          <a:ln w="79375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75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8421" y="44624"/>
            <a:ext cx="7980237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A possible answer: data journals</a:t>
            </a:r>
            <a:endParaRPr kumimoji="1" lang="ja-JP" alt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78421" y="1370186"/>
            <a:ext cx="7980237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i="1" smtClean="0"/>
              <a:t>Scientific Data</a:t>
            </a:r>
            <a:r>
              <a:rPr lang="en-US" altLang="ja-JP" smtClean="0"/>
              <a:t> (NPG)</a:t>
            </a:r>
          </a:p>
          <a:p>
            <a:r>
              <a:rPr lang="en-US" altLang="ja-JP" i="1" smtClean="0"/>
              <a:t>Data in Brief</a:t>
            </a:r>
            <a:r>
              <a:rPr lang="en-US" altLang="ja-JP" smtClean="0"/>
              <a:t>, </a:t>
            </a:r>
            <a:r>
              <a:rPr lang="en-US" altLang="ja-JP" i="1" smtClean="0"/>
              <a:t>Genomics Data</a:t>
            </a:r>
            <a:r>
              <a:rPr lang="en-US" altLang="ja-JP" smtClean="0"/>
              <a:t> (Elsevier)</a:t>
            </a:r>
            <a:endParaRPr lang="en-US" altLang="ja-JP" i="1" smtClean="0"/>
          </a:p>
          <a:p>
            <a:r>
              <a:rPr lang="ro-RO" altLang="ja-JP" i="1" smtClean="0"/>
              <a:t>Geoscience Data Journal</a:t>
            </a:r>
            <a:r>
              <a:rPr lang="en-US" altLang="ja-JP" smtClean="0"/>
              <a:t> (Wiley)</a:t>
            </a:r>
            <a:endParaRPr lang="ja-JP" altLang="en-US" i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47" y="3213834"/>
            <a:ext cx="4494066" cy="316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16" y="3644541"/>
            <a:ext cx="4163280" cy="2304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471372" y="5215210"/>
            <a:ext cx="576064" cy="0"/>
          </a:xfrm>
          <a:prstGeom prst="straightConnector1">
            <a:avLst/>
          </a:prstGeom>
          <a:ln w="5080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73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52203" y="297632"/>
            <a:ext cx="7980237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The concept of Data journals</a:t>
            </a:r>
            <a:endParaRPr kumimoji="1" lang="ja-JP" alt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3978" y="1892349"/>
            <a:ext cx="7980237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ja-JP" smtClean="0"/>
              <a:t>Data must be well described before others can use it and benefit from it</a:t>
            </a:r>
          </a:p>
          <a:p>
            <a:r>
              <a:rPr lang="en-GB" altLang="ja-JP" smtClean="0"/>
              <a:t>Scientists who share data in a reusable manner deserve credit through citable publications</a:t>
            </a:r>
          </a:p>
          <a:p>
            <a:r>
              <a:rPr lang="en-GB" altLang="ja-JP" smtClean="0"/>
              <a:t>Data quality matters</a:t>
            </a:r>
            <a:endParaRPr lang="en-US" altLang="ja-JP" smtClean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767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DM0Kq1270WvEWs9JTOni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q227FVqG0mURBSVjxmo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jRJtQ0ZfE2eBifc8GU7k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jRJtQ0ZfE2eBifc8GU7k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21246</TotalTime>
  <Words>360</Words>
  <Application>Microsoft Macintosh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Publishing data &amp; software  Iulia Georgescu</vt:lpstr>
      <vt:lpstr>Determination of the speed of light</vt:lpstr>
      <vt:lpstr>PowerPoint Presentation</vt:lpstr>
      <vt:lpstr>Jim Gray The Fourth Paradigm</vt:lpstr>
      <vt:lpstr>PowerPoint Presentation</vt:lpstr>
      <vt:lpstr>Changing paradigm</vt:lpstr>
      <vt:lpstr>Filter and publish? or Publish and filter?</vt:lpstr>
      <vt:lpstr>A possible answer: data journals</vt:lpstr>
      <vt:lpstr>The concept of Data journals</vt:lpstr>
      <vt:lpstr>How does it work?</vt:lpstr>
      <vt:lpstr>How to write a data descriptor?</vt:lpstr>
      <vt:lpstr>How about data &amp; software reviews?</vt:lpstr>
      <vt:lpstr>The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experience</dc:title>
  <dc:creator>DE</dc:creator>
  <cp:lastModifiedBy>Sünje DT</cp:lastModifiedBy>
  <cp:revision>106</cp:revision>
  <dcterms:created xsi:type="dcterms:W3CDTF">2015-05-06T09:55:00Z</dcterms:created>
  <dcterms:modified xsi:type="dcterms:W3CDTF">2017-10-31T08:28:01Z</dcterms:modified>
</cp:coreProperties>
</file>