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0" r:id="rId4"/>
    <p:sldId id="349" r:id="rId5"/>
    <p:sldId id="300" r:id="rId6"/>
    <p:sldId id="327" r:id="rId7"/>
    <p:sldId id="338" r:id="rId8"/>
    <p:sldId id="359" r:id="rId9"/>
    <p:sldId id="360" r:id="rId10"/>
    <p:sldId id="352" r:id="rId11"/>
    <p:sldId id="341" r:id="rId12"/>
    <p:sldId id="293" r:id="rId13"/>
    <p:sldId id="321" r:id="rId14"/>
    <p:sldId id="364" r:id="rId15"/>
    <p:sldId id="365" r:id="rId16"/>
    <p:sldId id="361" r:id="rId17"/>
    <p:sldId id="318" r:id="rId18"/>
    <p:sldId id="330" r:id="rId19"/>
    <p:sldId id="267" r:id="rId20"/>
    <p:sldId id="269" r:id="rId21"/>
    <p:sldId id="357" r:id="rId22"/>
    <p:sldId id="297" r:id="rId23"/>
    <p:sldId id="305" r:id="rId24"/>
    <p:sldId id="347" r:id="rId25"/>
    <p:sldId id="345" r:id="rId26"/>
    <p:sldId id="270" r:id="rId27"/>
    <p:sldId id="280" r:id="rId28"/>
    <p:sldId id="306" r:id="rId29"/>
    <p:sldId id="311" r:id="rId30"/>
    <p:sldId id="366" r:id="rId31"/>
    <p:sldId id="367" r:id="rId32"/>
    <p:sldId id="368" r:id="rId33"/>
    <p:sldId id="326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758" autoAdjust="0"/>
  </p:normalViewPr>
  <p:slideViewPr>
    <p:cSldViewPr snapToGrid="0" snapToObjects="1">
      <p:cViewPr>
        <p:scale>
          <a:sx n="100" d="100"/>
          <a:sy n="100" d="100"/>
        </p:scale>
        <p:origin x="-143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B5415-8302-D645-B8EC-7FD1B9A3C7B9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1C1DB-D97E-6F46-B4EE-588C833B95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5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2E895-955F-C548-9A9E-A1C6941ADE92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B5593-2C25-7A47-A465-130D9E44C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861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6659" name="Pladsholder til no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26660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309645" indent="-36859943"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24255" indent="-224851"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573957" indent="-224851"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23659" indent="-224851"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BA866E1-797A-E94B-B230-7F9840E4157B}" type="slidenum">
              <a:rPr kumimoji="0" lang="da-DK">
                <a:solidFill>
                  <a:srgbClr val="000000"/>
                </a:solidFill>
                <a:latin typeface="Arial" charset="0"/>
                <a:ea typeface="MS PGothic" charset="0"/>
              </a:rPr>
              <a:pPr eaLnBrk="1" hangingPunct="1"/>
              <a:t>12</a:t>
            </a:fld>
            <a:endParaRPr kumimoji="0" lang="da-DK">
              <a:solidFill>
                <a:srgbClr val="000000"/>
              </a:solidFill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CLIC accelerator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detector&amp;physics</a:t>
            </a:r>
            <a:r>
              <a:rPr lang="en-US" baseline="0" dirty="0" smtClean="0"/>
              <a:t> studies are already set up at international </a:t>
            </a:r>
            <a:r>
              <a:rPr lang="en-US" baseline="0" dirty="0" err="1" smtClean="0"/>
              <a:t>collaboraitons</a:t>
            </a:r>
            <a:r>
              <a:rPr lang="en-US" baseline="0" dirty="0" smtClean="0"/>
              <a:t> with wide participation from member and non-member states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7EA9-54F7-794F-83B1-5D56308BD45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73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28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9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1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1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7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8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9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002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5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2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1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0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2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71650"/>
            <a:ext cx="8229600" cy="5441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33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49332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33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67704-4D2A-F546-9494-EB9D0210C36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ern_logo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7" y="38548"/>
            <a:ext cx="559161" cy="672939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644" y="38548"/>
            <a:ext cx="582142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0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3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8.png"/><Relationship Id="rId20" Type="http://schemas.openxmlformats.org/officeDocument/2006/relationships/image" Target="../media/image79.png"/><Relationship Id="rId21" Type="http://schemas.openxmlformats.org/officeDocument/2006/relationships/image" Target="../media/image80.png"/><Relationship Id="rId22" Type="http://schemas.openxmlformats.org/officeDocument/2006/relationships/image" Target="../media/image81.png"/><Relationship Id="rId23" Type="http://schemas.openxmlformats.org/officeDocument/2006/relationships/image" Target="../media/image82.png"/><Relationship Id="rId24" Type="http://schemas.openxmlformats.org/officeDocument/2006/relationships/image" Target="../media/image83.png"/><Relationship Id="rId25" Type="http://schemas.openxmlformats.org/officeDocument/2006/relationships/image" Target="../media/image84.png"/><Relationship Id="rId26" Type="http://schemas.openxmlformats.org/officeDocument/2006/relationships/image" Target="../media/image85.png"/><Relationship Id="rId27" Type="http://schemas.openxmlformats.org/officeDocument/2006/relationships/image" Target="../media/image86.png"/><Relationship Id="rId28" Type="http://schemas.openxmlformats.org/officeDocument/2006/relationships/image" Target="../media/image87.png"/><Relationship Id="rId29" Type="http://schemas.openxmlformats.org/officeDocument/2006/relationships/image" Target="../media/image88.png"/><Relationship Id="rId10" Type="http://schemas.openxmlformats.org/officeDocument/2006/relationships/image" Target="../media/image69.png"/><Relationship Id="rId11" Type="http://schemas.openxmlformats.org/officeDocument/2006/relationships/image" Target="../media/image70.png"/><Relationship Id="rId12" Type="http://schemas.openxmlformats.org/officeDocument/2006/relationships/image" Target="../media/image71.png"/><Relationship Id="rId13" Type="http://schemas.openxmlformats.org/officeDocument/2006/relationships/image" Target="../media/image72.png"/><Relationship Id="rId14" Type="http://schemas.openxmlformats.org/officeDocument/2006/relationships/image" Target="../media/image73.png"/><Relationship Id="rId15" Type="http://schemas.openxmlformats.org/officeDocument/2006/relationships/image" Target="../media/image74.png"/><Relationship Id="rId16" Type="http://schemas.openxmlformats.org/officeDocument/2006/relationships/image" Target="../media/image75.png"/><Relationship Id="rId17" Type="http://schemas.openxmlformats.org/officeDocument/2006/relationships/image" Target="../media/image76.png"/><Relationship Id="rId18" Type="http://schemas.openxmlformats.org/officeDocument/2006/relationships/image" Target="../media/image77.png"/><Relationship Id="rId19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Future </a:t>
            </a:r>
            <a:r>
              <a:rPr lang="en-US" sz="3600" dirty="0" smtClean="0"/>
              <a:t>Collider Challenges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D. Schulte, CERN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5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CLIC First Energy Stage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Picture 13" descr="Screen Shot 2017-01-20 at 18.39.0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" b="-66"/>
          <a:stretch/>
        </p:blipFill>
        <p:spPr>
          <a:xfrm>
            <a:off x="4203700" y="850900"/>
            <a:ext cx="4666894" cy="27660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216" y="986680"/>
            <a:ext cx="3854684" cy="1323439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Plenty of good physics at lower energies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/>
              <a:t>First stage at 380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742950" lvl="1" indent="-285750">
              <a:buFont typeface="Symbol" charset="0"/>
              <a:buChar char=""/>
            </a:pPr>
            <a:r>
              <a:rPr lang="en-US" sz="1600" dirty="0" smtClean="0"/>
              <a:t>HZ, WW fusion, top  asymmetry</a:t>
            </a:r>
          </a:p>
          <a:p>
            <a:r>
              <a:rPr lang="en-US" sz="1600" dirty="0" smtClean="0"/>
              <a:t>Further stages re-use infrastructure and equipment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1905" t="3947" r="14048" b="3673"/>
          <a:stretch/>
        </p:blipFill>
        <p:spPr>
          <a:xfrm>
            <a:off x="50800" y="2832100"/>
            <a:ext cx="3993793" cy="287548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1562100" y="4086474"/>
            <a:ext cx="304800" cy="429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22164"/>
              </p:ext>
            </p:extLst>
          </p:nvPr>
        </p:nvGraphicFramePr>
        <p:xfrm>
          <a:off x="4305298" y="4515510"/>
          <a:ext cx="4495804" cy="1977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951"/>
                <a:gridCol w="1123951"/>
                <a:gridCol w="1123951"/>
                <a:gridCol w="1123951"/>
              </a:tblGrid>
              <a:tr h="4944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 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5.9</a:t>
                      </a:r>
                      <a:endParaRPr lang="en-US" sz="1600" dirty="0"/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MV/m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72/100</a:t>
                      </a:r>
                      <a:endParaRPr lang="en-US" sz="1600" dirty="0"/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Length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km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95700" y="2612792"/>
            <a:ext cx="212090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pPr algn="ctr"/>
            <a:r>
              <a:rPr lang="en-US" sz="1600" dirty="0" smtClean="0"/>
              <a:t>Preliminary </a:t>
            </a:r>
            <a:r>
              <a:rPr lang="en-US" sz="1600" dirty="0"/>
              <a:t>v</a:t>
            </a:r>
            <a:r>
              <a:rPr lang="en-US" sz="1600" dirty="0" smtClean="0"/>
              <a:t>alue estimate 6.7 GCHF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204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CLIC Staged Scenario</a:t>
            </a:r>
            <a:endParaRPr lang="en-US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3334569"/>
            <a:ext cx="3240385" cy="28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1" y="879259"/>
            <a:ext cx="2592685" cy="174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creen Shot 2015-09-03 at 23.44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0" y="838200"/>
            <a:ext cx="3657601" cy="287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97486" y="773724"/>
            <a:ext cx="1871363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Luminosity targets from Physics Study group</a:t>
            </a:r>
          </a:p>
          <a:p>
            <a:r>
              <a:rPr lang="en-US" sz="1600" dirty="0" smtClean="0"/>
              <a:t>Hopefully input from LHC</a:t>
            </a:r>
            <a:endParaRPr lang="en-US" sz="1600" dirty="0"/>
          </a:p>
        </p:txBody>
      </p:sp>
      <p:sp>
        <p:nvSpPr>
          <p:cNvPr id="16" name="Frame 15"/>
          <p:cNvSpPr/>
          <p:nvPr/>
        </p:nvSpPr>
        <p:spPr>
          <a:xfrm>
            <a:off x="5168900" y="825500"/>
            <a:ext cx="3873499" cy="2946522"/>
          </a:xfrm>
          <a:prstGeom prst="frame">
            <a:avLst>
              <a:gd name="adj1" fmla="val 370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1" y="3204479"/>
            <a:ext cx="3354685" cy="3018522"/>
          </a:xfrm>
          <a:prstGeom prst="frame">
            <a:avLst>
              <a:gd name="adj1" fmla="val 37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56285" y="2619703"/>
            <a:ext cx="1712614" cy="5847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Central complex on </a:t>
            </a:r>
            <a:r>
              <a:rPr lang="en-US" sz="1600" dirty="0" err="1" smtClean="0"/>
              <a:t>Prevessin</a:t>
            </a:r>
            <a:r>
              <a:rPr lang="en-US" sz="1600" dirty="0" smtClean="0"/>
              <a:t> site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4686" y="3542846"/>
            <a:ext cx="1280815" cy="5847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Luminosity evolution</a:t>
            </a:r>
            <a:endParaRPr lang="en-US" sz="1600" dirty="0"/>
          </a:p>
        </p:txBody>
      </p:sp>
      <p:sp>
        <p:nvSpPr>
          <p:cNvPr id="20" name="Frame 19"/>
          <p:cNvSpPr/>
          <p:nvPr/>
        </p:nvSpPr>
        <p:spPr>
          <a:xfrm>
            <a:off x="14586" y="738342"/>
            <a:ext cx="2857500" cy="2107141"/>
          </a:xfrm>
          <a:prstGeom prst="frame">
            <a:avLst>
              <a:gd name="adj1" fmla="val 852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3" name="Picture 22" descr="stage_new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087" y="4445000"/>
            <a:ext cx="5294014" cy="188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8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5" name="Rectangle 2"/>
          <p:cNvSpPr>
            <a:spLocks noChangeArrowheads="1"/>
          </p:cNvSpPr>
          <p:nvPr/>
        </p:nvSpPr>
        <p:spPr bwMode="auto">
          <a:xfrm>
            <a:off x="0" y="27083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lang="en-GB" sz="3200" dirty="0" smtClean="0">
                <a:solidFill>
                  <a:srgbClr val="000000"/>
                </a:solidFill>
                <a:latin typeface="+mj-lt"/>
              </a:rPr>
              <a:t>CLIC Roadmap</a:t>
            </a:r>
            <a:endParaRPr lang="en-GB" sz="3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Screen Shot 2016-09-23 at 14.08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0280"/>
            <a:ext cx="8229599" cy="59912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18673" y="2195417"/>
            <a:ext cx="929899" cy="307777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S. </a:t>
            </a:r>
            <a:r>
              <a:rPr lang="en-US" sz="1400" dirty="0" err="1" smtClean="0"/>
              <a:t>Stapnes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827353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From CTF3 to CLEAR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1" y="4207095"/>
            <a:ext cx="8994226" cy="2308324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" t="3466" r="7757" b="58856"/>
          <a:stretch/>
        </p:blipFill>
        <p:spPr bwMode="auto">
          <a:xfrm>
            <a:off x="266700" y="4299689"/>
            <a:ext cx="8711163" cy="215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14301" y="738233"/>
            <a:ext cx="9000000" cy="3139321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6" name="Picture 8" descr="P10109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7" y="984253"/>
            <a:ext cx="3272898" cy="267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150" y="909001"/>
            <a:ext cx="3199512" cy="238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466576" y="771783"/>
            <a:ext cx="2362574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CTF3 has demonstrated drive beam production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nd main beam acceleration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Technology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quality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Operation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dirty="0" smtClean="0"/>
              <a:t>Closed end 2016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40180" y="3617799"/>
            <a:ext cx="4057936" cy="584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New facility is coming online: CLEAR</a:t>
            </a:r>
          </a:p>
          <a:p>
            <a:r>
              <a:rPr lang="en-US" sz="1600" dirty="0" smtClean="0"/>
              <a:t>CERN Linear Electron Accelerator for Research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6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CLIC X-band Structure Development</a:t>
            </a:r>
            <a:endParaRPr lang="en-US" sz="32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5695" t="4312" r="7245" b="2451"/>
          <a:stretch/>
        </p:blipFill>
        <p:spPr>
          <a:xfrm>
            <a:off x="2898552" y="863600"/>
            <a:ext cx="6280755" cy="4383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1730" y="4664219"/>
            <a:ext cx="59790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40           G [MV/m]                      80                      100                    120             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260606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167904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413005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591679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434823" y="4184188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863056" y="4177722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796675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514575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6102429" y="4189286"/>
            <a:ext cx="1" cy="54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" y="2684070"/>
            <a:ext cx="2863245" cy="2554545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Further development and </a:t>
            </a:r>
            <a:r>
              <a:rPr lang="en-US" sz="1600" dirty="0" err="1" smtClean="0"/>
              <a:t>industrialisation</a:t>
            </a:r>
            <a:r>
              <a:rPr lang="en-US" sz="1600" dirty="0" smtClean="0"/>
              <a:t> of accelerating structures is ongoing</a:t>
            </a:r>
          </a:p>
          <a:p>
            <a:endParaRPr lang="en-US" sz="1600" dirty="0"/>
          </a:p>
          <a:p>
            <a:r>
              <a:rPr lang="en-US" sz="1600" dirty="0" smtClean="0"/>
              <a:t>Several klystron-based test stands exist that test structures (X-boxes)</a:t>
            </a:r>
          </a:p>
          <a:p>
            <a:endParaRPr lang="en-US" sz="1600" dirty="0"/>
          </a:p>
          <a:p>
            <a:r>
              <a:rPr lang="en-US" sz="1600" dirty="0" smtClean="0"/>
              <a:t>Conditioning procedure is being </a:t>
            </a:r>
            <a:r>
              <a:rPr lang="en-US" sz="1600" dirty="0" err="1" smtClean="0"/>
              <a:t>optimised</a:t>
            </a:r>
            <a:endParaRPr lang="en-US" sz="16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3462984" y="5211507"/>
            <a:ext cx="5173016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Growing interest in X-band (FELs, novel technologies, …)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DESY, PSI, INFN, Cockcroft, …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CompactLight</a:t>
            </a:r>
            <a:r>
              <a:rPr lang="en-US" sz="1600" dirty="0" smtClean="0"/>
              <a:t> proposal to EU, 24 partners</a:t>
            </a:r>
            <a:endParaRPr lang="en-US" sz="1600" dirty="0"/>
          </a:p>
        </p:txBody>
      </p:sp>
      <p:pic>
        <p:nvPicPr>
          <p:cNvPr id="23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863600"/>
            <a:ext cx="3150530" cy="1523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613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Other CLIC Technology Development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408479" y="5516287"/>
            <a:ext cx="358592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M</a:t>
            </a:r>
            <a:r>
              <a:rPr lang="en-US" sz="1600" b="1" dirty="0" smtClean="0"/>
              <a:t>ain beam injector</a:t>
            </a:r>
          </a:p>
          <a:p>
            <a:r>
              <a:rPr lang="en-US" sz="1600" dirty="0" smtClean="0"/>
              <a:t>e.g. halved power for positron </a:t>
            </a:r>
            <a:r>
              <a:rPr lang="en-US" sz="1600" dirty="0" smtClean="0"/>
              <a:t>production (C. Bayar, Ankara University)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10502" y="1976309"/>
            <a:ext cx="2850198" cy="4770537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099550" y="749780"/>
            <a:ext cx="2939032" cy="30469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771" y="1015337"/>
            <a:ext cx="2760440" cy="248986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164996" y="749778"/>
            <a:ext cx="2257905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68611" y="749779"/>
            <a:ext cx="387940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R</a:t>
            </a:r>
            <a:r>
              <a:rPr lang="en-US" sz="1600" b="1" dirty="0" smtClean="0"/>
              <a:t>edesign CLIC modulators and klystrons</a:t>
            </a:r>
          </a:p>
          <a:p>
            <a:r>
              <a:rPr lang="en-US" sz="1600" dirty="0"/>
              <a:t>I</a:t>
            </a:r>
            <a:r>
              <a:rPr lang="en-US" sz="1600" dirty="0" smtClean="0"/>
              <a:t>ncrease efficiency from 62% to 90%</a:t>
            </a:r>
          </a:p>
          <a:p>
            <a:r>
              <a:rPr lang="en-US" sz="1600" dirty="0" smtClean="0"/>
              <a:t>Reduce cost (low voltage, no oil)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391863" y="617190"/>
            <a:ext cx="1432128" cy="307777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I. </a:t>
            </a:r>
            <a:r>
              <a:rPr lang="en-US" sz="1400" dirty="0" err="1" smtClean="0"/>
              <a:t>Syratchev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35097" y="6232456"/>
            <a:ext cx="1187457" cy="307777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J. Clarke et al.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851125" y="619653"/>
            <a:ext cx="1143274" cy="307777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C. Rossi et al.</a:t>
            </a:r>
            <a:endParaRPr lang="en-US" sz="1400" dirty="0"/>
          </a:p>
        </p:txBody>
      </p:sp>
      <p:pic>
        <p:nvPicPr>
          <p:cNvPr id="29" name="Picture 28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02" y="1238533"/>
            <a:ext cx="1454923" cy="1809467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4" y="2043544"/>
            <a:ext cx="2164121" cy="206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\\ENGSERVE\Projects\tdl-1162 PM Quadrupole\meng - Mechanical Engineering\Presentations (prs)\PMQ LS Assembly\20140131_142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6" y="3901073"/>
            <a:ext cx="1380965" cy="24717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/>
        </p:spPr>
      </p:pic>
      <p:sp>
        <p:nvSpPr>
          <p:cNvPr id="32" name="TextBox 31"/>
          <p:cNvSpPr txBox="1"/>
          <p:nvPr/>
        </p:nvSpPr>
        <p:spPr>
          <a:xfrm>
            <a:off x="1847884" y="3901073"/>
            <a:ext cx="2521184" cy="1815882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Permanent magnets</a:t>
            </a:r>
          </a:p>
          <a:p>
            <a:r>
              <a:rPr lang="en-US" sz="1600" dirty="0" smtClean="0"/>
              <a:t>Use tunable permanent magnets where possible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Quadruoles</a:t>
            </a:r>
            <a:r>
              <a:rPr lang="en-US" sz="1600" dirty="0" smtClean="0"/>
              <a:t> in drive beam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Strongest permanent magnet developed in UK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426563" y="4558290"/>
            <a:ext cx="1992676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Klystron-based first energy stage</a:t>
            </a:r>
          </a:p>
          <a:p>
            <a:r>
              <a:rPr lang="en-US" sz="1600" dirty="0" smtClean="0"/>
              <a:t>As alternative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99551" y="3628094"/>
            <a:ext cx="290927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New module design</a:t>
            </a:r>
          </a:p>
          <a:p>
            <a:r>
              <a:rPr lang="en-US" sz="1600" dirty="0" smtClean="0"/>
              <a:t>Reduce cost of mechanical system and control</a:t>
            </a:r>
          </a:p>
        </p:txBody>
      </p:sp>
    </p:spTree>
    <p:extLst>
      <p:ext uri="{BB962C8B-B14F-4D97-AF65-F5344CB8AC3E}">
        <p14:creationId xmlns:p14="http://schemas.microsoft.com/office/powerpoint/2010/main" val="350454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Plasma Acceleration as Upgrade Option?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33" y="3558815"/>
            <a:ext cx="8806004" cy="125683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R</a:t>
            </a:r>
            <a:r>
              <a:rPr lang="en-US" sz="1600" dirty="0" smtClean="0"/>
              <a:t>equire excellent beam quality and high efficiency</a:t>
            </a:r>
          </a:p>
          <a:p>
            <a:r>
              <a:rPr lang="en-US" sz="1600" dirty="0" smtClean="0"/>
              <a:t>Preservation of beam quality during acceleration has to be studied in theory and experimentally</a:t>
            </a:r>
          </a:p>
          <a:p>
            <a:r>
              <a:rPr lang="en-US" sz="1600" dirty="0" smtClean="0"/>
              <a:t>This is particularly tough for high efficiency</a:t>
            </a:r>
          </a:p>
        </p:txBody>
      </p:sp>
      <p:pic>
        <p:nvPicPr>
          <p:cNvPr id="4" name="Picture 3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003" y="813528"/>
            <a:ext cx="5764298" cy="237061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3833" y="735902"/>
            <a:ext cx="2874070" cy="2756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/>
              <a:t>V</a:t>
            </a:r>
            <a:r>
              <a:rPr lang="en-US" sz="1600" dirty="0" smtClean="0"/>
              <a:t>ery high gradients of 50 GV/m demonstrated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Can use laser or particle beam to generate field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R&amp;D </a:t>
            </a:r>
            <a:r>
              <a:rPr lang="en-US" sz="1600" dirty="0" err="1" smtClean="0"/>
              <a:t>programmes</a:t>
            </a:r>
            <a:r>
              <a:rPr lang="en-US" sz="1600" dirty="0" smtClean="0"/>
              <a:t> are ongoing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3833" y="4926240"/>
            <a:ext cx="8806004" cy="12653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/>
              <a:t>A</a:t>
            </a:r>
            <a:r>
              <a:rPr lang="en-US" sz="1600" dirty="0" smtClean="0"/>
              <a:t>pplication of novel technologies to colliders</a:t>
            </a:r>
          </a:p>
          <a:p>
            <a:r>
              <a:rPr lang="en-US" sz="1600" dirty="0" smtClean="0"/>
              <a:t>Started a working group for CLIC to understand potential</a:t>
            </a:r>
          </a:p>
          <a:p>
            <a:r>
              <a:rPr lang="en-US" sz="1600" dirty="0" smtClean="0"/>
              <a:t>Plasma community started a working group on colliders </a:t>
            </a:r>
          </a:p>
        </p:txBody>
      </p:sp>
    </p:spTree>
    <p:extLst>
      <p:ext uri="{BB962C8B-B14F-4D97-AF65-F5344CB8AC3E}">
        <p14:creationId xmlns:p14="http://schemas.microsoft.com/office/powerpoint/2010/main" val="2405569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04"/>
            <a:ext cx="8229600" cy="522989"/>
          </a:xfrm>
        </p:spPr>
        <p:txBody>
          <a:bodyPr>
            <a:noAutofit/>
          </a:bodyPr>
          <a:lstStyle/>
          <a:p>
            <a:r>
              <a:rPr lang="en-US" sz="3200" dirty="0" smtClean="0"/>
              <a:t>FCC and CEPC/</a:t>
            </a:r>
            <a:r>
              <a:rPr lang="en-US" sz="3200" dirty="0" err="1" smtClean="0"/>
              <a:t>SppC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380" y="745195"/>
            <a:ext cx="2996319" cy="42780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Proposal for project at CERN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CDR for EU strategy end 2018</a:t>
            </a:r>
          </a:p>
          <a:p>
            <a:endParaRPr lang="en-US" sz="1600" dirty="0" smtClean="0"/>
          </a:p>
          <a:p>
            <a:r>
              <a:rPr lang="en-US" sz="1600" dirty="0" smtClean="0"/>
              <a:t>FCC-</a:t>
            </a:r>
            <a:r>
              <a:rPr lang="en-US" sz="1600" dirty="0" err="1" smtClean="0"/>
              <a:t>hh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p</a:t>
            </a:r>
            <a:r>
              <a:rPr lang="en-US" sz="1600" dirty="0" err="1" smtClean="0"/>
              <a:t>p</a:t>
            </a:r>
            <a:r>
              <a:rPr lang="en-US" sz="1600" dirty="0" smtClean="0"/>
              <a:t> collider with 100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 err="1" smtClean="0"/>
              <a:t>cms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Ion option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Defines infrastructure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dirty="0" smtClean="0"/>
              <a:t>FCC-</a:t>
            </a:r>
            <a:r>
              <a:rPr lang="en-US" sz="1600" dirty="0" err="1" smtClean="0"/>
              <a:t>ee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Potential </a:t>
            </a:r>
            <a:r>
              <a:rPr lang="en-US" sz="1600" dirty="0" err="1" smtClean="0"/>
              <a:t>e</a:t>
            </a:r>
            <a:r>
              <a:rPr lang="en-US" sz="1600" baseline="30000" dirty="0" err="1" smtClean="0"/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first stage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dirty="0" smtClean="0"/>
              <a:t>FCC-eh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additional option 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HE-LHC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LHC with high field magnets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1827" y="762498"/>
            <a:ext cx="3087068" cy="42780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Proposal for project in China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CDRs exist but changes since</a:t>
            </a:r>
          </a:p>
          <a:p>
            <a:endParaRPr lang="en-US" sz="1600" dirty="0" smtClean="0"/>
          </a:p>
          <a:p>
            <a:r>
              <a:rPr lang="en-US" sz="1600" dirty="0" smtClean="0"/>
              <a:t>CEPC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e</a:t>
            </a:r>
            <a:r>
              <a:rPr lang="en-US" sz="1600" baseline="30000" dirty="0" err="1"/>
              <a:t>+</a:t>
            </a:r>
            <a:r>
              <a:rPr lang="en-US" sz="1600" dirty="0" err="1"/>
              <a:t>e</a:t>
            </a:r>
            <a:r>
              <a:rPr lang="en-US" sz="1600" baseline="30000" dirty="0" smtClean="0"/>
              <a:t>- </a:t>
            </a:r>
            <a:r>
              <a:rPr lang="en-US" sz="1600" dirty="0" smtClean="0"/>
              <a:t>collider 90-240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focus on </a:t>
            </a:r>
            <a:r>
              <a:rPr lang="en-US" sz="1600" dirty="0" err="1" smtClean="0"/>
              <a:t>higgs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dirty="0" err="1" smtClean="0"/>
              <a:t>SppC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Hadron collider to later be installed in the same </a:t>
            </a:r>
            <a:r>
              <a:rPr lang="en-US" sz="1600" dirty="0" err="1" smtClean="0"/>
              <a:t>tunne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75 to O(150)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86403" y="749268"/>
            <a:ext cx="2817736" cy="25545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/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98348" y="3759577"/>
            <a:ext cx="3087068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6403" y="943346"/>
            <a:ext cx="2717072" cy="21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068" y="3897223"/>
            <a:ext cx="2859130" cy="208447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4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hh</a:t>
            </a:r>
            <a:r>
              <a:rPr lang="en-US" sz="3200" dirty="0" smtClean="0"/>
              <a:t> / </a:t>
            </a:r>
            <a:r>
              <a:rPr lang="en-US" sz="3200" dirty="0" err="1" smtClean="0"/>
              <a:t>SppC</a:t>
            </a:r>
            <a:r>
              <a:rPr lang="en-US" sz="3200" dirty="0" smtClean="0"/>
              <a:t>  Layouts</a:t>
            </a:r>
            <a:endParaRPr lang="en-US" sz="3200" dirty="0"/>
          </a:p>
        </p:txBody>
      </p:sp>
      <p:pic>
        <p:nvPicPr>
          <p:cNvPr id="5" name="Picture 4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97674"/>
            <a:ext cx="3812717" cy="41512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33962" y="839866"/>
            <a:ext cx="5254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内容占位符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" t="9476" r="6627" b="2137"/>
          <a:stretch/>
        </p:blipFill>
        <p:spPr>
          <a:xfrm>
            <a:off x="5747502" y="1955483"/>
            <a:ext cx="3385551" cy="3340417"/>
          </a:xfrm>
        </p:spPr>
      </p:pic>
      <p:sp>
        <p:nvSpPr>
          <p:cNvPr id="12" name="TextBox 11"/>
          <p:cNvSpPr txBox="1"/>
          <p:nvPr/>
        </p:nvSpPr>
        <p:spPr>
          <a:xfrm>
            <a:off x="3747873" y="578861"/>
            <a:ext cx="2390256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layout</a:t>
            </a:r>
          </a:p>
          <a:p>
            <a:r>
              <a:rPr lang="en-GB" sz="1600" dirty="0" smtClean="0"/>
              <a:t>Optimised </a:t>
            </a:r>
            <a:r>
              <a:rPr lang="en-GB" sz="1600" dirty="0"/>
              <a:t>for </a:t>
            </a:r>
            <a:r>
              <a:rPr lang="en-GB" sz="1600" dirty="0" smtClean="0"/>
              <a:t>Geneva site</a:t>
            </a:r>
            <a:endParaRPr lang="en-GB" sz="1600" dirty="0"/>
          </a:p>
          <a:p>
            <a:r>
              <a:rPr lang="en-GB" sz="1600" dirty="0" smtClean="0"/>
              <a:t>Circumference 97.75 km</a:t>
            </a:r>
          </a:p>
          <a:p>
            <a:r>
              <a:rPr lang="en-GB" sz="1600" dirty="0" smtClean="0"/>
              <a:t>Can use LHC or SPS as injector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59440" y="5416105"/>
            <a:ext cx="2390256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SppC</a:t>
            </a:r>
            <a:r>
              <a:rPr lang="en-GB" sz="1600" b="1" dirty="0" smtClean="0"/>
              <a:t> layout</a:t>
            </a:r>
          </a:p>
          <a:p>
            <a:r>
              <a:rPr lang="en-GB" sz="1600" dirty="0" smtClean="0"/>
              <a:t>Recently adopted 100 km circumference</a:t>
            </a:r>
          </a:p>
          <a:p>
            <a:r>
              <a:rPr lang="en-GB" sz="1600" dirty="0" smtClean="0"/>
              <a:t>New injectors are required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3047976" y="901383"/>
            <a:ext cx="682131" cy="646176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flipH="1">
            <a:off x="5849696" y="5521909"/>
            <a:ext cx="682131" cy="646176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2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Hadron Collider Parameters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692717"/>
              </p:ext>
            </p:extLst>
          </p:nvPr>
        </p:nvGraphicFramePr>
        <p:xfrm>
          <a:off x="302691" y="930719"/>
          <a:ext cx="8537376" cy="4602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109"/>
                <a:gridCol w="1054100"/>
                <a:gridCol w="1181100"/>
                <a:gridCol w="1021223"/>
                <a:gridCol w="1039948"/>
                <a:gridCol w="1039948"/>
                <a:gridCol w="1039948"/>
              </a:tblGrid>
              <a:tr h="7416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(HL-LHC)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HE-LHC (tentative)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Baseline     Ultimate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SppC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SppC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Cms</a:t>
                      </a:r>
                      <a:r>
                        <a:rPr lang="en-US" sz="1800" dirty="0" smtClean="0"/>
                        <a:t> energy [</a:t>
                      </a:r>
                      <a:r>
                        <a:rPr lang="en-US" sz="1800" dirty="0" err="1" smtClean="0"/>
                        <a:t>TeV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100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75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150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Luminosity [10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 (5)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?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Machine circumference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97.75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97.75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Arc</a:t>
                      </a:r>
                      <a:r>
                        <a:rPr lang="en-US" sz="1800" baseline="0" dirty="0" smtClean="0"/>
                        <a:t> d</a:t>
                      </a:r>
                      <a:r>
                        <a:rPr lang="en-US" sz="1800" dirty="0" smtClean="0"/>
                        <a:t>ipole field [T]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24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Bunch distance</a:t>
                      </a:r>
                      <a:r>
                        <a:rPr lang="en-US" sz="1800" baseline="0" dirty="0" smtClean="0"/>
                        <a:t> [ns]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 (5)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5)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25 (10/5)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?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Background</a:t>
                      </a:r>
                      <a:r>
                        <a:rPr lang="en-US" sz="1800" baseline="0" dirty="0" smtClean="0"/>
                        <a:t> events/</a:t>
                      </a:r>
                      <a:r>
                        <a:rPr lang="en-US" sz="1800" baseline="0" dirty="0" err="1" smtClean="0"/>
                        <a:t>bx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 (135)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800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(160)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&lt; 1020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(&lt; 202)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490 (196/98)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Bunch length [cm]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7.5</a:t>
                      </a:r>
                      <a:endParaRPr lang="en-US" sz="1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7.55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2692" y="5701556"/>
            <a:ext cx="4269309" cy="584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FCC integrated luminosity goal is 17.5 ab</a:t>
            </a:r>
            <a:r>
              <a:rPr lang="en-US" sz="1600" baseline="30000" dirty="0" smtClean="0"/>
              <a:t>-1</a:t>
            </a:r>
          </a:p>
          <a:p>
            <a:r>
              <a:rPr lang="en-US" sz="1600" dirty="0" smtClean="0"/>
              <a:t>L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 40 m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06027" y="5732444"/>
            <a:ext cx="3934040" cy="584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 ns to limit background, but more challenging and will lose some luminosity</a:t>
            </a:r>
          </a:p>
        </p:txBody>
      </p:sp>
    </p:spTree>
    <p:extLst>
      <p:ext uri="{BB962C8B-B14F-4D97-AF65-F5344CB8AC3E}">
        <p14:creationId xmlns:p14="http://schemas.microsoft.com/office/powerpoint/2010/main" val="2362751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Overview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6560" y="829202"/>
            <a:ext cx="868774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Will cover the main high-energy future projects with a collaboration pushing forward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Circular colliders: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FCC</a:t>
            </a:r>
            <a:r>
              <a:rPr lang="en-US" dirty="0" smtClean="0">
                <a:solidFill>
                  <a:srgbClr val="000000"/>
                </a:solidFill>
              </a:rPr>
              <a:t> (Future Circular Collider)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CEPC / </a:t>
            </a:r>
            <a:r>
              <a:rPr lang="en-US" dirty="0" err="1" smtClean="0">
                <a:solidFill>
                  <a:srgbClr val="FF0000"/>
                </a:solidFill>
              </a:rPr>
              <a:t>SppC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(Circular Electron-positron </a:t>
            </a:r>
            <a:r>
              <a:rPr lang="en-US" dirty="0" smtClean="0">
                <a:solidFill>
                  <a:srgbClr val="000000"/>
                </a:solidFill>
              </a:rPr>
              <a:t>Collider/</a:t>
            </a:r>
            <a:r>
              <a:rPr lang="en-US" dirty="0">
                <a:solidFill>
                  <a:srgbClr val="000000"/>
                </a:solidFill>
              </a:rPr>
              <a:t>Super Proton-proton Collider)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Linear colliders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ILC</a:t>
            </a:r>
            <a:r>
              <a:rPr lang="en-US" dirty="0" smtClean="0">
                <a:solidFill>
                  <a:srgbClr val="000000"/>
                </a:solidFill>
              </a:rPr>
              <a:t> (International Linear Collider) 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CLIC</a:t>
            </a:r>
            <a:r>
              <a:rPr lang="en-US" dirty="0" smtClean="0">
                <a:solidFill>
                  <a:srgbClr val="000000"/>
                </a:solidFill>
              </a:rPr>
              <a:t> (Compact Linear Collider)</a:t>
            </a:r>
          </a:p>
          <a:p>
            <a:pPr marL="742950" lvl="1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Others will not be covered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Detectors, physics, …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Muon</a:t>
            </a:r>
            <a:r>
              <a:rPr lang="en-US" dirty="0" smtClean="0">
                <a:solidFill>
                  <a:srgbClr val="000000"/>
                </a:solidFill>
              </a:rPr>
              <a:t> collider, effort strongly reduced but some recent progress with the source (MICE and novel idea)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Photon-photon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Gamma factory based on 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40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Luminosity Evolution (FCC-</a:t>
            </a:r>
            <a:r>
              <a:rPr lang="en-US" sz="3200" dirty="0" err="1" smtClean="0"/>
              <a:t>hh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4" name="Picture 3" descr="FCChh_lumi_ultimate25ns_noL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001" y="728134"/>
            <a:ext cx="4293942" cy="308046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732282" y="2987784"/>
            <a:ext cx="1649719" cy="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1990" y="2541186"/>
            <a:ext cx="1479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Turn-around time</a:t>
            </a:r>
            <a:endParaRPr lang="en-US" sz="1400" dirty="0"/>
          </a:p>
        </p:txBody>
      </p:sp>
      <p:pic>
        <p:nvPicPr>
          <p:cNvPr id="8" name="Picture 7" descr="FCChh_intensity_ultimate25ns_noLev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4" y="3623734"/>
            <a:ext cx="4314799" cy="2880113"/>
          </a:xfrm>
          <a:prstGeom prst="rect">
            <a:avLst/>
          </a:prstGeom>
        </p:spPr>
      </p:pic>
      <p:pic>
        <p:nvPicPr>
          <p:cNvPr id="9" name="Picture 8" descr="FCChh_emit_ultimate25ns_noLev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019" y="3623733"/>
            <a:ext cx="4315924" cy="296088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8275" y="798728"/>
            <a:ext cx="3969152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 smtClean="0"/>
              <a:t>Significant damping of the proton beam</a:t>
            </a:r>
          </a:p>
          <a:p>
            <a:endParaRPr lang="en-GB" sz="1600" dirty="0" smtClean="0"/>
          </a:p>
          <a:p>
            <a:r>
              <a:rPr lang="en-GB" sz="1600" dirty="0" smtClean="0"/>
              <a:t>Burn beam rapidly</a:t>
            </a:r>
          </a:p>
          <a:p>
            <a:endParaRPr lang="en-GB" sz="1600" dirty="0" smtClean="0"/>
          </a:p>
          <a:p>
            <a:r>
              <a:rPr lang="en-GB" sz="1600" dirty="0" smtClean="0"/>
              <a:t>Have to inject enough beam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Can consider luminosity levelling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875179" y="3501190"/>
            <a:ext cx="117562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X. </a:t>
            </a:r>
            <a:r>
              <a:rPr lang="en-US" sz="1400" dirty="0" err="1" smtClean="0">
                <a:solidFill>
                  <a:srgbClr val="000000"/>
                </a:solidFill>
              </a:rPr>
              <a:t>Buffat</a:t>
            </a:r>
            <a:r>
              <a:rPr lang="en-US" sz="1400" dirty="0" smtClean="0">
                <a:solidFill>
                  <a:srgbClr val="000000"/>
                </a:solidFill>
              </a:rPr>
              <a:t>, D.S.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-2235526" y="-1770299"/>
            <a:ext cx="232107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Beam is quickly damped</a:t>
            </a:r>
          </a:p>
          <a:p>
            <a:r>
              <a:rPr lang="en-GB" sz="1600" dirty="0" smtClean="0"/>
              <a:t>Beam burns quickly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1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hh</a:t>
            </a:r>
            <a:r>
              <a:rPr lang="en-US" sz="3200" dirty="0" smtClean="0"/>
              <a:t> Magnet Development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77987" y="2189620"/>
            <a:ext cx="3258879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R&amp;D</a:t>
            </a:r>
            <a:r>
              <a:rPr kumimoji="0" lang="en-GB" sz="1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on cables in test stand at CERN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lvl="0" defTabSz="914400">
              <a:defRPr/>
            </a:pPr>
            <a:r>
              <a:rPr lang="en-US" sz="1600" dirty="0" smtClean="0"/>
              <a:t>Target: J</a:t>
            </a:r>
            <a:r>
              <a:rPr lang="en-US" sz="1600" baseline="-25000" dirty="0" smtClean="0"/>
              <a:t>C </a:t>
            </a:r>
            <a:r>
              <a:rPr lang="en-US" sz="1600" dirty="0" smtClean="0"/>
              <a:t>&gt; 2300 A</a:t>
            </a:r>
            <a:r>
              <a:rPr lang="en-US" sz="1600" dirty="0"/>
              <a:t>/mm</a:t>
            </a:r>
            <a:r>
              <a:rPr lang="en-US" sz="1600" baseline="30000" dirty="0"/>
              <a:t>2</a:t>
            </a:r>
            <a:r>
              <a:rPr lang="en-US" sz="1600" dirty="0"/>
              <a:t> at </a:t>
            </a:r>
            <a:r>
              <a:rPr lang="en-US" sz="1600" dirty="0" smtClean="0"/>
              <a:t>1.9 K </a:t>
            </a:r>
            <a:r>
              <a:rPr lang="en-US" sz="1600" dirty="0"/>
              <a:t>and </a:t>
            </a:r>
            <a:r>
              <a:rPr lang="en-US" sz="1600" dirty="0" smtClean="0"/>
              <a:t>16 T (</a:t>
            </a:r>
            <a:r>
              <a:rPr lang="en-US" sz="1600" b="1" dirty="0" smtClean="0"/>
              <a:t>50% above HL-LHC</a:t>
            </a:r>
            <a:r>
              <a:rPr lang="en-US" sz="1600" dirty="0" smtClean="0"/>
              <a:t>)</a:t>
            </a:r>
          </a:p>
          <a:p>
            <a:pPr lvl="0" defTabSz="914400">
              <a:defRPr/>
            </a:pPr>
            <a:endParaRPr lang="en-US" sz="1600" dirty="0" smtClean="0"/>
          </a:p>
          <a:p>
            <a:pPr lvl="0" defTabSz="914400">
              <a:defRPr/>
            </a:pPr>
            <a:r>
              <a:rPr lang="en-US" sz="1600" b="1" dirty="0" smtClean="0"/>
              <a:t>Industrial fabrication</a:t>
            </a:r>
            <a:r>
              <a:rPr lang="en-US" sz="1600" dirty="0" smtClean="0"/>
              <a:t>:</a:t>
            </a:r>
          </a:p>
          <a:p>
            <a:pPr lvl="0" defTabSz="914400">
              <a:defRPr/>
            </a:pP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Target cost: </a:t>
            </a:r>
            <a:r>
              <a:rPr lang="en-US" sz="1600" dirty="0"/>
              <a:t>3.4Euro/</a:t>
            </a:r>
            <a:r>
              <a:rPr lang="en-US" sz="1600" dirty="0" err="1"/>
              <a:t>kAm</a:t>
            </a: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936" y="874352"/>
            <a:ext cx="325793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FCC goal is 16 T operating field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Requires to use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technology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At 11 T used for HL-LHC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>
                <a:solidFill>
                  <a:srgbClr val="FF0000"/>
                </a:solidFill>
              </a:rPr>
              <a:t>Strong synergy with HL-LHC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15632" y="874352"/>
            <a:ext cx="4008339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Key cost driver</a:t>
            </a:r>
          </a:p>
          <a:p>
            <a:r>
              <a:rPr lang="en-US" sz="1600" dirty="0" smtClean="0"/>
              <a:t>16 T demonstrated in coil</a:t>
            </a:r>
          </a:p>
          <a:p>
            <a:r>
              <a:rPr lang="en-US" sz="1600" dirty="0" smtClean="0"/>
              <a:t>Hope for US </a:t>
            </a:r>
            <a:r>
              <a:rPr lang="en-US" sz="1600" dirty="0"/>
              <a:t>model test early 2018: 14-15 </a:t>
            </a:r>
            <a:r>
              <a:rPr lang="en-US" sz="1600" dirty="0" smtClean="0"/>
              <a:t>T</a:t>
            </a:r>
          </a:p>
          <a:p>
            <a:r>
              <a:rPr lang="en-US" sz="1600" dirty="0"/>
              <a:t>Short magnet models in 2018 – </a:t>
            </a:r>
            <a:r>
              <a:rPr lang="en-US" sz="1600" dirty="0" smtClean="0"/>
              <a:t>2023</a:t>
            </a:r>
          </a:p>
          <a:p>
            <a:r>
              <a:rPr lang="en-US" sz="1600" dirty="0" smtClean="0"/>
              <a:t>12 T for HL-LHC</a:t>
            </a:r>
            <a:endParaRPr lang="en-US" sz="1600" dirty="0"/>
          </a:p>
        </p:txBody>
      </p:sp>
      <p:pic>
        <p:nvPicPr>
          <p:cNvPr id="23" name="Picture 22" descr="DSCN297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641004"/>
            <a:ext cx="2301664" cy="214307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454172" y="2979627"/>
            <a:ext cx="5676606" cy="20621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 smtClean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877047" y="3263406"/>
            <a:ext cx="1367337" cy="1657169"/>
            <a:chOff x="391574" y="2379485"/>
            <a:chExt cx="2072264" cy="2439219"/>
          </a:xfrm>
        </p:grpSpPr>
        <p:sp>
          <p:nvSpPr>
            <p:cNvPr id="28" name="TextBox 27"/>
            <p:cNvSpPr txBox="1"/>
            <p:nvPr/>
          </p:nvSpPr>
          <p:spPr>
            <a:xfrm>
              <a:off x="425306" y="2379485"/>
              <a:ext cx="2038532" cy="49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9" name="Picture 28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574" y="2791079"/>
              <a:ext cx="2021609" cy="2027625"/>
            </a:xfrm>
            <a:prstGeom prst="rect">
              <a:avLst/>
            </a:prstGeom>
          </p:spPr>
        </p:pic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285266" y="3101263"/>
            <a:ext cx="1379762" cy="1774756"/>
            <a:chOff x="2880606" y="83154"/>
            <a:chExt cx="3105587" cy="3958271"/>
          </a:xfrm>
        </p:grpSpPr>
        <p:sp>
          <p:nvSpPr>
            <p:cNvPr id="31" name="TextBox 30"/>
            <p:cNvSpPr txBox="1"/>
            <p:nvPr/>
          </p:nvSpPr>
          <p:spPr>
            <a:xfrm>
              <a:off x="3619242" y="83154"/>
              <a:ext cx="1935110" cy="102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</a:p>
          </p:txBody>
        </p:sp>
        <p:pic>
          <p:nvPicPr>
            <p:cNvPr id="32" name="Picture 31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3407367" y="3253663"/>
            <a:ext cx="1484501" cy="1667781"/>
            <a:chOff x="6502172" y="2191137"/>
            <a:chExt cx="2760840" cy="3201254"/>
          </a:xfrm>
        </p:grpSpPr>
        <p:sp>
          <p:nvSpPr>
            <p:cNvPr id="34" name="TextBox 33"/>
            <p:cNvSpPr txBox="1"/>
            <p:nvPr/>
          </p:nvSpPr>
          <p:spPr>
            <a:xfrm>
              <a:off x="6502172" y="2191137"/>
              <a:ext cx="2760840" cy="649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5" name="Picture 34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2154" y="2822719"/>
              <a:ext cx="2533296" cy="2569672"/>
            </a:xfrm>
            <a:prstGeom prst="rect">
              <a:avLst/>
            </a:prstGeom>
          </p:spPr>
        </p:pic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638" y="4870644"/>
            <a:ext cx="1994498" cy="80915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7" name="TextBox 36"/>
          <p:cNvSpPr txBox="1"/>
          <p:nvPr/>
        </p:nvSpPr>
        <p:spPr>
          <a:xfrm>
            <a:off x="7443535" y="4972244"/>
            <a:ext cx="17758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via PSI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112" y="3505533"/>
            <a:ext cx="1246146" cy="126714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665028" y="3191337"/>
            <a:ext cx="1465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Coil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54172" y="2426136"/>
            <a:ext cx="3822927" cy="5847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Magnet design to </a:t>
            </a:r>
            <a:r>
              <a:rPr lang="en-US" sz="1600" b="1" dirty="0" err="1" smtClean="0"/>
              <a:t>minimise</a:t>
            </a:r>
            <a:r>
              <a:rPr lang="en-US" sz="1600" b="1" dirty="0" smtClean="0"/>
              <a:t> material </a:t>
            </a:r>
            <a:r>
              <a:rPr lang="en-US" sz="1600" dirty="0" smtClean="0"/>
              <a:t>use and limit margins to essential level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3514897" y="5038329"/>
            <a:ext cx="181723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CIEMAT,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CEA, INFN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30836" y="2569258"/>
            <a:ext cx="1582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D. </a:t>
            </a:r>
            <a:r>
              <a:rPr lang="en-US" sz="1400" dirty="0" err="1" smtClean="0">
                <a:solidFill>
                  <a:srgbClr val="000000"/>
                </a:solidFill>
              </a:rPr>
              <a:t>Tommasini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/>
              <a:t>at al.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3514897" y="5856673"/>
            <a:ext cx="5498762" cy="5847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High-temperature superconductors (HTS) are also </a:t>
            </a:r>
            <a:r>
              <a:rPr lang="en-US" sz="1600" dirty="0"/>
              <a:t>explored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Fields of </a:t>
            </a:r>
            <a:r>
              <a:rPr lang="en-US" sz="1600" dirty="0" smtClean="0"/>
              <a:t>20+ 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487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hh</a:t>
            </a:r>
            <a:r>
              <a:rPr lang="en-US" sz="3200" dirty="0" smtClean="0"/>
              <a:t> Technology Example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438" y="2745746"/>
            <a:ext cx="3768468" cy="33629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r="55904" b="13298"/>
          <a:stretch/>
        </p:blipFill>
        <p:spPr>
          <a:xfrm>
            <a:off x="7247326" y="713798"/>
            <a:ext cx="1895286" cy="266707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2784699" y="4417193"/>
            <a:ext cx="1216311" cy="12750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784696" y="4580102"/>
            <a:ext cx="1216313" cy="19202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2496721" y="3805222"/>
            <a:ext cx="864544" cy="28858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2612812" y="4961795"/>
            <a:ext cx="651688" cy="26926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698548" y="705810"/>
            <a:ext cx="144545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P. </a:t>
            </a:r>
            <a:r>
              <a:rPr lang="en-US" sz="1400" dirty="0" err="1" smtClean="0">
                <a:solidFill>
                  <a:srgbClr val="000000"/>
                </a:solidFill>
              </a:rPr>
              <a:t>Chiggiato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/>
              <a:t>at al.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29" y="3589468"/>
            <a:ext cx="3296582" cy="28124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49562" y="2888426"/>
            <a:ext cx="19415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Test station in ANKA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38392" y="787356"/>
            <a:ext cx="10438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Prototype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851" y="713797"/>
            <a:ext cx="3935159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1600" dirty="0" smtClean="0"/>
              <a:t>30 W/m </a:t>
            </a:r>
            <a:r>
              <a:rPr lang="de-AT" sz="1600" dirty="0" err="1" smtClean="0"/>
              <a:t>synchrotron</a:t>
            </a:r>
            <a:r>
              <a:rPr lang="de-AT" sz="1600" dirty="0" smtClean="0"/>
              <a:t> </a:t>
            </a:r>
            <a:r>
              <a:rPr lang="de-AT" sz="1600" dirty="0" err="1" smtClean="0"/>
              <a:t>radiation</a:t>
            </a:r>
            <a:r>
              <a:rPr lang="de-AT" sz="1600" dirty="0" smtClean="0"/>
              <a:t> (LHC: 1 W/m)</a:t>
            </a:r>
          </a:p>
          <a:p>
            <a:r>
              <a:rPr lang="de-AT" sz="1600" dirty="0" err="1" smtClean="0"/>
              <a:t>Make</a:t>
            </a:r>
            <a:r>
              <a:rPr lang="de-AT" sz="1600" dirty="0" smtClean="0"/>
              <a:t> </a:t>
            </a:r>
            <a:r>
              <a:rPr lang="de-AT" sz="1600" dirty="0" err="1" smtClean="0"/>
              <a:t>it</a:t>
            </a:r>
            <a:r>
              <a:rPr lang="de-AT" sz="1600" dirty="0" smtClean="0"/>
              <a:t> </a:t>
            </a:r>
            <a:r>
              <a:rPr lang="de-AT" sz="1600" dirty="0" err="1" smtClean="0"/>
              <a:t>small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make</a:t>
            </a:r>
            <a:r>
              <a:rPr lang="de-AT" sz="1600" dirty="0" smtClean="0"/>
              <a:t> </a:t>
            </a:r>
            <a:r>
              <a:rPr lang="de-AT" sz="1600" dirty="0" err="1" smtClean="0"/>
              <a:t>magnet</a:t>
            </a:r>
            <a:r>
              <a:rPr lang="de-AT" sz="1600" dirty="0" smtClean="0"/>
              <a:t> </a:t>
            </a:r>
            <a:r>
              <a:rPr lang="de-AT" sz="1600" dirty="0" err="1" smtClean="0"/>
              <a:t>cheap</a:t>
            </a:r>
            <a:endParaRPr lang="de-AT" sz="1600" dirty="0"/>
          </a:p>
          <a:p>
            <a:endParaRPr lang="de-AT" sz="1600" dirty="0" smtClean="0"/>
          </a:p>
          <a:p>
            <a:r>
              <a:rPr lang="de-AT" sz="1600" dirty="0"/>
              <a:t>M</a:t>
            </a:r>
            <a:r>
              <a:rPr lang="de-AT" sz="1600" dirty="0" smtClean="0"/>
              <a:t>agnet </a:t>
            </a:r>
            <a:r>
              <a:rPr lang="de-AT" sz="1600" dirty="0" err="1" smtClean="0"/>
              <a:t>aperture</a:t>
            </a:r>
            <a:r>
              <a:rPr lang="de-AT" sz="1600" dirty="0" smtClean="0"/>
              <a:t> 50 mm (LHC 56 mm)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350" y="5616386"/>
            <a:ext cx="2320413" cy="584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1600" dirty="0" err="1" smtClean="0"/>
              <a:t>Hide</a:t>
            </a:r>
            <a:r>
              <a:rPr lang="de-AT" sz="1600" dirty="0" smtClean="0"/>
              <a:t> </a:t>
            </a:r>
            <a:r>
              <a:rPr lang="de-AT" sz="1600" dirty="0" err="1"/>
              <a:t>p</a:t>
            </a:r>
            <a:r>
              <a:rPr lang="de-AT" sz="1600" dirty="0" err="1" smtClean="0"/>
              <a:t>umping</a:t>
            </a:r>
            <a:r>
              <a:rPr lang="de-AT" sz="1600" dirty="0" smtClean="0"/>
              <a:t> </a:t>
            </a:r>
            <a:r>
              <a:rPr lang="de-AT" sz="1600" dirty="0" err="1" smtClean="0"/>
              <a:t>holes</a:t>
            </a:r>
            <a:r>
              <a:rPr lang="de-AT" sz="1600" dirty="0" smtClean="0"/>
              <a:t> </a:t>
            </a:r>
            <a:r>
              <a:rPr lang="de-AT" sz="1600" dirty="0" err="1" smtClean="0"/>
              <a:t>from</a:t>
            </a:r>
            <a:r>
              <a:rPr lang="de-AT" sz="1600" dirty="0" smtClean="0"/>
              <a:t> beam </a:t>
            </a:r>
            <a:r>
              <a:rPr lang="de-AT" sz="1600" dirty="0" err="1" smtClean="0"/>
              <a:t>for</a:t>
            </a:r>
            <a:r>
              <a:rPr lang="de-AT" sz="1600" dirty="0" smtClean="0"/>
              <a:t> </a:t>
            </a:r>
            <a:r>
              <a:rPr lang="de-AT" sz="1600" dirty="0" err="1" smtClean="0"/>
              <a:t>low</a:t>
            </a:r>
            <a:r>
              <a:rPr lang="de-AT" sz="1600" dirty="0" smtClean="0"/>
              <a:t> </a:t>
            </a:r>
            <a:r>
              <a:rPr lang="de-AT" sz="1600" dirty="0" err="1" smtClean="0"/>
              <a:t>impedance</a:t>
            </a:r>
            <a:endParaRPr lang="de-AT" sz="16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2920889" y="2193828"/>
            <a:ext cx="4259327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1600" dirty="0" smtClean="0"/>
              <a:t>Laser </a:t>
            </a:r>
            <a:r>
              <a:rPr lang="de-AT" sz="1600" dirty="0" err="1" smtClean="0"/>
              <a:t>treatment</a:t>
            </a:r>
            <a:r>
              <a:rPr lang="de-AT" sz="1600" dirty="0" smtClean="0"/>
              <a:t> / </a:t>
            </a:r>
            <a:r>
              <a:rPr lang="de-AT" sz="1600" dirty="0" err="1" smtClean="0"/>
              <a:t>carbon</a:t>
            </a:r>
            <a:r>
              <a:rPr lang="de-AT" sz="1600" dirty="0" smtClean="0"/>
              <a:t> </a:t>
            </a:r>
            <a:r>
              <a:rPr lang="de-AT" sz="1600" dirty="0" err="1" smtClean="0"/>
              <a:t>coating</a:t>
            </a:r>
            <a:r>
              <a:rPr lang="de-AT" sz="1600" dirty="0" smtClean="0"/>
              <a:t> </a:t>
            </a:r>
            <a:r>
              <a:rPr lang="de-AT" sz="1600" dirty="0" err="1" smtClean="0"/>
              <a:t>against</a:t>
            </a:r>
            <a:r>
              <a:rPr lang="de-AT" sz="1600" dirty="0" smtClean="0"/>
              <a:t> </a:t>
            </a:r>
            <a:r>
              <a:rPr lang="de-AT" sz="1600" dirty="0" err="1" smtClean="0"/>
              <a:t>ecloud</a:t>
            </a:r>
            <a:endParaRPr lang="de-AT" sz="16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580622" y="2511223"/>
            <a:ext cx="1817141" cy="5847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1600" dirty="0" err="1" smtClean="0"/>
              <a:t>Extract</a:t>
            </a:r>
            <a:r>
              <a:rPr lang="de-AT" sz="1600" dirty="0" smtClean="0"/>
              <a:t> </a:t>
            </a:r>
            <a:r>
              <a:rPr lang="de-AT" sz="1600" dirty="0" err="1" smtClean="0"/>
              <a:t>photons</a:t>
            </a:r>
            <a:r>
              <a:rPr lang="de-AT" sz="1600" dirty="0" smtClean="0"/>
              <a:t> </a:t>
            </a:r>
            <a:r>
              <a:rPr lang="de-AT" sz="1600" dirty="0" err="1" smtClean="0"/>
              <a:t>for</a:t>
            </a:r>
            <a:r>
              <a:rPr lang="de-AT" sz="1600" dirty="0" smtClean="0"/>
              <a:t> </a:t>
            </a:r>
            <a:r>
              <a:rPr lang="de-AT" sz="1600" dirty="0" err="1" smtClean="0"/>
              <a:t>great</a:t>
            </a:r>
            <a:r>
              <a:rPr lang="de-AT" sz="1600" dirty="0" smtClean="0"/>
              <a:t> </a:t>
            </a:r>
            <a:r>
              <a:rPr lang="de-AT" sz="1600" dirty="0" err="1" smtClean="0"/>
              <a:t>vacuum</a:t>
            </a:r>
            <a:endParaRPr lang="de-AT" sz="1600" dirty="0" smtClean="0"/>
          </a:p>
        </p:txBody>
      </p:sp>
      <p:cxnSp>
        <p:nvCxnSpPr>
          <p:cNvPr id="25" name="Straight Arrow Connector 24"/>
          <p:cNvCxnSpPr>
            <a:stCxn id="24" idx="3"/>
          </p:cNvCxnSpPr>
          <p:nvPr/>
        </p:nvCxnSpPr>
        <p:spPr>
          <a:xfrm>
            <a:off x="2397763" y="2803611"/>
            <a:ext cx="523125" cy="157817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397762" y="5507603"/>
            <a:ext cx="675526" cy="21898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3962910" y="2625522"/>
            <a:ext cx="1086990" cy="107824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350" y="3856168"/>
            <a:ext cx="1772799" cy="5847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Strong to withstand quench</a:t>
            </a:r>
            <a:endParaRPr lang="en-US" sz="1600" dirty="0"/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>
          <a:xfrm>
            <a:off x="1850149" y="4148556"/>
            <a:ext cx="952233" cy="55842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084" y="858173"/>
            <a:ext cx="1907516" cy="91446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12410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FCC-</a:t>
            </a:r>
            <a:r>
              <a:rPr lang="en-US" sz="3600" dirty="0" err="1" smtClean="0"/>
              <a:t>hh</a:t>
            </a:r>
            <a:r>
              <a:rPr lang="en-US" sz="3600" dirty="0" smtClean="0"/>
              <a:t> Beam Losses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31739" y="769642"/>
            <a:ext cx="3995646" cy="2369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600" dirty="0" smtClean="0"/>
              <a:t>8 GJ kinetic energy per beam</a:t>
            </a:r>
          </a:p>
          <a:p>
            <a:r>
              <a:rPr lang="en-US" sz="1600" dirty="0" smtClean="0"/>
              <a:t>Airbus A380 at 720 km/h</a:t>
            </a:r>
          </a:p>
          <a:p>
            <a:r>
              <a:rPr lang="en-US" sz="1600" dirty="0" smtClean="0"/>
              <a:t>2000 kg TNT</a:t>
            </a:r>
          </a:p>
          <a:p>
            <a:r>
              <a:rPr lang="en-US" sz="1600" dirty="0" smtClean="0"/>
              <a:t>400 kg of chocolate</a:t>
            </a:r>
          </a:p>
          <a:p>
            <a:pPr lvl="1"/>
            <a:r>
              <a:rPr lang="en-US" sz="1600" dirty="0" smtClean="0"/>
              <a:t>Run 25,000 km to spent calories</a:t>
            </a:r>
          </a:p>
          <a:p>
            <a:r>
              <a:rPr lang="en-US" sz="1600" dirty="0" smtClean="0"/>
              <a:t>O(20) times LHC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6758" y="769642"/>
            <a:ext cx="4838021" cy="42780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Up to 500 kW collision debris per experiment</a:t>
            </a:r>
          </a:p>
          <a:p>
            <a:r>
              <a:rPr lang="en-US" sz="1600" dirty="0" smtClean="0"/>
              <a:t>Mainly lost in triplets, challenge for lifetime and quench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31739" y="3275145"/>
            <a:ext cx="3995647" cy="30777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FCC-</a:t>
            </a:r>
            <a:r>
              <a:rPr lang="en-US" sz="1600" dirty="0" err="1" smtClean="0"/>
              <a:t>hh</a:t>
            </a:r>
            <a:r>
              <a:rPr lang="en-US" sz="1600" dirty="0" smtClean="0"/>
              <a:t> beam dilution pattern at dump</a:t>
            </a:r>
          </a:p>
          <a:p>
            <a:endParaRPr lang="en-US" sz="16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70478" y="3943623"/>
            <a:ext cx="18800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LHC beam dilution pattern at dump</a:t>
            </a:r>
            <a:endParaRPr lang="en-US" sz="1600" dirty="0"/>
          </a:p>
        </p:txBody>
      </p:sp>
      <p:pic>
        <p:nvPicPr>
          <p:cNvPr id="18" name="Picture 1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474" y="1591329"/>
            <a:ext cx="4358715" cy="242150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409810" y="2380100"/>
            <a:ext cx="3511988" cy="365873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06757" y="5334407"/>
            <a:ext cx="4838023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Collimation system design ongoing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Identified hot spots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Will implement ideas to get rid of them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513474" y="4060258"/>
            <a:ext cx="4147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Triplet design allows for thick shielding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Up to 1 of 300 atoms displaced in conductor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Can survive project lifetime</a:t>
            </a:r>
            <a:endParaRPr lang="en-US" sz="1600" dirty="0"/>
          </a:p>
        </p:txBody>
      </p:sp>
      <p:pic>
        <p:nvPicPr>
          <p:cNvPr id="22" name="Picture 21" descr="2007_nominalTDE_X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036" y="4775200"/>
            <a:ext cx="1357637" cy="11278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65766" t="20973" r="10551" b="29085"/>
          <a:stretch/>
        </p:blipFill>
        <p:spPr>
          <a:xfrm>
            <a:off x="318296" y="3690131"/>
            <a:ext cx="1929018" cy="1971712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263556" y="6000920"/>
            <a:ext cx="19706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03853" y="5796897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854010" y="4791752"/>
            <a:ext cx="125189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</a:t>
            </a:r>
            <a:r>
              <a:rPr lang="en-US" sz="1400" dirty="0" err="1" smtClean="0"/>
              <a:t>Cerutti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955438" y="5354066"/>
            <a:ext cx="119105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R. Bruce </a:t>
            </a:r>
            <a:r>
              <a:rPr lang="en-US" sz="1400" dirty="0"/>
              <a:t>e</a:t>
            </a:r>
            <a:r>
              <a:rPr lang="en-US" sz="1400" dirty="0" smtClean="0"/>
              <a:t>t al.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004973" y="6170188"/>
            <a:ext cx="122085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B. Goddard al.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8722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HE-LHC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8446" y="787742"/>
            <a:ext cx="3871465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Goal is 4 x HL-LHC luminosity</a:t>
            </a:r>
          </a:p>
          <a:p>
            <a:r>
              <a:rPr lang="en-US" sz="1600" dirty="0" smtClean="0"/>
              <a:t>HL-LHC injectors</a:t>
            </a:r>
          </a:p>
          <a:p>
            <a:r>
              <a:rPr lang="en-US" sz="1600" dirty="0" smtClean="0"/>
              <a:t>FCC-</a:t>
            </a:r>
            <a:r>
              <a:rPr lang="en-US" sz="1600" dirty="0" err="1" smtClean="0"/>
              <a:t>hh</a:t>
            </a:r>
            <a:r>
              <a:rPr lang="en-US" sz="1600" dirty="0" smtClean="0"/>
              <a:t> magnets and vacuum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078" y="1005178"/>
            <a:ext cx="4287723" cy="27055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9704" y="1036490"/>
            <a:ext cx="1008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GB" sz="1600" b="1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/>
              </a:rPr>
              <a:t>*=25 cm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95551" y="1554042"/>
            <a:ext cx="1008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GB" sz="1600" b="1" dirty="0">
                <a:solidFill>
                  <a:srgbClr val="FF9933"/>
                </a:solidFill>
                <a:latin typeface="Symbol" panose="05050102010706020507" pitchFamily="18" charset="2"/>
              </a:rPr>
              <a:t>b</a:t>
            </a:r>
            <a:r>
              <a:rPr lang="en-GB" sz="1600" b="1" dirty="0">
                <a:solidFill>
                  <a:srgbClr val="FF9933"/>
                </a:solidFill>
                <a:latin typeface="Calibri" panose="020F0502020204030204"/>
              </a:rPr>
              <a:t>*=40 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9911" y="697541"/>
            <a:ext cx="19254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luminosity [10</a:t>
            </a:r>
            <a:r>
              <a:rPr lang="en-US" sz="1400" baseline="30000" dirty="0"/>
              <a:t>34</a:t>
            </a:r>
            <a:r>
              <a:rPr lang="en-US" sz="1400" dirty="0"/>
              <a:t> cm</a:t>
            </a:r>
            <a:r>
              <a:rPr lang="en-US" sz="1400" baseline="30000" dirty="0"/>
              <a:t>-2</a:t>
            </a:r>
            <a:r>
              <a:rPr lang="en-US" sz="1400" dirty="0"/>
              <a:t>s</a:t>
            </a:r>
            <a:r>
              <a:rPr lang="en-US" sz="1400" baseline="30000" dirty="0"/>
              <a:t>-1</a:t>
            </a:r>
            <a:r>
              <a:rPr lang="en-US" sz="1400" dirty="0"/>
              <a:t>]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441556" y="4339588"/>
            <a:ext cx="435454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Cannot increase lengths of insertions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Currently </a:t>
            </a:r>
            <a:r>
              <a:rPr lang="en-US" sz="1600" dirty="0"/>
              <a:t>beta-function </a:t>
            </a:r>
            <a:r>
              <a:rPr lang="en-US" sz="1600" dirty="0" smtClean="0"/>
              <a:t>around 0.4 m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0.7ab</a:t>
            </a:r>
            <a:r>
              <a:rPr lang="en-US" sz="1600" baseline="30000" dirty="0"/>
              <a:t>-1</a:t>
            </a:r>
            <a:r>
              <a:rPr lang="en-US" sz="1600" dirty="0"/>
              <a:t> per year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Hope to improve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extraction is a challenge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Collimation to be looked at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3327" y="799993"/>
            <a:ext cx="173833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Zimmermann et al.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37600" y="1083353"/>
            <a:ext cx="4186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87798" y="1170517"/>
            <a:ext cx="4233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73665" y="3204424"/>
            <a:ext cx="2374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89344" y="3696869"/>
            <a:ext cx="4097457" cy="2184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80377" y="3579920"/>
            <a:ext cx="63400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day</a:t>
            </a:r>
            <a:endParaRPr lang="en-US" sz="16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3689874"/>
            <a:ext cx="2542055" cy="233751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8444" y="1954648"/>
            <a:ext cx="3871467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Make FCC-</a:t>
            </a:r>
            <a:r>
              <a:rPr lang="en-US" sz="1600" dirty="0" err="1"/>
              <a:t>hh</a:t>
            </a:r>
            <a:r>
              <a:rPr lang="en-US" sz="1600" dirty="0"/>
              <a:t> magnets more compact to fit in LHC </a:t>
            </a:r>
            <a:r>
              <a:rPr lang="en-US" sz="1600" dirty="0" smtClean="0"/>
              <a:t>tunnel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Challenge is field leakage into tunnel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Use </a:t>
            </a:r>
            <a:r>
              <a:rPr lang="en-US" sz="1600" dirty="0" err="1" smtClean="0"/>
              <a:t>kryostat</a:t>
            </a:r>
            <a:r>
              <a:rPr lang="en-US" sz="1600" dirty="0" smtClean="0"/>
              <a:t> as partial return yoke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Active compensation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1245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r>
              <a:rPr lang="en-US" sz="3200" dirty="0" smtClean="0"/>
              <a:t> / CEPC Parameters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849025"/>
              </p:ext>
            </p:extLst>
          </p:nvPr>
        </p:nvGraphicFramePr>
        <p:xfrm>
          <a:off x="203201" y="4853612"/>
          <a:ext cx="8677438" cy="1575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399"/>
                <a:gridCol w="1949126"/>
                <a:gridCol w="1463353"/>
                <a:gridCol w="1511809"/>
                <a:gridCol w="1036945"/>
                <a:gridCol w="1166806"/>
              </a:tblGrid>
              <a:tr h="36723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W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LEP2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6633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Cms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 E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91.2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160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240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350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208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6723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 [mA]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1390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370-1450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147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51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29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11-30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6.4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--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64512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L [10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 cm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rgbClr val="0000FF"/>
                          </a:solidFill>
                        </a:rPr>
                        <a:t>200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/ 18-71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rgbClr val="0000FF"/>
                          </a:solidFill>
                        </a:rPr>
                        <a:t>25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/ 4.1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rgbClr val="0000FF"/>
                          </a:solidFill>
                        </a:rPr>
                        <a:t>7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/ 2.1-5.4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rgbClr val="0000FF"/>
                          </a:solidFill>
                        </a:rPr>
                        <a:t>1.3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/ --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0.012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" name="Picture 19" descr="lum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990603"/>
            <a:ext cx="4394200" cy="3467098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912587"/>
              </p:ext>
            </p:extLst>
          </p:nvPr>
        </p:nvGraphicFramePr>
        <p:xfrm>
          <a:off x="4384835" y="1155702"/>
          <a:ext cx="4495802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230"/>
                <a:gridCol w="1394933"/>
                <a:gridCol w="2276639"/>
              </a:tblGrid>
              <a:tr h="421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Energy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years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Int. Luminosity [ab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 ]</a:t>
                      </a:r>
                    </a:p>
                  </a:txBody>
                  <a:tcPr marT="60960" marB="60960"/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91.2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r>
                        <a:rPr lang="en-US" sz="1800" dirty="0" smtClean="0"/>
                        <a:t> / 2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 x 75 </a:t>
                      </a:r>
                      <a:r>
                        <a:rPr lang="en-US" sz="1800" dirty="0" smtClean="0"/>
                        <a:t>/  2 x 1.25 </a:t>
                      </a:r>
                      <a:endParaRPr lang="en-US" sz="1800" dirty="0"/>
                    </a:p>
                  </a:txBody>
                  <a:tcPr marT="60960" marB="60960"/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160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not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 spec.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baseline="0" dirty="0" smtClean="0">
                          <a:solidFill>
                            <a:srgbClr val="0000FF"/>
                          </a:solidFill>
                        </a:rPr>
                        <a:t> x 5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/ not specified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240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3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baseline="0" dirty="0" smtClean="0">
                          <a:solidFill>
                            <a:srgbClr val="0000FF"/>
                          </a:solidFill>
                        </a:rPr>
                        <a:t> x 2.5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/ 2 x 2.5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 marT="60960" marB="60960"/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350</a:t>
                      </a:r>
                      <a:endParaRPr 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5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/ ---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baseline="0" dirty="0" smtClean="0">
                          <a:solidFill>
                            <a:srgbClr val="0000FF"/>
                          </a:solidFill>
                        </a:rPr>
                        <a:t> x 1.5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/ ----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375400" y="4330393"/>
            <a:ext cx="2768600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L. Wang et al. </a:t>
            </a:r>
            <a:r>
              <a:rPr lang="en-US" sz="1400" dirty="0"/>
              <a:t>IHEP‐AC‐2017‐01 </a:t>
            </a:r>
            <a:endParaRPr lang="en-US" sz="1400" dirty="0" smtClean="0"/>
          </a:p>
          <a:p>
            <a:r>
              <a:rPr lang="en-US" sz="1400" dirty="0" smtClean="0"/>
              <a:t>F. Zimmermann et al. priv. comm.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965700" y="3663878"/>
            <a:ext cx="17653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Still moving targets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6370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endParaRPr lang="en-US" sz="3200" dirty="0"/>
          </a:p>
        </p:txBody>
      </p:sp>
      <p:pic>
        <p:nvPicPr>
          <p:cNvPr id="10" name="Picture 9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610" y="3324998"/>
            <a:ext cx="3890989" cy="2628422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Rectangle 12"/>
          <p:cNvSpPr/>
          <p:nvPr/>
        </p:nvSpPr>
        <p:spPr>
          <a:xfrm>
            <a:off x="147610" y="1001864"/>
            <a:ext cx="4104902" cy="1569660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cs typeface="Calibri" pitchFamily="34" charset="0"/>
              </a:rPr>
              <a:t>Detailed MDI design ongoing</a:t>
            </a:r>
          </a:p>
          <a:p>
            <a:pPr>
              <a:defRPr/>
            </a:pPr>
            <a:endParaRPr lang="en-US" sz="1600" kern="0" dirty="0" smtClean="0">
              <a:cs typeface="Calibri" pitchFamily="34" charset="0"/>
            </a:endParaRPr>
          </a:p>
          <a:p>
            <a:pPr>
              <a:defRPr/>
            </a:pPr>
            <a:r>
              <a:rPr lang="en-US" sz="1600" kern="0" dirty="0" smtClean="0">
                <a:cs typeface="Calibri" pitchFamily="34" charset="0"/>
              </a:rPr>
              <a:t>Large crossing angle requires additional tunnel</a:t>
            </a:r>
          </a:p>
          <a:p>
            <a:pPr>
              <a:defRPr/>
            </a:pPr>
            <a:endParaRPr lang="en-US" sz="1600" kern="0" dirty="0">
              <a:cs typeface="Calibri" pitchFamily="34" charset="0"/>
            </a:endParaRPr>
          </a:p>
          <a:p>
            <a:pPr>
              <a:defRPr/>
            </a:pPr>
            <a:r>
              <a:rPr lang="en-US" sz="1600" kern="0" dirty="0" smtClean="0">
                <a:cs typeface="Calibri" pitchFamily="34" charset="0"/>
              </a:rPr>
              <a:t>Short beam lifetime at high energy requires top-up scheme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14" name="ScreenShot 2017-05-25 at 10.44.06 .png" descr="ScreenShot 2017-05-25 at 10.44.06 .png"/>
          <p:cNvPicPr>
            <a:picLocks noChangeAspect="1"/>
          </p:cNvPicPr>
          <p:nvPr/>
        </p:nvPicPr>
        <p:blipFill>
          <a:blip r:embed="rId3">
            <a:extLst/>
          </a:blip>
          <a:srcRect l="7716" t="19034" r="9629" b="9814"/>
          <a:stretch>
            <a:fillRect/>
          </a:stretch>
        </p:blipFill>
        <p:spPr>
          <a:xfrm>
            <a:off x="5034373" y="2219609"/>
            <a:ext cx="3640883" cy="28480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19" name="Group"/>
          <p:cNvGrpSpPr/>
          <p:nvPr/>
        </p:nvGrpSpPr>
        <p:grpSpPr>
          <a:xfrm>
            <a:off x="4650045" y="1272577"/>
            <a:ext cx="4460123" cy="4429851"/>
            <a:chOff x="0" y="0"/>
            <a:chExt cx="11420885" cy="11096947"/>
          </a:xfrm>
        </p:grpSpPr>
        <p:grpSp>
          <p:nvGrpSpPr>
            <p:cNvPr id="520" name="Group"/>
            <p:cNvGrpSpPr/>
            <p:nvPr/>
          </p:nvGrpSpPr>
          <p:grpSpPr>
            <a:xfrm>
              <a:off x="0" y="0"/>
              <a:ext cx="5711777" cy="11096948"/>
              <a:chOff x="0" y="0"/>
              <a:chExt cx="5711776" cy="11096947"/>
            </a:xfrm>
          </p:grpSpPr>
          <p:sp>
            <p:nvSpPr>
              <p:cNvPr id="548" name="Line"/>
              <p:cNvSpPr/>
              <p:nvPr/>
            </p:nvSpPr>
            <p:spPr>
              <a:xfrm flipV="1">
                <a:off x="296209" y="4770577"/>
                <a:ext cx="156645" cy="474709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sp>
            <p:nvSpPr>
              <p:cNvPr id="549" name="Line"/>
              <p:cNvSpPr/>
              <p:nvPr/>
            </p:nvSpPr>
            <p:spPr>
              <a:xfrm>
                <a:off x="296209" y="5835910"/>
                <a:ext cx="156645" cy="474709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grpSp>
            <p:nvGrpSpPr>
              <p:cNvPr id="550" name="Group"/>
              <p:cNvGrpSpPr/>
              <p:nvPr/>
            </p:nvGrpSpPr>
            <p:grpSpPr>
              <a:xfrm>
                <a:off x="295172" y="0"/>
                <a:ext cx="5416605" cy="4793788"/>
                <a:chOff x="0" y="0"/>
                <a:chExt cx="5416603" cy="4793787"/>
              </a:xfrm>
            </p:grpSpPr>
            <p:grpSp>
              <p:nvGrpSpPr>
                <p:cNvPr id="564" name="Group"/>
                <p:cNvGrpSpPr/>
                <p:nvPr/>
              </p:nvGrpSpPr>
              <p:grpSpPr>
                <a:xfrm>
                  <a:off x="0" y="429575"/>
                  <a:ext cx="3181076" cy="4364213"/>
                  <a:chOff x="0" y="0"/>
                  <a:chExt cx="3181075" cy="4364211"/>
                </a:xfrm>
              </p:grpSpPr>
              <p:sp>
                <p:nvSpPr>
                  <p:cNvPr id="571" name="Line"/>
                  <p:cNvSpPr/>
                  <p:nvPr/>
                </p:nvSpPr>
                <p:spPr>
                  <a:xfrm>
                    <a:off x="0" y="1182991"/>
                    <a:ext cx="1416247" cy="31812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572" name="Line"/>
                  <p:cNvSpPr/>
                  <p:nvPr/>
                </p:nvSpPr>
                <p:spPr>
                  <a:xfrm>
                    <a:off x="1787687" y="0"/>
                    <a:ext cx="1393389" cy="8583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573" name="Line"/>
                  <p:cNvSpPr/>
                  <p:nvPr/>
                </p:nvSpPr>
                <p:spPr>
                  <a:xfrm flipV="1">
                    <a:off x="1405996" y="843454"/>
                    <a:ext cx="397997" cy="34963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</p:grpSp>
            <p:sp>
              <p:nvSpPr>
                <p:cNvPr id="565" name="Line"/>
                <p:cNvSpPr/>
                <p:nvPr/>
              </p:nvSpPr>
              <p:spPr>
                <a:xfrm>
                  <a:off x="3173500" y="0"/>
                  <a:ext cx="2243104" cy="425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6" name="Line"/>
                <p:cNvSpPr/>
                <p:nvPr/>
              </p:nvSpPr>
              <p:spPr>
                <a:xfrm>
                  <a:off x="146254" y="1708031"/>
                  <a:ext cx="1373747" cy="30857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7" name="Line"/>
                <p:cNvSpPr/>
                <p:nvPr/>
              </p:nvSpPr>
              <p:spPr>
                <a:xfrm>
                  <a:off x="1880294" y="560540"/>
                  <a:ext cx="1351576" cy="832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8" name="Line"/>
                <p:cNvSpPr/>
                <p:nvPr/>
              </p:nvSpPr>
              <p:spPr>
                <a:xfrm flipV="1">
                  <a:off x="1510058" y="1378683"/>
                  <a:ext cx="386054" cy="339142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9" name="Line"/>
                <p:cNvSpPr/>
                <p:nvPr/>
              </p:nvSpPr>
              <p:spPr>
                <a:xfrm rot="10800000" flipH="1">
                  <a:off x="3224042" y="68448"/>
                  <a:ext cx="2176149" cy="4892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70" name="Line"/>
                <p:cNvSpPr/>
                <p:nvPr/>
              </p:nvSpPr>
              <p:spPr>
                <a:xfrm>
                  <a:off x="3495452" y="233849"/>
                  <a:ext cx="1916896" cy="2224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551" name="Group"/>
              <p:cNvGrpSpPr/>
              <p:nvPr/>
            </p:nvGrpSpPr>
            <p:grpSpPr>
              <a:xfrm>
                <a:off x="295172" y="6303159"/>
                <a:ext cx="5416605" cy="4793789"/>
                <a:chOff x="0" y="0"/>
                <a:chExt cx="5416603" cy="4793787"/>
              </a:xfrm>
            </p:grpSpPr>
            <p:sp>
              <p:nvSpPr>
                <p:cNvPr id="555" name="Line"/>
                <p:cNvSpPr/>
                <p:nvPr/>
              </p:nvSpPr>
              <p:spPr>
                <a:xfrm rot="10800000" flipH="1">
                  <a:off x="0" y="0"/>
                  <a:ext cx="1416247" cy="31812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56" name="Line"/>
                <p:cNvSpPr/>
                <p:nvPr/>
              </p:nvSpPr>
              <p:spPr>
                <a:xfrm rot="10800000" flipH="1">
                  <a:off x="1787686" y="3505903"/>
                  <a:ext cx="1393389" cy="8583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57" name="Line"/>
                <p:cNvSpPr/>
                <p:nvPr/>
              </p:nvSpPr>
              <p:spPr>
                <a:xfrm>
                  <a:off x="1405996" y="3171124"/>
                  <a:ext cx="397997" cy="349634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58" name="Line"/>
                <p:cNvSpPr/>
                <p:nvPr/>
              </p:nvSpPr>
              <p:spPr>
                <a:xfrm rot="10800000" flipH="1">
                  <a:off x="3173500" y="4368176"/>
                  <a:ext cx="2243104" cy="425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59" name="Line"/>
                <p:cNvSpPr/>
                <p:nvPr/>
              </p:nvSpPr>
              <p:spPr>
                <a:xfrm rot="10800000" flipH="1">
                  <a:off x="146254" y="0"/>
                  <a:ext cx="1373747" cy="30857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0" name="Line"/>
                <p:cNvSpPr/>
                <p:nvPr/>
              </p:nvSpPr>
              <p:spPr>
                <a:xfrm rot="10800000" flipH="1">
                  <a:off x="1880295" y="3400695"/>
                  <a:ext cx="1351575" cy="8325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1" name="Line"/>
                <p:cNvSpPr/>
                <p:nvPr/>
              </p:nvSpPr>
              <p:spPr>
                <a:xfrm>
                  <a:off x="1510058" y="3075962"/>
                  <a:ext cx="386054" cy="339142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2" name="Line"/>
                <p:cNvSpPr/>
                <p:nvPr/>
              </p:nvSpPr>
              <p:spPr>
                <a:xfrm>
                  <a:off x="3224042" y="4236135"/>
                  <a:ext cx="2176149" cy="4892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63" name="Line"/>
                <p:cNvSpPr/>
                <p:nvPr/>
              </p:nvSpPr>
              <p:spPr>
                <a:xfrm rot="10800000" flipH="1">
                  <a:off x="3495452" y="4337481"/>
                  <a:ext cx="1916896" cy="2224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552" name="Rectangle"/>
              <p:cNvSpPr/>
              <p:nvPr/>
            </p:nvSpPr>
            <p:spPr>
              <a:xfrm>
                <a:off x="0" y="5227487"/>
                <a:ext cx="549854" cy="641974"/>
              </a:xfrm>
              <a:prstGeom prst="rect">
                <a:avLst/>
              </a:prstGeom>
              <a:blipFill rotWithShape="1">
                <a:blip r:embed="rId4"/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53" name="Line"/>
              <p:cNvSpPr/>
              <p:nvPr/>
            </p:nvSpPr>
            <p:spPr>
              <a:xfrm>
                <a:off x="296209" y="4776585"/>
                <a:ext cx="4433" cy="468105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sp>
            <p:nvSpPr>
              <p:cNvPr id="554" name="Line"/>
              <p:cNvSpPr/>
              <p:nvPr/>
            </p:nvSpPr>
            <p:spPr>
              <a:xfrm flipV="1">
                <a:off x="296209" y="5835746"/>
                <a:ext cx="4433" cy="46810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</p:grpSp>
        <p:grpSp>
          <p:nvGrpSpPr>
            <p:cNvPr id="521" name="Group"/>
            <p:cNvGrpSpPr/>
            <p:nvPr/>
          </p:nvGrpSpPr>
          <p:grpSpPr>
            <a:xfrm rot="10800000">
              <a:off x="5709108" y="-1"/>
              <a:ext cx="5711778" cy="11096949"/>
              <a:chOff x="0" y="0"/>
              <a:chExt cx="5711776" cy="11096947"/>
            </a:xfrm>
          </p:grpSpPr>
          <p:sp>
            <p:nvSpPr>
              <p:cNvPr id="522" name="Line"/>
              <p:cNvSpPr/>
              <p:nvPr/>
            </p:nvSpPr>
            <p:spPr>
              <a:xfrm flipV="1">
                <a:off x="296209" y="4770577"/>
                <a:ext cx="156645" cy="474709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sp>
            <p:nvSpPr>
              <p:cNvPr id="523" name="Line"/>
              <p:cNvSpPr/>
              <p:nvPr/>
            </p:nvSpPr>
            <p:spPr>
              <a:xfrm>
                <a:off x="296209" y="5835910"/>
                <a:ext cx="156645" cy="474709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grpSp>
            <p:nvGrpSpPr>
              <p:cNvPr id="524" name="Group"/>
              <p:cNvGrpSpPr/>
              <p:nvPr/>
            </p:nvGrpSpPr>
            <p:grpSpPr>
              <a:xfrm>
                <a:off x="295172" y="0"/>
                <a:ext cx="5416605" cy="4793788"/>
                <a:chOff x="0" y="0"/>
                <a:chExt cx="5416603" cy="4793787"/>
              </a:xfrm>
            </p:grpSpPr>
            <p:grpSp>
              <p:nvGrpSpPr>
                <p:cNvPr id="538" name="Group"/>
                <p:cNvGrpSpPr/>
                <p:nvPr/>
              </p:nvGrpSpPr>
              <p:grpSpPr>
                <a:xfrm>
                  <a:off x="0" y="429575"/>
                  <a:ext cx="3181076" cy="4364213"/>
                  <a:chOff x="0" y="0"/>
                  <a:chExt cx="3181075" cy="4364211"/>
                </a:xfrm>
              </p:grpSpPr>
              <p:sp>
                <p:nvSpPr>
                  <p:cNvPr id="545" name="Line"/>
                  <p:cNvSpPr/>
                  <p:nvPr/>
                </p:nvSpPr>
                <p:spPr>
                  <a:xfrm>
                    <a:off x="0" y="1182991"/>
                    <a:ext cx="1416247" cy="31812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546" name="Line"/>
                  <p:cNvSpPr/>
                  <p:nvPr/>
                </p:nvSpPr>
                <p:spPr>
                  <a:xfrm>
                    <a:off x="1787687" y="0"/>
                    <a:ext cx="1393389" cy="8583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547" name="Line"/>
                  <p:cNvSpPr/>
                  <p:nvPr/>
                </p:nvSpPr>
                <p:spPr>
                  <a:xfrm flipV="1">
                    <a:off x="1405996" y="843454"/>
                    <a:ext cx="397997" cy="34963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100458" tIns="100458" rIns="100458" bIns="100458" numCol="1" anchor="ctr">
                    <a:noAutofit/>
                  </a:bodyPr>
                  <a:lstStyle/>
                  <a:p>
                    <a:pPr defTabSz="1369218">
                      <a:defRPr sz="7200">
                        <a:solidFill>
                          <a:srgbClr val="414141"/>
                        </a:solidFill>
                      </a:defRPr>
                    </a:pPr>
                    <a:endParaRPr/>
                  </a:p>
                </p:txBody>
              </p:sp>
            </p:grpSp>
            <p:sp>
              <p:nvSpPr>
                <p:cNvPr id="539" name="Line"/>
                <p:cNvSpPr/>
                <p:nvPr/>
              </p:nvSpPr>
              <p:spPr>
                <a:xfrm>
                  <a:off x="3173500" y="0"/>
                  <a:ext cx="2243104" cy="425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40" name="Line"/>
                <p:cNvSpPr/>
                <p:nvPr/>
              </p:nvSpPr>
              <p:spPr>
                <a:xfrm>
                  <a:off x="146254" y="1708031"/>
                  <a:ext cx="1373747" cy="30857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41" name="Line"/>
                <p:cNvSpPr/>
                <p:nvPr/>
              </p:nvSpPr>
              <p:spPr>
                <a:xfrm>
                  <a:off x="1880294" y="560540"/>
                  <a:ext cx="1351576" cy="832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42" name="Line"/>
                <p:cNvSpPr/>
                <p:nvPr/>
              </p:nvSpPr>
              <p:spPr>
                <a:xfrm flipV="1">
                  <a:off x="1510058" y="1378683"/>
                  <a:ext cx="386054" cy="339142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43" name="Line"/>
                <p:cNvSpPr/>
                <p:nvPr/>
              </p:nvSpPr>
              <p:spPr>
                <a:xfrm rot="10800000" flipH="1">
                  <a:off x="3224042" y="68448"/>
                  <a:ext cx="2176149" cy="4892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44" name="Line"/>
                <p:cNvSpPr/>
                <p:nvPr/>
              </p:nvSpPr>
              <p:spPr>
                <a:xfrm>
                  <a:off x="3495452" y="233849"/>
                  <a:ext cx="1916896" cy="2224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525" name="Group"/>
              <p:cNvGrpSpPr/>
              <p:nvPr/>
            </p:nvGrpSpPr>
            <p:grpSpPr>
              <a:xfrm>
                <a:off x="295172" y="6303159"/>
                <a:ext cx="5416605" cy="4793789"/>
                <a:chOff x="0" y="0"/>
                <a:chExt cx="5416603" cy="4793787"/>
              </a:xfrm>
            </p:grpSpPr>
            <p:sp>
              <p:nvSpPr>
                <p:cNvPr id="529" name="Line"/>
                <p:cNvSpPr/>
                <p:nvPr/>
              </p:nvSpPr>
              <p:spPr>
                <a:xfrm rot="10800000" flipH="1">
                  <a:off x="0" y="0"/>
                  <a:ext cx="1416247" cy="31812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0" name="Line"/>
                <p:cNvSpPr/>
                <p:nvPr/>
              </p:nvSpPr>
              <p:spPr>
                <a:xfrm rot="10800000" flipH="1">
                  <a:off x="1787686" y="3505903"/>
                  <a:ext cx="1393389" cy="8583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1" name="Line"/>
                <p:cNvSpPr/>
                <p:nvPr/>
              </p:nvSpPr>
              <p:spPr>
                <a:xfrm>
                  <a:off x="1405996" y="3171124"/>
                  <a:ext cx="397997" cy="349634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2" name="Line"/>
                <p:cNvSpPr/>
                <p:nvPr/>
              </p:nvSpPr>
              <p:spPr>
                <a:xfrm rot="10800000" flipH="1">
                  <a:off x="3173500" y="4368176"/>
                  <a:ext cx="2243104" cy="425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3" name="Line"/>
                <p:cNvSpPr/>
                <p:nvPr/>
              </p:nvSpPr>
              <p:spPr>
                <a:xfrm rot="10800000" flipH="1">
                  <a:off x="146254" y="0"/>
                  <a:ext cx="1373747" cy="30857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4" name="Line"/>
                <p:cNvSpPr/>
                <p:nvPr/>
              </p:nvSpPr>
              <p:spPr>
                <a:xfrm rot="10800000" flipH="1">
                  <a:off x="1880295" y="3400695"/>
                  <a:ext cx="1351575" cy="8325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5" name="Line"/>
                <p:cNvSpPr/>
                <p:nvPr/>
              </p:nvSpPr>
              <p:spPr>
                <a:xfrm>
                  <a:off x="1510058" y="3075962"/>
                  <a:ext cx="386054" cy="339142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6" name="Line"/>
                <p:cNvSpPr/>
                <p:nvPr/>
              </p:nvSpPr>
              <p:spPr>
                <a:xfrm>
                  <a:off x="3224042" y="4236135"/>
                  <a:ext cx="2176149" cy="4892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  <p:sp>
              <p:nvSpPr>
                <p:cNvPr id="537" name="Line"/>
                <p:cNvSpPr/>
                <p:nvPr/>
              </p:nvSpPr>
              <p:spPr>
                <a:xfrm rot="10800000" flipH="1">
                  <a:off x="3495452" y="4337481"/>
                  <a:ext cx="1916896" cy="2224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100458" tIns="100458" rIns="100458" bIns="100458" numCol="1" anchor="ctr">
                  <a:noAutofit/>
                </a:bodyPr>
                <a:lstStyle/>
                <a:p>
                  <a:pPr defTabSz="1369218">
                    <a:defRPr sz="7200">
                      <a:solidFill>
                        <a:srgbClr val="414141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526" name="Rectangle"/>
              <p:cNvSpPr/>
              <p:nvPr/>
            </p:nvSpPr>
            <p:spPr>
              <a:xfrm>
                <a:off x="0" y="5227487"/>
                <a:ext cx="549854" cy="641974"/>
              </a:xfrm>
              <a:prstGeom prst="rect">
                <a:avLst/>
              </a:prstGeom>
              <a:blipFill rotWithShape="1">
                <a:blip r:embed="rId4"/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27" name="Line"/>
              <p:cNvSpPr/>
              <p:nvPr/>
            </p:nvSpPr>
            <p:spPr>
              <a:xfrm>
                <a:off x="296209" y="4776585"/>
                <a:ext cx="4433" cy="468105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  <p:sp>
            <p:nvSpPr>
              <p:cNvPr id="528" name="Line"/>
              <p:cNvSpPr/>
              <p:nvPr/>
            </p:nvSpPr>
            <p:spPr>
              <a:xfrm flipV="1">
                <a:off x="296209" y="5835746"/>
                <a:ext cx="4433" cy="46810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00458" tIns="100458" rIns="100458" bIns="100458" numCol="1" anchor="ctr">
                <a:noAutofit/>
              </a:bodyPr>
              <a:lstStyle/>
              <a:p>
                <a:pPr defTabSz="1369218">
                  <a:defRPr sz="7200">
                    <a:solidFill>
                      <a:srgbClr val="414141"/>
                    </a:solidFill>
                  </a:defRPr>
                </a:pPr>
                <a:endParaRPr/>
              </a:p>
            </p:txBody>
          </p:sp>
        </p:grpSp>
      </p:grpSp>
      <p:cxnSp>
        <p:nvCxnSpPr>
          <p:cNvPr id="574" name="Straight Connector 573"/>
          <p:cNvCxnSpPr/>
          <p:nvPr/>
        </p:nvCxnSpPr>
        <p:spPr>
          <a:xfrm>
            <a:off x="5343066" y="3471978"/>
            <a:ext cx="1161605" cy="22396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5" name="Straight Connector 574"/>
          <p:cNvCxnSpPr/>
          <p:nvPr/>
        </p:nvCxnSpPr>
        <p:spPr>
          <a:xfrm flipH="1">
            <a:off x="7309110" y="3493016"/>
            <a:ext cx="1278516" cy="21725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3" name="TextBox 582"/>
          <p:cNvSpPr txBox="1"/>
          <p:nvPr/>
        </p:nvSpPr>
        <p:spPr>
          <a:xfrm>
            <a:off x="7986468" y="5953419"/>
            <a:ext cx="11237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K. </a:t>
            </a:r>
            <a:r>
              <a:rPr lang="en-US" sz="1400" dirty="0" err="1" smtClean="0"/>
              <a:t>Oide</a:t>
            </a:r>
            <a:r>
              <a:rPr lang="en-US" sz="1400" dirty="0" smtClean="0"/>
              <a:t> et 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r>
              <a:rPr lang="en-US" sz="3200" dirty="0" smtClean="0"/>
              <a:t> Technologies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8647" y="714409"/>
            <a:ext cx="8940251" cy="2862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6" y="631443"/>
            <a:ext cx="5118180" cy="273033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83873" y="844520"/>
            <a:ext cx="3494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Cost effective magnets</a:t>
            </a:r>
          </a:p>
          <a:p>
            <a:endParaRPr lang="en-US" sz="1600" dirty="0" smtClean="0"/>
          </a:p>
          <a:p>
            <a:r>
              <a:rPr lang="en-US" sz="1600" dirty="0"/>
              <a:t>T</a:t>
            </a:r>
            <a:r>
              <a:rPr lang="en-US" sz="1600" dirty="0" smtClean="0"/>
              <a:t>wo-in-one design of dipoles and </a:t>
            </a:r>
            <a:r>
              <a:rPr lang="en-US" sz="1600" dirty="0" err="1" smtClean="0"/>
              <a:t>quadrupoles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err="1" smtClean="0"/>
              <a:t>Optimised</a:t>
            </a:r>
            <a:r>
              <a:rPr lang="en-US" sz="1600" dirty="0" smtClean="0"/>
              <a:t> windings to reduce cost and power consumption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373347" y="3754324"/>
            <a:ext cx="5625551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grpSp>
        <p:nvGrpSpPr>
          <p:cNvPr id="20" name="Group 408"/>
          <p:cNvGrpSpPr/>
          <p:nvPr/>
        </p:nvGrpSpPr>
        <p:grpSpPr>
          <a:xfrm>
            <a:off x="5893484" y="3714411"/>
            <a:ext cx="1325158" cy="1114674"/>
            <a:chOff x="-90" y="379778"/>
            <a:chExt cx="2647340" cy="2057111"/>
          </a:xfrm>
        </p:grpSpPr>
        <p:grpSp>
          <p:nvGrpSpPr>
            <p:cNvPr id="21" name="Group 406"/>
            <p:cNvGrpSpPr/>
            <p:nvPr/>
          </p:nvGrpSpPr>
          <p:grpSpPr>
            <a:xfrm>
              <a:off x="-91" y="386512"/>
              <a:ext cx="1492383" cy="2050379"/>
              <a:chOff x="-90" y="286543"/>
              <a:chExt cx="1492381" cy="2050378"/>
            </a:xfrm>
          </p:grpSpPr>
          <p:pic>
            <p:nvPicPr>
              <p:cNvPr id="29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63" r="33842" b="8923"/>
              <a:stretch>
                <a:fillRect/>
              </a:stretch>
            </p:blipFill>
            <p:spPr>
              <a:xfrm>
                <a:off x="621547" y="286543"/>
                <a:ext cx="870745" cy="20503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2" extrusionOk="0">
                    <a:moveTo>
                      <a:pt x="16353" y="0"/>
                    </a:moveTo>
                    <a:cubicBezTo>
                      <a:pt x="14695" y="1"/>
                      <a:pt x="13041" y="132"/>
                      <a:pt x="11745" y="394"/>
                    </a:cubicBezTo>
                    <a:cubicBezTo>
                      <a:pt x="8602" y="1030"/>
                      <a:pt x="6787" y="1819"/>
                      <a:pt x="4942" y="3353"/>
                    </a:cubicBezTo>
                    <a:cubicBezTo>
                      <a:pt x="4184" y="3983"/>
                      <a:pt x="3278" y="4899"/>
                      <a:pt x="3229" y="5094"/>
                    </a:cubicBezTo>
                    <a:cubicBezTo>
                      <a:pt x="3166" y="5346"/>
                      <a:pt x="2406" y="6255"/>
                      <a:pt x="2195" y="6328"/>
                    </a:cubicBezTo>
                    <a:cubicBezTo>
                      <a:pt x="1788" y="6468"/>
                      <a:pt x="1618" y="6256"/>
                      <a:pt x="1496" y="5439"/>
                    </a:cubicBezTo>
                    <a:cubicBezTo>
                      <a:pt x="1432" y="5007"/>
                      <a:pt x="1297" y="4483"/>
                      <a:pt x="1201" y="4275"/>
                    </a:cubicBezTo>
                    <a:cubicBezTo>
                      <a:pt x="1105" y="4066"/>
                      <a:pt x="996" y="3763"/>
                      <a:pt x="955" y="3603"/>
                    </a:cubicBezTo>
                    <a:cubicBezTo>
                      <a:pt x="914" y="3443"/>
                      <a:pt x="714" y="3117"/>
                      <a:pt x="512" y="2877"/>
                    </a:cubicBezTo>
                    <a:cubicBezTo>
                      <a:pt x="310" y="2637"/>
                      <a:pt x="87" y="2342"/>
                      <a:pt x="10" y="2222"/>
                    </a:cubicBezTo>
                    <a:cubicBezTo>
                      <a:pt x="8" y="2219"/>
                      <a:pt x="2" y="2216"/>
                      <a:pt x="0" y="2213"/>
                    </a:cubicBezTo>
                    <a:lnTo>
                      <a:pt x="0" y="13434"/>
                    </a:lnTo>
                    <a:cubicBezTo>
                      <a:pt x="60" y="13498"/>
                      <a:pt x="100" y="13603"/>
                      <a:pt x="118" y="13790"/>
                    </a:cubicBezTo>
                    <a:cubicBezTo>
                      <a:pt x="199" y="14637"/>
                      <a:pt x="537" y="15902"/>
                      <a:pt x="807" y="16397"/>
                    </a:cubicBezTo>
                    <a:cubicBezTo>
                      <a:pt x="958" y="16672"/>
                      <a:pt x="1099" y="16984"/>
                      <a:pt x="1122" y="17089"/>
                    </a:cubicBezTo>
                    <a:cubicBezTo>
                      <a:pt x="1189" y="17393"/>
                      <a:pt x="2231" y="18401"/>
                      <a:pt x="3013" y="18917"/>
                    </a:cubicBezTo>
                    <a:cubicBezTo>
                      <a:pt x="5812" y="20765"/>
                      <a:pt x="11083" y="21600"/>
                      <a:pt x="15890" y="20958"/>
                    </a:cubicBezTo>
                    <a:cubicBezTo>
                      <a:pt x="17673" y="20720"/>
                      <a:pt x="19456" y="20275"/>
                      <a:pt x="20596" y="19782"/>
                    </a:cubicBezTo>
                    <a:cubicBezTo>
                      <a:pt x="20825" y="19683"/>
                      <a:pt x="21229" y="19430"/>
                      <a:pt x="21600" y="19208"/>
                    </a:cubicBezTo>
                    <a:lnTo>
                      <a:pt x="21600" y="533"/>
                    </a:lnTo>
                    <a:cubicBezTo>
                      <a:pt x="21384" y="485"/>
                      <a:pt x="21202" y="439"/>
                      <a:pt x="20960" y="390"/>
                    </a:cubicBezTo>
                    <a:cubicBezTo>
                      <a:pt x="19668" y="129"/>
                      <a:pt x="18010" y="0"/>
                      <a:pt x="16353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594605"/>
                <a:ext cx="748598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1" name="Shape 405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marL="0" marR="0" lvl="0" indent="0" algn="ctr" defTabSz="4107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</a:defRPr>
                </a:pPr>
                <a:endParaRPr kumimoji="0" sz="168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pic>
          <p:nvPicPr>
            <p:cNvPr id="27" name="Screen shot 2011-12-07 at 10.36.44 P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8223" t="26400" r="1081" b="2646"/>
            <a:stretch>
              <a:fillRect/>
            </a:stretch>
          </p:blipFill>
          <p:spPr>
            <a:xfrm>
              <a:off x="1212142" y="379778"/>
              <a:ext cx="1435109" cy="2043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91" extrusionOk="0">
                  <a:moveTo>
                    <a:pt x="1540" y="0"/>
                  </a:moveTo>
                  <a:cubicBezTo>
                    <a:pt x="1026" y="4"/>
                    <a:pt x="506" y="50"/>
                    <a:pt x="0" y="134"/>
                  </a:cubicBezTo>
                  <a:lnTo>
                    <a:pt x="0" y="21591"/>
                  </a:lnTo>
                  <a:cubicBezTo>
                    <a:pt x="1747" y="21431"/>
                    <a:pt x="3295" y="20760"/>
                    <a:pt x="4300" y="19654"/>
                  </a:cubicBezTo>
                  <a:cubicBezTo>
                    <a:pt x="4490" y="19445"/>
                    <a:pt x="4838" y="18971"/>
                    <a:pt x="5073" y="18602"/>
                  </a:cubicBezTo>
                  <a:cubicBezTo>
                    <a:pt x="5308" y="18233"/>
                    <a:pt x="5612" y="17771"/>
                    <a:pt x="5745" y="17575"/>
                  </a:cubicBezTo>
                  <a:cubicBezTo>
                    <a:pt x="5878" y="17378"/>
                    <a:pt x="5983" y="17193"/>
                    <a:pt x="5983" y="17164"/>
                  </a:cubicBezTo>
                  <a:cubicBezTo>
                    <a:pt x="5982" y="17134"/>
                    <a:pt x="6131" y="16910"/>
                    <a:pt x="6310" y="16665"/>
                  </a:cubicBezTo>
                  <a:cubicBezTo>
                    <a:pt x="6488" y="16420"/>
                    <a:pt x="6642" y="16177"/>
                    <a:pt x="6655" y="16128"/>
                  </a:cubicBezTo>
                  <a:cubicBezTo>
                    <a:pt x="6684" y="16013"/>
                    <a:pt x="7171" y="15604"/>
                    <a:pt x="7434" y="15474"/>
                  </a:cubicBezTo>
                  <a:cubicBezTo>
                    <a:pt x="7827" y="15279"/>
                    <a:pt x="10564" y="15407"/>
                    <a:pt x="11020" y="15642"/>
                  </a:cubicBezTo>
                  <a:cubicBezTo>
                    <a:pt x="11187" y="15728"/>
                    <a:pt x="11191" y="15797"/>
                    <a:pt x="11079" y="16619"/>
                  </a:cubicBezTo>
                  <a:cubicBezTo>
                    <a:pt x="10875" y="18118"/>
                    <a:pt x="10875" y="18113"/>
                    <a:pt x="11162" y="18262"/>
                  </a:cubicBezTo>
                  <a:cubicBezTo>
                    <a:pt x="11328" y="18348"/>
                    <a:pt x="11801" y="18431"/>
                    <a:pt x="12524" y="18501"/>
                  </a:cubicBezTo>
                  <a:cubicBezTo>
                    <a:pt x="13872" y="18633"/>
                    <a:pt x="14554" y="18641"/>
                    <a:pt x="14689" y="18522"/>
                  </a:cubicBezTo>
                  <a:cubicBezTo>
                    <a:pt x="14745" y="18473"/>
                    <a:pt x="14866" y="17964"/>
                    <a:pt x="14963" y="17394"/>
                  </a:cubicBezTo>
                  <a:cubicBezTo>
                    <a:pt x="15139" y="16353"/>
                    <a:pt x="15287" y="16040"/>
                    <a:pt x="15593" y="16040"/>
                  </a:cubicBezTo>
                  <a:cubicBezTo>
                    <a:pt x="15684" y="16040"/>
                    <a:pt x="16053" y="15919"/>
                    <a:pt x="16414" y="15772"/>
                  </a:cubicBezTo>
                  <a:cubicBezTo>
                    <a:pt x="17325" y="15399"/>
                    <a:pt x="17367" y="15380"/>
                    <a:pt x="17728" y="15198"/>
                  </a:cubicBezTo>
                  <a:cubicBezTo>
                    <a:pt x="18226" y="14946"/>
                    <a:pt x="18760" y="14845"/>
                    <a:pt x="19280" y="14904"/>
                  </a:cubicBezTo>
                  <a:cubicBezTo>
                    <a:pt x="19531" y="14933"/>
                    <a:pt x="19945" y="14960"/>
                    <a:pt x="20202" y="14963"/>
                  </a:cubicBezTo>
                  <a:lnTo>
                    <a:pt x="20672" y="14967"/>
                  </a:lnTo>
                  <a:lnTo>
                    <a:pt x="20981" y="14057"/>
                  </a:lnTo>
                  <a:cubicBezTo>
                    <a:pt x="21310" y="13093"/>
                    <a:pt x="21600" y="11061"/>
                    <a:pt x="21475" y="10590"/>
                  </a:cubicBezTo>
                  <a:cubicBezTo>
                    <a:pt x="21413" y="10361"/>
                    <a:pt x="21376" y="10339"/>
                    <a:pt x="20939" y="10297"/>
                  </a:cubicBezTo>
                  <a:cubicBezTo>
                    <a:pt x="20681" y="10272"/>
                    <a:pt x="20284" y="10255"/>
                    <a:pt x="20059" y="10255"/>
                  </a:cubicBezTo>
                  <a:cubicBezTo>
                    <a:pt x="19673" y="10255"/>
                    <a:pt x="19583" y="10206"/>
                    <a:pt x="18376" y="9370"/>
                  </a:cubicBezTo>
                  <a:lnTo>
                    <a:pt x="17098" y="8485"/>
                  </a:lnTo>
                  <a:lnTo>
                    <a:pt x="16200" y="8439"/>
                  </a:lnTo>
                  <a:cubicBezTo>
                    <a:pt x="15705" y="8414"/>
                    <a:pt x="15256" y="8377"/>
                    <a:pt x="15206" y="8355"/>
                  </a:cubicBezTo>
                  <a:cubicBezTo>
                    <a:pt x="15157" y="8334"/>
                    <a:pt x="15146" y="7998"/>
                    <a:pt x="15183" y="7609"/>
                  </a:cubicBezTo>
                  <a:lnTo>
                    <a:pt x="15248" y="6901"/>
                  </a:lnTo>
                  <a:lnTo>
                    <a:pt x="14974" y="6825"/>
                  </a:lnTo>
                  <a:cubicBezTo>
                    <a:pt x="14651" y="6739"/>
                    <a:pt x="14306" y="6732"/>
                    <a:pt x="14136" y="6808"/>
                  </a:cubicBezTo>
                  <a:cubicBezTo>
                    <a:pt x="14069" y="6838"/>
                    <a:pt x="13970" y="7116"/>
                    <a:pt x="13916" y="7425"/>
                  </a:cubicBezTo>
                  <a:cubicBezTo>
                    <a:pt x="13861" y="7733"/>
                    <a:pt x="13752" y="8031"/>
                    <a:pt x="13672" y="8087"/>
                  </a:cubicBezTo>
                  <a:cubicBezTo>
                    <a:pt x="13551" y="8173"/>
                    <a:pt x="13353" y="8178"/>
                    <a:pt x="12423" y="8112"/>
                  </a:cubicBezTo>
                  <a:cubicBezTo>
                    <a:pt x="9603" y="7911"/>
                    <a:pt x="9160" y="7828"/>
                    <a:pt x="8748" y="7416"/>
                  </a:cubicBezTo>
                  <a:cubicBezTo>
                    <a:pt x="8450" y="7119"/>
                    <a:pt x="8148" y="6143"/>
                    <a:pt x="7820" y="4431"/>
                  </a:cubicBezTo>
                  <a:cubicBezTo>
                    <a:pt x="7467" y="2589"/>
                    <a:pt x="6354" y="1236"/>
                    <a:pt x="4615" y="528"/>
                  </a:cubicBezTo>
                  <a:cubicBezTo>
                    <a:pt x="3723" y="165"/>
                    <a:pt x="2644" y="-9"/>
                    <a:pt x="154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32" name="Group 432"/>
          <p:cNvGrpSpPr/>
          <p:nvPr/>
        </p:nvGrpSpPr>
        <p:grpSpPr>
          <a:xfrm>
            <a:off x="7229857" y="4407351"/>
            <a:ext cx="1665792" cy="1053649"/>
            <a:chOff x="-91" y="479473"/>
            <a:chExt cx="3859423" cy="2243250"/>
          </a:xfrm>
        </p:grpSpPr>
        <p:pic>
          <p:nvPicPr>
            <p:cNvPr id="33" name="Screen shot 2011-12-07 at 10.36.44 P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54106" t="22763" r="1081" b="2497"/>
            <a:stretch>
              <a:fillRect/>
            </a:stretch>
          </p:blipFill>
          <p:spPr>
            <a:xfrm>
              <a:off x="621548" y="479473"/>
              <a:ext cx="3237784" cy="224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extrusionOk="0">
                  <a:moveTo>
                    <a:pt x="4389" y="0"/>
                  </a:moveTo>
                  <a:cubicBezTo>
                    <a:pt x="3944" y="1"/>
                    <a:pt x="3500" y="122"/>
                    <a:pt x="3152" y="363"/>
                  </a:cubicBezTo>
                  <a:cubicBezTo>
                    <a:pt x="2309" y="949"/>
                    <a:pt x="1822" y="1677"/>
                    <a:pt x="1326" y="3090"/>
                  </a:cubicBezTo>
                  <a:cubicBezTo>
                    <a:pt x="1123" y="3671"/>
                    <a:pt x="880" y="4515"/>
                    <a:pt x="867" y="4695"/>
                  </a:cubicBezTo>
                  <a:cubicBezTo>
                    <a:pt x="850" y="4927"/>
                    <a:pt x="646" y="5765"/>
                    <a:pt x="589" y="5832"/>
                  </a:cubicBezTo>
                  <a:cubicBezTo>
                    <a:pt x="480" y="5962"/>
                    <a:pt x="434" y="5766"/>
                    <a:pt x="402" y="5013"/>
                  </a:cubicBezTo>
                  <a:cubicBezTo>
                    <a:pt x="384" y="4615"/>
                    <a:pt x="348" y="4132"/>
                    <a:pt x="322" y="3940"/>
                  </a:cubicBezTo>
                  <a:cubicBezTo>
                    <a:pt x="297" y="3748"/>
                    <a:pt x="267" y="3468"/>
                    <a:pt x="256" y="3321"/>
                  </a:cubicBezTo>
                  <a:cubicBezTo>
                    <a:pt x="245" y="3173"/>
                    <a:pt x="192" y="2873"/>
                    <a:pt x="137" y="2652"/>
                  </a:cubicBezTo>
                  <a:cubicBezTo>
                    <a:pt x="83" y="2431"/>
                    <a:pt x="23" y="2158"/>
                    <a:pt x="3" y="2048"/>
                  </a:cubicBezTo>
                  <a:cubicBezTo>
                    <a:pt x="2" y="2045"/>
                    <a:pt x="0" y="2042"/>
                    <a:pt x="0" y="2040"/>
                  </a:cubicBezTo>
                  <a:lnTo>
                    <a:pt x="0" y="12382"/>
                  </a:lnTo>
                  <a:cubicBezTo>
                    <a:pt x="16" y="12441"/>
                    <a:pt x="27" y="12537"/>
                    <a:pt x="32" y="12710"/>
                  </a:cubicBezTo>
                  <a:cubicBezTo>
                    <a:pt x="54" y="13491"/>
                    <a:pt x="144" y="14656"/>
                    <a:pt x="217" y="15113"/>
                  </a:cubicBezTo>
                  <a:cubicBezTo>
                    <a:pt x="257" y="15366"/>
                    <a:pt x="295" y="15654"/>
                    <a:pt x="301" y="15751"/>
                  </a:cubicBezTo>
                  <a:cubicBezTo>
                    <a:pt x="319" y="16031"/>
                    <a:pt x="599" y="16960"/>
                    <a:pt x="809" y="17435"/>
                  </a:cubicBezTo>
                  <a:cubicBezTo>
                    <a:pt x="1560" y="19139"/>
                    <a:pt x="2975" y="19908"/>
                    <a:pt x="4265" y="19316"/>
                  </a:cubicBezTo>
                  <a:cubicBezTo>
                    <a:pt x="4743" y="19097"/>
                    <a:pt x="5222" y="18687"/>
                    <a:pt x="5527" y="18232"/>
                  </a:cubicBezTo>
                  <a:cubicBezTo>
                    <a:pt x="5712" y="17958"/>
                    <a:pt x="6199" y="16885"/>
                    <a:pt x="6199" y="16752"/>
                  </a:cubicBezTo>
                  <a:cubicBezTo>
                    <a:pt x="6199" y="16719"/>
                    <a:pt x="6241" y="16551"/>
                    <a:pt x="6294" y="16378"/>
                  </a:cubicBezTo>
                  <a:cubicBezTo>
                    <a:pt x="6454" y="15854"/>
                    <a:pt x="6705" y="14849"/>
                    <a:pt x="6748" y="14554"/>
                  </a:cubicBezTo>
                  <a:cubicBezTo>
                    <a:pt x="6785" y="14305"/>
                    <a:pt x="7084" y="13891"/>
                    <a:pt x="7261" y="13843"/>
                  </a:cubicBezTo>
                  <a:cubicBezTo>
                    <a:pt x="7571" y="13760"/>
                    <a:pt x="7809" y="13982"/>
                    <a:pt x="7969" y="14504"/>
                  </a:cubicBezTo>
                  <a:cubicBezTo>
                    <a:pt x="8000" y="14606"/>
                    <a:pt x="8071" y="15404"/>
                    <a:pt x="8127" y="16280"/>
                  </a:cubicBezTo>
                  <a:cubicBezTo>
                    <a:pt x="8224" y="17789"/>
                    <a:pt x="8241" y="17904"/>
                    <a:pt x="8408" y="18516"/>
                  </a:cubicBezTo>
                  <a:cubicBezTo>
                    <a:pt x="8808" y="19985"/>
                    <a:pt x="9611" y="20976"/>
                    <a:pt x="10638" y="21265"/>
                  </a:cubicBezTo>
                  <a:cubicBezTo>
                    <a:pt x="11823" y="21600"/>
                    <a:pt x="12948" y="20923"/>
                    <a:pt x="13592" y="19486"/>
                  </a:cubicBezTo>
                  <a:cubicBezTo>
                    <a:pt x="13679" y="19290"/>
                    <a:pt x="13842" y="18847"/>
                    <a:pt x="13951" y="18501"/>
                  </a:cubicBezTo>
                  <a:cubicBezTo>
                    <a:pt x="14060" y="18154"/>
                    <a:pt x="14199" y="17722"/>
                    <a:pt x="14260" y="17537"/>
                  </a:cubicBezTo>
                  <a:cubicBezTo>
                    <a:pt x="14321" y="17353"/>
                    <a:pt x="14371" y="17180"/>
                    <a:pt x="14371" y="17152"/>
                  </a:cubicBezTo>
                  <a:cubicBezTo>
                    <a:pt x="14371" y="17124"/>
                    <a:pt x="14439" y="16910"/>
                    <a:pt x="14522" y="16680"/>
                  </a:cubicBezTo>
                  <a:cubicBezTo>
                    <a:pt x="14604" y="16450"/>
                    <a:pt x="14677" y="16224"/>
                    <a:pt x="14683" y="16178"/>
                  </a:cubicBezTo>
                  <a:cubicBezTo>
                    <a:pt x="14696" y="16070"/>
                    <a:pt x="14920" y="15688"/>
                    <a:pt x="15042" y="15566"/>
                  </a:cubicBezTo>
                  <a:cubicBezTo>
                    <a:pt x="15224" y="15383"/>
                    <a:pt x="16490" y="15504"/>
                    <a:pt x="16701" y="15724"/>
                  </a:cubicBezTo>
                  <a:cubicBezTo>
                    <a:pt x="16779" y="15805"/>
                    <a:pt x="16782" y="15867"/>
                    <a:pt x="16730" y="16638"/>
                  </a:cubicBezTo>
                  <a:cubicBezTo>
                    <a:pt x="16636" y="18046"/>
                    <a:pt x="16635" y="18043"/>
                    <a:pt x="16767" y="18183"/>
                  </a:cubicBezTo>
                  <a:cubicBezTo>
                    <a:pt x="16844" y="18264"/>
                    <a:pt x="17064" y="18340"/>
                    <a:pt x="17399" y="18406"/>
                  </a:cubicBezTo>
                  <a:cubicBezTo>
                    <a:pt x="18023" y="18530"/>
                    <a:pt x="18338" y="18536"/>
                    <a:pt x="18400" y="18425"/>
                  </a:cubicBezTo>
                  <a:cubicBezTo>
                    <a:pt x="18426" y="18379"/>
                    <a:pt x="18482" y="17902"/>
                    <a:pt x="18527" y="17367"/>
                  </a:cubicBezTo>
                  <a:cubicBezTo>
                    <a:pt x="18609" y="16390"/>
                    <a:pt x="18679" y="16095"/>
                    <a:pt x="18820" y="16095"/>
                  </a:cubicBezTo>
                  <a:cubicBezTo>
                    <a:pt x="18863" y="16095"/>
                    <a:pt x="19032" y="15984"/>
                    <a:pt x="19198" y="15845"/>
                  </a:cubicBezTo>
                  <a:cubicBezTo>
                    <a:pt x="19620" y="15495"/>
                    <a:pt x="19639" y="15476"/>
                    <a:pt x="19806" y="15305"/>
                  </a:cubicBezTo>
                  <a:cubicBezTo>
                    <a:pt x="20037" y="15069"/>
                    <a:pt x="20284" y="14974"/>
                    <a:pt x="20525" y="15029"/>
                  </a:cubicBezTo>
                  <a:cubicBezTo>
                    <a:pt x="20641" y="15056"/>
                    <a:pt x="20834" y="15083"/>
                    <a:pt x="20953" y="15086"/>
                  </a:cubicBezTo>
                  <a:lnTo>
                    <a:pt x="21169" y="15090"/>
                  </a:lnTo>
                  <a:lnTo>
                    <a:pt x="21312" y="14236"/>
                  </a:lnTo>
                  <a:cubicBezTo>
                    <a:pt x="21464" y="13331"/>
                    <a:pt x="21600" y="11422"/>
                    <a:pt x="21542" y="10980"/>
                  </a:cubicBezTo>
                  <a:cubicBezTo>
                    <a:pt x="21514" y="10765"/>
                    <a:pt x="21496" y="10744"/>
                    <a:pt x="21294" y="10705"/>
                  </a:cubicBezTo>
                  <a:cubicBezTo>
                    <a:pt x="21174" y="10681"/>
                    <a:pt x="20991" y="10663"/>
                    <a:pt x="20887" y="10663"/>
                  </a:cubicBezTo>
                  <a:cubicBezTo>
                    <a:pt x="20708" y="10663"/>
                    <a:pt x="20666" y="10620"/>
                    <a:pt x="20107" y="9836"/>
                  </a:cubicBezTo>
                  <a:lnTo>
                    <a:pt x="19515" y="9005"/>
                  </a:lnTo>
                  <a:lnTo>
                    <a:pt x="19098" y="8960"/>
                  </a:lnTo>
                  <a:cubicBezTo>
                    <a:pt x="18869" y="8936"/>
                    <a:pt x="18664" y="8900"/>
                    <a:pt x="18641" y="8880"/>
                  </a:cubicBezTo>
                  <a:cubicBezTo>
                    <a:pt x="18618" y="8860"/>
                    <a:pt x="18613" y="8547"/>
                    <a:pt x="18630" y="8182"/>
                  </a:cubicBezTo>
                  <a:lnTo>
                    <a:pt x="18662" y="7517"/>
                  </a:lnTo>
                  <a:lnTo>
                    <a:pt x="18532" y="7449"/>
                  </a:lnTo>
                  <a:cubicBezTo>
                    <a:pt x="18383" y="7368"/>
                    <a:pt x="18223" y="7358"/>
                    <a:pt x="18144" y="7430"/>
                  </a:cubicBezTo>
                  <a:cubicBezTo>
                    <a:pt x="18113" y="7458"/>
                    <a:pt x="18069" y="7718"/>
                    <a:pt x="18044" y="8008"/>
                  </a:cubicBezTo>
                  <a:cubicBezTo>
                    <a:pt x="18018" y="8298"/>
                    <a:pt x="17967" y="8579"/>
                    <a:pt x="17930" y="8631"/>
                  </a:cubicBezTo>
                  <a:cubicBezTo>
                    <a:pt x="17874" y="8711"/>
                    <a:pt x="17782" y="8716"/>
                    <a:pt x="17351" y="8654"/>
                  </a:cubicBezTo>
                  <a:cubicBezTo>
                    <a:pt x="16046" y="8465"/>
                    <a:pt x="15840" y="8387"/>
                    <a:pt x="15650" y="8000"/>
                  </a:cubicBezTo>
                  <a:cubicBezTo>
                    <a:pt x="15512" y="7721"/>
                    <a:pt x="15371" y="6804"/>
                    <a:pt x="15219" y="5198"/>
                  </a:cubicBezTo>
                  <a:cubicBezTo>
                    <a:pt x="15056" y="3469"/>
                    <a:pt x="14542" y="2198"/>
                    <a:pt x="13737" y="1534"/>
                  </a:cubicBezTo>
                  <a:cubicBezTo>
                    <a:pt x="12911" y="853"/>
                    <a:pt x="11732" y="874"/>
                    <a:pt x="10828" y="1583"/>
                  </a:cubicBezTo>
                  <a:cubicBezTo>
                    <a:pt x="10194" y="2080"/>
                    <a:pt x="9611" y="3083"/>
                    <a:pt x="9348" y="4125"/>
                  </a:cubicBezTo>
                  <a:cubicBezTo>
                    <a:pt x="9302" y="4309"/>
                    <a:pt x="9215" y="4656"/>
                    <a:pt x="9155" y="4896"/>
                  </a:cubicBezTo>
                  <a:cubicBezTo>
                    <a:pt x="9096" y="5135"/>
                    <a:pt x="8988" y="5557"/>
                    <a:pt x="8915" y="5828"/>
                  </a:cubicBezTo>
                  <a:cubicBezTo>
                    <a:pt x="8842" y="6100"/>
                    <a:pt x="8783" y="6360"/>
                    <a:pt x="8783" y="6406"/>
                  </a:cubicBezTo>
                  <a:cubicBezTo>
                    <a:pt x="8783" y="6519"/>
                    <a:pt x="8399" y="7015"/>
                    <a:pt x="8267" y="7075"/>
                  </a:cubicBezTo>
                  <a:cubicBezTo>
                    <a:pt x="8001" y="7196"/>
                    <a:pt x="7686" y="6925"/>
                    <a:pt x="7570" y="6474"/>
                  </a:cubicBezTo>
                  <a:cubicBezTo>
                    <a:pt x="7542" y="6364"/>
                    <a:pt x="7497" y="5908"/>
                    <a:pt x="7470" y="5466"/>
                  </a:cubicBezTo>
                  <a:cubicBezTo>
                    <a:pt x="7333" y="3265"/>
                    <a:pt x="7244" y="2755"/>
                    <a:pt x="6838" y="1847"/>
                  </a:cubicBezTo>
                  <a:cubicBezTo>
                    <a:pt x="6519" y="1134"/>
                    <a:pt x="6234" y="782"/>
                    <a:pt x="5625" y="359"/>
                  </a:cubicBezTo>
                  <a:cubicBezTo>
                    <a:pt x="5279" y="118"/>
                    <a:pt x="4834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34" name="Screen shot 2011-12-07 at 10.36.44 PM.png"/>
            <p:cNvPicPr>
              <a:picLocks noChangeAspect="1"/>
            </p:cNvPicPr>
            <p:nvPr/>
          </p:nvPicPr>
          <p:blipFill>
            <a:blip r:embed="rId3">
              <a:alphaModFix amt="93454"/>
              <a:extLst/>
            </a:blip>
            <a:srcRect l="1855" t="20567" r="87783" b="36298"/>
            <a:stretch>
              <a:fillRect/>
            </a:stretch>
          </p:blipFill>
          <p:spPr>
            <a:xfrm>
              <a:off x="-91" y="787535"/>
              <a:ext cx="748597" cy="129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extrusionOk="0">
                  <a:moveTo>
                    <a:pt x="13425" y="0"/>
                  </a:moveTo>
                  <a:cubicBezTo>
                    <a:pt x="11836" y="7"/>
                    <a:pt x="11158" y="68"/>
                    <a:pt x="9626" y="364"/>
                  </a:cubicBezTo>
                  <a:cubicBezTo>
                    <a:pt x="8601" y="562"/>
                    <a:pt x="7507" y="828"/>
                    <a:pt x="7189" y="953"/>
                  </a:cubicBezTo>
                  <a:cubicBezTo>
                    <a:pt x="6871" y="1078"/>
                    <a:pt x="6231" y="1330"/>
                    <a:pt x="5758" y="1509"/>
                  </a:cubicBezTo>
                  <a:cubicBezTo>
                    <a:pt x="4712" y="1906"/>
                    <a:pt x="3664" y="2810"/>
                    <a:pt x="3664" y="3316"/>
                  </a:cubicBezTo>
                  <a:cubicBezTo>
                    <a:pt x="3664" y="3637"/>
                    <a:pt x="4269" y="4516"/>
                    <a:pt x="5232" y="5599"/>
                  </a:cubicBezTo>
                  <a:cubicBezTo>
                    <a:pt x="5633" y="6050"/>
                    <a:pt x="5432" y="6155"/>
                    <a:pt x="4191" y="6155"/>
                  </a:cubicBezTo>
                  <a:cubicBezTo>
                    <a:pt x="3409" y="6155"/>
                    <a:pt x="2925" y="6227"/>
                    <a:pt x="2428" y="6420"/>
                  </a:cubicBezTo>
                  <a:cubicBezTo>
                    <a:pt x="991" y="6979"/>
                    <a:pt x="58" y="8199"/>
                    <a:pt x="3" y="9378"/>
                  </a:cubicBezTo>
                  <a:cubicBezTo>
                    <a:pt x="-16" y="9771"/>
                    <a:pt x="65" y="10158"/>
                    <a:pt x="254" y="10517"/>
                  </a:cubicBezTo>
                  <a:cubicBezTo>
                    <a:pt x="605" y="11181"/>
                    <a:pt x="1990" y="12032"/>
                    <a:pt x="2726" y="12032"/>
                  </a:cubicBezTo>
                  <a:cubicBezTo>
                    <a:pt x="3405" y="12032"/>
                    <a:pt x="4172" y="12465"/>
                    <a:pt x="4877" y="13257"/>
                  </a:cubicBezTo>
                  <a:cubicBezTo>
                    <a:pt x="5479" y="13932"/>
                    <a:pt x="6492" y="14436"/>
                    <a:pt x="7727" y="14673"/>
                  </a:cubicBezTo>
                  <a:cubicBezTo>
                    <a:pt x="8888" y="14895"/>
                    <a:pt x="14465" y="15433"/>
                    <a:pt x="15599" y="15434"/>
                  </a:cubicBezTo>
                  <a:cubicBezTo>
                    <a:pt x="17182" y="15435"/>
                    <a:pt x="17293" y="15496"/>
                    <a:pt x="18620" y="17082"/>
                  </a:cubicBezTo>
                  <a:cubicBezTo>
                    <a:pt x="18755" y="17243"/>
                    <a:pt x="19066" y="17850"/>
                    <a:pt x="19318" y="18432"/>
                  </a:cubicBezTo>
                  <a:cubicBezTo>
                    <a:pt x="19570" y="19014"/>
                    <a:pt x="20003" y="19745"/>
                    <a:pt x="20280" y="20060"/>
                  </a:cubicBezTo>
                  <a:cubicBezTo>
                    <a:pt x="20556" y="20375"/>
                    <a:pt x="20823" y="20733"/>
                    <a:pt x="20863" y="20854"/>
                  </a:cubicBezTo>
                  <a:cubicBezTo>
                    <a:pt x="20891" y="20938"/>
                    <a:pt x="21295" y="21308"/>
                    <a:pt x="21584" y="21589"/>
                  </a:cubicBezTo>
                  <a:lnTo>
                    <a:pt x="21584" y="3733"/>
                  </a:lnTo>
                  <a:cubicBezTo>
                    <a:pt x="21109" y="4275"/>
                    <a:pt x="20633" y="4768"/>
                    <a:pt x="20531" y="4805"/>
                  </a:cubicBezTo>
                  <a:cubicBezTo>
                    <a:pt x="20339" y="4873"/>
                    <a:pt x="19402" y="3837"/>
                    <a:pt x="19490" y="3653"/>
                  </a:cubicBezTo>
                  <a:cubicBezTo>
                    <a:pt x="19513" y="3604"/>
                    <a:pt x="19213" y="3203"/>
                    <a:pt x="18826" y="2760"/>
                  </a:cubicBezTo>
                  <a:cubicBezTo>
                    <a:pt x="18439" y="2316"/>
                    <a:pt x="18156" y="1930"/>
                    <a:pt x="18197" y="1906"/>
                  </a:cubicBezTo>
                  <a:cubicBezTo>
                    <a:pt x="18238" y="1882"/>
                    <a:pt x="18037" y="1572"/>
                    <a:pt x="17739" y="1218"/>
                  </a:cubicBezTo>
                  <a:cubicBezTo>
                    <a:pt x="16929" y="255"/>
                    <a:pt x="15970" y="-11"/>
                    <a:pt x="13425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35" name="Shape 431"/>
            <p:cNvSpPr/>
            <p:nvPr/>
          </p:nvSpPr>
          <p:spPr>
            <a:xfrm>
              <a:off x="559272" y="502824"/>
              <a:ext cx="159558" cy="375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</a:defRPr>
              </a:pPr>
              <a:endParaRPr kumimoji="0" sz="168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36785" y="3899768"/>
            <a:ext cx="2975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Optimised</a:t>
            </a:r>
            <a:r>
              <a:rPr lang="en-US" sz="1600" b="1" dirty="0" smtClean="0"/>
              <a:t> RF cavities</a:t>
            </a:r>
          </a:p>
          <a:p>
            <a:r>
              <a:rPr lang="en-US" sz="1600" dirty="0" smtClean="0"/>
              <a:t>Single cells at </a:t>
            </a:r>
            <a:r>
              <a:rPr lang="en-US" sz="1600" dirty="0"/>
              <a:t>l</a:t>
            </a:r>
            <a:r>
              <a:rPr lang="en-US" sz="1600" dirty="0" smtClean="0"/>
              <a:t>ow energy:</a:t>
            </a:r>
          </a:p>
          <a:p>
            <a:r>
              <a:rPr lang="en-US" sz="1600" dirty="0" smtClean="0"/>
              <a:t>Low voltage but high current</a:t>
            </a:r>
          </a:p>
          <a:p>
            <a:endParaRPr lang="en-US" sz="1600" dirty="0" smtClean="0"/>
          </a:p>
          <a:p>
            <a:r>
              <a:rPr lang="en-US" sz="1600" dirty="0" smtClean="0"/>
              <a:t>Double cells at high energy:</a:t>
            </a:r>
            <a:endParaRPr lang="en-US" sz="1600" dirty="0"/>
          </a:p>
          <a:p>
            <a:r>
              <a:rPr lang="en-US" sz="1600" dirty="0" smtClean="0"/>
              <a:t>Low current but high voltage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8647" y="3498391"/>
            <a:ext cx="3146033" cy="2862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19996" r="10628" b="11434"/>
          <a:stretch/>
        </p:blipFill>
        <p:spPr>
          <a:xfrm>
            <a:off x="367101" y="3714411"/>
            <a:ext cx="2632600" cy="23101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3347" y="5914796"/>
            <a:ext cx="562555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Efficient klystrons, based on design ideas for </a:t>
            </a:r>
            <a:r>
              <a:rPr lang="en-US" sz="1600" b="1" dirty="0" smtClean="0"/>
              <a:t>CLIC</a:t>
            </a:r>
            <a:endParaRPr lang="en-US" sz="1600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656451" y="3743965"/>
            <a:ext cx="134244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O. Brunner et al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7669150" y="6043866"/>
            <a:ext cx="138680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I. </a:t>
            </a:r>
            <a:r>
              <a:rPr lang="en-US" sz="1400" dirty="0" err="1" smtClean="0"/>
              <a:t>Syratchev</a:t>
            </a:r>
            <a:r>
              <a:rPr lang="en-US" sz="1400" dirty="0" smtClean="0"/>
              <a:t> et al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58646" y="3196494"/>
            <a:ext cx="104387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A: Milanese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11413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LHeC</a:t>
            </a:r>
            <a:r>
              <a:rPr lang="en-US" sz="3200" dirty="0" smtClean="0"/>
              <a:t> / FCC-he</a:t>
            </a:r>
            <a:endParaRPr lang="en-US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630979"/>
              </p:ext>
            </p:extLst>
          </p:nvPr>
        </p:nvGraphicFramePr>
        <p:xfrm>
          <a:off x="5342486" y="977899"/>
          <a:ext cx="3737477" cy="2168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014"/>
                <a:gridCol w="622300"/>
                <a:gridCol w="680182"/>
                <a:gridCol w="608354"/>
                <a:gridCol w="501627"/>
              </a:tblGrid>
              <a:tr h="701708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err="1" smtClean="0">
                          <a:solidFill>
                            <a:schemeClr val="bg1"/>
                          </a:solidFill>
                        </a:rPr>
                        <a:t>LHeC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CDR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HL-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LHeC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HE-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LHeC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FCC-he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1277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sz="1600" baseline="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12.5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50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9212">
                <a:tc>
                  <a:txBody>
                    <a:bodyPr/>
                    <a:lstStyle/>
                    <a:p>
                      <a:r>
                        <a:rPr lang="en-US" sz="1600" baseline="0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sz="1600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7518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[10</a:t>
                      </a:r>
                      <a:r>
                        <a:rPr lang="en-US" sz="1600" b="0" baseline="30000" dirty="0" smtClean="0">
                          <a:solidFill>
                            <a:srgbClr val="000000"/>
                          </a:solidFill>
                        </a:rPr>
                        <a:t>33</a:t>
                      </a: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sz="1600" b="0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sz="1600" b="0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15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42486" y="3376743"/>
            <a:ext cx="3737477" cy="2800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D</a:t>
            </a:r>
            <a:r>
              <a:rPr lang="en-US" sz="1600" dirty="0" smtClean="0"/>
              <a:t>evelopment of accelerator technology</a:t>
            </a:r>
          </a:p>
          <a:p>
            <a:r>
              <a:rPr lang="en-US" sz="1600" dirty="0" smtClean="0"/>
              <a:t>E.g. RF power required to control cavities</a:t>
            </a:r>
          </a:p>
          <a:p>
            <a:r>
              <a:rPr lang="en-US" sz="1600" b="1" dirty="0" smtClean="0"/>
              <a:t>Test facility (PERLE)</a:t>
            </a:r>
            <a:r>
              <a:rPr lang="en-US" sz="1600" dirty="0" smtClean="0"/>
              <a:t> planned in </a:t>
            </a:r>
            <a:r>
              <a:rPr lang="en-US" sz="1600" dirty="0" err="1" smtClean="0"/>
              <a:t>Orsay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06765" y="4768825"/>
            <a:ext cx="4413898" cy="156966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Interaction region</a:t>
            </a:r>
          </a:p>
          <a:p>
            <a:r>
              <a:rPr lang="en-US" sz="1600" dirty="0"/>
              <a:t>d</a:t>
            </a:r>
            <a:r>
              <a:rPr lang="en-US" sz="1600" dirty="0" smtClean="0"/>
              <a:t>esign ongoing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25" y="4255334"/>
            <a:ext cx="2933676" cy="1733161"/>
          </a:xfrm>
          <a:prstGeom prst="rect">
            <a:avLst/>
          </a:prstGeom>
        </p:spPr>
      </p:pic>
      <p:pic>
        <p:nvPicPr>
          <p:cNvPr id="14" name="Picture 13" descr="scd_schem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3" y="977899"/>
            <a:ext cx="5250135" cy="35306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5" name="Picture 14" descr="p1p2e.zoom.e-double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04"/>
          <a:stretch/>
        </p:blipFill>
        <p:spPr>
          <a:xfrm rot="5400000">
            <a:off x="2575460" y="4270668"/>
            <a:ext cx="1780320" cy="26649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692" y="6096924"/>
            <a:ext cx="114125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Klein et 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369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Preliminary FCC Draft Schedules</a:t>
            </a:r>
            <a:endParaRPr lang="en-US" sz="3200" dirty="0"/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247"/>
            <a:ext cx="9144000" cy="515970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81855" y="1679114"/>
            <a:ext cx="107200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Benedikt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86930" y="620966"/>
            <a:ext cx="2526553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Technically limited schedule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6250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ILC</a:t>
            </a:r>
            <a:endParaRPr lang="en-US" sz="3200" dirty="0"/>
          </a:p>
        </p:txBody>
      </p:sp>
      <p:pic>
        <p:nvPicPr>
          <p:cNvPr id="4" name="Picture 5" descr="OT0105H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723" b="19923"/>
          <a:stretch/>
        </p:blipFill>
        <p:spPr bwMode="auto">
          <a:xfrm>
            <a:off x="7" y="882947"/>
            <a:ext cx="8715374" cy="308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5"/>
          <p:cNvSpPr txBox="1">
            <a:spLocks noChangeArrowheads="1"/>
          </p:cNvSpPr>
          <p:nvPr/>
        </p:nvSpPr>
        <p:spPr bwMode="auto">
          <a:xfrm>
            <a:off x="1252540" y="3291937"/>
            <a:ext cx="1871662" cy="36932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srgbClr val="0000FF"/>
                </a:solidFill>
              </a:rPr>
              <a:t>e- Main </a:t>
            </a:r>
            <a:r>
              <a:rPr kumimoji="1" lang="en-GB" sz="1800" dirty="0" err="1">
                <a:solidFill>
                  <a:srgbClr val="0000FF"/>
                </a:solidFill>
              </a:rPr>
              <a:t>Linac</a:t>
            </a:r>
            <a:endParaRPr kumimoji="1" lang="en-GB" sz="1800" dirty="0">
              <a:solidFill>
                <a:srgbClr val="0000FF"/>
              </a:solidFill>
            </a:endParaRPr>
          </a:p>
        </p:txBody>
      </p:sp>
      <p:pic>
        <p:nvPicPr>
          <p:cNvPr id="15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369" y="4323983"/>
            <a:ext cx="2743200" cy="2076107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20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849130"/>
              </p:ext>
            </p:extLst>
          </p:nvPr>
        </p:nvGraphicFramePr>
        <p:xfrm>
          <a:off x="5625107" y="3291936"/>
          <a:ext cx="3435300" cy="3083232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4151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4151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4151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4151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3876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4243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  <a:tr h="6105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6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marT="60960" marB="60960" horzOverflow="overflow"/>
                </a:tc>
              </a:tr>
            </a:tbl>
          </a:graphicData>
        </a:graphic>
      </p:graphicFrame>
      <p:pic>
        <p:nvPicPr>
          <p:cNvPr id="21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72" y="1465708"/>
            <a:ext cx="2449397" cy="90127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722697" y="829801"/>
            <a:ext cx="116480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31km long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952001" y="2022169"/>
            <a:ext cx="1763379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6952003" y="1872884"/>
            <a:ext cx="1621555" cy="338544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600" dirty="0">
                <a:solidFill>
                  <a:srgbClr val="008000"/>
                </a:solidFill>
              </a:rPr>
              <a:t>e+ Main </a:t>
            </a:r>
            <a:r>
              <a:rPr kumimoji="1" lang="en-GB" sz="1600" dirty="0" err="1">
                <a:solidFill>
                  <a:srgbClr val="008000"/>
                </a:solidFill>
              </a:rPr>
              <a:t>Linac</a:t>
            </a:r>
            <a:endParaRPr kumimoji="1" lang="en-GB" sz="1600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5974" y="4323983"/>
            <a:ext cx="2434826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TDR exists</a:t>
            </a:r>
          </a:p>
          <a:p>
            <a:endParaRPr lang="en-US" sz="1600" dirty="0" smtClean="0"/>
          </a:p>
          <a:p>
            <a:r>
              <a:rPr lang="en-US" sz="1600" dirty="0" smtClean="0"/>
              <a:t>Aim for cost reduction</a:t>
            </a:r>
          </a:p>
          <a:p>
            <a:endParaRPr lang="en-US" sz="1600" dirty="0" smtClean="0"/>
          </a:p>
          <a:p>
            <a:r>
              <a:rPr lang="en-US" sz="1600" dirty="0" smtClean="0"/>
              <a:t>Political process in Japan ongoing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6726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62"/>
          <p:cNvSpPr>
            <a:spLocks noChangeArrowheads="1"/>
          </p:cNvSpPr>
          <p:nvPr/>
        </p:nvSpPr>
        <p:spPr bwMode="auto">
          <a:xfrm>
            <a:off x="1282989" y="46182"/>
            <a:ext cx="6578023" cy="42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91374" bIns="0" anchor="ctr">
            <a:prstTxWarp prst="textNoShape">
              <a:avLst/>
            </a:prstTxWarp>
          </a:bodyPr>
          <a:lstStyle/>
          <a:p>
            <a:pPr algn="ctr" defTabSz="456000" eaLnBrk="0" hangingPunct="0"/>
            <a:r>
              <a:rPr lang="en-US" sz="3600" dirty="0">
                <a:solidFill>
                  <a:srgbClr val="404040"/>
                </a:solidFill>
                <a:latin typeface="Calibri" pitchFamily="-105" charset="0"/>
                <a:ea typeface="Arial" pitchFamily="-105" charset="0"/>
                <a:cs typeface="Arial" pitchFamily="-105" charset="0"/>
              </a:rPr>
              <a:t>Current CLIC Collaboration</a:t>
            </a:r>
          </a:p>
        </p:txBody>
      </p:sp>
      <p:sp>
        <p:nvSpPr>
          <p:cNvPr id="99" name="Date Placeholder 9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1" name="Slide Number Placeholder 10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2" name="Footer Placeholder 10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434" y="762000"/>
            <a:ext cx="9212834" cy="554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9047" y="6492875"/>
            <a:ext cx="3188747" cy="365125"/>
          </a:xfrm>
        </p:spPr>
        <p:txBody>
          <a:bodyPr/>
          <a:lstStyle/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7636" y="1623709"/>
            <a:ext cx="17259272" cy="4316342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8435" y="1494442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082679"/>
            <a:ext cx="540000" cy="5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159000"/>
            <a:ext cx="540000" cy="5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7483"/>
            <a:ext cx="540000" cy="5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7483"/>
            <a:ext cx="540000" cy="54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7483"/>
            <a:ext cx="540000" cy="54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1" y="4272975"/>
            <a:ext cx="540000" cy="54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47" y="3697483"/>
            <a:ext cx="540000" cy="54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697483"/>
            <a:ext cx="540000" cy="54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" y="4248240"/>
            <a:ext cx="540000" cy="540000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4249546" y="161588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1" y="4257584"/>
            <a:ext cx="540000" cy="54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-3677" y="5870903"/>
            <a:ext cx="1328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Status: April, 2016</a:t>
            </a:r>
            <a:endParaRPr lang="en-US" sz="1200" dirty="0"/>
          </a:p>
        </p:txBody>
      </p:sp>
      <p:sp>
        <p:nvSpPr>
          <p:cNvPr id="38" name="Content Placeholder 6"/>
          <p:cNvSpPr>
            <a:spLocks noGrp="1"/>
          </p:cNvSpPr>
          <p:nvPr>
            <p:ph idx="1"/>
          </p:nvPr>
        </p:nvSpPr>
        <p:spPr>
          <a:xfrm>
            <a:off x="457200" y="1009816"/>
            <a:ext cx="8226854" cy="99765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74 institutes</a:t>
            </a:r>
          </a:p>
          <a:p>
            <a:r>
              <a:rPr lang="en-GB" dirty="0" smtClean="0"/>
              <a:t>26 countries + EC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74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XLS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9047" y="6492875"/>
            <a:ext cx="3188747" cy="365125"/>
          </a:xfrm>
        </p:spPr>
        <p:txBody>
          <a:bodyPr/>
          <a:lstStyle/>
          <a:p>
            <a:r>
              <a:rPr lang="en-US" smtClean="0"/>
              <a:t>Future Collider Challenges, Bodrum 2017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20646"/>
            <a:ext cx="7525529" cy="466582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85800" y="671483"/>
            <a:ext cx="7455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Recently approved EU co-funded design study to use CLIC technology for FELs</a:t>
            </a:r>
          </a:p>
          <a:p>
            <a:r>
              <a:rPr lang="en-US" dirty="0" err="1" smtClean="0"/>
              <a:t>Workpackage</a:t>
            </a:r>
            <a:r>
              <a:rPr lang="en-US" dirty="0" smtClean="0"/>
              <a:t> on beam dynamics led by </a:t>
            </a:r>
            <a:r>
              <a:rPr lang="en-US" dirty="0" err="1" smtClean="0"/>
              <a:t>Avni</a:t>
            </a:r>
            <a:r>
              <a:rPr lang="en-US" dirty="0" smtClean="0"/>
              <a:t> </a:t>
            </a:r>
            <a:r>
              <a:rPr lang="en-US" dirty="0" err="1" smtClean="0"/>
              <a:t>Aksoy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8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9554"/>
            <a:ext cx="8229600" cy="54415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Important progress toward the EU strategy</a:t>
            </a:r>
          </a:p>
          <a:p>
            <a:r>
              <a:rPr lang="en-US" dirty="0" smtClean="0"/>
              <a:t>ILC</a:t>
            </a:r>
          </a:p>
          <a:p>
            <a:pPr lvl="1"/>
            <a:r>
              <a:rPr lang="en-US" dirty="0" smtClean="0"/>
              <a:t>Focus on cost reduction</a:t>
            </a:r>
          </a:p>
          <a:p>
            <a:pPr lvl="1"/>
            <a:r>
              <a:rPr lang="en-US" dirty="0" smtClean="0"/>
              <a:t>Political process</a:t>
            </a:r>
          </a:p>
          <a:p>
            <a:r>
              <a:rPr lang="en-US" dirty="0" smtClean="0"/>
              <a:t>CLIC</a:t>
            </a:r>
          </a:p>
          <a:p>
            <a:pPr lvl="1"/>
            <a:r>
              <a:rPr lang="en-US" dirty="0" smtClean="0"/>
              <a:t>Further </a:t>
            </a:r>
            <a:r>
              <a:rPr lang="en-US" dirty="0" err="1" smtClean="0"/>
              <a:t>optimising</a:t>
            </a:r>
            <a:r>
              <a:rPr lang="en-US" dirty="0" smtClean="0"/>
              <a:t> 380 </a:t>
            </a:r>
            <a:r>
              <a:rPr lang="en-US" dirty="0" err="1" smtClean="0"/>
              <a:t>GeV</a:t>
            </a:r>
            <a:r>
              <a:rPr lang="en-US" dirty="0" smtClean="0"/>
              <a:t> first energy stage</a:t>
            </a:r>
          </a:p>
          <a:p>
            <a:pPr lvl="1"/>
            <a:r>
              <a:rPr lang="en-US" dirty="0" smtClean="0"/>
              <a:t>Work on further stages, including novel technologies</a:t>
            </a:r>
          </a:p>
          <a:p>
            <a:pPr lvl="1"/>
            <a:r>
              <a:rPr lang="en-US" dirty="0" smtClean="0"/>
              <a:t>Project </a:t>
            </a:r>
            <a:r>
              <a:rPr lang="en-US" dirty="0"/>
              <a:t>I</a:t>
            </a:r>
            <a:r>
              <a:rPr lang="en-US" dirty="0" smtClean="0"/>
              <a:t>mplementation Plan for 2018</a:t>
            </a:r>
          </a:p>
          <a:p>
            <a:r>
              <a:rPr lang="en-US" dirty="0" err="1" smtClean="0"/>
              <a:t>SppC</a:t>
            </a:r>
            <a:r>
              <a:rPr lang="en-US" dirty="0" smtClean="0"/>
              <a:t> and CEPC</a:t>
            </a:r>
          </a:p>
          <a:p>
            <a:pPr lvl="1"/>
            <a:r>
              <a:rPr lang="en-US" dirty="0" smtClean="0"/>
              <a:t>CDRs available</a:t>
            </a:r>
          </a:p>
          <a:p>
            <a:r>
              <a:rPr lang="en-US" dirty="0" smtClean="0"/>
              <a:t>FCC</a:t>
            </a:r>
          </a:p>
          <a:p>
            <a:pPr lvl="1"/>
            <a:r>
              <a:rPr lang="en-US" dirty="0" smtClean="0"/>
              <a:t>CDR end of 2018 for </a:t>
            </a:r>
            <a:r>
              <a:rPr lang="en-US" dirty="0" err="1" smtClean="0"/>
              <a:t>hh</a:t>
            </a:r>
            <a:r>
              <a:rPr lang="en-US" dirty="0" smtClean="0"/>
              <a:t> (with he) , </a:t>
            </a:r>
            <a:r>
              <a:rPr lang="en-US" dirty="0" err="1" smtClean="0"/>
              <a:t>ee</a:t>
            </a:r>
            <a:r>
              <a:rPr lang="en-US" dirty="0" smtClean="0"/>
              <a:t> and HE-LHC options</a:t>
            </a:r>
          </a:p>
          <a:p>
            <a:pPr lvl="1"/>
            <a:r>
              <a:rPr lang="en-US" dirty="0" smtClean="0"/>
              <a:t>Including R&amp;D plan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67500" y="920173"/>
            <a:ext cx="2298700" cy="181588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Many thanks to L. Evans, S. </a:t>
            </a:r>
            <a:r>
              <a:rPr lang="en-US" sz="1600" dirty="0" err="1" smtClean="0"/>
              <a:t>Stapnes</a:t>
            </a:r>
            <a:r>
              <a:rPr lang="en-US" sz="1600" dirty="0" smtClean="0"/>
              <a:t>, W. </a:t>
            </a:r>
            <a:r>
              <a:rPr lang="en-US" sz="1600" dirty="0" err="1" smtClean="0"/>
              <a:t>Wuensch</a:t>
            </a:r>
            <a:r>
              <a:rPr lang="en-US" sz="1600" dirty="0" smtClean="0"/>
              <a:t>, Ph. Burrows, I. </a:t>
            </a:r>
            <a:r>
              <a:rPr lang="en-US" sz="1600" dirty="0" err="1" smtClean="0"/>
              <a:t>Syratchev</a:t>
            </a:r>
            <a:r>
              <a:rPr lang="en-US" sz="1600" dirty="0" smtClean="0"/>
              <a:t>, M. </a:t>
            </a:r>
            <a:r>
              <a:rPr lang="en-US" sz="1600" dirty="0" err="1" smtClean="0"/>
              <a:t>Benedikt</a:t>
            </a:r>
            <a:r>
              <a:rPr lang="en-US" sz="1600" dirty="0" smtClean="0"/>
              <a:t>, K. </a:t>
            </a:r>
            <a:r>
              <a:rPr lang="en-US" sz="1600" dirty="0" err="1" smtClean="0"/>
              <a:t>Oide</a:t>
            </a:r>
            <a:r>
              <a:rPr lang="en-US" sz="1600" dirty="0" smtClean="0"/>
              <a:t>, F. Zimmermann, M. Klein, …, the ILC, CLIC, FCC and </a:t>
            </a:r>
            <a:r>
              <a:rPr lang="en-US" sz="1600" dirty="0" err="1" smtClean="0"/>
              <a:t>SppC</a:t>
            </a:r>
            <a:r>
              <a:rPr lang="en-US" sz="1600" dirty="0" smtClean="0"/>
              <a:t>/CEPC teams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616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ILC Cavities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0953" y="2129813"/>
            <a:ext cx="37966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Gradient goal is 31.5 MV/m in the module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7039" y="2502445"/>
            <a:ext cx="3796601" cy="2862323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800 cavities produced for European XFEL</a:t>
            </a:r>
          </a:p>
          <a:p>
            <a:endParaRPr lang="en-US" dirty="0" smtClean="0"/>
          </a:p>
          <a:p>
            <a:r>
              <a:rPr lang="en-US" dirty="0" smtClean="0"/>
              <a:t>Goal 24 MV/m</a:t>
            </a:r>
          </a:p>
          <a:p>
            <a:endParaRPr lang="en-US" dirty="0"/>
          </a:p>
          <a:p>
            <a:r>
              <a:rPr lang="en-US" dirty="0" smtClean="0"/>
              <a:t>In vertical test stand (one Vendor): </a:t>
            </a:r>
          </a:p>
          <a:p>
            <a:r>
              <a:rPr lang="en-US" dirty="0" smtClean="0"/>
              <a:t>Average gradient for Q</a:t>
            </a:r>
            <a:r>
              <a:rPr lang="en-US" baseline="-25000" dirty="0" smtClean="0"/>
              <a:t>0</a:t>
            </a:r>
            <a:r>
              <a:rPr lang="en-US" dirty="0" smtClean="0"/>
              <a:t> &gt; 10</a:t>
            </a:r>
            <a:r>
              <a:rPr lang="en-US" baseline="30000" dirty="0" smtClean="0"/>
              <a:t>10</a:t>
            </a:r>
            <a:endParaRPr lang="en-US" dirty="0"/>
          </a:p>
          <a:p>
            <a:r>
              <a:rPr lang="en-US" dirty="0" smtClean="0"/>
              <a:t>G = 29.4 MV/m</a:t>
            </a:r>
          </a:p>
          <a:p>
            <a:endParaRPr lang="en-US" dirty="0"/>
          </a:p>
          <a:p>
            <a:r>
              <a:rPr lang="en-US" dirty="0" smtClean="0"/>
              <a:t>ILC goal 31.5 MV/m installed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 rotWithShape="1">
          <a:blip r:embed="rId2"/>
          <a:srcRect r="21327"/>
          <a:stretch/>
        </p:blipFill>
        <p:spPr>
          <a:xfrm>
            <a:off x="42448" y="1649295"/>
            <a:ext cx="5174591" cy="4166714"/>
          </a:xfrm>
          <a:prstGeom prst="rect">
            <a:avLst/>
          </a:prstGeom>
        </p:spPr>
      </p:pic>
      <p:cxnSp>
        <p:nvCxnSpPr>
          <p:cNvPr id="13" name="直線コネクタ 4"/>
          <p:cNvCxnSpPr/>
          <p:nvPr/>
        </p:nvCxnSpPr>
        <p:spPr>
          <a:xfrm flipV="1">
            <a:off x="3355716" y="1455556"/>
            <a:ext cx="0" cy="43604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2"/>
          <p:cNvCxnSpPr/>
          <p:nvPr/>
        </p:nvCxnSpPr>
        <p:spPr>
          <a:xfrm flipV="1">
            <a:off x="3077444" y="1391324"/>
            <a:ext cx="0" cy="4443237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8"/>
          <p:cNvSpPr txBox="1"/>
          <p:nvPr/>
        </p:nvSpPr>
        <p:spPr>
          <a:xfrm>
            <a:off x="3175242" y="4398905"/>
            <a:ext cx="941283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/>
              <a:t>G-max</a:t>
            </a:r>
            <a:endParaRPr kumimoji="1" lang="ja-JP" altLang="en-US" sz="2200" dirty="0"/>
          </a:p>
        </p:txBody>
      </p:sp>
      <p:sp>
        <p:nvSpPr>
          <p:cNvPr id="16" name="テキスト ボックス 23"/>
          <p:cNvSpPr txBox="1"/>
          <p:nvPr/>
        </p:nvSpPr>
        <p:spPr>
          <a:xfrm>
            <a:off x="2083189" y="5134679"/>
            <a:ext cx="1196086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/>
              <a:t>G-usable</a:t>
            </a:r>
            <a:endParaRPr kumimoji="1" lang="ja-JP" altLang="en-US" sz="2200" dirty="0"/>
          </a:p>
        </p:txBody>
      </p:sp>
      <p:sp>
        <p:nvSpPr>
          <p:cNvPr id="17" name="円/楕円 24"/>
          <p:cNvSpPr/>
          <p:nvPr/>
        </p:nvSpPr>
        <p:spPr>
          <a:xfrm>
            <a:off x="2984312" y="1649294"/>
            <a:ext cx="186267" cy="23262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200"/>
          </a:p>
        </p:txBody>
      </p:sp>
      <p:sp>
        <p:nvSpPr>
          <p:cNvPr id="18" name="円/楕円 25"/>
          <p:cNvSpPr/>
          <p:nvPr/>
        </p:nvSpPr>
        <p:spPr>
          <a:xfrm>
            <a:off x="3247400" y="1649294"/>
            <a:ext cx="186267" cy="23262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200"/>
          </a:p>
        </p:txBody>
      </p:sp>
      <p:pic>
        <p:nvPicPr>
          <p:cNvPr id="19" name="Picture 4" descr="tesla9cell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038" y="960978"/>
            <a:ext cx="3735659" cy="1149543"/>
          </a:xfrm>
          <a:prstGeom prst="rect">
            <a:avLst/>
          </a:prstGeom>
        </p:spPr>
      </p:pic>
      <p:sp>
        <p:nvSpPr>
          <p:cNvPr id="20" name="正方形/長方形 22"/>
          <p:cNvSpPr/>
          <p:nvPr/>
        </p:nvSpPr>
        <p:spPr>
          <a:xfrm>
            <a:off x="2421854" y="952230"/>
            <a:ext cx="2361544" cy="307777"/>
          </a:xfrm>
          <a:prstGeom prst="rect">
            <a:avLst/>
          </a:prstGeom>
          <a:solidFill>
            <a:srgbClr val="D9D9D9"/>
          </a:solidFill>
        </p:spPr>
        <p:txBody>
          <a:bodyPr wrap="none">
            <a:spAutoFit/>
          </a:bodyPr>
          <a:lstStyle/>
          <a:p>
            <a:r>
              <a:rPr lang="en-US" altLang="ja-JP" sz="1400" dirty="0"/>
              <a:t>N. Walker, D. </a:t>
            </a:r>
            <a:r>
              <a:rPr lang="en-US" altLang="ja-JP" sz="1400" dirty="0" err="1"/>
              <a:t>Reschke</a:t>
            </a:r>
            <a:r>
              <a:rPr lang="en-US" altLang="ja-JP" sz="1400" dirty="0"/>
              <a:t>, SRF’15</a:t>
            </a:r>
          </a:p>
        </p:txBody>
      </p:sp>
    </p:spTree>
    <p:extLst>
      <p:ext uri="{BB962C8B-B14F-4D97-AF65-F5344CB8AC3E}">
        <p14:creationId xmlns:p14="http://schemas.microsoft.com/office/powerpoint/2010/main" val="336011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ILC Development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631" y="2259826"/>
            <a:ext cx="4845013" cy="4300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5700" y="2129812"/>
            <a:ext cx="1228300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A. </a:t>
            </a:r>
            <a:r>
              <a:rPr lang="en-US" sz="1400" dirty="0" err="1" smtClean="0"/>
              <a:t>Grassellino</a:t>
            </a:r>
            <a:r>
              <a:rPr lang="en-US" sz="1400" dirty="0" smtClean="0"/>
              <a:t>, S. </a:t>
            </a:r>
            <a:r>
              <a:rPr lang="en-US" sz="1400" dirty="0" err="1" smtClean="0"/>
              <a:t>Aderhold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0953" y="942863"/>
            <a:ext cx="3796601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Cost saving studies, e.g.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Coupler design 1-2%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Cavity material 2-3%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more hydrofluoric acid for chemical treatment 1-2%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Higher gradient and more efficient cavities 4-5%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39752" y="898705"/>
            <a:ext cx="4147048" cy="92333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Nitrogen infusion appears very promising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in gradient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in Q</a:t>
            </a:r>
            <a:r>
              <a:rPr lang="en-US" baseline="-25000" dirty="0" smtClean="0"/>
              <a:t>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495801" y="4436533"/>
            <a:ext cx="43746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0953" y="4274129"/>
            <a:ext cx="3796601" cy="1477328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Modified exposure to nitrogen (from FNAL)</a:t>
            </a:r>
          </a:p>
          <a:p>
            <a:r>
              <a:rPr lang="en-US" dirty="0" smtClean="0"/>
              <a:t>Before: doping with few minutes at 800 °C</a:t>
            </a:r>
          </a:p>
          <a:p>
            <a:r>
              <a:rPr lang="en-US" dirty="0" smtClean="0"/>
              <a:t>Now: a day or so at 120 °C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69730" y="898705"/>
            <a:ext cx="1168400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L. Evans</a:t>
            </a:r>
          </a:p>
          <a:p>
            <a:r>
              <a:rPr lang="en-US" sz="1400" dirty="0" smtClean="0"/>
              <a:t>A. Yamamoto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280876" y="4512732"/>
            <a:ext cx="196142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941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ILC Staging Scenarios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1" y="3155175"/>
            <a:ext cx="3432175" cy="3042425"/>
          </a:xfrm>
          <a:prstGeom prst="rect">
            <a:avLst/>
          </a:prstGeom>
        </p:spPr>
      </p:pic>
      <p:pic>
        <p:nvPicPr>
          <p:cNvPr id="8" name="Picture 7" descr="p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983" y="3418551"/>
            <a:ext cx="3431372" cy="27790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900" y="2992546"/>
            <a:ext cx="3082995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Baseline 500 </a:t>
            </a:r>
            <a:r>
              <a:rPr lang="en-US" sz="1600" dirty="0" err="1" smtClean="0"/>
              <a:t>GeV</a:t>
            </a:r>
            <a:r>
              <a:rPr lang="en-US" sz="1600" dirty="0" smtClean="0"/>
              <a:t> running example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675221" y="2992546"/>
            <a:ext cx="306416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Example: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(F) and upgrade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117889" y="2891450"/>
            <a:ext cx="1801285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Goal:</a:t>
            </a:r>
          </a:p>
          <a:p>
            <a:r>
              <a:rPr lang="en-US" sz="1600" dirty="0" smtClean="0"/>
              <a:t>4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@ 500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100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@ 350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2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@ 250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88900" y="1024380"/>
            <a:ext cx="2794000" cy="126008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Technical improvements can decrease cost by 10-20%</a:t>
            </a:r>
          </a:p>
          <a:p>
            <a:pPr marL="0" indent="0">
              <a:buNone/>
            </a:pPr>
            <a:r>
              <a:rPr lang="en-US" sz="1600" dirty="0" smtClean="0"/>
              <a:t>More seems to be required, so staging is being considered</a:t>
            </a:r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2918381" y="853274"/>
            <a:ext cx="6206433" cy="1431187"/>
            <a:chOff x="1402802" y="2300294"/>
            <a:chExt cx="7013444" cy="1276434"/>
          </a:xfrm>
        </p:grpSpPr>
        <p:grpSp>
          <p:nvGrpSpPr>
            <p:cNvPr id="15" name="図形グループ 60"/>
            <p:cNvGrpSpPr/>
            <p:nvPr/>
          </p:nvGrpSpPr>
          <p:grpSpPr>
            <a:xfrm>
              <a:off x="3506417" y="2300294"/>
              <a:ext cx="3402043" cy="484125"/>
              <a:chOff x="3934172" y="2053021"/>
              <a:chExt cx="4536058" cy="645499"/>
            </a:xfrm>
          </p:grpSpPr>
          <p:sp>
            <p:nvSpPr>
              <p:cNvPr id="50" name="正方形/長方形 31"/>
              <p:cNvSpPr/>
              <p:nvPr/>
            </p:nvSpPr>
            <p:spPr>
              <a:xfrm rot="410029">
                <a:off x="4190539" y="2484941"/>
                <a:ext cx="2122574" cy="1998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51" name="正方形/長方形 32"/>
              <p:cNvSpPr/>
              <p:nvPr/>
            </p:nvSpPr>
            <p:spPr>
              <a:xfrm rot="21199294">
                <a:off x="6442422" y="2496143"/>
                <a:ext cx="2027808" cy="202377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cxnSp>
            <p:nvCxnSpPr>
              <p:cNvPr id="52" name="直線コネクタ 33"/>
              <p:cNvCxnSpPr/>
              <p:nvPr/>
            </p:nvCxnSpPr>
            <p:spPr>
              <a:xfrm>
                <a:off x="4220701" y="2456156"/>
                <a:ext cx="1418469" cy="187293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34"/>
              <p:cNvCxnSpPr/>
              <p:nvPr/>
            </p:nvCxnSpPr>
            <p:spPr>
              <a:xfrm flipV="1">
                <a:off x="6886469" y="2461392"/>
                <a:ext cx="1552983" cy="210523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テキスト ボックス 36"/>
              <p:cNvSpPr txBox="1"/>
              <p:nvPr/>
            </p:nvSpPr>
            <p:spPr>
              <a:xfrm rot="395487">
                <a:off x="3934172" y="2053021"/>
                <a:ext cx="1426840" cy="365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/>
                  <a:t>125GeV e-</a:t>
                </a:r>
                <a:endParaRPr lang="ja-JP" altLang="en-US" sz="1400" dirty="0"/>
              </a:p>
            </p:txBody>
          </p:sp>
        </p:grpSp>
        <p:sp>
          <p:nvSpPr>
            <p:cNvPr id="16" name="テキスト ボックス 10"/>
            <p:cNvSpPr txBox="1"/>
            <p:nvPr/>
          </p:nvSpPr>
          <p:spPr>
            <a:xfrm>
              <a:off x="1402802" y="3138273"/>
              <a:ext cx="1074817" cy="257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75" b="1" dirty="0">
                  <a:solidFill>
                    <a:srgbClr val="000000"/>
                  </a:solidFill>
                </a:rPr>
                <a:t>Option</a:t>
              </a:r>
              <a:r>
                <a:rPr lang="ja-JP" altLang="en-US" sz="1275" b="1" dirty="0">
                  <a:solidFill>
                    <a:srgbClr val="000000"/>
                  </a:solidFill>
                </a:rPr>
                <a:t> </a:t>
              </a:r>
              <a:r>
                <a:rPr lang="en-US" altLang="ja-JP" sz="1275" b="1" dirty="0">
                  <a:solidFill>
                    <a:srgbClr val="000000"/>
                  </a:solidFill>
                </a:rPr>
                <a:t>D: </a:t>
              </a:r>
            </a:p>
          </p:txBody>
        </p:sp>
        <p:sp>
          <p:nvSpPr>
            <p:cNvPr id="17" name="テキスト ボックス 29"/>
            <p:cNvSpPr txBox="1"/>
            <p:nvPr/>
          </p:nvSpPr>
          <p:spPr>
            <a:xfrm>
              <a:off x="1425691" y="2440543"/>
              <a:ext cx="1059688" cy="257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75" b="1" dirty="0">
                  <a:solidFill>
                    <a:srgbClr val="000000"/>
                  </a:solidFill>
                </a:rPr>
                <a:t>Option</a:t>
              </a:r>
              <a:r>
                <a:rPr lang="ja-JP" altLang="en-US" sz="1275" b="1" dirty="0">
                  <a:solidFill>
                    <a:srgbClr val="000000"/>
                  </a:solidFill>
                </a:rPr>
                <a:t> </a:t>
              </a:r>
              <a:r>
                <a:rPr lang="en-US" altLang="ja-JP" sz="1275" b="1" dirty="0">
                  <a:solidFill>
                    <a:srgbClr val="000000"/>
                  </a:solidFill>
                </a:rPr>
                <a:t>C: </a:t>
              </a:r>
            </a:p>
          </p:txBody>
        </p:sp>
        <p:grpSp>
          <p:nvGrpSpPr>
            <p:cNvPr id="18" name="図形グループ 63"/>
            <p:cNvGrpSpPr/>
            <p:nvPr/>
          </p:nvGrpSpPr>
          <p:grpSpPr>
            <a:xfrm>
              <a:off x="2809741" y="3125410"/>
              <a:ext cx="5104054" cy="424683"/>
              <a:chOff x="3005273" y="3153171"/>
              <a:chExt cx="6805404" cy="566243"/>
            </a:xfrm>
          </p:grpSpPr>
          <p:sp>
            <p:nvSpPr>
              <p:cNvPr id="43" name="正方形/長方形 12"/>
              <p:cNvSpPr/>
              <p:nvPr/>
            </p:nvSpPr>
            <p:spPr>
              <a:xfrm rot="410029">
                <a:off x="4205269" y="3521796"/>
                <a:ext cx="2136328" cy="19761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44" name="正方形/長方形 13"/>
              <p:cNvSpPr/>
              <p:nvPr/>
            </p:nvSpPr>
            <p:spPr>
              <a:xfrm rot="21199294">
                <a:off x="6469352" y="3535838"/>
                <a:ext cx="2031234" cy="183383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cxnSp>
            <p:nvCxnSpPr>
              <p:cNvPr id="45" name="直線コネクタ 14"/>
              <p:cNvCxnSpPr/>
              <p:nvPr/>
            </p:nvCxnSpPr>
            <p:spPr>
              <a:xfrm>
                <a:off x="4220701" y="3498012"/>
                <a:ext cx="1418469" cy="184309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15"/>
              <p:cNvCxnSpPr>
                <a:endCxn id="49" idx="3"/>
              </p:cNvCxnSpPr>
              <p:nvPr/>
            </p:nvCxnSpPr>
            <p:spPr>
              <a:xfrm flipV="1">
                <a:off x="6636299" y="3509417"/>
                <a:ext cx="1642244" cy="188671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17"/>
              <p:cNvSpPr txBox="1"/>
              <p:nvPr/>
            </p:nvSpPr>
            <p:spPr>
              <a:xfrm rot="395487">
                <a:off x="4058649" y="3153171"/>
                <a:ext cx="1426840" cy="365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/>
                  <a:t>125GeV e-</a:t>
                </a:r>
                <a:endParaRPr lang="ja-JP" altLang="en-US" sz="1400" dirty="0"/>
              </a:p>
            </p:txBody>
          </p:sp>
          <p:sp>
            <p:nvSpPr>
              <p:cNvPr id="48" name="正方形/長方形 19"/>
              <p:cNvSpPr/>
              <p:nvPr/>
            </p:nvSpPr>
            <p:spPr>
              <a:xfrm rot="410029">
                <a:off x="3005273" y="3277547"/>
                <a:ext cx="552452" cy="190515"/>
              </a:xfrm>
              <a:prstGeom prst="rect">
                <a:avLst/>
              </a:prstGeom>
              <a:solidFill>
                <a:schemeClr val="bg1">
                  <a:lumMod val="85000"/>
                  <a:alpha val="30000"/>
                </a:schemeClr>
              </a:solidFill>
              <a:ln w="12700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  <p:sp>
            <p:nvSpPr>
              <p:cNvPr id="49" name="正方形/長方形 20"/>
              <p:cNvSpPr/>
              <p:nvPr/>
            </p:nvSpPr>
            <p:spPr>
              <a:xfrm rot="21199294">
                <a:off x="9122168" y="3302895"/>
                <a:ext cx="688509" cy="16152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30000"/>
                </a:schemeClr>
              </a:solidFill>
              <a:ln w="6350" cmpd="sng">
                <a:solidFill>
                  <a:srgbClr val="A6A6A6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75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192328" y="2495635"/>
              <a:ext cx="523896" cy="298621"/>
              <a:chOff x="2635187" y="2251432"/>
              <a:chExt cx="523896" cy="298621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198974" y="3270615"/>
              <a:ext cx="523896" cy="298621"/>
              <a:chOff x="2635187" y="2251432"/>
              <a:chExt cx="523896" cy="298621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  <a:alpha val="30000"/>
                </a:schemeClr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298334" y="3156487"/>
              <a:ext cx="523896" cy="298621"/>
              <a:chOff x="2635187" y="2251432"/>
              <a:chExt cx="523896" cy="298621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2700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solidFill>
                <a:schemeClr val="bg1">
                  <a:lumMod val="85000"/>
                  <a:alpha val="30000"/>
                </a:schemeClr>
              </a:solidFill>
              <a:ln w="12700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6905336" y="2501990"/>
              <a:ext cx="523896" cy="298621"/>
              <a:chOff x="2635187" y="2251432"/>
              <a:chExt cx="523896" cy="298621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noFill/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7892350" y="3165314"/>
              <a:ext cx="523896" cy="298621"/>
              <a:chOff x="2635187" y="2251432"/>
              <a:chExt cx="523896" cy="298621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30000"/>
                </a:schemeClr>
              </a:solidFill>
              <a:ln w="6350" cmpd="sng">
                <a:solidFill>
                  <a:srgbClr val="A6A6A6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30000"/>
                </a:schemeClr>
              </a:solidFill>
              <a:ln w="6350" cmpd="sng">
                <a:solidFill>
                  <a:srgbClr val="A6A6A6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6918058" y="3278107"/>
              <a:ext cx="523896" cy="298621"/>
              <a:chOff x="2635187" y="2251432"/>
              <a:chExt cx="523896" cy="298621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2635187" y="2251432"/>
                <a:ext cx="523896" cy="298621"/>
              </a:xfrm>
              <a:custGeom>
                <a:avLst/>
                <a:gdLst>
                  <a:gd name="connsiteX0" fmla="*/ 521000 w 548643"/>
                  <a:gd name="connsiteY0" fmla="*/ 46711 h 312039"/>
                  <a:gd name="connsiteX1" fmla="*/ 171750 w 548643"/>
                  <a:gd name="connsiteY1" fmla="*/ 5436 h 312039"/>
                  <a:gd name="connsiteX2" fmla="*/ 300 w 548643"/>
                  <a:gd name="connsiteY2" fmla="*/ 151486 h 312039"/>
                  <a:gd name="connsiteX3" fmla="*/ 133650 w 548643"/>
                  <a:gd name="connsiteY3" fmla="*/ 310236 h 312039"/>
                  <a:gd name="connsiteX4" fmla="*/ 263825 w 548643"/>
                  <a:gd name="connsiteY4" fmla="*/ 234036 h 312039"/>
                  <a:gd name="connsiteX5" fmla="*/ 362250 w 548643"/>
                  <a:gd name="connsiteY5" fmla="*/ 183236 h 312039"/>
                  <a:gd name="connsiteX6" fmla="*/ 508300 w 548643"/>
                  <a:gd name="connsiteY6" fmla="*/ 192761 h 312039"/>
                  <a:gd name="connsiteX7" fmla="*/ 521000 w 548643"/>
                  <a:gd name="connsiteY7" fmla="*/ 46711 h 312039"/>
                  <a:gd name="connsiteX0" fmla="*/ 521000 w 541633"/>
                  <a:gd name="connsiteY0" fmla="*/ 58260 h 323588"/>
                  <a:gd name="connsiteX1" fmla="*/ 171750 w 541633"/>
                  <a:gd name="connsiteY1" fmla="*/ 16985 h 323588"/>
                  <a:gd name="connsiteX2" fmla="*/ 300 w 541633"/>
                  <a:gd name="connsiteY2" fmla="*/ 163035 h 323588"/>
                  <a:gd name="connsiteX3" fmla="*/ 133650 w 541633"/>
                  <a:gd name="connsiteY3" fmla="*/ 321785 h 323588"/>
                  <a:gd name="connsiteX4" fmla="*/ 263825 w 541633"/>
                  <a:gd name="connsiteY4" fmla="*/ 245585 h 323588"/>
                  <a:gd name="connsiteX5" fmla="*/ 362250 w 541633"/>
                  <a:gd name="connsiteY5" fmla="*/ 194785 h 323588"/>
                  <a:gd name="connsiteX6" fmla="*/ 508300 w 541633"/>
                  <a:gd name="connsiteY6" fmla="*/ 204310 h 323588"/>
                  <a:gd name="connsiteX7" fmla="*/ 521000 w 541633"/>
                  <a:gd name="connsiteY7" fmla="*/ 58260 h 323588"/>
                  <a:gd name="connsiteX0" fmla="*/ 521000 w 541633"/>
                  <a:gd name="connsiteY0" fmla="*/ 51996 h 317324"/>
                  <a:gd name="connsiteX1" fmla="*/ 171750 w 541633"/>
                  <a:gd name="connsiteY1" fmla="*/ 10721 h 317324"/>
                  <a:gd name="connsiteX2" fmla="*/ 300 w 541633"/>
                  <a:gd name="connsiteY2" fmla="*/ 156771 h 317324"/>
                  <a:gd name="connsiteX3" fmla="*/ 133650 w 541633"/>
                  <a:gd name="connsiteY3" fmla="*/ 315521 h 317324"/>
                  <a:gd name="connsiteX4" fmla="*/ 263825 w 541633"/>
                  <a:gd name="connsiteY4" fmla="*/ 239321 h 317324"/>
                  <a:gd name="connsiteX5" fmla="*/ 362250 w 541633"/>
                  <a:gd name="connsiteY5" fmla="*/ 188521 h 317324"/>
                  <a:gd name="connsiteX6" fmla="*/ 508300 w 541633"/>
                  <a:gd name="connsiteY6" fmla="*/ 198046 h 317324"/>
                  <a:gd name="connsiteX7" fmla="*/ 521000 w 541633"/>
                  <a:gd name="connsiteY7" fmla="*/ 51996 h 317324"/>
                  <a:gd name="connsiteX0" fmla="*/ 521000 w 541633"/>
                  <a:gd name="connsiteY0" fmla="*/ 47368 h 312696"/>
                  <a:gd name="connsiteX1" fmla="*/ 171750 w 541633"/>
                  <a:gd name="connsiteY1" fmla="*/ 6093 h 312696"/>
                  <a:gd name="connsiteX2" fmla="*/ 300 w 541633"/>
                  <a:gd name="connsiteY2" fmla="*/ 152143 h 312696"/>
                  <a:gd name="connsiteX3" fmla="*/ 133650 w 541633"/>
                  <a:gd name="connsiteY3" fmla="*/ 310893 h 312696"/>
                  <a:gd name="connsiteX4" fmla="*/ 263825 w 541633"/>
                  <a:gd name="connsiteY4" fmla="*/ 234693 h 312696"/>
                  <a:gd name="connsiteX5" fmla="*/ 362250 w 541633"/>
                  <a:gd name="connsiteY5" fmla="*/ 183893 h 312696"/>
                  <a:gd name="connsiteX6" fmla="*/ 508300 w 541633"/>
                  <a:gd name="connsiteY6" fmla="*/ 193418 h 312696"/>
                  <a:gd name="connsiteX7" fmla="*/ 521000 w 541633"/>
                  <a:gd name="connsiteY7" fmla="*/ 47368 h 312696"/>
                  <a:gd name="connsiteX0" fmla="*/ 521000 w 549845"/>
                  <a:gd name="connsiteY0" fmla="*/ 42083 h 307411"/>
                  <a:gd name="connsiteX1" fmla="*/ 171750 w 549845"/>
                  <a:gd name="connsiteY1" fmla="*/ 808 h 307411"/>
                  <a:gd name="connsiteX2" fmla="*/ 300 w 549845"/>
                  <a:gd name="connsiteY2" fmla="*/ 146858 h 307411"/>
                  <a:gd name="connsiteX3" fmla="*/ 133650 w 549845"/>
                  <a:gd name="connsiteY3" fmla="*/ 305608 h 307411"/>
                  <a:gd name="connsiteX4" fmla="*/ 263825 w 549845"/>
                  <a:gd name="connsiteY4" fmla="*/ 229408 h 307411"/>
                  <a:gd name="connsiteX5" fmla="*/ 362250 w 549845"/>
                  <a:gd name="connsiteY5" fmla="*/ 178608 h 307411"/>
                  <a:gd name="connsiteX6" fmla="*/ 511475 w 549845"/>
                  <a:gd name="connsiteY6" fmla="*/ 184958 h 307411"/>
                  <a:gd name="connsiteX7" fmla="*/ 521000 w 549845"/>
                  <a:gd name="connsiteY7" fmla="*/ 42083 h 307411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50211"/>
                  <a:gd name="connsiteY0" fmla="*/ 42083 h 306754"/>
                  <a:gd name="connsiteX1" fmla="*/ 172116 w 550211"/>
                  <a:gd name="connsiteY1" fmla="*/ 808 h 306754"/>
                  <a:gd name="connsiteX2" fmla="*/ 666 w 550211"/>
                  <a:gd name="connsiteY2" fmla="*/ 146858 h 306754"/>
                  <a:gd name="connsiteX3" fmla="*/ 134016 w 550211"/>
                  <a:gd name="connsiteY3" fmla="*/ 305608 h 306754"/>
                  <a:gd name="connsiteX4" fmla="*/ 264191 w 550211"/>
                  <a:gd name="connsiteY4" fmla="*/ 229408 h 306754"/>
                  <a:gd name="connsiteX5" fmla="*/ 362616 w 550211"/>
                  <a:gd name="connsiteY5" fmla="*/ 178608 h 306754"/>
                  <a:gd name="connsiteX6" fmla="*/ 511841 w 550211"/>
                  <a:gd name="connsiteY6" fmla="*/ 184958 h 306754"/>
                  <a:gd name="connsiteX7" fmla="*/ 521366 w 550211"/>
                  <a:gd name="connsiteY7" fmla="*/ 42083 h 306754"/>
                  <a:gd name="connsiteX0" fmla="*/ 521366 w 544479"/>
                  <a:gd name="connsiteY0" fmla="*/ 42083 h 306754"/>
                  <a:gd name="connsiteX1" fmla="*/ 172116 w 544479"/>
                  <a:gd name="connsiteY1" fmla="*/ 808 h 306754"/>
                  <a:gd name="connsiteX2" fmla="*/ 666 w 544479"/>
                  <a:gd name="connsiteY2" fmla="*/ 146858 h 306754"/>
                  <a:gd name="connsiteX3" fmla="*/ 134016 w 544479"/>
                  <a:gd name="connsiteY3" fmla="*/ 305608 h 306754"/>
                  <a:gd name="connsiteX4" fmla="*/ 264191 w 544479"/>
                  <a:gd name="connsiteY4" fmla="*/ 229408 h 306754"/>
                  <a:gd name="connsiteX5" fmla="*/ 362616 w 544479"/>
                  <a:gd name="connsiteY5" fmla="*/ 178608 h 306754"/>
                  <a:gd name="connsiteX6" fmla="*/ 511841 w 544479"/>
                  <a:gd name="connsiteY6" fmla="*/ 184958 h 306754"/>
                  <a:gd name="connsiteX7" fmla="*/ 521366 w 544479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21366 w 521366"/>
                  <a:gd name="connsiteY0" fmla="*/ 42083 h 306754"/>
                  <a:gd name="connsiteX1" fmla="*/ 172116 w 521366"/>
                  <a:gd name="connsiteY1" fmla="*/ 808 h 306754"/>
                  <a:gd name="connsiteX2" fmla="*/ 666 w 521366"/>
                  <a:gd name="connsiteY2" fmla="*/ 146858 h 306754"/>
                  <a:gd name="connsiteX3" fmla="*/ 134016 w 521366"/>
                  <a:gd name="connsiteY3" fmla="*/ 305608 h 306754"/>
                  <a:gd name="connsiteX4" fmla="*/ 264191 w 521366"/>
                  <a:gd name="connsiteY4" fmla="*/ 229408 h 306754"/>
                  <a:gd name="connsiteX5" fmla="*/ 362616 w 521366"/>
                  <a:gd name="connsiteY5" fmla="*/ 178608 h 306754"/>
                  <a:gd name="connsiteX6" fmla="*/ 511841 w 521366"/>
                  <a:gd name="connsiteY6" fmla="*/ 184958 h 306754"/>
                  <a:gd name="connsiteX7" fmla="*/ 521366 w 521366"/>
                  <a:gd name="connsiteY7" fmla="*/ 42083 h 306754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11841 w 534066"/>
                  <a:gd name="connsiteY6" fmla="*/ 18967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40445 h 311466"/>
                  <a:gd name="connsiteX1" fmla="*/ 172116 w 534066"/>
                  <a:gd name="connsiteY1" fmla="*/ 5520 h 311466"/>
                  <a:gd name="connsiteX2" fmla="*/ 666 w 534066"/>
                  <a:gd name="connsiteY2" fmla="*/ 151570 h 311466"/>
                  <a:gd name="connsiteX3" fmla="*/ 134016 w 534066"/>
                  <a:gd name="connsiteY3" fmla="*/ 310320 h 311466"/>
                  <a:gd name="connsiteX4" fmla="*/ 264191 w 534066"/>
                  <a:gd name="connsiteY4" fmla="*/ 234120 h 311466"/>
                  <a:gd name="connsiteX5" fmla="*/ 362616 w 534066"/>
                  <a:gd name="connsiteY5" fmla="*/ 183320 h 311466"/>
                  <a:gd name="connsiteX6" fmla="*/ 527716 w 534066"/>
                  <a:gd name="connsiteY6" fmla="*/ 196020 h 311466"/>
                  <a:gd name="connsiteX7" fmla="*/ 534066 w 534066"/>
                  <a:gd name="connsiteY7" fmla="*/ 40445 h 311466"/>
                  <a:gd name="connsiteX0" fmla="*/ 534066 w 534066"/>
                  <a:gd name="connsiteY0" fmla="*/ 34928 h 305949"/>
                  <a:gd name="connsiteX1" fmla="*/ 172116 w 534066"/>
                  <a:gd name="connsiteY1" fmla="*/ 3 h 305949"/>
                  <a:gd name="connsiteX2" fmla="*/ 666 w 534066"/>
                  <a:gd name="connsiteY2" fmla="*/ 146053 h 305949"/>
                  <a:gd name="connsiteX3" fmla="*/ 134016 w 534066"/>
                  <a:gd name="connsiteY3" fmla="*/ 304803 h 305949"/>
                  <a:gd name="connsiteX4" fmla="*/ 264191 w 534066"/>
                  <a:gd name="connsiteY4" fmla="*/ 228603 h 305949"/>
                  <a:gd name="connsiteX5" fmla="*/ 362616 w 534066"/>
                  <a:gd name="connsiteY5" fmla="*/ 177803 h 305949"/>
                  <a:gd name="connsiteX6" fmla="*/ 527716 w 534066"/>
                  <a:gd name="connsiteY6" fmla="*/ 190503 h 305949"/>
                  <a:gd name="connsiteX7" fmla="*/ 534066 w 534066"/>
                  <a:gd name="connsiteY7" fmla="*/ 34928 h 305949"/>
                  <a:gd name="connsiteX0" fmla="*/ 534066 w 534066"/>
                  <a:gd name="connsiteY0" fmla="*/ 35596 h 306617"/>
                  <a:gd name="connsiteX1" fmla="*/ 172116 w 534066"/>
                  <a:gd name="connsiteY1" fmla="*/ 671 h 306617"/>
                  <a:gd name="connsiteX2" fmla="*/ 666 w 534066"/>
                  <a:gd name="connsiteY2" fmla="*/ 146721 h 306617"/>
                  <a:gd name="connsiteX3" fmla="*/ 134016 w 534066"/>
                  <a:gd name="connsiteY3" fmla="*/ 305471 h 306617"/>
                  <a:gd name="connsiteX4" fmla="*/ 264191 w 534066"/>
                  <a:gd name="connsiteY4" fmla="*/ 229271 h 306617"/>
                  <a:gd name="connsiteX5" fmla="*/ 362616 w 534066"/>
                  <a:gd name="connsiteY5" fmla="*/ 178471 h 306617"/>
                  <a:gd name="connsiteX6" fmla="*/ 527716 w 534066"/>
                  <a:gd name="connsiteY6" fmla="*/ 191171 h 306617"/>
                  <a:gd name="connsiteX7" fmla="*/ 534066 w 534066"/>
                  <a:gd name="connsiteY7" fmla="*/ 35596 h 306617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33974 w 533974"/>
                  <a:gd name="connsiteY0" fmla="*/ 32439 h 303460"/>
                  <a:gd name="connsiteX1" fmla="*/ 168849 w 533974"/>
                  <a:gd name="connsiteY1" fmla="*/ 689 h 303460"/>
                  <a:gd name="connsiteX2" fmla="*/ 574 w 533974"/>
                  <a:gd name="connsiteY2" fmla="*/ 143564 h 303460"/>
                  <a:gd name="connsiteX3" fmla="*/ 133924 w 533974"/>
                  <a:gd name="connsiteY3" fmla="*/ 302314 h 303460"/>
                  <a:gd name="connsiteX4" fmla="*/ 264099 w 533974"/>
                  <a:gd name="connsiteY4" fmla="*/ 226114 h 303460"/>
                  <a:gd name="connsiteX5" fmla="*/ 362524 w 533974"/>
                  <a:gd name="connsiteY5" fmla="*/ 175314 h 303460"/>
                  <a:gd name="connsiteX6" fmla="*/ 527624 w 533974"/>
                  <a:gd name="connsiteY6" fmla="*/ 188014 h 303460"/>
                  <a:gd name="connsiteX7" fmla="*/ 533974 w 533974"/>
                  <a:gd name="connsiteY7" fmla="*/ 32439 h 303460"/>
                  <a:gd name="connsiteX0" fmla="*/ 524153 w 524153"/>
                  <a:gd name="connsiteY0" fmla="*/ 36411 h 308208"/>
                  <a:gd name="connsiteX1" fmla="*/ 159028 w 524153"/>
                  <a:gd name="connsiteY1" fmla="*/ 4661 h 308208"/>
                  <a:gd name="connsiteX2" fmla="*/ 278 w 524153"/>
                  <a:gd name="connsiteY2" fmla="*/ 144361 h 308208"/>
                  <a:gd name="connsiteX3" fmla="*/ 124103 w 524153"/>
                  <a:gd name="connsiteY3" fmla="*/ 306286 h 308208"/>
                  <a:gd name="connsiteX4" fmla="*/ 254278 w 524153"/>
                  <a:gd name="connsiteY4" fmla="*/ 230086 h 308208"/>
                  <a:gd name="connsiteX5" fmla="*/ 352703 w 524153"/>
                  <a:gd name="connsiteY5" fmla="*/ 179286 h 308208"/>
                  <a:gd name="connsiteX6" fmla="*/ 517803 w 524153"/>
                  <a:gd name="connsiteY6" fmla="*/ 191986 h 308208"/>
                  <a:gd name="connsiteX7" fmla="*/ 524153 w 524153"/>
                  <a:gd name="connsiteY7" fmla="*/ 36411 h 308208"/>
                  <a:gd name="connsiteX0" fmla="*/ 523936 w 523936"/>
                  <a:gd name="connsiteY0" fmla="*/ 36411 h 308208"/>
                  <a:gd name="connsiteX1" fmla="*/ 158811 w 523936"/>
                  <a:gd name="connsiteY1" fmla="*/ 4661 h 308208"/>
                  <a:gd name="connsiteX2" fmla="*/ 61 w 523936"/>
                  <a:gd name="connsiteY2" fmla="*/ 144361 h 308208"/>
                  <a:gd name="connsiteX3" fmla="*/ 123886 w 523936"/>
                  <a:gd name="connsiteY3" fmla="*/ 306286 h 308208"/>
                  <a:gd name="connsiteX4" fmla="*/ 254061 w 523936"/>
                  <a:gd name="connsiteY4" fmla="*/ 230086 h 308208"/>
                  <a:gd name="connsiteX5" fmla="*/ 352486 w 523936"/>
                  <a:gd name="connsiteY5" fmla="*/ 179286 h 308208"/>
                  <a:gd name="connsiteX6" fmla="*/ 517586 w 523936"/>
                  <a:gd name="connsiteY6" fmla="*/ 191986 h 308208"/>
                  <a:gd name="connsiteX7" fmla="*/ 523936 w 523936"/>
                  <a:gd name="connsiteY7" fmla="*/ 36411 h 308208"/>
                  <a:gd name="connsiteX0" fmla="*/ 523936 w 523936"/>
                  <a:gd name="connsiteY0" fmla="*/ 32018 h 303815"/>
                  <a:gd name="connsiteX1" fmla="*/ 158811 w 523936"/>
                  <a:gd name="connsiteY1" fmla="*/ 268 h 303815"/>
                  <a:gd name="connsiteX2" fmla="*/ 61 w 523936"/>
                  <a:gd name="connsiteY2" fmla="*/ 139968 h 303815"/>
                  <a:gd name="connsiteX3" fmla="*/ 123886 w 523936"/>
                  <a:gd name="connsiteY3" fmla="*/ 301893 h 303815"/>
                  <a:gd name="connsiteX4" fmla="*/ 254061 w 523936"/>
                  <a:gd name="connsiteY4" fmla="*/ 225693 h 303815"/>
                  <a:gd name="connsiteX5" fmla="*/ 352486 w 523936"/>
                  <a:gd name="connsiteY5" fmla="*/ 174893 h 303815"/>
                  <a:gd name="connsiteX6" fmla="*/ 517586 w 523936"/>
                  <a:gd name="connsiteY6" fmla="*/ 187593 h 303815"/>
                  <a:gd name="connsiteX7" fmla="*/ 523936 w 523936"/>
                  <a:gd name="connsiteY7" fmla="*/ 32018 h 303815"/>
                  <a:gd name="connsiteX0" fmla="*/ 523983 w 523983"/>
                  <a:gd name="connsiteY0" fmla="*/ 32018 h 303141"/>
                  <a:gd name="connsiteX1" fmla="*/ 158858 w 523983"/>
                  <a:gd name="connsiteY1" fmla="*/ 268 h 303141"/>
                  <a:gd name="connsiteX2" fmla="*/ 108 w 523983"/>
                  <a:gd name="connsiteY2" fmla="*/ 139968 h 303141"/>
                  <a:gd name="connsiteX3" fmla="*/ 123933 w 523983"/>
                  <a:gd name="connsiteY3" fmla="*/ 301893 h 303141"/>
                  <a:gd name="connsiteX4" fmla="*/ 254108 w 523983"/>
                  <a:gd name="connsiteY4" fmla="*/ 225693 h 303141"/>
                  <a:gd name="connsiteX5" fmla="*/ 352533 w 523983"/>
                  <a:gd name="connsiteY5" fmla="*/ 174893 h 303141"/>
                  <a:gd name="connsiteX6" fmla="*/ 517633 w 523983"/>
                  <a:gd name="connsiteY6" fmla="*/ 187593 h 303141"/>
                  <a:gd name="connsiteX7" fmla="*/ 523983 w 523983"/>
                  <a:gd name="connsiteY7" fmla="*/ 32018 h 303141"/>
                  <a:gd name="connsiteX0" fmla="*/ 524095 w 524095"/>
                  <a:gd name="connsiteY0" fmla="*/ 31888 h 299882"/>
                  <a:gd name="connsiteX1" fmla="*/ 158970 w 524095"/>
                  <a:gd name="connsiteY1" fmla="*/ 138 h 299882"/>
                  <a:gd name="connsiteX2" fmla="*/ 220 w 524095"/>
                  <a:gd name="connsiteY2" fmla="*/ 139838 h 299882"/>
                  <a:gd name="connsiteX3" fmla="*/ 133570 w 524095"/>
                  <a:gd name="connsiteY3" fmla="*/ 298588 h 299882"/>
                  <a:gd name="connsiteX4" fmla="*/ 254220 w 524095"/>
                  <a:gd name="connsiteY4" fmla="*/ 225563 h 299882"/>
                  <a:gd name="connsiteX5" fmla="*/ 352645 w 524095"/>
                  <a:gd name="connsiteY5" fmla="*/ 174763 h 299882"/>
                  <a:gd name="connsiteX6" fmla="*/ 517745 w 524095"/>
                  <a:gd name="connsiteY6" fmla="*/ 187463 h 299882"/>
                  <a:gd name="connsiteX7" fmla="*/ 524095 w 524095"/>
                  <a:gd name="connsiteY7" fmla="*/ 31888 h 299882"/>
                  <a:gd name="connsiteX0" fmla="*/ 524095 w 524095"/>
                  <a:gd name="connsiteY0" fmla="*/ 31888 h 300229"/>
                  <a:gd name="connsiteX1" fmla="*/ 158970 w 524095"/>
                  <a:gd name="connsiteY1" fmla="*/ 138 h 300229"/>
                  <a:gd name="connsiteX2" fmla="*/ 220 w 524095"/>
                  <a:gd name="connsiteY2" fmla="*/ 139838 h 300229"/>
                  <a:gd name="connsiteX3" fmla="*/ 133570 w 524095"/>
                  <a:gd name="connsiteY3" fmla="*/ 298588 h 300229"/>
                  <a:gd name="connsiteX4" fmla="*/ 254220 w 524095"/>
                  <a:gd name="connsiteY4" fmla="*/ 225563 h 300229"/>
                  <a:gd name="connsiteX5" fmla="*/ 352645 w 524095"/>
                  <a:gd name="connsiteY5" fmla="*/ 174763 h 300229"/>
                  <a:gd name="connsiteX6" fmla="*/ 517745 w 524095"/>
                  <a:gd name="connsiteY6" fmla="*/ 187463 h 300229"/>
                  <a:gd name="connsiteX7" fmla="*/ 524095 w 524095"/>
                  <a:gd name="connsiteY7" fmla="*/ 31888 h 300229"/>
                  <a:gd name="connsiteX0" fmla="*/ 524014 w 524014"/>
                  <a:gd name="connsiteY0" fmla="*/ 31888 h 301987"/>
                  <a:gd name="connsiteX1" fmla="*/ 158889 w 524014"/>
                  <a:gd name="connsiteY1" fmla="*/ 138 h 301987"/>
                  <a:gd name="connsiteX2" fmla="*/ 139 w 524014"/>
                  <a:gd name="connsiteY2" fmla="*/ 139838 h 301987"/>
                  <a:gd name="connsiteX3" fmla="*/ 133489 w 524014"/>
                  <a:gd name="connsiteY3" fmla="*/ 298588 h 301987"/>
                  <a:gd name="connsiteX4" fmla="*/ 263664 w 524014"/>
                  <a:gd name="connsiteY4" fmla="*/ 235088 h 301987"/>
                  <a:gd name="connsiteX5" fmla="*/ 352564 w 524014"/>
                  <a:gd name="connsiteY5" fmla="*/ 174763 h 301987"/>
                  <a:gd name="connsiteX6" fmla="*/ 517664 w 524014"/>
                  <a:gd name="connsiteY6" fmla="*/ 187463 h 301987"/>
                  <a:gd name="connsiteX7" fmla="*/ 524014 w 524014"/>
                  <a:gd name="connsiteY7" fmla="*/ 31888 h 301987"/>
                  <a:gd name="connsiteX0" fmla="*/ 524047 w 524047"/>
                  <a:gd name="connsiteY0" fmla="*/ 31888 h 299369"/>
                  <a:gd name="connsiteX1" fmla="*/ 158922 w 524047"/>
                  <a:gd name="connsiteY1" fmla="*/ 138 h 299369"/>
                  <a:gd name="connsiteX2" fmla="*/ 172 w 524047"/>
                  <a:gd name="connsiteY2" fmla="*/ 139838 h 299369"/>
                  <a:gd name="connsiteX3" fmla="*/ 133522 w 524047"/>
                  <a:gd name="connsiteY3" fmla="*/ 298588 h 299369"/>
                  <a:gd name="connsiteX4" fmla="*/ 263697 w 524047"/>
                  <a:gd name="connsiteY4" fmla="*/ 235088 h 299369"/>
                  <a:gd name="connsiteX5" fmla="*/ 352597 w 524047"/>
                  <a:gd name="connsiteY5" fmla="*/ 174763 h 299369"/>
                  <a:gd name="connsiteX6" fmla="*/ 517697 w 524047"/>
                  <a:gd name="connsiteY6" fmla="*/ 187463 h 299369"/>
                  <a:gd name="connsiteX7" fmla="*/ 524047 w 524047"/>
                  <a:gd name="connsiteY7" fmla="*/ 31888 h 299369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047 w 524047"/>
                  <a:gd name="connsiteY0" fmla="*/ 31902 h 299383"/>
                  <a:gd name="connsiteX1" fmla="*/ 158922 w 524047"/>
                  <a:gd name="connsiteY1" fmla="*/ 152 h 299383"/>
                  <a:gd name="connsiteX2" fmla="*/ 172 w 524047"/>
                  <a:gd name="connsiteY2" fmla="*/ 139852 h 299383"/>
                  <a:gd name="connsiteX3" fmla="*/ 133522 w 524047"/>
                  <a:gd name="connsiteY3" fmla="*/ 298602 h 299383"/>
                  <a:gd name="connsiteX4" fmla="*/ 263697 w 524047"/>
                  <a:gd name="connsiteY4" fmla="*/ 235102 h 299383"/>
                  <a:gd name="connsiteX5" fmla="*/ 352597 w 524047"/>
                  <a:gd name="connsiteY5" fmla="*/ 174777 h 299383"/>
                  <a:gd name="connsiteX6" fmla="*/ 517697 w 524047"/>
                  <a:gd name="connsiteY6" fmla="*/ 187477 h 299383"/>
                  <a:gd name="connsiteX7" fmla="*/ 524047 w 524047"/>
                  <a:gd name="connsiteY7" fmla="*/ 31902 h 299383"/>
                  <a:gd name="connsiteX0" fmla="*/ 524159 w 524159"/>
                  <a:gd name="connsiteY0" fmla="*/ 31902 h 298602"/>
                  <a:gd name="connsiteX1" fmla="*/ 159034 w 524159"/>
                  <a:gd name="connsiteY1" fmla="*/ 152 h 298602"/>
                  <a:gd name="connsiteX2" fmla="*/ 284 w 524159"/>
                  <a:gd name="connsiteY2" fmla="*/ 139852 h 298602"/>
                  <a:gd name="connsiteX3" fmla="*/ 133634 w 524159"/>
                  <a:gd name="connsiteY3" fmla="*/ 298602 h 298602"/>
                  <a:gd name="connsiteX4" fmla="*/ 263809 w 524159"/>
                  <a:gd name="connsiteY4" fmla="*/ 235102 h 298602"/>
                  <a:gd name="connsiteX5" fmla="*/ 352709 w 524159"/>
                  <a:gd name="connsiteY5" fmla="*/ 174777 h 298602"/>
                  <a:gd name="connsiteX6" fmla="*/ 517809 w 524159"/>
                  <a:gd name="connsiteY6" fmla="*/ 187477 h 298602"/>
                  <a:gd name="connsiteX7" fmla="*/ 524159 w 524159"/>
                  <a:gd name="connsiteY7" fmla="*/ 31902 h 298602"/>
                  <a:gd name="connsiteX0" fmla="*/ 523896 w 523896"/>
                  <a:gd name="connsiteY0" fmla="*/ 31953 h 298653"/>
                  <a:gd name="connsiteX1" fmla="*/ 158771 w 523896"/>
                  <a:gd name="connsiteY1" fmla="*/ 203 h 298653"/>
                  <a:gd name="connsiteX2" fmla="*/ 21 w 523896"/>
                  <a:gd name="connsiteY2" fmla="*/ 139903 h 298653"/>
                  <a:gd name="connsiteX3" fmla="*/ 133371 w 523896"/>
                  <a:gd name="connsiteY3" fmla="*/ 298653 h 298653"/>
                  <a:gd name="connsiteX4" fmla="*/ 263546 w 523896"/>
                  <a:gd name="connsiteY4" fmla="*/ 235153 h 298653"/>
                  <a:gd name="connsiteX5" fmla="*/ 352446 w 523896"/>
                  <a:gd name="connsiteY5" fmla="*/ 174828 h 298653"/>
                  <a:gd name="connsiteX6" fmla="*/ 517546 w 523896"/>
                  <a:gd name="connsiteY6" fmla="*/ 187528 h 298653"/>
                  <a:gd name="connsiteX7" fmla="*/ 523896 w 523896"/>
                  <a:gd name="connsiteY7" fmla="*/ 31953 h 298653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17546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8021 w 523896"/>
                  <a:gd name="connsiteY6" fmla="*/ 187496 h 298621"/>
                  <a:gd name="connsiteX7" fmla="*/ 523896 w 523896"/>
                  <a:gd name="connsiteY7" fmla="*/ 31921 h 298621"/>
                  <a:gd name="connsiteX0" fmla="*/ 523896 w 523896"/>
                  <a:gd name="connsiteY0" fmla="*/ 31921 h 298621"/>
                  <a:gd name="connsiteX1" fmla="*/ 158771 w 523896"/>
                  <a:gd name="connsiteY1" fmla="*/ 171 h 298621"/>
                  <a:gd name="connsiteX2" fmla="*/ 21 w 523896"/>
                  <a:gd name="connsiteY2" fmla="*/ 139871 h 298621"/>
                  <a:gd name="connsiteX3" fmla="*/ 133371 w 523896"/>
                  <a:gd name="connsiteY3" fmla="*/ 298621 h 298621"/>
                  <a:gd name="connsiteX4" fmla="*/ 263546 w 523896"/>
                  <a:gd name="connsiteY4" fmla="*/ 235121 h 298621"/>
                  <a:gd name="connsiteX5" fmla="*/ 352446 w 523896"/>
                  <a:gd name="connsiteY5" fmla="*/ 174796 h 298621"/>
                  <a:gd name="connsiteX6" fmla="*/ 501671 w 523896"/>
                  <a:gd name="connsiteY6" fmla="*/ 190671 h 298621"/>
                  <a:gd name="connsiteX7" fmla="*/ 523896 w 523896"/>
                  <a:gd name="connsiteY7" fmla="*/ 31921 h 29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96" h="298621">
                    <a:moveTo>
                      <a:pt x="523896" y="31921"/>
                    </a:moveTo>
                    <a:cubicBezTo>
                      <a:pt x="402188" y="21338"/>
                      <a:pt x="258783" y="4404"/>
                      <a:pt x="158771" y="171"/>
                    </a:cubicBezTo>
                    <a:cubicBezTo>
                      <a:pt x="58759" y="-4062"/>
                      <a:pt x="1079" y="71079"/>
                      <a:pt x="21" y="139871"/>
                    </a:cubicBezTo>
                    <a:cubicBezTo>
                      <a:pt x="-1037" y="208663"/>
                      <a:pt x="38650" y="298621"/>
                      <a:pt x="133371" y="298621"/>
                    </a:cubicBezTo>
                    <a:cubicBezTo>
                      <a:pt x="196661" y="298621"/>
                      <a:pt x="227033" y="271633"/>
                      <a:pt x="263546" y="235121"/>
                    </a:cubicBezTo>
                    <a:cubicBezTo>
                      <a:pt x="300059" y="198609"/>
                      <a:pt x="312759" y="182204"/>
                      <a:pt x="352446" y="174796"/>
                    </a:cubicBezTo>
                    <a:cubicBezTo>
                      <a:pt x="392133" y="167388"/>
                      <a:pt x="427588" y="186967"/>
                      <a:pt x="501671" y="190671"/>
                    </a:cubicBezTo>
                    <a:cubicBezTo>
                      <a:pt x="509079" y="124525"/>
                      <a:pt x="520192" y="119763"/>
                      <a:pt x="523896" y="3192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  <a:alpha val="3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36850" y="2350482"/>
                <a:ext cx="88067" cy="88067"/>
              </a:xfrm>
              <a:prstGeom prst="ellipse">
                <a:avLst/>
              </a:prstGeom>
              <a:noFill/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5091702" y="2380950"/>
              <a:ext cx="511483" cy="264123"/>
              <a:chOff x="5083509" y="962477"/>
              <a:chExt cx="511483" cy="264123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5093511" y="962477"/>
                <a:ext cx="501481" cy="237222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5083509" y="989378"/>
                <a:ext cx="501481" cy="237222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097401" y="3163501"/>
              <a:ext cx="511483" cy="264123"/>
              <a:chOff x="5083509" y="962477"/>
              <a:chExt cx="511483" cy="264123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5093511" y="962477"/>
                <a:ext cx="501481" cy="237222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5083509" y="989378"/>
                <a:ext cx="501481" cy="237222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75"/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6763887" y="579855"/>
            <a:ext cx="156585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options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6900012" y="4418198"/>
            <a:ext cx="2174734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Luminosity increase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2 x by increasing RF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2 x by increasing </a:t>
            </a:r>
            <a:r>
              <a:rPr lang="en-US" sz="1600" dirty="0"/>
              <a:t>c</a:t>
            </a:r>
            <a:r>
              <a:rPr lang="en-US" sz="1600" dirty="0" smtClean="0"/>
              <a:t>ryogenics and repetition rate</a:t>
            </a:r>
          </a:p>
        </p:txBody>
      </p:sp>
    </p:spTree>
    <p:extLst>
      <p:ext uri="{BB962C8B-B14F-4D97-AF65-F5344CB8AC3E}">
        <p14:creationId xmlns:p14="http://schemas.microsoft.com/office/powerpoint/2010/main" val="3476463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9" y="1524001"/>
            <a:ext cx="9248777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388" name="Text Box 9"/>
          <p:cNvSpPr txBox="1">
            <a:spLocks noChangeArrowheads="1"/>
          </p:cNvSpPr>
          <p:nvPr/>
        </p:nvSpPr>
        <p:spPr bwMode="auto">
          <a:xfrm>
            <a:off x="2057458" y="4495804"/>
            <a:ext cx="2300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kumimoji="1" lang="en-GB" sz="2400">
                <a:cs typeface="Times New Roman" charset="0"/>
              </a:rPr>
              <a:t>1.5 TeV / beam</a:t>
            </a:r>
            <a:endParaRPr kumimoji="1" lang="en-US" sz="2400">
              <a:cs typeface="Times New Roman" charset="0"/>
            </a:endParaRPr>
          </a:p>
        </p:txBody>
      </p:sp>
      <p:sp>
        <p:nvSpPr>
          <p:cNvPr id="2723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9144000" cy="697319"/>
          </a:xfrm>
        </p:spPr>
        <p:txBody>
          <a:bodyPr>
            <a:noAutofit/>
          </a:bodyPr>
          <a:lstStyle/>
          <a:p>
            <a:r>
              <a:rPr lang="en-US" sz="3200" dirty="0">
                <a:cs typeface="Arial" charset="0"/>
              </a:rPr>
              <a:t>CLIC 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(3 </a:t>
            </a:r>
            <a:r>
              <a:rPr lang="en-US" sz="3200" dirty="0" err="1">
                <a:cs typeface="Arial" charset="0"/>
              </a:rPr>
              <a:t>TeV</a:t>
            </a:r>
            <a:r>
              <a:rPr lang="en-US" sz="3200" dirty="0" smtClean="0">
                <a:cs typeface="Arial" charset="0"/>
              </a:rPr>
              <a:t>)</a:t>
            </a:r>
            <a:endParaRPr lang="en-US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6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9" y="1524001"/>
            <a:ext cx="9248777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388" name="Text Box 9"/>
          <p:cNvSpPr txBox="1">
            <a:spLocks noChangeArrowheads="1"/>
          </p:cNvSpPr>
          <p:nvPr/>
        </p:nvSpPr>
        <p:spPr bwMode="auto">
          <a:xfrm>
            <a:off x="2057458" y="4495804"/>
            <a:ext cx="2300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kumimoji="1" lang="en-GB" sz="2400">
                <a:cs typeface="Times New Roman" charset="0"/>
              </a:rPr>
              <a:t>1.5 TeV / beam</a:t>
            </a:r>
            <a:endParaRPr kumimoji="1" lang="en-US" sz="2400">
              <a:cs typeface="Times New Roman" charset="0"/>
            </a:endParaRPr>
          </a:p>
        </p:txBody>
      </p:sp>
      <p:sp>
        <p:nvSpPr>
          <p:cNvPr id="2723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9144000" cy="697319"/>
          </a:xfrm>
        </p:spPr>
        <p:txBody>
          <a:bodyPr>
            <a:noAutofit/>
          </a:bodyPr>
          <a:lstStyle/>
          <a:p>
            <a:r>
              <a:rPr lang="en-US" sz="3200" dirty="0">
                <a:cs typeface="Arial" charset="0"/>
              </a:rPr>
              <a:t>CLIC 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(3 </a:t>
            </a:r>
            <a:r>
              <a:rPr lang="en-US" sz="3200" dirty="0" err="1">
                <a:cs typeface="Arial" charset="0"/>
              </a:rPr>
              <a:t>TeV</a:t>
            </a:r>
            <a:r>
              <a:rPr lang="en-US" sz="3200" dirty="0" smtClean="0">
                <a:cs typeface="Arial" charset="0"/>
              </a:rPr>
              <a:t>)</a:t>
            </a:r>
            <a:endParaRPr lang="en-US" sz="3200" b="1" dirty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95530" y="954090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2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19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1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3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195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87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54"/>
            <p:cNvSpPr>
              <a:spLocks noChangeArrowheads="1"/>
            </p:cNvSpPr>
            <p:nvPr/>
          </p:nvSpPr>
          <p:spPr bwMode="auto">
            <a:xfrm>
              <a:off x="1527" y="3592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19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9"/>
            <p:cNvSpPr>
              <a:spLocks noChangeArrowheads="1"/>
            </p:cNvSpPr>
            <p:nvPr/>
          </p:nvSpPr>
          <p:spPr bwMode="auto">
            <a:xfrm>
              <a:off x="3312" y="3632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Rectangle 60"/>
            <p:cNvSpPr>
              <a:spLocks noChangeArrowheads="1"/>
            </p:cNvSpPr>
            <p:nvPr/>
          </p:nvSpPr>
          <p:spPr bwMode="auto">
            <a:xfrm>
              <a:off x="4133" y="3696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25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0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49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69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9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1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0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1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1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2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4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8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0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1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1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1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6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2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3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2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3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3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4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15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7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7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1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1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1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3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2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3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3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75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6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2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3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3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4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5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4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5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5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6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1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8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</a:endParaRPr>
            </a:p>
          </p:txBody>
        </p:sp>
        <p:sp>
          <p:nvSpPr>
            <p:cNvPr id="29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0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73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9" y="1524001"/>
            <a:ext cx="9248777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388" name="Text Box 9"/>
          <p:cNvSpPr txBox="1">
            <a:spLocks noChangeArrowheads="1"/>
          </p:cNvSpPr>
          <p:nvPr/>
        </p:nvSpPr>
        <p:spPr bwMode="auto">
          <a:xfrm>
            <a:off x="2057458" y="4495804"/>
            <a:ext cx="2300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kumimoji="1" lang="en-GB" sz="2400">
                <a:cs typeface="Times New Roman" charset="0"/>
              </a:rPr>
              <a:t>1.5 TeV / beam</a:t>
            </a:r>
            <a:endParaRPr kumimoji="1" lang="en-US" sz="2400">
              <a:cs typeface="Times New Roman" charset="0"/>
            </a:endParaRPr>
          </a:p>
        </p:txBody>
      </p:sp>
      <p:sp>
        <p:nvSpPr>
          <p:cNvPr id="2723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9144000" cy="697319"/>
          </a:xfrm>
        </p:spPr>
        <p:txBody>
          <a:bodyPr>
            <a:noAutofit/>
          </a:bodyPr>
          <a:lstStyle/>
          <a:p>
            <a:r>
              <a:rPr lang="en-US" sz="3200" dirty="0">
                <a:cs typeface="Arial" charset="0"/>
              </a:rPr>
              <a:t>CLIC 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(3 </a:t>
            </a:r>
            <a:r>
              <a:rPr lang="en-US" sz="3200" dirty="0" err="1">
                <a:cs typeface="Arial" charset="0"/>
              </a:rPr>
              <a:t>TeV</a:t>
            </a:r>
            <a:r>
              <a:rPr lang="en-US" sz="3200" dirty="0" smtClean="0">
                <a:cs typeface="Arial" charset="0"/>
              </a:rPr>
              <a:t>)</a:t>
            </a:r>
            <a:endParaRPr lang="en-US" sz="3200" b="1" dirty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95530" y="954090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2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19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1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3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195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87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54"/>
            <p:cNvSpPr>
              <a:spLocks noChangeArrowheads="1"/>
            </p:cNvSpPr>
            <p:nvPr/>
          </p:nvSpPr>
          <p:spPr bwMode="auto">
            <a:xfrm>
              <a:off x="1527" y="3592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19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9"/>
            <p:cNvSpPr>
              <a:spLocks noChangeArrowheads="1"/>
            </p:cNvSpPr>
            <p:nvPr/>
          </p:nvSpPr>
          <p:spPr bwMode="auto">
            <a:xfrm>
              <a:off x="3312" y="3632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Rectangle 60"/>
            <p:cNvSpPr>
              <a:spLocks noChangeArrowheads="1"/>
            </p:cNvSpPr>
            <p:nvPr/>
          </p:nvSpPr>
          <p:spPr bwMode="auto">
            <a:xfrm>
              <a:off x="4133" y="3696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25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0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49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69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9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1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0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1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1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2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4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8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0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1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1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1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6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2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3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2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3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3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4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15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7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7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1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1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1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3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2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3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3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75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6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2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3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3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4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5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4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5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5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6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1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8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</a:endParaRPr>
            </a:p>
          </p:txBody>
        </p:sp>
        <p:sp>
          <p:nvSpPr>
            <p:cNvPr id="29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0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Challenges, Bodrum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41" name="TextBox 240"/>
          <p:cNvSpPr txBox="1"/>
          <p:nvPr/>
        </p:nvSpPr>
        <p:spPr>
          <a:xfrm>
            <a:off x="2965649" y="1825415"/>
            <a:ext cx="6123259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42" name="Picture 24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348" y="1845209"/>
            <a:ext cx="5540896" cy="3894788"/>
          </a:xfrm>
          <a:prstGeom prst="rect">
            <a:avLst/>
          </a:prstGeom>
        </p:spPr>
      </p:pic>
      <p:sp>
        <p:nvSpPr>
          <p:cNvPr id="243" name="Right Arrow 242"/>
          <p:cNvSpPr/>
          <p:nvPr/>
        </p:nvSpPr>
        <p:spPr>
          <a:xfrm>
            <a:off x="3069397" y="4339058"/>
            <a:ext cx="804871" cy="306811"/>
          </a:xfrm>
          <a:prstGeom prst="rightArrow">
            <a:avLst/>
          </a:prstGeom>
          <a:solidFill>
            <a:srgbClr val="008000"/>
          </a:solidFill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TextBox 243"/>
          <p:cNvSpPr txBox="1"/>
          <p:nvPr/>
        </p:nvSpPr>
        <p:spPr>
          <a:xfrm>
            <a:off x="3546318" y="4752986"/>
            <a:ext cx="160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100A drive beam</a:t>
            </a:r>
            <a:endParaRPr lang="en-US" sz="1600" dirty="0"/>
          </a:p>
        </p:txBody>
      </p:sp>
      <p:sp>
        <p:nvSpPr>
          <p:cNvPr id="245" name="Right Arrow 244"/>
          <p:cNvSpPr/>
          <p:nvPr/>
        </p:nvSpPr>
        <p:spPr>
          <a:xfrm>
            <a:off x="5264557" y="5116940"/>
            <a:ext cx="804871" cy="306811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TextBox 245"/>
          <p:cNvSpPr txBox="1"/>
          <p:nvPr/>
        </p:nvSpPr>
        <p:spPr>
          <a:xfrm flipH="1">
            <a:off x="3751732" y="5254474"/>
            <a:ext cx="1895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1.2A main 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39873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22267</TotalTime>
  <Words>2573</Words>
  <Application>Microsoft Macintosh PowerPoint</Application>
  <PresentationFormat>On-screen Show (4:3)</PresentationFormat>
  <Paragraphs>755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Future Collider Challenges</vt:lpstr>
      <vt:lpstr>Overview</vt:lpstr>
      <vt:lpstr>ILC</vt:lpstr>
      <vt:lpstr>ILC Cavities</vt:lpstr>
      <vt:lpstr>ILC Development</vt:lpstr>
      <vt:lpstr>ILC Staging Scenarios</vt:lpstr>
      <vt:lpstr>CLIC  (3 TeV)</vt:lpstr>
      <vt:lpstr>CLIC  (3 TeV)</vt:lpstr>
      <vt:lpstr>CLIC  (3 TeV)</vt:lpstr>
      <vt:lpstr>CLIC First Energy Stage</vt:lpstr>
      <vt:lpstr>CLIC Staged Scenario</vt:lpstr>
      <vt:lpstr>PowerPoint Presentation</vt:lpstr>
      <vt:lpstr>From CTF3 to CLEAR</vt:lpstr>
      <vt:lpstr>CLIC X-band Structure Development</vt:lpstr>
      <vt:lpstr>Other CLIC Technology Development</vt:lpstr>
      <vt:lpstr>Plasma Acceleration as Upgrade Option?</vt:lpstr>
      <vt:lpstr>FCC and CEPC/SppC</vt:lpstr>
      <vt:lpstr>FCC-hh / SppC  Layouts</vt:lpstr>
      <vt:lpstr>Hadron Collider Parameters</vt:lpstr>
      <vt:lpstr>Luminosity Evolution (FCC-hh)</vt:lpstr>
      <vt:lpstr>FCC-hh Magnet Development</vt:lpstr>
      <vt:lpstr>FCC-hh Technology Example</vt:lpstr>
      <vt:lpstr>FCC-hh Beam Losses</vt:lpstr>
      <vt:lpstr>HE-LHC</vt:lpstr>
      <vt:lpstr>FCC-ee / CEPC Parameters</vt:lpstr>
      <vt:lpstr>FCC-ee</vt:lpstr>
      <vt:lpstr>FCC-ee Technologies</vt:lpstr>
      <vt:lpstr>LHeC / FCC-he</vt:lpstr>
      <vt:lpstr>Preliminary FCC Draft Schedules</vt:lpstr>
      <vt:lpstr>PowerPoint Presentation</vt:lpstr>
      <vt:lpstr>FCC Collaboration</vt:lpstr>
      <vt:lpstr>XLS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Schulte</dc:creator>
  <cp:lastModifiedBy>Daniel Schulte</cp:lastModifiedBy>
  <cp:revision>221</cp:revision>
  <cp:lastPrinted>2017-07-07T08:53:15Z</cp:lastPrinted>
  <dcterms:created xsi:type="dcterms:W3CDTF">2017-09-05T08:30:39Z</dcterms:created>
  <dcterms:modified xsi:type="dcterms:W3CDTF">2017-09-06T08:07:43Z</dcterms:modified>
</cp:coreProperties>
</file>