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5051" r:id="rId2"/>
  </p:sldMasterIdLst>
  <p:notesMasterIdLst>
    <p:notesMasterId r:id="rId111"/>
  </p:notesMasterIdLst>
  <p:handoutMasterIdLst>
    <p:handoutMasterId r:id="rId112"/>
  </p:handoutMasterIdLst>
  <p:sldIdLst>
    <p:sldId id="256" r:id="rId3"/>
    <p:sldId id="690" r:id="rId4"/>
    <p:sldId id="683" r:id="rId5"/>
    <p:sldId id="684" r:id="rId6"/>
    <p:sldId id="685" r:id="rId7"/>
    <p:sldId id="712" r:id="rId8"/>
    <p:sldId id="686" r:id="rId9"/>
    <p:sldId id="687" r:id="rId10"/>
    <p:sldId id="688" r:id="rId11"/>
    <p:sldId id="689" r:id="rId12"/>
    <p:sldId id="497" r:id="rId13"/>
    <p:sldId id="601" r:id="rId14"/>
    <p:sldId id="602" r:id="rId15"/>
    <p:sldId id="674" r:id="rId16"/>
    <p:sldId id="665" r:id="rId17"/>
    <p:sldId id="691" r:id="rId18"/>
    <p:sldId id="692" r:id="rId19"/>
    <p:sldId id="693" r:id="rId20"/>
    <p:sldId id="716" r:id="rId21"/>
    <p:sldId id="694" r:id="rId22"/>
    <p:sldId id="695" r:id="rId23"/>
    <p:sldId id="696" r:id="rId24"/>
    <p:sldId id="697" r:id="rId25"/>
    <p:sldId id="698" r:id="rId26"/>
    <p:sldId id="699" r:id="rId27"/>
    <p:sldId id="548" r:id="rId28"/>
    <p:sldId id="622" r:id="rId29"/>
    <p:sldId id="623" r:id="rId30"/>
    <p:sldId id="583" r:id="rId31"/>
    <p:sldId id="584" r:id="rId32"/>
    <p:sldId id="585" r:id="rId33"/>
    <p:sldId id="624" r:id="rId34"/>
    <p:sldId id="625" r:id="rId35"/>
    <p:sldId id="680" r:id="rId36"/>
    <p:sldId id="681" r:id="rId37"/>
    <p:sldId id="626" r:id="rId38"/>
    <p:sldId id="627" r:id="rId39"/>
    <p:sldId id="547" r:id="rId40"/>
    <p:sldId id="599" r:id="rId41"/>
    <p:sldId id="586" r:id="rId42"/>
    <p:sldId id="605" r:id="rId43"/>
    <p:sldId id="606" r:id="rId44"/>
    <p:sldId id="719" r:id="rId45"/>
    <p:sldId id="549" r:id="rId46"/>
    <p:sldId id="713" r:id="rId47"/>
    <p:sldId id="551" r:id="rId48"/>
    <p:sldId id="628" r:id="rId49"/>
    <p:sldId id="666" r:id="rId50"/>
    <p:sldId id="640" r:id="rId51"/>
    <p:sldId id="615" r:id="rId52"/>
    <p:sldId id="616" r:id="rId53"/>
    <p:sldId id="610" r:id="rId54"/>
    <p:sldId id="581" r:id="rId55"/>
    <p:sldId id="709" r:id="rId56"/>
    <p:sldId id="710" r:id="rId57"/>
    <p:sldId id="705" r:id="rId58"/>
    <p:sldId id="706" r:id="rId59"/>
    <p:sldId id="617" r:id="rId60"/>
    <p:sldId id="717" r:id="rId61"/>
    <p:sldId id="718" r:id="rId62"/>
    <p:sldId id="604" r:id="rId63"/>
    <p:sldId id="555" r:id="rId64"/>
    <p:sldId id="556" r:id="rId65"/>
    <p:sldId id="618" r:id="rId66"/>
    <p:sldId id="667" r:id="rId67"/>
    <p:sldId id="641" r:id="rId68"/>
    <p:sldId id="558" r:id="rId69"/>
    <p:sldId id="607" r:id="rId70"/>
    <p:sldId id="559" r:id="rId71"/>
    <p:sldId id="642" r:id="rId72"/>
    <p:sldId id="643" r:id="rId73"/>
    <p:sldId id="644" r:id="rId74"/>
    <p:sldId id="668" r:id="rId75"/>
    <p:sldId id="700" r:id="rId76"/>
    <p:sldId id="701" r:id="rId77"/>
    <p:sldId id="702" r:id="rId78"/>
    <p:sldId id="703" r:id="rId79"/>
    <p:sldId id="704" r:id="rId80"/>
    <p:sldId id="561" r:id="rId81"/>
    <p:sldId id="676" r:id="rId82"/>
    <p:sldId id="612" r:id="rId83"/>
    <p:sldId id="648" r:id="rId84"/>
    <p:sldId id="677" r:id="rId85"/>
    <p:sldId id="651" r:id="rId86"/>
    <p:sldId id="652" r:id="rId87"/>
    <p:sldId id="707" r:id="rId88"/>
    <p:sldId id="649" r:id="rId89"/>
    <p:sldId id="653" r:id="rId90"/>
    <p:sldId id="711" r:id="rId91"/>
    <p:sldId id="678" r:id="rId92"/>
    <p:sldId id="654" r:id="rId93"/>
    <p:sldId id="596" r:id="rId94"/>
    <p:sldId id="682" r:id="rId95"/>
    <p:sldId id="715" r:id="rId96"/>
    <p:sldId id="645" r:id="rId97"/>
    <p:sldId id="657" r:id="rId98"/>
    <p:sldId id="656" r:id="rId99"/>
    <p:sldId id="639" r:id="rId100"/>
    <p:sldId id="621" r:id="rId101"/>
    <p:sldId id="614" r:id="rId102"/>
    <p:sldId id="620" r:id="rId103"/>
    <p:sldId id="619" r:id="rId104"/>
    <p:sldId id="679" r:id="rId105"/>
    <p:sldId id="562" r:id="rId106"/>
    <p:sldId id="608" r:id="rId107"/>
    <p:sldId id="647" r:id="rId108"/>
    <p:sldId id="646" r:id="rId109"/>
    <p:sldId id="564" r:id="rId110"/>
  </p:sldIdLst>
  <p:sldSz cx="9144000" cy="6858000" type="screen4x3"/>
  <p:notesSz cx="9928225" cy="6797675"/>
  <p:defaultTextStyle>
    <a:defPPr>
      <a:defRPr lang="en-US"/>
    </a:defPPr>
    <a:lvl1pPr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5pPr>
    <a:lvl6pPr marL="2286000" algn="l" defTabSz="914400" rtl="0" eaLnBrk="1" latinLnBrk="0" hangingPunct="1">
      <a:defRPr kern="1200">
        <a:solidFill>
          <a:schemeClr val="tx1"/>
        </a:solidFill>
        <a:latin typeface="Comic Sans MS" panose="030F0702030302020204" pitchFamily="66" charset="0"/>
        <a:ea typeface="+mn-ea"/>
        <a:cs typeface="+mn-cs"/>
      </a:defRPr>
    </a:lvl6pPr>
    <a:lvl7pPr marL="2743200" algn="l" defTabSz="914400" rtl="0" eaLnBrk="1" latinLnBrk="0" hangingPunct="1">
      <a:defRPr kern="1200">
        <a:solidFill>
          <a:schemeClr val="tx1"/>
        </a:solidFill>
        <a:latin typeface="Comic Sans MS" panose="030F0702030302020204" pitchFamily="66" charset="0"/>
        <a:ea typeface="+mn-ea"/>
        <a:cs typeface="+mn-cs"/>
      </a:defRPr>
    </a:lvl7pPr>
    <a:lvl8pPr marL="3200400" algn="l" defTabSz="914400" rtl="0" eaLnBrk="1" latinLnBrk="0" hangingPunct="1">
      <a:defRPr kern="1200">
        <a:solidFill>
          <a:schemeClr val="tx1"/>
        </a:solidFill>
        <a:latin typeface="Comic Sans MS" panose="030F0702030302020204" pitchFamily="66" charset="0"/>
        <a:ea typeface="+mn-ea"/>
        <a:cs typeface="+mn-cs"/>
      </a:defRPr>
    </a:lvl8pPr>
    <a:lvl9pPr marL="3657600" algn="l" defTabSz="914400" rtl="0" eaLnBrk="1" latinLnBrk="0" hangingPunct="1">
      <a:defRPr kern="1200">
        <a:solidFill>
          <a:schemeClr val="tx1"/>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187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0000FF"/>
    <a:srgbClr val="009900"/>
    <a:srgbClr val="FF0000"/>
    <a:srgbClr val="00CCFF"/>
    <a:srgbClr val="00FFFF"/>
    <a:srgbClr val="FFFF99"/>
    <a:srgbClr val="FFCC66"/>
    <a:srgbClr val="FF66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86170" autoAdjust="0"/>
  </p:normalViewPr>
  <p:slideViewPr>
    <p:cSldViewPr>
      <p:cViewPr varScale="1">
        <p:scale>
          <a:sx n="83" d="100"/>
          <a:sy n="83" d="100"/>
        </p:scale>
        <p:origin x="1074" y="84"/>
      </p:cViewPr>
      <p:guideLst>
        <p:guide orient="horz" pos="187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026"/>
    </p:cViewPr>
  </p:sorterViewPr>
  <p:gridSpacing cx="38405" cy="38405"/>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handoutMaster" Target="handoutMasters/handout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slide" Target="slides/slide108.xml"/><Relationship Id="rId115"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03.wmf"/><Relationship Id="rId7" Type="http://schemas.openxmlformats.org/officeDocument/2006/relationships/image" Target="../media/image107.wmf"/><Relationship Id="rId2" Type="http://schemas.openxmlformats.org/officeDocument/2006/relationships/image" Target="../media/image102.wmf"/><Relationship Id="rId1" Type="http://schemas.openxmlformats.org/officeDocument/2006/relationships/image" Target="../media/image92.wmf"/><Relationship Id="rId6" Type="http://schemas.openxmlformats.org/officeDocument/2006/relationships/image" Target="../media/image106.wmf"/><Relationship Id="rId5" Type="http://schemas.openxmlformats.org/officeDocument/2006/relationships/image" Target="../media/image105.wmf"/><Relationship Id="rId4" Type="http://schemas.openxmlformats.org/officeDocument/2006/relationships/image" Target="../media/image104.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115.wmf"/><Relationship Id="rId3" Type="http://schemas.openxmlformats.org/officeDocument/2006/relationships/image" Target="../media/image110.wmf"/><Relationship Id="rId7" Type="http://schemas.openxmlformats.org/officeDocument/2006/relationships/image" Target="../media/image114.wmf"/><Relationship Id="rId2" Type="http://schemas.openxmlformats.org/officeDocument/2006/relationships/image" Target="../media/image109.wmf"/><Relationship Id="rId1" Type="http://schemas.openxmlformats.org/officeDocument/2006/relationships/image" Target="../media/image108.wmf"/><Relationship Id="rId6" Type="http://schemas.openxmlformats.org/officeDocument/2006/relationships/image" Target="../media/image113.wmf"/><Relationship Id="rId5" Type="http://schemas.openxmlformats.org/officeDocument/2006/relationships/image" Target="../media/image112.wmf"/><Relationship Id="rId4" Type="http://schemas.openxmlformats.org/officeDocument/2006/relationships/image" Target="../media/image111.wmf"/><Relationship Id="rId9" Type="http://schemas.openxmlformats.org/officeDocument/2006/relationships/image" Target="../media/image116.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20.wmf"/><Relationship Id="rId1" Type="http://schemas.openxmlformats.org/officeDocument/2006/relationships/image" Target="../media/image11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26.wmf"/><Relationship Id="rId1" Type="http://schemas.openxmlformats.org/officeDocument/2006/relationships/image" Target="../media/image125.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34.wmf"/><Relationship Id="rId2" Type="http://schemas.openxmlformats.org/officeDocument/2006/relationships/image" Target="../media/image133.wmf"/><Relationship Id="rId1" Type="http://schemas.openxmlformats.org/officeDocument/2006/relationships/image" Target="../media/image132.wmf"/><Relationship Id="rId6" Type="http://schemas.openxmlformats.org/officeDocument/2006/relationships/image" Target="../media/image137.wmf"/><Relationship Id="rId5" Type="http://schemas.openxmlformats.org/officeDocument/2006/relationships/image" Target="../media/image136.wmf"/><Relationship Id="rId4" Type="http://schemas.openxmlformats.org/officeDocument/2006/relationships/image" Target="../media/image135.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39.wmf"/><Relationship Id="rId2" Type="http://schemas.openxmlformats.org/officeDocument/2006/relationships/image" Target="../media/image138.wmf"/><Relationship Id="rId1" Type="http://schemas.openxmlformats.org/officeDocument/2006/relationships/image" Target="../media/image13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43.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45.wmf"/><Relationship Id="rId1" Type="http://schemas.openxmlformats.org/officeDocument/2006/relationships/image" Target="../media/image14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48.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59.wmf"/><Relationship Id="rId2" Type="http://schemas.openxmlformats.org/officeDocument/2006/relationships/image" Target="../media/image158.wmf"/><Relationship Id="rId1" Type="http://schemas.openxmlformats.org/officeDocument/2006/relationships/image" Target="../media/image157.wmf"/><Relationship Id="rId6" Type="http://schemas.openxmlformats.org/officeDocument/2006/relationships/image" Target="../media/image162.wmf"/><Relationship Id="rId5" Type="http://schemas.openxmlformats.org/officeDocument/2006/relationships/image" Target="../media/image161.wmf"/><Relationship Id="rId4" Type="http://schemas.openxmlformats.org/officeDocument/2006/relationships/image" Target="../media/image16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69.wmf"/><Relationship Id="rId2" Type="http://schemas.openxmlformats.org/officeDocument/2006/relationships/image" Target="../media/image168.wmf"/><Relationship Id="rId1" Type="http://schemas.openxmlformats.org/officeDocument/2006/relationships/image" Target="../media/image167.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72.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178.wmf"/><Relationship Id="rId1" Type="http://schemas.openxmlformats.org/officeDocument/2006/relationships/image" Target="../media/image177.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90.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195.wmf"/><Relationship Id="rId1" Type="http://schemas.openxmlformats.org/officeDocument/2006/relationships/image" Target="../media/image194.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98.wmf"/><Relationship Id="rId2" Type="http://schemas.openxmlformats.org/officeDocument/2006/relationships/image" Target="../media/image197.wmf"/><Relationship Id="rId1" Type="http://schemas.openxmlformats.org/officeDocument/2006/relationships/image" Target="../media/image196.wmf"/><Relationship Id="rId5" Type="http://schemas.openxmlformats.org/officeDocument/2006/relationships/image" Target="../media/image200.wmf"/><Relationship Id="rId4" Type="http://schemas.openxmlformats.org/officeDocument/2006/relationships/image" Target="../media/image199.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01.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09.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13.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218.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image" Target="../media/image60.wmf"/><Relationship Id="rId7" Type="http://schemas.openxmlformats.org/officeDocument/2006/relationships/image" Target="../media/image64.wmf"/><Relationship Id="rId2" Type="http://schemas.openxmlformats.org/officeDocument/2006/relationships/image" Target="../media/image59.wmf"/><Relationship Id="rId1" Type="http://schemas.openxmlformats.org/officeDocument/2006/relationships/image" Target="../media/image58.wmf"/><Relationship Id="rId6" Type="http://schemas.openxmlformats.org/officeDocument/2006/relationships/image" Target="../media/image63.wmf"/><Relationship Id="rId5" Type="http://schemas.openxmlformats.org/officeDocument/2006/relationships/image" Target="../media/image62.wmf"/><Relationship Id="rId4" Type="http://schemas.openxmlformats.org/officeDocument/2006/relationships/image" Target="../media/image61.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223.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253.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25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 Id="rId6" Type="http://schemas.openxmlformats.org/officeDocument/2006/relationships/image" Target="../media/image71.wmf"/><Relationship Id="rId5" Type="http://schemas.openxmlformats.org/officeDocument/2006/relationships/image" Target="../media/image70.wmf"/><Relationship Id="rId4" Type="http://schemas.openxmlformats.org/officeDocument/2006/relationships/image" Target="../media/image6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89.wmf"/><Relationship Id="rId3" Type="http://schemas.openxmlformats.org/officeDocument/2006/relationships/image" Target="../media/image84.wmf"/><Relationship Id="rId7" Type="http://schemas.openxmlformats.org/officeDocument/2006/relationships/image" Target="../media/image88.wmf"/><Relationship Id="rId2" Type="http://schemas.openxmlformats.org/officeDocument/2006/relationships/image" Target="../media/image83.wmf"/><Relationship Id="rId1" Type="http://schemas.openxmlformats.org/officeDocument/2006/relationships/image" Target="../media/image82.wmf"/><Relationship Id="rId6" Type="http://schemas.openxmlformats.org/officeDocument/2006/relationships/image" Target="../media/image87.wmf"/><Relationship Id="rId5" Type="http://schemas.openxmlformats.org/officeDocument/2006/relationships/image" Target="../media/image86.wmf"/><Relationship Id="rId4" Type="http://schemas.openxmlformats.org/officeDocument/2006/relationships/image" Target="../media/image85.wmf"/><Relationship Id="rId9" Type="http://schemas.openxmlformats.org/officeDocument/2006/relationships/image" Target="../media/image9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93.wmf"/><Relationship Id="rId7" Type="http://schemas.openxmlformats.org/officeDocument/2006/relationships/image" Target="../media/image97.wmf"/><Relationship Id="rId2" Type="http://schemas.openxmlformats.org/officeDocument/2006/relationships/image" Target="../media/image92.wmf"/><Relationship Id="rId1" Type="http://schemas.openxmlformats.org/officeDocument/2006/relationships/image" Target="../media/image91.wmf"/><Relationship Id="rId6" Type="http://schemas.openxmlformats.org/officeDocument/2006/relationships/image" Target="../media/image96.wmf"/><Relationship Id="rId5" Type="http://schemas.openxmlformats.org/officeDocument/2006/relationships/image" Target="../media/image95.wmf"/><Relationship Id="rId4" Type="http://schemas.openxmlformats.org/officeDocument/2006/relationships/image" Target="../media/image9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662" cy="34055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5623410" y="0"/>
            <a:ext cx="4302662" cy="340558"/>
          </a:xfrm>
          <a:prstGeom prst="rect">
            <a:avLst/>
          </a:prstGeom>
        </p:spPr>
        <p:txBody>
          <a:bodyPr vert="horz" lIns="91440" tIns="45720" rIns="91440" bIns="45720" rtlCol="0"/>
          <a:lstStyle>
            <a:lvl1pPr algn="r">
              <a:defRPr sz="1200"/>
            </a:lvl1pPr>
          </a:lstStyle>
          <a:p>
            <a:pPr>
              <a:defRPr/>
            </a:pPr>
            <a:fld id="{FE5BCE94-3CC2-483E-92BE-05C64E7219D2}" type="datetimeFigureOut">
              <a:rPr lang="en-US"/>
              <a:pPr>
                <a:defRPr/>
              </a:pPr>
              <a:t>6/7/2018</a:t>
            </a:fld>
            <a:endParaRPr lang="en-US"/>
          </a:p>
        </p:txBody>
      </p:sp>
      <p:sp>
        <p:nvSpPr>
          <p:cNvPr id="4" name="Footer Placeholder 3"/>
          <p:cNvSpPr>
            <a:spLocks noGrp="1"/>
          </p:cNvSpPr>
          <p:nvPr>
            <p:ph type="ftr" sz="quarter" idx="2"/>
          </p:nvPr>
        </p:nvSpPr>
        <p:spPr>
          <a:xfrm>
            <a:off x="1" y="6455993"/>
            <a:ext cx="4302662" cy="340558"/>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5623410" y="6455993"/>
            <a:ext cx="4302662" cy="34055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FAB6644-E619-4D5D-ACF5-3021143152C6}" type="slidenum">
              <a:rPr lang="en-US" altLang="en-US"/>
              <a:pPr/>
              <a:t>‹#›</a:t>
            </a:fld>
            <a:endParaRPr lang="en-US" altLang="en-US"/>
          </a:p>
        </p:txBody>
      </p:sp>
    </p:spTree>
    <p:extLst>
      <p:ext uri="{BB962C8B-B14F-4D97-AF65-F5344CB8AC3E}">
        <p14:creationId xmlns:p14="http://schemas.microsoft.com/office/powerpoint/2010/main" val="4207416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4302662" cy="34055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195" name="Rectangle 3"/>
          <p:cNvSpPr>
            <a:spLocks noGrp="1" noChangeArrowheads="1"/>
          </p:cNvSpPr>
          <p:nvPr>
            <p:ph type="dt" idx="1"/>
          </p:nvPr>
        </p:nvSpPr>
        <p:spPr bwMode="auto">
          <a:xfrm>
            <a:off x="5623410" y="0"/>
            <a:ext cx="4302662" cy="34055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73732" name="Rectangle 4"/>
          <p:cNvSpPr>
            <a:spLocks noGrp="1" noRot="1" noChangeAspect="1" noChangeArrowheads="1" noTextEdit="1"/>
          </p:cNvSpPr>
          <p:nvPr>
            <p:ph type="sldImg" idx="2"/>
          </p:nvPr>
        </p:nvSpPr>
        <p:spPr bwMode="auto">
          <a:xfrm>
            <a:off x="3265488" y="509588"/>
            <a:ext cx="3397250" cy="25479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93255" y="3229121"/>
            <a:ext cx="7941719" cy="30594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1" y="6455993"/>
            <a:ext cx="4302662" cy="34055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5623410" y="6455993"/>
            <a:ext cx="4302662" cy="34055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fld id="{A0BE0B71-77FA-410D-BBE3-F64AEB828140}" type="slidenum">
              <a:rPr lang="en-US" altLang="en-US"/>
              <a:pPr/>
              <a:t>‹#›</a:t>
            </a:fld>
            <a:endParaRPr lang="en-US" altLang="en-US"/>
          </a:p>
        </p:txBody>
      </p:sp>
    </p:spTree>
    <p:extLst>
      <p:ext uri="{BB962C8B-B14F-4D97-AF65-F5344CB8AC3E}">
        <p14:creationId xmlns:p14="http://schemas.microsoft.com/office/powerpoint/2010/main" val="1389558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BE0B71-77FA-410D-BBE3-F64AEB828140}" type="slidenum">
              <a:rPr lang="en-US" altLang="en-US" smtClean="0"/>
              <a:pPr/>
              <a:t>8</a:t>
            </a:fld>
            <a:endParaRPr lang="en-US" altLang="en-US"/>
          </a:p>
        </p:txBody>
      </p:sp>
    </p:spTree>
    <p:extLst>
      <p:ext uri="{BB962C8B-B14F-4D97-AF65-F5344CB8AC3E}">
        <p14:creationId xmlns:p14="http://schemas.microsoft.com/office/powerpoint/2010/main" val="229429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0BE0B71-77FA-410D-BBE3-F64AEB828140}" type="slidenum">
              <a:rPr lang="en-US" altLang="en-US" smtClean="0"/>
              <a:pPr/>
              <a:t>97</a:t>
            </a:fld>
            <a:endParaRPr lang="en-US" altLang="en-US"/>
          </a:p>
        </p:txBody>
      </p:sp>
    </p:spTree>
    <p:extLst>
      <p:ext uri="{BB962C8B-B14F-4D97-AF65-F5344CB8AC3E}">
        <p14:creationId xmlns:p14="http://schemas.microsoft.com/office/powerpoint/2010/main" val="1523827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6" name="Rectangle 6"/>
          <p:cNvSpPr>
            <a:spLocks noGrp="1" noChangeArrowheads="1"/>
          </p:cNvSpPr>
          <p:nvPr>
            <p:ph type="sldNum" sz="quarter" idx="12"/>
          </p:nvPr>
        </p:nvSpPr>
        <p:spPr>
          <a:ln/>
        </p:spPr>
        <p:txBody>
          <a:bodyPr/>
          <a:lstStyle>
            <a:lvl1pPr>
              <a:defRPr/>
            </a:lvl1pPr>
          </a:lstStyle>
          <a:p>
            <a:fld id="{3730F4E1-0212-4600-8E17-78876CED652F}" type="slidenum">
              <a:rPr lang="en-US" altLang="en-US"/>
              <a:pPr/>
              <a:t>‹#›</a:t>
            </a:fld>
            <a:endParaRPr lang="en-US" altLang="en-US"/>
          </a:p>
        </p:txBody>
      </p:sp>
    </p:spTree>
    <p:extLst>
      <p:ext uri="{BB962C8B-B14F-4D97-AF65-F5344CB8AC3E}">
        <p14:creationId xmlns:p14="http://schemas.microsoft.com/office/powerpoint/2010/main" val="90163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6" name="Rectangle 6"/>
          <p:cNvSpPr>
            <a:spLocks noGrp="1" noChangeArrowheads="1"/>
          </p:cNvSpPr>
          <p:nvPr>
            <p:ph type="sldNum" sz="quarter" idx="12"/>
          </p:nvPr>
        </p:nvSpPr>
        <p:spPr>
          <a:ln/>
        </p:spPr>
        <p:txBody>
          <a:bodyPr/>
          <a:lstStyle>
            <a:lvl1pPr>
              <a:defRPr/>
            </a:lvl1pPr>
          </a:lstStyle>
          <a:p>
            <a:fld id="{8921CA58-FFD6-4BCA-A4E9-421990C91DE0}" type="slidenum">
              <a:rPr lang="en-US" altLang="en-US"/>
              <a:pPr/>
              <a:t>‹#›</a:t>
            </a:fld>
            <a:endParaRPr lang="en-US" altLang="en-US"/>
          </a:p>
        </p:txBody>
      </p:sp>
    </p:spTree>
    <p:extLst>
      <p:ext uri="{BB962C8B-B14F-4D97-AF65-F5344CB8AC3E}">
        <p14:creationId xmlns:p14="http://schemas.microsoft.com/office/powerpoint/2010/main" val="2664717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6" name="Rectangle 6"/>
          <p:cNvSpPr>
            <a:spLocks noGrp="1" noChangeArrowheads="1"/>
          </p:cNvSpPr>
          <p:nvPr>
            <p:ph type="sldNum" sz="quarter" idx="12"/>
          </p:nvPr>
        </p:nvSpPr>
        <p:spPr>
          <a:ln/>
        </p:spPr>
        <p:txBody>
          <a:bodyPr/>
          <a:lstStyle>
            <a:lvl1pPr>
              <a:defRPr/>
            </a:lvl1pPr>
          </a:lstStyle>
          <a:p>
            <a:fld id="{C54D1728-C1E5-413F-91F9-8231047D7099}" type="slidenum">
              <a:rPr lang="en-US" altLang="en-US"/>
              <a:pPr/>
              <a:t>‹#›</a:t>
            </a:fld>
            <a:endParaRPr lang="en-US" altLang="en-US"/>
          </a:p>
        </p:txBody>
      </p:sp>
    </p:spTree>
    <p:extLst>
      <p:ext uri="{BB962C8B-B14F-4D97-AF65-F5344CB8AC3E}">
        <p14:creationId xmlns:p14="http://schemas.microsoft.com/office/powerpoint/2010/main" val="1989930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71596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8" name="Rectangle 6"/>
          <p:cNvSpPr>
            <a:spLocks noGrp="1" noChangeArrowheads="1"/>
          </p:cNvSpPr>
          <p:nvPr>
            <p:ph type="sldNum" sz="quarter" idx="12"/>
          </p:nvPr>
        </p:nvSpPr>
        <p:spPr>
          <a:ln/>
        </p:spPr>
        <p:txBody>
          <a:bodyPr/>
          <a:lstStyle>
            <a:lvl1pPr>
              <a:defRPr/>
            </a:lvl1pPr>
          </a:lstStyle>
          <a:p>
            <a:fld id="{DAA00652-F61C-44E1-A00F-A473ED1C1195}" type="slidenum">
              <a:rPr lang="en-US" altLang="en-US"/>
              <a:pPr/>
              <a:t>‹#›</a:t>
            </a:fld>
            <a:endParaRPr lang="en-US" altLang="en-US"/>
          </a:p>
        </p:txBody>
      </p:sp>
    </p:spTree>
    <p:extLst>
      <p:ext uri="{BB962C8B-B14F-4D97-AF65-F5344CB8AC3E}">
        <p14:creationId xmlns:p14="http://schemas.microsoft.com/office/powerpoint/2010/main" val="3910896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153400" cy="715962"/>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9" name="Rectangle 6"/>
          <p:cNvSpPr>
            <a:spLocks noGrp="1" noChangeArrowheads="1"/>
          </p:cNvSpPr>
          <p:nvPr>
            <p:ph type="sldNum" sz="quarter" idx="12"/>
          </p:nvPr>
        </p:nvSpPr>
        <p:spPr>
          <a:ln/>
        </p:spPr>
        <p:txBody>
          <a:bodyPr/>
          <a:lstStyle>
            <a:lvl1pPr>
              <a:defRPr/>
            </a:lvl1pPr>
          </a:lstStyle>
          <a:p>
            <a:fld id="{9A990A56-5BA6-464C-BA94-DA770A293B47}" type="slidenum">
              <a:rPr lang="en-US" altLang="en-US"/>
              <a:pPr/>
              <a:t>‹#›</a:t>
            </a:fld>
            <a:endParaRPr lang="en-US" altLang="en-US"/>
          </a:p>
        </p:txBody>
      </p:sp>
    </p:spTree>
    <p:extLst>
      <p:ext uri="{BB962C8B-B14F-4D97-AF65-F5344CB8AC3E}">
        <p14:creationId xmlns:p14="http://schemas.microsoft.com/office/powerpoint/2010/main" val="137632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DBD9DE02-05B5-47E3-B536-7CEA78B2DBAE}" type="slidenum">
              <a:rPr lang="en-US" altLang="en-US"/>
              <a:pPr/>
              <a:t>‹#›</a:t>
            </a:fld>
            <a:endParaRPr lang="en-US" altLang="en-US"/>
          </a:p>
        </p:txBody>
      </p:sp>
    </p:spTree>
    <p:extLst>
      <p:ext uri="{BB962C8B-B14F-4D97-AF65-F5344CB8AC3E}">
        <p14:creationId xmlns:p14="http://schemas.microsoft.com/office/powerpoint/2010/main" val="2289753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C89DE0CD-3A0F-4C5D-AAAE-0A331BF330F2}" type="slidenum">
              <a:rPr lang="en-US" altLang="en-US"/>
              <a:pPr/>
              <a:t>‹#›</a:t>
            </a:fld>
            <a:endParaRPr lang="en-US" altLang="en-US"/>
          </a:p>
        </p:txBody>
      </p:sp>
    </p:spTree>
    <p:extLst>
      <p:ext uri="{BB962C8B-B14F-4D97-AF65-F5344CB8AC3E}">
        <p14:creationId xmlns:p14="http://schemas.microsoft.com/office/powerpoint/2010/main" val="454910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757BAB78-1C3B-43DD-B410-82DE414D15A1}" type="slidenum">
              <a:rPr lang="en-US" altLang="en-US"/>
              <a:pPr/>
              <a:t>‹#›</a:t>
            </a:fld>
            <a:endParaRPr lang="en-US" altLang="en-US"/>
          </a:p>
        </p:txBody>
      </p:sp>
    </p:spTree>
    <p:extLst>
      <p:ext uri="{BB962C8B-B14F-4D97-AF65-F5344CB8AC3E}">
        <p14:creationId xmlns:p14="http://schemas.microsoft.com/office/powerpoint/2010/main" val="9496695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7" name="Rectangle 6"/>
          <p:cNvSpPr>
            <a:spLocks noGrp="1" noChangeArrowheads="1"/>
          </p:cNvSpPr>
          <p:nvPr>
            <p:ph type="sldNum" sz="quarter" idx="12"/>
          </p:nvPr>
        </p:nvSpPr>
        <p:spPr>
          <a:ln/>
        </p:spPr>
        <p:txBody>
          <a:bodyPr/>
          <a:lstStyle>
            <a:lvl1pPr>
              <a:defRPr/>
            </a:lvl1pPr>
          </a:lstStyle>
          <a:p>
            <a:fld id="{59BA0920-2D05-4BE2-B56F-4EB7753D15B0}" type="slidenum">
              <a:rPr lang="en-US" altLang="en-US"/>
              <a:pPr/>
              <a:t>‹#›</a:t>
            </a:fld>
            <a:endParaRPr lang="en-US" altLang="en-US"/>
          </a:p>
        </p:txBody>
      </p:sp>
    </p:spTree>
    <p:extLst>
      <p:ext uri="{BB962C8B-B14F-4D97-AF65-F5344CB8AC3E}">
        <p14:creationId xmlns:p14="http://schemas.microsoft.com/office/powerpoint/2010/main" val="3067170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9" name="Rectangle 6"/>
          <p:cNvSpPr>
            <a:spLocks noGrp="1" noChangeArrowheads="1"/>
          </p:cNvSpPr>
          <p:nvPr>
            <p:ph type="sldNum" sz="quarter" idx="12"/>
          </p:nvPr>
        </p:nvSpPr>
        <p:spPr>
          <a:ln/>
        </p:spPr>
        <p:txBody>
          <a:bodyPr/>
          <a:lstStyle>
            <a:lvl1pPr>
              <a:defRPr/>
            </a:lvl1pPr>
          </a:lstStyle>
          <a:p>
            <a:fld id="{948C5F00-E881-45A5-8182-A1790883112A}" type="slidenum">
              <a:rPr lang="en-US" altLang="en-US"/>
              <a:pPr/>
              <a:t>‹#›</a:t>
            </a:fld>
            <a:endParaRPr lang="en-US" altLang="en-US"/>
          </a:p>
        </p:txBody>
      </p:sp>
    </p:spTree>
    <p:extLst>
      <p:ext uri="{BB962C8B-B14F-4D97-AF65-F5344CB8AC3E}">
        <p14:creationId xmlns:p14="http://schemas.microsoft.com/office/powerpoint/2010/main" val="6974685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36"/>
          <p:cNvSpPr>
            <a:spLocks noChangeArrowheads="1"/>
          </p:cNvSpPr>
          <p:nvPr userDrawn="1"/>
        </p:nvSpPr>
        <p:spPr bwMode="auto">
          <a:xfrm>
            <a:off x="0" y="0"/>
            <a:ext cx="9144000" cy="762000"/>
          </a:xfrm>
          <a:prstGeom prst="rect">
            <a:avLst/>
          </a:prstGeom>
          <a:gradFill rotWithShape="1">
            <a:gsLst>
              <a:gs pos="0">
                <a:srgbClr val="003368"/>
              </a:gs>
              <a:gs pos="100000">
                <a:srgbClr val="8BA2BA"/>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5" tIns="45718" rIns="91435" bIns="45718" anchor="ct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endParaRPr lang="en-US" altLang="en-US" sz="2400" smtClean="0">
              <a:solidFill>
                <a:srgbClr val="FFFFFF"/>
              </a:solidFill>
              <a:latin typeface="Calibri" pitchFamily="34" charset="0"/>
            </a:endParaRPr>
          </a:p>
        </p:txBody>
      </p:sp>
      <p:pic>
        <p:nvPicPr>
          <p:cNvPr id="5" name="Picture 37" descr="Logo CERN width=144,      height=14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76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121800" y="16329"/>
            <a:ext cx="6501725" cy="800100"/>
          </a:xfrm>
        </p:spPr>
        <p:txBody>
          <a:bodyPr/>
          <a:lstStyle>
            <a:lvl1pPr>
              <a:defRPr sz="280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6" name="Rectangle 5"/>
          <p:cNvSpPr>
            <a:spLocks noGrp="1" noChangeArrowheads="1"/>
          </p:cNvSpPr>
          <p:nvPr>
            <p:ph type="dt" sz="half" idx="10"/>
          </p:nvPr>
        </p:nvSpPr>
        <p:spPr>
          <a:xfrm rot="16200000">
            <a:off x="-552450" y="5962650"/>
            <a:ext cx="1447800" cy="342900"/>
          </a:xfrm>
        </p:spPr>
        <p:txBody>
          <a:bodyPr/>
          <a:lstStyle>
            <a:lvl1pPr>
              <a:defRPr sz="1200" b="1">
                <a:solidFill>
                  <a:srgbClr val="808080">
                    <a:lumMod val="75000"/>
                  </a:srgbClr>
                </a:solidFill>
                <a:latin typeface="Arial" pitchFamily="34" charset="0"/>
                <a:cs typeface="Arial" pitchFamily="34" charset="0"/>
              </a:defRPr>
            </a:lvl1pPr>
          </a:lstStyle>
          <a:p>
            <a:pPr>
              <a:defRPr/>
            </a:pPr>
            <a:r>
              <a:rPr lang="en-US" smtClean="0"/>
              <a:t>05/06/2018</a:t>
            </a:r>
            <a:endParaRPr lang="en-US"/>
          </a:p>
        </p:txBody>
      </p:sp>
      <p:sp>
        <p:nvSpPr>
          <p:cNvPr id="7" name="Rectangle 6"/>
          <p:cNvSpPr>
            <a:spLocks noGrp="1" noChangeArrowheads="1"/>
          </p:cNvSpPr>
          <p:nvPr>
            <p:ph type="ftr" sz="quarter" idx="11"/>
          </p:nvPr>
        </p:nvSpPr>
        <p:spPr>
          <a:xfrm rot="16200000">
            <a:off x="-2133600" y="2933700"/>
            <a:ext cx="4610100" cy="342900"/>
          </a:xfrm>
        </p:spPr>
        <p:txBody>
          <a:bodyPr/>
          <a:lstStyle>
            <a:lvl1pPr>
              <a:defRPr sz="1200" b="1">
                <a:solidFill>
                  <a:srgbClr val="808080">
                    <a:lumMod val="75000"/>
                  </a:srgbClr>
                </a:solidFill>
                <a:latin typeface="Arial" pitchFamily="34" charset="0"/>
                <a:cs typeface="Arial" pitchFamily="34" charset="0"/>
              </a:defRPr>
            </a:lvl1pPr>
          </a:lstStyle>
          <a:p>
            <a:pPr>
              <a:defRPr/>
            </a:pPr>
            <a:r>
              <a:rPr lang="en-GB" smtClean="0"/>
              <a:t>Beam Instrumention CAS - Linear Imperfections</a:t>
            </a:r>
            <a:endParaRPr lang="en-US"/>
          </a:p>
        </p:txBody>
      </p:sp>
      <p:sp>
        <p:nvSpPr>
          <p:cNvPr id="8" name="Rectangle 7"/>
          <p:cNvSpPr>
            <a:spLocks noGrp="1" noChangeArrowheads="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E5CB26-BAF5-4B05-B144-6888C8927702}" type="slidenum">
              <a:rPr lang="en-US" altLang="en-US"/>
              <a:pPr/>
              <a:t>‹#›</a:t>
            </a:fld>
            <a:endParaRPr lang="en-US" altLang="en-US"/>
          </a:p>
        </p:txBody>
      </p:sp>
      <p:sp>
        <p:nvSpPr>
          <p:cNvPr id="9" name="Content Placeholder 2"/>
          <p:cNvSpPr>
            <a:spLocks noGrp="1"/>
          </p:cNvSpPr>
          <p:nvPr>
            <p:ph idx="1"/>
          </p:nvPr>
        </p:nvSpPr>
        <p:spPr>
          <a:xfrm>
            <a:off x="813474" y="971080"/>
            <a:ext cx="7877576" cy="5112463"/>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p:cNvPicPr>
            <a:picLocks noChangeAspect="1"/>
          </p:cNvPicPr>
          <p:nvPr userDrawn="1"/>
        </p:nvPicPr>
        <p:blipFill>
          <a:blip r:embed="rId3"/>
          <a:stretch>
            <a:fillRect/>
          </a:stretch>
        </p:blipFill>
        <p:spPr>
          <a:xfrm>
            <a:off x="7957082" y="-17365"/>
            <a:ext cx="1188625" cy="779365"/>
          </a:xfrm>
          <a:prstGeom prst="rect">
            <a:avLst/>
          </a:prstGeom>
        </p:spPr>
      </p:pic>
    </p:spTree>
    <p:extLst>
      <p:ext uri="{BB962C8B-B14F-4D97-AF65-F5344CB8AC3E}">
        <p14:creationId xmlns:p14="http://schemas.microsoft.com/office/powerpoint/2010/main" val="388827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6" name="Rectangle 6"/>
          <p:cNvSpPr>
            <a:spLocks noGrp="1" noChangeArrowheads="1"/>
          </p:cNvSpPr>
          <p:nvPr>
            <p:ph type="sldNum" sz="quarter" idx="12"/>
          </p:nvPr>
        </p:nvSpPr>
        <p:spPr>
          <a:ln/>
        </p:spPr>
        <p:txBody>
          <a:bodyPr/>
          <a:lstStyle>
            <a:lvl1pPr>
              <a:defRPr/>
            </a:lvl1pPr>
          </a:lstStyle>
          <a:p>
            <a:fld id="{35641790-5168-4C8C-9B8F-D9913D589427}" type="slidenum">
              <a:rPr lang="en-US" altLang="en-US"/>
              <a:pPr/>
              <a:t>‹#›</a:t>
            </a:fld>
            <a:endParaRPr lang="en-US" altLang="en-US"/>
          </a:p>
        </p:txBody>
      </p:sp>
    </p:spTree>
    <p:extLst>
      <p:ext uri="{BB962C8B-B14F-4D97-AF65-F5344CB8AC3E}">
        <p14:creationId xmlns:p14="http://schemas.microsoft.com/office/powerpoint/2010/main" val="23145465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4" name="Rectangle 6"/>
          <p:cNvSpPr>
            <a:spLocks noGrp="1" noChangeArrowheads="1"/>
          </p:cNvSpPr>
          <p:nvPr>
            <p:ph type="sldNum" sz="quarter" idx="12"/>
          </p:nvPr>
        </p:nvSpPr>
        <p:spPr>
          <a:ln/>
        </p:spPr>
        <p:txBody>
          <a:bodyPr/>
          <a:lstStyle>
            <a:lvl1pPr>
              <a:defRPr/>
            </a:lvl1pPr>
          </a:lstStyle>
          <a:p>
            <a:fld id="{32C91B81-3352-4AD6-A78E-40B64019333E}" type="slidenum">
              <a:rPr lang="en-US" altLang="en-US"/>
              <a:pPr/>
              <a:t>‹#›</a:t>
            </a:fld>
            <a:endParaRPr lang="en-US" altLang="en-US"/>
          </a:p>
        </p:txBody>
      </p:sp>
    </p:spTree>
    <p:extLst>
      <p:ext uri="{BB962C8B-B14F-4D97-AF65-F5344CB8AC3E}">
        <p14:creationId xmlns:p14="http://schemas.microsoft.com/office/powerpoint/2010/main" val="597140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7" name="Rectangle 6"/>
          <p:cNvSpPr>
            <a:spLocks noGrp="1" noChangeArrowheads="1"/>
          </p:cNvSpPr>
          <p:nvPr>
            <p:ph type="sldNum" sz="quarter" idx="12"/>
          </p:nvPr>
        </p:nvSpPr>
        <p:spPr>
          <a:ln/>
        </p:spPr>
        <p:txBody>
          <a:bodyPr/>
          <a:lstStyle>
            <a:lvl1pPr>
              <a:defRPr/>
            </a:lvl1pPr>
          </a:lstStyle>
          <a:p>
            <a:fld id="{5D62FDA8-E521-4497-BCB4-3D3D5B0031DB}" type="slidenum">
              <a:rPr lang="en-US" altLang="en-US"/>
              <a:pPr/>
              <a:t>‹#›</a:t>
            </a:fld>
            <a:endParaRPr lang="en-US" altLang="en-US"/>
          </a:p>
        </p:txBody>
      </p:sp>
    </p:spTree>
    <p:extLst>
      <p:ext uri="{BB962C8B-B14F-4D97-AF65-F5344CB8AC3E}">
        <p14:creationId xmlns:p14="http://schemas.microsoft.com/office/powerpoint/2010/main" val="39604830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7" name="Rectangle 6"/>
          <p:cNvSpPr>
            <a:spLocks noGrp="1" noChangeArrowheads="1"/>
          </p:cNvSpPr>
          <p:nvPr>
            <p:ph type="sldNum" sz="quarter" idx="12"/>
          </p:nvPr>
        </p:nvSpPr>
        <p:spPr>
          <a:ln/>
        </p:spPr>
        <p:txBody>
          <a:bodyPr/>
          <a:lstStyle>
            <a:lvl1pPr>
              <a:defRPr/>
            </a:lvl1pPr>
          </a:lstStyle>
          <a:p>
            <a:fld id="{E5315160-F817-4935-A716-0B416DE5A117}" type="slidenum">
              <a:rPr lang="en-US" altLang="en-US"/>
              <a:pPr/>
              <a:t>‹#›</a:t>
            </a:fld>
            <a:endParaRPr lang="en-US" altLang="en-US"/>
          </a:p>
        </p:txBody>
      </p:sp>
    </p:spTree>
    <p:extLst>
      <p:ext uri="{BB962C8B-B14F-4D97-AF65-F5344CB8AC3E}">
        <p14:creationId xmlns:p14="http://schemas.microsoft.com/office/powerpoint/2010/main" val="240602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C2424BE5-98B2-4CD5-AC64-C45C846681BB}" type="slidenum">
              <a:rPr lang="en-US" altLang="en-US"/>
              <a:pPr/>
              <a:t>‹#›</a:t>
            </a:fld>
            <a:endParaRPr lang="en-US" altLang="en-US"/>
          </a:p>
        </p:txBody>
      </p:sp>
    </p:spTree>
    <p:extLst>
      <p:ext uri="{BB962C8B-B14F-4D97-AF65-F5344CB8AC3E}">
        <p14:creationId xmlns:p14="http://schemas.microsoft.com/office/powerpoint/2010/main" val="2458811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698391EF-B560-4B41-B971-87F4F010CEB8}" type="slidenum">
              <a:rPr lang="en-US" altLang="en-US"/>
              <a:pPr/>
              <a:t>‹#›</a:t>
            </a:fld>
            <a:endParaRPr lang="en-US" altLang="en-US"/>
          </a:p>
        </p:txBody>
      </p:sp>
    </p:spTree>
    <p:extLst>
      <p:ext uri="{BB962C8B-B14F-4D97-AF65-F5344CB8AC3E}">
        <p14:creationId xmlns:p14="http://schemas.microsoft.com/office/powerpoint/2010/main" val="38375464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71596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8" name="Rectangle 6"/>
          <p:cNvSpPr>
            <a:spLocks noGrp="1" noChangeArrowheads="1"/>
          </p:cNvSpPr>
          <p:nvPr>
            <p:ph type="sldNum" sz="quarter" idx="12"/>
          </p:nvPr>
        </p:nvSpPr>
        <p:spPr>
          <a:ln/>
        </p:spPr>
        <p:txBody>
          <a:bodyPr/>
          <a:lstStyle>
            <a:lvl1pPr>
              <a:defRPr/>
            </a:lvl1pPr>
          </a:lstStyle>
          <a:p>
            <a:fld id="{4F2DD669-4D9A-451C-B33D-126A10F7F0A9}" type="slidenum">
              <a:rPr lang="en-US" altLang="en-US"/>
              <a:pPr/>
              <a:t>‹#›</a:t>
            </a:fld>
            <a:endParaRPr lang="en-US" altLang="en-US"/>
          </a:p>
        </p:txBody>
      </p:sp>
    </p:spTree>
    <p:extLst>
      <p:ext uri="{BB962C8B-B14F-4D97-AF65-F5344CB8AC3E}">
        <p14:creationId xmlns:p14="http://schemas.microsoft.com/office/powerpoint/2010/main" val="2714059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153400" cy="715962"/>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9" name="Rectangle 6"/>
          <p:cNvSpPr>
            <a:spLocks noGrp="1" noChangeArrowheads="1"/>
          </p:cNvSpPr>
          <p:nvPr>
            <p:ph type="sldNum" sz="quarter" idx="12"/>
          </p:nvPr>
        </p:nvSpPr>
        <p:spPr>
          <a:ln/>
        </p:spPr>
        <p:txBody>
          <a:bodyPr/>
          <a:lstStyle>
            <a:lvl1pPr>
              <a:defRPr/>
            </a:lvl1pPr>
          </a:lstStyle>
          <a:p>
            <a:fld id="{E8F1872A-C530-4CF2-988D-5F0DA77285E7}" type="slidenum">
              <a:rPr lang="en-US" altLang="en-US"/>
              <a:pPr/>
              <a:t>‹#›</a:t>
            </a:fld>
            <a:endParaRPr lang="en-US" altLang="en-US"/>
          </a:p>
        </p:txBody>
      </p:sp>
    </p:spTree>
    <p:extLst>
      <p:ext uri="{BB962C8B-B14F-4D97-AF65-F5344CB8AC3E}">
        <p14:creationId xmlns:p14="http://schemas.microsoft.com/office/powerpoint/2010/main" val="7831093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3" name="Picture 6" descr="pmlogo.g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31188" y="0"/>
            <a:ext cx="91281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descr="lhclogo.prev.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366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66800" y="274638"/>
            <a:ext cx="7086600" cy="715962"/>
          </a:xfrm>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5" name="Rectangle 4"/>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r>
              <a:rPr lang="en-US" smtClean="0"/>
              <a:t>05/06/2018</a:t>
            </a:r>
            <a:endParaRPr lang="en-US"/>
          </a:p>
        </p:txBody>
      </p:sp>
      <p:sp>
        <p:nvSpPr>
          <p:cNvPr id="6" name="Rectangle 5"/>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r>
              <a:rPr lang="en-GB" smtClean="0"/>
              <a:t>Beam Instrumention CAS - Linear Imperfections</a:t>
            </a:r>
            <a:endParaRPr lang="en-US"/>
          </a:p>
        </p:txBody>
      </p:sp>
      <p:sp>
        <p:nvSpPr>
          <p:cNvPr id="7" name="Rectangle 6"/>
          <p:cNvSpPr>
            <a:spLocks noGrp="1" noChangeArrowheads="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44EB8CC5-A133-4296-8637-5FCBECB9E39D}" type="slidenum">
              <a:rPr lang="en-US" altLang="en-US"/>
              <a:pPr/>
              <a:t>‹#›</a:t>
            </a:fld>
            <a:endParaRPr lang="en-US" altLang="en-US"/>
          </a:p>
        </p:txBody>
      </p:sp>
    </p:spTree>
    <p:extLst>
      <p:ext uri="{BB962C8B-B14F-4D97-AF65-F5344CB8AC3E}">
        <p14:creationId xmlns:p14="http://schemas.microsoft.com/office/powerpoint/2010/main" val="38167912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2 Content and Text">
    <p:spTree>
      <p:nvGrpSpPr>
        <p:cNvPr id="1" name=""/>
        <p:cNvGrpSpPr/>
        <p:nvPr/>
      </p:nvGrpSpPr>
      <p:grpSpPr>
        <a:xfrm>
          <a:off x="0" y="0"/>
          <a:ext cx="0" cy="0"/>
          <a:chOff x="0" y="0"/>
          <a:chExt cx="0" cy="0"/>
        </a:xfrm>
      </p:grpSpPr>
      <p:sp>
        <p:nvSpPr>
          <p:cNvPr id="5" name="Text Placeholder 4"/>
          <p:cNvSpPr>
            <a:spLocks noGrp="1"/>
          </p:cNvSpPr>
          <p:nvPr>
            <p:ph type="body" sz="half" idx="3"/>
          </p:nvPr>
        </p:nvSpPr>
        <p:spPr>
          <a:xfrm>
            <a:off x="4648200" y="990600"/>
            <a:ext cx="42672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Title 8"/>
          <p:cNvSpPr>
            <a:spLocks noGrp="1"/>
          </p:cNvSpPr>
          <p:nvPr>
            <p:ph type="title"/>
          </p:nvPr>
        </p:nvSpPr>
        <p:spPr/>
        <p:txBody>
          <a:bodyPr/>
          <a:lstStyle/>
          <a:p>
            <a:r>
              <a:rPr lang="en-US" smtClean="0"/>
              <a:t>Click to edit Master title style</a:t>
            </a:r>
            <a:endParaRPr lang="en-GB"/>
          </a:p>
        </p:txBody>
      </p:sp>
      <p:sp>
        <p:nvSpPr>
          <p:cNvPr id="6" name="Text Placeholder 4"/>
          <p:cNvSpPr>
            <a:spLocks noGrp="1"/>
          </p:cNvSpPr>
          <p:nvPr>
            <p:ph type="body" sz="half" idx="10"/>
          </p:nvPr>
        </p:nvSpPr>
        <p:spPr>
          <a:xfrm>
            <a:off x="152400" y="990600"/>
            <a:ext cx="42672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0414810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925" y="6505575"/>
            <a:ext cx="44656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z="1400" smtClean="0">
                <a:solidFill>
                  <a:srgbClr val="000000"/>
                </a:solidFill>
                <a:latin typeface="Constantia" pitchFamily="18" charset="0"/>
              </a:rPr>
              <a:t>H. Damerau, A. Findlay, S. Hancock, CMAC 16/08/2012</a:t>
            </a:r>
          </a:p>
        </p:txBody>
      </p:sp>
      <p:pic>
        <p:nvPicPr>
          <p:cNvPr id="6" name="Picture 7" descr="logo-presentation-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26450" y="6167438"/>
            <a:ext cx="5397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iu_ppt-03.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274638"/>
            <a:ext cx="55245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8" name="Slide Number Placeholder 5"/>
          <p:cNvSpPr>
            <a:spLocks noGrp="1"/>
          </p:cNvSpPr>
          <p:nvPr>
            <p:ph type="sldNum" sz="quarter" idx="11"/>
          </p:nvPr>
        </p:nvSpPr>
        <p:spPr>
          <a:xfrm>
            <a:off x="7010400" y="0"/>
            <a:ext cx="2133600" cy="260350"/>
          </a:xfrm>
        </p:spPr>
        <p:txBody>
          <a:bodyPr/>
          <a:lstStyle>
            <a:lvl1pPr>
              <a:defRPr>
                <a:latin typeface="Constantia" panose="02030602050306030303" pitchFamily="18" charset="0"/>
              </a:defRPr>
            </a:lvl1pPr>
          </a:lstStyle>
          <a:p>
            <a:fld id="{EB7DD6F6-CE6C-43D2-AB78-69A1E2C1E381}" type="slidenum">
              <a:rPr lang="en-US" altLang="en-US"/>
              <a:pPr/>
              <a:t>‹#›</a:t>
            </a:fld>
            <a:endParaRPr lang="en-US" altLang="en-US"/>
          </a:p>
        </p:txBody>
      </p:sp>
    </p:spTree>
    <p:extLst>
      <p:ext uri="{BB962C8B-B14F-4D97-AF65-F5344CB8AC3E}">
        <p14:creationId xmlns:p14="http://schemas.microsoft.com/office/powerpoint/2010/main" val="3519583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6" name="Rectangle 6"/>
          <p:cNvSpPr>
            <a:spLocks noGrp="1" noChangeArrowheads="1"/>
          </p:cNvSpPr>
          <p:nvPr>
            <p:ph type="sldNum" sz="quarter" idx="12"/>
          </p:nvPr>
        </p:nvSpPr>
        <p:spPr>
          <a:ln/>
        </p:spPr>
        <p:txBody>
          <a:bodyPr/>
          <a:lstStyle>
            <a:lvl1pPr>
              <a:defRPr/>
            </a:lvl1pPr>
          </a:lstStyle>
          <a:p>
            <a:fld id="{9FC0A56C-DD01-4B89-9758-6EAB28C5E6B8}" type="slidenum">
              <a:rPr lang="en-US" altLang="en-US"/>
              <a:pPr/>
              <a:t>‹#›</a:t>
            </a:fld>
            <a:endParaRPr lang="en-US" altLang="en-US"/>
          </a:p>
        </p:txBody>
      </p:sp>
    </p:spTree>
    <p:extLst>
      <p:ext uri="{BB962C8B-B14F-4D97-AF65-F5344CB8AC3E}">
        <p14:creationId xmlns:p14="http://schemas.microsoft.com/office/powerpoint/2010/main" val="1658553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925" y="6505575"/>
            <a:ext cx="44656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z="1400" smtClean="0">
                <a:solidFill>
                  <a:srgbClr val="000000"/>
                </a:solidFill>
                <a:latin typeface="Constantia" pitchFamily="18" charset="0"/>
              </a:rPr>
              <a:t>H. Damerau, A. Findlay, S. Hancock, CMAC 16/08/2012</a:t>
            </a:r>
          </a:p>
        </p:txBody>
      </p:sp>
      <p:pic>
        <p:nvPicPr>
          <p:cNvPr id="6" name="Picture 7" descr="logo-presentation-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26450" y="6167438"/>
            <a:ext cx="5397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iu_ppt-03.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274638"/>
            <a:ext cx="55245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8" name="Slide Number Placeholder 5"/>
          <p:cNvSpPr>
            <a:spLocks noGrp="1"/>
          </p:cNvSpPr>
          <p:nvPr>
            <p:ph type="sldNum" sz="quarter" idx="11"/>
          </p:nvPr>
        </p:nvSpPr>
        <p:spPr>
          <a:xfrm>
            <a:off x="7010400" y="0"/>
            <a:ext cx="2133600" cy="260350"/>
          </a:xfrm>
        </p:spPr>
        <p:txBody>
          <a:bodyPr/>
          <a:lstStyle>
            <a:lvl1pPr>
              <a:defRPr>
                <a:latin typeface="Constantia" panose="02030602050306030303" pitchFamily="18" charset="0"/>
              </a:defRPr>
            </a:lvl1pPr>
          </a:lstStyle>
          <a:p>
            <a:fld id="{50EFA2E0-646B-43A9-8DC9-9FF71E588C77}" type="slidenum">
              <a:rPr lang="en-US" altLang="en-US"/>
              <a:pPr/>
              <a:t>‹#›</a:t>
            </a:fld>
            <a:endParaRPr lang="en-US" altLang="en-US"/>
          </a:p>
        </p:txBody>
      </p:sp>
    </p:spTree>
    <p:extLst>
      <p:ext uri="{BB962C8B-B14F-4D97-AF65-F5344CB8AC3E}">
        <p14:creationId xmlns:p14="http://schemas.microsoft.com/office/powerpoint/2010/main" val="11917384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lide with title">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0" y="877888"/>
            <a:ext cx="9144000" cy="1482725"/>
          </a:xfrm>
          <a:prstGeom prst="rect">
            <a:avLst/>
          </a:prstGeom>
          <a:solidFill>
            <a:schemeClr val="bg1"/>
          </a:solidFill>
          <a:ln w="9525" algn="ctr">
            <a:solidFill>
              <a:schemeClr val="bg1"/>
            </a:solidFill>
            <a:round/>
            <a:headEnd/>
            <a:tailEnd/>
          </a:ln>
        </p:spPr>
        <p:txBody>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defRPr/>
            </a:pPr>
            <a:endParaRPr lang="en-US" altLang="en-US" sz="2400" smtClean="0">
              <a:solidFill>
                <a:srgbClr val="000000"/>
              </a:solidFill>
              <a:latin typeface="Arial" charset="0"/>
              <a:ea typeface="ＭＳ Ｐゴシック" pitchFamily="34" charset="-128"/>
            </a:endParaRPr>
          </a:p>
        </p:txBody>
      </p:sp>
      <p:sp>
        <p:nvSpPr>
          <p:cNvPr id="4" name="Title 13"/>
          <p:cNvSpPr>
            <a:spLocks noGrp="1"/>
          </p:cNvSpPr>
          <p:nvPr>
            <p:ph type="title"/>
          </p:nvPr>
        </p:nvSpPr>
        <p:spPr>
          <a:xfrm>
            <a:off x="1010093" y="93476"/>
            <a:ext cx="7123814" cy="680483"/>
          </a:xfrm>
          <a:prstGeom prst="rect">
            <a:avLst/>
          </a:prstGeom>
          <a:gradFill flip="none" rotWithShape="1">
            <a:gsLst>
              <a:gs pos="100000">
                <a:schemeClr val="bg1">
                  <a:alpha val="0"/>
                </a:schemeClr>
              </a:gs>
              <a:gs pos="0">
                <a:schemeClr val="bg1"/>
              </a:gs>
              <a:gs pos="72000">
                <a:schemeClr val="bg1"/>
              </a:gs>
            </a:gsLst>
            <a:path path="rect">
              <a:fillToRect l="50000" t="50000" r="50000" b="50000"/>
            </a:path>
            <a:tileRect/>
          </a:gradFill>
          <a:ln>
            <a:noFill/>
          </a:ln>
        </p:spPr>
        <p:style>
          <a:lnRef idx="2">
            <a:schemeClr val="accent1"/>
          </a:lnRef>
          <a:fillRef idx="1">
            <a:schemeClr val="lt1"/>
          </a:fillRef>
          <a:effectRef idx="0">
            <a:schemeClr val="accent1"/>
          </a:effectRef>
          <a:fontRef idx="none"/>
        </p:style>
        <p:txBody>
          <a:bodyPr/>
          <a:lstStyle>
            <a:lvl1pPr>
              <a:defRPr sz="3200" b="1">
                <a:solidFill>
                  <a:schemeClr val="tx2"/>
                </a:solidFill>
                <a:latin typeface="Cambria" pitchFamily="18" charset="0"/>
              </a:defRPr>
            </a:lvl1pPr>
          </a:lstStyle>
          <a:p>
            <a:r>
              <a:rPr lang="en-US" smtClean="0"/>
              <a:t>Click to edit Master title style</a:t>
            </a:r>
            <a:endParaRPr lang="en-US" dirty="0"/>
          </a:p>
        </p:txBody>
      </p:sp>
      <p:sp>
        <p:nvSpPr>
          <p:cNvPr id="5" name="Text Placeholder 9"/>
          <p:cNvSpPr>
            <a:spLocks noGrp="1"/>
          </p:cNvSpPr>
          <p:nvPr>
            <p:ph type="body" sz="quarter" idx="13"/>
          </p:nvPr>
        </p:nvSpPr>
        <p:spPr>
          <a:xfrm>
            <a:off x="137160" y="1051560"/>
            <a:ext cx="8869680" cy="5212080"/>
          </a:xfrm>
          <a:prstGeom prst="rect">
            <a:avLst/>
          </a:prstGeom>
        </p:spPr>
        <p:txBody>
          <a:bodyPr/>
          <a:lstStyle>
            <a:lvl1pPr>
              <a:tabLst>
                <a:tab pos="693738" algn="l"/>
              </a:tabLst>
              <a:defRPr sz="28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459664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925" y="6505575"/>
            <a:ext cx="44656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z="1400" smtClean="0">
                <a:solidFill>
                  <a:srgbClr val="000000"/>
                </a:solidFill>
                <a:latin typeface="Constantia" pitchFamily="18" charset="0"/>
              </a:rPr>
              <a:t>H. Damerau, A. Findlay, S. Hancock, CMAC 16/08/2012</a:t>
            </a:r>
          </a:p>
        </p:txBody>
      </p:sp>
      <p:pic>
        <p:nvPicPr>
          <p:cNvPr id="6" name="Picture 7" descr="logo-presentation-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26450" y="6167438"/>
            <a:ext cx="5397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iu_ppt-03.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274638"/>
            <a:ext cx="55245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8" name="Slide Number Placeholder 5"/>
          <p:cNvSpPr>
            <a:spLocks noGrp="1"/>
          </p:cNvSpPr>
          <p:nvPr>
            <p:ph type="sldNum" sz="quarter" idx="11"/>
          </p:nvPr>
        </p:nvSpPr>
        <p:spPr>
          <a:xfrm>
            <a:off x="7010400" y="0"/>
            <a:ext cx="2133600" cy="260350"/>
          </a:xfrm>
        </p:spPr>
        <p:txBody>
          <a:bodyPr/>
          <a:lstStyle>
            <a:lvl1pPr>
              <a:defRPr>
                <a:latin typeface="Constantia" panose="02030602050306030303" pitchFamily="18" charset="0"/>
              </a:defRPr>
            </a:lvl1pPr>
          </a:lstStyle>
          <a:p>
            <a:fld id="{CCF4E3C2-64AC-48B5-8296-4CB1726EADCB}" type="slidenum">
              <a:rPr lang="en-US" altLang="en-US"/>
              <a:pPr/>
              <a:t>‹#›</a:t>
            </a:fld>
            <a:endParaRPr lang="en-US" altLang="en-US"/>
          </a:p>
        </p:txBody>
      </p:sp>
    </p:spTree>
    <p:extLst>
      <p:ext uri="{BB962C8B-B14F-4D97-AF65-F5344CB8AC3E}">
        <p14:creationId xmlns:p14="http://schemas.microsoft.com/office/powerpoint/2010/main" val="26020740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4_Title Slide">
    <p:spTree>
      <p:nvGrpSpPr>
        <p:cNvPr id="1" name=""/>
        <p:cNvGrpSpPr/>
        <p:nvPr/>
      </p:nvGrpSpPr>
      <p:grpSpPr>
        <a:xfrm>
          <a:off x="0" y="0"/>
          <a:ext cx="0" cy="0"/>
          <a:chOff x="0" y="0"/>
          <a:chExt cx="0" cy="0"/>
        </a:xfrm>
      </p:grpSpPr>
      <p:pic>
        <p:nvPicPr>
          <p:cNvPr id="3" name="Picture 7" descr="banner-bl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Rectangle 2"/>
          <p:cNvSpPr>
            <a:spLocks noGrp="1" noChangeArrowheads="1"/>
          </p:cNvSpPr>
          <p:nvPr>
            <p:ph type="subTitle" idx="1"/>
          </p:nvPr>
        </p:nvSpPr>
        <p:spPr>
          <a:xfrm>
            <a:off x="1371600" y="3886200"/>
            <a:ext cx="6400800" cy="1752600"/>
          </a:xfrm>
        </p:spPr>
        <p:txBody>
          <a:bodyPr/>
          <a:lstStyle>
            <a:lvl1pPr marL="0" indent="0" algn="ctr">
              <a:defRPr/>
            </a:lvl1pPr>
          </a:lstStyle>
          <a:p>
            <a:r>
              <a:rPr lang="en-US"/>
              <a:t>Click to edit Master subtitle style</a:t>
            </a:r>
          </a:p>
        </p:txBody>
      </p:sp>
      <p:sp>
        <p:nvSpPr>
          <p:cNvPr id="4" name="Rectangle 3"/>
          <p:cNvSpPr>
            <a:spLocks noGrp="1" noChangeArrowheads="1"/>
          </p:cNvSpPr>
          <p:nvPr>
            <p:ph type="dt" sz="half" idx="10"/>
          </p:nvPr>
        </p:nvSpPr>
        <p:spPr/>
        <p:txBody>
          <a:bodyPr/>
          <a:lstStyle>
            <a:lvl1pPr>
              <a:defRPr/>
            </a:lvl1pPr>
          </a:lstStyle>
          <a:p>
            <a:pPr>
              <a:defRPr/>
            </a:pPr>
            <a:r>
              <a:rPr lang="en-US" smtClean="0"/>
              <a:t>05/06/2018</a:t>
            </a:r>
            <a:endParaRPr lang="en-US"/>
          </a:p>
        </p:txBody>
      </p:sp>
      <p:sp>
        <p:nvSpPr>
          <p:cNvPr id="5" name="Rectangle 4"/>
          <p:cNvSpPr>
            <a:spLocks noGrp="1" noChangeArrowheads="1"/>
          </p:cNvSpPr>
          <p:nvPr>
            <p:ph type="ftr" sz="quarter" idx="11"/>
          </p:nvPr>
        </p:nvSpPr>
        <p:spPr/>
        <p:txBody>
          <a:bodyPr/>
          <a:lstStyle>
            <a:lvl1pPr>
              <a:defRPr/>
            </a:lvl1pPr>
          </a:lstStyle>
          <a:p>
            <a:pPr>
              <a:defRPr/>
            </a:pPr>
            <a:r>
              <a:rPr lang="en-GB" smtClean="0"/>
              <a:t>Beam Instrumention CAS - Linear Imperfections</a:t>
            </a:r>
            <a:endParaRPr lang="en-US"/>
          </a:p>
        </p:txBody>
      </p:sp>
      <p:sp>
        <p:nvSpPr>
          <p:cNvPr id="6" name="Rectangle 5"/>
          <p:cNvSpPr>
            <a:spLocks noGrp="1" noChangeArrowheads="1"/>
          </p:cNvSpPr>
          <p:nvPr>
            <p:ph type="sldNum" sz="quarter" idx="12"/>
          </p:nvPr>
        </p:nvSpPr>
        <p:spPr/>
        <p:txBody>
          <a:bodyPr/>
          <a:lstStyle>
            <a:lvl1pPr>
              <a:defRPr/>
            </a:lvl1pPr>
          </a:lstStyle>
          <a:p>
            <a:fld id="{8F773648-BA3A-43E9-9AC4-DF8BAAB99B56}" type="slidenum">
              <a:rPr lang="en-US" altLang="en-US"/>
              <a:pPr/>
              <a:t>‹#›</a:t>
            </a:fld>
            <a:endParaRPr lang="en-US" altLang="en-US"/>
          </a:p>
        </p:txBody>
      </p:sp>
    </p:spTree>
    <p:extLst>
      <p:ext uri="{BB962C8B-B14F-4D97-AF65-F5344CB8AC3E}">
        <p14:creationId xmlns:p14="http://schemas.microsoft.com/office/powerpoint/2010/main" val="33925646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9099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73187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8589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73573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083659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0" y="877888"/>
            <a:ext cx="9144000" cy="1482725"/>
          </a:xfrm>
          <a:prstGeom prst="rect">
            <a:avLst/>
          </a:prstGeom>
          <a:solidFill>
            <a:schemeClr val="bg1"/>
          </a:solidFill>
          <a:ln w="9525" algn="ctr">
            <a:solidFill>
              <a:schemeClr val="bg1"/>
            </a:solidFill>
            <a:round/>
            <a:headEnd/>
            <a:tailEnd/>
          </a:ln>
        </p:spPr>
        <p:txBody>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defRPr/>
            </a:pPr>
            <a:endParaRPr lang="en-US" altLang="en-US" sz="2400" smtClean="0">
              <a:solidFill>
                <a:srgbClr val="000000"/>
              </a:solidFill>
              <a:latin typeface="Arial" charset="0"/>
              <a:ea typeface="ＭＳ Ｐゴシック" pitchFamily="34" charset="-128"/>
            </a:endParaRPr>
          </a:p>
        </p:txBody>
      </p:sp>
      <p:sp>
        <p:nvSpPr>
          <p:cNvPr id="4" name="Text Placeholder 9"/>
          <p:cNvSpPr>
            <a:spLocks noGrp="1"/>
          </p:cNvSpPr>
          <p:nvPr>
            <p:ph type="body" sz="quarter" idx="13"/>
          </p:nvPr>
        </p:nvSpPr>
        <p:spPr>
          <a:xfrm>
            <a:off x="137160" y="1051560"/>
            <a:ext cx="8869680" cy="5212080"/>
          </a:xfrm>
          <a:prstGeom prst="rect">
            <a:avLst/>
          </a:prstGeom>
        </p:spPr>
        <p:txBody>
          <a:bodyPr/>
          <a:lstStyle>
            <a:lvl1pPr>
              <a:buFont typeface="Arial" pitchFamily="34" charset="0"/>
              <a:buChar char="•"/>
              <a:defRPr sz="2400"/>
            </a:lvl1pPr>
            <a:lvl2pPr marL="914400" indent="-457200">
              <a:buFont typeface="Arial" pitchFamily="34" charset="0"/>
              <a:buChar char="•"/>
              <a:defRPr sz="2000"/>
            </a:lvl2pPr>
            <a:lvl3pPr>
              <a:defRPr sz="1800"/>
            </a:lvl3pPr>
            <a:lvl4pPr>
              <a:defRPr sz="16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3"/>
          <p:cNvSpPr>
            <a:spLocks noGrp="1"/>
          </p:cNvSpPr>
          <p:nvPr>
            <p:ph type="title"/>
          </p:nvPr>
        </p:nvSpPr>
        <p:spPr>
          <a:xfrm>
            <a:off x="1010093" y="74426"/>
            <a:ext cx="7123814" cy="680483"/>
          </a:xfrm>
          <a:prstGeom prst="rect">
            <a:avLst/>
          </a:prstGeom>
          <a:gradFill flip="none" rotWithShape="1">
            <a:gsLst>
              <a:gs pos="100000">
                <a:schemeClr val="bg1">
                  <a:alpha val="0"/>
                </a:schemeClr>
              </a:gs>
              <a:gs pos="0">
                <a:schemeClr val="bg1"/>
              </a:gs>
              <a:gs pos="72000">
                <a:schemeClr val="bg1"/>
              </a:gs>
            </a:gsLst>
            <a:path path="rect">
              <a:fillToRect l="50000" t="50000" r="50000" b="50000"/>
            </a:path>
            <a:tileRect/>
          </a:gradFill>
          <a:ln>
            <a:noFill/>
          </a:ln>
        </p:spPr>
        <p:style>
          <a:lnRef idx="2">
            <a:schemeClr val="accent1"/>
          </a:lnRef>
          <a:fillRef idx="1">
            <a:schemeClr val="lt1"/>
          </a:fillRef>
          <a:effectRef idx="0">
            <a:schemeClr val="accent1"/>
          </a:effectRef>
          <a:fontRef idx="none"/>
        </p:style>
        <p:txBody>
          <a:bodyPr/>
          <a:lstStyle>
            <a:lvl1pPr>
              <a:defRPr sz="3600" b="1">
                <a:solidFill>
                  <a:schemeClr val="tx2"/>
                </a:solidFill>
                <a:latin typeface="Cambria" pitchFamily="18"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292896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7" name="Rectangle 6"/>
          <p:cNvSpPr>
            <a:spLocks noGrp="1" noChangeArrowheads="1"/>
          </p:cNvSpPr>
          <p:nvPr>
            <p:ph type="sldNum" sz="quarter" idx="12"/>
          </p:nvPr>
        </p:nvSpPr>
        <p:spPr>
          <a:ln/>
        </p:spPr>
        <p:txBody>
          <a:bodyPr/>
          <a:lstStyle>
            <a:lvl1pPr>
              <a:defRPr/>
            </a:lvl1pPr>
          </a:lstStyle>
          <a:p>
            <a:fld id="{CAE1152E-FE1C-418E-B5F5-9CC7B68374E8}" type="slidenum">
              <a:rPr lang="en-US" altLang="en-US"/>
              <a:pPr/>
              <a:t>‹#›</a:t>
            </a:fld>
            <a:endParaRPr lang="en-US" altLang="en-US"/>
          </a:p>
        </p:txBody>
      </p:sp>
    </p:spTree>
    <p:extLst>
      <p:ext uri="{BB962C8B-B14F-4D97-AF65-F5344CB8AC3E}">
        <p14:creationId xmlns:p14="http://schemas.microsoft.com/office/powerpoint/2010/main" val="22550362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96923" y="8"/>
            <a:ext cx="7510154" cy="720000"/>
          </a:xfrm>
          <a:prstGeom prst="rect">
            <a:avLst/>
          </a:prstGeom>
        </p:spPr>
        <p:txBody>
          <a:bodyPr/>
          <a:lstStyle>
            <a:lvl1pPr algn="ctr">
              <a:defRPr sz="2800" b="1"/>
            </a:lvl1pPr>
          </a:lstStyle>
          <a:p>
            <a:r>
              <a:rPr lang="en-US" dirty="0" smtClean="0"/>
              <a:t>Click to edit Master title style</a:t>
            </a:r>
            <a:endParaRPr lang="en-GB" dirty="0"/>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05/06/2018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dirty="0"/>
          </a:p>
        </p:txBody>
      </p:sp>
      <p:sp>
        <p:nvSpPr>
          <p:cNvPr id="5" name="Rectangle 6"/>
          <p:cNvSpPr>
            <a:spLocks noGrp="1" noChangeArrowheads="1"/>
          </p:cNvSpPr>
          <p:nvPr>
            <p:ph type="sldNum" sz="quarter" idx="12"/>
          </p:nvPr>
        </p:nvSpPr>
        <p:spPr>
          <a:ln/>
        </p:spPr>
        <p:txBody>
          <a:bodyPr/>
          <a:lstStyle>
            <a:lvl1pPr>
              <a:defRPr/>
            </a:lvl1pPr>
          </a:lstStyle>
          <a:p>
            <a:fld id="{27304DCA-CD43-4777-89D9-DB8596760945}" type="slidenum">
              <a:rPr lang="en-US" altLang="en-US"/>
              <a:pPr/>
              <a:t>‹#›</a:t>
            </a:fld>
            <a:endParaRPr lang="en-US" altLang="en-US"/>
          </a:p>
        </p:txBody>
      </p:sp>
    </p:spTree>
    <p:extLst>
      <p:ext uri="{BB962C8B-B14F-4D97-AF65-F5344CB8AC3E}">
        <p14:creationId xmlns:p14="http://schemas.microsoft.com/office/powerpoint/2010/main" val="1718555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337141635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pic>
        <p:nvPicPr>
          <p:cNvPr id="3" name="Picture 7" descr="lhclogo.prev.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366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lhclogo.prev.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07375" y="0"/>
            <a:ext cx="9366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hclogo.prev.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366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66800" y="274638"/>
            <a:ext cx="7086600" cy="715962"/>
          </a:xfrm>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6" name="Date Placeholder 5"/>
          <p:cNvSpPr>
            <a:spLocks noGrp="1" noChangeArrowheads="1"/>
          </p:cNvSpPr>
          <p:nvPr>
            <p:ph type="dt" sz="half" idx="10"/>
          </p:nvPr>
        </p:nvSpPr>
        <p:spPr>
          <a:xfrm rot="16200000">
            <a:off x="-552450" y="5962650"/>
            <a:ext cx="1447800" cy="342900"/>
          </a:xfrm>
        </p:spPr>
        <p:txBody>
          <a:bodyPr/>
          <a:lstStyle>
            <a:lvl1pPr>
              <a:defRPr sz="1200" b="1">
                <a:solidFill>
                  <a:schemeClr val="bg2">
                    <a:lumMod val="75000"/>
                  </a:schemeClr>
                </a:solidFill>
                <a:latin typeface="Arial" pitchFamily="34" charset="0"/>
                <a:cs typeface="Arial" pitchFamily="34" charset="0"/>
              </a:defRPr>
            </a:lvl1pPr>
          </a:lstStyle>
          <a:p>
            <a:pPr>
              <a:defRPr/>
            </a:pPr>
            <a:r>
              <a:rPr lang="en-US" smtClean="0"/>
              <a:t>05/06/2018</a:t>
            </a:r>
            <a:endParaRPr lang="en-US"/>
          </a:p>
        </p:txBody>
      </p:sp>
      <p:sp>
        <p:nvSpPr>
          <p:cNvPr id="7" name="Footer Placeholder 6"/>
          <p:cNvSpPr>
            <a:spLocks noGrp="1" noChangeArrowheads="1"/>
          </p:cNvSpPr>
          <p:nvPr>
            <p:ph type="ftr" sz="quarter" idx="11"/>
          </p:nvPr>
        </p:nvSpPr>
        <p:spPr>
          <a:xfrm rot="16200000">
            <a:off x="-2038350" y="3028950"/>
            <a:ext cx="4419600" cy="342900"/>
          </a:xfrm>
        </p:spPr>
        <p:txBody>
          <a:bodyPr/>
          <a:lstStyle>
            <a:lvl1pPr>
              <a:defRPr sz="1200" b="1">
                <a:solidFill>
                  <a:schemeClr val="bg2">
                    <a:lumMod val="75000"/>
                  </a:schemeClr>
                </a:solidFill>
                <a:latin typeface="Arial" pitchFamily="34" charset="0"/>
                <a:cs typeface="Arial" pitchFamily="34" charset="0"/>
              </a:defRPr>
            </a:lvl1pPr>
          </a:lstStyle>
          <a:p>
            <a:pPr>
              <a:defRPr/>
            </a:pPr>
            <a:r>
              <a:rPr lang="en-US" smtClean="0"/>
              <a:t>Beam Instrumention CAS - Linear Imperfections</a:t>
            </a:r>
            <a:endParaRPr lang="en-US"/>
          </a:p>
        </p:txBody>
      </p:sp>
      <p:sp>
        <p:nvSpPr>
          <p:cNvPr id="8" name="Slide Number Placeholder 7"/>
          <p:cNvSpPr>
            <a:spLocks noGrp="1" noChangeArrowheads="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FC172898-937F-4358-9D7A-CC25C5C56928}" type="slidenum">
              <a:rPr lang="en-US" altLang="en-US"/>
              <a:pPr/>
              <a:t>‹#›</a:t>
            </a:fld>
            <a:endParaRPr lang="en-US" altLang="en-US"/>
          </a:p>
        </p:txBody>
      </p:sp>
    </p:spTree>
    <p:extLst>
      <p:ext uri="{BB962C8B-B14F-4D97-AF65-F5344CB8AC3E}">
        <p14:creationId xmlns:p14="http://schemas.microsoft.com/office/powerpoint/2010/main" val="2383644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3_Title Only">
    <p:spTree>
      <p:nvGrpSpPr>
        <p:cNvPr id="1" name=""/>
        <p:cNvGrpSpPr/>
        <p:nvPr/>
      </p:nvGrpSpPr>
      <p:grpSpPr>
        <a:xfrm>
          <a:off x="0" y="0"/>
          <a:ext cx="0" cy="0"/>
          <a:chOff x="0" y="0"/>
          <a:chExt cx="0" cy="0"/>
        </a:xfrm>
      </p:grpSpPr>
      <p:sp>
        <p:nvSpPr>
          <p:cNvPr id="3" name="Rectangle 36"/>
          <p:cNvSpPr>
            <a:spLocks noChangeArrowheads="1"/>
          </p:cNvSpPr>
          <p:nvPr userDrawn="1"/>
        </p:nvSpPr>
        <p:spPr bwMode="auto">
          <a:xfrm>
            <a:off x="0" y="0"/>
            <a:ext cx="9144000" cy="762000"/>
          </a:xfrm>
          <a:prstGeom prst="rect">
            <a:avLst/>
          </a:prstGeom>
          <a:gradFill rotWithShape="1">
            <a:gsLst>
              <a:gs pos="0">
                <a:srgbClr val="003368"/>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defRPr/>
            </a:pPr>
            <a:endParaRPr lang="en-US" sz="2400">
              <a:solidFill>
                <a:schemeClr val="bg1"/>
              </a:solidFill>
              <a:latin typeface="Calibri" pitchFamily="34" charset="0"/>
            </a:endParaRPr>
          </a:p>
        </p:txBody>
      </p:sp>
      <p:pic>
        <p:nvPicPr>
          <p:cNvPr id="4" name="Picture 8" descr="lhclogo.prev.eps"/>
          <p:cNvPicPr>
            <a:picLocks noChangeAspect="1"/>
          </p:cNvPicPr>
          <p:nvPr userDrawn="1"/>
        </p:nvPicPr>
        <p:blipFill>
          <a:blip r:embed="rId2" cstate="print"/>
          <a:srcRect/>
          <a:stretch>
            <a:fillRect/>
          </a:stretch>
        </p:blipFill>
        <p:spPr bwMode="auto">
          <a:xfrm>
            <a:off x="8305800" y="0"/>
            <a:ext cx="838200" cy="817563"/>
          </a:xfrm>
          <a:prstGeom prst="rect">
            <a:avLst/>
          </a:prstGeom>
          <a:noFill/>
          <a:ln w="9525">
            <a:noFill/>
            <a:miter lim="800000"/>
            <a:headEnd/>
            <a:tailEnd/>
          </a:ln>
        </p:spPr>
      </p:pic>
      <p:pic>
        <p:nvPicPr>
          <p:cNvPr id="5" name="Picture 37" descr="Logo CERN width=144,      height=144"/>
          <p:cNvPicPr>
            <a:picLocks noChangeAspect="1" noChangeArrowheads="1"/>
          </p:cNvPicPr>
          <p:nvPr userDrawn="1"/>
        </p:nvPicPr>
        <p:blipFill>
          <a:blip r:embed="rId3" cstate="print"/>
          <a:srcRect/>
          <a:stretch>
            <a:fillRect/>
          </a:stretch>
        </p:blipFill>
        <p:spPr bwMode="auto">
          <a:xfrm>
            <a:off x="0" y="0"/>
            <a:ext cx="762000" cy="762000"/>
          </a:xfrm>
          <a:prstGeom prst="rect">
            <a:avLst/>
          </a:prstGeom>
          <a:noFill/>
          <a:ln w="9525">
            <a:noFill/>
            <a:miter lim="800000"/>
            <a:headEnd/>
            <a:tailEnd/>
          </a:ln>
        </p:spPr>
      </p:pic>
      <p:sp>
        <p:nvSpPr>
          <p:cNvPr id="2" name="Title 1"/>
          <p:cNvSpPr>
            <a:spLocks noGrp="1"/>
          </p:cNvSpPr>
          <p:nvPr>
            <p:ph type="title"/>
          </p:nvPr>
        </p:nvSpPr>
        <p:spPr>
          <a:xfrm>
            <a:off x="800100" y="0"/>
            <a:ext cx="7429500" cy="800100"/>
          </a:xfrm>
        </p:spPr>
        <p:txBody>
          <a:bodyPr/>
          <a:lstStyle>
            <a:lvl1pPr>
              <a:defRPr>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6" name="Rectangle 5"/>
          <p:cNvSpPr>
            <a:spLocks noGrp="1" noChangeArrowheads="1"/>
          </p:cNvSpPr>
          <p:nvPr>
            <p:ph type="dt" sz="half" idx="10"/>
          </p:nvPr>
        </p:nvSpPr>
        <p:spPr>
          <a:xfrm rot="16200000">
            <a:off x="-552450" y="5962650"/>
            <a:ext cx="14478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r>
              <a:rPr lang="en-US" smtClean="0"/>
              <a:t>05/06/2018</a:t>
            </a:r>
            <a:endParaRPr lang="en-US"/>
          </a:p>
        </p:txBody>
      </p:sp>
      <p:sp>
        <p:nvSpPr>
          <p:cNvPr id="7" name="Rectangle 6"/>
          <p:cNvSpPr>
            <a:spLocks noGrp="1" noChangeArrowheads="1"/>
          </p:cNvSpPr>
          <p:nvPr>
            <p:ph type="ftr" sz="quarter" idx="11"/>
          </p:nvPr>
        </p:nvSpPr>
        <p:spPr>
          <a:xfrm rot="16200000">
            <a:off x="-2133600" y="2933700"/>
            <a:ext cx="46101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r>
              <a:rPr lang="fr-FR" smtClean="0"/>
              <a:t>Beam Instrumention CAS - Linear Imperfections</a:t>
            </a:r>
            <a:endParaRPr lang="en-US"/>
          </a:p>
        </p:txBody>
      </p:sp>
      <p:sp>
        <p:nvSpPr>
          <p:cNvPr id="8" name="Rectangle 7"/>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EE4E98C2-E612-405D-9D9D-D2D7EB854B0E}" type="slidenum">
              <a:rPr lang="en-US"/>
              <a:pPr>
                <a:defRPr/>
              </a:pPr>
              <a:t>‹#›</a:t>
            </a:fld>
            <a:endParaRPr lang="en-US"/>
          </a:p>
        </p:txBody>
      </p:sp>
    </p:spTree>
    <p:extLst>
      <p:ext uri="{BB962C8B-B14F-4D97-AF65-F5344CB8AC3E}">
        <p14:creationId xmlns:p14="http://schemas.microsoft.com/office/powerpoint/2010/main" val="23067477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4_Title Only">
    <p:spTree>
      <p:nvGrpSpPr>
        <p:cNvPr id="1" name=""/>
        <p:cNvGrpSpPr/>
        <p:nvPr/>
      </p:nvGrpSpPr>
      <p:grpSpPr>
        <a:xfrm>
          <a:off x="0" y="0"/>
          <a:ext cx="0" cy="0"/>
          <a:chOff x="0" y="0"/>
          <a:chExt cx="0" cy="0"/>
        </a:xfrm>
      </p:grpSpPr>
      <p:sp>
        <p:nvSpPr>
          <p:cNvPr id="3" name="Rectangle 36"/>
          <p:cNvSpPr>
            <a:spLocks noChangeArrowheads="1"/>
          </p:cNvSpPr>
          <p:nvPr userDrawn="1"/>
        </p:nvSpPr>
        <p:spPr bwMode="auto">
          <a:xfrm>
            <a:off x="0" y="0"/>
            <a:ext cx="9144000" cy="762000"/>
          </a:xfrm>
          <a:prstGeom prst="rect">
            <a:avLst/>
          </a:prstGeom>
          <a:gradFill rotWithShape="1">
            <a:gsLst>
              <a:gs pos="0">
                <a:srgbClr val="003368"/>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defRPr/>
            </a:pPr>
            <a:endParaRPr lang="en-US" sz="2400">
              <a:solidFill>
                <a:schemeClr val="bg1"/>
              </a:solidFill>
              <a:latin typeface="Calibri" pitchFamily="34" charset="0"/>
            </a:endParaRPr>
          </a:p>
        </p:txBody>
      </p:sp>
      <p:pic>
        <p:nvPicPr>
          <p:cNvPr id="4" name="Picture 8" descr="lhclogo.prev.eps"/>
          <p:cNvPicPr>
            <a:picLocks noChangeAspect="1"/>
          </p:cNvPicPr>
          <p:nvPr userDrawn="1"/>
        </p:nvPicPr>
        <p:blipFill>
          <a:blip r:embed="rId2" cstate="print"/>
          <a:srcRect/>
          <a:stretch>
            <a:fillRect/>
          </a:stretch>
        </p:blipFill>
        <p:spPr bwMode="auto">
          <a:xfrm>
            <a:off x="8305800" y="0"/>
            <a:ext cx="838200" cy="817563"/>
          </a:xfrm>
          <a:prstGeom prst="rect">
            <a:avLst/>
          </a:prstGeom>
          <a:noFill/>
          <a:ln w="9525">
            <a:noFill/>
            <a:miter lim="800000"/>
            <a:headEnd/>
            <a:tailEnd/>
          </a:ln>
        </p:spPr>
      </p:pic>
      <p:pic>
        <p:nvPicPr>
          <p:cNvPr id="5" name="Picture 37" descr="Logo CERN width=144,      height=144"/>
          <p:cNvPicPr>
            <a:picLocks noChangeAspect="1" noChangeArrowheads="1"/>
          </p:cNvPicPr>
          <p:nvPr userDrawn="1"/>
        </p:nvPicPr>
        <p:blipFill>
          <a:blip r:embed="rId3" cstate="print"/>
          <a:srcRect/>
          <a:stretch>
            <a:fillRect/>
          </a:stretch>
        </p:blipFill>
        <p:spPr bwMode="auto">
          <a:xfrm>
            <a:off x="0" y="0"/>
            <a:ext cx="762000" cy="762000"/>
          </a:xfrm>
          <a:prstGeom prst="rect">
            <a:avLst/>
          </a:prstGeom>
          <a:noFill/>
          <a:ln w="9525">
            <a:noFill/>
            <a:miter lim="800000"/>
            <a:headEnd/>
            <a:tailEnd/>
          </a:ln>
        </p:spPr>
      </p:pic>
      <p:sp>
        <p:nvSpPr>
          <p:cNvPr id="2" name="Title 1"/>
          <p:cNvSpPr>
            <a:spLocks noGrp="1"/>
          </p:cNvSpPr>
          <p:nvPr>
            <p:ph type="title"/>
          </p:nvPr>
        </p:nvSpPr>
        <p:spPr>
          <a:xfrm>
            <a:off x="800100" y="0"/>
            <a:ext cx="7429500" cy="800100"/>
          </a:xfrm>
        </p:spPr>
        <p:txBody>
          <a:bodyPr/>
          <a:lstStyle>
            <a:lvl1pPr>
              <a:defRPr>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6" name="Rectangle 5"/>
          <p:cNvSpPr>
            <a:spLocks noGrp="1" noChangeArrowheads="1"/>
          </p:cNvSpPr>
          <p:nvPr>
            <p:ph type="dt" sz="half" idx="10"/>
          </p:nvPr>
        </p:nvSpPr>
        <p:spPr>
          <a:xfrm rot="16200000">
            <a:off x="-552450" y="5962650"/>
            <a:ext cx="14478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r>
              <a:rPr lang="en-US" smtClean="0"/>
              <a:t>05/06/2018</a:t>
            </a:r>
            <a:endParaRPr lang="en-US"/>
          </a:p>
        </p:txBody>
      </p:sp>
      <p:sp>
        <p:nvSpPr>
          <p:cNvPr id="7" name="Rectangle 6"/>
          <p:cNvSpPr>
            <a:spLocks noGrp="1" noChangeArrowheads="1"/>
          </p:cNvSpPr>
          <p:nvPr>
            <p:ph type="ftr" sz="quarter" idx="11"/>
          </p:nvPr>
        </p:nvSpPr>
        <p:spPr>
          <a:xfrm rot="16200000">
            <a:off x="-2133600" y="2933700"/>
            <a:ext cx="46101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r>
              <a:rPr lang="fr-FR" smtClean="0"/>
              <a:t>Beam Instrumention CAS - Linear Imperfections</a:t>
            </a:r>
            <a:endParaRPr lang="en-US"/>
          </a:p>
        </p:txBody>
      </p:sp>
      <p:sp>
        <p:nvSpPr>
          <p:cNvPr id="8" name="Rectangle 7"/>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EE4E98C2-E612-405D-9D9D-D2D7EB854B0E}" type="slidenum">
              <a:rPr lang="en-US"/>
              <a:pPr>
                <a:defRPr/>
              </a:pPr>
              <a:t>‹#›</a:t>
            </a:fld>
            <a:endParaRPr lang="en-US"/>
          </a:p>
        </p:txBody>
      </p:sp>
    </p:spTree>
    <p:extLst>
      <p:ext uri="{BB962C8B-B14F-4D97-AF65-F5344CB8AC3E}">
        <p14:creationId xmlns:p14="http://schemas.microsoft.com/office/powerpoint/2010/main" val="2500067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9" name="Rectangle 6"/>
          <p:cNvSpPr>
            <a:spLocks noGrp="1" noChangeArrowheads="1"/>
          </p:cNvSpPr>
          <p:nvPr>
            <p:ph type="sldNum" sz="quarter" idx="12"/>
          </p:nvPr>
        </p:nvSpPr>
        <p:spPr>
          <a:ln/>
        </p:spPr>
        <p:txBody>
          <a:bodyPr/>
          <a:lstStyle>
            <a:lvl1pPr>
              <a:defRPr/>
            </a:lvl1pPr>
          </a:lstStyle>
          <a:p>
            <a:fld id="{86FFFC61-EA1B-4967-8D32-256DE9C020AB}" type="slidenum">
              <a:rPr lang="en-US" altLang="en-US"/>
              <a:pPr/>
              <a:t>‹#›</a:t>
            </a:fld>
            <a:endParaRPr lang="en-US" altLang="en-US"/>
          </a:p>
        </p:txBody>
      </p:sp>
    </p:spTree>
    <p:extLst>
      <p:ext uri="{BB962C8B-B14F-4D97-AF65-F5344CB8AC3E}">
        <p14:creationId xmlns:p14="http://schemas.microsoft.com/office/powerpoint/2010/main" val="337383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457200" y="6400800"/>
            <a:ext cx="2133600" cy="320675"/>
          </a:xfrm>
        </p:spPr>
        <p:txBody>
          <a:bodyPr/>
          <a:lstStyle>
            <a:lvl1pPr>
              <a:defRPr/>
            </a:lvl1pPr>
          </a:lstStyle>
          <a:p>
            <a:pPr>
              <a:defRPr/>
            </a:pPr>
            <a:r>
              <a:rPr lang="en-US" smtClean="0"/>
              <a:t>05/06/2018</a:t>
            </a:r>
            <a:endParaRPr lang="en-US"/>
          </a:p>
        </p:txBody>
      </p:sp>
      <p:sp>
        <p:nvSpPr>
          <p:cNvPr id="4" name="Rectangle 5"/>
          <p:cNvSpPr>
            <a:spLocks noGrp="1" noChangeArrowheads="1"/>
          </p:cNvSpPr>
          <p:nvPr>
            <p:ph type="ftr" sz="quarter" idx="11"/>
          </p:nvPr>
        </p:nvSpPr>
        <p:spPr>
          <a:xfrm>
            <a:off x="3124200" y="6400800"/>
            <a:ext cx="2895600" cy="320675"/>
          </a:xfrm>
        </p:spPr>
        <p:txBody>
          <a:bodyPr/>
          <a:lstStyle>
            <a:lvl1pPr>
              <a:defRPr/>
            </a:lvl1pPr>
          </a:lstStyle>
          <a:p>
            <a:pPr>
              <a:defRPr/>
            </a:pPr>
            <a:r>
              <a:rPr lang="en-GB" smtClean="0"/>
              <a:t>Beam Instrumention CAS - Linear Imperfections</a:t>
            </a:r>
            <a:endParaRPr lang="en-US"/>
          </a:p>
        </p:txBody>
      </p:sp>
      <p:sp>
        <p:nvSpPr>
          <p:cNvPr id="5" name="Rectangle 6"/>
          <p:cNvSpPr>
            <a:spLocks noGrp="1" noChangeArrowheads="1"/>
          </p:cNvSpPr>
          <p:nvPr>
            <p:ph type="sldNum" sz="quarter" idx="12"/>
          </p:nvPr>
        </p:nvSpPr>
        <p:spPr>
          <a:xfrm>
            <a:off x="6553200" y="6400800"/>
            <a:ext cx="2133600" cy="320675"/>
          </a:xfrm>
        </p:spPr>
        <p:txBody>
          <a:bodyPr/>
          <a:lstStyle>
            <a:lvl1pPr>
              <a:defRPr/>
            </a:lvl1pPr>
          </a:lstStyle>
          <a:p>
            <a:fld id="{5D228AE4-013D-4D6C-BE17-CA724E59F3AC}" type="slidenum">
              <a:rPr lang="en-US" altLang="en-US"/>
              <a:pPr/>
              <a:t>‹#›</a:t>
            </a:fld>
            <a:endParaRPr lang="en-US" altLang="en-US"/>
          </a:p>
        </p:txBody>
      </p:sp>
    </p:spTree>
    <p:extLst>
      <p:ext uri="{BB962C8B-B14F-4D97-AF65-F5344CB8AC3E}">
        <p14:creationId xmlns:p14="http://schemas.microsoft.com/office/powerpoint/2010/main" val="2805810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4" name="Rectangle 6"/>
          <p:cNvSpPr>
            <a:spLocks noGrp="1" noChangeArrowheads="1"/>
          </p:cNvSpPr>
          <p:nvPr>
            <p:ph type="sldNum" sz="quarter" idx="12"/>
          </p:nvPr>
        </p:nvSpPr>
        <p:spPr>
          <a:ln/>
        </p:spPr>
        <p:txBody>
          <a:bodyPr/>
          <a:lstStyle>
            <a:lvl1pPr>
              <a:defRPr/>
            </a:lvl1pPr>
          </a:lstStyle>
          <a:p>
            <a:fld id="{80F55989-A877-4FB8-8BB1-4FA95999C5FB}" type="slidenum">
              <a:rPr lang="en-US" altLang="en-US"/>
              <a:pPr/>
              <a:t>‹#›</a:t>
            </a:fld>
            <a:endParaRPr lang="en-US" altLang="en-US"/>
          </a:p>
        </p:txBody>
      </p:sp>
    </p:spTree>
    <p:extLst>
      <p:ext uri="{BB962C8B-B14F-4D97-AF65-F5344CB8AC3E}">
        <p14:creationId xmlns:p14="http://schemas.microsoft.com/office/powerpoint/2010/main" val="913436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7" name="Rectangle 6"/>
          <p:cNvSpPr>
            <a:spLocks noGrp="1" noChangeArrowheads="1"/>
          </p:cNvSpPr>
          <p:nvPr>
            <p:ph type="sldNum" sz="quarter" idx="12"/>
          </p:nvPr>
        </p:nvSpPr>
        <p:spPr>
          <a:ln/>
        </p:spPr>
        <p:txBody>
          <a:bodyPr/>
          <a:lstStyle>
            <a:lvl1pPr>
              <a:defRPr/>
            </a:lvl1pPr>
          </a:lstStyle>
          <a:p>
            <a:fld id="{5363493E-E22B-4D28-85D0-7C01FBD092D0}" type="slidenum">
              <a:rPr lang="en-US" altLang="en-US"/>
              <a:pPr/>
              <a:t>‹#›</a:t>
            </a:fld>
            <a:endParaRPr lang="en-US" altLang="en-US"/>
          </a:p>
        </p:txBody>
      </p:sp>
    </p:spTree>
    <p:extLst>
      <p:ext uri="{BB962C8B-B14F-4D97-AF65-F5344CB8AC3E}">
        <p14:creationId xmlns:p14="http://schemas.microsoft.com/office/powerpoint/2010/main" val="2717336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05/06/2018</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Beam Instrumention CAS - Linear Imperfections</a:t>
            </a:r>
            <a:endParaRPr lang="en-US"/>
          </a:p>
        </p:txBody>
      </p:sp>
      <p:sp>
        <p:nvSpPr>
          <p:cNvPr id="7" name="Rectangle 6"/>
          <p:cNvSpPr>
            <a:spLocks noGrp="1" noChangeArrowheads="1"/>
          </p:cNvSpPr>
          <p:nvPr>
            <p:ph type="sldNum" sz="quarter" idx="12"/>
          </p:nvPr>
        </p:nvSpPr>
        <p:spPr>
          <a:ln/>
        </p:spPr>
        <p:txBody>
          <a:bodyPr/>
          <a:lstStyle>
            <a:lvl1pPr>
              <a:defRPr/>
            </a:lvl1pPr>
          </a:lstStyle>
          <a:p>
            <a:fld id="{0B1F2845-7061-42F1-AE3D-125D0ACB50FF}" type="slidenum">
              <a:rPr lang="en-US" altLang="en-US"/>
              <a:pPr/>
              <a:t>‹#›</a:t>
            </a:fld>
            <a:endParaRPr lang="en-US" altLang="en-US"/>
          </a:p>
        </p:txBody>
      </p:sp>
    </p:spTree>
    <p:extLst>
      <p:ext uri="{BB962C8B-B14F-4D97-AF65-F5344CB8AC3E}">
        <p14:creationId xmlns:p14="http://schemas.microsoft.com/office/powerpoint/2010/main" val="2030706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slideLayout" Target="../slideLayouts/slideLayout39.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slideLayout" Target="../slideLayouts/slideLayout4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32" Type="http://schemas.openxmlformats.org/officeDocument/2006/relationships/theme" Target="../theme/theme2.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slideLayout" Target="../slideLayouts/slideLayout41.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31" Type="http://schemas.openxmlformats.org/officeDocument/2006/relationships/slideLayout" Target="../slideLayouts/slideLayout44.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 Id="rId30"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1534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r>
              <a:rPr lang="en-US" smtClean="0"/>
              <a:t>05/06/2018</a:t>
            </a: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r>
              <a:rPr lang="en-GB" smtClean="0"/>
              <a:t>Beam Instrumention CAS - Linear Imperfections</a:t>
            </a: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04F4CAA6-80F7-470B-A200-823989B75EF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6797" r:id="rId1"/>
    <p:sldLayoutId id="2147486798" r:id="rId2"/>
    <p:sldLayoutId id="2147486799" r:id="rId3"/>
    <p:sldLayoutId id="2147486800" r:id="rId4"/>
    <p:sldLayoutId id="2147486801" r:id="rId5"/>
    <p:sldLayoutId id="2147486822" r:id="rId6"/>
    <p:sldLayoutId id="2147486802" r:id="rId7"/>
    <p:sldLayoutId id="2147486803" r:id="rId8"/>
    <p:sldLayoutId id="2147486804" r:id="rId9"/>
    <p:sldLayoutId id="2147486805" r:id="rId10"/>
    <p:sldLayoutId id="2147486806" r:id="rId11"/>
    <p:sldLayoutId id="2147486807" r:id="rId12"/>
    <p:sldLayoutId id="2147486808" r:id="rId13"/>
  </p:sldLayoutIdLst>
  <p:hf hdr="0"/>
  <p:txStyles>
    <p:titleStyle>
      <a:lvl1pPr algn="ctr" rtl="0" eaLnBrk="0" fontAlgn="base" hangingPunct="0">
        <a:spcBef>
          <a:spcPct val="0"/>
        </a:spcBef>
        <a:spcAft>
          <a:spcPct val="0"/>
        </a:spcAft>
        <a:defRPr sz="3200">
          <a:solidFill>
            <a:srgbClr val="FF0000"/>
          </a:solidFill>
          <a:latin typeface="+mj-lt"/>
          <a:ea typeface="+mj-ea"/>
          <a:cs typeface="+mj-cs"/>
        </a:defRPr>
      </a:lvl1pPr>
      <a:lvl2pPr algn="ctr" rtl="0" eaLnBrk="0" fontAlgn="base" hangingPunct="0">
        <a:spcBef>
          <a:spcPct val="0"/>
        </a:spcBef>
        <a:spcAft>
          <a:spcPct val="0"/>
        </a:spcAft>
        <a:defRPr sz="3200">
          <a:solidFill>
            <a:srgbClr val="FF0000"/>
          </a:solidFill>
          <a:latin typeface="Comic Sans MS" pitchFamily="66" charset="0"/>
        </a:defRPr>
      </a:lvl2pPr>
      <a:lvl3pPr algn="ctr" rtl="0" eaLnBrk="0" fontAlgn="base" hangingPunct="0">
        <a:spcBef>
          <a:spcPct val="0"/>
        </a:spcBef>
        <a:spcAft>
          <a:spcPct val="0"/>
        </a:spcAft>
        <a:defRPr sz="3200">
          <a:solidFill>
            <a:srgbClr val="FF0000"/>
          </a:solidFill>
          <a:latin typeface="Comic Sans MS" pitchFamily="66" charset="0"/>
        </a:defRPr>
      </a:lvl3pPr>
      <a:lvl4pPr algn="ctr" rtl="0" eaLnBrk="0" fontAlgn="base" hangingPunct="0">
        <a:spcBef>
          <a:spcPct val="0"/>
        </a:spcBef>
        <a:spcAft>
          <a:spcPct val="0"/>
        </a:spcAft>
        <a:defRPr sz="3200">
          <a:solidFill>
            <a:srgbClr val="FF0000"/>
          </a:solidFill>
          <a:latin typeface="Comic Sans MS" pitchFamily="66" charset="0"/>
        </a:defRPr>
      </a:lvl4pPr>
      <a:lvl5pPr algn="ctr" rtl="0" eaLnBrk="0" fontAlgn="base" hangingPunct="0">
        <a:spcBef>
          <a:spcPct val="0"/>
        </a:spcBef>
        <a:spcAft>
          <a:spcPct val="0"/>
        </a:spcAft>
        <a:defRPr sz="3200">
          <a:solidFill>
            <a:srgbClr val="FF0000"/>
          </a:solidFill>
          <a:latin typeface="Comic Sans MS" pitchFamily="66" charset="0"/>
        </a:defRPr>
      </a:lvl5pPr>
      <a:lvl6pPr marL="457200" algn="ctr" rtl="0" fontAlgn="base">
        <a:spcBef>
          <a:spcPct val="0"/>
        </a:spcBef>
        <a:spcAft>
          <a:spcPct val="0"/>
        </a:spcAft>
        <a:defRPr sz="3200">
          <a:solidFill>
            <a:srgbClr val="FF0000"/>
          </a:solidFill>
          <a:latin typeface="Comic Sans MS" pitchFamily="66" charset="0"/>
        </a:defRPr>
      </a:lvl6pPr>
      <a:lvl7pPr marL="914400" algn="ctr" rtl="0" fontAlgn="base">
        <a:spcBef>
          <a:spcPct val="0"/>
        </a:spcBef>
        <a:spcAft>
          <a:spcPct val="0"/>
        </a:spcAft>
        <a:defRPr sz="3200">
          <a:solidFill>
            <a:srgbClr val="FF0000"/>
          </a:solidFill>
          <a:latin typeface="Comic Sans MS" pitchFamily="66" charset="0"/>
        </a:defRPr>
      </a:lvl7pPr>
      <a:lvl8pPr marL="1371600" algn="ctr" rtl="0" fontAlgn="base">
        <a:spcBef>
          <a:spcPct val="0"/>
        </a:spcBef>
        <a:spcAft>
          <a:spcPct val="0"/>
        </a:spcAft>
        <a:defRPr sz="3200">
          <a:solidFill>
            <a:srgbClr val="FF0000"/>
          </a:solidFill>
          <a:latin typeface="Comic Sans MS" pitchFamily="66" charset="0"/>
        </a:defRPr>
      </a:lvl8pPr>
      <a:lvl9pPr marL="1828800" algn="ctr" rtl="0" fontAlgn="base">
        <a:spcBef>
          <a:spcPct val="0"/>
        </a:spcBef>
        <a:spcAft>
          <a:spcPct val="0"/>
        </a:spcAft>
        <a:defRPr sz="3200">
          <a:solidFill>
            <a:srgbClr val="FF0000"/>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1534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5715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rot="16200000">
            <a:off x="-495300" y="5905500"/>
            <a:ext cx="1447800" cy="457200"/>
          </a:xfrm>
          <a:prstGeom prst="rect">
            <a:avLst/>
          </a:prstGeom>
          <a:solidFill>
            <a:schemeClr val="bg1">
              <a:lumMod val="95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latin typeface="Arial" pitchFamily="34" charset="0"/>
                <a:cs typeface="Arial" pitchFamily="34" charset="0"/>
              </a:defRPr>
            </a:lvl1pPr>
          </a:lstStyle>
          <a:p>
            <a:pPr>
              <a:defRPr/>
            </a:pPr>
            <a:r>
              <a:rPr lang="en-US" smtClean="0"/>
              <a:t>05/06/2018</a:t>
            </a:r>
            <a:endParaRPr lang="en-US" dirty="0"/>
          </a:p>
        </p:txBody>
      </p:sp>
      <p:sp>
        <p:nvSpPr>
          <p:cNvPr id="1029" name="Rectangle 5"/>
          <p:cNvSpPr>
            <a:spLocks noGrp="1" noChangeArrowheads="1"/>
          </p:cNvSpPr>
          <p:nvPr>
            <p:ph type="ftr" sz="quarter" idx="3"/>
          </p:nvPr>
        </p:nvSpPr>
        <p:spPr bwMode="auto">
          <a:xfrm rot="16200000">
            <a:off x="-1981200" y="2971800"/>
            <a:ext cx="4419600" cy="457200"/>
          </a:xfrm>
          <a:prstGeom prst="rect">
            <a:avLst/>
          </a:prstGeom>
          <a:solidFill>
            <a:schemeClr val="bg1">
              <a:lumMod val="95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rgbClr val="000000"/>
                </a:solidFill>
                <a:latin typeface="Arial" pitchFamily="34" charset="0"/>
                <a:cs typeface="Arial" pitchFamily="34" charset="0"/>
              </a:defRPr>
            </a:lvl1pPr>
          </a:lstStyle>
          <a:p>
            <a:pPr>
              <a:defRPr/>
            </a:pPr>
            <a:r>
              <a:rPr lang="en-GB" smtClean="0"/>
              <a:t>Beam Instrumention CAS - Linear Imperfections</a:t>
            </a:r>
            <a:endParaRPr lang="en-US" dirty="0"/>
          </a:p>
        </p:txBody>
      </p:sp>
      <p:sp>
        <p:nvSpPr>
          <p:cNvPr id="1030" name="Rectangle 6"/>
          <p:cNvSpPr>
            <a:spLocks noGrp="1" noChangeArrowheads="1"/>
          </p:cNvSpPr>
          <p:nvPr>
            <p:ph type="sldNum" sz="quarter" idx="4"/>
          </p:nvPr>
        </p:nvSpPr>
        <p:spPr bwMode="auto">
          <a:xfrm>
            <a:off x="7886700" y="6400800"/>
            <a:ext cx="9144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fld id="{6C240DF3-E07A-4B99-BDD3-057BAD7CB75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6809" r:id="rId1"/>
    <p:sldLayoutId id="2147486810" r:id="rId2"/>
    <p:sldLayoutId id="2147486811" r:id="rId3"/>
    <p:sldLayoutId id="2147486812" r:id="rId4"/>
    <p:sldLayoutId id="2147486813" r:id="rId5"/>
    <p:sldLayoutId id="2147486823" r:id="rId6"/>
    <p:sldLayoutId id="2147486814" r:id="rId7"/>
    <p:sldLayoutId id="2147486815" r:id="rId8"/>
    <p:sldLayoutId id="2147486816" r:id="rId9"/>
    <p:sldLayoutId id="2147486817" r:id="rId10"/>
    <p:sldLayoutId id="2147486818" r:id="rId11"/>
    <p:sldLayoutId id="2147486819" r:id="rId12"/>
    <p:sldLayoutId id="2147486820" r:id="rId13"/>
    <p:sldLayoutId id="2147486824" r:id="rId14"/>
    <p:sldLayoutId id="2147486825" r:id="rId15"/>
    <p:sldLayoutId id="2147486826" r:id="rId16"/>
    <p:sldLayoutId id="2147486827" r:id="rId17"/>
    <p:sldLayoutId id="2147486828" r:id="rId18"/>
    <p:sldLayoutId id="2147486829" r:id="rId19"/>
    <p:sldLayoutId id="2147486830" r:id="rId20"/>
    <p:sldLayoutId id="2147486831" r:id="rId21"/>
    <p:sldLayoutId id="2147486832" r:id="rId22"/>
    <p:sldLayoutId id="2147486833" r:id="rId23"/>
    <p:sldLayoutId id="2147486834" r:id="rId24"/>
    <p:sldLayoutId id="2147486835" r:id="rId25"/>
    <p:sldLayoutId id="2147486836" r:id="rId26"/>
    <p:sldLayoutId id="2147486821" r:id="rId27"/>
    <p:sldLayoutId id="2147486837" r:id="rId28"/>
    <p:sldLayoutId id="2147486838" r:id="rId29"/>
    <p:sldLayoutId id="2147486839" r:id="rId30"/>
    <p:sldLayoutId id="2147486840" r:id="rId31"/>
  </p:sldLayoutIdLst>
  <p:hf hdr="0"/>
  <p:txStyles>
    <p:titleStyle>
      <a:lvl1pPr algn="ctr" rtl="0" eaLnBrk="0" fontAlgn="base" hangingPunct="0">
        <a:spcBef>
          <a:spcPct val="0"/>
        </a:spcBef>
        <a:spcAft>
          <a:spcPct val="0"/>
        </a:spcAft>
        <a:defRPr sz="3200">
          <a:solidFill>
            <a:srgbClr val="FF0000"/>
          </a:solidFill>
          <a:latin typeface="+mj-lt"/>
          <a:ea typeface="+mj-ea"/>
          <a:cs typeface="+mj-cs"/>
        </a:defRPr>
      </a:lvl1pPr>
      <a:lvl2pPr algn="ctr" rtl="0" eaLnBrk="0" fontAlgn="base" hangingPunct="0">
        <a:spcBef>
          <a:spcPct val="0"/>
        </a:spcBef>
        <a:spcAft>
          <a:spcPct val="0"/>
        </a:spcAft>
        <a:defRPr sz="3200">
          <a:solidFill>
            <a:srgbClr val="FF0000"/>
          </a:solidFill>
          <a:latin typeface="Arial" charset="0"/>
        </a:defRPr>
      </a:lvl2pPr>
      <a:lvl3pPr algn="ctr" rtl="0" eaLnBrk="0" fontAlgn="base" hangingPunct="0">
        <a:spcBef>
          <a:spcPct val="0"/>
        </a:spcBef>
        <a:spcAft>
          <a:spcPct val="0"/>
        </a:spcAft>
        <a:defRPr sz="3200">
          <a:solidFill>
            <a:srgbClr val="FF0000"/>
          </a:solidFill>
          <a:latin typeface="Arial" charset="0"/>
        </a:defRPr>
      </a:lvl3pPr>
      <a:lvl4pPr algn="ctr" rtl="0" eaLnBrk="0" fontAlgn="base" hangingPunct="0">
        <a:spcBef>
          <a:spcPct val="0"/>
        </a:spcBef>
        <a:spcAft>
          <a:spcPct val="0"/>
        </a:spcAft>
        <a:defRPr sz="3200">
          <a:solidFill>
            <a:srgbClr val="FF0000"/>
          </a:solidFill>
          <a:latin typeface="Arial" charset="0"/>
        </a:defRPr>
      </a:lvl4pPr>
      <a:lvl5pPr algn="ctr" rtl="0" eaLnBrk="0" fontAlgn="base" hangingPunct="0">
        <a:spcBef>
          <a:spcPct val="0"/>
        </a:spcBef>
        <a:spcAft>
          <a:spcPct val="0"/>
        </a:spcAft>
        <a:defRPr sz="3200">
          <a:solidFill>
            <a:srgbClr val="FF0000"/>
          </a:solidFill>
          <a:latin typeface="Arial" charset="0"/>
        </a:defRPr>
      </a:lvl5pPr>
      <a:lvl6pPr marL="457200" algn="ctr" rtl="0" eaLnBrk="1" fontAlgn="base" hangingPunct="1">
        <a:spcBef>
          <a:spcPct val="0"/>
        </a:spcBef>
        <a:spcAft>
          <a:spcPct val="0"/>
        </a:spcAft>
        <a:defRPr sz="3200">
          <a:solidFill>
            <a:srgbClr val="FF0000"/>
          </a:solidFill>
          <a:latin typeface="Comic Sans MS" pitchFamily="66" charset="0"/>
        </a:defRPr>
      </a:lvl6pPr>
      <a:lvl7pPr marL="914400" algn="ctr" rtl="0" eaLnBrk="1" fontAlgn="base" hangingPunct="1">
        <a:spcBef>
          <a:spcPct val="0"/>
        </a:spcBef>
        <a:spcAft>
          <a:spcPct val="0"/>
        </a:spcAft>
        <a:defRPr sz="3200">
          <a:solidFill>
            <a:srgbClr val="FF0000"/>
          </a:solidFill>
          <a:latin typeface="Comic Sans MS" pitchFamily="66" charset="0"/>
        </a:defRPr>
      </a:lvl7pPr>
      <a:lvl8pPr marL="1371600" algn="ctr" rtl="0" eaLnBrk="1" fontAlgn="base" hangingPunct="1">
        <a:spcBef>
          <a:spcPct val="0"/>
        </a:spcBef>
        <a:spcAft>
          <a:spcPct val="0"/>
        </a:spcAft>
        <a:defRPr sz="3200">
          <a:solidFill>
            <a:srgbClr val="FF0000"/>
          </a:solidFill>
          <a:latin typeface="Comic Sans MS" pitchFamily="66" charset="0"/>
        </a:defRPr>
      </a:lvl8pPr>
      <a:lvl9pPr marL="1828800" algn="ctr" rtl="0" eaLnBrk="1" fontAlgn="base" hangingPunct="1">
        <a:spcBef>
          <a:spcPct val="0"/>
        </a:spcBef>
        <a:spcAft>
          <a:spcPct val="0"/>
        </a:spcAft>
        <a:defRPr sz="3200">
          <a:solidFill>
            <a:srgbClr val="FF0000"/>
          </a:solidFill>
          <a:latin typeface="Comic Sans MS" pitchFamily="66" charset="0"/>
        </a:defRPr>
      </a:lvl9pPr>
    </p:titleStyle>
    <p:body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2.xml.rels><?xml version="1.0" encoding="UTF-8" standalone="yes"?>
<Relationships xmlns="http://schemas.openxmlformats.org/package/2006/relationships"><Relationship Id="rId8" Type="http://schemas.openxmlformats.org/officeDocument/2006/relationships/image" Target="../media/image230.png"/><Relationship Id="rId13" Type="http://schemas.openxmlformats.org/officeDocument/2006/relationships/image" Target="../media/image235.png"/><Relationship Id="rId18" Type="http://schemas.openxmlformats.org/officeDocument/2006/relationships/image" Target="../media/image240.png"/><Relationship Id="rId26" Type="http://schemas.openxmlformats.org/officeDocument/2006/relationships/image" Target="../media/image248.png"/><Relationship Id="rId3" Type="http://schemas.openxmlformats.org/officeDocument/2006/relationships/image" Target="../media/image225.png"/><Relationship Id="rId21" Type="http://schemas.openxmlformats.org/officeDocument/2006/relationships/image" Target="../media/image243.png"/><Relationship Id="rId7" Type="http://schemas.openxmlformats.org/officeDocument/2006/relationships/image" Target="../media/image229.png"/><Relationship Id="rId12" Type="http://schemas.openxmlformats.org/officeDocument/2006/relationships/image" Target="../media/image234.png"/><Relationship Id="rId17" Type="http://schemas.openxmlformats.org/officeDocument/2006/relationships/image" Target="../media/image239.png"/><Relationship Id="rId25" Type="http://schemas.openxmlformats.org/officeDocument/2006/relationships/image" Target="../media/image247.png"/><Relationship Id="rId2" Type="http://schemas.openxmlformats.org/officeDocument/2006/relationships/image" Target="../media/image224.png"/><Relationship Id="rId16" Type="http://schemas.openxmlformats.org/officeDocument/2006/relationships/image" Target="../media/image238.png"/><Relationship Id="rId20" Type="http://schemas.openxmlformats.org/officeDocument/2006/relationships/image" Target="../media/image242.png"/><Relationship Id="rId1" Type="http://schemas.openxmlformats.org/officeDocument/2006/relationships/slideLayout" Target="../slideLayouts/slideLayout19.xml"/><Relationship Id="rId6" Type="http://schemas.openxmlformats.org/officeDocument/2006/relationships/image" Target="../media/image228.png"/><Relationship Id="rId11" Type="http://schemas.openxmlformats.org/officeDocument/2006/relationships/image" Target="../media/image233.png"/><Relationship Id="rId24" Type="http://schemas.openxmlformats.org/officeDocument/2006/relationships/image" Target="../media/image246.png"/><Relationship Id="rId5" Type="http://schemas.openxmlformats.org/officeDocument/2006/relationships/image" Target="../media/image227.png"/><Relationship Id="rId15" Type="http://schemas.openxmlformats.org/officeDocument/2006/relationships/image" Target="../media/image237.png"/><Relationship Id="rId23" Type="http://schemas.openxmlformats.org/officeDocument/2006/relationships/image" Target="../media/image245.png"/><Relationship Id="rId28" Type="http://schemas.openxmlformats.org/officeDocument/2006/relationships/image" Target="../media/image250.png"/><Relationship Id="rId10" Type="http://schemas.openxmlformats.org/officeDocument/2006/relationships/image" Target="../media/image232.png"/><Relationship Id="rId19" Type="http://schemas.openxmlformats.org/officeDocument/2006/relationships/image" Target="../media/image241.png"/><Relationship Id="rId4" Type="http://schemas.openxmlformats.org/officeDocument/2006/relationships/image" Target="../media/image226.png"/><Relationship Id="rId9" Type="http://schemas.openxmlformats.org/officeDocument/2006/relationships/image" Target="../media/image231.png"/><Relationship Id="rId14" Type="http://schemas.openxmlformats.org/officeDocument/2006/relationships/image" Target="../media/image236.png"/><Relationship Id="rId22" Type="http://schemas.openxmlformats.org/officeDocument/2006/relationships/image" Target="../media/image244.png"/><Relationship Id="rId27" Type="http://schemas.openxmlformats.org/officeDocument/2006/relationships/image" Target="../media/image249.png"/></Relationships>
</file>

<file path=ppt/slides/_rels/slide103.xml.rels><?xml version="1.0" encoding="UTF-8" standalone="yes"?>
<Relationships xmlns="http://schemas.openxmlformats.org/package/2006/relationships"><Relationship Id="rId2" Type="http://schemas.openxmlformats.org/officeDocument/2006/relationships/image" Target="../media/image251.png"/><Relationship Id="rId1" Type="http://schemas.openxmlformats.org/officeDocument/2006/relationships/slideLayout" Target="../slideLayouts/slideLayout19.xml"/></Relationships>
</file>

<file path=ppt/slides/_rels/slide104.xml.rels><?xml version="1.0" encoding="UTF-8" standalone="yes"?>
<Relationships xmlns="http://schemas.openxmlformats.org/package/2006/relationships"><Relationship Id="rId2" Type="http://schemas.openxmlformats.org/officeDocument/2006/relationships/image" Target="../media/image252.png"/><Relationship Id="rId1" Type="http://schemas.openxmlformats.org/officeDocument/2006/relationships/slideLayout" Target="../slideLayouts/slideLayout19.xml"/></Relationships>
</file>

<file path=ppt/slides/_rels/slide105.xml.rels><?xml version="1.0" encoding="UTF-8" standalone="yes"?>
<Relationships xmlns="http://schemas.openxmlformats.org/package/2006/relationships"><Relationship Id="rId3" Type="http://schemas.openxmlformats.org/officeDocument/2006/relationships/oleObject" Target="../embeddings/oleObject91.bin"/><Relationship Id="rId2" Type="http://schemas.openxmlformats.org/officeDocument/2006/relationships/slideLayout" Target="../slideLayouts/slideLayout19.xml"/><Relationship Id="rId1" Type="http://schemas.openxmlformats.org/officeDocument/2006/relationships/vmlDrawing" Target="../drawings/vmlDrawing31.vml"/><Relationship Id="rId6" Type="http://schemas.openxmlformats.org/officeDocument/2006/relationships/image" Target="../media/image255.png"/><Relationship Id="rId5" Type="http://schemas.openxmlformats.org/officeDocument/2006/relationships/image" Target="../media/image254.png"/><Relationship Id="rId4" Type="http://schemas.openxmlformats.org/officeDocument/2006/relationships/image" Target="../media/image253.wmf"/></Relationships>
</file>

<file path=ppt/slides/_rels/slide106.xml.rels><?xml version="1.0" encoding="UTF-8" standalone="yes"?>
<Relationships xmlns="http://schemas.openxmlformats.org/package/2006/relationships"><Relationship Id="rId2" Type="http://schemas.openxmlformats.org/officeDocument/2006/relationships/image" Target="../media/image256.png"/><Relationship Id="rId1" Type="http://schemas.openxmlformats.org/officeDocument/2006/relationships/slideLayout" Target="../slideLayouts/slideLayout19.xml"/></Relationships>
</file>

<file path=ppt/slides/_rels/slide107.xml.rels><?xml version="1.0" encoding="UTF-8" standalone="yes"?>
<Relationships xmlns="http://schemas.openxmlformats.org/package/2006/relationships"><Relationship Id="rId3" Type="http://schemas.openxmlformats.org/officeDocument/2006/relationships/image" Target="../media/image258.png"/><Relationship Id="rId2" Type="http://schemas.openxmlformats.org/officeDocument/2006/relationships/slideLayout" Target="../slideLayouts/slideLayout19.xml"/><Relationship Id="rId1" Type="http://schemas.openxmlformats.org/officeDocument/2006/relationships/vmlDrawing" Target="../drawings/vmlDrawing32.vml"/><Relationship Id="rId5" Type="http://schemas.openxmlformats.org/officeDocument/2006/relationships/image" Target="../media/image257.wmf"/><Relationship Id="rId4" Type="http://schemas.openxmlformats.org/officeDocument/2006/relationships/oleObject" Target="../embeddings/oleObject92.bin"/></Relationships>
</file>

<file path=ppt/slides/_rels/slide108.xml.rels><?xml version="1.0" encoding="UTF-8" standalone="yes"?>
<Relationships xmlns="http://schemas.openxmlformats.org/package/2006/relationships"><Relationship Id="rId2" Type="http://schemas.openxmlformats.org/officeDocument/2006/relationships/image" Target="../media/image259.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9.xml"/><Relationship Id="rId5" Type="http://schemas.openxmlformats.org/officeDocument/2006/relationships/image" Target="../media/image31.jpeg"/><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4.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9.xml"/><Relationship Id="rId5" Type="http://schemas.openxmlformats.org/officeDocument/2006/relationships/image" Target="../media/image38.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5.png"/><Relationship Id="rId1" Type="http://schemas.openxmlformats.org/officeDocument/2006/relationships/slideLayout" Target="../slideLayouts/slideLayout19.xml"/><Relationship Id="rId5" Type="http://schemas.openxmlformats.org/officeDocument/2006/relationships/image" Target="../media/image41.gif"/><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5.png"/><Relationship Id="rId1" Type="http://schemas.openxmlformats.org/officeDocument/2006/relationships/slideLayout" Target="../slideLayouts/slideLayout19.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19.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9.xml"/><Relationship Id="rId1" Type="http://schemas.openxmlformats.org/officeDocument/2006/relationships/vmlDrawing" Target="../drawings/vmlDrawing2.vml"/><Relationship Id="rId4" Type="http://schemas.openxmlformats.org/officeDocument/2006/relationships/image" Target="../media/image52.wmf"/></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9.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8" Type="http://schemas.openxmlformats.org/officeDocument/2006/relationships/image" Target="../media/image60.wmf"/><Relationship Id="rId13" Type="http://schemas.openxmlformats.org/officeDocument/2006/relationships/oleObject" Target="../embeddings/oleObject8.bin"/><Relationship Id="rId18" Type="http://schemas.openxmlformats.org/officeDocument/2006/relationships/image" Target="../media/image65.wmf"/><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62.wmf"/><Relationship Id="rId17" Type="http://schemas.openxmlformats.org/officeDocument/2006/relationships/oleObject" Target="../embeddings/oleObject10.bin"/><Relationship Id="rId2" Type="http://schemas.openxmlformats.org/officeDocument/2006/relationships/slideLayout" Target="../slideLayouts/slideLayout19.xml"/><Relationship Id="rId16" Type="http://schemas.openxmlformats.org/officeDocument/2006/relationships/image" Target="../media/image64.wmf"/><Relationship Id="rId1" Type="http://schemas.openxmlformats.org/officeDocument/2006/relationships/vmlDrawing" Target="../drawings/vmlDrawing3.vml"/><Relationship Id="rId6" Type="http://schemas.openxmlformats.org/officeDocument/2006/relationships/image" Target="../media/image59.wmf"/><Relationship Id="rId11" Type="http://schemas.openxmlformats.org/officeDocument/2006/relationships/oleObject" Target="../embeddings/oleObject7.bin"/><Relationship Id="rId5" Type="http://schemas.openxmlformats.org/officeDocument/2006/relationships/oleObject" Target="../embeddings/oleObject4.bin"/><Relationship Id="rId15" Type="http://schemas.openxmlformats.org/officeDocument/2006/relationships/oleObject" Target="../embeddings/oleObject9.bin"/><Relationship Id="rId10" Type="http://schemas.openxmlformats.org/officeDocument/2006/relationships/image" Target="../media/image61.wmf"/><Relationship Id="rId4" Type="http://schemas.openxmlformats.org/officeDocument/2006/relationships/image" Target="../media/image58.wmf"/><Relationship Id="rId9" Type="http://schemas.openxmlformats.org/officeDocument/2006/relationships/oleObject" Target="../embeddings/oleObject6.bin"/><Relationship Id="rId14" Type="http://schemas.openxmlformats.org/officeDocument/2006/relationships/image" Target="../media/image63.wmf"/></Relationships>
</file>

<file path=ppt/slides/_rels/slide27.xml.rels><?xml version="1.0" encoding="UTF-8" standalone="yes"?>
<Relationships xmlns="http://schemas.openxmlformats.org/package/2006/relationships"><Relationship Id="rId8" Type="http://schemas.openxmlformats.org/officeDocument/2006/relationships/image" Target="../media/image68.wmf"/><Relationship Id="rId13" Type="http://schemas.openxmlformats.org/officeDocument/2006/relationships/oleObject" Target="../embeddings/oleObject16.bin"/><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image" Target="../media/image70.wmf"/><Relationship Id="rId2" Type="http://schemas.openxmlformats.org/officeDocument/2006/relationships/slideLayout" Target="../slideLayouts/slideLayout19.xml"/><Relationship Id="rId1" Type="http://schemas.openxmlformats.org/officeDocument/2006/relationships/vmlDrawing" Target="../drawings/vmlDrawing4.vml"/><Relationship Id="rId6" Type="http://schemas.openxmlformats.org/officeDocument/2006/relationships/image" Target="../media/image67.wmf"/><Relationship Id="rId11" Type="http://schemas.openxmlformats.org/officeDocument/2006/relationships/oleObject" Target="../embeddings/oleObject15.bin"/><Relationship Id="rId5" Type="http://schemas.openxmlformats.org/officeDocument/2006/relationships/oleObject" Target="../embeddings/oleObject12.bin"/><Relationship Id="rId10" Type="http://schemas.openxmlformats.org/officeDocument/2006/relationships/image" Target="../media/image69.wmf"/><Relationship Id="rId4" Type="http://schemas.openxmlformats.org/officeDocument/2006/relationships/image" Target="../media/image66.wmf"/><Relationship Id="rId9" Type="http://schemas.openxmlformats.org/officeDocument/2006/relationships/oleObject" Target="../embeddings/oleObject14.bin"/><Relationship Id="rId14" Type="http://schemas.openxmlformats.org/officeDocument/2006/relationships/image" Target="../media/image71.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9.xml"/><Relationship Id="rId1" Type="http://schemas.openxmlformats.org/officeDocument/2006/relationships/vmlDrawing" Target="../drawings/vmlDrawing5.vml"/><Relationship Id="rId4" Type="http://schemas.openxmlformats.org/officeDocument/2006/relationships/image" Target="../media/image72.wmf"/></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9.xml"/><Relationship Id="rId4" Type="http://schemas.openxmlformats.org/officeDocument/2006/relationships/image" Target="../media/image75.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image" Target="../media/image76.png"/><Relationship Id="rId7" Type="http://schemas.openxmlformats.org/officeDocument/2006/relationships/oleObject" Target="../embeddings/oleObject12.bin"/><Relationship Id="rId2" Type="http://schemas.openxmlformats.org/officeDocument/2006/relationships/slideLayout" Target="../slideLayouts/slideLayout19.xml"/><Relationship Id="rId1" Type="http://schemas.openxmlformats.org/officeDocument/2006/relationships/vmlDrawing" Target="../drawings/vmlDrawing6.v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31.xml.rels><?xml version="1.0" encoding="UTF-8" standalone="yes"?>
<Relationships xmlns="http://schemas.openxmlformats.org/package/2006/relationships"><Relationship Id="rId8" Type="http://schemas.openxmlformats.org/officeDocument/2006/relationships/image" Target="../media/image80.wmf"/><Relationship Id="rId3" Type="http://schemas.openxmlformats.org/officeDocument/2006/relationships/image" Target="../media/image81.png"/><Relationship Id="rId7" Type="http://schemas.openxmlformats.org/officeDocument/2006/relationships/oleObject" Target="../embeddings/oleObject18.bin"/><Relationship Id="rId2" Type="http://schemas.openxmlformats.org/officeDocument/2006/relationships/slideLayout" Target="../slideLayouts/slideLayout19.xml"/><Relationship Id="rId1" Type="http://schemas.openxmlformats.org/officeDocument/2006/relationships/vmlDrawing" Target="../drawings/vmlDrawing7.v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32.xml.rels><?xml version="1.0" encoding="UTF-8" standalone="yes"?>
<Relationships xmlns="http://schemas.openxmlformats.org/package/2006/relationships"><Relationship Id="rId8" Type="http://schemas.openxmlformats.org/officeDocument/2006/relationships/image" Target="../media/image84.wmf"/><Relationship Id="rId13" Type="http://schemas.openxmlformats.org/officeDocument/2006/relationships/oleObject" Target="../embeddings/oleObject24.bin"/><Relationship Id="rId18" Type="http://schemas.openxmlformats.org/officeDocument/2006/relationships/image" Target="../media/image89.wmf"/><Relationship Id="rId3" Type="http://schemas.openxmlformats.org/officeDocument/2006/relationships/oleObject" Target="../embeddings/oleObject19.bin"/><Relationship Id="rId7" Type="http://schemas.openxmlformats.org/officeDocument/2006/relationships/oleObject" Target="../embeddings/oleObject21.bin"/><Relationship Id="rId12" Type="http://schemas.openxmlformats.org/officeDocument/2006/relationships/image" Target="../media/image86.wmf"/><Relationship Id="rId17" Type="http://schemas.openxmlformats.org/officeDocument/2006/relationships/oleObject" Target="../embeddings/oleObject26.bin"/><Relationship Id="rId2" Type="http://schemas.openxmlformats.org/officeDocument/2006/relationships/slideLayout" Target="../slideLayouts/slideLayout19.xml"/><Relationship Id="rId16" Type="http://schemas.openxmlformats.org/officeDocument/2006/relationships/image" Target="../media/image88.wmf"/><Relationship Id="rId20" Type="http://schemas.openxmlformats.org/officeDocument/2006/relationships/image" Target="../media/image90.wmf"/><Relationship Id="rId1" Type="http://schemas.openxmlformats.org/officeDocument/2006/relationships/vmlDrawing" Target="../drawings/vmlDrawing8.vml"/><Relationship Id="rId6" Type="http://schemas.openxmlformats.org/officeDocument/2006/relationships/image" Target="../media/image83.wmf"/><Relationship Id="rId11" Type="http://schemas.openxmlformats.org/officeDocument/2006/relationships/oleObject" Target="../embeddings/oleObject23.bin"/><Relationship Id="rId5" Type="http://schemas.openxmlformats.org/officeDocument/2006/relationships/oleObject" Target="../embeddings/oleObject20.bin"/><Relationship Id="rId15" Type="http://schemas.openxmlformats.org/officeDocument/2006/relationships/oleObject" Target="../embeddings/oleObject25.bin"/><Relationship Id="rId10" Type="http://schemas.openxmlformats.org/officeDocument/2006/relationships/image" Target="../media/image85.wmf"/><Relationship Id="rId19" Type="http://schemas.openxmlformats.org/officeDocument/2006/relationships/oleObject" Target="../embeddings/oleObject27.bin"/><Relationship Id="rId4" Type="http://schemas.openxmlformats.org/officeDocument/2006/relationships/image" Target="../media/image82.wmf"/><Relationship Id="rId9" Type="http://schemas.openxmlformats.org/officeDocument/2006/relationships/oleObject" Target="../embeddings/oleObject22.bin"/><Relationship Id="rId14" Type="http://schemas.openxmlformats.org/officeDocument/2006/relationships/image" Target="../media/image87.wmf"/></Relationships>
</file>

<file path=ppt/slides/_rels/slide33.xml.rels><?xml version="1.0" encoding="UTF-8" standalone="yes"?>
<Relationships xmlns="http://schemas.openxmlformats.org/package/2006/relationships"><Relationship Id="rId8" Type="http://schemas.openxmlformats.org/officeDocument/2006/relationships/image" Target="../media/image91.wmf"/><Relationship Id="rId13" Type="http://schemas.openxmlformats.org/officeDocument/2006/relationships/oleObject" Target="../embeddings/oleObject31.bin"/><Relationship Id="rId18" Type="http://schemas.openxmlformats.org/officeDocument/2006/relationships/image" Target="../media/image96.wmf"/><Relationship Id="rId3" Type="http://schemas.openxmlformats.org/officeDocument/2006/relationships/image" Target="../media/image98.jpeg"/><Relationship Id="rId7" Type="http://schemas.openxmlformats.org/officeDocument/2006/relationships/oleObject" Target="../embeddings/oleObject28.bin"/><Relationship Id="rId12" Type="http://schemas.openxmlformats.org/officeDocument/2006/relationships/image" Target="../media/image93.wmf"/><Relationship Id="rId17" Type="http://schemas.openxmlformats.org/officeDocument/2006/relationships/oleObject" Target="../embeddings/oleObject33.bin"/><Relationship Id="rId2" Type="http://schemas.openxmlformats.org/officeDocument/2006/relationships/slideLayout" Target="../slideLayouts/slideLayout19.xml"/><Relationship Id="rId16" Type="http://schemas.openxmlformats.org/officeDocument/2006/relationships/image" Target="../media/image95.wmf"/><Relationship Id="rId20" Type="http://schemas.openxmlformats.org/officeDocument/2006/relationships/image" Target="../media/image97.wmf"/><Relationship Id="rId1" Type="http://schemas.openxmlformats.org/officeDocument/2006/relationships/vmlDrawing" Target="../drawings/vmlDrawing9.vml"/><Relationship Id="rId6" Type="http://schemas.openxmlformats.org/officeDocument/2006/relationships/image" Target="../media/image101.jpeg"/><Relationship Id="rId11" Type="http://schemas.openxmlformats.org/officeDocument/2006/relationships/oleObject" Target="../embeddings/oleObject30.bin"/><Relationship Id="rId5" Type="http://schemas.openxmlformats.org/officeDocument/2006/relationships/image" Target="../media/image100.jpeg"/><Relationship Id="rId15" Type="http://schemas.openxmlformats.org/officeDocument/2006/relationships/oleObject" Target="../embeddings/oleObject32.bin"/><Relationship Id="rId10" Type="http://schemas.openxmlformats.org/officeDocument/2006/relationships/image" Target="../media/image92.wmf"/><Relationship Id="rId19" Type="http://schemas.openxmlformats.org/officeDocument/2006/relationships/oleObject" Target="../embeddings/oleObject34.bin"/><Relationship Id="rId4" Type="http://schemas.openxmlformats.org/officeDocument/2006/relationships/image" Target="../media/image99.jpeg"/><Relationship Id="rId9" Type="http://schemas.openxmlformats.org/officeDocument/2006/relationships/oleObject" Target="../embeddings/oleObject29.bin"/><Relationship Id="rId14" Type="http://schemas.openxmlformats.org/officeDocument/2006/relationships/image" Target="../media/image94.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8" Type="http://schemas.openxmlformats.org/officeDocument/2006/relationships/image" Target="../media/image103.wmf"/><Relationship Id="rId13" Type="http://schemas.openxmlformats.org/officeDocument/2006/relationships/oleObject" Target="../embeddings/oleObject39.bin"/><Relationship Id="rId3" Type="http://schemas.openxmlformats.org/officeDocument/2006/relationships/oleObject" Target="../embeddings/oleObject29.bin"/><Relationship Id="rId7" Type="http://schemas.openxmlformats.org/officeDocument/2006/relationships/oleObject" Target="../embeddings/oleObject36.bin"/><Relationship Id="rId12" Type="http://schemas.openxmlformats.org/officeDocument/2006/relationships/image" Target="../media/image105.wmf"/><Relationship Id="rId2" Type="http://schemas.openxmlformats.org/officeDocument/2006/relationships/slideLayout" Target="../slideLayouts/slideLayout19.xml"/><Relationship Id="rId16" Type="http://schemas.openxmlformats.org/officeDocument/2006/relationships/image" Target="../media/image107.wmf"/><Relationship Id="rId1" Type="http://schemas.openxmlformats.org/officeDocument/2006/relationships/vmlDrawing" Target="../drawings/vmlDrawing10.vml"/><Relationship Id="rId6" Type="http://schemas.openxmlformats.org/officeDocument/2006/relationships/image" Target="../media/image102.wmf"/><Relationship Id="rId11" Type="http://schemas.openxmlformats.org/officeDocument/2006/relationships/oleObject" Target="../embeddings/oleObject38.bin"/><Relationship Id="rId5" Type="http://schemas.openxmlformats.org/officeDocument/2006/relationships/oleObject" Target="../embeddings/oleObject35.bin"/><Relationship Id="rId15" Type="http://schemas.openxmlformats.org/officeDocument/2006/relationships/oleObject" Target="../embeddings/oleObject40.bin"/><Relationship Id="rId10" Type="http://schemas.openxmlformats.org/officeDocument/2006/relationships/image" Target="../media/image104.wmf"/><Relationship Id="rId4" Type="http://schemas.openxmlformats.org/officeDocument/2006/relationships/image" Target="../media/image92.wmf"/><Relationship Id="rId9" Type="http://schemas.openxmlformats.org/officeDocument/2006/relationships/oleObject" Target="../embeddings/oleObject37.bin"/><Relationship Id="rId14" Type="http://schemas.openxmlformats.org/officeDocument/2006/relationships/image" Target="../media/image106.wmf"/></Relationships>
</file>

<file path=ppt/slides/_rels/slide36.xml.rels><?xml version="1.0" encoding="UTF-8" standalone="yes"?>
<Relationships xmlns="http://schemas.openxmlformats.org/package/2006/relationships"><Relationship Id="rId8" Type="http://schemas.openxmlformats.org/officeDocument/2006/relationships/image" Target="../media/image110.wmf"/><Relationship Id="rId13" Type="http://schemas.openxmlformats.org/officeDocument/2006/relationships/oleObject" Target="../embeddings/oleObject46.bin"/><Relationship Id="rId18" Type="http://schemas.openxmlformats.org/officeDocument/2006/relationships/image" Target="../media/image115.wmf"/><Relationship Id="rId3" Type="http://schemas.openxmlformats.org/officeDocument/2006/relationships/oleObject" Target="../embeddings/oleObject41.bin"/><Relationship Id="rId7" Type="http://schemas.openxmlformats.org/officeDocument/2006/relationships/oleObject" Target="../embeddings/oleObject43.bin"/><Relationship Id="rId12" Type="http://schemas.openxmlformats.org/officeDocument/2006/relationships/image" Target="../media/image112.wmf"/><Relationship Id="rId17" Type="http://schemas.openxmlformats.org/officeDocument/2006/relationships/oleObject" Target="../embeddings/oleObject48.bin"/><Relationship Id="rId2" Type="http://schemas.openxmlformats.org/officeDocument/2006/relationships/slideLayout" Target="../slideLayouts/slideLayout19.xml"/><Relationship Id="rId16" Type="http://schemas.openxmlformats.org/officeDocument/2006/relationships/image" Target="../media/image114.wmf"/><Relationship Id="rId20" Type="http://schemas.openxmlformats.org/officeDocument/2006/relationships/image" Target="../media/image116.wmf"/><Relationship Id="rId1" Type="http://schemas.openxmlformats.org/officeDocument/2006/relationships/vmlDrawing" Target="../drawings/vmlDrawing11.vml"/><Relationship Id="rId6" Type="http://schemas.openxmlformats.org/officeDocument/2006/relationships/image" Target="../media/image109.wmf"/><Relationship Id="rId11" Type="http://schemas.openxmlformats.org/officeDocument/2006/relationships/oleObject" Target="../embeddings/oleObject45.bin"/><Relationship Id="rId5" Type="http://schemas.openxmlformats.org/officeDocument/2006/relationships/oleObject" Target="../embeddings/oleObject42.bin"/><Relationship Id="rId15" Type="http://schemas.openxmlformats.org/officeDocument/2006/relationships/oleObject" Target="../embeddings/oleObject47.bin"/><Relationship Id="rId10" Type="http://schemas.openxmlformats.org/officeDocument/2006/relationships/image" Target="../media/image111.wmf"/><Relationship Id="rId19" Type="http://schemas.openxmlformats.org/officeDocument/2006/relationships/oleObject" Target="../embeddings/oleObject49.bin"/><Relationship Id="rId4" Type="http://schemas.openxmlformats.org/officeDocument/2006/relationships/image" Target="../media/image108.wmf"/><Relationship Id="rId9" Type="http://schemas.openxmlformats.org/officeDocument/2006/relationships/oleObject" Target="../embeddings/oleObject44.bin"/><Relationship Id="rId14" Type="http://schemas.openxmlformats.org/officeDocument/2006/relationships/image" Target="../media/image113.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pn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0.bin"/><Relationship Id="rId7" Type="http://schemas.openxmlformats.org/officeDocument/2006/relationships/image" Target="../media/image120.wmf"/><Relationship Id="rId2" Type="http://schemas.openxmlformats.org/officeDocument/2006/relationships/slideLayout" Target="../slideLayouts/slideLayout19.xml"/><Relationship Id="rId1" Type="http://schemas.openxmlformats.org/officeDocument/2006/relationships/vmlDrawing" Target="../drawings/vmlDrawing12.vml"/><Relationship Id="rId6" Type="http://schemas.openxmlformats.org/officeDocument/2006/relationships/oleObject" Target="../embeddings/oleObject51.bin"/><Relationship Id="rId5" Type="http://schemas.openxmlformats.org/officeDocument/2006/relationships/image" Target="../media/image121.jpeg"/><Relationship Id="rId4" Type="http://schemas.openxmlformats.org/officeDocument/2006/relationships/image" Target="../media/image119.wmf"/></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12.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jpeg"/><Relationship Id="rId1" Type="http://schemas.openxmlformats.org/officeDocument/2006/relationships/slideLayout" Target="../slideLayouts/slideLayout19.xml"/><Relationship Id="rId4" Type="http://schemas.openxmlformats.org/officeDocument/2006/relationships/image" Target="../media/image124.png"/></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image" Target="../media/image127.png"/><Relationship Id="rId7" Type="http://schemas.openxmlformats.org/officeDocument/2006/relationships/image" Target="../media/image125.wmf"/><Relationship Id="rId2" Type="http://schemas.openxmlformats.org/officeDocument/2006/relationships/slideLayout" Target="../slideLayouts/slideLayout19.xml"/><Relationship Id="rId1" Type="http://schemas.openxmlformats.org/officeDocument/2006/relationships/vmlDrawing" Target="../drawings/vmlDrawing13.vml"/><Relationship Id="rId6" Type="http://schemas.openxmlformats.org/officeDocument/2006/relationships/oleObject" Target="../embeddings/oleObject52.bin"/><Relationship Id="rId5" Type="http://schemas.openxmlformats.org/officeDocument/2006/relationships/image" Target="../media/image129.png"/><Relationship Id="rId4" Type="http://schemas.openxmlformats.org/officeDocument/2006/relationships/image" Target="../media/image128.png"/><Relationship Id="rId9" Type="http://schemas.openxmlformats.org/officeDocument/2006/relationships/image" Target="../media/image126.wmf"/></Relationships>
</file>

<file path=ppt/slides/_rels/slide42.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7.png"/><Relationship Id="rId1" Type="http://schemas.openxmlformats.org/officeDocument/2006/relationships/slideLayout" Target="../slideLayouts/slideLayout19.xml"/><Relationship Id="rId4" Type="http://schemas.openxmlformats.org/officeDocument/2006/relationships/image" Target="../media/image131.png"/></Relationships>
</file>

<file path=ppt/slides/_rels/slide43.xml.rels><?xml version="1.0" encoding="UTF-8" standalone="yes"?>
<Relationships xmlns="http://schemas.openxmlformats.org/package/2006/relationships"><Relationship Id="rId8" Type="http://schemas.openxmlformats.org/officeDocument/2006/relationships/image" Target="../media/image134.wmf"/><Relationship Id="rId13" Type="http://schemas.openxmlformats.org/officeDocument/2006/relationships/oleObject" Target="../embeddings/oleObject59.bin"/><Relationship Id="rId3" Type="http://schemas.openxmlformats.org/officeDocument/2006/relationships/oleObject" Target="../embeddings/oleObject54.bin"/><Relationship Id="rId7" Type="http://schemas.openxmlformats.org/officeDocument/2006/relationships/oleObject" Target="../embeddings/oleObject56.bin"/><Relationship Id="rId12" Type="http://schemas.openxmlformats.org/officeDocument/2006/relationships/image" Target="../media/image136.wmf"/><Relationship Id="rId2" Type="http://schemas.openxmlformats.org/officeDocument/2006/relationships/slideLayout" Target="../slideLayouts/slideLayout19.xml"/><Relationship Id="rId1" Type="http://schemas.openxmlformats.org/officeDocument/2006/relationships/vmlDrawing" Target="../drawings/vmlDrawing14.vml"/><Relationship Id="rId6" Type="http://schemas.openxmlformats.org/officeDocument/2006/relationships/image" Target="../media/image133.wmf"/><Relationship Id="rId11" Type="http://schemas.openxmlformats.org/officeDocument/2006/relationships/oleObject" Target="../embeddings/oleObject58.bin"/><Relationship Id="rId5" Type="http://schemas.openxmlformats.org/officeDocument/2006/relationships/oleObject" Target="../embeddings/oleObject55.bin"/><Relationship Id="rId10" Type="http://schemas.openxmlformats.org/officeDocument/2006/relationships/image" Target="../media/image135.wmf"/><Relationship Id="rId4" Type="http://schemas.openxmlformats.org/officeDocument/2006/relationships/image" Target="../media/image132.wmf"/><Relationship Id="rId9" Type="http://schemas.openxmlformats.org/officeDocument/2006/relationships/oleObject" Target="../embeddings/oleObject57.bin"/><Relationship Id="rId14" Type="http://schemas.openxmlformats.org/officeDocument/2006/relationships/image" Target="../media/image137.wmf"/></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61.bin"/><Relationship Id="rId3" Type="http://schemas.openxmlformats.org/officeDocument/2006/relationships/oleObject" Target="../embeddings/oleObject58.bin"/><Relationship Id="rId7" Type="http://schemas.openxmlformats.org/officeDocument/2006/relationships/image" Target="../media/image138.wmf"/><Relationship Id="rId2" Type="http://schemas.openxmlformats.org/officeDocument/2006/relationships/slideLayout" Target="../slideLayouts/slideLayout19.xml"/><Relationship Id="rId1" Type="http://schemas.openxmlformats.org/officeDocument/2006/relationships/vmlDrawing" Target="../drawings/vmlDrawing15.vml"/><Relationship Id="rId6" Type="http://schemas.openxmlformats.org/officeDocument/2006/relationships/oleObject" Target="../embeddings/oleObject60.bin"/><Relationship Id="rId11" Type="http://schemas.openxmlformats.org/officeDocument/2006/relationships/image" Target="../media/image142.gif"/><Relationship Id="rId5" Type="http://schemas.openxmlformats.org/officeDocument/2006/relationships/image" Target="../media/image140.png"/><Relationship Id="rId10" Type="http://schemas.openxmlformats.org/officeDocument/2006/relationships/image" Target="../media/image141.png"/><Relationship Id="rId4" Type="http://schemas.openxmlformats.org/officeDocument/2006/relationships/image" Target="../media/image136.wmf"/><Relationship Id="rId9" Type="http://schemas.openxmlformats.org/officeDocument/2006/relationships/image" Target="../media/image139.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19.xml"/><Relationship Id="rId1" Type="http://schemas.openxmlformats.org/officeDocument/2006/relationships/vmlDrawing" Target="../drawings/vmlDrawing16.vml"/><Relationship Id="rId4" Type="http://schemas.openxmlformats.org/officeDocument/2006/relationships/image" Target="../media/image143.w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19.xml"/><Relationship Id="rId1" Type="http://schemas.openxmlformats.org/officeDocument/2006/relationships/vmlDrawing" Target="../drawings/vmlDrawing17.vml"/><Relationship Id="rId6" Type="http://schemas.openxmlformats.org/officeDocument/2006/relationships/image" Target="../media/image145.wmf"/><Relationship Id="rId5" Type="http://schemas.openxmlformats.org/officeDocument/2006/relationships/oleObject" Target="../embeddings/oleObject64.bin"/><Relationship Id="rId4" Type="http://schemas.openxmlformats.org/officeDocument/2006/relationships/image" Target="../media/image144.wmf"/></Relationships>
</file>

<file path=ppt/slides/_rels/slide47.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slideLayout" Target="../slideLayouts/slideLayout19.xml"/><Relationship Id="rId1" Type="http://schemas.openxmlformats.org/officeDocument/2006/relationships/vmlDrawing" Target="../drawings/vmlDrawing18.vml"/><Relationship Id="rId6" Type="http://schemas.openxmlformats.org/officeDocument/2006/relationships/image" Target="../media/image148.wmf"/><Relationship Id="rId5" Type="http://schemas.openxmlformats.org/officeDocument/2006/relationships/oleObject" Target="../embeddings/oleObject65.bin"/><Relationship Id="rId4" Type="http://schemas.openxmlformats.org/officeDocument/2006/relationships/image" Target="../media/image150.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5.jpe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9.xml"/><Relationship Id="rId6" Type="http://schemas.openxmlformats.org/officeDocument/2006/relationships/image" Target="../media/image18.png"/><Relationship Id="rId4" Type="http://schemas.openxmlformats.org/officeDocument/2006/relationships/image" Target="../media/image16.png"/></Relationships>
</file>

<file path=ppt/slides/_rels/slide50.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8" Type="http://schemas.openxmlformats.org/officeDocument/2006/relationships/image" Target="../media/image159.wmf"/><Relationship Id="rId13" Type="http://schemas.openxmlformats.org/officeDocument/2006/relationships/oleObject" Target="../embeddings/oleObject71.bin"/><Relationship Id="rId3" Type="http://schemas.openxmlformats.org/officeDocument/2006/relationships/oleObject" Target="../embeddings/oleObject66.bin"/><Relationship Id="rId7" Type="http://schemas.openxmlformats.org/officeDocument/2006/relationships/oleObject" Target="../embeddings/oleObject68.bin"/><Relationship Id="rId12" Type="http://schemas.openxmlformats.org/officeDocument/2006/relationships/image" Target="../media/image161.wmf"/><Relationship Id="rId2" Type="http://schemas.openxmlformats.org/officeDocument/2006/relationships/slideLayout" Target="../slideLayouts/slideLayout19.xml"/><Relationship Id="rId1" Type="http://schemas.openxmlformats.org/officeDocument/2006/relationships/vmlDrawing" Target="../drawings/vmlDrawing19.vml"/><Relationship Id="rId6" Type="http://schemas.openxmlformats.org/officeDocument/2006/relationships/image" Target="../media/image158.wmf"/><Relationship Id="rId11" Type="http://schemas.openxmlformats.org/officeDocument/2006/relationships/oleObject" Target="../embeddings/oleObject70.bin"/><Relationship Id="rId5" Type="http://schemas.openxmlformats.org/officeDocument/2006/relationships/oleObject" Target="../embeddings/oleObject67.bin"/><Relationship Id="rId10" Type="http://schemas.openxmlformats.org/officeDocument/2006/relationships/image" Target="../media/image160.wmf"/><Relationship Id="rId4" Type="http://schemas.openxmlformats.org/officeDocument/2006/relationships/image" Target="../media/image157.wmf"/><Relationship Id="rId9" Type="http://schemas.openxmlformats.org/officeDocument/2006/relationships/oleObject" Target="../embeddings/oleObject69.bin"/><Relationship Id="rId14" Type="http://schemas.openxmlformats.org/officeDocument/2006/relationships/image" Target="../media/image162.wmf"/></Relationships>
</file>

<file path=ppt/slides/_rels/slide56.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6.png"/><Relationship Id="rId1" Type="http://schemas.openxmlformats.org/officeDocument/2006/relationships/slideLayout" Target="../slideLayouts/slideLayout19.xml"/><Relationship Id="rId4" Type="http://schemas.openxmlformats.org/officeDocument/2006/relationships/image" Target="../media/image164.png"/></Relationships>
</file>

<file path=ppt/slides/_rels/slide5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3.png"/><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20.png"/><Relationship Id="rId1" Type="http://schemas.openxmlformats.org/officeDocument/2006/relationships/slideLayout" Target="../slideLayouts/slideLayout19.xml"/><Relationship Id="rId4" Type="http://schemas.openxmlformats.org/officeDocument/2006/relationships/image" Target="../media/image166.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9.xml"/><Relationship Id="rId5" Type="http://schemas.openxmlformats.org/officeDocument/2006/relationships/image" Target="../media/image23.png"/><Relationship Id="rId4" Type="http://schemas.openxmlformats.org/officeDocument/2006/relationships/image" Target="../media/image2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8" Type="http://schemas.openxmlformats.org/officeDocument/2006/relationships/image" Target="../media/image168.wmf"/><Relationship Id="rId3" Type="http://schemas.openxmlformats.org/officeDocument/2006/relationships/image" Target="../media/image170.png"/><Relationship Id="rId7" Type="http://schemas.openxmlformats.org/officeDocument/2006/relationships/oleObject" Target="../embeddings/oleObject73.bin"/><Relationship Id="rId2" Type="http://schemas.openxmlformats.org/officeDocument/2006/relationships/slideLayout" Target="../slideLayouts/slideLayout19.xml"/><Relationship Id="rId1" Type="http://schemas.openxmlformats.org/officeDocument/2006/relationships/vmlDrawing" Target="../drawings/vmlDrawing20.vml"/><Relationship Id="rId6" Type="http://schemas.openxmlformats.org/officeDocument/2006/relationships/image" Target="../media/image171.png"/><Relationship Id="rId5" Type="http://schemas.openxmlformats.org/officeDocument/2006/relationships/image" Target="../media/image167.wmf"/><Relationship Id="rId10" Type="http://schemas.openxmlformats.org/officeDocument/2006/relationships/image" Target="../media/image169.wmf"/><Relationship Id="rId4" Type="http://schemas.openxmlformats.org/officeDocument/2006/relationships/oleObject" Target="../embeddings/oleObject72.bin"/><Relationship Id="rId9" Type="http://schemas.openxmlformats.org/officeDocument/2006/relationships/oleObject" Target="../embeddings/oleObject74.bin"/></Relationships>
</file>

<file path=ppt/slides/_rels/slide62.xml.rels><?xml version="1.0" encoding="UTF-8" standalone="yes"?>
<Relationships xmlns="http://schemas.openxmlformats.org/package/2006/relationships"><Relationship Id="rId3" Type="http://schemas.openxmlformats.org/officeDocument/2006/relationships/image" Target="../media/image173.png"/><Relationship Id="rId7" Type="http://schemas.openxmlformats.org/officeDocument/2006/relationships/image" Target="../media/image175.png"/><Relationship Id="rId2" Type="http://schemas.openxmlformats.org/officeDocument/2006/relationships/slideLayout" Target="../slideLayouts/slideLayout19.xml"/><Relationship Id="rId1" Type="http://schemas.openxmlformats.org/officeDocument/2006/relationships/vmlDrawing" Target="../drawings/vmlDrawing21.vml"/><Relationship Id="rId6" Type="http://schemas.openxmlformats.org/officeDocument/2006/relationships/image" Target="../media/image174.png"/><Relationship Id="rId5" Type="http://schemas.openxmlformats.org/officeDocument/2006/relationships/image" Target="../media/image172.wmf"/><Relationship Id="rId4" Type="http://schemas.openxmlformats.org/officeDocument/2006/relationships/oleObject" Target="../embeddings/oleObject75.bin"/></Relationships>
</file>

<file path=ppt/slides/_rels/slide63.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76.bin"/><Relationship Id="rId7" Type="http://schemas.openxmlformats.org/officeDocument/2006/relationships/image" Target="../media/image178.wmf"/><Relationship Id="rId2" Type="http://schemas.openxmlformats.org/officeDocument/2006/relationships/slideLayout" Target="../slideLayouts/slideLayout19.xml"/><Relationship Id="rId1" Type="http://schemas.openxmlformats.org/officeDocument/2006/relationships/vmlDrawing" Target="../drawings/vmlDrawing22.vml"/><Relationship Id="rId6" Type="http://schemas.openxmlformats.org/officeDocument/2006/relationships/oleObject" Target="../embeddings/oleObject77.bin"/><Relationship Id="rId5" Type="http://schemas.openxmlformats.org/officeDocument/2006/relationships/image" Target="../media/image179.png"/><Relationship Id="rId4" Type="http://schemas.openxmlformats.org/officeDocument/2006/relationships/image" Target="../media/image177.wmf"/></Relationships>
</file>

<file path=ppt/slides/_rels/slide67.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image" Target="../media/image180.png"/><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55.png"/><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2" Type="http://schemas.openxmlformats.org/officeDocument/2006/relationships/image" Target="../media/image187.png"/><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image" Target="../media/image188.png"/><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19.xml"/><Relationship Id="rId1" Type="http://schemas.openxmlformats.org/officeDocument/2006/relationships/vmlDrawing" Target="../drawings/vmlDrawing23.vml"/><Relationship Id="rId4" Type="http://schemas.openxmlformats.org/officeDocument/2006/relationships/image" Target="../media/image190.wmf"/></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19.xml"/><Relationship Id="rId5" Type="http://schemas.openxmlformats.org/officeDocument/2006/relationships/image" Target="../media/image26.png"/><Relationship Id="rId4" Type="http://schemas.openxmlformats.org/officeDocument/2006/relationships/image" Target="../media/image25.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1.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image" Target="../media/image191.png"/><Relationship Id="rId1" Type="http://schemas.openxmlformats.org/officeDocument/2006/relationships/slideLayout" Target="../slideLayouts/slideLayout19.xml"/><Relationship Id="rId4" Type="http://schemas.openxmlformats.org/officeDocument/2006/relationships/image" Target="../media/image193.png"/></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Layout" Target="../slideLayouts/slideLayout19.xml"/><Relationship Id="rId1" Type="http://schemas.openxmlformats.org/officeDocument/2006/relationships/vmlDrawing" Target="../drawings/vmlDrawing24.vml"/><Relationship Id="rId6" Type="http://schemas.openxmlformats.org/officeDocument/2006/relationships/image" Target="../media/image195.wmf"/><Relationship Id="rId5" Type="http://schemas.openxmlformats.org/officeDocument/2006/relationships/oleObject" Target="../embeddings/oleObject80.bin"/><Relationship Id="rId4" Type="http://schemas.openxmlformats.org/officeDocument/2006/relationships/image" Target="../media/image194.wmf"/></Relationships>
</file>

<file path=ppt/slides/_rels/slide83.xml.rels><?xml version="1.0" encoding="UTF-8" standalone="yes"?>
<Relationships xmlns="http://schemas.openxmlformats.org/package/2006/relationships"><Relationship Id="rId8" Type="http://schemas.openxmlformats.org/officeDocument/2006/relationships/image" Target="../media/image198.wmf"/><Relationship Id="rId3" Type="http://schemas.openxmlformats.org/officeDocument/2006/relationships/oleObject" Target="../embeddings/oleObject81.bin"/><Relationship Id="rId7" Type="http://schemas.openxmlformats.org/officeDocument/2006/relationships/oleObject" Target="../embeddings/oleObject83.bin"/><Relationship Id="rId12" Type="http://schemas.openxmlformats.org/officeDocument/2006/relationships/image" Target="../media/image200.wmf"/><Relationship Id="rId2" Type="http://schemas.openxmlformats.org/officeDocument/2006/relationships/slideLayout" Target="../slideLayouts/slideLayout19.xml"/><Relationship Id="rId1" Type="http://schemas.openxmlformats.org/officeDocument/2006/relationships/vmlDrawing" Target="../drawings/vmlDrawing25.vml"/><Relationship Id="rId6" Type="http://schemas.openxmlformats.org/officeDocument/2006/relationships/image" Target="../media/image197.wmf"/><Relationship Id="rId11" Type="http://schemas.openxmlformats.org/officeDocument/2006/relationships/oleObject" Target="../embeddings/oleObject85.bin"/><Relationship Id="rId5" Type="http://schemas.openxmlformats.org/officeDocument/2006/relationships/oleObject" Target="../embeddings/oleObject82.bin"/><Relationship Id="rId10" Type="http://schemas.openxmlformats.org/officeDocument/2006/relationships/image" Target="../media/image199.wmf"/><Relationship Id="rId4" Type="http://schemas.openxmlformats.org/officeDocument/2006/relationships/image" Target="../media/image196.wmf"/><Relationship Id="rId9" Type="http://schemas.openxmlformats.org/officeDocument/2006/relationships/oleObject" Target="../embeddings/oleObject84.bin"/></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19.xml"/><Relationship Id="rId1" Type="http://schemas.openxmlformats.org/officeDocument/2006/relationships/vmlDrawing" Target="../drawings/vmlDrawing26.vml"/><Relationship Id="rId4" Type="http://schemas.openxmlformats.org/officeDocument/2006/relationships/image" Target="../media/image201.wmf"/></Relationships>
</file>

<file path=ppt/slides/_rels/slide85.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202.png"/><Relationship Id="rId1" Type="http://schemas.openxmlformats.org/officeDocument/2006/relationships/slideLayout" Target="../slideLayouts/slideLayout19.xml"/><Relationship Id="rId4" Type="http://schemas.openxmlformats.org/officeDocument/2006/relationships/image" Target="../media/image204.png"/></Relationships>
</file>

<file path=ppt/slides/_rels/slide86.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image" Target="../media/image205.png"/><Relationship Id="rId1" Type="http://schemas.openxmlformats.org/officeDocument/2006/relationships/slideLayout" Target="../slideLayouts/slideLayout19.xml"/></Relationships>
</file>

<file path=ppt/slides/_rels/slide87.xml.rels><?xml version="1.0" encoding="UTF-8" standalone="yes"?>
<Relationships xmlns="http://schemas.openxmlformats.org/package/2006/relationships"><Relationship Id="rId2" Type="http://schemas.openxmlformats.org/officeDocument/2006/relationships/image" Target="../media/image207.png"/><Relationship Id="rId1" Type="http://schemas.openxmlformats.org/officeDocument/2006/relationships/slideLayout" Target="../slideLayouts/slideLayout19.xml"/></Relationships>
</file>

<file path=ppt/slides/_rels/slide88.xml.rels><?xml version="1.0" encoding="UTF-8" standalone="yes"?>
<Relationships xmlns="http://schemas.openxmlformats.org/package/2006/relationships"><Relationship Id="rId2" Type="http://schemas.openxmlformats.org/officeDocument/2006/relationships/image" Target="../media/image208.png"/><Relationship Id="rId1" Type="http://schemas.openxmlformats.org/officeDocument/2006/relationships/slideLayout" Target="../slideLayouts/slideLayout19.xml"/></Relationships>
</file>

<file path=ppt/slides/_rels/slide89.xml.rels><?xml version="1.0" encoding="UTF-8" standalone="yes"?>
<Relationships xmlns="http://schemas.openxmlformats.org/package/2006/relationships"><Relationship Id="rId3" Type="http://schemas.openxmlformats.org/officeDocument/2006/relationships/image" Target="../media/image210.png"/><Relationship Id="rId7" Type="http://schemas.openxmlformats.org/officeDocument/2006/relationships/image" Target="../media/image209.wmf"/><Relationship Id="rId2" Type="http://schemas.openxmlformats.org/officeDocument/2006/relationships/slideLayout" Target="../slideLayouts/slideLayout19.xml"/><Relationship Id="rId1" Type="http://schemas.openxmlformats.org/officeDocument/2006/relationships/vmlDrawing" Target="../drawings/vmlDrawing27.vml"/><Relationship Id="rId6" Type="http://schemas.openxmlformats.org/officeDocument/2006/relationships/oleObject" Target="../embeddings/oleObject87.bin"/><Relationship Id="rId5" Type="http://schemas.openxmlformats.org/officeDocument/2006/relationships/image" Target="../media/image212.png"/><Relationship Id="rId4" Type="http://schemas.openxmlformats.org/officeDocument/2006/relationships/image" Target="../media/image2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0.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slideLayout" Target="../slideLayouts/slideLayout19.xml"/><Relationship Id="rId1" Type="http://schemas.openxmlformats.org/officeDocument/2006/relationships/vmlDrawing" Target="../drawings/vmlDrawing28.vml"/><Relationship Id="rId6" Type="http://schemas.openxmlformats.org/officeDocument/2006/relationships/image" Target="../media/image213.wmf"/><Relationship Id="rId5" Type="http://schemas.openxmlformats.org/officeDocument/2006/relationships/oleObject" Target="../embeddings/oleObject88.bin"/><Relationship Id="rId4" Type="http://schemas.openxmlformats.org/officeDocument/2006/relationships/image" Target="../media/image215.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2.xml.rels><?xml version="1.0" encoding="UTF-8" standalone="yes"?>
<Relationships xmlns="http://schemas.openxmlformats.org/package/2006/relationships"><Relationship Id="rId3" Type="http://schemas.openxmlformats.org/officeDocument/2006/relationships/image" Target="../media/image217.png"/><Relationship Id="rId2" Type="http://schemas.openxmlformats.org/officeDocument/2006/relationships/image" Target="../media/image216.png"/><Relationship Id="rId1" Type="http://schemas.openxmlformats.org/officeDocument/2006/relationships/slideLayout" Target="../slideLayouts/slideLayout1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5.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slideLayout" Target="../slideLayouts/slideLayout19.xml"/><Relationship Id="rId1" Type="http://schemas.openxmlformats.org/officeDocument/2006/relationships/vmlDrawing" Target="../drawings/vmlDrawing29.vml"/><Relationship Id="rId5" Type="http://schemas.openxmlformats.org/officeDocument/2006/relationships/image" Target="../media/image218.wmf"/><Relationship Id="rId4" Type="http://schemas.openxmlformats.org/officeDocument/2006/relationships/oleObject" Target="../embeddings/oleObject89.bin"/></Relationships>
</file>

<file path=ppt/slides/_rels/slide96.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220.png"/><Relationship Id="rId1" Type="http://schemas.openxmlformats.org/officeDocument/2006/relationships/slideLayout" Target="../slideLayouts/slideLayout19.xml"/><Relationship Id="rId4" Type="http://schemas.openxmlformats.org/officeDocument/2006/relationships/image" Target="../media/image222.png"/></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9.xml"/><Relationship Id="rId1" Type="http://schemas.openxmlformats.org/officeDocument/2006/relationships/vmlDrawing" Target="../drawings/vmlDrawing30.vml"/><Relationship Id="rId6" Type="http://schemas.openxmlformats.org/officeDocument/2006/relationships/image" Target="../media/image219.png"/><Relationship Id="rId5" Type="http://schemas.openxmlformats.org/officeDocument/2006/relationships/image" Target="../media/image223.wmf"/><Relationship Id="rId4" Type="http://schemas.openxmlformats.org/officeDocument/2006/relationships/oleObject" Target="../embeddings/oleObject90.bin"/></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13410" y="-3565"/>
            <a:ext cx="9400250" cy="7171494"/>
          </a:xfrm>
          <a:prstGeom prst="rect">
            <a:avLst/>
          </a:prstGeom>
        </p:spPr>
      </p:pic>
      <p:sp>
        <p:nvSpPr>
          <p:cNvPr id="11268" name="Rectangle 4"/>
          <p:cNvSpPr>
            <a:spLocks noGrp="1" noChangeArrowheads="1"/>
          </p:cNvSpPr>
          <p:nvPr>
            <p:ph type="title"/>
          </p:nvPr>
        </p:nvSpPr>
        <p:spPr>
          <a:xfrm>
            <a:off x="4742837" y="970586"/>
            <a:ext cx="4301360" cy="1310537"/>
          </a:xfrm>
        </p:spPr>
        <p:txBody>
          <a:bodyPr/>
          <a:lstStyle/>
          <a:p>
            <a:pPr eaLnBrk="1" hangingPunct="1">
              <a:defRPr/>
            </a:pPr>
            <a:r>
              <a:rPr lang="en-US" sz="44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Linear Imperfections</a:t>
            </a:r>
          </a:p>
        </p:txBody>
      </p:sp>
      <p:sp>
        <p:nvSpPr>
          <p:cNvPr id="10" name="Rectangle 3"/>
          <p:cNvSpPr txBox="1">
            <a:spLocks noChangeArrowheads="1"/>
          </p:cNvSpPr>
          <p:nvPr/>
        </p:nvSpPr>
        <p:spPr>
          <a:xfrm>
            <a:off x="202965" y="1054355"/>
            <a:ext cx="3401162" cy="1143000"/>
          </a:xfrm>
          <a:prstGeom prst="rect">
            <a:avLst/>
          </a:prstGeom>
          <a:noFill/>
        </p:spPr>
        <p:txBody>
          <a:bodyPr/>
          <a:lstStyle/>
          <a:p>
            <a:pPr marL="342900" indent="-342900">
              <a:spcBef>
                <a:spcPct val="20000"/>
              </a:spcBef>
              <a:defRPr/>
            </a:pPr>
            <a:r>
              <a:rPr lang="de-DE" sz="2000" b="1" kern="0" dirty="0">
                <a:solidFill>
                  <a:srgbClr val="FFFF99"/>
                </a:solidFill>
                <a:latin typeface="Arial" pitchFamily="34" charset="0"/>
                <a:cs typeface="Arial" pitchFamily="34" charset="0"/>
              </a:rPr>
              <a:t>J</a:t>
            </a:r>
            <a:r>
              <a:rPr lang="en-US" sz="2000" b="1" kern="0" dirty="0" err="1">
                <a:solidFill>
                  <a:srgbClr val="FFFF99"/>
                </a:solidFill>
                <a:latin typeface="Arial" pitchFamily="34" charset="0"/>
                <a:cs typeface="Arial" pitchFamily="34" charset="0"/>
              </a:rPr>
              <a:t>örg</a:t>
            </a:r>
            <a:r>
              <a:rPr lang="en-US" sz="2000" b="1" kern="0" dirty="0">
                <a:solidFill>
                  <a:srgbClr val="FFFF99"/>
                </a:solidFill>
                <a:latin typeface="Arial" pitchFamily="34" charset="0"/>
                <a:cs typeface="Arial" pitchFamily="34" charset="0"/>
              </a:rPr>
              <a:t> </a:t>
            </a:r>
            <a:r>
              <a:rPr lang="en-US" sz="2000" b="1" kern="0" dirty="0" err="1">
                <a:solidFill>
                  <a:srgbClr val="FFFF99"/>
                </a:solidFill>
                <a:latin typeface="Arial" pitchFamily="34" charset="0"/>
                <a:cs typeface="Arial" pitchFamily="34" charset="0"/>
              </a:rPr>
              <a:t>Wenninger</a:t>
            </a:r>
            <a:endParaRPr lang="en-US" sz="2000" b="1" kern="0" dirty="0">
              <a:solidFill>
                <a:srgbClr val="FFFF99"/>
              </a:solidFill>
              <a:latin typeface="Arial" pitchFamily="34" charset="0"/>
              <a:cs typeface="Arial" pitchFamily="34" charset="0"/>
            </a:endParaRPr>
          </a:p>
          <a:p>
            <a:pPr marL="342900" indent="-342900">
              <a:spcBef>
                <a:spcPct val="20000"/>
              </a:spcBef>
              <a:defRPr/>
            </a:pPr>
            <a:r>
              <a:rPr lang="de-DE" sz="2000" b="1" kern="0" dirty="0">
                <a:solidFill>
                  <a:srgbClr val="FFFF99"/>
                </a:solidFill>
                <a:latin typeface="Arial" pitchFamily="34" charset="0"/>
                <a:cs typeface="Arial" pitchFamily="34" charset="0"/>
              </a:rPr>
              <a:t>CERN Beams Department </a:t>
            </a:r>
          </a:p>
          <a:p>
            <a:pPr marL="342900" indent="-342900">
              <a:spcBef>
                <a:spcPct val="20000"/>
              </a:spcBef>
              <a:defRPr/>
            </a:pPr>
            <a:r>
              <a:rPr lang="de-DE" sz="2000" b="1" kern="0" dirty="0">
                <a:solidFill>
                  <a:srgbClr val="FFFF99"/>
                </a:solidFill>
                <a:latin typeface="Arial" pitchFamily="34" charset="0"/>
                <a:cs typeface="Arial" pitchFamily="34" charset="0"/>
              </a:rPr>
              <a:t>Operation </a:t>
            </a:r>
            <a:r>
              <a:rPr lang="de-DE" sz="2000" b="1" kern="0" dirty="0" smtClean="0">
                <a:solidFill>
                  <a:srgbClr val="FFFF99"/>
                </a:solidFill>
                <a:latin typeface="Arial" pitchFamily="34" charset="0"/>
                <a:cs typeface="Arial" pitchFamily="34" charset="0"/>
              </a:rPr>
              <a:t>group</a:t>
            </a:r>
            <a:endParaRPr lang="de-DE" sz="2000" b="1" kern="0" dirty="0">
              <a:solidFill>
                <a:srgbClr val="FFFF99"/>
              </a:solidFill>
              <a:latin typeface="Arial" pitchFamily="34" charset="0"/>
              <a:cs typeface="Arial" pitchFamily="34" charset="0"/>
            </a:endParaRPr>
          </a:p>
        </p:txBody>
      </p:sp>
      <p:sp>
        <p:nvSpPr>
          <p:cNvPr id="14" name="Text Box 7"/>
          <p:cNvSpPr txBox="1">
            <a:spLocks noChangeArrowheads="1"/>
          </p:cNvSpPr>
          <p:nvPr/>
        </p:nvSpPr>
        <p:spPr bwMode="auto">
          <a:xfrm>
            <a:off x="3594992" y="5541275"/>
            <a:ext cx="22956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r>
              <a:rPr lang="en-GB" b="1" dirty="0" smtClean="0">
                <a:solidFill>
                  <a:srgbClr val="0000FF"/>
                </a:solidFill>
                <a:latin typeface="Helvetica" panose="020B0604020202020204" pitchFamily="34" charset="0"/>
              </a:rPr>
              <a:t>2 - 15 June</a:t>
            </a:r>
            <a:r>
              <a:rPr lang="en-GB" dirty="0" smtClean="0">
                <a:solidFill>
                  <a:srgbClr val="0000FF"/>
                </a:solidFill>
                <a:latin typeface="Helvetica" panose="020B0604020202020204" pitchFamily="34" charset="0"/>
              </a:rPr>
              <a:t>, </a:t>
            </a:r>
            <a:r>
              <a:rPr lang="en-GB" b="1" dirty="0">
                <a:solidFill>
                  <a:srgbClr val="0000FF"/>
                </a:solidFill>
                <a:latin typeface="Helvetica" panose="020B0604020202020204" pitchFamily="34" charset="0"/>
              </a:rPr>
              <a:t>2018</a:t>
            </a:r>
          </a:p>
          <a:p>
            <a:pPr lvl="0"/>
            <a:r>
              <a:rPr lang="en-GB" dirty="0" err="1" smtClean="0">
                <a:solidFill>
                  <a:srgbClr val="0000FF"/>
                </a:solidFill>
                <a:latin typeface="Helvetica" panose="020B0604020202020204" pitchFamily="34" charset="0"/>
              </a:rPr>
              <a:t>Tuusula</a:t>
            </a:r>
            <a:r>
              <a:rPr lang="en-GB" dirty="0" smtClean="0">
                <a:solidFill>
                  <a:srgbClr val="0000FF"/>
                </a:solidFill>
                <a:latin typeface="Helvetica" panose="020B0604020202020204" pitchFamily="34" charset="0"/>
              </a:rPr>
              <a:t>, </a:t>
            </a:r>
            <a:r>
              <a:rPr lang="en-GB" dirty="0" err="1" smtClean="0">
                <a:solidFill>
                  <a:srgbClr val="0000FF"/>
                </a:solidFill>
                <a:latin typeface="Helvetica" panose="020B0604020202020204" pitchFamily="34" charset="0"/>
              </a:rPr>
              <a:t>Finnland</a:t>
            </a:r>
            <a:endParaRPr lang="en-GB" dirty="0">
              <a:solidFill>
                <a:srgbClr val="0000FF"/>
              </a:solidFill>
              <a:latin typeface="Helvetica"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Recap on beam optics for pedestrians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10</a:t>
            </a:fld>
            <a:endParaRPr lang="en-US" altLang="en-US"/>
          </a:p>
        </p:txBody>
      </p:sp>
      <p:sp>
        <p:nvSpPr>
          <p:cNvPr id="7" name="Content Placeholder 5"/>
          <p:cNvSpPr txBox="1">
            <a:spLocks/>
          </p:cNvSpPr>
          <p:nvPr/>
        </p:nvSpPr>
        <p:spPr bwMode="auto">
          <a:xfrm>
            <a:off x="601138" y="813530"/>
            <a:ext cx="8012655" cy="134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The number of oscillation periods for one turn of the machine is called the machine </a:t>
            </a:r>
            <a:r>
              <a:rPr lang="en-GB" sz="1800" b="1" kern="0" dirty="0" smtClean="0">
                <a:solidFill>
                  <a:srgbClr val="CC3399"/>
                </a:solidFill>
              </a:rPr>
              <a:t>tune</a:t>
            </a:r>
            <a:r>
              <a:rPr lang="en-GB" sz="1800" kern="0" dirty="0" smtClean="0">
                <a:solidFill>
                  <a:srgbClr val="CC3399"/>
                </a:solidFill>
              </a:rPr>
              <a:t> </a:t>
            </a:r>
            <a:r>
              <a:rPr lang="en-GB" sz="1800" kern="0" dirty="0" smtClean="0"/>
              <a:t>(</a:t>
            </a:r>
            <a:r>
              <a:rPr lang="en-GB" sz="1800" b="1" kern="0" dirty="0" smtClean="0">
                <a:solidFill>
                  <a:srgbClr val="CC3399"/>
                </a:solidFill>
              </a:rPr>
              <a:t>Q</a:t>
            </a:r>
            <a:r>
              <a:rPr lang="en-GB" sz="1800" kern="0" dirty="0" smtClean="0"/>
              <a:t>) or </a:t>
            </a:r>
            <a:r>
              <a:rPr lang="en-GB" sz="1800" b="1" kern="0" dirty="0" err="1" smtClean="0">
                <a:solidFill>
                  <a:srgbClr val="CC3399"/>
                </a:solidFill>
              </a:rPr>
              <a:t>betatron</a:t>
            </a:r>
            <a:r>
              <a:rPr lang="en-GB" sz="1800" b="1" kern="0" dirty="0" smtClean="0">
                <a:solidFill>
                  <a:srgbClr val="CC3399"/>
                </a:solidFill>
              </a:rPr>
              <a:t> tune</a:t>
            </a:r>
            <a:r>
              <a:rPr lang="en-GB" sz="1800" kern="0" dirty="0" smtClean="0"/>
              <a:t>. </a:t>
            </a:r>
          </a:p>
          <a:p>
            <a:pPr lvl="1"/>
            <a:r>
              <a:rPr lang="en-GB" sz="1600" kern="0" dirty="0" smtClean="0"/>
              <a:t>In this </a:t>
            </a:r>
            <a:r>
              <a:rPr lang="en-GB" sz="1600" b="1" kern="0" dirty="0" smtClean="0">
                <a:solidFill>
                  <a:srgbClr val="0000FF"/>
                </a:solidFill>
              </a:rPr>
              <a:t>example</a:t>
            </a:r>
            <a:r>
              <a:rPr lang="en-GB" sz="1600" kern="0" dirty="0" smtClean="0">
                <a:solidFill>
                  <a:srgbClr val="0000FF"/>
                </a:solidFill>
              </a:rPr>
              <a:t> Q is around </a:t>
            </a:r>
            <a:r>
              <a:rPr lang="en-GB" sz="1600" u="sng" kern="0" dirty="0" smtClean="0">
                <a:solidFill>
                  <a:srgbClr val="0000FF"/>
                </a:solidFill>
              </a:rPr>
              <a:t>2.75</a:t>
            </a:r>
            <a:r>
              <a:rPr lang="en-GB" sz="1600" kern="0" dirty="0" smtClean="0">
                <a:solidFill>
                  <a:srgbClr val="0000FF"/>
                </a:solidFill>
              </a:rPr>
              <a:t> </a:t>
            </a:r>
            <a:r>
              <a:rPr lang="en-GB" sz="1600" kern="0" dirty="0" smtClean="0"/>
              <a:t>– 2 periods and ¾ of a period.</a:t>
            </a:r>
          </a:p>
        </p:txBody>
      </p:sp>
      <p:sp>
        <p:nvSpPr>
          <p:cNvPr id="108" name="Content Placeholder 5"/>
          <p:cNvSpPr txBox="1">
            <a:spLocks/>
          </p:cNvSpPr>
          <p:nvPr/>
        </p:nvSpPr>
        <p:spPr bwMode="auto">
          <a:xfrm>
            <a:off x="668676" y="3736239"/>
            <a:ext cx="8132423" cy="119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It is possible to change the </a:t>
            </a:r>
            <a:r>
              <a:rPr lang="en-GB" sz="1800" b="1" kern="0" dirty="0" smtClean="0">
                <a:solidFill>
                  <a:srgbClr val="0000FF"/>
                </a:solidFill>
              </a:rPr>
              <a:t>coordinates</a:t>
            </a:r>
            <a:r>
              <a:rPr lang="en-GB" sz="1800" kern="0" dirty="0" smtClean="0"/>
              <a:t> (from the longitudinal position in meters to the </a:t>
            </a:r>
            <a:r>
              <a:rPr lang="en-GB" sz="1800" kern="0" dirty="0" err="1" smtClean="0"/>
              <a:t>betatron</a:t>
            </a:r>
            <a:r>
              <a:rPr lang="en-GB" sz="1800" kern="0" dirty="0" smtClean="0"/>
              <a:t> phase advance in degrees) and transform this </a:t>
            </a:r>
            <a:r>
              <a:rPr lang="en-GB" sz="1800" b="1" kern="0" dirty="0" smtClean="0">
                <a:solidFill>
                  <a:srgbClr val="7030A0"/>
                </a:solidFill>
              </a:rPr>
              <a:t>‘rocky’ oscillation </a:t>
            </a:r>
            <a:r>
              <a:rPr lang="en-GB" sz="1800" kern="0" dirty="0" smtClean="0"/>
              <a:t>into a </a:t>
            </a:r>
            <a:r>
              <a:rPr lang="en-GB" sz="1800" b="1" kern="0" dirty="0" smtClean="0">
                <a:solidFill>
                  <a:srgbClr val="CC3399"/>
                </a:solidFill>
              </a:rPr>
              <a:t>sinusoidal oscillation</a:t>
            </a:r>
            <a:r>
              <a:rPr lang="en-GB" sz="1800" kern="0" dirty="0" smtClean="0"/>
              <a:t>.</a:t>
            </a:r>
          </a:p>
          <a:p>
            <a:pPr lvl="1"/>
            <a:r>
              <a:rPr lang="en-GB" sz="1600" kern="0" dirty="0"/>
              <a:t>C</a:t>
            </a:r>
            <a:r>
              <a:rPr lang="en-GB" sz="1600" kern="0" dirty="0" smtClean="0"/>
              <a:t>onvenient (and simpler) way to analyse the beam motion. </a:t>
            </a:r>
          </a:p>
        </p:txBody>
      </p:sp>
      <p:grpSp>
        <p:nvGrpSpPr>
          <p:cNvPr id="63" name="Group 62"/>
          <p:cNvGrpSpPr/>
          <p:nvPr/>
        </p:nvGrpSpPr>
        <p:grpSpPr>
          <a:xfrm>
            <a:off x="635277" y="2091298"/>
            <a:ext cx="8220738" cy="1517067"/>
            <a:chOff x="691027" y="2046684"/>
            <a:chExt cx="8220738" cy="1517067"/>
          </a:xfrm>
        </p:grpSpPr>
        <p:grpSp>
          <p:nvGrpSpPr>
            <p:cNvPr id="6" name="Group 5"/>
            <p:cNvGrpSpPr/>
            <p:nvPr/>
          </p:nvGrpSpPr>
          <p:grpSpPr>
            <a:xfrm>
              <a:off x="934385" y="2526879"/>
              <a:ext cx="7409515" cy="959253"/>
              <a:chOff x="785232" y="3725156"/>
              <a:chExt cx="7409515" cy="959253"/>
            </a:xfrm>
          </p:grpSpPr>
          <p:grpSp>
            <p:nvGrpSpPr>
              <p:cNvPr id="71" name="Group 70"/>
              <p:cNvGrpSpPr/>
              <p:nvPr/>
            </p:nvGrpSpPr>
            <p:grpSpPr>
              <a:xfrm>
                <a:off x="3079249" y="3725156"/>
                <a:ext cx="2559450" cy="943515"/>
                <a:chOff x="-210512" y="3487387"/>
                <a:chExt cx="8911618" cy="943515"/>
              </a:xfrm>
            </p:grpSpPr>
            <p:cxnSp>
              <p:nvCxnSpPr>
                <p:cNvPr id="72" name="Straight Connector 71"/>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3" name="Straight Connector 72"/>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4" name="Straight Connector 73"/>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5" name="Straight Connector 74"/>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6" name="Straight Connector 75"/>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7" name="Straight Connector 76"/>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8" name="Straight Connector 77"/>
                <p:cNvCxnSpPr/>
                <p:nvPr/>
              </p:nvCxnSpPr>
              <p:spPr bwMode="auto">
                <a:xfrm flipV="1">
                  <a:off x="-210512" y="3487387"/>
                  <a:ext cx="1546073" cy="469276"/>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89" name="Group 88"/>
              <p:cNvGrpSpPr/>
              <p:nvPr/>
            </p:nvGrpSpPr>
            <p:grpSpPr>
              <a:xfrm>
                <a:off x="5635297" y="3740894"/>
                <a:ext cx="2559450" cy="943515"/>
                <a:chOff x="-210512" y="3487387"/>
                <a:chExt cx="8911618" cy="943515"/>
              </a:xfrm>
            </p:grpSpPr>
            <p:cxnSp>
              <p:nvCxnSpPr>
                <p:cNvPr id="90" name="Straight Connector 89"/>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1" name="Straight Connector 90"/>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2" name="Straight Connector 91"/>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3" name="Straight Connector 92"/>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4" name="Straight Connector 93"/>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5" name="Straight Connector 94"/>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6" name="Straight Connector 95"/>
                <p:cNvCxnSpPr/>
                <p:nvPr/>
              </p:nvCxnSpPr>
              <p:spPr bwMode="auto">
                <a:xfrm flipV="1">
                  <a:off x="-210512" y="3487387"/>
                  <a:ext cx="1546073" cy="469276"/>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69" name="Group 68"/>
              <p:cNvGrpSpPr/>
              <p:nvPr/>
            </p:nvGrpSpPr>
            <p:grpSpPr>
              <a:xfrm>
                <a:off x="785232" y="3727638"/>
                <a:ext cx="2294017" cy="943515"/>
                <a:chOff x="713686" y="3487387"/>
                <a:chExt cx="7987420" cy="943515"/>
              </a:xfrm>
            </p:grpSpPr>
            <p:cxnSp>
              <p:nvCxnSpPr>
                <p:cNvPr id="50" name="Straight Connector 49"/>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1" name="Straight Connector 50"/>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2" name="Straight Connector 51"/>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3" name="Straight Connector 52"/>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4" name="Straight Connector 53"/>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5" name="Straight Connector 54"/>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6" name="Straight Connector 55"/>
                <p:cNvCxnSpPr/>
                <p:nvPr/>
              </p:nvCxnSpPr>
              <p:spPr bwMode="auto">
                <a:xfrm flipV="1">
                  <a:off x="713686" y="3487387"/>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cxnSp>
          <p:nvCxnSpPr>
            <p:cNvPr id="58" name="Straight Connector 57"/>
            <p:cNvCxnSpPr/>
            <p:nvPr/>
          </p:nvCxnSpPr>
          <p:spPr bwMode="auto">
            <a:xfrm>
              <a:off x="691027" y="3004572"/>
              <a:ext cx="8220738" cy="1293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1" name="Straight Connector 60"/>
            <p:cNvCxnSpPr/>
            <p:nvPr/>
          </p:nvCxnSpPr>
          <p:spPr bwMode="auto">
            <a:xfrm>
              <a:off x="934385" y="2123230"/>
              <a:ext cx="0" cy="1440521"/>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85" name="Straight Connector 84"/>
            <p:cNvCxnSpPr/>
            <p:nvPr/>
          </p:nvCxnSpPr>
          <p:spPr bwMode="auto">
            <a:xfrm>
              <a:off x="3450421" y="2112840"/>
              <a:ext cx="0" cy="1450911"/>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86" name="Straight Connector 85"/>
            <p:cNvCxnSpPr/>
            <p:nvPr/>
          </p:nvCxnSpPr>
          <p:spPr bwMode="auto">
            <a:xfrm>
              <a:off x="5986349" y="2062422"/>
              <a:ext cx="4387" cy="1462495"/>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87" name="Straight Connector 86"/>
            <p:cNvCxnSpPr/>
            <p:nvPr/>
          </p:nvCxnSpPr>
          <p:spPr bwMode="auto">
            <a:xfrm flipH="1">
              <a:off x="8680733" y="2046684"/>
              <a:ext cx="602" cy="1506160"/>
            </a:xfrm>
            <a:prstGeom prst="line">
              <a:avLst/>
            </a:prstGeom>
            <a:solidFill>
              <a:schemeClr val="accent1"/>
            </a:solidFill>
            <a:ln w="9525" cap="flat" cmpd="sng" algn="ctr">
              <a:solidFill>
                <a:srgbClr val="CC3399"/>
              </a:solidFill>
              <a:prstDash val="solid"/>
              <a:round/>
              <a:headEnd type="none" w="med" len="med"/>
              <a:tailEnd type="none" w="med" len="med"/>
            </a:ln>
            <a:effectLst/>
          </p:spPr>
        </p:cxnSp>
        <p:sp>
          <p:nvSpPr>
            <p:cNvPr id="62" name="TextBox 61"/>
            <p:cNvSpPr txBox="1"/>
            <p:nvPr/>
          </p:nvSpPr>
          <p:spPr>
            <a:xfrm>
              <a:off x="1822865" y="2239277"/>
              <a:ext cx="925253"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smtClean="0">
                  <a:solidFill>
                    <a:srgbClr val="CC3399"/>
                  </a:solidFill>
                  <a:latin typeface="+mn-lt"/>
                </a:rPr>
                <a:t>1 period</a:t>
              </a:r>
            </a:p>
          </p:txBody>
        </p:sp>
        <p:sp>
          <p:nvSpPr>
            <p:cNvPr id="97" name="TextBox 96"/>
            <p:cNvSpPr txBox="1"/>
            <p:nvPr/>
          </p:nvSpPr>
          <p:spPr>
            <a:xfrm>
              <a:off x="4400686" y="2137551"/>
              <a:ext cx="925253"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smtClean="0">
                  <a:solidFill>
                    <a:srgbClr val="CC3399"/>
                  </a:solidFill>
                  <a:latin typeface="+mn-lt"/>
                </a:rPr>
                <a:t>1 period</a:t>
              </a:r>
            </a:p>
          </p:txBody>
        </p:sp>
        <p:sp>
          <p:nvSpPr>
            <p:cNvPr id="100" name="TextBox 99"/>
            <p:cNvSpPr txBox="1"/>
            <p:nvPr/>
          </p:nvSpPr>
          <p:spPr>
            <a:xfrm>
              <a:off x="7033154" y="2095231"/>
              <a:ext cx="925253"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smtClean="0">
                  <a:solidFill>
                    <a:srgbClr val="CC3399"/>
                  </a:solidFill>
                  <a:latin typeface="+mn-lt"/>
                </a:rPr>
                <a:t>1 period</a:t>
              </a:r>
            </a:p>
          </p:txBody>
        </p:sp>
      </p:grpSp>
      <p:grpSp>
        <p:nvGrpSpPr>
          <p:cNvPr id="144" name="Group 143"/>
          <p:cNvGrpSpPr/>
          <p:nvPr/>
        </p:nvGrpSpPr>
        <p:grpSpPr>
          <a:xfrm>
            <a:off x="635277" y="5043827"/>
            <a:ext cx="8220738" cy="1312767"/>
            <a:chOff x="635277" y="5217775"/>
            <a:chExt cx="8220738" cy="1312767"/>
          </a:xfrm>
        </p:grpSpPr>
        <p:grpSp>
          <p:nvGrpSpPr>
            <p:cNvPr id="101" name="Group 100"/>
            <p:cNvGrpSpPr/>
            <p:nvPr/>
          </p:nvGrpSpPr>
          <p:grpSpPr>
            <a:xfrm>
              <a:off x="635277" y="5217775"/>
              <a:ext cx="8220738" cy="1312767"/>
              <a:chOff x="691027" y="2577093"/>
              <a:chExt cx="8220738" cy="1312767"/>
            </a:xfrm>
          </p:grpSpPr>
          <p:cxnSp>
            <p:nvCxnSpPr>
              <p:cNvPr id="104" name="Straight Connector 103"/>
              <p:cNvCxnSpPr/>
              <p:nvPr/>
            </p:nvCxnSpPr>
            <p:spPr bwMode="auto">
              <a:xfrm>
                <a:off x="691027" y="3254399"/>
                <a:ext cx="8220738" cy="1293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5" name="Straight Connector 104"/>
              <p:cNvCxnSpPr/>
              <p:nvPr/>
            </p:nvCxnSpPr>
            <p:spPr bwMode="auto">
              <a:xfrm flipH="1">
                <a:off x="934385" y="2577093"/>
                <a:ext cx="9640" cy="1312767"/>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106" name="Straight Connector 105"/>
              <p:cNvCxnSpPr/>
              <p:nvPr/>
            </p:nvCxnSpPr>
            <p:spPr bwMode="auto">
              <a:xfrm>
                <a:off x="3450421" y="2577093"/>
                <a:ext cx="0" cy="1302377"/>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107" name="Straight Connector 106"/>
              <p:cNvCxnSpPr/>
              <p:nvPr/>
            </p:nvCxnSpPr>
            <p:spPr bwMode="auto">
              <a:xfrm>
                <a:off x="5986349" y="2577093"/>
                <a:ext cx="0" cy="1251959"/>
              </a:xfrm>
              <a:prstGeom prst="line">
                <a:avLst/>
              </a:prstGeom>
              <a:solidFill>
                <a:schemeClr val="accent1"/>
              </a:solidFill>
              <a:ln w="9525" cap="flat" cmpd="sng" algn="ctr">
                <a:solidFill>
                  <a:srgbClr val="CC3399"/>
                </a:solidFill>
                <a:prstDash val="solid"/>
                <a:round/>
                <a:headEnd type="none" w="med" len="med"/>
                <a:tailEnd type="none" w="med" len="med"/>
              </a:ln>
              <a:effectLst/>
            </p:spPr>
          </p:cxnSp>
        </p:grpSp>
        <p:sp>
          <p:nvSpPr>
            <p:cNvPr id="81" name="Freeform 80"/>
            <p:cNvSpPr/>
            <p:nvPr/>
          </p:nvSpPr>
          <p:spPr bwMode="auto">
            <a:xfrm>
              <a:off x="888275" y="5390743"/>
              <a:ext cx="7377492" cy="1097368"/>
            </a:xfrm>
            <a:custGeom>
              <a:avLst/>
              <a:gdLst>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90222 w 7399279"/>
                <a:gd name="connsiteY7" fmla="*/ 801321 h 1115054"/>
                <a:gd name="connsiteX8" fmla="*/ 2399227 w 7399279"/>
                <a:gd name="connsiteY8" fmla="*/ 487813 h 1115054"/>
                <a:gd name="connsiteX9" fmla="*/ 2712736 w 7399279"/>
                <a:gd name="connsiteY9" fmla="*/ 78510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90222 w 7399279"/>
                <a:gd name="connsiteY7" fmla="*/ 801321 h 1115054"/>
                <a:gd name="connsiteX8" fmla="*/ 2399227 w 7399279"/>
                <a:gd name="connsiteY8" fmla="*/ 487813 h 1115054"/>
                <a:gd name="connsiteX9" fmla="*/ 2808531 w 7399279"/>
                <a:gd name="connsiteY9" fmla="*/ 69802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90222 w 7399279"/>
                <a:gd name="connsiteY7" fmla="*/ 801321 h 1115054"/>
                <a:gd name="connsiteX8" fmla="*/ 2399227 w 7399279"/>
                <a:gd name="connsiteY8" fmla="*/ 487813 h 1115054"/>
                <a:gd name="connsiteX9" fmla="*/ 2808531 w 7399279"/>
                <a:gd name="connsiteY9" fmla="*/ 69802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64096 w 7399279"/>
                <a:gd name="connsiteY7" fmla="*/ 801321 h 1115054"/>
                <a:gd name="connsiteX8" fmla="*/ 2399227 w 7399279"/>
                <a:gd name="connsiteY8" fmla="*/ 487813 h 1115054"/>
                <a:gd name="connsiteX9" fmla="*/ 2808531 w 7399279"/>
                <a:gd name="connsiteY9" fmla="*/ 69802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64096 w 7399279"/>
                <a:gd name="connsiteY7" fmla="*/ 801321 h 1115054"/>
                <a:gd name="connsiteX8" fmla="*/ 2399227 w 7399279"/>
                <a:gd name="connsiteY8" fmla="*/ 487813 h 1115054"/>
                <a:gd name="connsiteX9" fmla="*/ 2808531 w 7399279"/>
                <a:gd name="connsiteY9" fmla="*/ 69802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3637 w 7401129"/>
                <a:gd name="connsiteY0" fmla="*/ 270098 h 1115054"/>
                <a:gd name="connsiteX1" fmla="*/ 23637 w 7401129"/>
                <a:gd name="connsiteY1" fmla="*/ 200430 h 1115054"/>
                <a:gd name="connsiteX2" fmla="*/ 276185 w 7401129"/>
                <a:gd name="connsiteY2" fmla="*/ 87218 h 1115054"/>
                <a:gd name="connsiteX3" fmla="*/ 694197 w 7401129"/>
                <a:gd name="connsiteY3" fmla="*/ 270098 h 1115054"/>
                <a:gd name="connsiteX4" fmla="*/ 1033832 w 7401129"/>
                <a:gd name="connsiteY4" fmla="*/ 583607 h 1115054"/>
                <a:gd name="connsiteX5" fmla="*/ 1303797 w 7401129"/>
                <a:gd name="connsiteY5" fmla="*/ 870990 h 1115054"/>
                <a:gd name="connsiteX6" fmla="*/ 1713100 w 7401129"/>
                <a:gd name="connsiteY6" fmla="*/ 1088704 h 1115054"/>
                <a:gd name="connsiteX7" fmla="*/ 2165946 w 7401129"/>
                <a:gd name="connsiteY7" fmla="*/ 801321 h 1115054"/>
                <a:gd name="connsiteX8" fmla="*/ 2401077 w 7401129"/>
                <a:gd name="connsiteY8" fmla="*/ 487813 h 1115054"/>
                <a:gd name="connsiteX9" fmla="*/ 2810381 w 7401129"/>
                <a:gd name="connsiteY9" fmla="*/ 69802 h 1115054"/>
                <a:gd name="connsiteX10" fmla="*/ 3202266 w 7401129"/>
                <a:gd name="connsiteY10" fmla="*/ 235264 h 1115054"/>
                <a:gd name="connsiteX11" fmla="*/ 3489649 w 7401129"/>
                <a:gd name="connsiteY11" fmla="*/ 505230 h 1115054"/>
                <a:gd name="connsiteX12" fmla="*/ 3916369 w 7401129"/>
                <a:gd name="connsiteY12" fmla="*/ 914533 h 1115054"/>
                <a:gd name="connsiteX13" fmla="*/ 4264712 w 7401129"/>
                <a:gd name="connsiteY13" fmla="*/ 1079995 h 1115054"/>
                <a:gd name="connsiteX14" fmla="*/ 4665306 w 7401129"/>
                <a:gd name="connsiteY14" fmla="*/ 836155 h 1115054"/>
                <a:gd name="connsiteX15" fmla="*/ 4874312 w 7401129"/>
                <a:gd name="connsiteY15" fmla="*/ 618441 h 1115054"/>
                <a:gd name="connsiteX16" fmla="*/ 5152986 w 7401129"/>
                <a:gd name="connsiteY16" fmla="*/ 148178 h 1115054"/>
                <a:gd name="connsiteX17" fmla="*/ 5422952 w 7401129"/>
                <a:gd name="connsiteY17" fmla="*/ 8841 h 1115054"/>
                <a:gd name="connsiteX18" fmla="*/ 5936757 w 7401129"/>
                <a:gd name="connsiteY18" fmla="*/ 357184 h 1115054"/>
                <a:gd name="connsiteX19" fmla="*/ 6241557 w 7401129"/>
                <a:gd name="connsiteY19" fmla="*/ 679401 h 1115054"/>
                <a:gd name="connsiteX20" fmla="*/ 6528940 w 7401129"/>
                <a:gd name="connsiteY20" fmla="*/ 949367 h 1115054"/>
                <a:gd name="connsiteX21" fmla="*/ 6781489 w 7401129"/>
                <a:gd name="connsiteY21" fmla="*/ 1114830 h 1115054"/>
                <a:gd name="connsiteX22" fmla="*/ 7060163 w 7401129"/>
                <a:gd name="connsiteY22" fmla="*/ 975493 h 1115054"/>
                <a:gd name="connsiteX23" fmla="*/ 7373672 w 7401129"/>
                <a:gd name="connsiteY23" fmla="*/ 609733 h 1115054"/>
                <a:gd name="connsiteX24" fmla="*/ 7364963 w 7401129"/>
                <a:gd name="connsiteY24" fmla="*/ 635858 h 1115054"/>
                <a:gd name="connsiteX0" fmla="*/ 23637 w 7401129"/>
                <a:gd name="connsiteY0" fmla="*/ 270098 h 1115054"/>
                <a:gd name="connsiteX1" fmla="*/ 23637 w 7401129"/>
                <a:gd name="connsiteY1" fmla="*/ 200430 h 1115054"/>
                <a:gd name="connsiteX2" fmla="*/ 276185 w 7401129"/>
                <a:gd name="connsiteY2" fmla="*/ 87218 h 1115054"/>
                <a:gd name="connsiteX3" fmla="*/ 694197 w 7401129"/>
                <a:gd name="connsiteY3" fmla="*/ 270098 h 1115054"/>
                <a:gd name="connsiteX4" fmla="*/ 1033832 w 7401129"/>
                <a:gd name="connsiteY4" fmla="*/ 583607 h 1115054"/>
                <a:gd name="connsiteX5" fmla="*/ 1303797 w 7401129"/>
                <a:gd name="connsiteY5" fmla="*/ 870990 h 1115054"/>
                <a:gd name="connsiteX6" fmla="*/ 1713100 w 7401129"/>
                <a:gd name="connsiteY6" fmla="*/ 1088704 h 1115054"/>
                <a:gd name="connsiteX7" fmla="*/ 2165946 w 7401129"/>
                <a:gd name="connsiteY7" fmla="*/ 801321 h 1115054"/>
                <a:gd name="connsiteX8" fmla="*/ 2401077 w 7401129"/>
                <a:gd name="connsiteY8" fmla="*/ 487813 h 1115054"/>
                <a:gd name="connsiteX9" fmla="*/ 2810381 w 7401129"/>
                <a:gd name="connsiteY9" fmla="*/ 69802 h 1115054"/>
                <a:gd name="connsiteX10" fmla="*/ 3202266 w 7401129"/>
                <a:gd name="connsiteY10" fmla="*/ 235264 h 1115054"/>
                <a:gd name="connsiteX11" fmla="*/ 3489649 w 7401129"/>
                <a:gd name="connsiteY11" fmla="*/ 505230 h 1115054"/>
                <a:gd name="connsiteX12" fmla="*/ 3916369 w 7401129"/>
                <a:gd name="connsiteY12" fmla="*/ 914533 h 1115054"/>
                <a:gd name="connsiteX13" fmla="*/ 4264712 w 7401129"/>
                <a:gd name="connsiteY13" fmla="*/ 1079995 h 1115054"/>
                <a:gd name="connsiteX14" fmla="*/ 4665306 w 7401129"/>
                <a:gd name="connsiteY14" fmla="*/ 836155 h 1115054"/>
                <a:gd name="connsiteX15" fmla="*/ 4874312 w 7401129"/>
                <a:gd name="connsiteY15" fmla="*/ 618441 h 1115054"/>
                <a:gd name="connsiteX16" fmla="*/ 5152986 w 7401129"/>
                <a:gd name="connsiteY16" fmla="*/ 148178 h 1115054"/>
                <a:gd name="connsiteX17" fmla="*/ 5422952 w 7401129"/>
                <a:gd name="connsiteY17" fmla="*/ 8841 h 1115054"/>
                <a:gd name="connsiteX18" fmla="*/ 5936757 w 7401129"/>
                <a:gd name="connsiteY18" fmla="*/ 357184 h 1115054"/>
                <a:gd name="connsiteX19" fmla="*/ 6241557 w 7401129"/>
                <a:gd name="connsiteY19" fmla="*/ 679401 h 1115054"/>
                <a:gd name="connsiteX20" fmla="*/ 6528940 w 7401129"/>
                <a:gd name="connsiteY20" fmla="*/ 949367 h 1115054"/>
                <a:gd name="connsiteX21" fmla="*/ 6781489 w 7401129"/>
                <a:gd name="connsiteY21" fmla="*/ 1114830 h 1115054"/>
                <a:gd name="connsiteX22" fmla="*/ 7060163 w 7401129"/>
                <a:gd name="connsiteY22" fmla="*/ 975493 h 1115054"/>
                <a:gd name="connsiteX23" fmla="*/ 7373672 w 7401129"/>
                <a:gd name="connsiteY23" fmla="*/ 609733 h 1115054"/>
                <a:gd name="connsiteX24" fmla="*/ 7364963 w 7401129"/>
                <a:gd name="connsiteY24" fmla="*/ 635858 h 1115054"/>
                <a:gd name="connsiteX0" fmla="*/ 23637 w 7401129"/>
                <a:gd name="connsiteY0" fmla="*/ 270098 h 1115054"/>
                <a:gd name="connsiteX1" fmla="*/ 23637 w 7401129"/>
                <a:gd name="connsiteY1" fmla="*/ 200430 h 1115054"/>
                <a:gd name="connsiteX2" fmla="*/ 276185 w 7401129"/>
                <a:gd name="connsiteY2" fmla="*/ 87218 h 1115054"/>
                <a:gd name="connsiteX3" fmla="*/ 755157 w 7401129"/>
                <a:gd name="connsiteY3" fmla="*/ 331058 h 1115054"/>
                <a:gd name="connsiteX4" fmla="*/ 1033832 w 7401129"/>
                <a:gd name="connsiteY4" fmla="*/ 583607 h 1115054"/>
                <a:gd name="connsiteX5" fmla="*/ 1303797 w 7401129"/>
                <a:gd name="connsiteY5" fmla="*/ 870990 h 1115054"/>
                <a:gd name="connsiteX6" fmla="*/ 1713100 w 7401129"/>
                <a:gd name="connsiteY6" fmla="*/ 1088704 h 1115054"/>
                <a:gd name="connsiteX7" fmla="*/ 2165946 w 7401129"/>
                <a:gd name="connsiteY7" fmla="*/ 801321 h 1115054"/>
                <a:gd name="connsiteX8" fmla="*/ 2401077 w 7401129"/>
                <a:gd name="connsiteY8" fmla="*/ 487813 h 1115054"/>
                <a:gd name="connsiteX9" fmla="*/ 2810381 w 7401129"/>
                <a:gd name="connsiteY9" fmla="*/ 69802 h 1115054"/>
                <a:gd name="connsiteX10" fmla="*/ 3202266 w 7401129"/>
                <a:gd name="connsiteY10" fmla="*/ 235264 h 1115054"/>
                <a:gd name="connsiteX11" fmla="*/ 3489649 w 7401129"/>
                <a:gd name="connsiteY11" fmla="*/ 505230 h 1115054"/>
                <a:gd name="connsiteX12" fmla="*/ 3916369 w 7401129"/>
                <a:gd name="connsiteY12" fmla="*/ 914533 h 1115054"/>
                <a:gd name="connsiteX13" fmla="*/ 4264712 w 7401129"/>
                <a:gd name="connsiteY13" fmla="*/ 1079995 h 1115054"/>
                <a:gd name="connsiteX14" fmla="*/ 4665306 w 7401129"/>
                <a:gd name="connsiteY14" fmla="*/ 836155 h 1115054"/>
                <a:gd name="connsiteX15" fmla="*/ 4874312 w 7401129"/>
                <a:gd name="connsiteY15" fmla="*/ 618441 h 1115054"/>
                <a:gd name="connsiteX16" fmla="*/ 5152986 w 7401129"/>
                <a:gd name="connsiteY16" fmla="*/ 148178 h 1115054"/>
                <a:gd name="connsiteX17" fmla="*/ 5422952 w 7401129"/>
                <a:gd name="connsiteY17" fmla="*/ 8841 h 1115054"/>
                <a:gd name="connsiteX18" fmla="*/ 5936757 w 7401129"/>
                <a:gd name="connsiteY18" fmla="*/ 357184 h 1115054"/>
                <a:gd name="connsiteX19" fmla="*/ 6241557 w 7401129"/>
                <a:gd name="connsiteY19" fmla="*/ 679401 h 1115054"/>
                <a:gd name="connsiteX20" fmla="*/ 6528940 w 7401129"/>
                <a:gd name="connsiteY20" fmla="*/ 949367 h 1115054"/>
                <a:gd name="connsiteX21" fmla="*/ 6781489 w 7401129"/>
                <a:gd name="connsiteY21" fmla="*/ 1114830 h 1115054"/>
                <a:gd name="connsiteX22" fmla="*/ 7060163 w 7401129"/>
                <a:gd name="connsiteY22" fmla="*/ 975493 h 1115054"/>
                <a:gd name="connsiteX23" fmla="*/ 7373672 w 7401129"/>
                <a:gd name="connsiteY23" fmla="*/ 609733 h 1115054"/>
                <a:gd name="connsiteX24" fmla="*/ 7364963 w 7401129"/>
                <a:gd name="connsiteY24" fmla="*/ 635858 h 1115054"/>
                <a:gd name="connsiteX0" fmla="*/ 23637 w 7401129"/>
                <a:gd name="connsiteY0" fmla="*/ 269684 h 1114640"/>
                <a:gd name="connsiteX1" fmla="*/ 23637 w 7401129"/>
                <a:gd name="connsiteY1" fmla="*/ 200016 h 1114640"/>
                <a:gd name="connsiteX2" fmla="*/ 276185 w 7401129"/>
                <a:gd name="connsiteY2" fmla="*/ 86804 h 1114640"/>
                <a:gd name="connsiteX3" fmla="*/ 755157 w 7401129"/>
                <a:gd name="connsiteY3" fmla="*/ 330644 h 1114640"/>
                <a:gd name="connsiteX4" fmla="*/ 1033832 w 7401129"/>
                <a:gd name="connsiteY4" fmla="*/ 583193 h 1114640"/>
                <a:gd name="connsiteX5" fmla="*/ 1303797 w 7401129"/>
                <a:gd name="connsiteY5" fmla="*/ 870576 h 1114640"/>
                <a:gd name="connsiteX6" fmla="*/ 1713100 w 7401129"/>
                <a:gd name="connsiteY6" fmla="*/ 1088290 h 1114640"/>
                <a:gd name="connsiteX7" fmla="*/ 2165946 w 7401129"/>
                <a:gd name="connsiteY7" fmla="*/ 800907 h 1114640"/>
                <a:gd name="connsiteX8" fmla="*/ 2401077 w 7401129"/>
                <a:gd name="connsiteY8" fmla="*/ 487399 h 1114640"/>
                <a:gd name="connsiteX9" fmla="*/ 2810381 w 7401129"/>
                <a:gd name="connsiteY9" fmla="*/ 69388 h 1114640"/>
                <a:gd name="connsiteX10" fmla="*/ 3202266 w 7401129"/>
                <a:gd name="connsiteY10" fmla="*/ 234850 h 1114640"/>
                <a:gd name="connsiteX11" fmla="*/ 3489649 w 7401129"/>
                <a:gd name="connsiteY11" fmla="*/ 504816 h 1114640"/>
                <a:gd name="connsiteX12" fmla="*/ 3916369 w 7401129"/>
                <a:gd name="connsiteY12" fmla="*/ 914119 h 1114640"/>
                <a:gd name="connsiteX13" fmla="*/ 4264712 w 7401129"/>
                <a:gd name="connsiteY13" fmla="*/ 1079581 h 1114640"/>
                <a:gd name="connsiteX14" fmla="*/ 4665306 w 7401129"/>
                <a:gd name="connsiteY14" fmla="*/ 835741 h 1114640"/>
                <a:gd name="connsiteX15" fmla="*/ 4865604 w 7401129"/>
                <a:gd name="connsiteY15" fmla="*/ 583193 h 1114640"/>
                <a:gd name="connsiteX16" fmla="*/ 5152986 w 7401129"/>
                <a:gd name="connsiteY16" fmla="*/ 147764 h 1114640"/>
                <a:gd name="connsiteX17" fmla="*/ 5422952 w 7401129"/>
                <a:gd name="connsiteY17" fmla="*/ 8427 h 1114640"/>
                <a:gd name="connsiteX18" fmla="*/ 5936757 w 7401129"/>
                <a:gd name="connsiteY18" fmla="*/ 356770 h 1114640"/>
                <a:gd name="connsiteX19" fmla="*/ 6241557 w 7401129"/>
                <a:gd name="connsiteY19" fmla="*/ 678987 h 1114640"/>
                <a:gd name="connsiteX20" fmla="*/ 6528940 w 7401129"/>
                <a:gd name="connsiteY20" fmla="*/ 948953 h 1114640"/>
                <a:gd name="connsiteX21" fmla="*/ 6781489 w 7401129"/>
                <a:gd name="connsiteY21" fmla="*/ 1114416 h 1114640"/>
                <a:gd name="connsiteX22" fmla="*/ 7060163 w 7401129"/>
                <a:gd name="connsiteY22" fmla="*/ 975079 h 1114640"/>
                <a:gd name="connsiteX23" fmla="*/ 7373672 w 7401129"/>
                <a:gd name="connsiteY23" fmla="*/ 609319 h 1114640"/>
                <a:gd name="connsiteX24" fmla="*/ 7364963 w 7401129"/>
                <a:gd name="connsiteY24" fmla="*/ 635444 h 1114640"/>
                <a:gd name="connsiteX0" fmla="*/ 23637 w 7401129"/>
                <a:gd name="connsiteY0" fmla="*/ 269684 h 1114640"/>
                <a:gd name="connsiteX1" fmla="*/ 23637 w 7401129"/>
                <a:gd name="connsiteY1" fmla="*/ 200016 h 1114640"/>
                <a:gd name="connsiteX2" fmla="*/ 276185 w 7401129"/>
                <a:gd name="connsiteY2" fmla="*/ 86804 h 1114640"/>
                <a:gd name="connsiteX3" fmla="*/ 755157 w 7401129"/>
                <a:gd name="connsiteY3" fmla="*/ 330644 h 1114640"/>
                <a:gd name="connsiteX4" fmla="*/ 1033832 w 7401129"/>
                <a:gd name="connsiteY4" fmla="*/ 583193 h 1114640"/>
                <a:gd name="connsiteX5" fmla="*/ 1303797 w 7401129"/>
                <a:gd name="connsiteY5" fmla="*/ 870576 h 1114640"/>
                <a:gd name="connsiteX6" fmla="*/ 1713100 w 7401129"/>
                <a:gd name="connsiteY6" fmla="*/ 1088290 h 1114640"/>
                <a:gd name="connsiteX7" fmla="*/ 2165946 w 7401129"/>
                <a:gd name="connsiteY7" fmla="*/ 800907 h 1114640"/>
                <a:gd name="connsiteX8" fmla="*/ 2401077 w 7401129"/>
                <a:gd name="connsiteY8" fmla="*/ 487399 h 1114640"/>
                <a:gd name="connsiteX9" fmla="*/ 2810381 w 7401129"/>
                <a:gd name="connsiteY9" fmla="*/ 69388 h 1114640"/>
                <a:gd name="connsiteX10" fmla="*/ 3202266 w 7401129"/>
                <a:gd name="connsiteY10" fmla="*/ 234850 h 1114640"/>
                <a:gd name="connsiteX11" fmla="*/ 3489649 w 7401129"/>
                <a:gd name="connsiteY11" fmla="*/ 504816 h 1114640"/>
                <a:gd name="connsiteX12" fmla="*/ 3916369 w 7401129"/>
                <a:gd name="connsiteY12" fmla="*/ 914119 h 1114640"/>
                <a:gd name="connsiteX13" fmla="*/ 4264712 w 7401129"/>
                <a:gd name="connsiteY13" fmla="*/ 1079581 h 1114640"/>
                <a:gd name="connsiteX14" fmla="*/ 4613055 w 7401129"/>
                <a:gd name="connsiteY14" fmla="*/ 870575 h 1114640"/>
                <a:gd name="connsiteX15" fmla="*/ 4865604 w 7401129"/>
                <a:gd name="connsiteY15" fmla="*/ 583193 h 1114640"/>
                <a:gd name="connsiteX16" fmla="*/ 5152986 w 7401129"/>
                <a:gd name="connsiteY16" fmla="*/ 147764 h 1114640"/>
                <a:gd name="connsiteX17" fmla="*/ 5422952 w 7401129"/>
                <a:gd name="connsiteY17" fmla="*/ 8427 h 1114640"/>
                <a:gd name="connsiteX18" fmla="*/ 5936757 w 7401129"/>
                <a:gd name="connsiteY18" fmla="*/ 356770 h 1114640"/>
                <a:gd name="connsiteX19" fmla="*/ 6241557 w 7401129"/>
                <a:gd name="connsiteY19" fmla="*/ 678987 h 1114640"/>
                <a:gd name="connsiteX20" fmla="*/ 6528940 w 7401129"/>
                <a:gd name="connsiteY20" fmla="*/ 948953 h 1114640"/>
                <a:gd name="connsiteX21" fmla="*/ 6781489 w 7401129"/>
                <a:gd name="connsiteY21" fmla="*/ 1114416 h 1114640"/>
                <a:gd name="connsiteX22" fmla="*/ 7060163 w 7401129"/>
                <a:gd name="connsiteY22" fmla="*/ 975079 h 1114640"/>
                <a:gd name="connsiteX23" fmla="*/ 7373672 w 7401129"/>
                <a:gd name="connsiteY23" fmla="*/ 609319 h 1114640"/>
                <a:gd name="connsiteX24" fmla="*/ 7364963 w 7401129"/>
                <a:gd name="connsiteY24" fmla="*/ 635444 h 1114640"/>
                <a:gd name="connsiteX0" fmla="*/ 23637 w 7401129"/>
                <a:gd name="connsiteY0" fmla="*/ 268693 h 1113649"/>
                <a:gd name="connsiteX1" fmla="*/ 23637 w 7401129"/>
                <a:gd name="connsiteY1" fmla="*/ 199025 h 1113649"/>
                <a:gd name="connsiteX2" fmla="*/ 276185 w 7401129"/>
                <a:gd name="connsiteY2" fmla="*/ 85813 h 1113649"/>
                <a:gd name="connsiteX3" fmla="*/ 755157 w 7401129"/>
                <a:gd name="connsiteY3" fmla="*/ 329653 h 1113649"/>
                <a:gd name="connsiteX4" fmla="*/ 1033832 w 7401129"/>
                <a:gd name="connsiteY4" fmla="*/ 582202 h 1113649"/>
                <a:gd name="connsiteX5" fmla="*/ 1303797 w 7401129"/>
                <a:gd name="connsiteY5" fmla="*/ 869585 h 1113649"/>
                <a:gd name="connsiteX6" fmla="*/ 1713100 w 7401129"/>
                <a:gd name="connsiteY6" fmla="*/ 1087299 h 1113649"/>
                <a:gd name="connsiteX7" fmla="*/ 2165946 w 7401129"/>
                <a:gd name="connsiteY7" fmla="*/ 799916 h 1113649"/>
                <a:gd name="connsiteX8" fmla="*/ 2401077 w 7401129"/>
                <a:gd name="connsiteY8" fmla="*/ 486408 h 1113649"/>
                <a:gd name="connsiteX9" fmla="*/ 2810381 w 7401129"/>
                <a:gd name="connsiteY9" fmla="*/ 68397 h 1113649"/>
                <a:gd name="connsiteX10" fmla="*/ 3202266 w 7401129"/>
                <a:gd name="connsiteY10" fmla="*/ 233859 h 1113649"/>
                <a:gd name="connsiteX11" fmla="*/ 3489649 w 7401129"/>
                <a:gd name="connsiteY11" fmla="*/ 503825 h 1113649"/>
                <a:gd name="connsiteX12" fmla="*/ 3916369 w 7401129"/>
                <a:gd name="connsiteY12" fmla="*/ 913128 h 1113649"/>
                <a:gd name="connsiteX13" fmla="*/ 4264712 w 7401129"/>
                <a:gd name="connsiteY13" fmla="*/ 1078590 h 1113649"/>
                <a:gd name="connsiteX14" fmla="*/ 4613055 w 7401129"/>
                <a:gd name="connsiteY14" fmla="*/ 869584 h 1113649"/>
                <a:gd name="connsiteX15" fmla="*/ 4865604 w 7401129"/>
                <a:gd name="connsiteY15" fmla="*/ 582202 h 1113649"/>
                <a:gd name="connsiteX16" fmla="*/ 5152986 w 7401129"/>
                <a:gd name="connsiteY16" fmla="*/ 146773 h 1113649"/>
                <a:gd name="connsiteX17" fmla="*/ 5422952 w 7401129"/>
                <a:gd name="connsiteY17" fmla="*/ 7436 h 1113649"/>
                <a:gd name="connsiteX18" fmla="*/ 5875797 w 7401129"/>
                <a:gd name="connsiteY18" fmla="*/ 338361 h 1113649"/>
                <a:gd name="connsiteX19" fmla="*/ 6241557 w 7401129"/>
                <a:gd name="connsiteY19" fmla="*/ 677996 h 1113649"/>
                <a:gd name="connsiteX20" fmla="*/ 6528940 w 7401129"/>
                <a:gd name="connsiteY20" fmla="*/ 947962 h 1113649"/>
                <a:gd name="connsiteX21" fmla="*/ 6781489 w 7401129"/>
                <a:gd name="connsiteY21" fmla="*/ 1113425 h 1113649"/>
                <a:gd name="connsiteX22" fmla="*/ 7060163 w 7401129"/>
                <a:gd name="connsiteY22" fmla="*/ 974088 h 1113649"/>
                <a:gd name="connsiteX23" fmla="*/ 7373672 w 7401129"/>
                <a:gd name="connsiteY23" fmla="*/ 608328 h 1113649"/>
                <a:gd name="connsiteX24" fmla="*/ 7364963 w 7401129"/>
                <a:gd name="connsiteY24" fmla="*/ 634453 h 1113649"/>
                <a:gd name="connsiteX0" fmla="*/ 23637 w 7401129"/>
                <a:gd name="connsiteY0" fmla="*/ 252412 h 1097368"/>
                <a:gd name="connsiteX1" fmla="*/ 23637 w 7401129"/>
                <a:gd name="connsiteY1" fmla="*/ 182744 h 1097368"/>
                <a:gd name="connsiteX2" fmla="*/ 276185 w 7401129"/>
                <a:gd name="connsiteY2" fmla="*/ 69532 h 1097368"/>
                <a:gd name="connsiteX3" fmla="*/ 755157 w 7401129"/>
                <a:gd name="connsiteY3" fmla="*/ 313372 h 1097368"/>
                <a:gd name="connsiteX4" fmla="*/ 1033832 w 7401129"/>
                <a:gd name="connsiteY4" fmla="*/ 565921 h 1097368"/>
                <a:gd name="connsiteX5" fmla="*/ 1303797 w 7401129"/>
                <a:gd name="connsiteY5" fmla="*/ 853304 h 1097368"/>
                <a:gd name="connsiteX6" fmla="*/ 1713100 w 7401129"/>
                <a:gd name="connsiteY6" fmla="*/ 1071018 h 1097368"/>
                <a:gd name="connsiteX7" fmla="*/ 2165946 w 7401129"/>
                <a:gd name="connsiteY7" fmla="*/ 783635 h 1097368"/>
                <a:gd name="connsiteX8" fmla="*/ 2401077 w 7401129"/>
                <a:gd name="connsiteY8" fmla="*/ 470127 h 1097368"/>
                <a:gd name="connsiteX9" fmla="*/ 2810381 w 7401129"/>
                <a:gd name="connsiteY9" fmla="*/ 52116 h 1097368"/>
                <a:gd name="connsiteX10" fmla="*/ 3202266 w 7401129"/>
                <a:gd name="connsiteY10" fmla="*/ 217578 h 1097368"/>
                <a:gd name="connsiteX11" fmla="*/ 3489649 w 7401129"/>
                <a:gd name="connsiteY11" fmla="*/ 487544 h 1097368"/>
                <a:gd name="connsiteX12" fmla="*/ 3916369 w 7401129"/>
                <a:gd name="connsiteY12" fmla="*/ 896847 h 1097368"/>
                <a:gd name="connsiteX13" fmla="*/ 4264712 w 7401129"/>
                <a:gd name="connsiteY13" fmla="*/ 1062309 h 1097368"/>
                <a:gd name="connsiteX14" fmla="*/ 4613055 w 7401129"/>
                <a:gd name="connsiteY14" fmla="*/ 853303 h 1097368"/>
                <a:gd name="connsiteX15" fmla="*/ 4865604 w 7401129"/>
                <a:gd name="connsiteY15" fmla="*/ 565921 h 1097368"/>
                <a:gd name="connsiteX16" fmla="*/ 5152986 w 7401129"/>
                <a:gd name="connsiteY16" fmla="*/ 130492 h 1097368"/>
                <a:gd name="connsiteX17" fmla="*/ 5475203 w 7401129"/>
                <a:gd name="connsiteY17" fmla="*/ 8572 h 1097368"/>
                <a:gd name="connsiteX18" fmla="*/ 5875797 w 7401129"/>
                <a:gd name="connsiteY18" fmla="*/ 322080 h 1097368"/>
                <a:gd name="connsiteX19" fmla="*/ 6241557 w 7401129"/>
                <a:gd name="connsiteY19" fmla="*/ 661715 h 1097368"/>
                <a:gd name="connsiteX20" fmla="*/ 6528940 w 7401129"/>
                <a:gd name="connsiteY20" fmla="*/ 931681 h 1097368"/>
                <a:gd name="connsiteX21" fmla="*/ 6781489 w 7401129"/>
                <a:gd name="connsiteY21" fmla="*/ 1097144 h 1097368"/>
                <a:gd name="connsiteX22" fmla="*/ 7060163 w 7401129"/>
                <a:gd name="connsiteY22" fmla="*/ 957807 h 1097368"/>
                <a:gd name="connsiteX23" fmla="*/ 7373672 w 7401129"/>
                <a:gd name="connsiteY23" fmla="*/ 592047 h 1097368"/>
                <a:gd name="connsiteX24" fmla="*/ 7364963 w 7401129"/>
                <a:gd name="connsiteY24" fmla="*/ 618172 h 1097368"/>
                <a:gd name="connsiteX0" fmla="*/ 23637 w 7401129"/>
                <a:gd name="connsiteY0" fmla="*/ 252412 h 1097368"/>
                <a:gd name="connsiteX1" fmla="*/ 23637 w 7401129"/>
                <a:gd name="connsiteY1" fmla="*/ 182744 h 1097368"/>
                <a:gd name="connsiteX2" fmla="*/ 276185 w 7401129"/>
                <a:gd name="connsiteY2" fmla="*/ 69532 h 1097368"/>
                <a:gd name="connsiteX3" fmla="*/ 755157 w 7401129"/>
                <a:gd name="connsiteY3" fmla="*/ 313372 h 1097368"/>
                <a:gd name="connsiteX4" fmla="*/ 1033832 w 7401129"/>
                <a:gd name="connsiteY4" fmla="*/ 565921 h 1097368"/>
                <a:gd name="connsiteX5" fmla="*/ 1303797 w 7401129"/>
                <a:gd name="connsiteY5" fmla="*/ 853304 h 1097368"/>
                <a:gd name="connsiteX6" fmla="*/ 1713100 w 7401129"/>
                <a:gd name="connsiteY6" fmla="*/ 1071018 h 1097368"/>
                <a:gd name="connsiteX7" fmla="*/ 2165946 w 7401129"/>
                <a:gd name="connsiteY7" fmla="*/ 783635 h 1097368"/>
                <a:gd name="connsiteX8" fmla="*/ 2401077 w 7401129"/>
                <a:gd name="connsiteY8" fmla="*/ 470127 h 1097368"/>
                <a:gd name="connsiteX9" fmla="*/ 2845215 w 7401129"/>
                <a:gd name="connsiteY9" fmla="*/ 43408 h 1097368"/>
                <a:gd name="connsiteX10" fmla="*/ 3202266 w 7401129"/>
                <a:gd name="connsiteY10" fmla="*/ 217578 h 1097368"/>
                <a:gd name="connsiteX11" fmla="*/ 3489649 w 7401129"/>
                <a:gd name="connsiteY11" fmla="*/ 487544 h 1097368"/>
                <a:gd name="connsiteX12" fmla="*/ 3916369 w 7401129"/>
                <a:gd name="connsiteY12" fmla="*/ 896847 h 1097368"/>
                <a:gd name="connsiteX13" fmla="*/ 4264712 w 7401129"/>
                <a:gd name="connsiteY13" fmla="*/ 1062309 h 1097368"/>
                <a:gd name="connsiteX14" fmla="*/ 4613055 w 7401129"/>
                <a:gd name="connsiteY14" fmla="*/ 853303 h 1097368"/>
                <a:gd name="connsiteX15" fmla="*/ 4865604 w 7401129"/>
                <a:gd name="connsiteY15" fmla="*/ 565921 h 1097368"/>
                <a:gd name="connsiteX16" fmla="*/ 5152986 w 7401129"/>
                <a:gd name="connsiteY16" fmla="*/ 130492 h 1097368"/>
                <a:gd name="connsiteX17" fmla="*/ 5475203 w 7401129"/>
                <a:gd name="connsiteY17" fmla="*/ 8572 h 1097368"/>
                <a:gd name="connsiteX18" fmla="*/ 5875797 w 7401129"/>
                <a:gd name="connsiteY18" fmla="*/ 322080 h 1097368"/>
                <a:gd name="connsiteX19" fmla="*/ 6241557 w 7401129"/>
                <a:gd name="connsiteY19" fmla="*/ 661715 h 1097368"/>
                <a:gd name="connsiteX20" fmla="*/ 6528940 w 7401129"/>
                <a:gd name="connsiteY20" fmla="*/ 931681 h 1097368"/>
                <a:gd name="connsiteX21" fmla="*/ 6781489 w 7401129"/>
                <a:gd name="connsiteY21" fmla="*/ 1097144 h 1097368"/>
                <a:gd name="connsiteX22" fmla="*/ 7060163 w 7401129"/>
                <a:gd name="connsiteY22" fmla="*/ 957807 h 1097368"/>
                <a:gd name="connsiteX23" fmla="*/ 7373672 w 7401129"/>
                <a:gd name="connsiteY23" fmla="*/ 592047 h 1097368"/>
                <a:gd name="connsiteX24" fmla="*/ 7364963 w 740112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55777 w 7401749"/>
                <a:gd name="connsiteY3" fmla="*/ 313372 h 1097368"/>
                <a:gd name="connsiteX4" fmla="*/ 1034452 w 7401749"/>
                <a:gd name="connsiteY4" fmla="*/ 565921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55777 w 7401749"/>
                <a:gd name="connsiteY3" fmla="*/ 313372 h 1097368"/>
                <a:gd name="connsiteX4" fmla="*/ 1034452 w 7401749"/>
                <a:gd name="connsiteY4" fmla="*/ 565921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55777 w 7401749"/>
                <a:gd name="connsiteY3" fmla="*/ 313372 h 1097368"/>
                <a:gd name="connsiteX4" fmla="*/ 1034452 w 7401749"/>
                <a:gd name="connsiteY4" fmla="*/ 565921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38360 w 7401749"/>
                <a:gd name="connsiteY3" fmla="*/ 313372 h 1097368"/>
                <a:gd name="connsiteX4" fmla="*/ 1034452 w 7401749"/>
                <a:gd name="connsiteY4" fmla="*/ 565921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38360 w 7401749"/>
                <a:gd name="connsiteY3" fmla="*/ 313372 h 1097368"/>
                <a:gd name="connsiteX4" fmla="*/ 1008326 w 7401749"/>
                <a:gd name="connsiteY4" fmla="*/ 583339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12234 w 7401749"/>
                <a:gd name="connsiteY3" fmla="*/ 322080 h 1097368"/>
                <a:gd name="connsiteX4" fmla="*/ 1008326 w 7401749"/>
                <a:gd name="connsiteY4" fmla="*/ 583339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12234 w 7401749"/>
                <a:gd name="connsiteY3" fmla="*/ 322080 h 1097368"/>
                <a:gd name="connsiteX4" fmla="*/ 1008326 w 7401749"/>
                <a:gd name="connsiteY4" fmla="*/ 583339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0 w 7377492"/>
                <a:gd name="connsiteY0" fmla="*/ 182744 h 1097368"/>
                <a:gd name="connsiteX1" fmla="*/ 261256 w 7377492"/>
                <a:gd name="connsiteY1" fmla="*/ 52115 h 1097368"/>
                <a:gd name="connsiteX2" fmla="*/ 687977 w 7377492"/>
                <a:gd name="connsiteY2" fmla="*/ 322080 h 1097368"/>
                <a:gd name="connsiteX3" fmla="*/ 984069 w 7377492"/>
                <a:gd name="connsiteY3" fmla="*/ 583339 h 1097368"/>
                <a:gd name="connsiteX4" fmla="*/ 1280160 w 7377492"/>
                <a:gd name="connsiteY4" fmla="*/ 853304 h 1097368"/>
                <a:gd name="connsiteX5" fmla="*/ 1689463 w 7377492"/>
                <a:gd name="connsiteY5" fmla="*/ 1071018 h 1097368"/>
                <a:gd name="connsiteX6" fmla="*/ 2142309 w 7377492"/>
                <a:gd name="connsiteY6" fmla="*/ 783635 h 1097368"/>
                <a:gd name="connsiteX7" fmla="*/ 2377440 w 7377492"/>
                <a:gd name="connsiteY7" fmla="*/ 470127 h 1097368"/>
                <a:gd name="connsiteX8" fmla="*/ 2821578 w 7377492"/>
                <a:gd name="connsiteY8" fmla="*/ 43408 h 1097368"/>
                <a:gd name="connsiteX9" fmla="*/ 3178629 w 7377492"/>
                <a:gd name="connsiteY9" fmla="*/ 217578 h 1097368"/>
                <a:gd name="connsiteX10" fmla="*/ 3466012 w 7377492"/>
                <a:gd name="connsiteY10" fmla="*/ 487544 h 1097368"/>
                <a:gd name="connsiteX11" fmla="*/ 3892732 w 7377492"/>
                <a:gd name="connsiteY11" fmla="*/ 896847 h 1097368"/>
                <a:gd name="connsiteX12" fmla="*/ 4241075 w 7377492"/>
                <a:gd name="connsiteY12" fmla="*/ 1062309 h 1097368"/>
                <a:gd name="connsiteX13" fmla="*/ 4589418 w 7377492"/>
                <a:gd name="connsiteY13" fmla="*/ 853303 h 1097368"/>
                <a:gd name="connsiteX14" fmla="*/ 4841967 w 7377492"/>
                <a:gd name="connsiteY14" fmla="*/ 565921 h 1097368"/>
                <a:gd name="connsiteX15" fmla="*/ 5129349 w 7377492"/>
                <a:gd name="connsiteY15" fmla="*/ 130492 h 1097368"/>
                <a:gd name="connsiteX16" fmla="*/ 5451566 w 7377492"/>
                <a:gd name="connsiteY16" fmla="*/ 8572 h 1097368"/>
                <a:gd name="connsiteX17" fmla="*/ 5852160 w 7377492"/>
                <a:gd name="connsiteY17" fmla="*/ 322080 h 1097368"/>
                <a:gd name="connsiteX18" fmla="*/ 6217920 w 7377492"/>
                <a:gd name="connsiteY18" fmla="*/ 661715 h 1097368"/>
                <a:gd name="connsiteX19" fmla="*/ 6505303 w 7377492"/>
                <a:gd name="connsiteY19" fmla="*/ 931681 h 1097368"/>
                <a:gd name="connsiteX20" fmla="*/ 6757852 w 7377492"/>
                <a:gd name="connsiteY20" fmla="*/ 1097144 h 1097368"/>
                <a:gd name="connsiteX21" fmla="*/ 7036526 w 7377492"/>
                <a:gd name="connsiteY21" fmla="*/ 957807 h 1097368"/>
                <a:gd name="connsiteX22" fmla="*/ 7350035 w 7377492"/>
                <a:gd name="connsiteY22" fmla="*/ 592047 h 1097368"/>
                <a:gd name="connsiteX23" fmla="*/ 7341326 w 7377492"/>
                <a:gd name="connsiteY23" fmla="*/ 618172 h 1097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377492" h="1097368">
                  <a:moveTo>
                    <a:pt x="0" y="182744"/>
                  </a:moveTo>
                  <a:cubicBezTo>
                    <a:pt x="43543" y="149361"/>
                    <a:pt x="146593" y="28892"/>
                    <a:pt x="261256" y="52115"/>
                  </a:cubicBezTo>
                  <a:cubicBezTo>
                    <a:pt x="375919" y="75338"/>
                    <a:pt x="576216" y="198708"/>
                    <a:pt x="687977" y="322080"/>
                  </a:cubicBezTo>
                  <a:cubicBezTo>
                    <a:pt x="799738" y="445452"/>
                    <a:pt x="885372" y="494802"/>
                    <a:pt x="984069" y="583339"/>
                  </a:cubicBezTo>
                  <a:cubicBezTo>
                    <a:pt x="1082766" y="671876"/>
                    <a:pt x="1162594" y="772024"/>
                    <a:pt x="1280160" y="853304"/>
                  </a:cubicBezTo>
                  <a:cubicBezTo>
                    <a:pt x="1397726" y="934584"/>
                    <a:pt x="1545772" y="1082630"/>
                    <a:pt x="1689463" y="1071018"/>
                  </a:cubicBezTo>
                  <a:cubicBezTo>
                    <a:pt x="1833155" y="1059407"/>
                    <a:pt x="2018937" y="909908"/>
                    <a:pt x="2142309" y="783635"/>
                  </a:cubicBezTo>
                  <a:cubicBezTo>
                    <a:pt x="2265681" y="657362"/>
                    <a:pt x="2264229" y="593498"/>
                    <a:pt x="2377440" y="470127"/>
                  </a:cubicBezTo>
                  <a:cubicBezTo>
                    <a:pt x="2490651" y="346756"/>
                    <a:pt x="2644503" y="59374"/>
                    <a:pt x="2821578" y="43408"/>
                  </a:cubicBezTo>
                  <a:cubicBezTo>
                    <a:pt x="2998653" y="27442"/>
                    <a:pt x="3071223" y="143555"/>
                    <a:pt x="3178629" y="217578"/>
                  </a:cubicBezTo>
                  <a:cubicBezTo>
                    <a:pt x="3286035" y="291601"/>
                    <a:pt x="3466012" y="487544"/>
                    <a:pt x="3466012" y="487544"/>
                  </a:cubicBezTo>
                  <a:cubicBezTo>
                    <a:pt x="3585029" y="600755"/>
                    <a:pt x="3763555" y="801053"/>
                    <a:pt x="3892732" y="896847"/>
                  </a:cubicBezTo>
                  <a:cubicBezTo>
                    <a:pt x="4021909" y="992641"/>
                    <a:pt x="4124961" y="1069566"/>
                    <a:pt x="4241075" y="1062309"/>
                  </a:cubicBezTo>
                  <a:cubicBezTo>
                    <a:pt x="4357189" y="1055052"/>
                    <a:pt x="4489269" y="936034"/>
                    <a:pt x="4589418" y="853303"/>
                  </a:cubicBezTo>
                  <a:cubicBezTo>
                    <a:pt x="4689567" y="770572"/>
                    <a:pt x="4751979" y="686389"/>
                    <a:pt x="4841967" y="565921"/>
                  </a:cubicBezTo>
                  <a:cubicBezTo>
                    <a:pt x="4931955" y="445453"/>
                    <a:pt x="5027749" y="223384"/>
                    <a:pt x="5129349" y="130492"/>
                  </a:cubicBezTo>
                  <a:cubicBezTo>
                    <a:pt x="5230949" y="37601"/>
                    <a:pt x="5331098" y="-23359"/>
                    <a:pt x="5451566" y="8572"/>
                  </a:cubicBezTo>
                  <a:cubicBezTo>
                    <a:pt x="5572034" y="40503"/>
                    <a:pt x="5724434" y="213223"/>
                    <a:pt x="5852160" y="322080"/>
                  </a:cubicBezTo>
                  <a:cubicBezTo>
                    <a:pt x="5979886" y="430937"/>
                    <a:pt x="6109063" y="560115"/>
                    <a:pt x="6217920" y="661715"/>
                  </a:cubicBezTo>
                  <a:cubicBezTo>
                    <a:pt x="6326777" y="763315"/>
                    <a:pt x="6415314" y="859110"/>
                    <a:pt x="6505303" y="931681"/>
                  </a:cubicBezTo>
                  <a:cubicBezTo>
                    <a:pt x="6595292" y="1004253"/>
                    <a:pt x="6669315" y="1092790"/>
                    <a:pt x="6757852" y="1097144"/>
                  </a:cubicBezTo>
                  <a:cubicBezTo>
                    <a:pt x="6846389" y="1101498"/>
                    <a:pt x="6937829" y="1041990"/>
                    <a:pt x="7036526" y="957807"/>
                  </a:cubicBezTo>
                  <a:cubicBezTo>
                    <a:pt x="7135223" y="873624"/>
                    <a:pt x="7299235" y="648653"/>
                    <a:pt x="7350035" y="592047"/>
                  </a:cubicBezTo>
                  <a:cubicBezTo>
                    <a:pt x="7400835" y="535441"/>
                    <a:pt x="7371080" y="576806"/>
                    <a:pt x="7341326" y="618172"/>
                  </a:cubicBezTo>
                </a:path>
              </a:pathLst>
            </a:custGeom>
            <a:noFill/>
            <a:ln w="28575" cap="flat" cmpd="sng" algn="ctr">
              <a:solidFill>
                <a:srgbClr val="0000FF"/>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000FF"/>
                </a:solidFill>
                <a:effectLst/>
                <a:latin typeface="Comic Sans MS" pitchFamily="66" charset="0"/>
              </a:endParaRPr>
            </a:p>
          </p:txBody>
        </p:sp>
      </p:grpSp>
      <p:sp>
        <p:nvSpPr>
          <p:cNvPr id="149" name="TextBox 148"/>
          <p:cNvSpPr txBox="1"/>
          <p:nvPr/>
        </p:nvSpPr>
        <p:spPr>
          <a:xfrm>
            <a:off x="7292648" y="5446547"/>
            <a:ext cx="1640193"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err="1" smtClean="0">
                <a:latin typeface="+mn-lt"/>
              </a:rPr>
              <a:t>Betatron</a:t>
            </a:r>
            <a:r>
              <a:rPr lang="en-GB" sz="1400" b="1" i="1" kern="0" dirty="0" smtClean="0">
                <a:latin typeface="+mn-lt"/>
              </a:rPr>
              <a:t> phase </a:t>
            </a:r>
            <a:r>
              <a:rPr lang="en-GB" sz="1400" b="1" i="1" kern="0" dirty="0" smtClean="0">
                <a:latin typeface="Symbol" panose="05050102010706020507" pitchFamily="18" charset="2"/>
              </a:rPr>
              <a:t>m</a:t>
            </a:r>
          </a:p>
        </p:txBody>
      </p:sp>
      <p:sp>
        <p:nvSpPr>
          <p:cNvPr id="150" name="TextBox 149"/>
          <p:cNvSpPr txBox="1"/>
          <p:nvPr/>
        </p:nvSpPr>
        <p:spPr>
          <a:xfrm>
            <a:off x="7258950" y="2776361"/>
            <a:ext cx="1755609" cy="276999"/>
          </a:xfrm>
          <a:prstGeom prst="rect">
            <a:avLst/>
          </a:prstGeom>
        </p:spPr>
        <p:txBody>
          <a:bodyPr wrap="none" rtlCol="0">
            <a:spAutoFit/>
          </a:bodyPr>
          <a:lstStyle/>
          <a:p>
            <a:pPr>
              <a:spcBef>
                <a:spcPct val="20000"/>
              </a:spcBef>
              <a:spcAft>
                <a:spcPts val="400"/>
              </a:spcAft>
              <a:buClr>
                <a:srgbClr val="0000FF"/>
              </a:buClr>
              <a:buSzPct val="80000"/>
            </a:pPr>
            <a:r>
              <a:rPr lang="en-GB" sz="1200" b="1" i="1" kern="0" dirty="0" smtClean="0">
                <a:latin typeface="+mn-lt"/>
              </a:rPr>
              <a:t>Longitudinal </a:t>
            </a:r>
            <a:r>
              <a:rPr lang="en-GB" sz="1200" b="1" i="1" kern="0" dirty="0" err="1" smtClean="0">
                <a:latin typeface="+mn-lt"/>
              </a:rPr>
              <a:t>coord</a:t>
            </a:r>
            <a:r>
              <a:rPr lang="en-GB" sz="1200" b="1" i="1" kern="0" dirty="0" smtClean="0">
                <a:latin typeface="+mn-lt"/>
              </a:rPr>
              <a:t>. s</a:t>
            </a:r>
            <a:endParaRPr lang="en-GB" sz="1200" b="1" i="1" kern="0" dirty="0" smtClean="0">
              <a:latin typeface="Symbol" panose="05050102010706020507" pitchFamily="18" charset="2"/>
            </a:endParaRPr>
          </a:p>
        </p:txBody>
      </p:sp>
      <p:cxnSp>
        <p:nvCxnSpPr>
          <p:cNvPr id="9" name="Straight Arrow Connector 8"/>
          <p:cNvCxnSpPr/>
          <p:nvPr/>
        </p:nvCxnSpPr>
        <p:spPr bwMode="auto">
          <a:xfrm flipV="1">
            <a:off x="560625" y="2517934"/>
            <a:ext cx="0" cy="9494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1" name="TextBox 10"/>
          <p:cNvSpPr txBox="1"/>
          <p:nvPr/>
        </p:nvSpPr>
        <p:spPr>
          <a:xfrm>
            <a:off x="386338" y="2158447"/>
            <a:ext cx="732893" cy="261610"/>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100" b="1" i="1" kern="0" dirty="0" smtClean="0">
                <a:latin typeface="+mn-lt"/>
              </a:rPr>
              <a:t>position</a:t>
            </a:r>
          </a:p>
        </p:txBody>
      </p:sp>
      <p:grpSp>
        <p:nvGrpSpPr>
          <p:cNvPr id="12" name="Group 11"/>
          <p:cNvGrpSpPr/>
          <p:nvPr/>
        </p:nvGrpSpPr>
        <p:grpSpPr>
          <a:xfrm>
            <a:off x="302229" y="4942423"/>
            <a:ext cx="925253" cy="1276541"/>
            <a:chOff x="302229" y="4942423"/>
            <a:chExt cx="925253" cy="1276541"/>
          </a:xfrm>
        </p:grpSpPr>
        <p:cxnSp>
          <p:nvCxnSpPr>
            <p:cNvPr id="57" name="Straight Arrow Connector 56"/>
            <p:cNvCxnSpPr/>
            <p:nvPr/>
          </p:nvCxnSpPr>
          <p:spPr bwMode="auto">
            <a:xfrm flipV="1">
              <a:off x="526117" y="5269493"/>
              <a:ext cx="0" cy="9494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9" name="TextBox 58"/>
            <p:cNvSpPr txBox="1"/>
            <p:nvPr/>
          </p:nvSpPr>
          <p:spPr>
            <a:xfrm>
              <a:off x="302229" y="4942423"/>
              <a:ext cx="925253" cy="261610"/>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100" b="1" i="1" kern="0" dirty="0">
                  <a:latin typeface="+mn-lt"/>
                </a:rPr>
                <a:t>p</a:t>
              </a:r>
              <a:r>
                <a:rPr lang="en-GB" sz="1100" b="1" i="1" kern="0" dirty="0" smtClean="0">
                  <a:latin typeface="+mn-lt"/>
                </a:rPr>
                <a:t>osition/</a:t>
              </a:r>
              <a:r>
                <a:rPr lang="en-GB" sz="1100" b="1" i="1" kern="0" dirty="0" smtClean="0">
                  <a:latin typeface="+mn-lt"/>
                  <a:sym typeface="Symbol" panose="05050102010706020507" pitchFamily="18" charset="2"/>
                </a:rPr>
                <a:t></a:t>
              </a:r>
              <a:r>
                <a:rPr lang="en-GB" sz="1100" b="1" i="1" kern="0" dirty="0" smtClean="0">
                  <a:latin typeface="Symbol" panose="05050102010706020507" pitchFamily="18" charset="2"/>
                </a:rPr>
                <a:t>b</a:t>
              </a:r>
            </a:p>
          </p:txBody>
        </p:sp>
      </p:grpSp>
    </p:spTree>
    <p:extLst>
      <p:ext uri="{BB962C8B-B14F-4D97-AF65-F5344CB8AC3E}">
        <p14:creationId xmlns:p14="http://schemas.microsoft.com/office/powerpoint/2010/main" val="344071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49"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735839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Threading</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101</a:t>
            </a:fld>
            <a:endParaRPr lang="en-US" altLang="en-US"/>
          </a:p>
        </p:txBody>
      </p:sp>
      <p:sp>
        <p:nvSpPr>
          <p:cNvPr id="7" name="Content Placeholder 5"/>
          <p:cNvSpPr>
            <a:spLocks noGrp="1"/>
          </p:cNvSpPr>
          <p:nvPr>
            <p:ph idx="1"/>
          </p:nvPr>
        </p:nvSpPr>
        <p:spPr>
          <a:xfrm>
            <a:off x="616285" y="1009485"/>
            <a:ext cx="7877576" cy="4877435"/>
          </a:xfrm>
        </p:spPr>
        <p:txBody>
          <a:bodyPr/>
          <a:lstStyle/>
          <a:p>
            <a:r>
              <a:rPr lang="en-GB" sz="1800" dirty="0" smtClean="0"/>
              <a:t>At synchrotrons of very </a:t>
            </a:r>
            <a:r>
              <a:rPr lang="en-GB" sz="1800" b="1" dirty="0" smtClean="0">
                <a:solidFill>
                  <a:srgbClr val="0000FF"/>
                </a:solidFill>
              </a:rPr>
              <a:t>large dimension </a:t>
            </a:r>
            <a:r>
              <a:rPr lang="en-GB" sz="1800" dirty="0" smtClean="0"/>
              <a:t>(10’s km) and/or with a </a:t>
            </a:r>
            <a:r>
              <a:rPr lang="en-GB" sz="1800" b="1" dirty="0" smtClean="0">
                <a:solidFill>
                  <a:srgbClr val="0000FF"/>
                </a:solidFill>
              </a:rPr>
              <a:t>very strong focussing optics</a:t>
            </a:r>
            <a:r>
              <a:rPr lang="en-GB" sz="1800" dirty="0" smtClean="0"/>
              <a:t>, the beam may not necessary circulate without any corrections when it is injected the first time.</a:t>
            </a:r>
          </a:p>
          <a:p>
            <a:pPr lvl="1"/>
            <a:r>
              <a:rPr lang="en-GB" sz="1600" dirty="0" smtClean="0"/>
              <a:t>Can also be the case for a corrected machine when the tunes are poorly set.</a:t>
            </a:r>
          </a:p>
          <a:p>
            <a:r>
              <a:rPr lang="en-GB" sz="1800" dirty="0" smtClean="0"/>
              <a:t>In such a case it is necessary to </a:t>
            </a:r>
            <a:r>
              <a:rPr lang="en-GB" sz="1800" b="1" dirty="0" smtClean="0">
                <a:solidFill>
                  <a:srgbClr val="0000FF"/>
                </a:solidFill>
              </a:rPr>
              <a:t>thread the beam around the ring </a:t>
            </a:r>
            <a:r>
              <a:rPr lang="en-GB" sz="1800" dirty="0" smtClean="0"/>
              <a:t>segment by segment until a few turns are obtained.</a:t>
            </a:r>
          </a:p>
          <a:p>
            <a:pPr lvl="1"/>
            <a:r>
              <a:rPr lang="en-GB" sz="1600" dirty="0" smtClean="0"/>
              <a:t>For superconducting machine one may have to operate at very low intensity / stop the beam at intermediate positions with collimators to avoid quenches.</a:t>
            </a:r>
          </a:p>
          <a:p>
            <a:r>
              <a:rPr lang="en-GB" sz="1800" dirty="0" smtClean="0"/>
              <a:t>Once a few turns are obtained:</a:t>
            </a:r>
          </a:p>
          <a:p>
            <a:pPr lvl="1"/>
            <a:r>
              <a:rPr lang="en-GB" sz="1600" dirty="0" smtClean="0"/>
              <a:t>It may be possible to estimate (and correct) the tunes,</a:t>
            </a:r>
          </a:p>
          <a:p>
            <a:pPr lvl="1"/>
            <a:r>
              <a:rPr lang="en-GB" sz="1600" dirty="0" smtClean="0"/>
              <a:t>The average of the N first turns may be used as estimate for the closed orbit, opening the option to correct directly this estimated closed orbit.</a:t>
            </a:r>
          </a:p>
          <a:p>
            <a:pPr lvl="1"/>
            <a:r>
              <a:rPr lang="en-GB" sz="1600" dirty="0" smtClean="0"/>
              <a:t>To note after a few turns, the exact number depending on the machine, the beam may be </a:t>
            </a:r>
            <a:r>
              <a:rPr lang="en-GB" sz="1600" dirty="0" err="1" smtClean="0"/>
              <a:t>debunched</a:t>
            </a:r>
            <a:r>
              <a:rPr lang="en-GB" sz="1600" dirty="0" smtClean="0"/>
              <a:t> and no longer measureable by the BPMs, requiring the RF to be setup for capture for further progress.</a:t>
            </a:r>
          </a:p>
          <a:p>
            <a:pPr lvl="2"/>
            <a:r>
              <a:rPr lang="en-GB" dirty="0" smtClean="0"/>
              <a:t>For example at the LHC the beam </a:t>
            </a:r>
            <a:r>
              <a:rPr lang="en-GB" dirty="0" err="1" smtClean="0"/>
              <a:t>debunches</a:t>
            </a:r>
            <a:r>
              <a:rPr lang="en-GB" dirty="0" smtClean="0"/>
              <a:t> over ~30-40 turns</a:t>
            </a:r>
            <a:r>
              <a:rPr lang="en-GB" sz="1400" dirty="0" smtClean="0"/>
              <a:t>.</a:t>
            </a:r>
            <a:endParaRPr lang="en-GB" sz="1400" dirty="0"/>
          </a:p>
        </p:txBody>
      </p:sp>
    </p:spTree>
    <p:extLst>
      <p:ext uri="{BB962C8B-B14F-4D97-AF65-F5344CB8AC3E}">
        <p14:creationId xmlns:p14="http://schemas.microsoft.com/office/powerpoint/2010/main" val="142171500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Beam threading @ LHC</a:t>
            </a:r>
          </a:p>
        </p:txBody>
      </p:sp>
      <p:sp>
        <p:nvSpPr>
          <p:cNvPr id="1126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13E0D998-DE29-487C-BBD9-2294E9124F9A}" type="slidenum">
              <a:rPr lang="en-US" altLang="en-US">
                <a:latin typeface="Arial" panose="020B0604020202020204" pitchFamily="34" charset="0"/>
              </a:rPr>
              <a:pPr/>
              <a:t>102</a:t>
            </a:fld>
            <a:endParaRPr lang="en-US" altLang="en-US">
              <a:latin typeface="Arial" panose="020B0604020202020204" pitchFamily="34" charset="0"/>
            </a:endParaRPr>
          </a:p>
        </p:txBody>
      </p:sp>
      <p:sp>
        <p:nvSpPr>
          <p:cNvPr id="2" name="Content Placeholder 1"/>
          <p:cNvSpPr>
            <a:spLocks noGrp="1"/>
          </p:cNvSpPr>
          <p:nvPr>
            <p:ph idx="1"/>
          </p:nvPr>
        </p:nvSpPr>
        <p:spPr>
          <a:xfrm>
            <a:off x="633212" y="873303"/>
            <a:ext cx="7740883" cy="1412697"/>
          </a:xfrm>
        </p:spPr>
        <p:txBody>
          <a:bodyPr/>
          <a:lstStyle/>
          <a:p>
            <a:pPr marL="0" indent="0">
              <a:lnSpc>
                <a:spcPct val="120000"/>
              </a:lnSpc>
              <a:spcBef>
                <a:spcPts val="300"/>
              </a:spcBef>
              <a:buNone/>
              <a:defRPr/>
            </a:pPr>
            <a:r>
              <a:rPr lang="en-US" sz="1800" b="1" dirty="0" smtClean="0">
                <a:latin typeface="Arial" pitchFamily="34" charset="0"/>
                <a:cs typeface="Arial" pitchFamily="34" charset="0"/>
              </a:rPr>
              <a:t>Very </a:t>
            </a:r>
            <a:r>
              <a:rPr lang="en-US" sz="1800" b="1" dirty="0" smtClean="0">
                <a:solidFill>
                  <a:srgbClr val="CC3399"/>
                </a:solidFill>
                <a:latin typeface="Arial" pitchFamily="34" charset="0"/>
                <a:cs typeface="Arial" pitchFamily="34" charset="0"/>
              </a:rPr>
              <a:t>first</a:t>
            </a:r>
            <a:r>
              <a:rPr lang="en-US" sz="1800" b="1" dirty="0" smtClean="0">
                <a:latin typeface="Arial" pitchFamily="34" charset="0"/>
                <a:cs typeface="Arial" pitchFamily="34" charset="0"/>
              </a:rPr>
              <a:t> LHC threading (arc) sector by sector (Sept 2008):</a:t>
            </a:r>
            <a:endParaRPr lang="en-US" sz="1800" b="1" dirty="0">
              <a:latin typeface="Arial" pitchFamily="34" charset="0"/>
              <a:cs typeface="Arial" pitchFamily="34" charset="0"/>
            </a:endParaRPr>
          </a:p>
          <a:p>
            <a:pPr marL="625475" lvl="1" indent="-225425">
              <a:lnSpc>
                <a:spcPct val="120000"/>
              </a:lnSpc>
              <a:spcBef>
                <a:spcPts val="300"/>
              </a:spcBef>
              <a:defRPr/>
            </a:pPr>
            <a:r>
              <a:rPr lang="en-US" sz="1400" dirty="0">
                <a:latin typeface="Arial" pitchFamily="34" charset="0"/>
                <a:cs typeface="Arial" pitchFamily="34" charset="0"/>
              </a:rPr>
              <a:t>One beam at the time &amp; one hour per </a:t>
            </a:r>
            <a:r>
              <a:rPr lang="en-US" sz="1400" dirty="0" smtClean="0">
                <a:latin typeface="Arial" pitchFamily="34" charset="0"/>
                <a:cs typeface="Arial" pitchFamily="34" charset="0"/>
              </a:rPr>
              <a:t>beam, correction with MICADO, 1-3 correctors.</a:t>
            </a:r>
            <a:endParaRPr lang="en-US" sz="1400" dirty="0">
              <a:latin typeface="Arial" pitchFamily="34" charset="0"/>
              <a:cs typeface="Arial" pitchFamily="34" charset="0"/>
            </a:endParaRPr>
          </a:p>
          <a:p>
            <a:pPr marL="625475" lvl="1" indent="-225425">
              <a:lnSpc>
                <a:spcPct val="120000"/>
              </a:lnSpc>
              <a:spcBef>
                <a:spcPts val="300"/>
              </a:spcBef>
              <a:defRPr/>
            </a:pPr>
            <a:r>
              <a:rPr lang="en-US" sz="1400" dirty="0">
                <a:latin typeface="Arial" pitchFamily="34" charset="0"/>
                <a:cs typeface="Arial" pitchFamily="34" charset="0"/>
              </a:rPr>
              <a:t>Collimators used to intercept the beam (1 bunch, 2</a:t>
            </a:r>
            <a:r>
              <a:rPr lang="en-US" sz="1400" dirty="0">
                <a:latin typeface="Arial" pitchFamily="34" charset="0"/>
                <a:cs typeface="Arial" pitchFamily="34" charset="0"/>
                <a:sym typeface="Symbol"/>
              </a:rPr>
              <a:t></a:t>
            </a:r>
            <a:r>
              <a:rPr lang="en-US" sz="1400" dirty="0">
                <a:latin typeface="Arial" pitchFamily="34" charset="0"/>
                <a:cs typeface="Arial" pitchFamily="34" charset="0"/>
              </a:rPr>
              <a:t>10</a:t>
            </a:r>
            <a:r>
              <a:rPr lang="en-US" sz="1400" baseline="30000" dirty="0">
                <a:latin typeface="Arial" pitchFamily="34" charset="0"/>
                <a:cs typeface="Arial" pitchFamily="34" charset="0"/>
              </a:rPr>
              <a:t>9</a:t>
            </a:r>
            <a:r>
              <a:rPr lang="en-US" sz="1400" dirty="0">
                <a:latin typeface="Arial" pitchFamily="34" charset="0"/>
                <a:cs typeface="Arial" pitchFamily="34" charset="0"/>
              </a:rPr>
              <a:t> p - </a:t>
            </a:r>
            <a:r>
              <a:rPr lang="en-US" sz="1400" u="sng" dirty="0">
                <a:latin typeface="Arial" pitchFamily="34" charset="0"/>
                <a:cs typeface="Arial" pitchFamily="34" charset="0"/>
              </a:rPr>
              <a:t>2% of nominal bunch</a:t>
            </a:r>
            <a:r>
              <a:rPr lang="en-US" sz="1400" dirty="0">
                <a:latin typeface="Arial" pitchFamily="34" charset="0"/>
                <a:cs typeface="Arial" pitchFamily="34" charset="0"/>
              </a:rPr>
              <a:t>).</a:t>
            </a:r>
          </a:p>
          <a:p>
            <a:pPr marL="625475" lvl="1" indent="-225425">
              <a:lnSpc>
                <a:spcPct val="120000"/>
              </a:lnSpc>
              <a:spcBef>
                <a:spcPts val="300"/>
              </a:spcBef>
              <a:defRPr/>
            </a:pPr>
            <a:r>
              <a:rPr lang="en-US" sz="1400" dirty="0">
                <a:latin typeface="Arial" pitchFamily="34" charset="0"/>
                <a:cs typeface="Arial" pitchFamily="34" charset="0"/>
              </a:rPr>
              <a:t>Beam through </a:t>
            </a:r>
            <a:r>
              <a:rPr lang="en-US" sz="1400" dirty="0" smtClean="0">
                <a:latin typeface="Arial" pitchFamily="34" charset="0"/>
                <a:cs typeface="Arial" pitchFamily="34" charset="0"/>
              </a:rPr>
              <a:t>a </a:t>
            </a:r>
            <a:r>
              <a:rPr lang="en-US" sz="1400" dirty="0">
                <a:latin typeface="Arial" pitchFamily="34" charset="0"/>
                <a:cs typeface="Arial" pitchFamily="34" charset="0"/>
              </a:rPr>
              <a:t>sector (1/8 ring), correct trajectory, open collimator and move on.</a:t>
            </a:r>
          </a:p>
          <a:p>
            <a:endParaRPr lang="en-GB" sz="1800" dirty="0"/>
          </a:p>
        </p:txBody>
      </p:sp>
      <p:pic>
        <p:nvPicPr>
          <p:cNvPr id="28" name="Picture 27" descr="Threading.1.TDI.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Threading.2.IR7.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9" descr="Threading.3.IR6.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descr="Threading.4.IR6c.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descr="Threading.5.IR5.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descr="Threading.6.IR5c1.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descr="Threading.7.IR5c2.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descr="Threading.8.IR5c3.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descr="Threading.9.IR5c4.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Threading.10.IR5c5.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descr="Threading.11.IR4.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Threading.12.IR3.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Threading.13.IR3c1.g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descr="Threading.14.IR3c2.gif"/>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Threading.15.IR3c3.gif"/>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Threading.16.IR3c4.gif"/>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Threading.17.IR3c5.gif"/>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5" descr="Threading.18.IR2.gif"/>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Threading.19.IR2c1.gif"/>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descr="Threading.20.IR2c2.gif"/>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7" descr="Threading.21.IR2c3.gif"/>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23" descr="Threading.22.IR1.gif"/>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Threading.23.IR1c1.gif"/>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0" descr="Threading.24.IR1c2.gif"/>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1" descr="Threading.25.IR1c3.gif"/>
          <p:cNvPicPr>
            <a:picLocks noChangeAspect="1"/>
          </p:cNvPicPr>
          <p:nvPr/>
        </p:nvPicPr>
        <p:blipFill>
          <a:blip r:embed="rId26">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descr="Threading.26.IR1c4.gif"/>
          <p:cNvPicPr>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43" descr="Threading.27.IR8.gif"/>
          <p:cNvPicPr>
            <a:picLocks noChangeAspect="1"/>
          </p:cNvPicPr>
          <p:nvPr/>
        </p:nvPicPr>
        <p:blipFill>
          <a:blip r:embed="rId28">
            <a:extLst>
              <a:ext uri="{28A0092B-C50C-407E-A947-70E740481C1C}">
                <a14:useLocalDpi xmlns:a14="http://schemas.microsoft.com/office/drawing/2010/main" val="0"/>
              </a:ext>
            </a:extLst>
          </a:blip>
          <a:srcRect/>
          <a:stretch>
            <a:fillRect/>
          </a:stretch>
        </p:blipFill>
        <p:spPr bwMode="auto">
          <a:xfrm>
            <a:off x="0" y="2628900"/>
            <a:ext cx="9144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TextBox 46"/>
          <p:cNvSpPr txBox="1"/>
          <p:nvPr/>
        </p:nvSpPr>
        <p:spPr>
          <a:xfrm>
            <a:off x="3352800" y="2286000"/>
            <a:ext cx="2121093" cy="369332"/>
          </a:xfrm>
          <a:prstGeom prst="rect">
            <a:avLst/>
          </a:prstGeom>
          <a:noFill/>
        </p:spPr>
        <p:txBody>
          <a:bodyPr wrap="none">
            <a:spAutoFit/>
          </a:bodyPr>
          <a:lstStyle/>
          <a:p>
            <a:pPr>
              <a:defRPr/>
            </a:pPr>
            <a:r>
              <a:rPr lang="en-US" b="1" i="1" dirty="0">
                <a:solidFill>
                  <a:srgbClr val="0000FF"/>
                </a:solidFill>
                <a:latin typeface="+mn-lt"/>
              </a:rPr>
              <a:t>Beam 2 threading</a:t>
            </a:r>
          </a:p>
        </p:txBody>
      </p:sp>
      <p:grpSp>
        <p:nvGrpSpPr>
          <p:cNvPr id="6" name="Group 5"/>
          <p:cNvGrpSpPr/>
          <p:nvPr/>
        </p:nvGrpSpPr>
        <p:grpSpPr>
          <a:xfrm>
            <a:off x="5730403" y="2276592"/>
            <a:ext cx="1881845" cy="307777"/>
            <a:chOff x="5730403" y="2276592"/>
            <a:chExt cx="1881845" cy="307777"/>
          </a:xfrm>
        </p:grpSpPr>
        <p:cxnSp>
          <p:nvCxnSpPr>
            <p:cNvPr id="4" name="Straight Arrow Connector 3"/>
            <p:cNvCxnSpPr/>
            <p:nvPr/>
          </p:nvCxnSpPr>
          <p:spPr bwMode="auto">
            <a:xfrm flipH="1">
              <a:off x="5730403" y="2535797"/>
              <a:ext cx="1881845" cy="0"/>
            </a:xfrm>
            <a:prstGeom prst="straightConnector1">
              <a:avLst/>
            </a:prstGeom>
            <a:solidFill>
              <a:schemeClr val="accent1"/>
            </a:solidFill>
            <a:ln w="9525" cap="flat" cmpd="sng" algn="ctr">
              <a:solidFill>
                <a:srgbClr val="0000FF"/>
              </a:solidFill>
              <a:prstDash val="solid"/>
              <a:round/>
              <a:headEnd type="none" w="med" len="med"/>
              <a:tailEnd type="triangle"/>
            </a:ln>
            <a:effectLst/>
          </p:spPr>
        </p:cxnSp>
        <p:sp>
          <p:nvSpPr>
            <p:cNvPr id="5" name="TextBox 4"/>
            <p:cNvSpPr txBox="1"/>
            <p:nvPr/>
          </p:nvSpPr>
          <p:spPr>
            <a:xfrm>
              <a:off x="5936295" y="2276592"/>
              <a:ext cx="1378904"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smtClean="0">
                  <a:solidFill>
                    <a:srgbClr val="0000FF"/>
                  </a:solidFill>
                  <a:latin typeface="+mn-lt"/>
                </a:rPr>
                <a:t>Beam direction</a:t>
              </a:r>
            </a:p>
          </p:txBody>
        </p:sp>
      </p:gr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7" name="Footer Placeholder 6"/>
          <p:cNvSpPr>
            <a:spLocks noGrp="1"/>
          </p:cNvSpPr>
          <p:nvPr>
            <p:ph type="ftr" sz="quarter" idx="11"/>
          </p:nvPr>
        </p:nvSpPr>
        <p:spPr/>
        <p:txBody>
          <a:bodyPr/>
          <a:lstStyle/>
          <a:p>
            <a:pPr>
              <a:defRPr/>
            </a:pPr>
            <a:r>
              <a:rPr lang="en-GB" smtClean="0"/>
              <a:t>Beam Instrumention CAS - Linear Imperfections</a:t>
            </a:r>
            <a:endParaRPr lang="en-US"/>
          </a:p>
        </p:txBody>
      </p:sp>
    </p:spTree>
    <p:extLst>
      <p:ext uri="{BB962C8B-B14F-4D97-AF65-F5344CB8AC3E}">
        <p14:creationId xmlns:p14="http://schemas.microsoft.com/office/powerpoint/2010/main" val="12443701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linds(horizontal)">
                                      <p:cBhvr>
                                        <p:cTn id="13" dur="500"/>
                                        <p:tgtEl>
                                          <p:spTgt spid="28"/>
                                        </p:tgtEl>
                                      </p:cBhvr>
                                    </p:animEffect>
                                  </p:childTnLst>
                                </p:cTn>
                              </p:par>
                            </p:childTnLst>
                          </p:cTn>
                        </p:par>
                        <p:par>
                          <p:cTn id="14" fill="hold" nodeType="afterGroup">
                            <p:stCondLst>
                              <p:cond delay="500"/>
                            </p:stCondLst>
                            <p:childTnLst>
                              <p:par>
                                <p:cTn id="15" presetID="3" presetClass="entr" presetSubtype="10"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linds(horizontal)">
                                      <p:cBhvr>
                                        <p:cTn id="17" dur="500"/>
                                        <p:tgtEl>
                                          <p:spTgt spid="29"/>
                                        </p:tgtEl>
                                      </p:cBhvr>
                                    </p:animEffect>
                                  </p:childTnLst>
                                </p:cTn>
                              </p:par>
                            </p:childTnLst>
                          </p:cTn>
                        </p:par>
                        <p:par>
                          <p:cTn id="18" fill="hold" nodeType="afterGroup">
                            <p:stCondLst>
                              <p:cond delay="1000"/>
                            </p:stCondLst>
                            <p:childTnLst>
                              <p:par>
                                <p:cTn id="19" presetID="3" presetClass="entr" presetSubtype="1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blinds(horizontal)">
                                      <p:cBhvr>
                                        <p:cTn id="21" dur="500"/>
                                        <p:tgtEl>
                                          <p:spTgt spid="30"/>
                                        </p:tgtEl>
                                      </p:cBhvr>
                                    </p:animEffect>
                                  </p:childTnLst>
                                </p:cTn>
                              </p:par>
                            </p:childTnLst>
                          </p:cTn>
                        </p:par>
                        <p:par>
                          <p:cTn id="22" fill="hold" nodeType="afterGroup">
                            <p:stCondLst>
                              <p:cond delay="1500"/>
                            </p:stCondLst>
                            <p:childTnLst>
                              <p:par>
                                <p:cTn id="23" presetID="3" presetClass="entr" presetSubtype="1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blinds(horizontal)">
                                      <p:cBhvr>
                                        <p:cTn id="25" dur="500"/>
                                        <p:tgtEl>
                                          <p:spTgt spid="31"/>
                                        </p:tgtEl>
                                      </p:cBhvr>
                                    </p:animEffect>
                                  </p:childTnLst>
                                </p:cTn>
                              </p:par>
                            </p:childTnLst>
                          </p:cTn>
                        </p:par>
                        <p:par>
                          <p:cTn id="26" fill="hold" nodeType="afterGroup">
                            <p:stCondLst>
                              <p:cond delay="2000"/>
                            </p:stCondLst>
                            <p:childTnLst>
                              <p:par>
                                <p:cTn id="27" presetID="3" presetClass="entr" presetSubtype="1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blinds(horizontal)">
                                      <p:cBhvr>
                                        <p:cTn id="29" dur="500"/>
                                        <p:tgtEl>
                                          <p:spTgt spid="32"/>
                                        </p:tgtEl>
                                      </p:cBhvr>
                                    </p:animEffect>
                                  </p:childTnLst>
                                </p:cTn>
                              </p:par>
                            </p:childTnLst>
                          </p:cTn>
                        </p:par>
                        <p:par>
                          <p:cTn id="30" fill="hold" nodeType="afterGroup">
                            <p:stCondLst>
                              <p:cond delay="2500"/>
                            </p:stCondLst>
                            <p:childTnLst>
                              <p:par>
                                <p:cTn id="31" presetID="3" presetClass="entr" presetSubtype="10"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blinds(horizontal)">
                                      <p:cBhvr>
                                        <p:cTn id="33" dur="500"/>
                                        <p:tgtEl>
                                          <p:spTgt spid="33"/>
                                        </p:tgtEl>
                                      </p:cBhvr>
                                    </p:animEffect>
                                  </p:childTnLst>
                                </p:cTn>
                              </p:par>
                            </p:childTnLst>
                          </p:cTn>
                        </p:par>
                        <p:par>
                          <p:cTn id="34" fill="hold" nodeType="afterGroup">
                            <p:stCondLst>
                              <p:cond delay="3000"/>
                            </p:stCondLst>
                            <p:childTnLst>
                              <p:par>
                                <p:cTn id="35" presetID="3" presetClass="entr" presetSubtype="10"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blinds(horizontal)">
                                      <p:cBhvr>
                                        <p:cTn id="37" dur="500"/>
                                        <p:tgtEl>
                                          <p:spTgt spid="34"/>
                                        </p:tgtEl>
                                      </p:cBhvr>
                                    </p:animEffect>
                                  </p:childTnLst>
                                </p:cTn>
                              </p:par>
                            </p:childTnLst>
                          </p:cTn>
                        </p:par>
                        <p:par>
                          <p:cTn id="38" fill="hold" nodeType="afterGroup">
                            <p:stCondLst>
                              <p:cond delay="3500"/>
                            </p:stCondLst>
                            <p:childTnLst>
                              <p:par>
                                <p:cTn id="39" presetID="3" presetClass="entr" presetSubtype="1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blinds(horizontal)">
                                      <p:cBhvr>
                                        <p:cTn id="41" dur="500"/>
                                        <p:tgtEl>
                                          <p:spTgt spid="35"/>
                                        </p:tgtEl>
                                      </p:cBhvr>
                                    </p:animEffect>
                                  </p:childTnLst>
                                </p:cTn>
                              </p:par>
                            </p:childTnLst>
                          </p:cTn>
                        </p:par>
                        <p:par>
                          <p:cTn id="42" fill="hold" nodeType="afterGroup">
                            <p:stCondLst>
                              <p:cond delay="4000"/>
                            </p:stCondLst>
                            <p:childTnLst>
                              <p:par>
                                <p:cTn id="43" presetID="3" presetClass="entr" presetSubtype="10"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linds(horizontal)">
                                      <p:cBhvr>
                                        <p:cTn id="45" dur="500"/>
                                        <p:tgtEl>
                                          <p:spTgt spid="36"/>
                                        </p:tgtEl>
                                      </p:cBhvr>
                                    </p:animEffect>
                                  </p:childTnLst>
                                </p:cTn>
                              </p:par>
                            </p:childTnLst>
                          </p:cTn>
                        </p:par>
                        <p:par>
                          <p:cTn id="46" fill="hold" nodeType="afterGroup">
                            <p:stCondLst>
                              <p:cond delay="4500"/>
                            </p:stCondLst>
                            <p:childTnLst>
                              <p:par>
                                <p:cTn id="47" presetID="3" presetClass="entr" presetSubtype="10" fill="hold"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blinds(horizontal)">
                                      <p:cBhvr>
                                        <p:cTn id="49" dur="500"/>
                                        <p:tgtEl>
                                          <p:spTgt spid="37"/>
                                        </p:tgtEl>
                                      </p:cBhvr>
                                    </p:animEffect>
                                  </p:childTnLst>
                                </p:cTn>
                              </p:par>
                            </p:childTnLst>
                          </p:cTn>
                        </p:par>
                        <p:par>
                          <p:cTn id="50" fill="hold" nodeType="afterGroup">
                            <p:stCondLst>
                              <p:cond delay="5000"/>
                            </p:stCondLst>
                            <p:childTnLst>
                              <p:par>
                                <p:cTn id="51" presetID="3" presetClass="entr" presetSubtype="10"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blinds(horizontal)">
                                      <p:cBhvr>
                                        <p:cTn id="53" dur="500"/>
                                        <p:tgtEl>
                                          <p:spTgt spid="18"/>
                                        </p:tgtEl>
                                      </p:cBhvr>
                                    </p:animEffect>
                                  </p:childTnLst>
                                </p:cTn>
                              </p:par>
                            </p:childTnLst>
                          </p:cTn>
                        </p:par>
                        <p:par>
                          <p:cTn id="54" fill="hold" nodeType="afterGroup">
                            <p:stCondLst>
                              <p:cond delay="5500"/>
                            </p:stCondLst>
                            <p:childTnLst>
                              <p:par>
                                <p:cTn id="55" presetID="3" presetClass="entr" presetSubtype="10"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blinds(horizontal)">
                                      <p:cBhvr>
                                        <p:cTn id="57" dur="500"/>
                                        <p:tgtEl>
                                          <p:spTgt spid="19"/>
                                        </p:tgtEl>
                                      </p:cBhvr>
                                    </p:animEffect>
                                  </p:childTnLst>
                                </p:cTn>
                              </p:par>
                            </p:childTnLst>
                          </p:cTn>
                        </p:par>
                        <p:par>
                          <p:cTn id="58" fill="hold" nodeType="afterGroup">
                            <p:stCondLst>
                              <p:cond delay="6000"/>
                            </p:stCondLst>
                            <p:childTnLst>
                              <p:par>
                                <p:cTn id="59" presetID="3" presetClass="entr" presetSubtype="10"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blinds(horizontal)">
                                      <p:cBhvr>
                                        <p:cTn id="61" dur="500"/>
                                        <p:tgtEl>
                                          <p:spTgt spid="20"/>
                                        </p:tgtEl>
                                      </p:cBhvr>
                                    </p:animEffect>
                                  </p:childTnLst>
                                </p:cTn>
                              </p:par>
                            </p:childTnLst>
                          </p:cTn>
                        </p:par>
                        <p:par>
                          <p:cTn id="62" fill="hold" nodeType="afterGroup">
                            <p:stCondLst>
                              <p:cond delay="6500"/>
                            </p:stCondLst>
                            <p:childTnLst>
                              <p:par>
                                <p:cTn id="63" presetID="3" presetClass="entr" presetSubtype="10"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blinds(horizontal)">
                                      <p:cBhvr>
                                        <p:cTn id="65" dur="500"/>
                                        <p:tgtEl>
                                          <p:spTgt spid="21"/>
                                        </p:tgtEl>
                                      </p:cBhvr>
                                    </p:animEffect>
                                  </p:childTnLst>
                                </p:cTn>
                              </p:par>
                            </p:childTnLst>
                          </p:cTn>
                        </p:par>
                        <p:par>
                          <p:cTn id="66" fill="hold" nodeType="afterGroup">
                            <p:stCondLst>
                              <p:cond delay="7000"/>
                            </p:stCondLst>
                            <p:childTnLst>
                              <p:par>
                                <p:cTn id="67" presetID="3" presetClass="entr" presetSubtype="10" fill="hold"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blinds(horizontal)">
                                      <p:cBhvr>
                                        <p:cTn id="69" dur="500"/>
                                        <p:tgtEl>
                                          <p:spTgt spid="22"/>
                                        </p:tgtEl>
                                      </p:cBhvr>
                                    </p:animEffect>
                                  </p:childTnLst>
                                </p:cTn>
                              </p:par>
                            </p:childTnLst>
                          </p:cTn>
                        </p:par>
                        <p:par>
                          <p:cTn id="70" fill="hold" nodeType="afterGroup">
                            <p:stCondLst>
                              <p:cond delay="7500"/>
                            </p:stCondLst>
                            <p:childTnLst>
                              <p:par>
                                <p:cTn id="71" presetID="3" presetClass="entr" presetSubtype="10" fill="hold"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blinds(horizontal)">
                                      <p:cBhvr>
                                        <p:cTn id="73" dur="500"/>
                                        <p:tgtEl>
                                          <p:spTgt spid="23"/>
                                        </p:tgtEl>
                                      </p:cBhvr>
                                    </p:animEffect>
                                  </p:childTnLst>
                                </p:cTn>
                              </p:par>
                            </p:childTnLst>
                          </p:cTn>
                        </p:par>
                        <p:par>
                          <p:cTn id="74" fill="hold" nodeType="afterGroup">
                            <p:stCondLst>
                              <p:cond delay="8000"/>
                            </p:stCondLst>
                            <p:childTnLst>
                              <p:par>
                                <p:cTn id="75" presetID="3" presetClass="entr" presetSubtype="10"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blinds(horizontal)">
                                      <p:cBhvr>
                                        <p:cTn id="77" dur="500"/>
                                        <p:tgtEl>
                                          <p:spTgt spid="24"/>
                                        </p:tgtEl>
                                      </p:cBhvr>
                                    </p:animEffect>
                                  </p:childTnLst>
                                </p:cTn>
                              </p:par>
                            </p:childTnLst>
                          </p:cTn>
                        </p:par>
                        <p:par>
                          <p:cTn id="78" fill="hold" nodeType="afterGroup">
                            <p:stCondLst>
                              <p:cond delay="8500"/>
                            </p:stCondLst>
                            <p:childTnLst>
                              <p:par>
                                <p:cTn id="79" presetID="3" presetClass="entr" presetSubtype="10" fill="hold"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blinds(horizontal)">
                                      <p:cBhvr>
                                        <p:cTn id="81" dur="500"/>
                                        <p:tgtEl>
                                          <p:spTgt spid="26"/>
                                        </p:tgtEl>
                                      </p:cBhvr>
                                    </p:animEffect>
                                  </p:childTnLst>
                                </p:cTn>
                              </p:par>
                            </p:childTnLst>
                          </p:cTn>
                        </p:par>
                        <p:par>
                          <p:cTn id="82" fill="hold" nodeType="afterGroup">
                            <p:stCondLst>
                              <p:cond delay="9000"/>
                            </p:stCondLst>
                            <p:childTnLst>
                              <p:par>
                                <p:cTn id="83" presetID="1" presetClass="entr" presetSubtype="0" fill="hold" nodeType="afterEffect">
                                  <p:stCondLst>
                                    <p:cond delay="0"/>
                                  </p:stCondLst>
                                  <p:childTnLst>
                                    <p:set>
                                      <p:cBhvr>
                                        <p:cTn id="84" dur="1" fill="hold">
                                          <p:stCondLst>
                                            <p:cond delay="0"/>
                                          </p:stCondLst>
                                        </p:cTn>
                                        <p:tgtEl>
                                          <p:spTgt spid="25"/>
                                        </p:tgtEl>
                                        <p:attrNameLst>
                                          <p:attrName>style.visibility</p:attrName>
                                        </p:attrNameLst>
                                      </p:cBhvr>
                                      <p:to>
                                        <p:strVal val="visible"/>
                                      </p:to>
                                    </p:set>
                                  </p:childTnLst>
                                </p:cTn>
                              </p:par>
                            </p:childTnLst>
                          </p:cTn>
                        </p:par>
                        <p:par>
                          <p:cTn id="85" fill="hold" nodeType="afterGroup">
                            <p:stCondLst>
                              <p:cond delay="9000"/>
                            </p:stCondLst>
                            <p:childTnLst>
                              <p:par>
                                <p:cTn id="86" presetID="3" presetClass="entr" presetSubtype="10" fill="hold" nodeType="after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blinds(horizontal)">
                                      <p:cBhvr>
                                        <p:cTn id="88" dur="500"/>
                                        <p:tgtEl>
                                          <p:spTgt spid="27"/>
                                        </p:tgtEl>
                                      </p:cBhvr>
                                    </p:animEffect>
                                  </p:childTnLst>
                                </p:cTn>
                              </p:par>
                            </p:childTnLst>
                          </p:cTn>
                        </p:par>
                        <p:par>
                          <p:cTn id="89" fill="hold" nodeType="afterGroup">
                            <p:stCondLst>
                              <p:cond delay="9500"/>
                            </p:stCondLst>
                            <p:childTnLst>
                              <p:par>
                                <p:cTn id="90" presetID="3" presetClass="entr" presetSubtype="10" fill="hold" nodeType="after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blinds(horizontal)">
                                      <p:cBhvr>
                                        <p:cTn id="92" dur="500"/>
                                        <p:tgtEl>
                                          <p:spTgt spid="38"/>
                                        </p:tgtEl>
                                      </p:cBhvr>
                                    </p:animEffect>
                                  </p:childTnLst>
                                </p:cTn>
                              </p:par>
                            </p:childTnLst>
                          </p:cTn>
                        </p:par>
                        <p:par>
                          <p:cTn id="93" fill="hold" nodeType="afterGroup">
                            <p:stCondLst>
                              <p:cond delay="10000"/>
                            </p:stCondLst>
                            <p:childTnLst>
                              <p:par>
                                <p:cTn id="94" presetID="1" presetClass="entr" presetSubtype="0" fill="hold" nodeType="afterEffect">
                                  <p:stCondLst>
                                    <p:cond delay="0"/>
                                  </p:stCondLst>
                                  <p:childTnLst>
                                    <p:set>
                                      <p:cBhvr>
                                        <p:cTn id="95" dur="1" fill="hold">
                                          <p:stCondLst>
                                            <p:cond delay="0"/>
                                          </p:stCondLst>
                                        </p:cTn>
                                        <p:tgtEl>
                                          <p:spTgt spid="39"/>
                                        </p:tgtEl>
                                        <p:attrNameLst>
                                          <p:attrName>style.visibility</p:attrName>
                                        </p:attrNameLst>
                                      </p:cBhvr>
                                      <p:to>
                                        <p:strVal val="visible"/>
                                      </p:to>
                                    </p:set>
                                  </p:childTnLst>
                                </p:cTn>
                              </p:par>
                            </p:childTnLst>
                          </p:cTn>
                        </p:par>
                        <p:par>
                          <p:cTn id="96" fill="hold" nodeType="afterGroup">
                            <p:stCondLst>
                              <p:cond delay="10000"/>
                            </p:stCondLst>
                            <p:childTnLst>
                              <p:par>
                                <p:cTn id="97" presetID="3" presetClass="entr" presetSubtype="10" fill="hold"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blinds(horizontal)">
                                      <p:cBhvr>
                                        <p:cTn id="99" dur="500"/>
                                        <p:tgtEl>
                                          <p:spTgt spid="40"/>
                                        </p:tgtEl>
                                      </p:cBhvr>
                                    </p:animEffect>
                                  </p:childTnLst>
                                </p:cTn>
                              </p:par>
                            </p:childTnLst>
                          </p:cTn>
                        </p:par>
                        <p:par>
                          <p:cTn id="100" fill="hold" nodeType="afterGroup">
                            <p:stCondLst>
                              <p:cond delay="10500"/>
                            </p:stCondLst>
                            <p:childTnLst>
                              <p:par>
                                <p:cTn id="101" presetID="3" presetClass="entr" presetSubtype="10" fill="hold" nodeType="afterEffect">
                                  <p:stCondLst>
                                    <p:cond delay="0"/>
                                  </p:stCondLst>
                                  <p:childTnLst>
                                    <p:set>
                                      <p:cBhvr>
                                        <p:cTn id="102" dur="1" fill="hold">
                                          <p:stCondLst>
                                            <p:cond delay="0"/>
                                          </p:stCondLst>
                                        </p:cTn>
                                        <p:tgtEl>
                                          <p:spTgt spid="41"/>
                                        </p:tgtEl>
                                        <p:attrNameLst>
                                          <p:attrName>style.visibility</p:attrName>
                                        </p:attrNameLst>
                                      </p:cBhvr>
                                      <p:to>
                                        <p:strVal val="visible"/>
                                      </p:to>
                                    </p:set>
                                    <p:animEffect transition="in" filter="blinds(horizontal)">
                                      <p:cBhvr>
                                        <p:cTn id="103" dur="500"/>
                                        <p:tgtEl>
                                          <p:spTgt spid="41"/>
                                        </p:tgtEl>
                                      </p:cBhvr>
                                    </p:animEffect>
                                  </p:childTnLst>
                                </p:cTn>
                              </p:par>
                            </p:childTnLst>
                          </p:cTn>
                        </p:par>
                        <p:par>
                          <p:cTn id="104" fill="hold" nodeType="afterGroup">
                            <p:stCondLst>
                              <p:cond delay="11000"/>
                            </p:stCondLst>
                            <p:childTnLst>
                              <p:par>
                                <p:cTn id="105" presetID="3" presetClass="entr" presetSubtype="10" fill="hold" nodeType="after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blinds(horizontal)">
                                      <p:cBhvr>
                                        <p:cTn id="107" dur="500"/>
                                        <p:tgtEl>
                                          <p:spTgt spid="42"/>
                                        </p:tgtEl>
                                      </p:cBhvr>
                                    </p:animEffect>
                                  </p:childTnLst>
                                </p:cTn>
                              </p:par>
                            </p:childTnLst>
                          </p:cTn>
                        </p:par>
                        <p:par>
                          <p:cTn id="108" fill="hold" nodeType="afterGroup">
                            <p:stCondLst>
                              <p:cond delay="11500"/>
                            </p:stCondLst>
                            <p:childTnLst>
                              <p:par>
                                <p:cTn id="109" presetID="3" presetClass="entr" presetSubtype="10" fill="hold" nodeType="after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blinds(horizontal)">
                                      <p:cBhvr>
                                        <p:cTn id="111" dur="500"/>
                                        <p:tgtEl>
                                          <p:spTgt spid="43"/>
                                        </p:tgtEl>
                                      </p:cBhvr>
                                    </p:animEffect>
                                  </p:childTnLst>
                                </p:cTn>
                              </p:par>
                            </p:childTnLst>
                          </p:cTn>
                        </p:par>
                        <p:par>
                          <p:cTn id="112" fill="hold" nodeType="afterGroup">
                            <p:stCondLst>
                              <p:cond delay="12000"/>
                            </p:stCondLst>
                            <p:childTnLst>
                              <p:par>
                                <p:cTn id="113" presetID="3" presetClass="entr" presetSubtype="10" fill="hold" nodeType="after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blinds(horizontal)">
                                      <p:cBhvr>
                                        <p:cTn id="115"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of optics errors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103</a:t>
            </a:fld>
            <a:endParaRPr lang="en-US" altLang="en-US"/>
          </a:p>
        </p:txBody>
      </p:sp>
      <p:sp>
        <p:nvSpPr>
          <p:cNvPr id="6" name="Content Placeholder 5"/>
          <p:cNvSpPr>
            <a:spLocks noGrp="1"/>
          </p:cNvSpPr>
          <p:nvPr>
            <p:ph idx="1"/>
          </p:nvPr>
        </p:nvSpPr>
        <p:spPr>
          <a:xfrm>
            <a:off x="693095" y="916065"/>
            <a:ext cx="7877576" cy="2635364"/>
          </a:xfrm>
        </p:spPr>
        <p:txBody>
          <a:bodyPr/>
          <a:lstStyle/>
          <a:p>
            <a:r>
              <a:rPr lang="en-GB" sz="1800" dirty="0" smtClean="0"/>
              <a:t>In particular during the machine commissioning, significant </a:t>
            </a:r>
            <a:r>
              <a:rPr lang="en-GB" sz="1800" dirty="0" smtClean="0">
                <a:solidFill>
                  <a:srgbClr val="0000FF"/>
                </a:solidFill>
              </a:rPr>
              <a:t>optics errors </a:t>
            </a:r>
            <a:r>
              <a:rPr lang="en-GB" sz="1800" dirty="0" smtClean="0"/>
              <a:t>may be present that could generate </a:t>
            </a:r>
            <a:r>
              <a:rPr lang="en-GB" sz="1800" dirty="0" smtClean="0">
                <a:solidFill>
                  <a:srgbClr val="0000FF"/>
                </a:solidFill>
              </a:rPr>
              <a:t>divergent</a:t>
            </a:r>
            <a:r>
              <a:rPr lang="en-GB" sz="1800" dirty="0" smtClean="0"/>
              <a:t> </a:t>
            </a:r>
            <a:r>
              <a:rPr lang="en-GB" sz="1800" dirty="0" smtClean="0">
                <a:solidFill>
                  <a:srgbClr val="0000FF"/>
                </a:solidFill>
              </a:rPr>
              <a:t>orbit corrections.</a:t>
            </a:r>
          </a:p>
          <a:p>
            <a:pPr lvl="1"/>
            <a:r>
              <a:rPr lang="en-GB" sz="1600" dirty="0"/>
              <a:t>T</a:t>
            </a:r>
            <a:r>
              <a:rPr lang="en-GB" sz="1600" dirty="0" smtClean="0"/>
              <a:t>he orbit degrades with a correction instead of improving.</a:t>
            </a:r>
          </a:p>
          <a:p>
            <a:r>
              <a:rPr lang="en-GB" sz="1800" dirty="0" smtClean="0"/>
              <a:t>Typically up to 30-50% beta-beating there are no severe problems, but corrections may require iterations to converge well.</a:t>
            </a:r>
          </a:p>
          <a:p>
            <a:pPr lvl="1"/>
            <a:r>
              <a:rPr lang="en-GB" sz="1600" dirty="0" smtClean="0"/>
              <a:t>Beyond that point corrections can diverge strongly, in particular if low beta sections are present.</a:t>
            </a:r>
          </a:p>
          <a:p>
            <a:pPr lvl="1"/>
            <a:r>
              <a:rPr lang="en-GB" sz="1600" dirty="0" smtClean="0"/>
              <a:t>Errors on the tunes, and in particular </a:t>
            </a:r>
            <a:r>
              <a:rPr lang="en-GB" sz="1600" b="1" dirty="0" smtClean="0"/>
              <a:t>wrong integer tunes</a:t>
            </a:r>
            <a:r>
              <a:rPr lang="en-GB" sz="1600" dirty="0" smtClean="0"/>
              <a:t>, can generate strongly diverging corrections !</a:t>
            </a:r>
            <a:endParaRPr lang="en-GB" sz="1600" dirty="0"/>
          </a:p>
        </p:txBody>
      </p:sp>
      <p:pic>
        <p:nvPicPr>
          <p:cNvPr id="7" name="Picture 6"/>
          <p:cNvPicPr>
            <a:picLocks noChangeAspect="1"/>
          </p:cNvPicPr>
          <p:nvPr/>
        </p:nvPicPr>
        <p:blipFill>
          <a:blip r:embed="rId2"/>
          <a:stretch>
            <a:fillRect/>
          </a:stretch>
        </p:blipFill>
        <p:spPr>
          <a:xfrm>
            <a:off x="1269170" y="4073004"/>
            <a:ext cx="6344227" cy="2527636"/>
          </a:xfrm>
          <a:prstGeom prst="rect">
            <a:avLst/>
          </a:prstGeom>
        </p:spPr>
      </p:pic>
      <p:sp>
        <p:nvSpPr>
          <p:cNvPr id="8" name="TextBox 7"/>
          <p:cNvSpPr txBox="1"/>
          <p:nvPr/>
        </p:nvSpPr>
        <p:spPr>
          <a:xfrm>
            <a:off x="1613804" y="3781439"/>
            <a:ext cx="4177747"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LHC orbit correction sensitivity to beta-beating</a:t>
            </a:r>
          </a:p>
        </p:txBody>
      </p:sp>
      <p:sp>
        <p:nvSpPr>
          <p:cNvPr id="9" name="Rectangle 8"/>
          <p:cNvSpPr/>
          <p:nvPr/>
        </p:nvSpPr>
        <p:spPr>
          <a:xfrm>
            <a:off x="7613397" y="3689106"/>
            <a:ext cx="763351"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OFB-LHC</a:t>
            </a:r>
            <a:endParaRPr lang="en-GB" sz="1000" b="1" dirty="0">
              <a:latin typeface="+mj-lt"/>
            </a:endParaRPr>
          </a:p>
        </p:txBody>
      </p:sp>
      <p:sp>
        <p:nvSpPr>
          <p:cNvPr id="10" name="TextBox 9"/>
          <p:cNvSpPr txBox="1"/>
          <p:nvPr/>
        </p:nvSpPr>
        <p:spPr>
          <a:xfrm>
            <a:off x="935573" y="6285658"/>
            <a:ext cx="1356462"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latin typeface="+mn-lt"/>
              </a:rPr>
              <a:t>No. eigenvalues</a:t>
            </a:r>
          </a:p>
        </p:txBody>
      </p:sp>
      <p:cxnSp>
        <p:nvCxnSpPr>
          <p:cNvPr id="12" name="Straight Arrow Connector 11"/>
          <p:cNvCxnSpPr/>
          <p:nvPr/>
        </p:nvCxnSpPr>
        <p:spPr bwMode="auto">
          <a:xfrm>
            <a:off x="1691625" y="6247675"/>
            <a:ext cx="138258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57078987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Off-momentum optics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104</a:t>
            </a:fld>
            <a:endParaRPr lang="en-US" altLang="en-US"/>
          </a:p>
        </p:txBody>
      </p:sp>
      <p:sp>
        <p:nvSpPr>
          <p:cNvPr id="6" name="Content Placeholder 5"/>
          <p:cNvSpPr>
            <a:spLocks noGrp="1"/>
          </p:cNvSpPr>
          <p:nvPr>
            <p:ph idx="1"/>
          </p:nvPr>
        </p:nvSpPr>
        <p:spPr>
          <a:xfrm>
            <a:off x="637305" y="930633"/>
            <a:ext cx="8184815" cy="1997060"/>
          </a:xfrm>
        </p:spPr>
        <p:txBody>
          <a:bodyPr/>
          <a:lstStyle/>
          <a:p>
            <a:r>
              <a:rPr lang="en-GB" sz="1800" dirty="0" smtClean="0"/>
              <a:t>For lattices with low-beta section and / or very strong focusing measuring and correcting the on-momentum optics is generally not sufficient.</a:t>
            </a:r>
          </a:p>
          <a:p>
            <a:r>
              <a:rPr lang="en-GB" sz="1800" dirty="0" smtClean="0"/>
              <a:t>The optics / ORM must also be measured at different momentum offsets to ensure that the optics correction procedure does not degrade the off-momentum properties of the optics.</a:t>
            </a:r>
            <a:endParaRPr lang="en-GB" sz="1800" dirty="0"/>
          </a:p>
        </p:txBody>
      </p:sp>
      <p:pic>
        <p:nvPicPr>
          <p:cNvPr id="7" name="Picture 6"/>
          <p:cNvPicPr>
            <a:picLocks noChangeAspect="1"/>
          </p:cNvPicPr>
          <p:nvPr/>
        </p:nvPicPr>
        <p:blipFill>
          <a:blip r:embed="rId2"/>
          <a:stretch>
            <a:fillRect/>
          </a:stretch>
        </p:blipFill>
        <p:spPr>
          <a:xfrm>
            <a:off x="813474" y="2934529"/>
            <a:ext cx="4843728" cy="3452359"/>
          </a:xfrm>
          <a:prstGeom prst="rect">
            <a:avLst/>
          </a:prstGeom>
        </p:spPr>
      </p:pic>
      <p:sp>
        <p:nvSpPr>
          <p:cNvPr id="8" name="TextBox 7"/>
          <p:cNvSpPr txBox="1"/>
          <p:nvPr/>
        </p:nvSpPr>
        <p:spPr>
          <a:xfrm>
            <a:off x="1439329" y="2703769"/>
            <a:ext cx="3813800" cy="276999"/>
          </a:xfrm>
          <a:prstGeom prst="rect">
            <a:avLst/>
          </a:prstGeom>
        </p:spPr>
        <p:txBody>
          <a:bodyPr wrap="square" rtlCol="0">
            <a:spAutoFit/>
          </a:bodyPr>
          <a:lstStyle/>
          <a:p>
            <a:pPr>
              <a:spcBef>
                <a:spcPct val="20000"/>
              </a:spcBef>
              <a:spcAft>
                <a:spcPts val="400"/>
              </a:spcAft>
              <a:buClr>
                <a:srgbClr val="0000FF"/>
              </a:buClr>
              <a:buSzPct val="80000"/>
            </a:pPr>
            <a:r>
              <a:rPr lang="en-GB" sz="1200" b="1" i="1" kern="0" dirty="0" smtClean="0">
                <a:solidFill>
                  <a:srgbClr val="0000CC"/>
                </a:solidFill>
                <a:latin typeface="+mn-lt"/>
              </a:rPr>
              <a:t>Montague W function at LHC beam 2</a:t>
            </a:r>
          </a:p>
        </p:txBody>
      </p:sp>
      <p:sp>
        <p:nvSpPr>
          <p:cNvPr id="9" name="Rectangle 8"/>
          <p:cNvSpPr/>
          <p:nvPr/>
        </p:nvSpPr>
        <p:spPr>
          <a:xfrm>
            <a:off x="5253129" y="2693658"/>
            <a:ext cx="891591"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O-MT-LHC1</a:t>
            </a:r>
            <a:endParaRPr lang="en-GB" sz="1000" b="1" dirty="0">
              <a:latin typeface="+mj-lt"/>
            </a:endParaRPr>
          </a:p>
        </p:txBody>
      </p:sp>
    </p:spTree>
    <p:extLst>
      <p:ext uri="{BB962C8B-B14F-4D97-AF65-F5344CB8AC3E}">
        <p14:creationId xmlns:p14="http://schemas.microsoft.com/office/powerpoint/2010/main" val="305210359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Higher order chromaticity</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105</a:t>
            </a:fld>
            <a:endParaRPr lang="en-US" altLang="en-US"/>
          </a:p>
        </p:txBody>
      </p:sp>
      <p:sp>
        <p:nvSpPr>
          <p:cNvPr id="6" name="Content Placeholder 5"/>
          <p:cNvSpPr>
            <a:spLocks noGrp="1"/>
          </p:cNvSpPr>
          <p:nvPr>
            <p:ph idx="1"/>
          </p:nvPr>
        </p:nvSpPr>
        <p:spPr>
          <a:xfrm>
            <a:off x="618174" y="930337"/>
            <a:ext cx="7877576" cy="1038039"/>
          </a:xfrm>
        </p:spPr>
        <p:txBody>
          <a:bodyPr/>
          <a:lstStyle/>
          <a:p>
            <a:r>
              <a:rPr lang="en-GB" sz="1800" dirty="0" smtClean="0"/>
              <a:t>So far we discussed the linear chromaticity which corresponds to the regime of small </a:t>
            </a:r>
            <a:r>
              <a:rPr lang="en-GB" sz="1800" i="1" dirty="0" err="1" smtClean="0">
                <a:latin typeface="Times New Roman" panose="02020603050405020304" pitchFamily="18" charset="0"/>
                <a:cs typeface="Times New Roman" panose="02020603050405020304" pitchFamily="18" charset="0"/>
              </a:rPr>
              <a:t>dp</a:t>
            </a:r>
            <a:r>
              <a:rPr lang="en-GB" sz="1800" i="1" dirty="0" smtClean="0">
                <a:latin typeface="Times New Roman" panose="02020603050405020304" pitchFamily="18" charset="0"/>
                <a:cs typeface="Times New Roman" panose="02020603050405020304" pitchFamily="18" charset="0"/>
              </a:rPr>
              <a:t>/p</a:t>
            </a:r>
            <a:r>
              <a:rPr lang="en-GB" sz="1800" dirty="0" smtClean="0"/>
              <a:t>:</a:t>
            </a:r>
          </a:p>
        </p:txBody>
      </p:sp>
      <p:sp>
        <p:nvSpPr>
          <p:cNvPr id="7" name="Content Placeholder 5"/>
          <p:cNvSpPr txBox="1">
            <a:spLocks/>
          </p:cNvSpPr>
          <p:nvPr/>
        </p:nvSpPr>
        <p:spPr bwMode="auto">
          <a:xfrm>
            <a:off x="618174" y="2204064"/>
            <a:ext cx="7877576" cy="174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Non-linear </a:t>
            </a:r>
            <a:r>
              <a:rPr lang="en-GB" sz="1800" kern="0" dirty="0" err="1" smtClean="0"/>
              <a:t>chromaticities</a:t>
            </a:r>
            <a:r>
              <a:rPr lang="en-GB" sz="1800" kern="0" dirty="0" smtClean="0"/>
              <a:t> </a:t>
            </a:r>
            <a:r>
              <a:rPr lang="en-GB" sz="1800" kern="0" dirty="0"/>
              <a:t>Q’’, Q’’’ </a:t>
            </a:r>
            <a:r>
              <a:rPr lang="en-GB" sz="1800" kern="0" dirty="0" err="1"/>
              <a:t>etc</a:t>
            </a:r>
            <a:r>
              <a:rPr lang="en-GB" sz="1800" kern="0" dirty="0" smtClean="0"/>
              <a:t> (higher order derivatives </a:t>
            </a:r>
            <a:r>
              <a:rPr lang="en-GB" sz="1800" kern="0" dirty="0" err="1" smtClean="0"/>
              <a:t>wrt</a:t>
            </a:r>
            <a:r>
              <a:rPr lang="en-GB" sz="1800" kern="0" dirty="0" smtClean="0"/>
              <a:t> </a:t>
            </a:r>
            <a:r>
              <a:rPr lang="en-GB" sz="1800" i="1" dirty="0" err="1" smtClean="0">
                <a:latin typeface="Times New Roman" panose="02020603050405020304" pitchFamily="18" charset="0"/>
                <a:cs typeface="Times New Roman" panose="02020603050405020304" pitchFamily="18" charset="0"/>
              </a:rPr>
              <a:t>dp</a:t>
            </a:r>
            <a:r>
              <a:rPr lang="en-GB" sz="1800" i="1" dirty="0" smtClean="0">
                <a:latin typeface="Times New Roman" panose="02020603050405020304" pitchFamily="18" charset="0"/>
                <a:cs typeface="Times New Roman" panose="02020603050405020304" pitchFamily="18" charset="0"/>
              </a:rPr>
              <a:t>/p</a:t>
            </a:r>
            <a:r>
              <a:rPr lang="en-GB" sz="1800" kern="0" dirty="0" smtClean="0"/>
              <a:t>) are however important for the machine dynamic aperture and for collective effects (‘</a:t>
            </a:r>
            <a:r>
              <a:rPr lang="en-GB" sz="1800" kern="0" dirty="0" err="1" smtClean="0"/>
              <a:t>Laudau</a:t>
            </a:r>
            <a:r>
              <a:rPr lang="en-GB" sz="1800" kern="0" dirty="0" smtClean="0"/>
              <a:t> damping’ through tune spread).</a:t>
            </a:r>
          </a:p>
          <a:p>
            <a:pPr lvl="1"/>
            <a:r>
              <a:rPr lang="en-GB" sz="1600" kern="0" dirty="0" smtClean="0"/>
              <a:t>Measurement of the tune versus </a:t>
            </a:r>
            <a:r>
              <a:rPr lang="en-GB" sz="1600" kern="0" dirty="0" err="1" smtClean="0"/>
              <a:t>dp</a:t>
            </a:r>
            <a:r>
              <a:rPr lang="en-GB" sz="1600" kern="0" dirty="0" smtClean="0"/>
              <a:t>/p.</a:t>
            </a:r>
          </a:p>
          <a:p>
            <a:pPr lvl="1"/>
            <a:r>
              <a:rPr lang="en-GB" sz="1600" kern="0" dirty="0" smtClean="0"/>
              <a:t>High order chromaticity gives insight into off-momentum behaviour of optics, feed-down from higher order fields (or field errors) etc.</a:t>
            </a:r>
            <a:endParaRPr lang="en-GB" sz="1600" kern="0" dirty="0"/>
          </a:p>
        </p:txBody>
      </p:sp>
      <p:graphicFrame>
        <p:nvGraphicFramePr>
          <p:cNvPr id="8" name="Object 7"/>
          <p:cNvGraphicFramePr>
            <a:graphicFrameLocks noChangeAspect="1"/>
          </p:cNvGraphicFramePr>
          <p:nvPr>
            <p:extLst>
              <p:ext uri="{D42A27DB-BD31-4B8C-83A1-F6EECF244321}">
                <p14:modId xmlns:p14="http://schemas.microsoft.com/office/powerpoint/2010/main" val="1394159195"/>
              </p:ext>
            </p:extLst>
          </p:nvPr>
        </p:nvGraphicFramePr>
        <p:xfrm>
          <a:off x="3464781" y="1292481"/>
          <a:ext cx="1830387" cy="749300"/>
        </p:xfrm>
        <a:graphic>
          <a:graphicData uri="http://schemas.openxmlformats.org/presentationml/2006/ole">
            <mc:AlternateContent xmlns:mc="http://schemas.openxmlformats.org/markup-compatibility/2006">
              <mc:Choice xmlns:v="urn:schemas-microsoft-com:vml" Requires="v">
                <p:oleObj spid="_x0000_s27972" name="Equation" r:id="rId3" imgW="1054080" imgH="431640" progId="Equation.3">
                  <p:embed/>
                </p:oleObj>
              </mc:Choice>
              <mc:Fallback>
                <p:oleObj name="Equation" r:id="rId3" imgW="1054080" imgH="431640" progId="Equation.3">
                  <p:embed/>
                  <p:pic>
                    <p:nvPicPr>
                      <p:cNvPr id="27" name="Object 26"/>
                      <p:cNvPicPr/>
                      <p:nvPr/>
                    </p:nvPicPr>
                    <p:blipFill>
                      <a:blip r:embed="rId4"/>
                      <a:stretch>
                        <a:fillRect/>
                      </a:stretch>
                    </p:blipFill>
                    <p:spPr>
                      <a:xfrm>
                        <a:off x="3464781" y="1292481"/>
                        <a:ext cx="1830387" cy="749300"/>
                      </a:xfrm>
                      <a:prstGeom prst="rect">
                        <a:avLst/>
                      </a:prstGeom>
                    </p:spPr>
                  </p:pic>
                </p:oleObj>
              </mc:Fallback>
            </mc:AlternateContent>
          </a:graphicData>
        </a:graphic>
      </p:graphicFrame>
      <p:sp>
        <p:nvSpPr>
          <p:cNvPr id="11" name="TextBox 10"/>
          <p:cNvSpPr txBox="1"/>
          <p:nvPr/>
        </p:nvSpPr>
        <p:spPr>
          <a:xfrm>
            <a:off x="750363" y="3954784"/>
            <a:ext cx="4285533"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NL chromaticity measurement at  LHC injection</a:t>
            </a:r>
          </a:p>
        </p:txBody>
      </p:sp>
      <p:grpSp>
        <p:nvGrpSpPr>
          <p:cNvPr id="15" name="Group 14"/>
          <p:cNvGrpSpPr/>
          <p:nvPr/>
        </p:nvGrpSpPr>
        <p:grpSpPr>
          <a:xfrm>
            <a:off x="439341" y="4218712"/>
            <a:ext cx="4411411" cy="2468637"/>
            <a:chOff x="439341" y="4218712"/>
            <a:chExt cx="4411411" cy="2468637"/>
          </a:xfrm>
        </p:grpSpPr>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t="51111" r="6790" b="1944"/>
            <a:stretch/>
          </p:blipFill>
          <p:spPr>
            <a:xfrm>
              <a:off x="439341" y="4218712"/>
              <a:ext cx="4411411" cy="2468637"/>
            </a:xfrm>
            <a:prstGeom prst="rect">
              <a:avLst/>
            </a:prstGeom>
          </p:spPr>
        </p:pic>
        <p:cxnSp>
          <p:nvCxnSpPr>
            <p:cNvPr id="13" name="Straight Connector 12"/>
            <p:cNvCxnSpPr/>
            <p:nvPr/>
          </p:nvCxnSpPr>
          <p:spPr bwMode="auto">
            <a:xfrm flipV="1">
              <a:off x="2477693" y="5340201"/>
              <a:ext cx="1602154" cy="951732"/>
            </a:xfrm>
            <a:prstGeom prst="line">
              <a:avLst/>
            </a:prstGeom>
            <a:solidFill>
              <a:schemeClr val="accent1"/>
            </a:solidFill>
            <a:ln w="9525" cap="flat" cmpd="sng" algn="ctr">
              <a:solidFill>
                <a:srgbClr val="009900"/>
              </a:solidFill>
              <a:prstDash val="dash"/>
              <a:round/>
              <a:headEnd type="none" w="med" len="med"/>
              <a:tailEnd type="none" w="med" len="med"/>
            </a:ln>
            <a:effectLst/>
          </p:spPr>
        </p:cxnSp>
        <p:sp>
          <p:nvSpPr>
            <p:cNvPr id="17" name="TextBox 16"/>
            <p:cNvSpPr txBox="1"/>
            <p:nvPr/>
          </p:nvSpPr>
          <p:spPr>
            <a:xfrm>
              <a:off x="3464781" y="5795546"/>
              <a:ext cx="402674" cy="338554"/>
            </a:xfrm>
            <a:prstGeom prst="rect">
              <a:avLst/>
            </a:prstGeom>
            <a:ln>
              <a:noFill/>
            </a:ln>
          </p:spPr>
          <p:txBody>
            <a:bodyPr wrap="none" rtlCol="0">
              <a:spAutoFit/>
            </a:bodyPr>
            <a:lstStyle/>
            <a:p>
              <a:pPr>
                <a:spcBef>
                  <a:spcPct val="20000"/>
                </a:spcBef>
                <a:spcAft>
                  <a:spcPts val="400"/>
                </a:spcAft>
                <a:buClr>
                  <a:srgbClr val="0000FF"/>
                </a:buClr>
                <a:buSzPct val="80000"/>
              </a:pPr>
              <a:r>
                <a:rPr lang="en-GB" sz="1600" b="1" i="1" kern="0" dirty="0" smtClean="0">
                  <a:solidFill>
                    <a:srgbClr val="009900"/>
                  </a:solidFill>
                  <a:latin typeface="Times New Roman" panose="02020603050405020304" pitchFamily="18" charset="0"/>
                  <a:cs typeface="Times New Roman" panose="02020603050405020304" pitchFamily="18" charset="0"/>
                </a:rPr>
                <a:t>Q’</a:t>
              </a:r>
            </a:p>
          </p:txBody>
        </p:sp>
      </p:grpSp>
      <p:grpSp>
        <p:nvGrpSpPr>
          <p:cNvPr id="18" name="Group 17"/>
          <p:cNvGrpSpPr/>
          <p:nvPr/>
        </p:nvGrpSpPr>
        <p:grpSpPr>
          <a:xfrm>
            <a:off x="5025077" y="4048671"/>
            <a:ext cx="4074512" cy="4871889"/>
            <a:chOff x="5025077" y="4048671"/>
            <a:chExt cx="4074512" cy="4871889"/>
          </a:xfrm>
        </p:grpSpPr>
        <p:grpSp>
          <p:nvGrpSpPr>
            <p:cNvPr id="16" name="Group 15"/>
            <p:cNvGrpSpPr/>
            <p:nvPr/>
          </p:nvGrpSpPr>
          <p:grpSpPr>
            <a:xfrm>
              <a:off x="5025077" y="4048671"/>
              <a:ext cx="4074512" cy="4871889"/>
              <a:chOff x="7598979" y="4886207"/>
              <a:chExt cx="4074512" cy="4871889"/>
            </a:xfrm>
          </p:grpSpPr>
          <p:pic>
            <p:nvPicPr>
              <p:cNvPr id="14" name="Content Placeholder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09798" y="4886207"/>
                <a:ext cx="3897510" cy="4871889"/>
              </a:xfrm>
              <a:prstGeom prst="rect">
                <a:avLst/>
              </a:prstGeom>
            </p:spPr>
          </p:pic>
          <p:sp>
            <p:nvSpPr>
              <p:cNvPr id="12" name="Rectangle 11"/>
              <p:cNvSpPr/>
              <p:nvPr/>
            </p:nvSpPr>
            <p:spPr bwMode="auto">
              <a:xfrm>
                <a:off x="7598979" y="7420380"/>
                <a:ext cx="4074512" cy="74676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10" name="TextBox 9"/>
            <p:cNvSpPr txBox="1"/>
            <p:nvPr/>
          </p:nvSpPr>
          <p:spPr>
            <a:xfrm>
              <a:off x="6849366" y="5115703"/>
              <a:ext cx="931665"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smtClean="0">
                  <a:latin typeface="+mn-lt"/>
                </a:rPr>
                <a:t>Q’’ &lt; 0</a:t>
              </a:r>
            </a:p>
          </p:txBody>
        </p:sp>
      </p:grpSp>
    </p:spTree>
    <p:extLst>
      <p:ext uri="{BB962C8B-B14F-4D97-AF65-F5344CB8AC3E}">
        <p14:creationId xmlns:p14="http://schemas.microsoft.com/office/powerpoint/2010/main" val="322880760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Symbol" panose="05050102010706020507" pitchFamily="18" charset="2"/>
              </a:rPr>
              <a:t>b</a:t>
            </a:r>
            <a:r>
              <a:rPr lang="en-GB" dirty="0" smtClean="0"/>
              <a:t>* from K-modulation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106</a:t>
            </a:fld>
            <a:endParaRPr lang="en-US" altLang="en-US"/>
          </a:p>
        </p:txBody>
      </p:sp>
      <p:sp>
        <p:nvSpPr>
          <p:cNvPr id="6" name="Content Placeholder 5"/>
          <p:cNvSpPr>
            <a:spLocks noGrp="1"/>
          </p:cNvSpPr>
          <p:nvPr>
            <p:ph idx="1"/>
          </p:nvPr>
        </p:nvSpPr>
        <p:spPr>
          <a:xfrm>
            <a:off x="616285" y="843969"/>
            <a:ext cx="8026645" cy="2073870"/>
          </a:xfrm>
        </p:spPr>
        <p:txBody>
          <a:bodyPr/>
          <a:lstStyle/>
          <a:p>
            <a:r>
              <a:rPr lang="en-GB" sz="1600" dirty="0" smtClean="0"/>
              <a:t>The knowledge of </a:t>
            </a:r>
            <a:r>
              <a:rPr lang="en-GB" sz="1600" b="1" dirty="0" smtClean="0">
                <a:solidFill>
                  <a:srgbClr val="0000FF"/>
                </a:solidFill>
              </a:rPr>
              <a:t>the </a:t>
            </a:r>
            <a:r>
              <a:rPr lang="en-GB" sz="1600" b="1" dirty="0" err="1" smtClean="0">
                <a:solidFill>
                  <a:srgbClr val="0000FF"/>
                </a:solidFill>
              </a:rPr>
              <a:t>betatron</a:t>
            </a:r>
            <a:r>
              <a:rPr lang="en-GB" sz="1600" b="1" dirty="0" smtClean="0">
                <a:solidFill>
                  <a:srgbClr val="0000FF"/>
                </a:solidFill>
              </a:rPr>
              <a:t> function </a:t>
            </a:r>
            <a:r>
              <a:rPr lang="en-GB" sz="1600" b="1" i="1" dirty="0" smtClean="0">
                <a:solidFill>
                  <a:srgbClr val="0000FF"/>
                </a:solidFill>
                <a:latin typeface="Symbol" panose="05050102010706020507" pitchFamily="18" charset="2"/>
              </a:rPr>
              <a:t>b</a:t>
            </a:r>
            <a:r>
              <a:rPr lang="en-GB" sz="1600" b="1" i="1" dirty="0" smtClean="0">
                <a:solidFill>
                  <a:srgbClr val="0000FF"/>
                </a:solidFill>
              </a:rPr>
              <a:t>*</a:t>
            </a:r>
            <a:r>
              <a:rPr lang="en-GB" sz="1600" b="1" dirty="0" smtClean="0">
                <a:solidFill>
                  <a:srgbClr val="0000FF"/>
                </a:solidFill>
              </a:rPr>
              <a:t> at the interaction points </a:t>
            </a:r>
            <a:r>
              <a:rPr lang="en-GB" sz="1600" dirty="0" smtClean="0"/>
              <a:t>(IPs) is important for the collider performance.</a:t>
            </a:r>
          </a:p>
          <a:p>
            <a:r>
              <a:rPr lang="en-GB" sz="1600" dirty="0"/>
              <a:t>T</a:t>
            </a:r>
            <a:r>
              <a:rPr lang="en-GB" sz="1600" dirty="0" smtClean="0"/>
              <a:t>he IP is usually surrounded by (low-beta) quadrupoles that focus the beam at the IP, with a drift space between the IP and the first quadrupole.</a:t>
            </a:r>
          </a:p>
          <a:p>
            <a:pPr lvl="1"/>
            <a:r>
              <a:rPr lang="en-GB" sz="1400" dirty="0" smtClean="0"/>
              <a:t>Due to errors, the </a:t>
            </a:r>
            <a:r>
              <a:rPr lang="en-GB" sz="1400" b="1" dirty="0" err="1" smtClean="0"/>
              <a:t>betatron</a:t>
            </a:r>
            <a:r>
              <a:rPr lang="en-GB" sz="1400" b="1" dirty="0" smtClean="0"/>
              <a:t> function waist </a:t>
            </a:r>
            <a:r>
              <a:rPr lang="en-GB" sz="1400" b="1" i="1" dirty="0" err="1" smtClean="0">
                <a:latin typeface="Symbol" panose="05050102010706020507" pitchFamily="18" charset="2"/>
              </a:rPr>
              <a:t>b</a:t>
            </a:r>
            <a:r>
              <a:rPr lang="en-GB" sz="1400" b="1" i="1" baseline="-25000" dirty="0" err="1" smtClean="0">
                <a:latin typeface="Times New Roman" panose="02020603050405020304" pitchFamily="18" charset="0"/>
                <a:cs typeface="Times New Roman" panose="02020603050405020304" pitchFamily="18" charset="0"/>
              </a:rPr>
              <a:t>w</a:t>
            </a:r>
            <a:r>
              <a:rPr lang="en-GB" sz="1400" b="1" dirty="0" smtClean="0"/>
              <a:t> </a:t>
            </a:r>
            <a:r>
              <a:rPr lang="en-GB" sz="1400" dirty="0" smtClean="0"/>
              <a:t>(minimum) may not coincide with the </a:t>
            </a:r>
            <a:r>
              <a:rPr lang="en-GB" sz="1400" b="1" dirty="0" err="1" smtClean="0"/>
              <a:t>betatron</a:t>
            </a:r>
            <a:r>
              <a:rPr lang="en-GB" sz="1400" b="1" dirty="0" smtClean="0"/>
              <a:t> function </a:t>
            </a:r>
            <a:r>
              <a:rPr lang="en-GB" sz="1400" b="1" i="1" dirty="0" smtClean="0">
                <a:latin typeface="Symbol" panose="05050102010706020507" pitchFamily="18" charset="2"/>
              </a:rPr>
              <a:t>b</a:t>
            </a:r>
            <a:r>
              <a:rPr lang="en-GB" sz="1400" b="1" i="1" dirty="0" smtClean="0"/>
              <a:t>*</a:t>
            </a:r>
            <a:r>
              <a:rPr lang="en-GB" sz="1400" b="1" dirty="0" smtClean="0"/>
              <a:t> at the IP</a:t>
            </a:r>
            <a:r>
              <a:rPr lang="en-GB" sz="1400" dirty="0" smtClean="0"/>
              <a:t>.</a:t>
            </a:r>
          </a:p>
          <a:p>
            <a:pPr lvl="1"/>
            <a:r>
              <a:rPr lang="en-GB" sz="1400" dirty="0" smtClean="0"/>
              <a:t>The </a:t>
            </a:r>
            <a:r>
              <a:rPr lang="en-GB" sz="1400" dirty="0" smtClean="0">
                <a:solidFill>
                  <a:srgbClr val="0000FF"/>
                </a:solidFill>
                <a:latin typeface="Symbol" panose="05050102010706020507" pitchFamily="18" charset="2"/>
              </a:rPr>
              <a:t>b</a:t>
            </a:r>
            <a:r>
              <a:rPr lang="en-GB" sz="1400" dirty="0" smtClean="0">
                <a:solidFill>
                  <a:srgbClr val="0000FF"/>
                </a:solidFill>
              </a:rPr>
              <a:t>-function in the surrounding quadrupoles </a:t>
            </a:r>
            <a:r>
              <a:rPr lang="en-GB" sz="1400" dirty="0" smtClean="0"/>
              <a:t>can be obtained from </a:t>
            </a:r>
            <a:r>
              <a:rPr lang="en-GB" sz="1400" dirty="0" smtClean="0">
                <a:solidFill>
                  <a:srgbClr val="0000FF"/>
                </a:solidFill>
              </a:rPr>
              <a:t>k-modulation</a:t>
            </a:r>
            <a:r>
              <a:rPr lang="en-GB" sz="1400" dirty="0" smtClean="0"/>
              <a:t> and </a:t>
            </a:r>
            <a:r>
              <a:rPr lang="en-GB" sz="1400" dirty="0" smtClean="0">
                <a:solidFill>
                  <a:srgbClr val="CC3399"/>
                </a:solidFill>
              </a:rPr>
              <a:t>interpolated to the IP </a:t>
            </a:r>
            <a:r>
              <a:rPr lang="en-GB" sz="1400" dirty="0" smtClean="0"/>
              <a:t>to obtain </a:t>
            </a:r>
            <a:r>
              <a:rPr lang="en-GB" sz="1400" dirty="0" smtClean="0">
                <a:latin typeface="Symbol" panose="05050102010706020507" pitchFamily="18" charset="2"/>
              </a:rPr>
              <a:t>b</a:t>
            </a:r>
            <a:r>
              <a:rPr lang="en-GB" sz="1400" dirty="0" smtClean="0"/>
              <a:t>*.</a:t>
            </a:r>
          </a:p>
          <a:p>
            <a:pPr lvl="1"/>
            <a:r>
              <a:rPr lang="en-GB" sz="1400" dirty="0" smtClean="0"/>
              <a:t>For </a:t>
            </a:r>
            <a:r>
              <a:rPr lang="en-GB" sz="1400" dirty="0" err="1" smtClean="0"/>
              <a:t>e</a:t>
            </a:r>
            <a:r>
              <a:rPr lang="en-GB" sz="1400" baseline="30000" dirty="0" err="1" smtClean="0"/>
              <a:t>+</a:t>
            </a:r>
            <a:r>
              <a:rPr lang="en-GB" sz="1400" dirty="0" err="1" smtClean="0"/>
              <a:t>e</a:t>
            </a:r>
            <a:r>
              <a:rPr lang="en-GB" sz="1400" baseline="30000" dirty="0" smtClean="0"/>
              <a:t>-</a:t>
            </a:r>
            <a:r>
              <a:rPr lang="en-GB" sz="1400" dirty="0" smtClean="0"/>
              <a:t> the experimental solenoid can have a large impact due to the lower beam energy </a:t>
            </a:r>
            <a:r>
              <a:rPr lang="en-GB" sz="1400" dirty="0" smtClean="0">
                <a:sym typeface="Wingdings" panose="05000000000000000000" pitchFamily="2" charset="2"/>
              </a:rPr>
              <a:t> no longer a ‘drift’ between IP and low-beta quadrupole.</a:t>
            </a:r>
            <a:endParaRPr lang="en-GB" sz="1400" dirty="0"/>
          </a:p>
        </p:txBody>
      </p:sp>
      <p:pic>
        <p:nvPicPr>
          <p:cNvPr id="7" name="Picture 6"/>
          <p:cNvPicPr>
            <a:picLocks noChangeAspect="1"/>
          </p:cNvPicPr>
          <p:nvPr/>
        </p:nvPicPr>
        <p:blipFill>
          <a:blip r:embed="rId2"/>
          <a:stretch>
            <a:fillRect/>
          </a:stretch>
        </p:blipFill>
        <p:spPr>
          <a:xfrm>
            <a:off x="813474" y="3757383"/>
            <a:ext cx="4941105" cy="2905524"/>
          </a:xfrm>
          <a:prstGeom prst="rect">
            <a:avLst/>
          </a:prstGeom>
        </p:spPr>
      </p:pic>
      <p:sp>
        <p:nvSpPr>
          <p:cNvPr id="8" name="Rectangle 7"/>
          <p:cNvSpPr/>
          <p:nvPr/>
        </p:nvSpPr>
        <p:spPr>
          <a:xfrm>
            <a:off x="6795476" y="3545929"/>
            <a:ext cx="1077539"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O-BSTAR-LHC</a:t>
            </a:r>
            <a:endParaRPr lang="en-GB" sz="1000" b="1" dirty="0">
              <a:latin typeface="+mj-lt"/>
            </a:endParaRPr>
          </a:p>
        </p:txBody>
      </p:sp>
      <p:sp>
        <p:nvSpPr>
          <p:cNvPr id="9" name="TextBox 8"/>
          <p:cNvSpPr txBox="1"/>
          <p:nvPr/>
        </p:nvSpPr>
        <p:spPr>
          <a:xfrm>
            <a:off x="961930" y="3515152"/>
            <a:ext cx="4285533"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Example of an IP layout, here the LHC</a:t>
            </a:r>
          </a:p>
        </p:txBody>
      </p:sp>
      <p:sp>
        <p:nvSpPr>
          <p:cNvPr id="10" name="TextBox 9"/>
          <p:cNvSpPr txBox="1"/>
          <p:nvPr/>
        </p:nvSpPr>
        <p:spPr>
          <a:xfrm>
            <a:off x="6590946" y="4586818"/>
            <a:ext cx="997389" cy="400110"/>
          </a:xfrm>
          <a:prstGeom prst="rect">
            <a:avLst/>
          </a:prstGeom>
        </p:spPr>
        <p:txBody>
          <a:bodyPr wrap="none" rtlCol="0">
            <a:spAutoFit/>
          </a:bodyPr>
          <a:lstStyle/>
          <a:p>
            <a:pPr>
              <a:spcBef>
                <a:spcPct val="20000"/>
              </a:spcBef>
              <a:spcAft>
                <a:spcPts val="400"/>
              </a:spcAft>
              <a:buClr>
                <a:srgbClr val="0000FF"/>
              </a:buClr>
              <a:buSzPct val="80000"/>
            </a:pPr>
            <a:r>
              <a:rPr lang="en-GB" sz="2000" i="1" dirty="0" err="1" smtClean="0">
                <a:latin typeface="Symbol" panose="05050102010706020507" pitchFamily="18" charset="2"/>
              </a:rPr>
              <a:t>b</a:t>
            </a:r>
            <a:r>
              <a:rPr lang="en-GB" sz="2000" i="1" baseline="-25000" dirty="0" err="1" smtClean="0">
                <a:latin typeface="Times New Roman" panose="02020603050405020304" pitchFamily="18" charset="0"/>
                <a:cs typeface="Times New Roman" panose="02020603050405020304" pitchFamily="18" charset="0"/>
              </a:rPr>
              <a:t>w</a:t>
            </a:r>
            <a:r>
              <a:rPr lang="en-GB" sz="2000" i="1" dirty="0" smtClean="0">
                <a:latin typeface="Times New Roman" panose="02020603050405020304" pitchFamily="18" charset="0"/>
                <a:cs typeface="Times New Roman" panose="02020603050405020304" pitchFamily="18" charset="0"/>
              </a:rPr>
              <a:t>= </a:t>
            </a:r>
            <a:r>
              <a:rPr lang="en-GB" sz="2000" i="1" dirty="0">
                <a:latin typeface="Symbol" panose="05050102010706020507" pitchFamily="18" charset="2"/>
              </a:rPr>
              <a:t>b</a:t>
            </a:r>
            <a:r>
              <a:rPr lang="en-GB" sz="2000" i="1" dirty="0"/>
              <a:t>*</a:t>
            </a:r>
            <a:r>
              <a:rPr lang="en-GB" sz="2000" i="1" baseline="-25000" dirty="0" smtClean="0">
                <a:latin typeface="Times New Roman" panose="02020603050405020304" pitchFamily="18" charset="0"/>
                <a:cs typeface="Times New Roman" panose="02020603050405020304" pitchFamily="18" charset="0"/>
              </a:rPr>
              <a:t> </a:t>
            </a:r>
            <a:endParaRPr lang="en-GB" sz="2000" kern="0" dirty="0" smtClean="0">
              <a:latin typeface="+mn-lt"/>
            </a:endParaRPr>
          </a:p>
        </p:txBody>
      </p:sp>
      <p:sp>
        <p:nvSpPr>
          <p:cNvPr id="11" name="TextBox 10"/>
          <p:cNvSpPr txBox="1"/>
          <p:nvPr/>
        </p:nvSpPr>
        <p:spPr>
          <a:xfrm>
            <a:off x="6643043" y="4250963"/>
            <a:ext cx="893193"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latin typeface="+mn-lt"/>
              </a:rPr>
              <a:t>Ideally:</a:t>
            </a:r>
          </a:p>
        </p:txBody>
      </p:sp>
      <p:sp>
        <p:nvSpPr>
          <p:cNvPr id="12" name="TextBox 11"/>
          <p:cNvSpPr txBox="1"/>
          <p:nvPr/>
        </p:nvSpPr>
        <p:spPr>
          <a:xfrm>
            <a:off x="6591267" y="5079768"/>
            <a:ext cx="769763" cy="400110"/>
          </a:xfrm>
          <a:prstGeom prst="rect">
            <a:avLst/>
          </a:prstGeom>
        </p:spPr>
        <p:txBody>
          <a:bodyPr wrap="none" rtlCol="0">
            <a:spAutoFit/>
          </a:bodyPr>
          <a:lstStyle/>
          <a:p>
            <a:pPr>
              <a:spcBef>
                <a:spcPct val="20000"/>
              </a:spcBef>
              <a:spcAft>
                <a:spcPts val="400"/>
              </a:spcAft>
              <a:buClr>
                <a:srgbClr val="0000FF"/>
              </a:buClr>
              <a:buSzPct val="80000"/>
            </a:pPr>
            <a:r>
              <a:rPr lang="en-GB" sz="2000" i="1" dirty="0" smtClean="0">
                <a:latin typeface="Symbol" panose="05050102010706020507" pitchFamily="18" charset="2"/>
              </a:rPr>
              <a:t>w</a:t>
            </a:r>
            <a:r>
              <a:rPr lang="en-GB" sz="2000" i="1" baseline="-25000" dirty="0" smtClean="0">
                <a:latin typeface="Times New Roman" panose="02020603050405020304" pitchFamily="18" charset="0"/>
                <a:cs typeface="Times New Roman" panose="02020603050405020304" pitchFamily="18" charset="0"/>
              </a:rPr>
              <a:t> </a:t>
            </a:r>
            <a:r>
              <a:rPr lang="en-GB" sz="2000" i="1" dirty="0" smtClean="0">
                <a:latin typeface="Times New Roman" panose="02020603050405020304" pitchFamily="18" charset="0"/>
                <a:cs typeface="Times New Roman" panose="02020603050405020304" pitchFamily="18" charset="0"/>
              </a:rPr>
              <a:t>= </a:t>
            </a:r>
            <a:r>
              <a:rPr lang="en-GB" sz="2000" i="1" dirty="0" smtClean="0">
                <a:latin typeface="Symbol" panose="05050102010706020507" pitchFamily="18" charset="2"/>
              </a:rPr>
              <a:t>0</a:t>
            </a:r>
            <a:endParaRPr lang="en-GB" sz="2000" kern="0" dirty="0" smtClean="0">
              <a:latin typeface="+mn-lt"/>
            </a:endParaRPr>
          </a:p>
        </p:txBody>
      </p:sp>
      <p:sp>
        <p:nvSpPr>
          <p:cNvPr id="13" name="TextBox 12"/>
          <p:cNvSpPr txBox="1"/>
          <p:nvPr/>
        </p:nvSpPr>
        <p:spPr>
          <a:xfrm>
            <a:off x="6084806" y="4972046"/>
            <a:ext cx="482824"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smtClean="0">
                <a:latin typeface="+mn-lt"/>
              </a:rPr>
              <a:t>and</a:t>
            </a:r>
          </a:p>
        </p:txBody>
      </p:sp>
    </p:spTree>
    <p:extLst>
      <p:ext uri="{BB962C8B-B14F-4D97-AF65-F5344CB8AC3E}">
        <p14:creationId xmlns:p14="http://schemas.microsoft.com/office/powerpoint/2010/main" val="199576903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Off-momentum </a:t>
            </a:r>
            <a:r>
              <a:rPr lang="en-GB" dirty="0" smtClean="0"/>
              <a:t>optics ||</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107</a:t>
            </a:fld>
            <a:endParaRPr lang="en-US" altLang="en-US"/>
          </a:p>
        </p:txBody>
      </p:sp>
      <p:sp>
        <p:nvSpPr>
          <p:cNvPr id="6" name="Content Placeholder 5"/>
          <p:cNvSpPr>
            <a:spLocks noGrp="1"/>
          </p:cNvSpPr>
          <p:nvPr>
            <p:ph idx="1"/>
          </p:nvPr>
        </p:nvSpPr>
        <p:spPr>
          <a:xfrm>
            <a:off x="4764025" y="1262020"/>
            <a:ext cx="4264760" cy="3400796"/>
          </a:xfrm>
        </p:spPr>
        <p:txBody>
          <a:bodyPr/>
          <a:lstStyle/>
          <a:p>
            <a:r>
              <a:rPr lang="en-GB" sz="1800" dirty="0" smtClean="0"/>
              <a:t>MT phase advance measurements can also be used to probe the distribution of the </a:t>
            </a:r>
            <a:r>
              <a:rPr lang="en-GB" sz="1800" dirty="0" err="1" smtClean="0"/>
              <a:t>sextupoles</a:t>
            </a:r>
            <a:r>
              <a:rPr lang="en-GB" sz="1800" dirty="0" smtClean="0"/>
              <a:t> and the chromaticity correction.</a:t>
            </a:r>
          </a:p>
          <a:p>
            <a:r>
              <a:rPr lang="en-GB" sz="1800" dirty="0" smtClean="0"/>
              <a:t>As an alternative to the Montague functions, it is possible to determine the phase advance for different </a:t>
            </a:r>
            <a:r>
              <a:rPr lang="en-GB" sz="1800" i="1" dirty="0" err="1" smtClean="0">
                <a:latin typeface="Times New Roman" panose="02020603050405020304" pitchFamily="18" charset="0"/>
                <a:cs typeface="Times New Roman" panose="02020603050405020304" pitchFamily="18" charset="0"/>
              </a:rPr>
              <a:t>dp</a:t>
            </a:r>
            <a:r>
              <a:rPr lang="en-GB" sz="1800" i="1" dirty="0" smtClean="0">
                <a:latin typeface="Times New Roman" panose="02020603050405020304" pitchFamily="18" charset="0"/>
                <a:cs typeface="Times New Roman" panose="02020603050405020304" pitchFamily="18" charset="0"/>
              </a:rPr>
              <a:t>/p</a:t>
            </a:r>
            <a:r>
              <a:rPr lang="en-GB" sz="1800" dirty="0" smtClean="0"/>
              <a:t> settings from which the </a:t>
            </a:r>
            <a:r>
              <a:rPr lang="en-GB" sz="1800" b="1" dirty="0" smtClean="0"/>
              <a:t>chromatic phase advance</a:t>
            </a:r>
            <a:r>
              <a:rPr lang="en-GB" sz="1800" dirty="0" smtClean="0"/>
              <a:t> change </a:t>
            </a:r>
            <a:r>
              <a:rPr lang="en-GB" sz="1800" dirty="0" err="1" smtClean="0"/>
              <a:t>wrt</a:t>
            </a:r>
            <a:r>
              <a:rPr lang="en-GB" sz="1800" dirty="0" smtClean="0"/>
              <a:t> </a:t>
            </a:r>
            <a:r>
              <a:rPr lang="en-GB" sz="1800" i="1" dirty="0" err="1" smtClean="0">
                <a:latin typeface="Times New Roman" panose="02020603050405020304" pitchFamily="18" charset="0"/>
                <a:cs typeface="Times New Roman" panose="02020603050405020304" pitchFamily="18" charset="0"/>
              </a:rPr>
              <a:t>dp</a:t>
            </a:r>
            <a:r>
              <a:rPr lang="en-GB" sz="1800" i="1" dirty="0" smtClean="0">
                <a:latin typeface="Times New Roman" panose="02020603050405020304" pitchFamily="18" charset="0"/>
                <a:cs typeface="Times New Roman" panose="02020603050405020304" pitchFamily="18" charset="0"/>
              </a:rPr>
              <a:t>/p</a:t>
            </a:r>
            <a:r>
              <a:rPr lang="en-GB" sz="1800" dirty="0" smtClean="0"/>
              <a:t> can be reconstructed between BPMs:</a:t>
            </a:r>
            <a:endParaRPr lang="en-GB" sz="1800" dirty="0"/>
          </a:p>
        </p:txBody>
      </p:sp>
      <p:pic>
        <p:nvPicPr>
          <p:cNvPr id="7" name="Picture 6"/>
          <p:cNvPicPr>
            <a:picLocks noChangeAspect="1"/>
          </p:cNvPicPr>
          <p:nvPr/>
        </p:nvPicPr>
        <p:blipFill>
          <a:blip r:embed="rId3"/>
          <a:stretch>
            <a:fillRect/>
          </a:stretch>
        </p:blipFill>
        <p:spPr>
          <a:xfrm>
            <a:off x="342900" y="1175966"/>
            <a:ext cx="4421125" cy="4152347"/>
          </a:xfrm>
          <a:prstGeom prst="rect">
            <a:avLst/>
          </a:prstGeom>
        </p:spPr>
      </p:pic>
      <p:sp>
        <p:nvSpPr>
          <p:cNvPr id="8" name="TextBox 7"/>
          <p:cNvSpPr txBox="1"/>
          <p:nvPr/>
        </p:nvSpPr>
        <p:spPr>
          <a:xfrm>
            <a:off x="646562" y="975703"/>
            <a:ext cx="3813800" cy="276999"/>
          </a:xfrm>
          <a:prstGeom prst="rect">
            <a:avLst/>
          </a:prstGeom>
        </p:spPr>
        <p:txBody>
          <a:bodyPr wrap="square" rtlCol="0">
            <a:spAutoFit/>
          </a:bodyPr>
          <a:lstStyle/>
          <a:p>
            <a:pPr>
              <a:spcBef>
                <a:spcPct val="20000"/>
              </a:spcBef>
              <a:spcAft>
                <a:spcPts val="400"/>
              </a:spcAft>
              <a:buClr>
                <a:srgbClr val="0000FF"/>
              </a:buClr>
              <a:buSzPct val="80000"/>
            </a:pPr>
            <a:r>
              <a:rPr lang="en-GB" sz="1200" b="1" i="1" kern="0" dirty="0" smtClean="0">
                <a:solidFill>
                  <a:srgbClr val="0000CC"/>
                </a:solidFill>
                <a:latin typeface="+mn-lt"/>
              </a:rPr>
              <a:t>Chromatic phase advance at LEP</a:t>
            </a:r>
          </a:p>
        </p:txBody>
      </p:sp>
      <p:sp>
        <p:nvSpPr>
          <p:cNvPr id="9" name="Rectangle 8"/>
          <p:cNvSpPr/>
          <p:nvPr/>
        </p:nvSpPr>
        <p:spPr>
          <a:xfrm>
            <a:off x="649259" y="5428711"/>
            <a:ext cx="1104791"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O-CHROM-LEP</a:t>
            </a:r>
            <a:endParaRPr lang="en-GB" sz="1000" b="1" dirty="0">
              <a:latin typeface="+mj-lt"/>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52472217"/>
              </p:ext>
            </p:extLst>
          </p:nvPr>
        </p:nvGraphicFramePr>
        <p:xfrm>
          <a:off x="6645870" y="4592924"/>
          <a:ext cx="911718" cy="911718"/>
        </p:xfrm>
        <a:graphic>
          <a:graphicData uri="http://schemas.openxmlformats.org/presentationml/2006/ole">
            <mc:AlternateContent xmlns:mc="http://schemas.openxmlformats.org/markup-compatibility/2006">
              <mc:Choice xmlns:v="urn:schemas-microsoft-com:vml" Requires="v">
                <p:oleObj spid="_x0000_s39204" name="Equation" r:id="rId4" imgW="419040" imgH="419040" progId="Equation.3">
                  <p:embed/>
                </p:oleObj>
              </mc:Choice>
              <mc:Fallback>
                <p:oleObj name="Equation" r:id="rId4" imgW="419040" imgH="419040" progId="Equation.3">
                  <p:embed/>
                  <p:pic>
                    <p:nvPicPr>
                      <p:cNvPr id="0" name=""/>
                      <p:cNvPicPr/>
                      <p:nvPr/>
                    </p:nvPicPr>
                    <p:blipFill>
                      <a:blip r:embed="rId5"/>
                      <a:stretch>
                        <a:fillRect/>
                      </a:stretch>
                    </p:blipFill>
                    <p:spPr>
                      <a:xfrm>
                        <a:off x="6645870" y="4592924"/>
                        <a:ext cx="911718" cy="911718"/>
                      </a:xfrm>
                      <a:prstGeom prst="rect">
                        <a:avLst/>
                      </a:prstGeom>
                    </p:spPr>
                  </p:pic>
                </p:oleObj>
              </mc:Fallback>
            </mc:AlternateContent>
          </a:graphicData>
        </a:graphic>
      </p:graphicFrame>
    </p:spTree>
    <p:extLst>
      <p:ext uri="{BB962C8B-B14F-4D97-AF65-F5344CB8AC3E}">
        <p14:creationId xmlns:p14="http://schemas.microsoft.com/office/powerpoint/2010/main" val="261211409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Non-linear optics correction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108</a:t>
            </a:fld>
            <a:endParaRPr lang="en-US" altLang="en-US"/>
          </a:p>
        </p:txBody>
      </p:sp>
      <p:sp>
        <p:nvSpPr>
          <p:cNvPr id="6" name="Content Placeholder 5"/>
          <p:cNvSpPr>
            <a:spLocks noGrp="1"/>
          </p:cNvSpPr>
          <p:nvPr>
            <p:ph idx="1"/>
          </p:nvPr>
        </p:nvSpPr>
        <p:spPr>
          <a:xfrm>
            <a:off x="678031" y="879955"/>
            <a:ext cx="7877576" cy="2390574"/>
          </a:xfrm>
        </p:spPr>
        <p:txBody>
          <a:bodyPr/>
          <a:lstStyle/>
          <a:p>
            <a:r>
              <a:rPr lang="en-GB" sz="1800" dirty="0" smtClean="0"/>
              <a:t>Higher order field errors may need to be corrected with non-linear (NL) optics corrections.</a:t>
            </a:r>
          </a:p>
          <a:p>
            <a:pPr lvl="1"/>
            <a:r>
              <a:rPr lang="en-GB" sz="1600" dirty="0" smtClean="0"/>
              <a:t>The impact of low-beta quadrupole field errors may be boosted by the very large </a:t>
            </a:r>
            <a:r>
              <a:rPr lang="en-GB" sz="1600" dirty="0" smtClean="0">
                <a:latin typeface="Symbol" panose="05050102010706020507" pitchFamily="18" charset="2"/>
              </a:rPr>
              <a:t>b</a:t>
            </a:r>
            <a:r>
              <a:rPr lang="en-GB" sz="1600" dirty="0" smtClean="0"/>
              <a:t>-functions at those locations.</a:t>
            </a:r>
          </a:p>
          <a:p>
            <a:r>
              <a:rPr lang="en-GB" sz="1800" dirty="0" smtClean="0"/>
              <a:t>NL optics measurements usually rely on scanning local orbit bumps and recording the tune, or scanning the momentum offset.</a:t>
            </a:r>
          </a:p>
          <a:p>
            <a:r>
              <a:rPr lang="en-GB" sz="1800" dirty="0" smtClean="0"/>
              <a:t>Correction elements include </a:t>
            </a:r>
            <a:r>
              <a:rPr lang="en-GB" sz="1800" dirty="0" err="1" smtClean="0"/>
              <a:t>sextupoles</a:t>
            </a:r>
            <a:r>
              <a:rPr lang="en-GB" sz="1800" dirty="0" smtClean="0"/>
              <a:t>, </a:t>
            </a:r>
            <a:r>
              <a:rPr lang="en-GB" sz="1800" dirty="0" err="1" smtClean="0"/>
              <a:t>octupoles</a:t>
            </a:r>
            <a:r>
              <a:rPr lang="en-GB" sz="1800" dirty="0" smtClean="0"/>
              <a:t> and local NL correctors (low beta sections).</a:t>
            </a:r>
            <a:endParaRPr lang="en-GB" sz="1800" dirty="0"/>
          </a:p>
        </p:txBody>
      </p:sp>
      <p:pic>
        <p:nvPicPr>
          <p:cNvPr id="7" name="Picture 6"/>
          <p:cNvPicPr>
            <a:picLocks noChangeAspect="1"/>
          </p:cNvPicPr>
          <p:nvPr/>
        </p:nvPicPr>
        <p:blipFill>
          <a:blip r:embed="rId2"/>
          <a:stretch>
            <a:fillRect/>
          </a:stretch>
        </p:blipFill>
        <p:spPr>
          <a:xfrm>
            <a:off x="1000335" y="3694522"/>
            <a:ext cx="4157830" cy="2868816"/>
          </a:xfrm>
          <a:prstGeom prst="rect">
            <a:avLst/>
          </a:prstGeom>
        </p:spPr>
      </p:pic>
      <p:sp>
        <p:nvSpPr>
          <p:cNvPr id="8" name="Rectangle 7"/>
          <p:cNvSpPr/>
          <p:nvPr/>
        </p:nvSpPr>
        <p:spPr>
          <a:xfrm>
            <a:off x="5312484" y="3966670"/>
            <a:ext cx="806632"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O-NL-LHC</a:t>
            </a:r>
            <a:endParaRPr lang="en-GB" sz="1000" b="1" dirty="0">
              <a:latin typeface="+mj-lt"/>
            </a:endParaRPr>
          </a:p>
        </p:txBody>
      </p:sp>
      <p:sp>
        <p:nvSpPr>
          <p:cNvPr id="9" name="TextBox 8"/>
          <p:cNvSpPr txBox="1"/>
          <p:nvPr/>
        </p:nvSpPr>
        <p:spPr>
          <a:xfrm>
            <a:off x="1538005" y="3394086"/>
            <a:ext cx="3433105" cy="276999"/>
          </a:xfrm>
          <a:prstGeom prst="rect">
            <a:avLst/>
          </a:prstGeom>
        </p:spPr>
        <p:txBody>
          <a:bodyPr wrap="square" rtlCol="0">
            <a:spAutoFit/>
          </a:bodyPr>
          <a:lstStyle/>
          <a:p>
            <a:pPr>
              <a:spcBef>
                <a:spcPct val="20000"/>
              </a:spcBef>
              <a:spcAft>
                <a:spcPts val="400"/>
              </a:spcAft>
              <a:buClr>
                <a:srgbClr val="0000FF"/>
              </a:buClr>
              <a:buSzPct val="80000"/>
            </a:pPr>
            <a:r>
              <a:rPr lang="en-GB" sz="1200" b="1" i="1" kern="0" dirty="0" smtClean="0">
                <a:solidFill>
                  <a:srgbClr val="0000CC"/>
                </a:solidFill>
                <a:latin typeface="+mn-lt"/>
              </a:rPr>
              <a:t>Local b3 correction for LHC low-beta section</a:t>
            </a:r>
          </a:p>
        </p:txBody>
      </p:sp>
    </p:spTree>
    <p:extLst>
      <p:ext uri="{BB962C8B-B14F-4D97-AF65-F5344CB8AC3E}">
        <p14:creationId xmlns:p14="http://schemas.microsoft.com/office/powerpoint/2010/main" val="4173970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From model to reality - fields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11</a:t>
            </a:fld>
            <a:endParaRPr lang="en-US" altLang="en-US"/>
          </a:p>
        </p:txBody>
      </p:sp>
      <p:sp>
        <p:nvSpPr>
          <p:cNvPr id="6" name="Content Placeholder 5"/>
          <p:cNvSpPr>
            <a:spLocks noGrp="1"/>
          </p:cNvSpPr>
          <p:nvPr>
            <p:ph idx="1"/>
          </p:nvPr>
        </p:nvSpPr>
        <p:spPr>
          <a:xfrm>
            <a:off x="515615" y="873265"/>
            <a:ext cx="8547208" cy="1899856"/>
          </a:xfrm>
        </p:spPr>
        <p:txBody>
          <a:bodyPr/>
          <a:lstStyle/>
          <a:p>
            <a:r>
              <a:rPr lang="en-GB" sz="1800" dirty="0" smtClean="0"/>
              <a:t>The </a:t>
            </a:r>
            <a:r>
              <a:rPr lang="en-GB" sz="1800" b="1" dirty="0" smtClean="0"/>
              <a:t>machine model </a:t>
            </a:r>
            <a:r>
              <a:rPr lang="en-GB" sz="1800" dirty="0" smtClean="0"/>
              <a:t>defined by the accelerator designer must be converted into </a:t>
            </a:r>
            <a:r>
              <a:rPr lang="en-GB" sz="1800" b="1" dirty="0" smtClean="0">
                <a:solidFill>
                  <a:srgbClr val="0000FF"/>
                </a:solidFill>
              </a:rPr>
              <a:t>electromagnetic fields </a:t>
            </a:r>
            <a:r>
              <a:rPr lang="en-GB" sz="1800" dirty="0" smtClean="0"/>
              <a:t>and eventually into </a:t>
            </a:r>
            <a:r>
              <a:rPr lang="en-GB" sz="1800" b="1" dirty="0" smtClean="0">
                <a:solidFill>
                  <a:srgbClr val="0000FF"/>
                </a:solidFill>
              </a:rPr>
              <a:t>currents</a:t>
            </a:r>
            <a:r>
              <a:rPr lang="en-GB" sz="1800" dirty="0" smtClean="0"/>
              <a:t> for the power converters that feed the magnet circuits (for example).</a:t>
            </a:r>
          </a:p>
          <a:p>
            <a:r>
              <a:rPr lang="en-GB" sz="1800" b="1" dirty="0" smtClean="0">
                <a:solidFill>
                  <a:srgbClr val="FF0000"/>
                </a:solidFill>
              </a:rPr>
              <a:t>Field imperfections </a:t>
            </a:r>
            <a:r>
              <a:rPr lang="en-GB" sz="1800" dirty="0" smtClean="0"/>
              <a:t>are introduced when the model is transferred into the real machine. For magnetic fields for example the errors are due to:</a:t>
            </a:r>
          </a:p>
          <a:p>
            <a:pPr lvl="1"/>
            <a:r>
              <a:rPr lang="en-GB" sz="1600" dirty="0" smtClean="0">
                <a:solidFill>
                  <a:srgbClr val="CC3399"/>
                </a:solidFill>
              </a:rPr>
              <a:t>Beam momentum</a:t>
            </a:r>
            <a:r>
              <a:rPr lang="en-GB" sz="1600" dirty="0" smtClean="0"/>
              <a:t>, </a:t>
            </a:r>
            <a:r>
              <a:rPr lang="en-GB" sz="1600" dirty="0" smtClean="0">
                <a:solidFill>
                  <a:srgbClr val="CC3399"/>
                </a:solidFill>
              </a:rPr>
              <a:t>magnet measurements</a:t>
            </a:r>
            <a:r>
              <a:rPr lang="en-GB" sz="1600" dirty="0" smtClean="0"/>
              <a:t> and </a:t>
            </a:r>
            <a:r>
              <a:rPr lang="en-GB" sz="1600" dirty="0" smtClean="0">
                <a:solidFill>
                  <a:srgbClr val="CC3399"/>
                </a:solidFill>
              </a:rPr>
              <a:t>power converter regulation</a:t>
            </a:r>
            <a:r>
              <a:rPr lang="en-GB" sz="1600" dirty="0" smtClean="0"/>
              <a:t>. </a:t>
            </a:r>
          </a:p>
        </p:txBody>
      </p:sp>
      <p:pic>
        <p:nvPicPr>
          <p:cNvPr id="11" name="Picture 10"/>
          <p:cNvPicPr>
            <a:picLocks noChangeAspect="1"/>
          </p:cNvPicPr>
          <p:nvPr/>
        </p:nvPicPr>
        <p:blipFill>
          <a:blip r:embed="rId2"/>
          <a:stretch>
            <a:fillRect/>
          </a:stretch>
        </p:blipFill>
        <p:spPr>
          <a:xfrm>
            <a:off x="3023984" y="4794740"/>
            <a:ext cx="3456220" cy="1865170"/>
          </a:xfrm>
          <a:prstGeom prst="rect">
            <a:avLst/>
          </a:prstGeom>
        </p:spPr>
      </p:pic>
      <p:sp>
        <p:nvSpPr>
          <p:cNvPr id="7" name="TextBox 6"/>
          <p:cNvSpPr txBox="1"/>
          <p:nvPr/>
        </p:nvSpPr>
        <p:spPr>
          <a:xfrm>
            <a:off x="3381445" y="5070129"/>
            <a:ext cx="1922449"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i="1" kern="0" dirty="0" smtClean="0">
                <a:latin typeface="+mn-lt"/>
              </a:rPr>
              <a:t>Example of the LHC main dipole calibration curve</a:t>
            </a:r>
          </a:p>
        </p:txBody>
      </p:sp>
      <p:grpSp>
        <p:nvGrpSpPr>
          <p:cNvPr id="25" name="Group 24"/>
          <p:cNvGrpSpPr/>
          <p:nvPr/>
        </p:nvGrpSpPr>
        <p:grpSpPr>
          <a:xfrm>
            <a:off x="501070" y="2776115"/>
            <a:ext cx="8561752" cy="1843440"/>
            <a:chOff x="501070" y="2776115"/>
            <a:chExt cx="8561752" cy="1843440"/>
          </a:xfrm>
        </p:grpSpPr>
        <p:grpSp>
          <p:nvGrpSpPr>
            <p:cNvPr id="8" name="Group 7"/>
            <p:cNvGrpSpPr/>
            <p:nvPr/>
          </p:nvGrpSpPr>
          <p:grpSpPr>
            <a:xfrm>
              <a:off x="501070" y="2910235"/>
              <a:ext cx="6375230" cy="1709320"/>
              <a:chOff x="875021" y="2139821"/>
              <a:chExt cx="6375230" cy="1709320"/>
            </a:xfrm>
          </p:grpSpPr>
          <p:sp>
            <p:nvSpPr>
              <p:cNvPr id="12" name="TextBox 11"/>
              <p:cNvSpPr txBox="1"/>
              <p:nvPr/>
            </p:nvSpPr>
            <p:spPr>
              <a:xfrm>
                <a:off x="875021" y="2139821"/>
                <a:ext cx="1344175" cy="646331"/>
              </a:xfrm>
              <a:prstGeom prst="rect">
                <a:avLst/>
              </a:prstGeom>
            </p:spPr>
            <p:txBody>
              <a:bodyPr wrap="square" rtlCol="0">
                <a:spAutoFit/>
              </a:bodyPr>
              <a:lstStyle/>
              <a:p>
                <a:pPr algn="ctr">
                  <a:spcBef>
                    <a:spcPct val="20000"/>
                  </a:spcBef>
                  <a:spcAft>
                    <a:spcPts val="400"/>
                  </a:spcAft>
                  <a:buClr>
                    <a:srgbClr val="0000FF"/>
                  </a:buClr>
                  <a:buSzPct val="80000"/>
                </a:pPr>
                <a:r>
                  <a:rPr lang="en-GB" b="1" kern="0" dirty="0" smtClean="0">
                    <a:latin typeface="+mn-lt"/>
                  </a:rPr>
                  <a:t>Magnet strength</a:t>
                </a:r>
              </a:p>
            </p:txBody>
          </p:sp>
          <p:sp>
            <p:nvSpPr>
              <p:cNvPr id="13" name="TextBox 12"/>
              <p:cNvSpPr txBox="1"/>
              <p:nvPr/>
            </p:nvSpPr>
            <p:spPr>
              <a:xfrm>
                <a:off x="2852907" y="2159321"/>
                <a:ext cx="2083621" cy="646331"/>
              </a:xfrm>
              <a:prstGeom prst="rect">
                <a:avLst/>
              </a:prstGeom>
            </p:spPr>
            <p:txBody>
              <a:bodyPr wrap="square" rtlCol="0">
                <a:spAutoFit/>
              </a:bodyPr>
              <a:lstStyle/>
              <a:p>
                <a:pPr algn="ctr">
                  <a:spcBef>
                    <a:spcPct val="20000"/>
                  </a:spcBef>
                  <a:spcAft>
                    <a:spcPts val="400"/>
                  </a:spcAft>
                  <a:buClr>
                    <a:srgbClr val="0000FF"/>
                  </a:buClr>
                  <a:buSzPct val="80000"/>
                </a:pPr>
                <a:r>
                  <a:rPr lang="en-GB" b="1" kern="0" dirty="0" smtClean="0">
                    <a:latin typeface="+mn-lt"/>
                  </a:rPr>
                  <a:t>Magnetic field</a:t>
                </a:r>
                <a:r>
                  <a:rPr lang="en-GB" b="1" kern="0" dirty="0">
                    <a:latin typeface="+mn-lt"/>
                  </a:rPr>
                  <a:t> </a:t>
                </a:r>
                <a:r>
                  <a:rPr lang="en-GB" b="1" kern="0" dirty="0" smtClean="0">
                    <a:latin typeface="+mn-lt"/>
                  </a:rPr>
                  <a:t>(gradient)</a:t>
                </a:r>
              </a:p>
            </p:txBody>
          </p:sp>
          <p:sp>
            <p:nvSpPr>
              <p:cNvPr id="14" name="TextBox 13"/>
              <p:cNvSpPr txBox="1"/>
              <p:nvPr/>
            </p:nvSpPr>
            <p:spPr>
              <a:xfrm>
                <a:off x="5557829" y="2159321"/>
                <a:ext cx="1692422" cy="646331"/>
              </a:xfrm>
              <a:prstGeom prst="rect">
                <a:avLst/>
              </a:prstGeom>
            </p:spPr>
            <p:txBody>
              <a:bodyPr wrap="square" rtlCol="0">
                <a:spAutoFit/>
              </a:bodyPr>
              <a:lstStyle/>
              <a:p>
                <a:pPr algn="ctr">
                  <a:spcBef>
                    <a:spcPct val="20000"/>
                  </a:spcBef>
                  <a:spcAft>
                    <a:spcPts val="400"/>
                  </a:spcAft>
                  <a:buClr>
                    <a:srgbClr val="0000FF"/>
                  </a:buClr>
                  <a:buSzPct val="80000"/>
                </a:pPr>
                <a:r>
                  <a:rPr lang="en-GB" b="1" kern="0" dirty="0" smtClean="0">
                    <a:latin typeface="+mn-lt"/>
                  </a:rPr>
                  <a:t>Requested current</a:t>
                </a:r>
              </a:p>
            </p:txBody>
          </p:sp>
          <p:sp>
            <p:nvSpPr>
              <p:cNvPr id="15" name="Right Arrow 14"/>
              <p:cNvSpPr/>
              <p:nvPr/>
            </p:nvSpPr>
            <p:spPr bwMode="auto">
              <a:xfrm>
                <a:off x="2241911" y="2345942"/>
                <a:ext cx="460860" cy="290607"/>
              </a:xfrm>
              <a:prstGeom prst="righ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6" name="Right Arrow 15"/>
              <p:cNvSpPr/>
              <p:nvPr/>
            </p:nvSpPr>
            <p:spPr bwMode="auto">
              <a:xfrm>
                <a:off x="4921239" y="2362425"/>
                <a:ext cx="460860" cy="290607"/>
              </a:xfrm>
              <a:prstGeom prst="righ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7" name="TextBox 16"/>
              <p:cNvSpPr txBox="1"/>
              <p:nvPr/>
            </p:nvSpPr>
            <p:spPr>
              <a:xfrm>
                <a:off x="1796741" y="3095491"/>
                <a:ext cx="1267365"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b="1" kern="0" dirty="0" smtClean="0">
                    <a:solidFill>
                      <a:srgbClr val="CC3399"/>
                    </a:solidFill>
                    <a:latin typeface="+mn-lt"/>
                  </a:rPr>
                  <a:t>Beam momentum</a:t>
                </a:r>
              </a:p>
            </p:txBody>
          </p:sp>
          <p:sp>
            <p:nvSpPr>
              <p:cNvPr id="18" name="Down Arrow 17"/>
              <p:cNvSpPr/>
              <p:nvPr/>
            </p:nvSpPr>
            <p:spPr bwMode="auto">
              <a:xfrm rot="10800000">
                <a:off x="2327218" y="2791127"/>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9" name="TextBox 18"/>
              <p:cNvSpPr txBox="1"/>
              <p:nvPr/>
            </p:nvSpPr>
            <p:spPr>
              <a:xfrm>
                <a:off x="4254661" y="3110477"/>
                <a:ext cx="1842925" cy="738664"/>
              </a:xfrm>
              <a:prstGeom prst="rect">
                <a:avLst/>
              </a:prstGeom>
            </p:spPr>
            <p:txBody>
              <a:bodyPr wrap="square" rtlCol="0">
                <a:spAutoFit/>
              </a:bodyPr>
              <a:lstStyle/>
              <a:p>
                <a:pPr algn="ctr">
                  <a:spcBef>
                    <a:spcPct val="20000"/>
                  </a:spcBef>
                  <a:spcAft>
                    <a:spcPts val="0"/>
                  </a:spcAft>
                  <a:buClr>
                    <a:srgbClr val="0000FF"/>
                  </a:buClr>
                  <a:buSzPct val="80000"/>
                </a:pPr>
                <a:r>
                  <a:rPr lang="en-GB" sz="1400" b="1" kern="0" dirty="0" smtClean="0">
                    <a:solidFill>
                      <a:srgbClr val="CC3399"/>
                    </a:solidFill>
                    <a:latin typeface="+mn-lt"/>
                  </a:rPr>
                  <a:t>Magnet </a:t>
                </a:r>
              </a:p>
              <a:p>
                <a:pPr algn="ctr">
                  <a:spcBef>
                    <a:spcPts val="0"/>
                  </a:spcBef>
                  <a:spcAft>
                    <a:spcPts val="0"/>
                  </a:spcAft>
                  <a:buClr>
                    <a:srgbClr val="0000FF"/>
                  </a:buClr>
                  <a:buSzPct val="80000"/>
                </a:pPr>
                <a:r>
                  <a:rPr lang="en-GB" sz="1400" b="1" kern="0" dirty="0" smtClean="0">
                    <a:solidFill>
                      <a:srgbClr val="CC3399"/>
                    </a:solidFill>
                    <a:latin typeface="+mn-lt"/>
                  </a:rPr>
                  <a:t>calibration curve </a:t>
                </a:r>
                <a:r>
                  <a:rPr lang="en-GB" sz="1400" b="1" kern="0" dirty="0" smtClean="0">
                    <a:latin typeface="+mn-lt"/>
                  </a:rPr>
                  <a:t>(transfer function)</a:t>
                </a:r>
              </a:p>
            </p:txBody>
          </p:sp>
          <p:sp>
            <p:nvSpPr>
              <p:cNvPr id="20" name="Down Arrow 19"/>
              <p:cNvSpPr/>
              <p:nvPr/>
            </p:nvSpPr>
            <p:spPr bwMode="auto">
              <a:xfrm rot="10800000">
                <a:off x="5051408" y="2790146"/>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21" name="Right Arrow 20"/>
            <p:cNvSpPr/>
            <p:nvPr/>
          </p:nvSpPr>
          <p:spPr bwMode="auto">
            <a:xfrm>
              <a:off x="6863092" y="3117853"/>
              <a:ext cx="460860" cy="290607"/>
            </a:xfrm>
            <a:prstGeom prst="righ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22" name="TextBox 21"/>
            <p:cNvSpPr txBox="1"/>
            <p:nvPr/>
          </p:nvSpPr>
          <p:spPr>
            <a:xfrm>
              <a:off x="6196514" y="3865905"/>
              <a:ext cx="1842925" cy="307777"/>
            </a:xfrm>
            <a:prstGeom prst="rect">
              <a:avLst/>
            </a:prstGeom>
          </p:spPr>
          <p:txBody>
            <a:bodyPr wrap="square" rtlCol="0">
              <a:spAutoFit/>
            </a:bodyPr>
            <a:lstStyle/>
            <a:p>
              <a:pPr algn="ctr">
                <a:spcBef>
                  <a:spcPct val="20000"/>
                </a:spcBef>
                <a:spcAft>
                  <a:spcPts val="0"/>
                </a:spcAft>
                <a:buClr>
                  <a:srgbClr val="0000FF"/>
                </a:buClr>
                <a:buSzPct val="80000"/>
              </a:pPr>
              <a:r>
                <a:rPr lang="en-GB" sz="1400" b="1" kern="0" dirty="0" smtClean="0">
                  <a:solidFill>
                    <a:srgbClr val="CC3399"/>
                  </a:solidFill>
                  <a:latin typeface="+mn-lt"/>
                </a:rPr>
                <a:t>Power converter</a:t>
              </a:r>
              <a:endParaRPr lang="en-GB" sz="1400" b="1" kern="0" dirty="0" smtClean="0">
                <a:latin typeface="+mn-lt"/>
              </a:endParaRPr>
            </a:p>
          </p:txBody>
        </p:sp>
        <p:sp>
          <p:nvSpPr>
            <p:cNvPr id="23" name="Down Arrow 22"/>
            <p:cNvSpPr/>
            <p:nvPr/>
          </p:nvSpPr>
          <p:spPr bwMode="auto">
            <a:xfrm rot="10800000">
              <a:off x="6993261" y="3560561"/>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24" name="TextBox 23"/>
            <p:cNvSpPr txBox="1"/>
            <p:nvPr/>
          </p:nvSpPr>
          <p:spPr>
            <a:xfrm>
              <a:off x="7370400" y="2776115"/>
              <a:ext cx="1692422" cy="923330"/>
            </a:xfrm>
            <a:prstGeom prst="rect">
              <a:avLst/>
            </a:prstGeom>
          </p:spPr>
          <p:txBody>
            <a:bodyPr wrap="square" rtlCol="0">
              <a:spAutoFit/>
            </a:bodyPr>
            <a:lstStyle/>
            <a:p>
              <a:pPr algn="ctr">
                <a:spcBef>
                  <a:spcPct val="20000"/>
                </a:spcBef>
                <a:spcAft>
                  <a:spcPts val="400"/>
                </a:spcAft>
                <a:buClr>
                  <a:srgbClr val="0000FF"/>
                </a:buClr>
                <a:buSzPct val="80000"/>
              </a:pPr>
              <a:r>
                <a:rPr lang="en-GB" b="1" kern="0" dirty="0" smtClean="0">
                  <a:latin typeface="+mn-lt"/>
                </a:rPr>
                <a:t>Actual magnet current</a:t>
              </a:r>
            </a:p>
          </p:txBody>
        </p:sp>
      </p:grpSp>
    </p:spTree>
    <p:extLst>
      <p:ext uri="{BB962C8B-B14F-4D97-AF65-F5344CB8AC3E}">
        <p14:creationId xmlns:p14="http://schemas.microsoft.com/office/powerpoint/2010/main" val="566244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From the lab to the tunnel</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12</a:t>
            </a:fld>
            <a:endParaRPr lang="en-US" altLang="en-US"/>
          </a:p>
        </p:txBody>
      </p:sp>
      <p:pic>
        <p:nvPicPr>
          <p:cNvPr id="1026" name="Picture 2" descr="https://home.cern/sites/home.web.cern.ch/files/image/featured/2013/08/magnet-mov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4205" y="2805429"/>
            <a:ext cx="6071268" cy="40525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mediastream.cern.ch/MediaArchive/Photo/Public/2007/0704009/0704009_03/0704009_03-A4-at-144-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36" y="894270"/>
            <a:ext cx="3116504" cy="46560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cds.cern.ch/record/644661/files/bul-pho-2003-018.jpg?version=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81445" y="1025368"/>
            <a:ext cx="3802095" cy="253075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magnet-installat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4406" y="4607212"/>
            <a:ext cx="3120211" cy="207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99293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From model to reality - alignment</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13</a:t>
            </a:fld>
            <a:endParaRPr lang="en-US" altLang="en-US"/>
          </a:p>
        </p:txBody>
      </p:sp>
      <p:sp>
        <p:nvSpPr>
          <p:cNvPr id="6" name="Content Placeholder 5"/>
          <p:cNvSpPr>
            <a:spLocks noGrp="1"/>
          </p:cNvSpPr>
          <p:nvPr>
            <p:ph idx="1"/>
          </p:nvPr>
        </p:nvSpPr>
        <p:spPr>
          <a:xfrm>
            <a:off x="576062" y="971080"/>
            <a:ext cx="8225038" cy="3379640"/>
          </a:xfrm>
        </p:spPr>
        <p:txBody>
          <a:bodyPr/>
          <a:lstStyle/>
          <a:p>
            <a:r>
              <a:rPr lang="en-GB" sz="1800" dirty="0" smtClean="0"/>
              <a:t>To ensure that the accelerator elements are in the correct position the alignment must be precise – to the sub-micrometre level for linear colliders !</a:t>
            </a:r>
          </a:p>
          <a:p>
            <a:r>
              <a:rPr lang="en-GB" sz="1800" dirty="0" smtClean="0"/>
              <a:t>The alignment process for a magnet implies:</a:t>
            </a:r>
          </a:p>
          <a:p>
            <a:pPr lvl="1"/>
            <a:r>
              <a:rPr lang="en-GB" sz="1600" dirty="0" smtClean="0"/>
              <a:t>Precise measurements of the magnetic axis in the laboratory with reference to the element </a:t>
            </a:r>
            <a:r>
              <a:rPr lang="en-GB" sz="1600" u="sng" dirty="0" smtClean="0">
                <a:solidFill>
                  <a:srgbClr val="CC3399"/>
                </a:solidFill>
              </a:rPr>
              <a:t>alignment markers</a:t>
            </a:r>
            <a:r>
              <a:rPr lang="en-GB" sz="1600" dirty="0" smtClean="0">
                <a:solidFill>
                  <a:srgbClr val="CC3399"/>
                </a:solidFill>
              </a:rPr>
              <a:t> </a:t>
            </a:r>
            <a:r>
              <a:rPr lang="en-GB" sz="1600" dirty="0" smtClean="0"/>
              <a:t>used by survey teams.</a:t>
            </a:r>
          </a:p>
          <a:p>
            <a:pPr lvl="1"/>
            <a:r>
              <a:rPr lang="en-GB" sz="1600" dirty="0" smtClean="0"/>
              <a:t>Precise in-situ alignment (position and angle) of the element in the tunnel.</a:t>
            </a:r>
          </a:p>
          <a:p>
            <a:r>
              <a:rPr lang="en-GB" sz="1800" b="1" dirty="0" smtClean="0">
                <a:solidFill>
                  <a:srgbClr val="FF0000"/>
                </a:solidFill>
              </a:rPr>
              <a:t>Alignment errors </a:t>
            </a:r>
            <a:r>
              <a:rPr lang="en-GB" sz="1800" dirty="0" smtClean="0"/>
              <a:t>are another common source of </a:t>
            </a:r>
            <a:r>
              <a:rPr lang="en-GB" sz="1800" b="1" dirty="0" smtClean="0">
                <a:solidFill>
                  <a:srgbClr val="FF0000"/>
                </a:solidFill>
              </a:rPr>
              <a:t>imperfections</a:t>
            </a:r>
            <a:r>
              <a:rPr lang="en-GB" sz="1800" dirty="0" smtClean="0"/>
              <a:t>. </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4850" y="3352190"/>
            <a:ext cx="6452040" cy="483903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8" y="3786912"/>
            <a:ext cx="3919115" cy="2939336"/>
          </a:xfrm>
          <a:prstGeom prst="rect">
            <a:avLst/>
          </a:prstGeom>
        </p:spPr>
      </p:pic>
      <p:sp>
        <p:nvSpPr>
          <p:cNvPr id="9" name="Oval 8"/>
          <p:cNvSpPr/>
          <p:nvPr/>
        </p:nvSpPr>
        <p:spPr bwMode="auto">
          <a:xfrm>
            <a:off x="1614815" y="4120290"/>
            <a:ext cx="1075340" cy="1075340"/>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0" name="Oval 9"/>
          <p:cNvSpPr/>
          <p:nvPr/>
        </p:nvSpPr>
        <p:spPr bwMode="auto">
          <a:xfrm>
            <a:off x="2821803" y="4120290"/>
            <a:ext cx="1075340" cy="1075340"/>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1" name="Oval 10"/>
          <p:cNvSpPr/>
          <p:nvPr/>
        </p:nvSpPr>
        <p:spPr bwMode="auto">
          <a:xfrm>
            <a:off x="5483968" y="4525665"/>
            <a:ext cx="754705" cy="730915"/>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2" name="Oval 11"/>
          <p:cNvSpPr/>
          <p:nvPr/>
        </p:nvSpPr>
        <p:spPr bwMode="auto">
          <a:xfrm>
            <a:off x="6384084" y="4544632"/>
            <a:ext cx="754705" cy="730915"/>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1482937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Restoring the model</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14</a:t>
            </a:fld>
            <a:endParaRPr lang="en-US" altLang="en-US"/>
          </a:p>
        </p:txBody>
      </p:sp>
      <p:sp>
        <p:nvSpPr>
          <p:cNvPr id="6" name="Content Placeholder 5"/>
          <p:cNvSpPr>
            <a:spLocks noGrp="1"/>
          </p:cNvSpPr>
          <p:nvPr>
            <p:ph idx="1"/>
          </p:nvPr>
        </p:nvSpPr>
        <p:spPr>
          <a:xfrm>
            <a:off x="616285" y="1009484"/>
            <a:ext cx="8300030" cy="4400716"/>
          </a:xfrm>
        </p:spPr>
        <p:txBody>
          <a:bodyPr/>
          <a:lstStyle/>
          <a:p>
            <a:r>
              <a:rPr lang="en-GB" sz="1800" dirty="0" smtClean="0"/>
              <a:t>As a consequence of </a:t>
            </a:r>
            <a:r>
              <a:rPr lang="en-GB" sz="1800" b="1" dirty="0" smtClean="0">
                <a:solidFill>
                  <a:srgbClr val="FF0000"/>
                </a:solidFill>
              </a:rPr>
              <a:t>imperfections</a:t>
            </a:r>
            <a:r>
              <a:rPr lang="en-GB" sz="1800" dirty="0" smtClean="0"/>
              <a:t>, the </a:t>
            </a:r>
            <a:r>
              <a:rPr lang="en-GB" sz="1800" b="1" dirty="0" smtClean="0">
                <a:solidFill>
                  <a:srgbClr val="0000FF"/>
                </a:solidFill>
              </a:rPr>
              <a:t>actual accelerator </a:t>
            </a:r>
            <a:r>
              <a:rPr lang="en-GB" sz="1800" dirty="0" smtClean="0"/>
              <a:t>may differ from the </a:t>
            </a:r>
            <a:r>
              <a:rPr lang="en-GB" sz="1800" b="1" dirty="0" smtClean="0">
                <a:solidFill>
                  <a:srgbClr val="CC3399"/>
                </a:solidFill>
              </a:rPr>
              <a:t>model</a:t>
            </a:r>
            <a:r>
              <a:rPr lang="en-GB" sz="1800" dirty="0" smtClean="0"/>
              <a:t> to a point where the accelerator may not function well / at all.</a:t>
            </a:r>
          </a:p>
          <a:p>
            <a:pPr lvl="1"/>
            <a:r>
              <a:rPr lang="en-GB" sz="1600" dirty="0" smtClean="0"/>
              <a:t>Beam does not circulate due to misalignments,</a:t>
            </a:r>
          </a:p>
          <a:p>
            <a:pPr lvl="1"/>
            <a:r>
              <a:rPr lang="en-GB" sz="1600" dirty="0" smtClean="0"/>
              <a:t>Incorrect optics due to field errors and alignment errors,</a:t>
            </a:r>
          </a:p>
          <a:p>
            <a:pPr lvl="1"/>
            <a:r>
              <a:rPr lang="en-GB" sz="1600" dirty="0" smtClean="0"/>
              <a:t>Missing beam aperture due to alignment errors,</a:t>
            </a:r>
          </a:p>
          <a:p>
            <a:pPr lvl="1"/>
            <a:r>
              <a:rPr lang="en-GB" sz="1600" dirty="0" smtClean="0"/>
              <a:t>….</a:t>
            </a:r>
          </a:p>
          <a:p>
            <a:pPr>
              <a:spcBef>
                <a:spcPts val="1200"/>
              </a:spcBef>
            </a:pPr>
            <a:r>
              <a:rPr lang="en-GB" sz="1800" dirty="0" smtClean="0"/>
              <a:t>Over the years many tools were developed to measure and correct accelerator parameters in control rooms and to restore design models or update the actual machine model.</a:t>
            </a:r>
          </a:p>
          <a:p>
            <a:pPr lvl="1"/>
            <a:r>
              <a:rPr lang="en-GB" sz="1600" dirty="0" smtClean="0"/>
              <a:t>In many cases the tools are applied iteratively when an accelerator is bootstrapped and commissioned.</a:t>
            </a:r>
          </a:p>
          <a:p>
            <a:pPr>
              <a:spcBef>
                <a:spcPts val="1200"/>
              </a:spcBef>
            </a:pPr>
            <a:r>
              <a:rPr lang="en-GB" sz="1800" dirty="0" smtClean="0"/>
              <a:t>This presentation provides an overview of </a:t>
            </a:r>
            <a:r>
              <a:rPr lang="en-GB" sz="1800" b="1" dirty="0" smtClean="0">
                <a:solidFill>
                  <a:srgbClr val="CC3399"/>
                </a:solidFill>
              </a:rPr>
              <a:t>linear</a:t>
            </a:r>
            <a:r>
              <a:rPr lang="en-GB" sz="1800" dirty="0" smtClean="0"/>
              <a:t> </a:t>
            </a:r>
            <a:r>
              <a:rPr lang="en-GB" sz="1800" b="1" dirty="0" smtClean="0">
                <a:solidFill>
                  <a:srgbClr val="CC3399"/>
                </a:solidFill>
              </a:rPr>
              <a:t>imperfections</a:t>
            </a:r>
            <a:r>
              <a:rPr lang="en-GB" sz="1800" dirty="0" smtClean="0"/>
              <a:t>, how to measure and correct them.</a:t>
            </a:r>
            <a:endParaRPr lang="en-GB" sz="1600" dirty="0" smtClean="0"/>
          </a:p>
        </p:txBody>
      </p:sp>
    </p:spTree>
    <p:extLst>
      <p:ext uri="{BB962C8B-B14F-4D97-AF65-F5344CB8AC3E}">
        <p14:creationId xmlns:p14="http://schemas.microsoft.com/office/powerpoint/2010/main" val="36794196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smtClean="0"/>
          </a:p>
        </p:txBody>
      </p:sp>
      <p:sp>
        <p:nvSpPr>
          <p:cNvPr id="3" name="Date Placeholder 2"/>
          <p:cNvSpPr>
            <a:spLocks noGrp="1"/>
          </p:cNvSpPr>
          <p:nvPr>
            <p:ph type="dt" sz="quarter"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15</a:t>
            </a:fld>
            <a:endParaRPr lang="en-US" altLang="en-US">
              <a:solidFill>
                <a:srgbClr val="000000"/>
              </a:solidFill>
            </a:endParaRPr>
          </a:p>
        </p:txBody>
      </p:sp>
      <p:sp>
        <p:nvSpPr>
          <p:cNvPr id="7" name="TextBox 6"/>
          <p:cNvSpPr txBox="1"/>
          <p:nvPr/>
        </p:nvSpPr>
        <p:spPr>
          <a:xfrm>
            <a:off x="800100" y="1086295"/>
            <a:ext cx="7581900" cy="2862322"/>
          </a:xfrm>
          <a:prstGeom prst="rect">
            <a:avLst/>
          </a:prstGeom>
          <a:noFill/>
        </p:spPr>
        <p:txBody>
          <a:bodyPr>
            <a:spAutoFit/>
          </a:bodyPr>
          <a:lstStyle/>
          <a:p>
            <a:pPr>
              <a:spcBef>
                <a:spcPts val="1200"/>
              </a:spcBef>
              <a:defRPr/>
            </a:pPr>
            <a:r>
              <a:rPr lang="en-US" sz="2800" b="1" dirty="0">
                <a:solidFill>
                  <a:srgbClr val="0000FF">
                    <a:alpha val="34000"/>
                  </a:srgbClr>
                </a:solidFill>
                <a:latin typeface="+mn-lt"/>
              </a:rPr>
              <a:t>Introduction</a:t>
            </a:r>
            <a:r>
              <a:rPr lang="en-US" sz="2800" b="1" dirty="0">
                <a:solidFill>
                  <a:srgbClr val="0000FF">
                    <a:alpha val="38000"/>
                  </a:srgbClr>
                </a:solidFill>
                <a:latin typeface="+mn-lt"/>
              </a:rPr>
              <a:t> </a:t>
            </a:r>
          </a:p>
          <a:p>
            <a:pPr>
              <a:spcBef>
                <a:spcPts val="1200"/>
              </a:spcBef>
              <a:defRPr/>
            </a:pPr>
            <a:r>
              <a:rPr lang="en-US" sz="2800" b="1" dirty="0" smtClean="0">
                <a:solidFill>
                  <a:srgbClr val="0000FF"/>
                </a:solidFill>
                <a:latin typeface="+mn-lt"/>
              </a:rPr>
              <a:t>Orbit and dispersion</a:t>
            </a:r>
            <a:endParaRPr lang="en-US" sz="2800" b="1" dirty="0">
              <a:solidFill>
                <a:srgbClr val="0000FF"/>
              </a:solidFill>
              <a:latin typeface="+mn-lt"/>
            </a:endParaRPr>
          </a:p>
          <a:p>
            <a:pPr>
              <a:spcBef>
                <a:spcPts val="1200"/>
              </a:spcBef>
              <a:defRPr/>
            </a:pPr>
            <a:r>
              <a:rPr lang="en-US" sz="2800" b="1" dirty="0" smtClean="0">
                <a:solidFill>
                  <a:srgbClr val="0000FF">
                    <a:alpha val="39000"/>
                  </a:srgbClr>
                </a:solidFill>
                <a:latin typeface="+mn-lt"/>
              </a:rPr>
              <a:t>Tune and coupling</a:t>
            </a:r>
            <a:endParaRPr lang="en-US" sz="2800" b="1" dirty="0">
              <a:solidFill>
                <a:srgbClr val="0000FF">
                  <a:alpha val="39000"/>
                </a:srgbClr>
              </a:solidFill>
              <a:latin typeface="+mn-lt"/>
            </a:endParaRPr>
          </a:p>
          <a:p>
            <a:pPr>
              <a:spcBef>
                <a:spcPts val="1200"/>
              </a:spcBef>
              <a:defRPr/>
            </a:pPr>
            <a:r>
              <a:rPr lang="en-US" sz="2800" b="1" dirty="0" smtClean="0">
                <a:solidFill>
                  <a:srgbClr val="0000FF">
                    <a:alpha val="44000"/>
                  </a:srgbClr>
                </a:solidFill>
                <a:latin typeface="+mj-lt"/>
              </a:rPr>
              <a:t>Chromaticity</a:t>
            </a:r>
            <a:endParaRPr lang="en-US" sz="2800" b="1" dirty="0">
              <a:solidFill>
                <a:srgbClr val="0000FF">
                  <a:alpha val="44000"/>
                </a:srgbClr>
              </a:solidFill>
              <a:latin typeface="+mj-lt"/>
            </a:endParaRPr>
          </a:p>
          <a:p>
            <a:pPr lvl="0">
              <a:spcBef>
                <a:spcPts val="1200"/>
              </a:spcBef>
              <a:defRPr/>
            </a:pPr>
            <a:r>
              <a:rPr lang="en-US" sz="2800" b="1" dirty="0">
                <a:solidFill>
                  <a:srgbClr val="0000FF">
                    <a:alpha val="39000"/>
                  </a:srgbClr>
                </a:solidFill>
                <a:latin typeface="Arial"/>
              </a:rPr>
              <a:t>Linear </a:t>
            </a:r>
            <a:r>
              <a:rPr lang="en-US" sz="2800" b="1" dirty="0" smtClean="0">
                <a:solidFill>
                  <a:srgbClr val="0000FF">
                    <a:alpha val="39000"/>
                  </a:srgbClr>
                </a:solidFill>
                <a:latin typeface="Arial"/>
              </a:rPr>
              <a:t>optics</a:t>
            </a:r>
            <a:endParaRPr lang="en-US" sz="2800" b="1" dirty="0">
              <a:solidFill>
                <a:srgbClr val="0000FF">
                  <a:alpha val="39000"/>
                </a:srgbClr>
              </a:solidFill>
              <a:latin typeface="Arial"/>
            </a:endParaRPr>
          </a:p>
        </p:txBody>
      </p:sp>
    </p:spTree>
    <p:extLst>
      <p:ext uri="{BB962C8B-B14F-4D97-AF65-F5344CB8AC3E}">
        <p14:creationId xmlns:p14="http://schemas.microsoft.com/office/powerpoint/2010/main" val="1028012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Imperfection – undesired deflection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16</a:t>
            </a:fld>
            <a:endParaRPr lang="en-US" altLang="en-US"/>
          </a:p>
        </p:txBody>
      </p:sp>
      <p:sp>
        <p:nvSpPr>
          <p:cNvPr id="6" name="Content Placeholder 5"/>
          <p:cNvSpPr>
            <a:spLocks noGrp="1"/>
          </p:cNvSpPr>
          <p:nvPr>
            <p:ph idx="1"/>
          </p:nvPr>
        </p:nvSpPr>
        <p:spPr>
          <a:xfrm>
            <a:off x="693095" y="1047889"/>
            <a:ext cx="7877576" cy="2880376"/>
          </a:xfrm>
        </p:spPr>
        <p:txBody>
          <a:bodyPr/>
          <a:lstStyle/>
          <a:p>
            <a:pPr>
              <a:spcBef>
                <a:spcPts val="1200"/>
              </a:spcBef>
            </a:pPr>
            <a:r>
              <a:rPr lang="en-GB" dirty="0" smtClean="0"/>
              <a:t>The presence of an </a:t>
            </a:r>
            <a:r>
              <a:rPr lang="en-GB" b="1" dirty="0" smtClean="0">
                <a:solidFill>
                  <a:srgbClr val="FF0000"/>
                </a:solidFill>
              </a:rPr>
              <a:t>unintended deflection </a:t>
            </a:r>
            <a:r>
              <a:rPr lang="en-GB" dirty="0" smtClean="0"/>
              <a:t>along the path of the beam is a first category of imperfections.</a:t>
            </a:r>
          </a:p>
          <a:p>
            <a:pPr>
              <a:spcBef>
                <a:spcPts val="1200"/>
              </a:spcBef>
            </a:pPr>
            <a:r>
              <a:rPr lang="en-GB" dirty="0" smtClean="0"/>
              <a:t>This case is also in general the first one that is encountered when beam is first injected…</a:t>
            </a:r>
          </a:p>
          <a:p>
            <a:pPr>
              <a:spcBef>
                <a:spcPts val="1200"/>
              </a:spcBef>
            </a:pPr>
            <a:r>
              <a:rPr lang="en-GB" dirty="0" smtClean="0"/>
              <a:t>The </a:t>
            </a:r>
            <a:r>
              <a:rPr lang="en-GB" b="1" dirty="0">
                <a:solidFill>
                  <a:srgbClr val="009900"/>
                </a:solidFill>
              </a:rPr>
              <a:t>dipole orbit corrector </a:t>
            </a:r>
            <a:r>
              <a:rPr lang="en-GB" dirty="0" smtClean="0"/>
              <a:t>is added to the </a:t>
            </a:r>
            <a:r>
              <a:rPr lang="en-GB" dirty="0"/>
              <a:t>cell </a:t>
            </a:r>
            <a:r>
              <a:rPr lang="en-GB" dirty="0" smtClean="0"/>
              <a:t>to </a:t>
            </a:r>
            <a:r>
              <a:rPr lang="en-GB" b="1" dirty="0" smtClean="0">
                <a:solidFill>
                  <a:srgbClr val="CC3399"/>
                </a:solidFill>
              </a:rPr>
              <a:t>compensate</a:t>
            </a:r>
            <a:r>
              <a:rPr lang="en-GB" dirty="0" smtClean="0"/>
              <a:t> the effect of </a:t>
            </a:r>
            <a:r>
              <a:rPr lang="en-GB" b="1" dirty="0" smtClean="0">
                <a:solidFill>
                  <a:srgbClr val="FF0000"/>
                </a:solidFill>
              </a:rPr>
              <a:t>unintended deflections</a:t>
            </a:r>
            <a:r>
              <a:rPr lang="en-GB" dirty="0" smtClean="0"/>
              <a:t>.</a:t>
            </a:r>
          </a:p>
          <a:p>
            <a:pPr lvl="1">
              <a:spcBef>
                <a:spcPts val="1200"/>
              </a:spcBef>
            </a:pPr>
            <a:r>
              <a:rPr lang="en-GB" dirty="0" smtClean="0"/>
              <a:t>With the orbit corrector we can generate a deflection of opposite sign and amplitude that compensates locally the imperfection.</a:t>
            </a:r>
          </a:p>
        </p:txBody>
      </p:sp>
    </p:spTree>
    <p:extLst>
      <p:ext uri="{BB962C8B-B14F-4D97-AF65-F5344CB8AC3E}">
        <p14:creationId xmlns:p14="http://schemas.microsoft.com/office/powerpoint/2010/main" val="31878748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Unintended deflection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dirty="0"/>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17</a:t>
            </a:fld>
            <a:endParaRPr lang="en-US" altLang="en-US"/>
          </a:p>
        </p:txBody>
      </p:sp>
      <p:sp>
        <p:nvSpPr>
          <p:cNvPr id="6" name="Content Placeholder 5"/>
          <p:cNvSpPr>
            <a:spLocks noGrp="1"/>
          </p:cNvSpPr>
          <p:nvPr>
            <p:ph idx="1"/>
          </p:nvPr>
        </p:nvSpPr>
        <p:spPr>
          <a:xfrm>
            <a:off x="516681" y="790106"/>
            <a:ext cx="8284419" cy="1736146"/>
          </a:xfrm>
        </p:spPr>
        <p:txBody>
          <a:bodyPr/>
          <a:lstStyle/>
          <a:p>
            <a:r>
              <a:rPr lang="en-GB" dirty="0" smtClean="0"/>
              <a:t>The first source is a </a:t>
            </a:r>
            <a:r>
              <a:rPr lang="en-GB" b="1" dirty="0" smtClean="0">
                <a:solidFill>
                  <a:srgbClr val="FF0000"/>
                </a:solidFill>
              </a:rPr>
              <a:t>field error </a:t>
            </a:r>
            <a:r>
              <a:rPr lang="en-GB" dirty="0" smtClean="0"/>
              <a:t>(deflection error) of a </a:t>
            </a:r>
            <a:r>
              <a:rPr lang="en-GB" u="sng" dirty="0" smtClean="0"/>
              <a:t>dipole magnet</a:t>
            </a:r>
            <a:r>
              <a:rPr lang="en-GB" dirty="0" smtClean="0"/>
              <a:t>.</a:t>
            </a:r>
            <a:endParaRPr lang="en-GB" sz="1800" dirty="0" smtClean="0"/>
          </a:p>
          <a:p>
            <a:r>
              <a:rPr lang="en-GB" dirty="0" smtClean="0"/>
              <a:t>This can be due to an </a:t>
            </a:r>
            <a:r>
              <a:rPr lang="en-GB" b="1" dirty="0" smtClean="0">
                <a:solidFill>
                  <a:srgbClr val="FF0000"/>
                </a:solidFill>
              </a:rPr>
              <a:t>error</a:t>
            </a:r>
            <a:r>
              <a:rPr lang="en-GB" dirty="0" smtClean="0"/>
              <a:t> in the </a:t>
            </a:r>
            <a:r>
              <a:rPr lang="en-GB" b="1" dirty="0" smtClean="0">
                <a:solidFill>
                  <a:srgbClr val="FF0000"/>
                </a:solidFill>
              </a:rPr>
              <a:t>magnet current </a:t>
            </a:r>
            <a:r>
              <a:rPr lang="en-GB" dirty="0" smtClean="0"/>
              <a:t>or in the </a:t>
            </a:r>
            <a:r>
              <a:rPr lang="en-GB" b="1" dirty="0" smtClean="0">
                <a:solidFill>
                  <a:srgbClr val="FF0000"/>
                </a:solidFill>
              </a:rPr>
              <a:t>calibration table </a:t>
            </a:r>
            <a:r>
              <a:rPr lang="en-GB" dirty="0" smtClean="0"/>
              <a:t>(measurement accuracy </a:t>
            </a:r>
            <a:r>
              <a:rPr lang="en-GB" dirty="0" err="1" smtClean="0"/>
              <a:t>etc</a:t>
            </a:r>
            <a:r>
              <a:rPr lang="en-GB" dirty="0" smtClean="0"/>
              <a:t>).</a:t>
            </a:r>
          </a:p>
          <a:p>
            <a:pPr lvl="1"/>
            <a:r>
              <a:rPr lang="en-GB" dirty="0" smtClean="0"/>
              <a:t>The imperfect dipole can be expressed as a perfect one + a small error.</a:t>
            </a:r>
          </a:p>
        </p:txBody>
      </p:sp>
      <p:grpSp>
        <p:nvGrpSpPr>
          <p:cNvPr id="11" name="Group 10"/>
          <p:cNvGrpSpPr/>
          <p:nvPr/>
        </p:nvGrpSpPr>
        <p:grpSpPr>
          <a:xfrm>
            <a:off x="893469" y="2293065"/>
            <a:ext cx="7711056" cy="1583794"/>
            <a:chOff x="893469" y="2293065"/>
            <a:chExt cx="7711056" cy="1583794"/>
          </a:xfrm>
        </p:grpSpPr>
        <p:grpSp>
          <p:nvGrpSpPr>
            <p:cNvPr id="69" name="Group 68"/>
            <p:cNvGrpSpPr/>
            <p:nvPr/>
          </p:nvGrpSpPr>
          <p:grpSpPr>
            <a:xfrm>
              <a:off x="893469" y="2655205"/>
              <a:ext cx="1736435" cy="1221654"/>
              <a:chOff x="876910" y="2699305"/>
              <a:chExt cx="1736435" cy="1221654"/>
            </a:xfrm>
          </p:grpSpPr>
          <p:sp>
            <p:nvSpPr>
              <p:cNvPr id="7" name="Rectangle 6"/>
              <p:cNvSpPr/>
              <p:nvPr/>
            </p:nvSpPr>
            <p:spPr bwMode="auto">
              <a:xfrm>
                <a:off x="876910"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8" name="Rectangle 7"/>
              <p:cNvSpPr/>
              <p:nvPr/>
            </p:nvSpPr>
            <p:spPr bwMode="auto">
              <a:xfrm>
                <a:off x="876910"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16" name="Straight Arrow Connector 15"/>
              <p:cNvCxnSpPr/>
              <p:nvPr/>
            </p:nvCxnSpPr>
            <p:spPr bwMode="auto">
              <a:xfrm>
                <a:off x="157641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 name="Straight Arrow Connector 16"/>
              <p:cNvCxnSpPr/>
              <p:nvPr/>
            </p:nvCxnSpPr>
            <p:spPr bwMode="auto">
              <a:xfrm>
                <a:off x="169162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Straight Arrow Connector 17"/>
              <p:cNvCxnSpPr/>
              <p:nvPr/>
            </p:nvCxnSpPr>
            <p:spPr bwMode="auto">
              <a:xfrm>
                <a:off x="180684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Arrow Connector 18"/>
              <p:cNvCxnSpPr/>
              <p:nvPr/>
            </p:nvCxnSpPr>
            <p:spPr bwMode="auto">
              <a:xfrm>
                <a:off x="192205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0" name="Straight Arrow Connector 19"/>
              <p:cNvCxnSpPr/>
              <p:nvPr/>
            </p:nvCxnSpPr>
            <p:spPr bwMode="auto">
              <a:xfrm>
                <a:off x="203727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1" name="Straight Arrow Connector 20"/>
              <p:cNvCxnSpPr/>
              <p:nvPr/>
            </p:nvCxnSpPr>
            <p:spPr bwMode="auto">
              <a:xfrm>
                <a:off x="215248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2" name="Straight Arrow Connector 21"/>
              <p:cNvCxnSpPr/>
              <p:nvPr/>
            </p:nvCxnSpPr>
            <p:spPr bwMode="auto">
              <a:xfrm>
                <a:off x="226770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Straight Arrow Connector 22"/>
              <p:cNvCxnSpPr/>
              <p:nvPr/>
            </p:nvCxnSpPr>
            <p:spPr bwMode="auto">
              <a:xfrm>
                <a:off x="238291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249813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4" name="Straight Arrow Connector 63"/>
              <p:cNvCxnSpPr/>
              <p:nvPr/>
            </p:nvCxnSpPr>
            <p:spPr bwMode="auto">
              <a:xfrm>
                <a:off x="100033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5" name="Straight Arrow Connector 64"/>
              <p:cNvCxnSpPr/>
              <p:nvPr/>
            </p:nvCxnSpPr>
            <p:spPr bwMode="auto">
              <a:xfrm>
                <a:off x="111555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6" name="Straight Arrow Connector 65"/>
              <p:cNvCxnSpPr/>
              <p:nvPr/>
            </p:nvCxnSpPr>
            <p:spPr bwMode="auto">
              <a:xfrm>
                <a:off x="123076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7" name="Straight Arrow Connector 66"/>
              <p:cNvCxnSpPr/>
              <p:nvPr/>
            </p:nvCxnSpPr>
            <p:spPr bwMode="auto">
              <a:xfrm>
                <a:off x="134598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8" name="Straight Arrow Connector 67"/>
              <p:cNvCxnSpPr/>
              <p:nvPr/>
            </p:nvCxnSpPr>
            <p:spPr bwMode="auto">
              <a:xfrm>
                <a:off x="146119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26" name="Group 25"/>
            <p:cNvGrpSpPr/>
            <p:nvPr/>
          </p:nvGrpSpPr>
          <p:grpSpPr>
            <a:xfrm>
              <a:off x="3782054" y="2655205"/>
              <a:ext cx="1736435" cy="1221654"/>
              <a:chOff x="800100" y="2852925"/>
              <a:chExt cx="1736435" cy="1221654"/>
            </a:xfrm>
          </p:grpSpPr>
          <p:sp>
            <p:nvSpPr>
              <p:cNvPr id="27" name="Rectangle 26"/>
              <p:cNvSpPr/>
              <p:nvPr/>
            </p:nvSpPr>
            <p:spPr bwMode="auto">
              <a:xfrm>
                <a:off x="800100" y="285292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28" name="Rectangle 27"/>
              <p:cNvSpPr/>
              <p:nvPr/>
            </p:nvSpPr>
            <p:spPr bwMode="auto">
              <a:xfrm>
                <a:off x="800100" y="396667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29" name="Straight Arrow Connector 28"/>
              <p:cNvCxnSpPr/>
              <p:nvPr/>
            </p:nvCxnSpPr>
            <p:spPr bwMode="auto">
              <a:xfrm>
                <a:off x="92352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0" name="Straight Arrow Connector 29"/>
              <p:cNvCxnSpPr/>
              <p:nvPr/>
            </p:nvCxnSpPr>
            <p:spPr bwMode="auto">
              <a:xfrm>
                <a:off x="103874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1" name="Straight Arrow Connector 30"/>
              <p:cNvCxnSpPr/>
              <p:nvPr/>
            </p:nvCxnSpPr>
            <p:spPr bwMode="auto">
              <a:xfrm>
                <a:off x="115395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Straight Arrow Connector 31"/>
              <p:cNvCxnSpPr/>
              <p:nvPr/>
            </p:nvCxnSpPr>
            <p:spPr bwMode="auto">
              <a:xfrm>
                <a:off x="126917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3" name="Straight Arrow Connector 32"/>
              <p:cNvCxnSpPr/>
              <p:nvPr/>
            </p:nvCxnSpPr>
            <p:spPr bwMode="auto">
              <a:xfrm>
                <a:off x="138438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4" name="Straight Arrow Connector 33"/>
              <p:cNvCxnSpPr/>
              <p:nvPr/>
            </p:nvCxnSpPr>
            <p:spPr bwMode="auto">
              <a:xfrm>
                <a:off x="149960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5" name="Straight Arrow Connector 34"/>
              <p:cNvCxnSpPr/>
              <p:nvPr/>
            </p:nvCxnSpPr>
            <p:spPr bwMode="auto">
              <a:xfrm>
                <a:off x="161481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6" name="Straight Arrow Connector 35"/>
              <p:cNvCxnSpPr/>
              <p:nvPr/>
            </p:nvCxnSpPr>
            <p:spPr bwMode="auto">
              <a:xfrm>
                <a:off x="173003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7" name="Straight Arrow Connector 36"/>
              <p:cNvCxnSpPr/>
              <p:nvPr/>
            </p:nvCxnSpPr>
            <p:spPr bwMode="auto">
              <a:xfrm>
                <a:off x="184524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8" name="Straight Arrow Connector 37"/>
              <p:cNvCxnSpPr/>
              <p:nvPr/>
            </p:nvCxnSpPr>
            <p:spPr bwMode="auto">
              <a:xfrm>
                <a:off x="196046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9" name="Straight Arrow Connector 38"/>
              <p:cNvCxnSpPr/>
              <p:nvPr/>
            </p:nvCxnSpPr>
            <p:spPr bwMode="auto">
              <a:xfrm>
                <a:off x="207567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0" name="Straight Arrow Connector 39"/>
              <p:cNvCxnSpPr/>
              <p:nvPr/>
            </p:nvCxnSpPr>
            <p:spPr bwMode="auto">
              <a:xfrm>
                <a:off x="219089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1" name="Straight Arrow Connector 40"/>
              <p:cNvCxnSpPr/>
              <p:nvPr/>
            </p:nvCxnSpPr>
            <p:spPr bwMode="auto">
              <a:xfrm>
                <a:off x="230610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2" name="Straight Arrow Connector 41"/>
              <p:cNvCxnSpPr/>
              <p:nvPr/>
            </p:nvCxnSpPr>
            <p:spPr bwMode="auto">
              <a:xfrm>
                <a:off x="242132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71" name="Group 70"/>
            <p:cNvGrpSpPr/>
            <p:nvPr/>
          </p:nvGrpSpPr>
          <p:grpSpPr>
            <a:xfrm>
              <a:off x="6809160" y="2655205"/>
              <a:ext cx="1736435" cy="1221654"/>
              <a:chOff x="6792601" y="2699305"/>
              <a:chExt cx="1736435" cy="1221654"/>
            </a:xfrm>
          </p:grpSpPr>
          <p:sp>
            <p:nvSpPr>
              <p:cNvPr id="44" name="Rectangle 43"/>
              <p:cNvSpPr/>
              <p:nvPr/>
            </p:nvSpPr>
            <p:spPr bwMode="auto">
              <a:xfrm>
                <a:off x="6792601"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45" name="Rectangle 44"/>
              <p:cNvSpPr/>
              <p:nvPr/>
            </p:nvSpPr>
            <p:spPr bwMode="auto">
              <a:xfrm>
                <a:off x="6792601"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nvGrpSpPr>
              <p:cNvPr id="70" name="Group 69"/>
              <p:cNvGrpSpPr/>
              <p:nvPr/>
            </p:nvGrpSpPr>
            <p:grpSpPr>
              <a:xfrm>
                <a:off x="6916026" y="3198570"/>
                <a:ext cx="1497795" cy="180998"/>
                <a:chOff x="6916026" y="2951530"/>
                <a:chExt cx="1497795" cy="180998"/>
              </a:xfrm>
            </p:grpSpPr>
            <p:cxnSp>
              <p:nvCxnSpPr>
                <p:cNvPr id="46" name="Straight Arrow Connector 45"/>
                <p:cNvCxnSpPr/>
                <p:nvPr/>
              </p:nvCxnSpPr>
              <p:spPr bwMode="auto">
                <a:xfrm>
                  <a:off x="691602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7" name="Straight Arrow Connector 46"/>
                <p:cNvCxnSpPr/>
                <p:nvPr/>
              </p:nvCxnSpPr>
              <p:spPr bwMode="auto">
                <a:xfrm>
                  <a:off x="703124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8" name="Straight Arrow Connector 47"/>
                <p:cNvCxnSpPr/>
                <p:nvPr/>
              </p:nvCxnSpPr>
              <p:spPr bwMode="auto">
                <a:xfrm>
                  <a:off x="714645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9" name="Straight Arrow Connector 48"/>
                <p:cNvCxnSpPr/>
                <p:nvPr/>
              </p:nvCxnSpPr>
              <p:spPr bwMode="auto">
                <a:xfrm>
                  <a:off x="726167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0" name="Straight Arrow Connector 49"/>
                <p:cNvCxnSpPr/>
                <p:nvPr/>
              </p:nvCxnSpPr>
              <p:spPr bwMode="auto">
                <a:xfrm>
                  <a:off x="737688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1" name="Straight Arrow Connector 50"/>
                <p:cNvCxnSpPr/>
                <p:nvPr/>
              </p:nvCxnSpPr>
              <p:spPr bwMode="auto">
                <a:xfrm>
                  <a:off x="749210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2" name="Straight Arrow Connector 51"/>
                <p:cNvCxnSpPr/>
                <p:nvPr/>
              </p:nvCxnSpPr>
              <p:spPr bwMode="auto">
                <a:xfrm>
                  <a:off x="760731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3" name="Straight Arrow Connector 52"/>
                <p:cNvCxnSpPr/>
                <p:nvPr/>
              </p:nvCxnSpPr>
              <p:spPr bwMode="auto">
                <a:xfrm>
                  <a:off x="772253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4" name="Straight Arrow Connector 53"/>
                <p:cNvCxnSpPr/>
                <p:nvPr/>
              </p:nvCxnSpPr>
              <p:spPr bwMode="auto">
                <a:xfrm>
                  <a:off x="783774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5" name="Straight Arrow Connector 54"/>
                <p:cNvCxnSpPr/>
                <p:nvPr/>
              </p:nvCxnSpPr>
              <p:spPr bwMode="auto">
                <a:xfrm>
                  <a:off x="795296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6" name="Straight Arrow Connector 55"/>
                <p:cNvCxnSpPr/>
                <p:nvPr/>
              </p:nvCxnSpPr>
              <p:spPr bwMode="auto">
                <a:xfrm>
                  <a:off x="806817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7" name="Straight Arrow Connector 56"/>
                <p:cNvCxnSpPr/>
                <p:nvPr/>
              </p:nvCxnSpPr>
              <p:spPr bwMode="auto">
                <a:xfrm>
                  <a:off x="818339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8" name="Straight Arrow Connector 57"/>
                <p:cNvCxnSpPr/>
                <p:nvPr/>
              </p:nvCxnSpPr>
              <p:spPr bwMode="auto">
                <a:xfrm>
                  <a:off x="829860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9" name="Straight Arrow Connector 58"/>
                <p:cNvCxnSpPr/>
                <p:nvPr/>
              </p:nvCxnSpPr>
              <p:spPr bwMode="auto">
                <a:xfrm>
                  <a:off x="841382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sp>
          <p:nvSpPr>
            <p:cNvPr id="62" name="TextBox 61"/>
            <p:cNvSpPr txBox="1"/>
            <p:nvPr/>
          </p:nvSpPr>
          <p:spPr>
            <a:xfrm>
              <a:off x="2894167" y="2622575"/>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sp>
          <p:nvSpPr>
            <p:cNvPr id="63" name="TextBox 62"/>
            <p:cNvSpPr txBox="1"/>
            <p:nvPr/>
          </p:nvSpPr>
          <p:spPr>
            <a:xfrm>
              <a:off x="5847355" y="2660716"/>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sp>
          <p:nvSpPr>
            <p:cNvPr id="72" name="TextBox 71"/>
            <p:cNvSpPr txBox="1"/>
            <p:nvPr/>
          </p:nvSpPr>
          <p:spPr>
            <a:xfrm>
              <a:off x="1148083" y="2293065"/>
              <a:ext cx="1212191"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r</a:t>
              </a:r>
              <a:r>
                <a:rPr lang="en-GB" sz="1600" b="1" i="1" kern="0" dirty="0" smtClean="0">
                  <a:solidFill>
                    <a:srgbClr val="CC3399"/>
                  </a:solidFill>
                  <a:latin typeface="+mn-lt"/>
                </a:rPr>
                <a:t>eal dipole</a:t>
              </a:r>
            </a:p>
          </p:txBody>
        </p:sp>
        <p:sp>
          <p:nvSpPr>
            <p:cNvPr id="73" name="TextBox 72"/>
            <p:cNvSpPr txBox="1"/>
            <p:nvPr/>
          </p:nvSpPr>
          <p:spPr>
            <a:xfrm>
              <a:off x="4000460" y="2307481"/>
              <a:ext cx="1314784"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i</a:t>
              </a:r>
              <a:r>
                <a:rPr lang="en-GB" sz="1600" b="1" i="1" kern="0" dirty="0" smtClean="0">
                  <a:solidFill>
                    <a:srgbClr val="CC3399"/>
                  </a:solidFill>
                  <a:latin typeface="+mn-lt"/>
                </a:rPr>
                <a:t>deal dipole</a:t>
              </a:r>
            </a:p>
          </p:txBody>
        </p:sp>
        <p:sp>
          <p:nvSpPr>
            <p:cNvPr id="74" name="TextBox 73"/>
            <p:cNvSpPr txBox="1"/>
            <p:nvPr/>
          </p:nvSpPr>
          <p:spPr>
            <a:xfrm>
              <a:off x="6695028" y="2307481"/>
              <a:ext cx="1909497"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s</a:t>
              </a:r>
              <a:r>
                <a:rPr lang="en-GB" sz="1600" b="1" i="1" kern="0" dirty="0" smtClean="0">
                  <a:solidFill>
                    <a:srgbClr val="CC3399"/>
                  </a:solidFill>
                  <a:latin typeface="+mn-lt"/>
                </a:rPr>
                <a:t>mall dipole error</a:t>
              </a:r>
            </a:p>
          </p:txBody>
        </p:sp>
      </p:grpSp>
      <p:grpSp>
        <p:nvGrpSpPr>
          <p:cNvPr id="10" name="Group 9"/>
          <p:cNvGrpSpPr/>
          <p:nvPr/>
        </p:nvGrpSpPr>
        <p:grpSpPr>
          <a:xfrm>
            <a:off x="569774" y="4176609"/>
            <a:ext cx="8284419" cy="2426765"/>
            <a:chOff x="569774" y="4176609"/>
            <a:chExt cx="8284419" cy="2426765"/>
          </a:xfrm>
        </p:grpSpPr>
        <p:sp>
          <p:nvSpPr>
            <p:cNvPr id="131" name="Content Placeholder 5"/>
            <p:cNvSpPr txBox="1">
              <a:spLocks/>
            </p:cNvSpPr>
            <p:nvPr/>
          </p:nvSpPr>
          <p:spPr bwMode="auto">
            <a:xfrm>
              <a:off x="569774" y="4176609"/>
              <a:ext cx="8284419" cy="6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kern="0" dirty="0" smtClean="0"/>
                <a:t>A small </a:t>
              </a:r>
              <a:r>
                <a:rPr lang="en-GB" b="1" kern="0" dirty="0" smtClean="0">
                  <a:solidFill>
                    <a:srgbClr val="FF0000"/>
                  </a:solidFill>
                </a:rPr>
                <a:t>rotation</a:t>
              </a:r>
              <a:r>
                <a:rPr lang="en-GB" kern="0" dirty="0" smtClean="0"/>
                <a:t> (</a:t>
              </a:r>
              <a:r>
                <a:rPr lang="en-GB" b="1" kern="0" dirty="0" smtClean="0">
                  <a:solidFill>
                    <a:srgbClr val="FF0000"/>
                  </a:solidFill>
                </a:rPr>
                <a:t>misalignment</a:t>
              </a:r>
              <a:r>
                <a:rPr lang="en-GB" kern="0" dirty="0" smtClean="0"/>
                <a:t>) of a </a:t>
              </a:r>
              <a:r>
                <a:rPr lang="en-GB" u="sng" kern="0" dirty="0" smtClean="0"/>
                <a:t>dipole magnet</a:t>
              </a:r>
              <a:r>
                <a:rPr lang="en-GB" kern="0" dirty="0"/>
                <a:t> </a:t>
              </a:r>
              <a:r>
                <a:rPr lang="en-GB" kern="0" dirty="0" smtClean="0"/>
                <a:t>has the same effect, but in the other plane.</a:t>
              </a:r>
              <a:endParaRPr lang="en-GB" sz="1800" kern="0" dirty="0" smtClean="0"/>
            </a:p>
          </p:txBody>
        </p:sp>
        <p:grpSp>
          <p:nvGrpSpPr>
            <p:cNvPr id="132" name="Group 131"/>
            <p:cNvGrpSpPr/>
            <p:nvPr/>
          </p:nvGrpSpPr>
          <p:grpSpPr>
            <a:xfrm rot="21063835">
              <a:off x="904673" y="5294390"/>
              <a:ext cx="1736435" cy="1221654"/>
              <a:chOff x="876910" y="2699305"/>
              <a:chExt cx="1736435" cy="1221654"/>
            </a:xfrm>
          </p:grpSpPr>
          <p:sp>
            <p:nvSpPr>
              <p:cNvPr id="133" name="Rectangle 132"/>
              <p:cNvSpPr/>
              <p:nvPr/>
            </p:nvSpPr>
            <p:spPr bwMode="auto">
              <a:xfrm>
                <a:off x="876910"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34" name="Rectangle 133"/>
              <p:cNvSpPr/>
              <p:nvPr/>
            </p:nvSpPr>
            <p:spPr bwMode="auto">
              <a:xfrm>
                <a:off x="876910"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135" name="Straight Arrow Connector 134"/>
              <p:cNvCxnSpPr/>
              <p:nvPr/>
            </p:nvCxnSpPr>
            <p:spPr bwMode="auto">
              <a:xfrm>
                <a:off x="157641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6" name="Straight Arrow Connector 135"/>
              <p:cNvCxnSpPr/>
              <p:nvPr/>
            </p:nvCxnSpPr>
            <p:spPr bwMode="auto">
              <a:xfrm>
                <a:off x="169162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7" name="Straight Arrow Connector 136"/>
              <p:cNvCxnSpPr/>
              <p:nvPr/>
            </p:nvCxnSpPr>
            <p:spPr bwMode="auto">
              <a:xfrm>
                <a:off x="180684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8" name="Straight Arrow Connector 137"/>
              <p:cNvCxnSpPr/>
              <p:nvPr/>
            </p:nvCxnSpPr>
            <p:spPr bwMode="auto">
              <a:xfrm>
                <a:off x="192205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9" name="Straight Arrow Connector 138"/>
              <p:cNvCxnSpPr/>
              <p:nvPr/>
            </p:nvCxnSpPr>
            <p:spPr bwMode="auto">
              <a:xfrm>
                <a:off x="203727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0" name="Straight Arrow Connector 139"/>
              <p:cNvCxnSpPr/>
              <p:nvPr/>
            </p:nvCxnSpPr>
            <p:spPr bwMode="auto">
              <a:xfrm>
                <a:off x="215248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1" name="Straight Arrow Connector 140"/>
              <p:cNvCxnSpPr/>
              <p:nvPr/>
            </p:nvCxnSpPr>
            <p:spPr bwMode="auto">
              <a:xfrm>
                <a:off x="226770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2" name="Straight Arrow Connector 141"/>
              <p:cNvCxnSpPr/>
              <p:nvPr/>
            </p:nvCxnSpPr>
            <p:spPr bwMode="auto">
              <a:xfrm>
                <a:off x="238291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3" name="Straight Arrow Connector 142"/>
              <p:cNvCxnSpPr/>
              <p:nvPr/>
            </p:nvCxnSpPr>
            <p:spPr bwMode="auto">
              <a:xfrm>
                <a:off x="249813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4" name="Straight Arrow Connector 143"/>
              <p:cNvCxnSpPr/>
              <p:nvPr/>
            </p:nvCxnSpPr>
            <p:spPr bwMode="auto">
              <a:xfrm>
                <a:off x="100033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5" name="Straight Arrow Connector 144"/>
              <p:cNvCxnSpPr/>
              <p:nvPr/>
            </p:nvCxnSpPr>
            <p:spPr bwMode="auto">
              <a:xfrm>
                <a:off x="111555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6" name="Straight Arrow Connector 145"/>
              <p:cNvCxnSpPr/>
              <p:nvPr/>
            </p:nvCxnSpPr>
            <p:spPr bwMode="auto">
              <a:xfrm>
                <a:off x="123076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7" name="Straight Arrow Connector 146"/>
              <p:cNvCxnSpPr/>
              <p:nvPr/>
            </p:nvCxnSpPr>
            <p:spPr bwMode="auto">
              <a:xfrm>
                <a:off x="134598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8" name="Straight Arrow Connector 147"/>
              <p:cNvCxnSpPr/>
              <p:nvPr/>
            </p:nvCxnSpPr>
            <p:spPr bwMode="auto">
              <a:xfrm>
                <a:off x="146119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149" name="Group 148"/>
            <p:cNvGrpSpPr/>
            <p:nvPr/>
          </p:nvGrpSpPr>
          <p:grpSpPr>
            <a:xfrm>
              <a:off x="3728551" y="5293120"/>
              <a:ext cx="1736435" cy="1221654"/>
              <a:chOff x="800100" y="2852925"/>
              <a:chExt cx="1736435" cy="1221654"/>
            </a:xfrm>
          </p:grpSpPr>
          <p:sp>
            <p:nvSpPr>
              <p:cNvPr id="150" name="Rectangle 149"/>
              <p:cNvSpPr/>
              <p:nvPr/>
            </p:nvSpPr>
            <p:spPr bwMode="auto">
              <a:xfrm>
                <a:off x="800100" y="285292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51" name="Rectangle 150"/>
              <p:cNvSpPr/>
              <p:nvPr/>
            </p:nvSpPr>
            <p:spPr bwMode="auto">
              <a:xfrm>
                <a:off x="800100" y="396667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152" name="Straight Arrow Connector 151"/>
              <p:cNvCxnSpPr/>
              <p:nvPr/>
            </p:nvCxnSpPr>
            <p:spPr bwMode="auto">
              <a:xfrm>
                <a:off x="92352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3" name="Straight Arrow Connector 152"/>
              <p:cNvCxnSpPr/>
              <p:nvPr/>
            </p:nvCxnSpPr>
            <p:spPr bwMode="auto">
              <a:xfrm>
                <a:off x="103874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4" name="Straight Arrow Connector 153"/>
              <p:cNvCxnSpPr/>
              <p:nvPr/>
            </p:nvCxnSpPr>
            <p:spPr bwMode="auto">
              <a:xfrm>
                <a:off x="115395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5" name="Straight Arrow Connector 154"/>
              <p:cNvCxnSpPr/>
              <p:nvPr/>
            </p:nvCxnSpPr>
            <p:spPr bwMode="auto">
              <a:xfrm>
                <a:off x="126917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6" name="Straight Arrow Connector 155"/>
              <p:cNvCxnSpPr/>
              <p:nvPr/>
            </p:nvCxnSpPr>
            <p:spPr bwMode="auto">
              <a:xfrm>
                <a:off x="138438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7" name="Straight Arrow Connector 156"/>
              <p:cNvCxnSpPr/>
              <p:nvPr/>
            </p:nvCxnSpPr>
            <p:spPr bwMode="auto">
              <a:xfrm>
                <a:off x="149960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8" name="Straight Arrow Connector 157"/>
              <p:cNvCxnSpPr/>
              <p:nvPr/>
            </p:nvCxnSpPr>
            <p:spPr bwMode="auto">
              <a:xfrm>
                <a:off x="161481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9" name="Straight Arrow Connector 158"/>
              <p:cNvCxnSpPr/>
              <p:nvPr/>
            </p:nvCxnSpPr>
            <p:spPr bwMode="auto">
              <a:xfrm>
                <a:off x="173003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0" name="Straight Arrow Connector 159"/>
              <p:cNvCxnSpPr/>
              <p:nvPr/>
            </p:nvCxnSpPr>
            <p:spPr bwMode="auto">
              <a:xfrm>
                <a:off x="184524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1" name="Straight Arrow Connector 160"/>
              <p:cNvCxnSpPr/>
              <p:nvPr/>
            </p:nvCxnSpPr>
            <p:spPr bwMode="auto">
              <a:xfrm>
                <a:off x="196046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2" name="Straight Arrow Connector 161"/>
              <p:cNvCxnSpPr/>
              <p:nvPr/>
            </p:nvCxnSpPr>
            <p:spPr bwMode="auto">
              <a:xfrm>
                <a:off x="207567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3" name="Straight Arrow Connector 162"/>
              <p:cNvCxnSpPr/>
              <p:nvPr/>
            </p:nvCxnSpPr>
            <p:spPr bwMode="auto">
              <a:xfrm>
                <a:off x="219089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4" name="Straight Arrow Connector 163"/>
              <p:cNvCxnSpPr/>
              <p:nvPr/>
            </p:nvCxnSpPr>
            <p:spPr bwMode="auto">
              <a:xfrm>
                <a:off x="230610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5" name="Straight Arrow Connector 164"/>
              <p:cNvCxnSpPr/>
              <p:nvPr/>
            </p:nvCxnSpPr>
            <p:spPr bwMode="auto">
              <a:xfrm>
                <a:off x="242132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166" name="Group 165"/>
            <p:cNvGrpSpPr/>
            <p:nvPr/>
          </p:nvGrpSpPr>
          <p:grpSpPr>
            <a:xfrm rot="16200000">
              <a:off x="6953038" y="5311062"/>
              <a:ext cx="1342884" cy="1241740"/>
              <a:chOff x="6792602" y="2699306"/>
              <a:chExt cx="1342884" cy="1241740"/>
            </a:xfrm>
          </p:grpSpPr>
          <p:sp>
            <p:nvSpPr>
              <p:cNvPr id="167" name="Rectangle 166"/>
              <p:cNvSpPr/>
              <p:nvPr/>
            </p:nvSpPr>
            <p:spPr bwMode="auto">
              <a:xfrm>
                <a:off x="6792602" y="2699306"/>
                <a:ext cx="1342882" cy="13224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68" name="Rectangle 167"/>
              <p:cNvSpPr/>
              <p:nvPr/>
            </p:nvSpPr>
            <p:spPr bwMode="auto">
              <a:xfrm>
                <a:off x="6792603" y="3813049"/>
                <a:ext cx="1342883" cy="12799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nvGrpSpPr>
              <p:cNvPr id="169" name="Group 168"/>
              <p:cNvGrpSpPr/>
              <p:nvPr/>
            </p:nvGrpSpPr>
            <p:grpSpPr>
              <a:xfrm>
                <a:off x="6916026" y="3198570"/>
                <a:ext cx="921720" cy="180998"/>
                <a:chOff x="6916026" y="2951530"/>
                <a:chExt cx="921720" cy="180998"/>
              </a:xfrm>
            </p:grpSpPr>
            <p:cxnSp>
              <p:nvCxnSpPr>
                <p:cNvPr id="170" name="Straight Arrow Connector 169"/>
                <p:cNvCxnSpPr/>
                <p:nvPr/>
              </p:nvCxnSpPr>
              <p:spPr bwMode="auto">
                <a:xfrm>
                  <a:off x="691602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1" name="Straight Arrow Connector 170"/>
                <p:cNvCxnSpPr/>
                <p:nvPr/>
              </p:nvCxnSpPr>
              <p:spPr bwMode="auto">
                <a:xfrm>
                  <a:off x="703124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2" name="Straight Arrow Connector 171"/>
                <p:cNvCxnSpPr/>
                <p:nvPr/>
              </p:nvCxnSpPr>
              <p:spPr bwMode="auto">
                <a:xfrm>
                  <a:off x="714645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3" name="Straight Arrow Connector 172"/>
                <p:cNvCxnSpPr/>
                <p:nvPr/>
              </p:nvCxnSpPr>
              <p:spPr bwMode="auto">
                <a:xfrm>
                  <a:off x="726167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4" name="Straight Arrow Connector 173"/>
                <p:cNvCxnSpPr/>
                <p:nvPr/>
              </p:nvCxnSpPr>
              <p:spPr bwMode="auto">
                <a:xfrm>
                  <a:off x="737688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5" name="Straight Arrow Connector 174"/>
                <p:cNvCxnSpPr/>
                <p:nvPr/>
              </p:nvCxnSpPr>
              <p:spPr bwMode="auto">
                <a:xfrm>
                  <a:off x="749210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6" name="Straight Arrow Connector 175"/>
                <p:cNvCxnSpPr/>
                <p:nvPr/>
              </p:nvCxnSpPr>
              <p:spPr bwMode="auto">
                <a:xfrm>
                  <a:off x="760731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7" name="Straight Arrow Connector 176"/>
                <p:cNvCxnSpPr/>
                <p:nvPr/>
              </p:nvCxnSpPr>
              <p:spPr bwMode="auto">
                <a:xfrm>
                  <a:off x="772253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8" name="Straight Arrow Connector 177"/>
                <p:cNvCxnSpPr/>
                <p:nvPr/>
              </p:nvCxnSpPr>
              <p:spPr bwMode="auto">
                <a:xfrm>
                  <a:off x="783774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sp>
          <p:nvSpPr>
            <p:cNvPr id="184" name="TextBox 183"/>
            <p:cNvSpPr txBox="1"/>
            <p:nvPr/>
          </p:nvSpPr>
          <p:spPr>
            <a:xfrm>
              <a:off x="2840664" y="5260490"/>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sp>
          <p:nvSpPr>
            <p:cNvPr id="185" name="TextBox 184"/>
            <p:cNvSpPr txBox="1"/>
            <p:nvPr/>
          </p:nvSpPr>
          <p:spPr>
            <a:xfrm>
              <a:off x="5793852" y="5298631"/>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sp>
          <p:nvSpPr>
            <p:cNvPr id="186" name="TextBox 185"/>
            <p:cNvSpPr txBox="1"/>
            <p:nvPr/>
          </p:nvSpPr>
          <p:spPr>
            <a:xfrm>
              <a:off x="907815" y="4876624"/>
              <a:ext cx="1212191"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r</a:t>
              </a:r>
              <a:r>
                <a:rPr lang="en-GB" sz="1600" b="1" i="1" kern="0" dirty="0" smtClean="0">
                  <a:solidFill>
                    <a:srgbClr val="CC3399"/>
                  </a:solidFill>
                  <a:latin typeface="+mn-lt"/>
                </a:rPr>
                <a:t>eal dipole</a:t>
              </a:r>
            </a:p>
          </p:txBody>
        </p:sp>
        <p:sp>
          <p:nvSpPr>
            <p:cNvPr id="187" name="TextBox 186"/>
            <p:cNvSpPr txBox="1"/>
            <p:nvPr/>
          </p:nvSpPr>
          <p:spPr>
            <a:xfrm>
              <a:off x="3952272" y="4945396"/>
              <a:ext cx="1314784"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i</a:t>
              </a:r>
              <a:r>
                <a:rPr lang="en-GB" sz="1600" b="1" i="1" kern="0" dirty="0" smtClean="0">
                  <a:solidFill>
                    <a:srgbClr val="CC3399"/>
                  </a:solidFill>
                  <a:latin typeface="+mn-lt"/>
                </a:rPr>
                <a:t>deal dipole</a:t>
              </a:r>
            </a:p>
          </p:txBody>
        </p:sp>
        <p:sp>
          <p:nvSpPr>
            <p:cNvPr id="189" name="TextBox 188"/>
            <p:cNvSpPr txBox="1"/>
            <p:nvPr/>
          </p:nvSpPr>
          <p:spPr>
            <a:xfrm>
              <a:off x="6618218" y="4817115"/>
              <a:ext cx="1909497"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s</a:t>
              </a:r>
              <a:r>
                <a:rPr lang="en-GB" sz="1600" b="1" i="1" kern="0" dirty="0" smtClean="0">
                  <a:solidFill>
                    <a:srgbClr val="CC3399"/>
                  </a:solidFill>
                  <a:latin typeface="+mn-lt"/>
                </a:rPr>
                <a:t>mall dipole error</a:t>
              </a:r>
            </a:p>
          </p:txBody>
        </p:sp>
      </p:grpSp>
    </p:spTree>
    <p:extLst>
      <p:ext uri="{BB962C8B-B14F-4D97-AF65-F5344CB8AC3E}">
        <p14:creationId xmlns:p14="http://schemas.microsoft.com/office/powerpoint/2010/main" val="2821846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Unintended deflection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dirty="0"/>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18</a:t>
            </a:fld>
            <a:endParaRPr lang="en-US" altLang="en-US"/>
          </a:p>
        </p:txBody>
      </p:sp>
      <p:sp>
        <p:nvSpPr>
          <p:cNvPr id="72" name="TextBox 71"/>
          <p:cNvSpPr txBox="1"/>
          <p:nvPr/>
        </p:nvSpPr>
        <p:spPr>
          <a:xfrm>
            <a:off x="839094" y="2656704"/>
            <a:ext cx="1917513"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solidFill>
                  <a:srgbClr val="CC3399"/>
                </a:solidFill>
                <a:latin typeface="+mn-lt"/>
              </a:rPr>
              <a:t>offset quadrupole</a:t>
            </a:r>
          </a:p>
        </p:txBody>
      </p:sp>
      <p:sp>
        <p:nvSpPr>
          <p:cNvPr id="73" name="TextBox 72"/>
          <p:cNvSpPr txBox="1"/>
          <p:nvPr/>
        </p:nvSpPr>
        <p:spPr>
          <a:xfrm>
            <a:off x="4137498" y="2622026"/>
            <a:ext cx="1826141"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i</a:t>
            </a:r>
            <a:r>
              <a:rPr lang="en-GB" sz="1600" b="1" i="1" kern="0" dirty="0" smtClean="0">
                <a:solidFill>
                  <a:srgbClr val="CC3399"/>
                </a:solidFill>
                <a:latin typeface="+mn-lt"/>
              </a:rPr>
              <a:t>deal quadrupole</a:t>
            </a:r>
          </a:p>
        </p:txBody>
      </p:sp>
      <p:sp>
        <p:nvSpPr>
          <p:cNvPr id="75" name="Content Placeholder 5"/>
          <p:cNvSpPr txBox="1">
            <a:spLocks/>
          </p:cNvSpPr>
          <p:nvPr/>
        </p:nvSpPr>
        <p:spPr bwMode="auto">
          <a:xfrm>
            <a:off x="597906" y="999052"/>
            <a:ext cx="8063545" cy="1036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kern="0" dirty="0" smtClean="0"/>
              <a:t>The second source is a </a:t>
            </a:r>
            <a:r>
              <a:rPr lang="en-GB" b="1" kern="0" dirty="0" smtClean="0">
                <a:solidFill>
                  <a:srgbClr val="FF0000"/>
                </a:solidFill>
              </a:rPr>
              <a:t>misalignment</a:t>
            </a:r>
            <a:r>
              <a:rPr lang="en-GB" kern="0" dirty="0" smtClean="0"/>
              <a:t> of a </a:t>
            </a:r>
            <a:r>
              <a:rPr lang="en-GB" u="sng" kern="0" dirty="0" err="1" smtClean="0"/>
              <a:t>quadupole</a:t>
            </a:r>
            <a:r>
              <a:rPr lang="en-GB" kern="0" dirty="0" smtClean="0"/>
              <a:t> magnet.</a:t>
            </a:r>
          </a:p>
          <a:p>
            <a:pPr lvl="1"/>
            <a:r>
              <a:rPr lang="en-GB" kern="0" dirty="0" smtClean="0"/>
              <a:t>The misaligned quadrupole can be represented as a perfectly aligned quadrupole plus a small deflection.</a:t>
            </a:r>
          </a:p>
        </p:txBody>
      </p:sp>
      <p:sp>
        <p:nvSpPr>
          <p:cNvPr id="217" name="TextBox 216"/>
          <p:cNvSpPr txBox="1"/>
          <p:nvPr/>
        </p:nvSpPr>
        <p:spPr>
          <a:xfrm>
            <a:off x="7169283" y="2628601"/>
            <a:ext cx="1909497"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s</a:t>
            </a:r>
            <a:r>
              <a:rPr lang="en-GB" sz="1600" b="1" i="1" kern="0" dirty="0" smtClean="0">
                <a:solidFill>
                  <a:srgbClr val="CC3399"/>
                </a:solidFill>
                <a:latin typeface="+mn-lt"/>
              </a:rPr>
              <a:t>mall dipole error</a:t>
            </a:r>
          </a:p>
        </p:txBody>
      </p:sp>
      <p:sp>
        <p:nvSpPr>
          <p:cNvPr id="10" name="TextBox 9"/>
          <p:cNvSpPr txBox="1"/>
          <p:nvPr/>
        </p:nvSpPr>
        <p:spPr>
          <a:xfrm>
            <a:off x="4107343" y="5733572"/>
            <a:ext cx="1822775"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i="1" kern="0" dirty="0" smtClean="0">
                <a:solidFill>
                  <a:srgbClr val="0000FF"/>
                </a:solidFill>
                <a:latin typeface="+mn-lt"/>
              </a:rPr>
              <a:t>No magnetic field on the beam axis</a:t>
            </a:r>
          </a:p>
        </p:txBody>
      </p:sp>
      <p:sp>
        <p:nvSpPr>
          <p:cNvPr id="218" name="TextBox 217"/>
          <p:cNvSpPr txBox="1"/>
          <p:nvPr/>
        </p:nvSpPr>
        <p:spPr>
          <a:xfrm>
            <a:off x="769905" y="5694759"/>
            <a:ext cx="2055340"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i="1" kern="0" dirty="0" smtClean="0">
                <a:solidFill>
                  <a:srgbClr val="0000FF"/>
                </a:solidFill>
                <a:latin typeface="+mn-lt"/>
              </a:rPr>
              <a:t>Non-zero magnetic field on the beam axis !</a:t>
            </a:r>
          </a:p>
        </p:txBody>
      </p:sp>
      <p:sp>
        <p:nvSpPr>
          <p:cNvPr id="62" name="TextBox 61"/>
          <p:cNvSpPr txBox="1"/>
          <p:nvPr/>
        </p:nvSpPr>
        <p:spPr>
          <a:xfrm>
            <a:off x="2947415" y="3727722"/>
            <a:ext cx="723275" cy="1200329"/>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sp>
        <p:nvSpPr>
          <p:cNvPr id="63" name="TextBox 62"/>
          <p:cNvSpPr txBox="1"/>
          <p:nvPr/>
        </p:nvSpPr>
        <p:spPr>
          <a:xfrm>
            <a:off x="5979554" y="3727722"/>
            <a:ext cx="723275" cy="1200329"/>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grpSp>
        <p:nvGrpSpPr>
          <p:cNvPr id="17" name="Group 16"/>
          <p:cNvGrpSpPr/>
          <p:nvPr/>
        </p:nvGrpSpPr>
        <p:grpSpPr>
          <a:xfrm>
            <a:off x="7169283" y="3727722"/>
            <a:ext cx="1736435" cy="1221654"/>
            <a:chOff x="6792601" y="2699305"/>
            <a:chExt cx="1736435" cy="1221654"/>
          </a:xfrm>
        </p:grpSpPr>
        <p:sp>
          <p:nvSpPr>
            <p:cNvPr id="18" name="Rectangle 17"/>
            <p:cNvSpPr/>
            <p:nvPr/>
          </p:nvSpPr>
          <p:spPr bwMode="auto">
            <a:xfrm>
              <a:off x="6792601"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9" name="Rectangle 18"/>
            <p:cNvSpPr/>
            <p:nvPr/>
          </p:nvSpPr>
          <p:spPr bwMode="auto">
            <a:xfrm>
              <a:off x="6792601"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nvGrpSpPr>
            <p:cNvPr id="20" name="Group 19"/>
            <p:cNvGrpSpPr/>
            <p:nvPr/>
          </p:nvGrpSpPr>
          <p:grpSpPr>
            <a:xfrm>
              <a:off x="6916026" y="3198570"/>
              <a:ext cx="1497795" cy="180998"/>
              <a:chOff x="6916026" y="2951530"/>
              <a:chExt cx="1497795" cy="180998"/>
            </a:xfrm>
          </p:grpSpPr>
          <p:cxnSp>
            <p:nvCxnSpPr>
              <p:cNvPr id="21" name="Straight Arrow Connector 20"/>
              <p:cNvCxnSpPr/>
              <p:nvPr/>
            </p:nvCxnSpPr>
            <p:spPr bwMode="auto">
              <a:xfrm>
                <a:off x="691602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2" name="Straight Arrow Connector 21"/>
              <p:cNvCxnSpPr/>
              <p:nvPr/>
            </p:nvCxnSpPr>
            <p:spPr bwMode="auto">
              <a:xfrm>
                <a:off x="703124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Straight Arrow Connector 22"/>
              <p:cNvCxnSpPr/>
              <p:nvPr/>
            </p:nvCxnSpPr>
            <p:spPr bwMode="auto">
              <a:xfrm>
                <a:off x="714645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726167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5" name="Straight Arrow Connector 24"/>
              <p:cNvCxnSpPr/>
              <p:nvPr/>
            </p:nvCxnSpPr>
            <p:spPr bwMode="auto">
              <a:xfrm>
                <a:off x="737688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6" name="Straight Arrow Connector 25"/>
              <p:cNvCxnSpPr/>
              <p:nvPr/>
            </p:nvCxnSpPr>
            <p:spPr bwMode="auto">
              <a:xfrm>
                <a:off x="749210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7" name="Straight Arrow Connector 26"/>
              <p:cNvCxnSpPr/>
              <p:nvPr/>
            </p:nvCxnSpPr>
            <p:spPr bwMode="auto">
              <a:xfrm>
                <a:off x="760731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8" name="Straight Arrow Connector 27"/>
              <p:cNvCxnSpPr/>
              <p:nvPr/>
            </p:nvCxnSpPr>
            <p:spPr bwMode="auto">
              <a:xfrm>
                <a:off x="772253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9" name="Straight Arrow Connector 28"/>
              <p:cNvCxnSpPr/>
              <p:nvPr/>
            </p:nvCxnSpPr>
            <p:spPr bwMode="auto">
              <a:xfrm>
                <a:off x="783774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0" name="Straight Arrow Connector 29"/>
              <p:cNvCxnSpPr/>
              <p:nvPr/>
            </p:nvCxnSpPr>
            <p:spPr bwMode="auto">
              <a:xfrm>
                <a:off x="795296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1" name="Straight Arrow Connector 30"/>
              <p:cNvCxnSpPr/>
              <p:nvPr/>
            </p:nvCxnSpPr>
            <p:spPr bwMode="auto">
              <a:xfrm>
                <a:off x="806817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Straight Arrow Connector 31"/>
              <p:cNvCxnSpPr/>
              <p:nvPr/>
            </p:nvCxnSpPr>
            <p:spPr bwMode="auto">
              <a:xfrm>
                <a:off x="818339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3" name="Straight Arrow Connector 32"/>
              <p:cNvCxnSpPr/>
              <p:nvPr/>
            </p:nvCxnSpPr>
            <p:spPr bwMode="auto">
              <a:xfrm>
                <a:off x="829860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4" name="Straight Arrow Connector 33"/>
              <p:cNvCxnSpPr/>
              <p:nvPr/>
            </p:nvCxnSpPr>
            <p:spPr bwMode="auto">
              <a:xfrm>
                <a:off x="841382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pic>
        <p:nvPicPr>
          <p:cNvPr id="6" name="Picture 5"/>
          <p:cNvPicPr>
            <a:picLocks noChangeAspect="1"/>
          </p:cNvPicPr>
          <p:nvPr/>
        </p:nvPicPr>
        <p:blipFill>
          <a:blip r:embed="rId2"/>
          <a:stretch>
            <a:fillRect/>
          </a:stretch>
        </p:blipFill>
        <p:spPr>
          <a:xfrm>
            <a:off x="494136" y="3231214"/>
            <a:ext cx="2272374" cy="2190936"/>
          </a:xfrm>
          <a:prstGeom prst="rect">
            <a:avLst/>
          </a:prstGeom>
        </p:spPr>
      </p:pic>
      <p:pic>
        <p:nvPicPr>
          <p:cNvPr id="35" name="Picture 34"/>
          <p:cNvPicPr>
            <a:picLocks noChangeAspect="1"/>
          </p:cNvPicPr>
          <p:nvPr/>
        </p:nvPicPr>
        <p:blipFill>
          <a:blip r:embed="rId3"/>
          <a:stretch>
            <a:fillRect/>
          </a:stretch>
        </p:blipFill>
        <p:spPr>
          <a:xfrm>
            <a:off x="3703950" y="3231214"/>
            <a:ext cx="2259689" cy="2178986"/>
          </a:xfrm>
          <a:prstGeom prst="rect">
            <a:avLst/>
          </a:prstGeom>
        </p:spPr>
      </p:pic>
    </p:spTree>
    <p:extLst>
      <p:ext uri="{BB962C8B-B14F-4D97-AF65-F5344CB8AC3E}">
        <p14:creationId xmlns:p14="http://schemas.microsoft.com/office/powerpoint/2010/main" val="19420324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Linear imperfections table</a:t>
            </a:r>
            <a:endParaRPr lang="en-GB" sz="3200"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19</a:t>
            </a:fld>
            <a:endParaRPr lang="en-US" altLang="en-US"/>
          </a:p>
        </p:txBody>
      </p:sp>
      <p:sp>
        <p:nvSpPr>
          <p:cNvPr id="6" name="Content Placeholder 5"/>
          <p:cNvSpPr>
            <a:spLocks noGrp="1"/>
          </p:cNvSpPr>
          <p:nvPr>
            <p:ph idx="1"/>
          </p:nvPr>
        </p:nvSpPr>
        <p:spPr>
          <a:xfrm>
            <a:off x="786524" y="1028172"/>
            <a:ext cx="7877576" cy="537670"/>
          </a:xfrm>
        </p:spPr>
        <p:txBody>
          <a:bodyPr/>
          <a:lstStyle/>
          <a:p>
            <a:r>
              <a:rPr lang="en-GB" dirty="0" smtClean="0"/>
              <a:t>Summary table of linear imperfections</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657402106"/>
              </p:ext>
            </p:extLst>
          </p:nvPr>
        </p:nvGraphicFramePr>
        <p:xfrm>
          <a:off x="649525" y="1777585"/>
          <a:ext cx="8151575" cy="3337560"/>
        </p:xfrm>
        <a:graphic>
          <a:graphicData uri="http://schemas.openxmlformats.org/drawingml/2006/table">
            <a:tbl>
              <a:tblPr firstRow="1" bandRow="1">
                <a:tableStyleId>{00A15C55-8517-42AA-B614-E9B94910E393}</a:tableStyleId>
              </a:tblPr>
              <a:tblGrid>
                <a:gridCol w="1382580">
                  <a:extLst>
                    <a:ext uri="{9D8B030D-6E8A-4147-A177-3AD203B41FA5}">
                      <a16:colId xmlns:a16="http://schemas.microsoft.com/office/drawing/2014/main" val="389422592"/>
                    </a:ext>
                  </a:extLst>
                </a:gridCol>
                <a:gridCol w="1689820">
                  <a:extLst>
                    <a:ext uri="{9D8B030D-6E8A-4147-A177-3AD203B41FA5}">
                      <a16:colId xmlns:a16="http://schemas.microsoft.com/office/drawing/2014/main" val="450700445"/>
                    </a:ext>
                  </a:extLst>
                </a:gridCol>
                <a:gridCol w="2033015">
                  <a:extLst>
                    <a:ext uri="{9D8B030D-6E8A-4147-A177-3AD203B41FA5}">
                      <a16:colId xmlns:a16="http://schemas.microsoft.com/office/drawing/2014/main" val="1181714162"/>
                    </a:ext>
                  </a:extLst>
                </a:gridCol>
                <a:gridCol w="3046160">
                  <a:extLst>
                    <a:ext uri="{9D8B030D-6E8A-4147-A177-3AD203B41FA5}">
                      <a16:colId xmlns:a16="http://schemas.microsoft.com/office/drawing/2014/main" val="1144920230"/>
                    </a:ext>
                  </a:extLst>
                </a:gridCol>
              </a:tblGrid>
              <a:tr h="370840">
                <a:tc>
                  <a:txBody>
                    <a:bodyPr/>
                    <a:lstStyle/>
                    <a:p>
                      <a:r>
                        <a:rPr lang="en-GB" dirty="0" smtClean="0"/>
                        <a:t>Field type</a:t>
                      </a:r>
                      <a:endParaRPr lang="en-GB" dirty="0"/>
                    </a:p>
                  </a:txBody>
                  <a:tcPr/>
                </a:tc>
                <a:tc>
                  <a:txBody>
                    <a:bodyPr/>
                    <a:lstStyle/>
                    <a:p>
                      <a:pPr algn="ctr"/>
                      <a:r>
                        <a:rPr lang="en-GB" dirty="0" smtClean="0"/>
                        <a:t>Imperfection</a:t>
                      </a:r>
                      <a:endParaRPr lang="en-GB" dirty="0"/>
                    </a:p>
                  </a:txBody>
                  <a:tcPr/>
                </a:tc>
                <a:tc>
                  <a:txBody>
                    <a:bodyPr/>
                    <a:lstStyle/>
                    <a:p>
                      <a:pPr algn="ctr"/>
                      <a:r>
                        <a:rPr lang="en-GB" dirty="0" smtClean="0"/>
                        <a:t>Error type</a:t>
                      </a:r>
                      <a:endParaRPr lang="en-GB" dirty="0"/>
                    </a:p>
                  </a:txBody>
                  <a:tcPr/>
                </a:tc>
                <a:tc>
                  <a:txBody>
                    <a:bodyPr/>
                    <a:lstStyle/>
                    <a:p>
                      <a:r>
                        <a:rPr lang="en-GB" dirty="0" smtClean="0"/>
                        <a:t>Impact</a:t>
                      </a:r>
                      <a:endParaRPr lang="en-GB" dirty="0"/>
                    </a:p>
                  </a:txBody>
                  <a:tcPr/>
                </a:tc>
                <a:extLst>
                  <a:ext uri="{0D108BD9-81ED-4DB2-BD59-A6C34878D82A}">
                    <a16:rowId xmlns:a16="http://schemas.microsoft.com/office/drawing/2014/main" val="1129422176"/>
                  </a:ext>
                </a:extLst>
              </a:tr>
              <a:tr h="370840">
                <a:tc>
                  <a:txBody>
                    <a:bodyPr/>
                    <a:lstStyle/>
                    <a:p>
                      <a:r>
                        <a:rPr lang="en-GB" sz="1600" b="1" dirty="0" smtClean="0">
                          <a:solidFill>
                            <a:srgbClr val="0000FF"/>
                          </a:solidFill>
                        </a:rPr>
                        <a:t>Dipole</a:t>
                      </a:r>
                      <a:endParaRPr lang="en-GB" sz="1600" b="1" dirty="0">
                        <a:solidFill>
                          <a:srgbClr val="0000FF"/>
                        </a:solidFill>
                      </a:endParaRPr>
                    </a:p>
                  </a:txBody>
                  <a:tcPr/>
                </a:tc>
                <a:tc>
                  <a:txBody>
                    <a:bodyPr/>
                    <a:lstStyle/>
                    <a:p>
                      <a:pPr algn="ctr"/>
                      <a:r>
                        <a:rPr lang="en-GB" sz="1600" b="1" dirty="0" smtClean="0">
                          <a:solidFill>
                            <a:srgbClr val="0000FF"/>
                          </a:solidFill>
                        </a:rPr>
                        <a:t>Field error</a:t>
                      </a:r>
                      <a:endParaRPr lang="en-GB" sz="1600" b="1" dirty="0">
                        <a:solidFill>
                          <a:srgbClr val="0000FF"/>
                        </a:solidFill>
                      </a:endParaRPr>
                    </a:p>
                  </a:txBody>
                  <a:tcPr/>
                </a:tc>
                <a:tc>
                  <a:txBody>
                    <a:bodyPr/>
                    <a:lstStyle/>
                    <a:p>
                      <a:pPr algn="ctr"/>
                      <a:r>
                        <a:rPr lang="en-GB" sz="1600" b="1" dirty="0" smtClean="0">
                          <a:solidFill>
                            <a:srgbClr val="0000FF"/>
                          </a:solidFill>
                        </a:rPr>
                        <a:t>Dipole</a:t>
                      </a:r>
                      <a:endParaRPr lang="en-GB" sz="1600" b="1" dirty="0">
                        <a:solidFill>
                          <a:srgbClr val="0000FF"/>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00FF"/>
                          </a:solidFill>
                        </a:rPr>
                        <a:t>Orbit / trajectory</a:t>
                      </a:r>
                    </a:p>
                  </a:txBody>
                  <a:tcPr/>
                </a:tc>
                <a:extLst>
                  <a:ext uri="{0D108BD9-81ED-4DB2-BD59-A6C34878D82A}">
                    <a16:rowId xmlns:a16="http://schemas.microsoft.com/office/drawing/2014/main" val="3325398195"/>
                  </a:ext>
                </a:extLst>
              </a:tr>
              <a:tr h="370840">
                <a:tc>
                  <a:txBody>
                    <a:bodyPr/>
                    <a:lstStyle/>
                    <a:p>
                      <a:r>
                        <a:rPr lang="en-GB" sz="1600" b="1" dirty="0" smtClean="0">
                          <a:solidFill>
                            <a:srgbClr val="0000FF"/>
                          </a:solidFill>
                        </a:rPr>
                        <a:t>Dipole</a:t>
                      </a:r>
                      <a:endParaRPr lang="en-GB" sz="1600" b="1" dirty="0">
                        <a:solidFill>
                          <a:srgbClr val="0000FF"/>
                        </a:solidFill>
                      </a:endParaRPr>
                    </a:p>
                  </a:txBody>
                  <a:tcPr/>
                </a:tc>
                <a:tc>
                  <a:txBody>
                    <a:bodyPr/>
                    <a:lstStyle/>
                    <a:p>
                      <a:pPr algn="ctr"/>
                      <a:r>
                        <a:rPr lang="en-GB" sz="1600" b="1" dirty="0" smtClean="0">
                          <a:solidFill>
                            <a:srgbClr val="0000FF"/>
                          </a:solidFill>
                        </a:rPr>
                        <a:t>Tilt</a:t>
                      </a:r>
                      <a:endParaRPr lang="en-GB" sz="1600" b="1" dirty="0">
                        <a:solidFill>
                          <a:srgbClr val="0000FF"/>
                        </a:solidFill>
                      </a:endParaRPr>
                    </a:p>
                  </a:txBody>
                  <a:tcPr/>
                </a:tc>
                <a:tc>
                  <a:txBody>
                    <a:bodyPr/>
                    <a:lstStyle/>
                    <a:p>
                      <a:pPr algn="ctr"/>
                      <a:r>
                        <a:rPr lang="en-GB" sz="1600" b="1" dirty="0" smtClean="0">
                          <a:solidFill>
                            <a:srgbClr val="0000FF"/>
                          </a:solidFill>
                        </a:rPr>
                        <a:t>Dipole</a:t>
                      </a:r>
                      <a:endParaRPr lang="en-GB" sz="1600" b="1" dirty="0">
                        <a:solidFill>
                          <a:srgbClr val="0000FF"/>
                        </a:solidFill>
                      </a:endParaRPr>
                    </a:p>
                  </a:txBody>
                  <a:tcPr/>
                </a:tc>
                <a:tc>
                  <a:txBody>
                    <a:bodyPr/>
                    <a:lstStyle/>
                    <a:p>
                      <a:r>
                        <a:rPr lang="en-GB" sz="1600" b="1" dirty="0" smtClean="0">
                          <a:solidFill>
                            <a:srgbClr val="0000FF"/>
                          </a:solidFill>
                        </a:rPr>
                        <a:t>Orbit / trajectory</a:t>
                      </a:r>
                      <a:endParaRPr lang="en-GB" sz="1600" b="1" dirty="0">
                        <a:solidFill>
                          <a:srgbClr val="0000FF"/>
                        </a:solidFill>
                      </a:endParaRPr>
                    </a:p>
                  </a:txBody>
                  <a:tcPr/>
                </a:tc>
                <a:extLst>
                  <a:ext uri="{0D108BD9-81ED-4DB2-BD59-A6C34878D82A}">
                    <a16:rowId xmlns:a16="http://schemas.microsoft.com/office/drawing/2014/main" val="687864639"/>
                  </a:ext>
                </a:extLst>
              </a:tr>
              <a:tr h="370840">
                <a:tc>
                  <a:txBody>
                    <a:bodyPr/>
                    <a:lstStyle/>
                    <a:p>
                      <a:r>
                        <a:rPr lang="en-GB" sz="1600" dirty="0" smtClean="0"/>
                        <a:t>Quadrupole</a:t>
                      </a:r>
                      <a:endParaRPr lang="en-GB" sz="16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Field error</a:t>
                      </a:r>
                      <a:endParaRPr lang="en-GB" sz="1600"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Quadrupole</a:t>
                      </a:r>
                      <a:endParaRPr lang="en-GB" sz="1600" b="1"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Tune / optics</a:t>
                      </a:r>
                      <a:endParaRPr lang="en-GB" sz="1600" b="1" dirty="0" smtClean="0"/>
                    </a:p>
                  </a:txBody>
                  <a:tcPr/>
                </a:tc>
                <a:extLst>
                  <a:ext uri="{0D108BD9-81ED-4DB2-BD59-A6C34878D82A}">
                    <a16:rowId xmlns:a16="http://schemas.microsoft.com/office/drawing/2014/main" val="2419029954"/>
                  </a:ext>
                </a:extLst>
              </a:tr>
              <a:tr h="370840">
                <a:tc>
                  <a:txBody>
                    <a:bodyPr/>
                    <a:lstStyle/>
                    <a:p>
                      <a:r>
                        <a:rPr lang="en-GB" sz="1600" b="1" dirty="0" smtClean="0">
                          <a:solidFill>
                            <a:srgbClr val="0000FF"/>
                          </a:solidFill>
                        </a:rPr>
                        <a:t>Quadrupole</a:t>
                      </a:r>
                      <a:endParaRPr lang="en-GB" sz="1600" b="1" dirty="0">
                        <a:solidFill>
                          <a:srgbClr val="0000FF"/>
                        </a:solidFill>
                      </a:endParaRPr>
                    </a:p>
                  </a:txBody>
                  <a:tcPr/>
                </a:tc>
                <a:tc>
                  <a:txBody>
                    <a:bodyPr/>
                    <a:lstStyle/>
                    <a:p>
                      <a:pPr algn="ctr"/>
                      <a:r>
                        <a:rPr lang="en-GB" sz="1600" b="1" dirty="0" smtClean="0">
                          <a:solidFill>
                            <a:srgbClr val="0000FF"/>
                          </a:solidFill>
                        </a:rPr>
                        <a:t>Offset</a:t>
                      </a:r>
                      <a:endParaRPr lang="en-GB" sz="1600" b="1" dirty="0">
                        <a:solidFill>
                          <a:srgbClr val="0000FF"/>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00FF"/>
                          </a:solidFill>
                        </a:rPr>
                        <a:t>Dipole</a:t>
                      </a:r>
                    </a:p>
                  </a:txBody>
                  <a:tcPr/>
                </a:tc>
                <a:tc>
                  <a:txBody>
                    <a:bodyPr/>
                    <a:lstStyle/>
                    <a:p>
                      <a:r>
                        <a:rPr lang="en-GB" sz="1600" b="1" dirty="0" smtClean="0">
                          <a:solidFill>
                            <a:srgbClr val="0000FF"/>
                          </a:solidFill>
                        </a:rPr>
                        <a:t>Orbit / trajectory</a:t>
                      </a:r>
                      <a:endParaRPr lang="en-GB" sz="1600" b="1" dirty="0">
                        <a:solidFill>
                          <a:srgbClr val="0000FF"/>
                        </a:solidFill>
                      </a:endParaRPr>
                    </a:p>
                  </a:txBody>
                  <a:tcPr/>
                </a:tc>
                <a:extLst>
                  <a:ext uri="{0D108BD9-81ED-4DB2-BD59-A6C34878D82A}">
                    <a16:rowId xmlns:a16="http://schemas.microsoft.com/office/drawing/2014/main" val="3653620085"/>
                  </a:ext>
                </a:extLst>
              </a:tr>
              <a:tr h="370840">
                <a:tc>
                  <a:txBody>
                    <a:bodyPr/>
                    <a:lstStyle/>
                    <a:p>
                      <a:r>
                        <a:rPr lang="en-GB" sz="1600" dirty="0" smtClean="0"/>
                        <a:t>Quadrupole</a:t>
                      </a:r>
                      <a:endParaRPr lang="en-GB" sz="1600" b="1" dirty="0"/>
                    </a:p>
                  </a:txBody>
                  <a:tcPr/>
                </a:tc>
                <a:tc>
                  <a:txBody>
                    <a:bodyPr/>
                    <a:lstStyle/>
                    <a:p>
                      <a:pPr algn="ctr"/>
                      <a:r>
                        <a:rPr lang="en-GB" sz="1600" dirty="0" smtClean="0"/>
                        <a:t>Tilt</a:t>
                      </a:r>
                      <a:endParaRPr lang="en-GB" sz="1600" b="1" dirty="0"/>
                    </a:p>
                  </a:txBody>
                  <a:tcPr/>
                </a:tc>
                <a:tc>
                  <a:txBody>
                    <a:bodyPr/>
                    <a:lstStyle/>
                    <a:p>
                      <a:pPr algn="ctr"/>
                      <a:r>
                        <a:rPr lang="en-GB" sz="1600" dirty="0" smtClean="0"/>
                        <a:t>Skew quadrupole</a:t>
                      </a:r>
                      <a:endParaRPr lang="en-GB" sz="1600" b="1" dirty="0"/>
                    </a:p>
                  </a:txBody>
                  <a:tcPr/>
                </a:tc>
                <a:tc>
                  <a:txBody>
                    <a:bodyPr/>
                    <a:lstStyle/>
                    <a:p>
                      <a:r>
                        <a:rPr lang="en-GB" sz="1600" dirty="0" smtClean="0"/>
                        <a:t>Coupling</a:t>
                      </a:r>
                      <a:endParaRPr lang="en-GB" sz="1600" b="1" dirty="0"/>
                    </a:p>
                  </a:txBody>
                  <a:tcPr/>
                </a:tc>
                <a:extLst>
                  <a:ext uri="{0D108BD9-81ED-4DB2-BD59-A6C34878D82A}">
                    <a16:rowId xmlns:a16="http://schemas.microsoft.com/office/drawing/2014/main" val="2248064642"/>
                  </a:ext>
                </a:extLst>
              </a:tr>
              <a:tr h="370840">
                <a:tc>
                  <a:txBody>
                    <a:bodyPr/>
                    <a:lstStyle/>
                    <a:p>
                      <a:r>
                        <a:rPr lang="en-GB" sz="1600" dirty="0" err="1" smtClean="0"/>
                        <a:t>Sextupole</a:t>
                      </a:r>
                      <a:endParaRPr lang="en-GB" sz="16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Field error</a:t>
                      </a:r>
                      <a:endParaRPr lang="en-GB" sz="1600" b="1" dirty="0" smtClean="0"/>
                    </a:p>
                  </a:txBody>
                  <a:tcPr/>
                </a:tc>
                <a:tc>
                  <a:txBody>
                    <a:bodyPr/>
                    <a:lstStyle/>
                    <a:p>
                      <a:pPr algn="ctr"/>
                      <a:r>
                        <a:rPr lang="en-GB" sz="1600" dirty="0" err="1" smtClean="0"/>
                        <a:t>Sextupole</a:t>
                      </a:r>
                      <a:endParaRPr lang="en-GB" sz="1600" b="1" dirty="0"/>
                    </a:p>
                  </a:txBody>
                  <a:tcPr/>
                </a:tc>
                <a:tc>
                  <a:txBody>
                    <a:bodyPr/>
                    <a:lstStyle/>
                    <a:p>
                      <a:r>
                        <a:rPr lang="en-GB" sz="1600" dirty="0" smtClean="0"/>
                        <a:t>Chromaticity</a:t>
                      </a:r>
                      <a:endParaRPr lang="en-GB" sz="1600" b="1" dirty="0"/>
                    </a:p>
                  </a:txBody>
                  <a:tcPr/>
                </a:tc>
                <a:extLst>
                  <a:ext uri="{0D108BD9-81ED-4DB2-BD59-A6C34878D82A}">
                    <a16:rowId xmlns:a16="http://schemas.microsoft.com/office/drawing/2014/main" val="1363104724"/>
                  </a:ext>
                </a:extLst>
              </a:tr>
              <a:tr h="370840">
                <a:tc>
                  <a:txBody>
                    <a:bodyPr/>
                    <a:lstStyle/>
                    <a:p>
                      <a:r>
                        <a:rPr lang="en-GB" sz="1600" dirty="0" err="1" smtClean="0"/>
                        <a:t>Sextupole</a:t>
                      </a:r>
                      <a:endParaRPr lang="en-GB" sz="1600" b="1" dirty="0"/>
                    </a:p>
                  </a:txBody>
                  <a:tcPr/>
                </a:tc>
                <a:tc>
                  <a:txBody>
                    <a:bodyPr/>
                    <a:lstStyle/>
                    <a:p>
                      <a:pPr algn="ctr"/>
                      <a:r>
                        <a:rPr lang="en-GB" sz="1600" dirty="0" smtClean="0"/>
                        <a:t>Offset horizontal</a:t>
                      </a:r>
                      <a:endParaRPr lang="en-GB" sz="1600" b="1" dirty="0"/>
                    </a:p>
                  </a:txBody>
                  <a:tcPr/>
                </a:tc>
                <a:tc>
                  <a:txBody>
                    <a:bodyPr/>
                    <a:lstStyle/>
                    <a:p>
                      <a:pPr algn="ctr"/>
                      <a:r>
                        <a:rPr lang="en-GB" sz="1600" dirty="0" smtClean="0"/>
                        <a:t>Quadrupole</a:t>
                      </a:r>
                      <a:endParaRPr lang="en-GB" sz="1600" b="1" dirty="0"/>
                    </a:p>
                  </a:txBody>
                  <a:tcPr/>
                </a:tc>
                <a:tc>
                  <a:txBody>
                    <a:bodyPr/>
                    <a:lstStyle/>
                    <a:p>
                      <a:r>
                        <a:rPr lang="en-GB" sz="1600" dirty="0" smtClean="0"/>
                        <a:t>Tune / optics</a:t>
                      </a:r>
                      <a:endParaRPr lang="en-GB" sz="1600" b="1" dirty="0"/>
                    </a:p>
                  </a:txBody>
                  <a:tcPr/>
                </a:tc>
                <a:extLst>
                  <a:ext uri="{0D108BD9-81ED-4DB2-BD59-A6C34878D82A}">
                    <a16:rowId xmlns:a16="http://schemas.microsoft.com/office/drawing/2014/main" val="1984096517"/>
                  </a:ext>
                </a:extLst>
              </a:tr>
              <a:tr h="370840">
                <a:tc>
                  <a:txBody>
                    <a:bodyPr/>
                    <a:lstStyle/>
                    <a:p>
                      <a:r>
                        <a:rPr lang="en-GB" sz="1600" dirty="0" err="1" smtClean="0"/>
                        <a:t>Sextupole</a:t>
                      </a:r>
                      <a:endParaRPr lang="en-GB" sz="16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Offset vertical</a:t>
                      </a:r>
                      <a:endParaRPr lang="en-GB" sz="1600"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Skew quadrupole</a:t>
                      </a:r>
                      <a:endParaRPr lang="en-GB" sz="1600" b="1" dirty="0" smtClean="0"/>
                    </a:p>
                  </a:txBody>
                  <a:tcPr/>
                </a:tc>
                <a:tc>
                  <a:txBody>
                    <a:bodyPr/>
                    <a:lstStyle/>
                    <a:p>
                      <a:r>
                        <a:rPr lang="en-GB" sz="1600" dirty="0" smtClean="0"/>
                        <a:t>Coupling</a:t>
                      </a:r>
                      <a:endParaRPr lang="en-GB" sz="1600" b="1" dirty="0"/>
                    </a:p>
                  </a:txBody>
                  <a:tcPr/>
                </a:tc>
                <a:extLst>
                  <a:ext uri="{0D108BD9-81ED-4DB2-BD59-A6C34878D82A}">
                    <a16:rowId xmlns:a16="http://schemas.microsoft.com/office/drawing/2014/main" val="3843580277"/>
                  </a:ext>
                </a:extLst>
              </a:tr>
            </a:tbl>
          </a:graphicData>
        </a:graphic>
      </p:graphicFrame>
    </p:spTree>
    <p:extLst>
      <p:ext uri="{BB962C8B-B14F-4D97-AF65-F5344CB8AC3E}">
        <p14:creationId xmlns:p14="http://schemas.microsoft.com/office/powerpoint/2010/main" val="36073197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smtClean="0"/>
          </a:p>
        </p:txBody>
      </p:sp>
      <p:sp>
        <p:nvSpPr>
          <p:cNvPr id="3" name="Date Placeholder 2"/>
          <p:cNvSpPr>
            <a:spLocks noGrp="1"/>
          </p:cNvSpPr>
          <p:nvPr>
            <p:ph type="dt" sz="quarter"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2</a:t>
            </a:fld>
            <a:endParaRPr lang="en-US" altLang="en-US">
              <a:solidFill>
                <a:srgbClr val="000000"/>
              </a:solidFill>
            </a:endParaRPr>
          </a:p>
        </p:txBody>
      </p:sp>
      <p:sp>
        <p:nvSpPr>
          <p:cNvPr id="7" name="TextBox 6"/>
          <p:cNvSpPr txBox="1"/>
          <p:nvPr/>
        </p:nvSpPr>
        <p:spPr>
          <a:xfrm>
            <a:off x="800100" y="1086295"/>
            <a:ext cx="7581900" cy="2862322"/>
          </a:xfrm>
          <a:prstGeom prst="rect">
            <a:avLst/>
          </a:prstGeom>
          <a:noFill/>
        </p:spPr>
        <p:txBody>
          <a:bodyPr>
            <a:spAutoFit/>
          </a:bodyPr>
          <a:lstStyle/>
          <a:p>
            <a:pPr>
              <a:spcBef>
                <a:spcPts val="1200"/>
              </a:spcBef>
              <a:defRPr/>
            </a:pPr>
            <a:r>
              <a:rPr lang="en-US" sz="2800" b="1" dirty="0">
                <a:solidFill>
                  <a:srgbClr val="0000FF"/>
                </a:solidFill>
                <a:latin typeface="+mn-lt"/>
              </a:rPr>
              <a:t>Introduction</a:t>
            </a:r>
            <a:r>
              <a:rPr lang="en-US" sz="2800" b="1" dirty="0">
                <a:solidFill>
                  <a:srgbClr val="0000FF">
                    <a:alpha val="38000"/>
                  </a:srgbClr>
                </a:solidFill>
                <a:latin typeface="+mn-lt"/>
              </a:rPr>
              <a:t> </a:t>
            </a:r>
          </a:p>
          <a:p>
            <a:pPr>
              <a:spcBef>
                <a:spcPts val="1200"/>
              </a:spcBef>
              <a:defRPr/>
            </a:pPr>
            <a:r>
              <a:rPr lang="en-US" sz="2800" b="1" dirty="0" smtClean="0">
                <a:solidFill>
                  <a:srgbClr val="0000FF">
                    <a:alpha val="40000"/>
                  </a:srgbClr>
                </a:solidFill>
                <a:latin typeface="+mn-lt"/>
              </a:rPr>
              <a:t>Orbit and dispersion</a:t>
            </a:r>
            <a:endParaRPr lang="en-US" sz="2800" b="1" dirty="0">
              <a:solidFill>
                <a:srgbClr val="0000FF">
                  <a:alpha val="40000"/>
                </a:srgbClr>
              </a:solidFill>
              <a:latin typeface="+mn-lt"/>
            </a:endParaRPr>
          </a:p>
          <a:p>
            <a:pPr>
              <a:spcBef>
                <a:spcPts val="1200"/>
              </a:spcBef>
              <a:defRPr/>
            </a:pPr>
            <a:r>
              <a:rPr lang="en-US" sz="2800" b="1" dirty="0" smtClean="0">
                <a:solidFill>
                  <a:srgbClr val="0000FF">
                    <a:alpha val="39000"/>
                  </a:srgbClr>
                </a:solidFill>
                <a:latin typeface="+mn-lt"/>
              </a:rPr>
              <a:t>Tune and coupling</a:t>
            </a:r>
            <a:endParaRPr lang="en-US" sz="2800" b="1" dirty="0">
              <a:solidFill>
                <a:srgbClr val="0000FF">
                  <a:alpha val="39000"/>
                </a:srgbClr>
              </a:solidFill>
              <a:latin typeface="+mn-lt"/>
            </a:endParaRPr>
          </a:p>
          <a:p>
            <a:pPr>
              <a:spcBef>
                <a:spcPts val="1200"/>
              </a:spcBef>
              <a:defRPr/>
            </a:pPr>
            <a:r>
              <a:rPr lang="en-US" sz="2800" b="1" dirty="0" smtClean="0">
                <a:solidFill>
                  <a:srgbClr val="0000FF">
                    <a:alpha val="44000"/>
                  </a:srgbClr>
                </a:solidFill>
                <a:latin typeface="+mj-lt"/>
              </a:rPr>
              <a:t>Chromaticity</a:t>
            </a:r>
            <a:endParaRPr lang="en-US" sz="2800" b="1" dirty="0">
              <a:solidFill>
                <a:srgbClr val="0000FF">
                  <a:alpha val="44000"/>
                </a:srgbClr>
              </a:solidFill>
              <a:latin typeface="+mj-lt"/>
            </a:endParaRPr>
          </a:p>
          <a:p>
            <a:pPr lvl="0">
              <a:spcBef>
                <a:spcPts val="1200"/>
              </a:spcBef>
              <a:defRPr/>
            </a:pPr>
            <a:r>
              <a:rPr lang="en-US" sz="2800" b="1" dirty="0">
                <a:solidFill>
                  <a:srgbClr val="0000FF">
                    <a:alpha val="39000"/>
                  </a:srgbClr>
                </a:solidFill>
                <a:latin typeface="Arial"/>
              </a:rPr>
              <a:t>Linear </a:t>
            </a:r>
            <a:r>
              <a:rPr lang="en-US" sz="2800" b="1" dirty="0" smtClean="0">
                <a:solidFill>
                  <a:srgbClr val="0000FF">
                    <a:alpha val="39000"/>
                  </a:srgbClr>
                </a:solidFill>
                <a:latin typeface="Arial"/>
              </a:rPr>
              <a:t>optics</a:t>
            </a:r>
            <a:endParaRPr lang="en-US" sz="2800" b="1" dirty="0">
              <a:solidFill>
                <a:srgbClr val="0000FF">
                  <a:alpha val="39000"/>
                </a:srgbClr>
              </a:solidFill>
              <a:latin typeface="Arial"/>
            </a:endParaRPr>
          </a:p>
        </p:txBody>
      </p:sp>
    </p:spTree>
    <p:extLst>
      <p:ext uri="{BB962C8B-B14F-4D97-AF65-F5344CB8AC3E}">
        <p14:creationId xmlns:p14="http://schemas.microsoft.com/office/powerpoint/2010/main" val="32252392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Effect of a deflection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20</a:t>
            </a:fld>
            <a:endParaRPr lang="en-US" altLang="en-US"/>
          </a:p>
        </p:txBody>
      </p:sp>
      <p:sp>
        <p:nvSpPr>
          <p:cNvPr id="6" name="Content Placeholder 5"/>
          <p:cNvSpPr>
            <a:spLocks noGrp="1"/>
          </p:cNvSpPr>
          <p:nvPr>
            <p:ph idx="1"/>
          </p:nvPr>
        </p:nvSpPr>
        <p:spPr>
          <a:xfrm>
            <a:off x="5709229" y="1352642"/>
            <a:ext cx="3434770" cy="1126433"/>
          </a:xfrm>
        </p:spPr>
        <p:txBody>
          <a:bodyPr/>
          <a:lstStyle/>
          <a:p>
            <a:r>
              <a:rPr lang="en-GB" sz="1800" dirty="0" smtClean="0"/>
              <a:t>We set the machine tune to an integer value:</a:t>
            </a:r>
          </a:p>
          <a:p>
            <a:pPr lvl="1"/>
            <a:r>
              <a:rPr lang="en-GB" sz="1600" dirty="0" smtClean="0"/>
              <a:t>Q = n </a:t>
            </a:r>
            <a:r>
              <a:rPr lang="en-GB" sz="1600" dirty="0" smtClean="0">
                <a:sym typeface="Symbol" panose="05050102010706020507" pitchFamily="18" charset="2"/>
              </a:rPr>
              <a:t></a:t>
            </a:r>
            <a:r>
              <a:rPr lang="en-GB" sz="1600" dirty="0" smtClean="0">
                <a:latin typeface="Arial" panose="020B0604020202020204" pitchFamily="34" charset="0"/>
                <a:cs typeface="Arial" panose="020B0604020202020204" pitchFamily="34" charset="0"/>
                <a:sym typeface="Symbol" panose="05050102010706020507" pitchFamily="18" charset="2"/>
              </a:rPr>
              <a:t>N</a:t>
            </a:r>
            <a:endParaRPr lang="en-GB" sz="16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146" y="1109402"/>
            <a:ext cx="3650210" cy="1432890"/>
          </a:xfrm>
          <a:prstGeom prst="rect">
            <a:avLst/>
          </a:prstGeom>
        </p:spPr>
      </p:pic>
      <p:sp>
        <p:nvSpPr>
          <p:cNvPr id="11" name="TextBox 10"/>
          <p:cNvSpPr txBox="1"/>
          <p:nvPr/>
        </p:nvSpPr>
        <p:spPr>
          <a:xfrm>
            <a:off x="4383227" y="1687826"/>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1</a:t>
            </a:r>
          </a:p>
        </p:txBody>
      </p:sp>
      <p:grpSp>
        <p:nvGrpSpPr>
          <p:cNvPr id="27" name="Group 26"/>
          <p:cNvGrpSpPr/>
          <p:nvPr/>
        </p:nvGrpSpPr>
        <p:grpSpPr>
          <a:xfrm>
            <a:off x="576146" y="2109898"/>
            <a:ext cx="4821105" cy="1432890"/>
            <a:chOff x="576146" y="2109898"/>
            <a:chExt cx="4821105" cy="143289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146" y="2109898"/>
              <a:ext cx="3650210" cy="1432890"/>
            </a:xfrm>
            <a:prstGeom prst="rect">
              <a:avLst/>
            </a:prstGeom>
          </p:spPr>
        </p:pic>
        <p:sp>
          <p:nvSpPr>
            <p:cNvPr id="12" name="TextBox 11"/>
            <p:cNvSpPr txBox="1"/>
            <p:nvPr/>
          </p:nvSpPr>
          <p:spPr>
            <a:xfrm>
              <a:off x="4398260" y="267206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2</a:t>
              </a:r>
            </a:p>
          </p:txBody>
        </p:sp>
      </p:grpSp>
      <p:grpSp>
        <p:nvGrpSpPr>
          <p:cNvPr id="28" name="Group 27"/>
          <p:cNvGrpSpPr/>
          <p:nvPr/>
        </p:nvGrpSpPr>
        <p:grpSpPr>
          <a:xfrm>
            <a:off x="580313" y="3338858"/>
            <a:ext cx="4798654" cy="1431255"/>
            <a:chOff x="580313" y="3338858"/>
            <a:chExt cx="4798654" cy="1431255"/>
          </a:xfrm>
        </p:grpSpPr>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313" y="3338858"/>
              <a:ext cx="3646042" cy="1431255"/>
            </a:xfrm>
            <a:prstGeom prst="rect">
              <a:avLst/>
            </a:prstGeom>
          </p:spPr>
        </p:pic>
        <p:sp>
          <p:nvSpPr>
            <p:cNvPr id="13" name="TextBox 12"/>
            <p:cNvSpPr txBox="1"/>
            <p:nvPr/>
          </p:nvSpPr>
          <p:spPr>
            <a:xfrm>
              <a:off x="4379976" y="3913313"/>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3</a:t>
              </a:r>
            </a:p>
          </p:txBody>
        </p:sp>
      </p:grpSp>
      <p:grpSp>
        <p:nvGrpSpPr>
          <p:cNvPr id="15" name="Group 14"/>
          <p:cNvGrpSpPr/>
          <p:nvPr/>
        </p:nvGrpSpPr>
        <p:grpSpPr>
          <a:xfrm>
            <a:off x="576145" y="4875058"/>
            <a:ext cx="4802821" cy="1432891"/>
            <a:chOff x="576145" y="4875058"/>
            <a:chExt cx="4802821" cy="1432891"/>
          </a:xfrm>
        </p:grpSpPr>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145" y="4875058"/>
              <a:ext cx="3650210" cy="1432891"/>
            </a:xfrm>
            <a:prstGeom prst="rect">
              <a:avLst/>
            </a:prstGeom>
          </p:spPr>
        </p:pic>
        <p:sp>
          <p:nvSpPr>
            <p:cNvPr id="14" name="TextBox 13"/>
            <p:cNvSpPr txBox="1"/>
            <p:nvPr/>
          </p:nvSpPr>
          <p:spPr>
            <a:xfrm>
              <a:off x="4379975" y="5387118"/>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4</a:t>
              </a:r>
            </a:p>
          </p:txBody>
        </p:sp>
      </p:grpSp>
      <p:sp>
        <p:nvSpPr>
          <p:cNvPr id="19" name="TextBox 18"/>
          <p:cNvSpPr txBox="1"/>
          <p:nvPr/>
        </p:nvSpPr>
        <p:spPr>
          <a:xfrm>
            <a:off x="1825773" y="823393"/>
            <a:ext cx="1176925" cy="338554"/>
          </a:xfrm>
          <a:prstGeom prst="rect">
            <a:avLst/>
          </a:prstGeom>
        </p:spPr>
        <p:txBody>
          <a:bodyPr wrap="none" rtlCol="0">
            <a:spAutoFit/>
          </a:bodyPr>
          <a:lstStyle/>
          <a:p>
            <a:pPr>
              <a:spcBef>
                <a:spcPct val="20000"/>
              </a:spcBef>
              <a:spcAft>
                <a:spcPts val="400"/>
              </a:spcAft>
              <a:buClr>
                <a:srgbClr val="0000FF"/>
              </a:buClr>
              <a:buSzPct val="80000"/>
            </a:pPr>
            <a:r>
              <a:rPr lang="en-GB" sz="1600" b="1" kern="0" dirty="0" smtClean="0">
                <a:solidFill>
                  <a:srgbClr val="00B050"/>
                </a:solidFill>
                <a:latin typeface="+mn-lt"/>
              </a:rPr>
              <a:t>Deflection</a:t>
            </a:r>
          </a:p>
        </p:txBody>
      </p:sp>
      <p:cxnSp>
        <p:nvCxnSpPr>
          <p:cNvPr id="21" name="Straight Arrow Connector 20"/>
          <p:cNvCxnSpPr>
            <a:stCxn id="7" idx="0"/>
          </p:cNvCxnSpPr>
          <p:nvPr/>
        </p:nvCxnSpPr>
        <p:spPr bwMode="auto">
          <a:xfrm flipH="1">
            <a:off x="2401250" y="1109402"/>
            <a:ext cx="1" cy="532647"/>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cxnSp>
        <p:nvCxnSpPr>
          <p:cNvPr id="23" name="Straight Arrow Connector 22"/>
          <p:cNvCxnSpPr/>
          <p:nvPr/>
        </p:nvCxnSpPr>
        <p:spPr bwMode="auto">
          <a:xfrm>
            <a:off x="576145" y="1642049"/>
            <a:ext cx="6995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4" name="TextBox 23"/>
          <p:cNvSpPr txBox="1"/>
          <p:nvPr/>
        </p:nvSpPr>
        <p:spPr>
          <a:xfrm>
            <a:off x="326447" y="1286857"/>
            <a:ext cx="1228221" cy="261610"/>
          </a:xfrm>
          <a:prstGeom prst="rect">
            <a:avLst/>
          </a:prstGeom>
        </p:spPr>
        <p:txBody>
          <a:bodyPr wrap="none" rtlCol="0">
            <a:spAutoFit/>
          </a:bodyPr>
          <a:lstStyle/>
          <a:p>
            <a:pPr>
              <a:spcBef>
                <a:spcPct val="20000"/>
              </a:spcBef>
              <a:spcAft>
                <a:spcPts val="400"/>
              </a:spcAft>
              <a:buClr>
                <a:srgbClr val="0000FF"/>
              </a:buClr>
              <a:buSzPct val="80000"/>
            </a:pPr>
            <a:r>
              <a:rPr lang="en-GB" sz="1100" kern="0" dirty="0" smtClean="0">
                <a:latin typeface="+mn-lt"/>
              </a:rPr>
              <a:t>Particle direction</a:t>
            </a:r>
          </a:p>
        </p:txBody>
      </p:sp>
      <p:sp>
        <p:nvSpPr>
          <p:cNvPr id="25" name="Content Placeholder 5"/>
          <p:cNvSpPr txBox="1">
            <a:spLocks/>
          </p:cNvSpPr>
          <p:nvPr/>
        </p:nvSpPr>
        <p:spPr bwMode="auto">
          <a:xfrm>
            <a:off x="5724262" y="2468875"/>
            <a:ext cx="3419737" cy="1905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When the tune is an integer number, </a:t>
            </a:r>
            <a:r>
              <a:rPr lang="en-GB" sz="1800" b="1" kern="0" dirty="0" smtClean="0">
                <a:solidFill>
                  <a:srgbClr val="FF0000"/>
                </a:solidFill>
              </a:rPr>
              <a:t>the deflections add up on every turn </a:t>
            </a:r>
            <a:r>
              <a:rPr lang="en-GB" sz="1800" kern="0" dirty="0" smtClean="0"/>
              <a:t>!</a:t>
            </a:r>
          </a:p>
          <a:p>
            <a:pPr lvl="1"/>
            <a:r>
              <a:rPr lang="en-GB" sz="1600" kern="0" dirty="0" smtClean="0"/>
              <a:t>The amplitudes diverge, the particles do not stay within the accelerator vacuum chamber.</a:t>
            </a:r>
            <a:endParaRPr lang="en-GB" sz="1600" kern="0" dirty="0"/>
          </a:p>
        </p:txBody>
      </p:sp>
      <p:sp>
        <p:nvSpPr>
          <p:cNvPr id="26" name="Content Placeholder 5"/>
          <p:cNvSpPr txBox="1">
            <a:spLocks/>
          </p:cNvSpPr>
          <p:nvPr/>
        </p:nvSpPr>
        <p:spPr bwMode="auto">
          <a:xfrm>
            <a:off x="5724150" y="4634507"/>
            <a:ext cx="3419737" cy="1329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42900" lvl="1" indent="-342900">
              <a:buClr>
                <a:srgbClr val="0000FF"/>
              </a:buClr>
              <a:buSzPct val="80000"/>
              <a:buFont typeface="Wingdings" panose="05000000000000000000" pitchFamily="2" charset="2"/>
              <a:buChar char="q"/>
            </a:pPr>
            <a:r>
              <a:rPr lang="en-GB" sz="1800" kern="0" dirty="0" smtClean="0"/>
              <a:t>We just encountered our first </a:t>
            </a:r>
            <a:r>
              <a:rPr lang="en-GB" sz="1800" b="1" kern="0" dirty="0" smtClean="0">
                <a:solidFill>
                  <a:srgbClr val="FF0000"/>
                </a:solidFill>
              </a:rPr>
              <a:t>resonance</a:t>
            </a:r>
            <a:r>
              <a:rPr lang="en-GB" sz="1800" kern="0" dirty="0" smtClean="0"/>
              <a:t> – the </a:t>
            </a:r>
            <a:r>
              <a:rPr lang="en-GB" sz="1800" u="sng" kern="0" dirty="0" smtClean="0">
                <a:solidFill>
                  <a:srgbClr val="FF0000"/>
                </a:solidFill>
              </a:rPr>
              <a:t>integer resonance</a:t>
            </a:r>
            <a:r>
              <a:rPr lang="en-GB" sz="1800" kern="0" dirty="0" smtClean="0">
                <a:solidFill>
                  <a:srgbClr val="FF0000"/>
                </a:solidFill>
              </a:rPr>
              <a:t> </a:t>
            </a:r>
            <a:r>
              <a:rPr lang="en-GB" sz="1800" kern="0" dirty="0" smtClean="0"/>
              <a:t>that occurs when </a:t>
            </a:r>
            <a:r>
              <a:rPr lang="en-GB" sz="1600" dirty="0" smtClean="0"/>
              <a:t>Q </a:t>
            </a:r>
            <a:r>
              <a:rPr lang="en-GB" sz="1600" dirty="0"/>
              <a:t>= n </a:t>
            </a:r>
            <a:r>
              <a:rPr lang="en-GB" sz="1600" dirty="0">
                <a:sym typeface="Symbol" panose="05050102010706020507" pitchFamily="18" charset="2"/>
              </a:rPr>
              <a:t></a:t>
            </a:r>
            <a:r>
              <a:rPr lang="en-GB" sz="1600" dirty="0" smtClean="0">
                <a:latin typeface="Arial" panose="020B0604020202020204" pitchFamily="34" charset="0"/>
                <a:cs typeface="Arial" panose="020B0604020202020204" pitchFamily="34" charset="0"/>
                <a:sym typeface="Symbol" panose="05050102010706020507" pitchFamily="18" charset="2"/>
              </a:rPr>
              <a:t>N</a:t>
            </a:r>
            <a:endParaRPr lang="en-GB" sz="1600" dirty="0"/>
          </a:p>
        </p:txBody>
      </p:sp>
    </p:spTree>
    <p:extLst>
      <p:ext uri="{BB962C8B-B14F-4D97-AF65-F5344CB8AC3E}">
        <p14:creationId xmlns:p14="http://schemas.microsoft.com/office/powerpoint/2010/main" val="208712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Effect of a deflection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21</a:t>
            </a:fld>
            <a:endParaRPr lang="en-US" altLang="en-US"/>
          </a:p>
        </p:txBody>
      </p:sp>
      <p:sp>
        <p:nvSpPr>
          <p:cNvPr id="6" name="Content Placeholder 5"/>
          <p:cNvSpPr>
            <a:spLocks noGrp="1"/>
          </p:cNvSpPr>
          <p:nvPr>
            <p:ph idx="1"/>
          </p:nvPr>
        </p:nvSpPr>
        <p:spPr>
          <a:xfrm>
            <a:off x="5709229" y="1467856"/>
            <a:ext cx="3434770" cy="1126433"/>
          </a:xfrm>
        </p:spPr>
        <p:txBody>
          <a:bodyPr/>
          <a:lstStyle/>
          <a:p>
            <a:r>
              <a:rPr lang="en-GB" sz="1800" dirty="0" smtClean="0"/>
              <a:t>We set the machine tune to a half integer value:</a:t>
            </a:r>
          </a:p>
          <a:p>
            <a:pPr lvl="1"/>
            <a:r>
              <a:rPr lang="en-GB" sz="1600" dirty="0" smtClean="0"/>
              <a:t>Q = n+0.5, n </a:t>
            </a:r>
            <a:r>
              <a:rPr lang="en-GB" sz="1600" dirty="0" smtClean="0">
                <a:sym typeface="Symbol" panose="05050102010706020507" pitchFamily="18" charset="2"/>
              </a:rPr>
              <a:t></a:t>
            </a:r>
            <a:r>
              <a:rPr lang="en-GB" sz="1600" dirty="0" smtClean="0">
                <a:latin typeface="Arial" panose="020B0604020202020204" pitchFamily="34" charset="0"/>
                <a:cs typeface="Arial" panose="020B0604020202020204" pitchFamily="34" charset="0"/>
                <a:sym typeface="Symbol" panose="05050102010706020507" pitchFamily="18" charset="2"/>
              </a:rPr>
              <a:t>N</a:t>
            </a:r>
            <a:endParaRPr lang="en-GB" sz="16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146" y="1109402"/>
            <a:ext cx="3650210" cy="1432890"/>
          </a:xfrm>
          <a:prstGeom prst="rect">
            <a:avLst/>
          </a:prstGeom>
        </p:spPr>
      </p:pic>
      <p:sp>
        <p:nvSpPr>
          <p:cNvPr id="11" name="TextBox 10"/>
          <p:cNvSpPr txBox="1"/>
          <p:nvPr/>
        </p:nvSpPr>
        <p:spPr>
          <a:xfrm>
            <a:off x="4383227" y="1687826"/>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1</a:t>
            </a:r>
          </a:p>
        </p:txBody>
      </p:sp>
      <p:sp>
        <p:nvSpPr>
          <p:cNvPr id="19" name="TextBox 18"/>
          <p:cNvSpPr txBox="1"/>
          <p:nvPr/>
        </p:nvSpPr>
        <p:spPr>
          <a:xfrm>
            <a:off x="1825773" y="823393"/>
            <a:ext cx="1176925" cy="338554"/>
          </a:xfrm>
          <a:prstGeom prst="rect">
            <a:avLst/>
          </a:prstGeom>
        </p:spPr>
        <p:txBody>
          <a:bodyPr wrap="none" rtlCol="0">
            <a:spAutoFit/>
          </a:bodyPr>
          <a:lstStyle/>
          <a:p>
            <a:pPr>
              <a:spcBef>
                <a:spcPct val="20000"/>
              </a:spcBef>
              <a:spcAft>
                <a:spcPts val="400"/>
              </a:spcAft>
              <a:buClr>
                <a:srgbClr val="0000FF"/>
              </a:buClr>
              <a:buSzPct val="80000"/>
            </a:pPr>
            <a:r>
              <a:rPr lang="en-GB" sz="1600" b="1" kern="0" dirty="0" smtClean="0">
                <a:solidFill>
                  <a:srgbClr val="00B050"/>
                </a:solidFill>
                <a:latin typeface="+mn-lt"/>
              </a:rPr>
              <a:t>Deflection</a:t>
            </a:r>
          </a:p>
        </p:txBody>
      </p:sp>
      <p:cxnSp>
        <p:nvCxnSpPr>
          <p:cNvPr id="21" name="Straight Arrow Connector 20"/>
          <p:cNvCxnSpPr>
            <a:stCxn id="7" idx="0"/>
          </p:cNvCxnSpPr>
          <p:nvPr/>
        </p:nvCxnSpPr>
        <p:spPr bwMode="auto">
          <a:xfrm flipH="1">
            <a:off x="2401250" y="1109402"/>
            <a:ext cx="1" cy="532647"/>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cxnSp>
        <p:nvCxnSpPr>
          <p:cNvPr id="23" name="Straight Arrow Connector 22"/>
          <p:cNvCxnSpPr/>
          <p:nvPr/>
        </p:nvCxnSpPr>
        <p:spPr bwMode="auto">
          <a:xfrm>
            <a:off x="576145" y="1642049"/>
            <a:ext cx="6995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4" name="TextBox 23"/>
          <p:cNvSpPr txBox="1"/>
          <p:nvPr/>
        </p:nvSpPr>
        <p:spPr>
          <a:xfrm>
            <a:off x="326447" y="1286857"/>
            <a:ext cx="1228221" cy="261610"/>
          </a:xfrm>
          <a:prstGeom prst="rect">
            <a:avLst/>
          </a:prstGeom>
        </p:spPr>
        <p:txBody>
          <a:bodyPr wrap="none" rtlCol="0">
            <a:spAutoFit/>
          </a:bodyPr>
          <a:lstStyle/>
          <a:p>
            <a:pPr>
              <a:spcBef>
                <a:spcPct val="20000"/>
              </a:spcBef>
              <a:spcAft>
                <a:spcPts val="400"/>
              </a:spcAft>
              <a:buClr>
                <a:srgbClr val="0000FF"/>
              </a:buClr>
              <a:buSzPct val="80000"/>
            </a:pPr>
            <a:r>
              <a:rPr lang="en-GB" sz="1100" kern="0" dirty="0" smtClean="0">
                <a:latin typeface="+mn-lt"/>
              </a:rPr>
              <a:t>Particle direction</a:t>
            </a:r>
          </a:p>
        </p:txBody>
      </p:sp>
      <p:sp>
        <p:nvSpPr>
          <p:cNvPr id="25" name="Content Placeholder 5"/>
          <p:cNvSpPr txBox="1">
            <a:spLocks/>
          </p:cNvSpPr>
          <p:nvPr/>
        </p:nvSpPr>
        <p:spPr bwMode="auto">
          <a:xfrm>
            <a:off x="5724262" y="2584089"/>
            <a:ext cx="3419737" cy="1905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For half integer tune values, </a:t>
            </a:r>
            <a:r>
              <a:rPr lang="en-GB" sz="1800" b="1" kern="0" dirty="0" smtClean="0">
                <a:solidFill>
                  <a:srgbClr val="FF0000"/>
                </a:solidFill>
              </a:rPr>
              <a:t>the deflections compensate on every other turn </a:t>
            </a:r>
            <a:r>
              <a:rPr lang="en-GB" sz="1800" kern="0" dirty="0" smtClean="0"/>
              <a:t>!</a:t>
            </a:r>
          </a:p>
          <a:p>
            <a:pPr lvl="1"/>
            <a:r>
              <a:rPr lang="en-GB" sz="1600" kern="0" dirty="0" smtClean="0"/>
              <a:t>The amplitudes are stable.</a:t>
            </a:r>
            <a:endParaRPr lang="en-GB" sz="1600" kern="0" dirty="0"/>
          </a:p>
        </p:txBody>
      </p:sp>
      <p:sp>
        <p:nvSpPr>
          <p:cNvPr id="26" name="Content Placeholder 5"/>
          <p:cNvSpPr txBox="1">
            <a:spLocks/>
          </p:cNvSpPr>
          <p:nvPr/>
        </p:nvSpPr>
        <p:spPr bwMode="auto">
          <a:xfrm>
            <a:off x="5724150" y="4504340"/>
            <a:ext cx="3419737" cy="76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42900" lvl="1" indent="-342900">
              <a:buClr>
                <a:srgbClr val="0000FF"/>
              </a:buClr>
              <a:buSzPct val="80000"/>
              <a:buFont typeface="Wingdings" panose="05000000000000000000" pitchFamily="2" charset="2"/>
              <a:buChar char="q"/>
            </a:pPr>
            <a:r>
              <a:rPr lang="en-GB" sz="1800" kern="0" dirty="0" smtClean="0"/>
              <a:t>This looks like a much better working point for Q!</a:t>
            </a:r>
          </a:p>
        </p:txBody>
      </p:sp>
      <p:grpSp>
        <p:nvGrpSpPr>
          <p:cNvPr id="8" name="Group 7"/>
          <p:cNvGrpSpPr/>
          <p:nvPr/>
        </p:nvGrpSpPr>
        <p:grpSpPr>
          <a:xfrm>
            <a:off x="572228" y="2084825"/>
            <a:ext cx="4825023" cy="1434428"/>
            <a:chOff x="572228" y="2084825"/>
            <a:chExt cx="4825023" cy="1434428"/>
          </a:xfrm>
        </p:grpSpPr>
        <p:sp>
          <p:nvSpPr>
            <p:cNvPr id="12" name="TextBox 11"/>
            <p:cNvSpPr txBox="1"/>
            <p:nvPr/>
          </p:nvSpPr>
          <p:spPr>
            <a:xfrm>
              <a:off x="4398260" y="267206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2</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228" y="2084825"/>
              <a:ext cx="3654127" cy="1434428"/>
            </a:xfrm>
            <a:prstGeom prst="rect">
              <a:avLst/>
            </a:prstGeom>
          </p:spPr>
        </p:pic>
      </p:grpSp>
      <p:grpSp>
        <p:nvGrpSpPr>
          <p:cNvPr id="9" name="Group 8"/>
          <p:cNvGrpSpPr/>
          <p:nvPr/>
        </p:nvGrpSpPr>
        <p:grpSpPr>
          <a:xfrm>
            <a:off x="572228" y="3160165"/>
            <a:ext cx="4806739" cy="1434428"/>
            <a:chOff x="572228" y="3160165"/>
            <a:chExt cx="4806739" cy="1434428"/>
          </a:xfrm>
        </p:grpSpPr>
        <p:sp>
          <p:nvSpPr>
            <p:cNvPr id="13" name="TextBox 12"/>
            <p:cNvSpPr txBox="1"/>
            <p:nvPr/>
          </p:nvSpPr>
          <p:spPr>
            <a:xfrm>
              <a:off x="4379976" y="369783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3</a:t>
              </a: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228" y="3160165"/>
              <a:ext cx="3654127" cy="1434428"/>
            </a:xfrm>
            <a:prstGeom prst="rect">
              <a:avLst/>
            </a:prstGeom>
          </p:spPr>
        </p:pic>
      </p:grpSp>
      <p:grpSp>
        <p:nvGrpSpPr>
          <p:cNvPr id="10" name="Group 9"/>
          <p:cNvGrpSpPr/>
          <p:nvPr/>
        </p:nvGrpSpPr>
        <p:grpSpPr>
          <a:xfrm>
            <a:off x="571108" y="4350720"/>
            <a:ext cx="4826143" cy="1434867"/>
            <a:chOff x="571108" y="4350720"/>
            <a:chExt cx="4826143" cy="1434867"/>
          </a:xfrm>
        </p:grpSpPr>
        <p:sp>
          <p:nvSpPr>
            <p:cNvPr id="14" name="TextBox 13"/>
            <p:cNvSpPr txBox="1"/>
            <p:nvPr/>
          </p:nvSpPr>
          <p:spPr>
            <a:xfrm>
              <a:off x="4398260" y="4838258"/>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4</a:t>
              </a:r>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108" y="4350720"/>
              <a:ext cx="3655247" cy="1434867"/>
            </a:xfrm>
            <a:prstGeom prst="rect">
              <a:avLst/>
            </a:prstGeom>
          </p:spPr>
        </p:pic>
      </p:grpSp>
    </p:spTree>
    <p:extLst>
      <p:ext uri="{BB962C8B-B14F-4D97-AF65-F5344CB8AC3E}">
        <p14:creationId xmlns:p14="http://schemas.microsoft.com/office/powerpoint/2010/main" val="121734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Effect of a deflection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22</a:t>
            </a:fld>
            <a:endParaRPr lang="en-US" altLang="en-US"/>
          </a:p>
        </p:txBody>
      </p:sp>
      <p:sp>
        <p:nvSpPr>
          <p:cNvPr id="6" name="Content Placeholder 5"/>
          <p:cNvSpPr>
            <a:spLocks noGrp="1"/>
          </p:cNvSpPr>
          <p:nvPr>
            <p:ph idx="1"/>
          </p:nvPr>
        </p:nvSpPr>
        <p:spPr>
          <a:xfrm>
            <a:off x="5709229" y="1467856"/>
            <a:ext cx="3434770" cy="1126433"/>
          </a:xfrm>
        </p:spPr>
        <p:txBody>
          <a:bodyPr/>
          <a:lstStyle/>
          <a:p>
            <a:r>
              <a:rPr lang="en-GB" sz="1800" dirty="0" smtClean="0"/>
              <a:t>We set the machine tune to a quarter integer value:</a:t>
            </a:r>
          </a:p>
          <a:p>
            <a:pPr lvl="1"/>
            <a:r>
              <a:rPr lang="en-GB" sz="1600" dirty="0" smtClean="0"/>
              <a:t>Q = n+0.25, n </a:t>
            </a:r>
            <a:r>
              <a:rPr lang="en-GB" sz="1600" dirty="0" smtClean="0">
                <a:sym typeface="Symbol" panose="05050102010706020507" pitchFamily="18" charset="2"/>
              </a:rPr>
              <a:t></a:t>
            </a:r>
            <a:r>
              <a:rPr lang="en-GB" sz="1600" dirty="0" smtClean="0">
                <a:latin typeface="Arial" panose="020B0604020202020204" pitchFamily="34" charset="0"/>
                <a:cs typeface="Arial" panose="020B0604020202020204" pitchFamily="34" charset="0"/>
                <a:sym typeface="Symbol" panose="05050102010706020507" pitchFamily="18" charset="2"/>
              </a:rPr>
              <a:t>N</a:t>
            </a:r>
            <a:endParaRPr lang="en-GB" sz="16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146" y="1109402"/>
            <a:ext cx="3650210" cy="1432890"/>
          </a:xfrm>
          <a:prstGeom prst="rect">
            <a:avLst/>
          </a:prstGeom>
        </p:spPr>
      </p:pic>
      <p:sp>
        <p:nvSpPr>
          <p:cNvPr id="11" name="TextBox 10"/>
          <p:cNvSpPr txBox="1"/>
          <p:nvPr/>
        </p:nvSpPr>
        <p:spPr>
          <a:xfrm>
            <a:off x="4383227" y="1687826"/>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1</a:t>
            </a:r>
          </a:p>
        </p:txBody>
      </p:sp>
      <p:sp>
        <p:nvSpPr>
          <p:cNvPr id="19" name="TextBox 18"/>
          <p:cNvSpPr txBox="1"/>
          <p:nvPr/>
        </p:nvSpPr>
        <p:spPr>
          <a:xfrm>
            <a:off x="1825773" y="823393"/>
            <a:ext cx="1176925" cy="338554"/>
          </a:xfrm>
          <a:prstGeom prst="rect">
            <a:avLst/>
          </a:prstGeom>
        </p:spPr>
        <p:txBody>
          <a:bodyPr wrap="none" rtlCol="0">
            <a:spAutoFit/>
          </a:bodyPr>
          <a:lstStyle/>
          <a:p>
            <a:pPr>
              <a:spcBef>
                <a:spcPct val="20000"/>
              </a:spcBef>
              <a:spcAft>
                <a:spcPts val="400"/>
              </a:spcAft>
              <a:buClr>
                <a:srgbClr val="0000FF"/>
              </a:buClr>
              <a:buSzPct val="80000"/>
            </a:pPr>
            <a:r>
              <a:rPr lang="en-GB" sz="1600" b="1" kern="0" dirty="0" smtClean="0">
                <a:solidFill>
                  <a:srgbClr val="00B050"/>
                </a:solidFill>
                <a:latin typeface="+mn-lt"/>
              </a:rPr>
              <a:t>Deflection</a:t>
            </a:r>
          </a:p>
        </p:txBody>
      </p:sp>
      <p:cxnSp>
        <p:nvCxnSpPr>
          <p:cNvPr id="21" name="Straight Arrow Connector 20"/>
          <p:cNvCxnSpPr>
            <a:stCxn id="7" idx="0"/>
          </p:cNvCxnSpPr>
          <p:nvPr/>
        </p:nvCxnSpPr>
        <p:spPr bwMode="auto">
          <a:xfrm flipH="1">
            <a:off x="2401250" y="1109402"/>
            <a:ext cx="1" cy="532647"/>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cxnSp>
        <p:nvCxnSpPr>
          <p:cNvPr id="23" name="Straight Arrow Connector 22"/>
          <p:cNvCxnSpPr/>
          <p:nvPr/>
        </p:nvCxnSpPr>
        <p:spPr bwMode="auto">
          <a:xfrm>
            <a:off x="576145" y="1642049"/>
            <a:ext cx="6995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4" name="TextBox 23"/>
          <p:cNvSpPr txBox="1"/>
          <p:nvPr/>
        </p:nvSpPr>
        <p:spPr>
          <a:xfrm>
            <a:off x="326447" y="1286857"/>
            <a:ext cx="1228221" cy="261610"/>
          </a:xfrm>
          <a:prstGeom prst="rect">
            <a:avLst/>
          </a:prstGeom>
        </p:spPr>
        <p:txBody>
          <a:bodyPr wrap="none" rtlCol="0">
            <a:spAutoFit/>
          </a:bodyPr>
          <a:lstStyle/>
          <a:p>
            <a:pPr>
              <a:spcBef>
                <a:spcPct val="20000"/>
              </a:spcBef>
              <a:spcAft>
                <a:spcPts val="400"/>
              </a:spcAft>
              <a:buClr>
                <a:srgbClr val="0000FF"/>
              </a:buClr>
              <a:buSzPct val="80000"/>
            </a:pPr>
            <a:r>
              <a:rPr lang="en-GB" sz="1100" kern="0" dirty="0" smtClean="0">
                <a:latin typeface="+mn-lt"/>
              </a:rPr>
              <a:t>Particle direction</a:t>
            </a:r>
          </a:p>
        </p:txBody>
      </p:sp>
      <p:sp>
        <p:nvSpPr>
          <p:cNvPr id="25" name="Content Placeholder 5"/>
          <p:cNvSpPr txBox="1">
            <a:spLocks/>
          </p:cNvSpPr>
          <p:nvPr/>
        </p:nvSpPr>
        <p:spPr bwMode="auto">
          <a:xfrm>
            <a:off x="5724262" y="2584089"/>
            <a:ext cx="3419737" cy="144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For quarter tune values, </a:t>
            </a:r>
            <a:r>
              <a:rPr lang="en-GB" sz="1800" b="1" kern="0" dirty="0" smtClean="0">
                <a:solidFill>
                  <a:srgbClr val="FF0000"/>
                </a:solidFill>
              </a:rPr>
              <a:t>the deflections compensate every four turns </a:t>
            </a:r>
            <a:r>
              <a:rPr lang="en-GB" sz="1800" kern="0" dirty="0" smtClean="0"/>
              <a:t>!</a:t>
            </a:r>
          </a:p>
          <a:p>
            <a:pPr lvl="1"/>
            <a:r>
              <a:rPr lang="en-GB" sz="1600" kern="0" dirty="0" smtClean="0"/>
              <a:t>The amplitudes are stable.</a:t>
            </a:r>
            <a:endParaRPr lang="en-GB" sz="1600" kern="0" dirty="0"/>
          </a:p>
        </p:txBody>
      </p:sp>
      <p:sp>
        <p:nvSpPr>
          <p:cNvPr id="26" name="Content Placeholder 5"/>
          <p:cNvSpPr txBox="1">
            <a:spLocks/>
          </p:cNvSpPr>
          <p:nvPr/>
        </p:nvSpPr>
        <p:spPr bwMode="auto">
          <a:xfrm>
            <a:off x="5724150" y="4197100"/>
            <a:ext cx="3419737" cy="76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42900" lvl="1" indent="-342900">
              <a:buClr>
                <a:srgbClr val="0000FF"/>
              </a:buClr>
              <a:buSzPct val="80000"/>
              <a:buFont typeface="Wingdings" panose="05000000000000000000" pitchFamily="2" charset="2"/>
              <a:buChar char="q"/>
            </a:pPr>
            <a:r>
              <a:rPr lang="en-GB" sz="1800" kern="0" dirty="0" smtClean="0"/>
              <a:t>Also a reasonable working point for Q!</a:t>
            </a:r>
          </a:p>
        </p:txBody>
      </p:sp>
      <p:grpSp>
        <p:nvGrpSpPr>
          <p:cNvPr id="15" name="Group 14"/>
          <p:cNvGrpSpPr/>
          <p:nvPr/>
        </p:nvGrpSpPr>
        <p:grpSpPr>
          <a:xfrm>
            <a:off x="576145" y="2138607"/>
            <a:ext cx="4821106" cy="1432891"/>
            <a:chOff x="576145" y="2138607"/>
            <a:chExt cx="4821106" cy="1432891"/>
          </a:xfrm>
        </p:grpSpPr>
        <p:sp>
          <p:nvSpPr>
            <p:cNvPr id="12" name="TextBox 11"/>
            <p:cNvSpPr txBox="1"/>
            <p:nvPr/>
          </p:nvSpPr>
          <p:spPr>
            <a:xfrm>
              <a:off x="4398260" y="267206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2</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145" y="2138607"/>
              <a:ext cx="3650211" cy="1432891"/>
            </a:xfrm>
            <a:prstGeom prst="rect">
              <a:avLst/>
            </a:prstGeom>
          </p:spPr>
        </p:pic>
      </p:grpSp>
      <p:grpSp>
        <p:nvGrpSpPr>
          <p:cNvPr id="16" name="Group 15"/>
          <p:cNvGrpSpPr/>
          <p:nvPr/>
        </p:nvGrpSpPr>
        <p:grpSpPr>
          <a:xfrm>
            <a:off x="576144" y="3301879"/>
            <a:ext cx="4802823" cy="1432891"/>
            <a:chOff x="576144" y="3301879"/>
            <a:chExt cx="4802823" cy="1432891"/>
          </a:xfrm>
        </p:grpSpPr>
        <p:sp>
          <p:nvSpPr>
            <p:cNvPr id="13" name="TextBox 12"/>
            <p:cNvSpPr txBox="1"/>
            <p:nvPr/>
          </p:nvSpPr>
          <p:spPr>
            <a:xfrm>
              <a:off x="4379976" y="369783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3</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144" y="3301879"/>
              <a:ext cx="3650212" cy="1432891"/>
            </a:xfrm>
            <a:prstGeom prst="rect">
              <a:avLst/>
            </a:prstGeom>
          </p:spPr>
        </p:pic>
      </p:grpSp>
      <p:grpSp>
        <p:nvGrpSpPr>
          <p:cNvPr id="17" name="Group 16"/>
          <p:cNvGrpSpPr/>
          <p:nvPr/>
        </p:nvGrpSpPr>
        <p:grpSpPr>
          <a:xfrm>
            <a:off x="597513" y="4350720"/>
            <a:ext cx="4799738" cy="1445480"/>
            <a:chOff x="597513" y="4350720"/>
            <a:chExt cx="4799738" cy="1445480"/>
          </a:xfrm>
        </p:grpSpPr>
        <p:sp>
          <p:nvSpPr>
            <p:cNvPr id="14" name="TextBox 13"/>
            <p:cNvSpPr txBox="1"/>
            <p:nvPr/>
          </p:nvSpPr>
          <p:spPr>
            <a:xfrm>
              <a:off x="4398260" y="492679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Turn no 4</a:t>
              </a: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7513" y="4350720"/>
              <a:ext cx="3682281" cy="1445480"/>
            </a:xfrm>
            <a:prstGeom prst="rect">
              <a:avLst/>
            </a:prstGeom>
          </p:spPr>
        </p:pic>
      </p:grpSp>
    </p:spTree>
    <p:extLst>
      <p:ext uri="{BB962C8B-B14F-4D97-AF65-F5344CB8AC3E}">
        <p14:creationId xmlns:p14="http://schemas.microsoft.com/office/powerpoint/2010/main" val="1882517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Many turns </a:t>
            </a:r>
            <a:r>
              <a:rPr lang="en-GB" smtClean="0"/>
              <a:t>reveal something</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23</a:t>
            </a:fld>
            <a:endParaRPr lang="en-US" altLang="en-US"/>
          </a:p>
        </p:txBody>
      </p:sp>
      <p:grpSp>
        <p:nvGrpSpPr>
          <p:cNvPr id="22" name="Group 21"/>
          <p:cNvGrpSpPr/>
          <p:nvPr/>
        </p:nvGrpSpPr>
        <p:grpSpPr>
          <a:xfrm>
            <a:off x="674850" y="1316725"/>
            <a:ext cx="3683205" cy="1440608"/>
            <a:chOff x="674850" y="1239915"/>
            <a:chExt cx="3683205" cy="1440608"/>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185" y="1239915"/>
              <a:ext cx="3669870" cy="1440608"/>
            </a:xfrm>
            <a:prstGeom prst="rect">
              <a:avLst/>
            </a:prstGeom>
          </p:spPr>
        </p:pic>
        <p:sp>
          <p:nvSpPr>
            <p:cNvPr id="8" name="TextBox 7"/>
            <p:cNvSpPr txBox="1"/>
            <p:nvPr/>
          </p:nvSpPr>
          <p:spPr>
            <a:xfrm>
              <a:off x="674850" y="1469808"/>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n + 0.5</a:t>
              </a:r>
            </a:p>
          </p:txBody>
        </p:sp>
      </p:grpSp>
      <p:grpSp>
        <p:nvGrpSpPr>
          <p:cNvPr id="23" name="Group 22"/>
          <p:cNvGrpSpPr/>
          <p:nvPr/>
        </p:nvGrpSpPr>
        <p:grpSpPr>
          <a:xfrm>
            <a:off x="5049386" y="1317823"/>
            <a:ext cx="3706271" cy="1440608"/>
            <a:chOff x="5049386" y="1239915"/>
            <a:chExt cx="3706271" cy="1440608"/>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5787" y="1239915"/>
              <a:ext cx="3669870" cy="1440608"/>
            </a:xfrm>
            <a:prstGeom prst="rect">
              <a:avLst/>
            </a:prstGeom>
          </p:spPr>
        </p:pic>
        <p:sp>
          <p:nvSpPr>
            <p:cNvPr id="10" name="TextBox 9"/>
            <p:cNvSpPr txBox="1"/>
            <p:nvPr/>
          </p:nvSpPr>
          <p:spPr>
            <a:xfrm>
              <a:off x="5049386" y="1468021"/>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n + 0.4</a:t>
              </a:r>
            </a:p>
          </p:txBody>
        </p:sp>
      </p:grpSp>
      <p:grpSp>
        <p:nvGrpSpPr>
          <p:cNvPr id="24" name="Group 23"/>
          <p:cNvGrpSpPr/>
          <p:nvPr/>
        </p:nvGrpSpPr>
        <p:grpSpPr>
          <a:xfrm>
            <a:off x="623525" y="2276850"/>
            <a:ext cx="3734530" cy="1440608"/>
            <a:chOff x="623525" y="2200040"/>
            <a:chExt cx="3734530" cy="1440608"/>
          </a:xfrm>
        </p:grpSpPr>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185" y="2200040"/>
              <a:ext cx="3669870" cy="1440608"/>
            </a:xfrm>
            <a:prstGeom prst="rect">
              <a:avLst/>
            </a:prstGeom>
          </p:spPr>
        </p:pic>
        <p:sp>
          <p:nvSpPr>
            <p:cNvPr id="13" name="TextBox 12"/>
            <p:cNvSpPr txBox="1"/>
            <p:nvPr/>
          </p:nvSpPr>
          <p:spPr>
            <a:xfrm>
              <a:off x="623525" y="2391528"/>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n + 0.3</a:t>
              </a:r>
            </a:p>
          </p:txBody>
        </p:sp>
      </p:grpSp>
      <p:grpSp>
        <p:nvGrpSpPr>
          <p:cNvPr id="25" name="Group 24"/>
          <p:cNvGrpSpPr/>
          <p:nvPr/>
        </p:nvGrpSpPr>
        <p:grpSpPr>
          <a:xfrm>
            <a:off x="5002117" y="2275624"/>
            <a:ext cx="3747569" cy="1440608"/>
            <a:chOff x="5002117" y="2197716"/>
            <a:chExt cx="3747569" cy="1440608"/>
          </a:xfrm>
        </p:grpSpPr>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9815" y="2197716"/>
              <a:ext cx="3669871" cy="1440608"/>
            </a:xfrm>
            <a:prstGeom prst="rect">
              <a:avLst/>
            </a:prstGeom>
          </p:spPr>
        </p:pic>
        <p:sp>
          <p:nvSpPr>
            <p:cNvPr id="14" name="TextBox 13"/>
            <p:cNvSpPr txBox="1"/>
            <p:nvPr/>
          </p:nvSpPr>
          <p:spPr>
            <a:xfrm>
              <a:off x="5002117" y="2312931"/>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n + 0.2</a:t>
              </a:r>
            </a:p>
          </p:txBody>
        </p:sp>
      </p:grpSp>
      <p:grpSp>
        <p:nvGrpSpPr>
          <p:cNvPr id="27" name="Group 26"/>
          <p:cNvGrpSpPr/>
          <p:nvPr/>
        </p:nvGrpSpPr>
        <p:grpSpPr>
          <a:xfrm>
            <a:off x="4994455" y="3342751"/>
            <a:ext cx="3761203" cy="1699259"/>
            <a:chOff x="4994455" y="3264843"/>
            <a:chExt cx="3761203" cy="1699259"/>
          </a:xfrm>
        </p:grpSpPr>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5787" y="3523494"/>
              <a:ext cx="3669871" cy="1440608"/>
            </a:xfrm>
            <a:prstGeom prst="rect">
              <a:avLst/>
            </a:prstGeom>
          </p:spPr>
        </p:pic>
        <p:sp>
          <p:nvSpPr>
            <p:cNvPr id="19" name="TextBox 18"/>
            <p:cNvSpPr txBox="1"/>
            <p:nvPr/>
          </p:nvSpPr>
          <p:spPr>
            <a:xfrm>
              <a:off x="4994455" y="3264843"/>
              <a:ext cx="1188146"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n + 0.05</a:t>
              </a:r>
            </a:p>
          </p:txBody>
        </p:sp>
      </p:grpSp>
      <p:sp>
        <p:nvSpPr>
          <p:cNvPr id="21" name="Content Placeholder 5"/>
          <p:cNvSpPr txBox="1">
            <a:spLocks/>
          </p:cNvSpPr>
          <p:nvPr/>
        </p:nvSpPr>
        <p:spPr bwMode="auto">
          <a:xfrm>
            <a:off x="4687215" y="5195630"/>
            <a:ext cx="4305499" cy="1382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The particles </a:t>
            </a:r>
            <a:r>
              <a:rPr lang="en-GB" sz="1800" b="1" kern="0" dirty="0" smtClean="0">
                <a:solidFill>
                  <a:srgbClr val="0000FF"/>
                </a:solidFill>
              </a:rPr>
              <a:t>oscillate around a stable mean value </a:t>
            </a:r>
            <a:r>
              <a:rPr lang="en-GB" sz="1800" kern="0" dirty="0" smtClean="0"/>
              <a:t>(</a:t>
            </a:r>
            <a:r>
              <a:rPr lang="en-GB" sz="1800" kern="0" dirty="0"/>
              <a:t>Q </a:t>
            </a:r>
            <a:r>
              <a:rPr lang="en-GB" sz="1800" kern="0" dirty="0" smtClean="0">
                <a:latin typeface="Sylfaen" panose="010A0502050306030303" pitchFamily="18" charset="0"/>
              </a:rPr>
              <a:t>≠</a:t>
            </a:r>
            <a:r>
              <a:rPr lang="en-GB" sz="1800" kern="0" dirty="0" smtClean="0"/>
              <a:t> </a:t>
            </a:r>
            <a:r>
              <a:rPr lang="en-GB" sz="1800" kern="0" dirty="0"/>
              <a:t>n</a:t>
            </a:r>
            <a:r>
              <a:rPr lang="en-GB" sz="1800" kern="0" dirty="0" smtClean="0"/>
              <a:t>)!</a:t>
            </a:r>
          </a:p>
          <a:p>
            <a:r>
              <a:rPr lang="en-GB" sz="1800" kern="0" dirty="0" smtClean="0"/>
              <a:t>The amplitude diverges as we approach Q = n </a:t>
            </a:r>
            <a:r>
              <a:rPr lang="en-GB" sz="1800" kern="0" dirty="0" smtClean="0">
                <a:sym typeface="Wingdings" panose="05000000000000000000" pitchFamily="2" charset="2"/>
              </a:rPr>
              <a:t> integer resonance</a:t>
            </a:r>
            <a:endParaRPr lang="en-GB" sz="1800" kern="0" dirty="0"/>
          </a:p>
        </p:txBody>
      </p:sp>
      <p:grpSp>
        <p:nvGrpSpPr>
          <p:cNvPr id="26" name="Group 25"/>
          <p:cNvGrpSpPr/>
          <p:nvPr/>
        </p:nvGrpSpPr>
        <p:grpSpPr>
          <a:xfrm>
            <a:off x="617492" y="3428463"/>
            <a:ext cx="3727229" cy="1614773"/>
            <a:chOff x="617492" y="3351653"/>
            <a:chExt cx="3727229" cy="1614773"/>
          </a:xfrm>
        </p:grpSpPr>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4850" y="3525818"/>
              <a:ext cx="3669871" cy="1440608"/>
            </a:xfrm>
            <a:prstGeom prst="rect">
              <a:avLst/>
            </a:prstGeom>
          </p:spPr>
        </p:pic>
        <p:sp>
          <p:nvSpPr>
            <p:cNvPr id="15" name="TextBox 14"/>
            <p:cNvSpPr txBox="1"/>
            <p:nvPr/>
          </p:nvSpPr>
          <p:spPr>
            <a:xfrm>
              <a:off x="617492" y="3351653"/>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n + 0.1</a:t>
              </a:r>
            </a:p>
          </p:txBody>
        </p:sp>
      </p:grpSp>
      <p:grpSp>
        <p:nvGrpSpPr>
          <p:cNvPr id="28" name="Group 27"/>
          <p:cNvGrpSpPr/>
          <p:nvPr/>
        </p:nvGrpSpPr>
        <p:grpSpPr>
          <a:xfrm>
            <a:off x="594052" y="4889347"/>
            <a:ext cx="3782146" cy="1765673"/>
            <a:chOff x="594052" y="4812537"/>
            <a:chExt cx="3782146" cy="1765673"/>
          </a:xfrm>
        </p:grpSpPr>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8185" y="5130480"/>
              <a:ext cx="3688013" cy="1447730"/>
            </a:xfrm>
            <a:prstGeom prst="rect">
              <a:avLst/>
            </a:prstGeom>
          </p:spPr>
        </p:pic>
        <p:sp>
          <p:nvSpPr>
            <p:cNvPr id="20" name="TextBox 19"/>
            <p:cNvSpPr txBox="1"/>
            <p:nvPr/>
          </p:nvSpPr>
          <p:spPr>
            <a:xfrm>
              <a:off x="594052" y="4812537"/>
              <a:ext cx="636713"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n</a:t>
              </a:r>
            </a:p>
          </p:txBody>
        </p:sp>
      </p:grpSp>
      <p:sp>
        <p:nvSpPr>
          <p:cNvPr id="6" name="Content Placeholder 5"/>
          <p:cNvSpPr>
            <a:spLocks noGrp="1"/>
          </p:cNvSpPr>
          <p:nvPr>
            <p:ph idx="1"/>
          </p:nvPr>
        </p:nvSpPr>
        <p:spPr>
          <a:xfrm>
            <a:off x="688185" y="855865"/>
            <a:ext cx="7877576" cy="576075"/>
          </a:xfrm>
        </p:spPr>
        <p:txBody>
          <a:bodyPr/>
          <a:lstStyle/>
          <a:p>
            <a:r>
              <a:rPr lang="en-GB" sz="1800" dirty="0" smtClean="0"/>
              <a:t>Let’s plot the 50 first turns on top of each other and change Q.</a:t>
            </a:r>
          </a:p>
          <a:p>
            <a:pPr lvl="1"/>
            <a:r>
              <a:rPr lang="en-GB" sz="1600" dirty="0" smtClean="0"/>
              <a:t>All plots are on the same scale</a:t>
            </a:r>
            <a:endParaRPr lang="en-GB" sz="1600" dirty="0"/>
          </a:p>
        </p:txBody>
      </p:sp>
    </p:spTree>
    <p:extLst>
      <p:ext uri="{BB962C8B-B14F-4D97-AF65-F5344CB8AC3E}">
        <p14:creationId xmlns:p14="http://schemas.microsoft.com/office/powerpoint/2010/main" val="2335618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closed orbit</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24</a:t>
            </a:fld>
            <a:endParaRPr lang="en-US" altLang="en-US"/>
          </a:p>
        </p:txBody>
      </p:sp>
      <p:sp>
        <p:nvSpPr>
          <p:cNvPr id="6" name="Content Placeholder 5"/>
          <p:cNvSpPr>
            <a:spLocks noGrp="1"/>
          </p:cNvSpPr>
          <p:nvPr>
            <p:ph idx="1"/>
          </p:nvPr>
        </p:nvSpPr>
        <p:spPr>
          <a:xfrm>
            <a:off x="809960" y="939780"/>
            <a:ext cx="7877576" cy="2457919"/>
          </a:xfrm>
        </p:spPr>
        <p:txBody>
          <a:bodyPr/>
          <a:lstStyle/>
          <a:p>
            <a:r>
              <a:rPr lang="en-GB" dirty="0" smtClean="0"/>
              <a:t>The stable mean value around which the particles oscillate is called the </a:t>
            </a:r>
            <a:r>
              <a:rPr lang="en-GB" b="1" dirty="0" smtClean="0">
                <a:solidFill>
                  <a:srgbClr val="009900"/>
                </a:solidFill>
              </a:rPr>
              <a:t>closed orbit</a:t>
            </a:r>
            <a:r>
              <a:rPr lang="en-GB" dirty="0" smtClean="0"/>
              <a:t>.</a:t>
            </a:r>
          </a:p>
          <a:p>
            <a:pPr lvl="1"/>
            <a:r>
              <a:rPr lang="en-GB" dirty="0" smtClean="0"/>
              <a:t>Every particle in the beam oscillates around the closed orbit.</a:t>
            </a:r>
          </a:p>
          <a:p>
            <a:pPr lvl="1"/>
            <a:r>
              <a:rPr lang="en-GB" dirty="0" smtClean="0"/>
              <a:t>As we have seen the closed orbit ‘does not exist’ when the tune is an integer value.</a:t>
            </a:r>
          </a:p>
          <a:p>
            <a:r>
              <a:rPr lang="en-GB" dirty="0" smtClean="0"/>
              <a:t>The general expression of the </a:t>
            </a:r>
            <a:r>
              <a:rPr lang="en-GB" b="1" dirty="0" smtClean="0">
                <a:solidFill>
                  <a:srgbClr val="CC3399"/>
                </a:solidFill>
              </a:rPr>
              <a:t>closed orbit x(s) </a:t>
            </a:r>
            <a:r>
              <a:rPr lang="en-GB" dirty="0" smtClean="0"/>
              <a:t>in the presence of a </a:t>
            </a:r>
            <a:r>
              <a:rPr lang="en-GB" b="1" dirty="0" smtClean="0">
                <a:solidFill>
                  <a:srgbClr val="0000FF"/>
                </a:solidFill>
              </a:rPr>
              <a:t>deflection </a:t>
            </a:r>
            <a:r>
              <a:rPr lang="en-GB" b="1" dirty="0" smtClean="0">
                <a:solidFill>
                  <a:srgbClr val="0000FF"/>
                </a:solidFill>
                <a:latin typeface="Symbol" panose="05050102010706020507" pitchFamily="18" charset="2"/>
              </a:rPr>
              <a:t>q</a:t>
            </a:r>
            <a:r>
              <a:rPr lang="en-GB" dirty="0" smtClean="0"/>
              <a:t> is:</a:t>
            </a:r>
          </a:p>
        </p:txBody>
      </p:sp>
      <p:graphicFrame>
        <p:nvGraphicFramePr>
          <p:cNvPr id="7" name="Object 6"/>
          <p:cNvGraphicFramePr>
            <a:graphicFrameLocks noChangeAspect="1"/>
          </p:cNvGraphicFramePr>
          <p:nvPr>
            <p:extLst/>
          </p:nvPr>
        </p:nvGraphicFramePr>
        <p:xfrm>
          <a:off x="1728788" y="4311650"/>
          <a:ext cx="5033962" cy="960438"/>
        </p:xfrm>
        <a:graphic>
          <a:graphicData uri="http://schemas.openxmlformats.org/presentationml/2006/ole">
            <mc:AlternateContent xmlns:mc="http://schemas.openxmlformats.org/markup-compatibility/2006">
              <mc:Choice xmlns:v="urn:schemas-microsoft-com:vml" Requires="v">
                <p:oleObj spid="_x0000_s59472" name="Equation" r:id="rId3" imgW="2463480" imgH="469800" progId="Equation.3">
                  <p:embed/>
                </p:oleObj>
              </mc:Choice>
              <mc:Fallback>
                <p:oleObj name="Equation" r:id="rId3" imgW="2463480" imgH="469800" progId="Equation.3">
                  <p:embed/>
                  <p:pic>
                    <p:nvPicPr>
                      <p:cNvPr id="7" name="Object 6"/>
                      <p:cNvPicPr/>
                      <p:nvPr/>
                    </p:nvPicPr>
                    <p:blipFill>
                      <a:blip r:embed="rId4"/>
                      <a:stretch>
                        <a:fillRect/>
                      </a:stretch>
                    </p:blipFill>
                    <p:spPr>
                      <a:xfrm>
                        <a:off x="1728788" y="4311650"/>
                        <a:ext cx="5033962" cy="960438"/>
                      </a:xfrm>
                      <a:prstGeom prst="rect">
                        <a:avLst/>
                      </a:prstGeom>
                    </p:spPr>
                  </p:pic>
                </p:oleObj>
              </mc:Fallback>
            </mc:AlternateContent>
          </a:graphicData>
        </a:graphic>
      </p:graphicFrame>
      <p:sp>
        <p:nvSpPr>
          <p:cNvPr id="8" name="TextBox 7"/>
          <p:cNvSpPr txBox="1"/>
          <p:nvPr/>
        </p:nvSpPr>
        <p:spPr>
          <a:xfrm>
            <a:off x="3761278" y="3599979"/>
            <a:ext cx="1507144"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o</a:t>
            </a:r>
            <a:r>
              <a:rPr lang="en-GB" sz="1400" b="1" i="1" kern="0" dirty="0" smtClean="0">
                <a:latin typeface="+mn-lt"/>
              </a:rPr>
              <a:t>scillating term</a:t>
            </a:r>
          </a:p>
        </p:txBody>
      </p:sp>
      <p:cxnSp>
        <p:nvCxnSpPr>
          <p:cNvPr id="10" name="Straight Arrow Connector 9"/>
          <p:cNvCxnSpPr>
            <a:stCxn id="8" idx="2"/>
          </p:cNvCxnSpPr>
          <p:nvPr/>
        </p:nvCxnSpPr>
        <p:spPr bwMode="auto">
          <a:xfrm flipH="1">
            <a:off x="4245557" y="3907756"/>
            <a:ext cx="269293" cy="51977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1" name="TextBox 10"/>
          <p:cNvSpPr txBox="1"/>
          <p:nvPr/>
        </p:nvSpPr>
        <p:spPr>
          <a:xfrm>
            <a:off x="5532125" y="3330781"/>
            <a:ext cx="1910420"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b="1" i="1" kern="0" dirty="0">
                <a:latin typeface="+mn-lt"/>
              </a:rPr>
              <a:t>k</a:t>
            </a:r>
            <a:r>
              <a:rPr lang="en-GB" sz="1400" b="1" i="1" kern="0" dirty="0" smtClean="0">
                <a:latin typeface="+mn-lt"/>
              </a:rPr>
              <a:t>ink at the location of the deflection</a:t>
            </a:r>
          </a:p>
        </p:txBody>
      </p:sp>
      <p:cxnSp>
        <p:nvCxnSpPr>
          <p:cNvPr id="12" name="Straight Arrow Connector 11"/>
          <p:cNvCxnSpPr>
            <a:stCxn id="11" idx="2"/>
          </p:cNvCxnSpPr>
          <p:nvPr/>
        </p:nvCxnSpPr>
        <p:spPr bwMode="auto">
          <a:xfrm flipH="1">
            <a:off x="5733033" y="3854001"/>
            <a:ext cx="754302" cy="57352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5" name="TextBox 14"/>
          <p:cNvSpPr txBox="1"/>
          <p:nvPr/>
        </p:nvSpPr>
        <p:spPr>
          <a:xfrm>
            <a:off x="2689544" y="6001867"/>
            <a:ext cx="2143467" cy="307777"/>
          </a:xfrm>
          <a:prstGeom prst="rect">
            <a:avLst/>
          </a:prstGeom>
        </p:spPr>
        <p:txBody>
          <a:bodyPr wrap="square" rtlCol="0">
            <a:spAutoFit/>
          </a:bodyPr>
          <a:lstStyle/>
          <a:p>
            <a:pPr algn="ctr">
              <a:spcBef>
                <a:spcPct val="20000"/>
              </a:spcBef>
              <a:spcAft>
                <a:spcPts val="400"/>
              </a:spcAft>
              <a:buClr>
                <a:srgbClr val="0000FF"/>
              </a:buClr>
              <a:buSzPct val="80000"/>
            </a:pPr>
            <a:r>
              <a:rPr lang="en-GB" sz="1400" b="1" i="1" kern="0" dirty="0">
                <a:latin typeface="+mn-lt"/>
              </a:rPr>
              <a:t>d</a:t>
            </a:r>
            <a:r>
              <a:rPr lang="en-GB" sz="1400" b="1" i="1" kern="0" dirty="0" smtClean="0">
                <a:latin typeface="+mn-lt"/>
              </a:rPr>
              <a:t>ivergence for Q = n</a:t>
            </a:r>
          </a:p>
        </p:txBody>
      </p:sp>
      <p:cxnSp>
        <p:nvCxnSpPr>
          <p:cNvPr id="16" name="Straight Arrow Connector 15"/>
          <p:cNvCxnSpPr>
            <a:stCxn id="15" idx="0"/>
          </p:cNvCxnSpPr>
          <p:nvPr/>
        </p:nvCxnSpPr>
        <p:spPr bwMode="auto">
          <a:xfrm flipV="1">
            <a:off x="3761278" y="5310846"/>
            <a:ext cx="925937" cy="69102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706934" y="3559938"/>
            <a:ext cx="2060682"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b="1" i="1" kern="0" dirty="0">
                <a:latin typeface="+mn-lt"/>
              </a:rPr>
              <a:t>a</a:t>
            </a:r>
            <a:r>
              <a:rPr lang="en-GB" sz="1400" b="1" i="1" kern="0" dirty="0" smtClean="0">
                <a:latin typeface="+mn-lt"/>
              </a:rPr>
              <a:t>mplitude modulated by the envelope </a:t>
            </a:r>
            <a:r>
              <a:rPr lang="en-GB" sz="1400" b="1" i="1" kern="0" dirty="0" smtClean="0">
                <a:latin typeface="Symbol" panose="05050102010706020507" pitchFamily="18" charset="2"/>
              </a:rPr>
              <a:t>b</a:t>
            </a:r>
            <a:endParaRPr lang="en-GB" sz="1400" b="1" i="1" kern="0" dirty="0" smtClean="0">
              <a:latin typeface="+mn-lt"/>
            </a:endParaRPr>
          </a:p>
        </p:txBody>
      </p:sp>
      <p:cxnSp>
        <p:nvCxnSpPr>
          <p:cNvPr id="21" name="Straight Arrow Connector 20"/>
          <p:cNvCxnSpPr>
            <a:stCxn id="20" idx="2"/>
          </p:cNvCxnSpPr>
          <p:nvPr/>
        </p:nvCxnSpPr>
        <p:spPr bwMode="auto">
          <a:xfrm>
            <a:off x="1737275" y="4083158"/>
            <a:ext cx="1030341" cy="30777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3383758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Closed orbit example</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25</a:t>
            </a:fld>
            <a:endParaRPr lang="en-US" altLang="en-US"/>
          </a:p>
        </p:txBody>
      </p:sp>
      <p:sp>
        <p:nvSpPr>
          <p:cNvPr id="6" name="Content Placeholder 5"/>
          <p:cNvSpPr>
            <a:spLocks noGrp="1"/>
          </p:cNvSpPr>
          <p:nvPr>
            <p:ph idx="1"/>
          </p:nvPr>
        </p:nvSpPr>
        <p:spPr>
          <a:xfrm>
            <a:off x="760054" y="800101"/>
            <a:ext cx="7877576" cy="1088632"/>
          </a:xfrm>
        </p:spPr>
        <p:txBody>
          <a:bodyPr/>
          <a:lstStyle/>
          <a:p>
            <a:r>
              <a:rPr lang="en-GB" sz="1800" dirty="0" smtClean="0"/>
              <a:t>Example of the horizontal closed orbit for a machine with tune Q = 6 + q.</a:t>
            </a:r>
          </a:p>
          <a:p>
            <a:r>
              <a:rPr lang="en-GB" sz="1800" dirty="0" smtClean="0"/>
              <a:t>The </a:t>
            </a:r>
            <a:r>
              <a:rPr lang="en-GB" sz="1800" b="1" dirty="0" smtClean="0">
                <a:solidFill>
                  <a:srgbClr val="0000FF"/>
                </a:solidFill>
              </a:rPr>
              <a:t>kink at the location of the deflection </a:t>
            </a:r>
            <a:r>
              <a:rPr lang="en-GB" sz="1800" b="1" dirty="0" smtClean="0"/>
              <a:t>(</a:t>
            </a:r>
            <a:r>
              <a:rPr lang="en-GB" sz="1800" b="1" dirty="0" smtClean="0">
                <a:solidFill>
                  <a:srgbClr val="FF0000"/>
                </a:solidFill>
                <a:sym typeface="Wingdings" panose="05000000000000000000" pitchFamily="2" charset="2"/>
              </a:rPr>
              <a:t></a:t>
            </a:r>
            <a:r>
              <a:rPr lang="en-GB" sz="1800" b="1" dirty="0" smtClean="0"/>
              <a:t>) </a:t>
            </a:r>
            <a:r>
              <a:rPr lang="en-GB" sz="1800" dirty="0" smtClean="0"/>
              <a:t>can be used to localize the deflection (if it is not known) </a:t>
            </a:r>
            <a:r>
              <a:rPr lang="en-GB" sz="1800" dirty="0" smtClean="0">
                <a:sym typeface="Wingdings" panose="05000000000000000000" pitchFamily="2" charset="2"/>
              </a:rPr>
              <a:t> can be used </a:t>
            </a:r>
            <a:r>
              <a:rPr lang="en-GB" sz="1800" dirty="0" smtClean="0">
                <a:solidFill>
                  <a:srgbClr val="00B050"/>
                </a:solidFill>
                <a:sym typeface="Wingdings" panose="05000000000000000000" pitchFamily="2" charset="2"/>
              </a:rPr>
              <a:t>for orbit correction</a:t>
            </a:r>
            <a:r>
              <a:rPr lang="en-GB" sz="1800" dirty="0" smtClean="0">
                <a:sym typeface="Wingdings" panose="05000000000000000000" pitchFamily="2" charset="2"/>
              </a:rPr>
              <a:t>.</a:t>
            </a:r>
            <a:endParaRPr lang="en-GB" sz="1800" dirty="0"/>
          </a:p>
        </p:txBody>
      </p:sp>
      <p:grpSp>
        <p:nvGrpSpPr>
          <p:cNvPr id="24" name="Group 23"/>
          <p:cNvGrpSpPr/>
          <p:nvPr/>
        </p:nvGrpSpPr>
        <p:grpSpPr>
          <a:xfrm>
            <a:off x="6174468" y="2881487"/>
            <a:ext cx="2913589" cy="2813408"/>
            <a:chOff x="6174468" y="2596792"/>
            <a:chExt cx="2913589" cy="2813408"/>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4468" y="2596792"/>
              <a:ext cx="2913589" cy="2813408"/>
            </a:xfrm>
            <a:prstGeom prst="rect">
              <a:avLst/>
            </a:prstGeom>
          </p:spPr>
        </p:pic>
        <p:sp>
          <p:nvSpPr>
            <p:cNvPr id="17" name="TextBox 16"/>
            <p:cNvSpPr txBox="1"/>
            <p:nvPr/>
          </p:nvSpPr>
          <p:spPr>
            <a:xfrm>
              <a:off x="7233903" y="3849607"/>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a:t>
              </a:r>
              <a:r>
                <a:rPr lang="en-GB" sz="1400" b="1" i="1" kern="0" dirty="0">
                  <a:latin typeface="+mn-lt"/>
                </a:rPr>
                <a:t>6</a:t>
              </a:r>
              <a:r>
                <a:rPr lang="en-GB" sz="1400" b="1" i="1" kern="0" dirty="0" smtClean="0">
                  <a:latin typeface="+mn-lt"/>
                </a:rPr>
                <a:t>.5</a:t>
              </a:r>
            </a:p>
          </p:txBody>
        </p:sp>
      </p:grpSp>
      <p:grpSp>
        <p:nvGrpSpPr>
          <p:cNvPr id="23" name="Group 22"/>
          <p:cNvGrpSpPr/>
          <p:nvPr/>
        </p:nvGrpSpPr>
        <p:grpSpPr>
          <a:xfrm>
            <a:off x="3458255" y="1802243"/>
            <a:ext cx="2718769" cy="2625287"/>
            <a:chOff x="3458255" y="1508750"/>
            <a:chExt cx="2718769" cy="2625287"/>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8255" y="1508750"/>
              <a:ext cx="2718769" cy="2625287"/>
            </a:xfrm>
            <a:prstGeom prst="rect">
              <a:avLst/>
            </a:prstGeom>
          </p:spPr>
        </p:pic>
        <p:sp>
          <p:nvSpPr>
            <p:cNvPr id="18" name="TextBox 17"/>
            <p:cNvSpPr txBox="1"/>
            <p:nvPr/>
          </p:nvSpPr>
          <p:spPr>
            <a:xfrm>
              <a:off x="4437280" y="2570181"/>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6.2</a:t>
              </a:r>
            </a:p>
          </p:txBody>
        </p:sp>
      </p:grpSp>
      <p:grpSp>
        <p:nvGrpSpPr>
          <p:cNvPr id="22" name="Group 21"/>
          <p:cNvGrpSpPr/>
          <p:nvPr/>
        </p:nvGrpSpPr>
        <p:grpSpPr>
          <a:xfrm>
            <a:off x="760054" y="1802243"/>
            <a:ext cx="2718769" cy="2625287"/>
            <a:chOff x="760054" y="1508750"/>
            <a:chExt cx="2718769" cy="2625287"/>
          </a:xfrm>
        </p:grpSpPr>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0054" y="1508750"/>
              <a:ext cx="2718769" cy="2625287"/>
            </a:xfrm>
            <a:prstGeom prst="rect">
              <a:avLst/>
            </a:prstGeom>
          </p:spPr>
        </p:pic>
        <p:sp>
          <p:nvSpPr>
            <p:cNvPr id="19" name="TextBox 18"/>
            <p:cNvSpPr txBox="1"/>
            <p:nvPr/>
          </p:nvSpPr>
          <p:spPr>
            <a:xfrm>
              <a:off x="1718511" y="2597383"/>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6.1</a:t>
              </a:r>
            </a:p>
          </p:txBody>
        </p:sp>
      </p:grpSp>
      <p:grpSp>
        <p:nvGrpSpPr>
          <p:cNvPr id="25" name="Group 24"/>
          <p:cNvGrpSpPr/>
          <p:nvPr/>
        </p:nvGrpSpPr>
        <p:grpSpPr>
          <a:xfrm>
            <a:off x="813474" y="4258714"/>
            <a:ext cx="2680497" cy="2588331"/>
            <a:chOff x="813474" y="3949965"/>
            <a:chExt cx="2680497" cy="2588331"/>
          </a:xfrm>
        </p:grpSpPr>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3474" y="3949965"/>
              <a:ext cx="2680497" cy="2588331"/>
            </a:xfrm>
            <a:prstGeom prst="rect">
              <a:avLst/>
            </a:prstGeom>
          </p:spPr>
        </p:pic>
        <p:sp>
          <p:nvSpPr>
            <p:cNvPr id="20" name="TextBox 19"/>
            <p:cNvSpPr txBox="1"/>
            <p:nvPr/>
          </p:nvSpPr>
          <p:spPr>
            <a:xfrm>
              <a:off x="1746932" y="5068781"/>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6.9</a:t>
              </a:r>
            </a:p>
          </p:txBody>
        </p:sp>
      </p:grpSp>
      <p:grpSp>
        <p:nvGrpSpPr>
          <p:cNvPr id="26" name="Group 25"/>
          <p:cNvGrpSpPr/>
          <p:nvPr/>
        </p:nvGrpSpPr>
        <p:grpSpPr>
          <a:xfrm>
            <a:off x="3493971" y="4197468"/>
            <a:ext cx="2704152" cy="2611172"/>
            <a:chOff x="3493971" y="3960118"/>
            <a:chExt cx="2704152" cy="2611172"/>
          </a:xfrm>
        </p:grpSpPr>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93971" y="3960118"/>
              <a:ext cx="2704152" cy="2611172"/>
            </a:xfrm>
            <a:prstGeom prst="rect">
              <a:avLst/>
            </a:prstGeom>
          </p:spPr>
        </p:pic>
        <p:sp>
          <p:nvSpPr>
            <p:cNvPr id="21" name="TextBox 20"/>
            <p:cNvSpPr txBox="1"/>
            <p:nvPr/>
          </p:nvSpPr>
          <p:spPr>
            <a:xfrm>
              <a:off x="4434821" y="5111815"/>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 = 6.7</a:t>
              </a:r>
            </a:p>
          </p:txBody>
        </p:sp>
      </p:grpSp>
      <p:cxnSp>
        <p:nvCxnSpPr>
          <p:cNvPr id="28" name="Straight Arrow Connector 27"/>
          <p:cNvCxnSpPr/>
          <p:nvPr/>
        </p:nvCxnSpPr>
        <p:spPr bwMode="auto">
          <a:xfrm>
            <a:off x="2766965" y="3083355"/>
            <a:ext cx="511223"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29" name="Straight Arrow Connector 28"/>
          <p:cNvCxnSpPr/>
          <p:nvPr/>
        </p:nvCxnSpPr>
        <p:spPr bwMode="auto">
          <a:xfrm>
            <a:off x="5301695" y="3083355"/>
            <a:ext cx="511223"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0" name="Straight Arrow Connector 29"/>
          <p:cNvCxnSpPr/>
          <p:nvPr/>
        </p:nvCxnSpPr>
        <p:spPr bwMode="auto">
          <a:xfrm>
            <a:off x="8093545" y="4265384"/>
            <a:ext cx="511223"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1" name="Straight Arrow Connector 30"/>
          <p:cNvCxnSpPr/>
          <p:nvPr/>
        </p:nvCxnSpPr>
        <p:spPr bwMode="auto">
          <a:xfrm>
            <a:off x="5194228" y="5492018"/>
            <a:ext cx="511223"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2" name="Straight Arrow Connector 31"/>
          <p:cNvCxnSpPr/>
          <p:nvPr/>
        </p:nvCxnSpPr>
        <p:spPr bwMode="auto">
          <a:xfrm flipH="1">
            <a:off x="2956521" y="5552646"/>
            <a:ext cx="485785" cy="233"/>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2414861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Orbit &amp; trajectory response</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26</a:t>
            </a:fld>
            <a:endParaRPr lang="en-US" altLang="en-US"/>
          </a:p>
        </p:txBody>
      </p:sp>
      <p:sp>
        <p:nvSpPr>
          <p:cNvPr id="6" name="Content Placeholder 5"/>
          <p:cNvSpPr>
            <a:spLocks noGrp="1"/>
          </p:cNvSpPr>
          <p:nvPr>
            <p:ph idx="1"/>
          </p:nvPr>
        </p:nvSpPr>
        <p:spPr>
          <a:xfrm>
            <a:off x="616285" y="981672"/>
            <a:ext cx="7867862" cy="869910"/>
          </a:xfrm>
        </p:spPr>
        <p:txBody>
          <a:bodyPr/>
          <a:lstStyle/>
          <a:p>
            <a:r>
              <a:rPr lang="en-GB" sz="1800" dirty="0" smtClean="0"/>
              <a:t>The </a:t>
            </a:r>
            <a:r>
              <a:rPr lang="en-GB" sz="1800" b="1" dirty="0" smtClean="0">
                <a:solidFill>
                  <a:srgbClr val="0000FF"/>
                </a:solidFill>
              </a:rPr>
              <a:t>position response </a:t>
            </a:r>
            <a:r>
              <a:rPr lang="en-GB" sz="1800" i="1" dirty="0" smtClean="0">
                <a:latin typeface="Symbol" panose="05050102010706020507" pitchFamily="18" charset="2"/>
              </a:rPr>
              <a:t>D</a:t>
            </a:r>
            <a:r>
              <a:rPr lang="en-GB" sz="1800" i="1" dirty="0" smtClean="0">
                <a:latin typeface="Times New Roman" panose="02020603050405020304" pitchFamily="18" charset="0"/>
                <a:cs typeface="Times New Roman" panose="02020603050405020304" pitchFamily="18" charset="0"/>
              </a:rPr>
              <a:t>u</a:t>
            </a:r>
            <a:r>
              <a:rPr lang="en-GB" sz="1800" i="1" baseline="-25000" dirty="0" smtClean="0">
                <a:latin typeface="Times New Roman" panose="02020603050405020304" pitchFamily="18" charset="0"/>
                <a:cs typeface="Times New Roman" panose="02020603050405020304" pitchFamily="18" charset="0"/>
              </a:rPr>
              <a:t>i</a:t>
            </a:r>
            <a:r>
              <a:rPr lang="en-GB" sz="1800" dirty="0" smtClean="0"/>
              <a:t> of the beam at position </a:t>
            </a:r>
            <a:r>
              <a:rPr lang="en-GB" sz="1800" i="1" dirty="0" err="1" smtClean="0">
                <a:latin typeface="Times New Roman" panose="02020603050405020304" pitchFamily="18" charset="0"/>
                <a:cs typeface="Times New Roman" panose="02020603050405020304" pitchFamily="18" charset="0"/>
              </a:rPr>
              <a:t>i</a:t>
            </a:r>
            <a:r>
              <a:rPr lang="en-GB" sz="1800" i="1" dirty="0" smtClean="0"/>
              <a:t> </a:t>
            </a:r>
            <a:r>
              <a:rPr lang="en-GB" sz="1800" dirty="0" smtClean="0"/>
              <a:t>due to a deflection </a:t>
            </a:r>
            <a:r>
              <a:rPr lang="en-GB" sz="1800" i="1" dirty="0" err="1">
                <a:latin typeface="Symbol" panose="05050102010706020507" pitchFamily="18" charset="2"/>
              </a:rPr>
              <a:t>D</a:t>
            </a:r>
            <a:r>
              <a:rPr lang="en-GB" sz="1800" i="1" dirty="0" err="1" smtClean="0">
                <a:latin typeface="Symbol" panose="05050102010706020507" pitchFamily="18" charset="2"/>
                <a:cs typeface="Times New Roman" panose="02020603050405020304" pitchFamily="18" charset="0"/>
              </a:rPr>
              <a:t>q</a:t>
            </a:r>
            <a:r>
              <a:rPr lang="en-GB" sz="1800" i="1" baseline="-25000" dirty="0" err="1" smtClean="0">
                <a:latin typeface="Times New Roman" panose="02020603050405020304" pitchFamily="18" charset="0"/>
                <a:cs typeface="Times New Roman" panose="02020603050405020304" pitchFamily="18" charset="0"/>
              </a:rPr>
              <a:t>j</a:t>
            </a:r>
            <a:r>
              <a:rPr lang="en-GB" sz="1800" dirty="0" smtClean="0"/>
              <a:t> at position </a:t>
            </a:r>
            <a:r>
              <a:rPr lang="en-GB" sz="1800" i="1" dirty="0" smtClean="0">
                <a:latin typeface="Times New Roman" panose="02020603050405020304" pitchFamily="18" charset="0"/>
                <a:cs typeface="Times New Roman" panose="02020603050405020304" pitchFamily="18" charset="0"/>
              </a:rPr>
              <a:t>j</a:t>
            </a:r>
            <a:r>
              <a:rPr lang="en-GB" sz="1800" dirty="0" smtClean="0"/>
              <a:t> is given in linear approximation by:</a:t>
            </a:r>
            <a:endParaRPr lang="en-GB" sz="1800" dirty="0"/>
          </a:p>
        </p:txBody>
      </p:sp>
      <p:graphicFrame>
        <p:nvGraphicFramePr>
          <p:cNvPr id="7" name="Object 6"/>
          <p:cNvGraphicFramePr>
            <a:graphicFrameLocks noChangeAspect="1"/>
          </p:cNvGraphicFramePr>
          <p:nvPr>
            <p:extLst>
              <p:ext uri="{D42A27DB-BD31-4B8C-83A1-F6EECF244321}">
                <p14:modId xmlns:p14="http://schemas.microsoft.com/office/powerpoint/2010/main" val="800508116"/>
              </p:ext>
            </p:extLst>
          </p:nvPr>
        </p:nvGraphicFramePr>
        <p:xfrm>
          <a:off x="1036467" y="2001085"/>
          <a:ext cx="1444831" cy="482100"/>
        </p:xfrm>
        <a:graphic>
          <a:graphicData uri="http://schemas.openxmlformats.org/presentationml/2006/ole">
            <mc:AlternateContent xmlns:mc="http://schemas.openxmlformats.org/markup-compatibility/2006">
              <mc:Choice xmlns:v="urn:schemas-microsoft-com:vml" Requires="v">
                <p:oleObj spid="_x0000_s65922" name="Equation" r:id="rId3" imgW="825480" imgH="241200" progId="Equation.3">
                  <p:embed/>
                </p:oleObj>
              </mc:Choice>
              <mc:Fallback>
                <p:oleObj name="Equation" r:id="rId3" imgW="825480" imgH="241200" progId="Equation.3">
                  <p:embed/>
                  <p:pic>
                    <p:nvPicPr>
                      <p:cNvPr id="7" name="Object 6"/>
                      <p:cNvPicPr>
                        <a:picLocks noChangeAspect="1" noChangeArrowheads="1"/>
                      </p:cNvPicPr>
                      <p:nvPr/>
                    </p:nvPicPr>
                    <p:blipFill>
                      <a:blip r:embed="rId4"/>
                      <a:srcRect/>
                      <a:stretch>
                        <a:fillRect/>
                      </a:stretch>
                    </p:blipFill>
                    <p:spPr bwMode="auto">
                      <a:xfrm>
                        <a:off x="1036467" y="2001085"/>
                        <a:ext cx="1444831" cy="482100"/>
                      </a:xfrm>
                      <a:prstGeom prst="rect">
                        <a:avLst/>
                      </a:prstGeom>
                      <a:noFill/>
                      <a:ln>
                        <a:noFill/>
                      </a:ln>
                      <a:effec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6417258"/>
              </p:ext>
            </p:extLst>
          </p:nvPr>
        </p:nvGraphicFramePr>
        <p:xfrm>
          <a:off x="3688685" y="1892759"/>
          <a:ext cx="2895600" cy="723900"/>
        </p:xfrm>
        <a:graphic>
          <a:graphicData uri="http://schemas.openxmlformats.org/presentationml/2006/ole">
            <mc:AlternateContent xmlns:mc="http://schemas.openxmlformats.org/markup-compatibility/2006">
              <mc:Choice xmlns:v="urn:schemas-microsoft-com:vml" Requires="v">
                <p:oleObj spid="_x0000_s65923" name="Equation" r:id="rId5" imgW="1930400" imgH="482600" progId="Equation.3">
                  <p:embed/>
                </p:oleObj>
              </mc:Choice>
              <mc:Fallback>
                <p:oleObj name="Equation" r:id="rId5" imgW="1930400" imgH="482600" progId="Equation.3">
                  <p:embed/>
                  <p:pic>
                    <p:nvPicPr>
                      <p:cNvPr id="8"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88685" y="1892759"/>
                        <a:ext cx="2895600" cy="723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15303657"/>
              </p:ext>
            </p:extLst>
          </p:nvPr>
        </p:nvGraphicFramePr>
        <p:xfrm>
          <a:off x="3688685" y="2788813"/>
          <a:ext cx="3219450" cy="419100"/>
        </p:xfrm>
        <a:graphic>
          <a:graphicData uri="http://schemas.openxmlformats.org/presentationml/2006/ole">
            <mc:AlternateContent xmlns:mc="http://schemas.openxmlformats.org/markup-compatibility/2006">
              <mc:Choice xmlns:v="urn:schemas-microsoft-com:vml" Requires="v">
                <p:oleObj spid="_x0000_s65924" name="Equation" r:id="rId7" imgW="2145960" imgH="279360" progId="Equation.3">
                  <p:embed/>
                </p:oleObj>
              </mc:Choice>
              <mc:Fallback>
                <p:oleObj name="Equation" r:id="rId7" imgW="2145960" imgH="279360" progId="Equation.3">
                  <p:embed/>
                  <p:pic>
                    <p:nvPicPr>
                      <p:cNvPr id="8" name="Object 7"/>
                      <p:cNvPicPr>
                        <a:picLocks noChangeAspect="1" noChangeArrowheads="1"/>
                      </p:cNvPicPr>
                      <p:nvPr/>
                    </p:nvPicPr>
                    <p:blipFill>
                      <a:blip r:embed="rId8"/>
                      <a:srcRect/>
                      <a:stretch>
                        <a:fillRect/>
                      </a:stretch>
                    </p:blipFill>
                    <p:spPr bwMode="auto">
                      <a:xfrm>
                        <a:off x="3688685" y="2788813"/>
                        <a:ext cx="3219450"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500466184"/>
              </p:ext>
            </p:extLst>
          </p:nvPr>
        </p:nvGraphicFramePr>
        <p:xfrm>
          <a:off x="3688685" y="3235888"/>
          <a:ext cx="1428750" cy="361950"/>
        </p:xfrm>
        <a:graphic>
          <a:graphicData uri="http://schemas.openxmlformats.org/presentationml/2006/ole">
            <mc:AlternateContent xmlns:mc="http://schemas.openxmlformats.org/markup-compatibility/2006">
              <mc:Choice xmlns:v="urn:schemas-microsoft-com:vml" Requires="v">
                <p:oleObj spid="_x0000_s65925" name="Equation" r:id="rId9" imgW="952200" imgH="241200" progId="Equation.3">
                  <p:embed/>
                </p:oleObj>
              </mc:Choice>
              <mc:Fallback>
                <p:oleObj name="Equation" r:id="rId9" imgW="952200" imgH="241200" progId="Equation.3">
                  <p:embed/>
                  <p:pic>
                    <p:nvPicPr>
                      <p:cNvPr id="9" name="Object 8"/>
                      <p:cNvPicPr>
                        <a:picLocks noChangeAspect="1" noChangeArrowheads="1"/>
                      </p:cNvPicPr>
                      <p:nvPr/>
                    </p:nvPicPr>
                    <p:blipFill>
                      <a:blip r:embed="rId10"/>
                      <a:srcRect/>
                      <a:stretch>
                        <a:fillRect/>
                      </a:stretch>
                    </p:blipFill>
                    <p:spPr bwMode="auto">
                      <a:xfrm>
                        <a:off x="3688685" y="3235888"/>
                        <a:ext cx="1428750"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0447173"/>
              </p:ext>
            </p:extLst>
          </p:nvPr>
        </p:nvGraphicFramePr>
        <p:xfrm>
          <a:off x="1552461" y="3881410"/>
          <a:ext cx="2019300" cy="277813"/>
        </p:xfrm>
        <a:graphic>
          <a:graphicData uri="http://schemas.openxmlformats.org/presentationml/2006/ole">
            <mc:AlternateContent xmlns:mc="http://schemas.openxmlformats.org/markup-compatibility/2006">
              <mc:Choice xmlns:v="urn:schemas-microsoft-com:vml" Requires="v">
                <p:oleObj spid="_x0000_s65926" name="Equation" r:id="rId11" imgW="1346040" imgH="203040" progId="Equation.3">
                  <p:embed/>
                </p:oleObj>
              </mc:Choice>
              <mc:Fallback>
                <p:oleObj name="Equation" r:id="rId11" imgW="1346040" imgH="203040" progId="Equation.3">
                  <p:embed/>
                  <p:pic>
                    <p:nvPicPr>
                      <p:cNvPr id="9" name="Object 8"/>
                      <p:cNvPicPr>
                        <a:picLocks noChangeAspect="1" noChangeArrowheads="1"/>
                      </p:cNvPicPr>
                      <p:nvPr/>
                    </p:nvPicPr>
                    <p:blipFill>
                      <a:blip r:embed="rId12"/>
                      <a:srcRect/>
                      <a:stretch>
                        <a:fillRect/>
                      </a:stretch>
                    </p:blipFill>
                    <p:spPr bwMode="auto">
                      <a:xfrm>
                        <a:off x="1552461" y="3881410"/>
                        <a:ext cx="2019300" cy="277813"/>
                      </a:xfrm>
                      <a:prstGeom prst="rect">
                        <a:avLst/>
                      </a:prstGeom>
                      <a:noFill/>
                      <a:ln>
                        <a:noFill/>
                      </a:ln>
                      <a:effectLs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73750905"/>
              </p:ext>
            </p:extLst>
          </p:nvPr>
        </p:nvGraphicFramePr>
        <p:xfrm>
          <a:off x="6155660" y="3839173"/>
          <a:ext cx="857250" cy="305971"/>
        </p:xfrm>
        <a:graphic>
          <a:graphicData uri="http://schemas.openxmlformats.org/presentationml/2006/ole">
            <mc:AlternateContent xmlns:mc="http://schemas.openxmlformats.org/markup-compatibility/2006">
              <mc:Choice xmlns:v="urn:schemas-microsoft-com:vml" Requires="v">
                <p:oleObj spid="_x0000_s65927" name="Equation" r:id="rId13" imgW="571320" imgH="203040" progId="Equation.3">
                  <p:embed/>
                </p:oleObj>
              </mc:Choice>
              <mc:Fallback>
                <p:oleObj name="Equation" r:id="rId13" imgW="571320" imgH="203040" progId="Equation.3">
                  <p:embed/>
                  <p:pic>
                    <p:nvPicPr>
                      <p:cNvPr id="11" name="Object 10"/>
                      <p:cNvPicPr>
                        <a:picLocks noChangeAspect="1" noChangeArrowheads="1"/>
                      </p:cNvPicPr>
                      <p:nvPr/>
                    </p:nvPicPr>
                    <p:blipFill>
                      <a:blip r:embed="rId14"/>
                      <a:srcRect/>
                      <a:stretch>
                        <a:fillRect/>
                      </a:stretch>
                    </p:blipFill>
                    <p:spPr bwMode="auto">
                      <a:xfrm>
                        <a:off x="6155660" y="3839173"/>
                        <a:ext cx="857250" cy="305971"/>
                      </a:xfrm>
                      <a:prstGeom prst="rect">
                        <a:avLst/>
                      </a:prstGeom>
                      <a:noFill/>
                      <a:ln>
                        <a:noFill/>
                      </a:ln>
                      <a:effectLs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717720963"/>
              </p:ext>
            </p:extLst>
          </p:nvPr>
        </p:nvGraphicFramePr>
        <p:xfrm>
          <a:off x="3952920" y="3867332"/>
          <a:ext cx="1752600" cy="277812"/>
        </p:xfrm>
        <a:graphic>
          <a:graphicData uri="http://schemas.openxmlformats.org/presentationml/2006/ole">
            <mc:AlternateContent xmlns:mc="http://schemas.openxmlformats.org/markup-compatibility/2006">
              <mc:Choice xmlns:v="urn:schemas-microsoft-com:vml" Requires="v">
                <p:oleObj spid="_x0000_s65928" name="Equation" r:id="rId15" imgW="1168200" imgH="203040" progId="Equation.3">
                  <p:embed/>
                </p:oleObj>
              </mc:Choice>
              <mc:Fallback>
                <p:oleObj name="Equation" r:id="rId15" imgW="1168200" imgH="203040" progId="Equation.3">
                  <p:embed/>
                  <p:pic>
                    <p:nvPicPr>
                      <p:cNvPr id="11" name="Object 10"/>
                      <p:cNvPicPr>
                        <a:picLocks noChangeAspect="1" noChangeArrowheads="1"/>
                      </p:cNvPicPr>
                      <p:nvPr/>
                    </p:nvPicPr>
                    <p:blipFill>
                      <a:blip r:embed="rId16"/>
                      <a:srcRect/>
                      <a:stretch>
                        <a:fillRect/>
                      </a:stretch>
                    </p:blipFill>
                    <p:spPr bwMode="auto">
                      <a:xfrm>
                        <a:off x="3952920" y="3867332"/>
                        <a:ext cx="1752600" cy="277812"/>
                      </a:xfrm>
                      <a:prstGeom prst="rect">
                        <a:avLst/>
                      </a:prstGeom>
                      <a:noFill/>
                      <a:ln>
                        <a:noFill/>
                      </a:ln>
                      <a:effectLst/>
                      <a:extLst/>
                    </p:spPr>
                  </p:pic>
                </p:oleObj>
              </mc:Fallback>
            </mc:AlternateContent>
          </a:graphicData>
        </a:graphic>
      </p:graphicFrame>
      <p:sp>
        <p:nvSpPr>
          <p:cNvPr id="14" name="TextBox 13"/>
          <p:cNvSpPr txBox="1"/>
          <p:nvPr/>
        </p:nvSpPr>
        <p:spPr>
          <a:xfrm>
            <a:off x="7195645" y="2000520"/>
            <a:ext cx="1382110"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solidFill>
                  <a:srgbClr val="0000FF"/>
                </a:solidFill>
                <a:latin typeface="+mn-lt"/>
              </a:rPr>
              <a:t>Closed orbit</a:t>
            </a:r>
          </a:p>
        </p:txBody>
      </p:sp>
      <p:sp>
        <p:nvSpPr>
          <p:cNvPr id="15" name="TextBox 14"/>
          <p:cNvSpPr txBox="1"/>
          <p:nvPr/>
        </p:nvSpPr>
        <p:spPr>
          <a:xfrm>
            <a:off x="7235575" y="2925819"/>
            <a:ext cx="1770036"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solidFill>
                  <a:srgbClr val="0000FF"/>
                </a:solidFill>
                <a:latin typeface="+mn-lt"/>
              </a:rPr>
              <a:t>Trajectory/</a:t>
            </a:r>
            <a:r>
              <a:rPr lang="en-GB" sz="1600" b="1" i="1" kern="0" dirty="0" err="1" smtClean="0">
                <a:solidFill>
                  <a:srgbClr val="0000FF"/>
                </a:solidFill>
                <a:latin typeface="+mn-lt"/>
              </a:rPr>
              <a:t>Linac</a:t>
            </a:r>
            <a:endParaRPr lang="en-GB" sz="1600" b="1" i="1" kern="0" dirty="0" smtClean="0">
              <a:solidFill>
                <a:srgbClr val="0000FF"/>
              </a:solidFill>
              <a:latin typeface="+mn-lt"/>
            </a:endParaRPr>
          </a:p>
        </p:txBody>
      </p:sp>
      <p:sp>
        <p:nvSpPr>
          <p:cNvPr id="16" name="TextBox 15"/>
          <p:cNvSpPr txBox="1"/>
          <p:nvPr/>
        </p:nvSpPr>
        <p:spPr>
          <a:xfrm>
            <a:off x="2646410" y="2070043"/>
            <a:ext cx="877163" cy="369332"/>
          </a:xfrm>
          <a:prstGeom prst="rect">
            <a:avLst/>
          </a:prstGeom>
        </p:spPr>
        <p:txBody>
          <a:bodyPr wrap="none" rtlCol="0">
            <a:spAutoFit/>
          </a:bodyPr>
          <a:lstStyle/>
          <a:p>
            <a:pPr>
              <a:spcBef>
                <a:spcPct val="20000"/>
              </a:spcBef>
              <a:spcAft>
                <a:spcPts val="400"/>
              </a:spcAft>
              <a:buClr>
                <a:srgbClr val="0000FF"/>
              </a:buClr>
              <a:buSzPct val="80000"/>
            </a:pPr>
            <a:r>
              <a:rPr lang="en-GB" kern="0" dirty="0">
                <a:latin typeface="+mn-lt"/>
              </a:rPr>
              <a:t>w</a:t>
            </a:r>
            <a:r>
              <a:rPr lang="en-GB" kern="0" dirty="0" smtClean="0">
                <a:latin typeface="+mn-lt"/>
              </a:rPr>
              <a:t>here:</a:t>
            </a:r>
          </a:p>
        </p:txBody>
      </p:sp>
      <p:sp>
        <p:nvSpPr>
          <p:cNvPr id="17" name="Content Placeholder 5"/>
          <p:cNvSpPr txBox="1">
            <a:spLocks/>
          </p:cNvSpPr>
          <p:nvPr/>
        </p:nvSpPr>
        <p:spPr bwMode="auto">
          <a:xfrm>
            <a:off x="616285" y="4271452"/>
            <a:ext cx="7867862" cy="130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To a first approximation we can limit the discussion to deflections generated by misaligned quadrupoles (gradient </a:t>
            </a:r>
            <a:r>
              <a:rPr lang="en-GB" sz="1800" i="1" kern="0" dirty="0" smtClean="0">
                <a:latin typeface="Times New Roman" panose="02020603050405020304" pitchFamily="18" charset="0"/>
                <a:cs typeface="Times New Roman" panose="02020603050405020304" pitchFamily="18" charset="0"/>
              </a:rPr>
              <a:t>k</a:t>
            </a:r>
            <a:r>
              <a:rPr lang="en-GB" sz="1800" kern="0" dirty="0" smtClean="0"/>
              <a:t>, length </a:t>
            </a:r>
            <a:r>
              <a:rPr lang="en-GB" sz="1800" i="1" kern="0" dirty="0" err="1" smtClean="0">
                <a:latin typeface="Times New Roman" panose="02020603050405020304" pitchFamily="18" charset="0"/>
                <a:cs typeface="Times New Roman" panose="02020603050405020304" pitchFamily="18" charset="0"/>
              </a:rPr>
              <a:t>l</a:t>
            </a:r>
            <a:r>
              <a:rPr lang="en-GB" sz="1800" i="1" kern="0" baseline="-25000" dirty="0" err="1" smtClean="0">
                <a:latin typeface="Times New Roman" panose="02020603050405020304" pitchFamily="18" charset="0"/>
                <a:cs typeface="Times New Roman" panose="02020603050405020304" pitchFamily="18" charset="0"/>
              </a:rPr>
              <a:t>Q</a:t>
            </a:r>
            <a:r>
              <a:rPr lang="en-GB" sz="1800" kern="0" dirty="0" smtClean="0"/>
              <a:t>) and by steering elements (orbit correctors).</a:t>
            </a:r>
          </a:p>
          <a:p>
            <a:pPr lvl="1"/>
            <a:r>
              <a:rPr lang="en-GB" sz="1600" kern="0" dirty="0" smtClean="0"/>
              <a:t>For quadrupoles with alignment error </a:t>
            </a:r>
            <a:r>
              <a:rPr lang="en-GB" sz="1600" kern="0" dirty="0" smtClean="0">
                <a:latin typeface="Symbol" panose="05050102010706020507" pitchFamily="18" charset="2"/>
              </a:rPr>
              <a:t>d</a:t>
            </a:r>
            <a:r>
              <a:rPr lang="en-GB" sz="1600" kern="0" dirty="0" smtClean="0"/>
              <a:t>, the kick is</a:t>
            </a:r>
          </a:p>
        </p:txBody>
      </p:sp>
      <p:graphicFrame>
        <p:nvGraphicFramePr>
          <p:cNvPr id="18" name="Object 17"/>
          <p:cNvGraphicFramePr>
            <a:graphicFrameLocks noChangeAspect="1"/>
          </p:cNvGraphicFramePr>
          <p:nvPr>
            <p:extLst>
              <p:ext uri="{D42A27DB-BD31-4B8C-83A1-F6EECF244321}">
                <p14:modId xmlns:p14="http://schemas.microsoft.com/office/powerpoint/2010/main" val="3810909927"/>
              </p:ext>
            </p:extLst>
          </p:nvPr>
        </p:nvGraphicFramePr>
        <p:xfrm>
          <a:off x="6031390" y="5114253"/>
          <a:ext cx="1568450" cy="504825"/>
        </p:xfrm>
        <a:graphic>
          <a:graphicData uri="http://schemas.openxmlformats.org/presentationml/2006/ole">
            <mc:AlternateContent xmlns:mc="http://schemas.openxmlformats.org/markup-compatibility/2006">
              <mc:Choice xmlns:v="urn:schemas-microsoft-com:vml" Requires="v">
                <p:oleObj spid="_x0000_s65929" name="Equation" r:id="rId17" imgW="749160" imgH="241200" progId="Equation.3">
                  <p:embed/>
                </p:oleObj>
              </mc:Choice>
              <mc:Fallback>
                <p:oleObj name="Equation" r:id="rId17" imgW="749160" imgH="241200" progId="Equation.3">
                  <p:embed/>
                  <p:pic>
                    <p:nvPicPr>
                      <p:cNvPr id="0" name=""/>
                      <p:cNvPicPr/>
                      <p:nvPr/>
                    </p:nvPicPr>
                    <p:blipFill>
                      <a:blip r:embed="rId18"/>
                      <a:stretch>
                        <a:fillRect/>
                      </a:stretch>
                    </p:blipFill>
                    <p:spPr>
                      <a:xfrm>
                        <a:off x="6031390" y="5114253"/>
                        <a:ext cx="1568450" cy="504825"/>
                      </a:xfrm>
                      <a:prstGeom prst="rect">
                        <a:avLst/>
                      </a:prstGeom>
                    </p:spPr>
                  </p:pic>
                </p:oleObj>
              </mc:Fallback>
            </mc:AlternateContent>
          </a:graphicData>
        </a:graphic>
      </p:graphicFrame>
    </p:spTree>
    <p:extLst>
      <p:ext uri="{BB962C8B-B14F-4D97-AF65-F5344CB8AC3E}">
        <p14:creationId xmlns:p14="http://schemas.microsoft.com/office/powerpoint/2010/main" val="38051506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Orbit &amp; trajectory </a:t>
            </a:r>
            <a:r>
              <a:rPr lang="en-GB" dirty="0" smtClean="0"/>
              <a:t>correction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27</a:t>
            </a:fld>
            <a:endParaRPr lang="en-US" altLang="en-US"/>
          </a:p>
        </p:txBody>
      </p:sp>
      <p:sp>
        <p:nvSpPr>
          <p:cNvPr id="6" name="Content Placeholder 5"/>
          <p:cNvSpPr>
            <a:spLocks noGrp="1"/>
          </p:cNvSpPr>
          <p:nvPr>
            <p:ph idx="1"/>
          </p:nvPr>
        </p:nvSpPr>
        <p:spPr>
          <a:xfrm>
            <a:off x="693095" y="937931"/>
            <a:ext cx="7877576" cy="576075"/>
          </a:xfrm>
        </p:spPr>
        <p:txBody>
          <a:bodyPr/>
          <a:lstStyle/>
          <a:p>
            <a:r>
              <a:rPr lang="en-GB" sz="1800" dirty="0" smtClean="0"/>
              <a:t>The relation between the positions measured at </a:t>
            </a:r>
            <a:r>
              <a:rPr lang="en-GB" sz="1800" b="1" i="1" dirty="0" smtClean="0">
                <a:solidFill>
                  <a:srgbClr val="0000FF"/>
                </a:solidFill>
                <a:latin typeface="Times New Roman" panose="02020603050405020304" pitchFamily="18" charset="0"/>
                <a:cs typeface="Times New Roman" panose="02020603050405020304" pitchFamily="18" charset="0"/>
              </a:rPr>
              <a:t>N</a:t>
            </a:r>
            <a:r>
              <a:rPr lang="en-GB" sz="1800" b="1" i="1" dirty="0" smtClean="0">
                <a:solidFill>
                  <a:srgbClr val="0000FF"/>
                </a:solidFill>
              </a:rPr>
              <a:t> BPMs </a:t>
            </a:r>
            <a:r>
              <a:rPr lang="en-GB" sz="1800" dirty="0" smtClean="0"/>
              <a:t>(beam position monitors) and the deflections due to </a:t>
            </a:r>
            <a:r>
              <a:rPr lang="en-GB" sz="1800" b="1" i="1" dirty="0" smtClean="0">
                <a:solidFill>
                  <a:srgbClr val="0000FF"/>
                </a:solidFill>
                <a:latin typeface="Times New Roman" panose="02020603050405020304" pitchFamily="18" charset="0"/>
                <a:cs typeface="Times New Roman" panose="02020603050405020304" pitchFamily="18" charset="0"/>
              </a:rPr>
              <a:t>M</a:t>
            </a:r>
            <a:r>
              <a:rPr lang="en-GB" sz="1800" b="1" i="1" dirty="0" smtClean="0">
                <a:solidFill>
                  <a:srgbClr val="0000FF"/>
                </a:solidFill>
              </a:rPr>
              <a:t> steering elements</a:t>
            </a:r>
            <a:r>
              <a:rPr lang="en-GB" sz="1800" dirty="0" smtClean="0">
                <a:solidFill>
                  <a:srgbClr val="0000FF"/>
                </a:solidFill>
              </a:rPr>
              <a:t> </a:t>
            </a:r>
            <a:r>
              <a:rPr lang="en-GB" sz="1800" dirty="0" smtClean="0"/>
              <a:t>(in general (</a:t>
            </a:r>
            <a:r>
              <a:rPr lang="en-GB" sz="1800" b="1" i="1" dirty="0" smtClean="0">
                <a:latin typeface="Times New Roman" panose="02020603050405020304" pitchFamily="18" charset="0"/>
                <a:cs typeface="Times New Roman" panose="02020603050405020304" pitchFamily="18" charset="0"/>
              </a:rPr>
              <a:t>N ≥ M</a:t>
            </a:r>
            <a:r>
              <a:rPr lang="en-GB" sz="1800" dirty="0" smtClean="0"/>
              <a:t>) can be cast into a matrix format (</a:t>
            </a:r>
            <a:r>
              <a:rPr lang="en-GB" sz="1800" b="1" dirty="0" smtClean="0">
                <a:latin typeface="Times New Roman" panose="02020603050405020304" pitchFamily="18" charset="0"/>
                <a:cs typeface="Times New Roman" panose="02020603050405020304" pitchFamily="18" charset="0"/>
              </a:rPr>
              <a:t>R</a:t>
            </a:r>
            <a:r>
              <a:rPr lang="en-GB" sz="1800" dirty="0" smtClean="0"/>
              <a:t> = response matrix):</a:t>
            </a:r>
            <a:endParaRPr lang="en-GB" sz="1800" dirty="0"/>
          </a:p>
        </p:txBody>
      </p:sp>
      <p:graphicFrame>
        <p:nvGraphicFramePr>
          <p:cNvPr id="9" name="Object 8"/>
          <p:cNvGraphicFramePr>
            <a:graphicFrameLocks noChangeAspect="1"/>
          </p:cNvGraphicFramePr>
          <p:nvPr>
            <p:extLst>
              <p:ext uri="{D42A27DB-BD31-4B8C-83A1-F6EECF244321}">
                <p14:modId xmlns:p14="http://schemas.microsoft.com/office/powerpoint/2010/main" val="1005095813"/>
              </p:ext>
            </p:extLst>
          </p:nvPr>
        </p:nvGraphicFramePr>
        <p:xfrm>
          <a:off x="3922713" y="2074863"/>
          <a:ext cx="1025525" cy="1225550"/>
        </p:xfrm>
        <a:graphic>
          <a:graphicData uri="http://schemas.openxmlformats.org/presentationml/2006/ole">
            <mc:AlternateContent xmlns:mc="http://schemas.openxmlformats.org/markup-compatibility/2006">
              <mc:Choice xmlns:v="urn:schemas-microsoft-com:vml" Requires="v">
                <p:oleObj spid="_x0000_s54990" name="Equation" r:id="rId3" imgW="787320" imgH="939600" progId="Equation.3">
                  <p:embed/>
                </p:oleObj>
              </mc:Choice>
              <mc:Fallback>
                <p:oleObj name="Equation" r:id="rId3" imgW="787320" imgH="939600" progId="Equation.3">
                  <p:embed/>
                  <p:pic>
                    <p:nvPicPr>
                      <p:cNvPr id="9" name="Object 8"/>
                      <p:cNvPicPr>
                        <a:picLocks noChangeAspect="1" noChangeArrowheads="1"/>
                      </p:cNvPicPr>
                      <p:nvPr/>
                    </p:nvPicPr>
                    <p:blipFill>
                      <a:blip r:embed="rId4"/>
                      <a:srcRect/>
                      <a:stretch>
                        <a:fillRect/>
                      </a:stretch>
                    </p:blipFill>
                    <p:spPr bwMode="auto">
                      <a:xfrm>
                        <a:off x="3922713" y="2074863"/>
                        <a:ext cx="1025525" cy="1225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932499035"/>
              </p:ext>
            </p:extLst>
          </p:nvPr>
        </p:nvGraphicFramePr>
        <p:xfrm>
          <a:off x="5087993" y="1993799"/>
          <a:ext cx="2209800" cy="1239838"/>
        </p:xfrm>
        <a:graphic>
          <a:graphicData uri="http://schemas.openxmlformats.org/presentationml/2006/ole">
            <mc:AlternateContent xmlns:mc="http://schemas.openxmlformats.org/markup-compatibility/2006">
              <mc:Choice xmlns:v="urn:schemas-microsoft-com:vml" Requires="v">
                <p:oleObj spid="_x0000_s54991" name="Equation" r:id="rId5" imgW="1676400" imgH="939800" progId="Equation.3">
                  <p:embed/>
                </p:oleObj>
              </mc:Choice>
              <mc:Fallback>
                <p:oleObj name="Equation" r:id="rId5" imgW="1676400" imgH="939800" progId="Equation.3">
                  <p:embed/>
                  <p:pic>
                    <p:nvPicPr>
                      <p:cNvPr id="1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87993" y="1993799"/>
                        <a:ext cx="2209800" cy="1239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362145827"/>
              </p:ext>
            </p:extLst>
          </p:nvPr>
        </p:nvGraphicFramePr>
        <p:xfrm>
          <a:off x="7405688" y="2049463"/>
          <a:ext cx="962025" cy="1079500"/>
        </p:xfrm>
        <a:graphic>
          <a:graphicData uri="http://schemas.openxmlformats.org/presentationml/2006/ole">
            <mc:AlternateContent xmlns:mc="http://schemas.openxmlformats.org/markup-compatibility/2006">
              <mc:Choice xmlns:v="urn:schemas-microsoft-com:vml" Requires="v">
                <p:oleObj spid="_x0000_s54992" name="Equation" r:id="rId7" imgW="838080" imgH="939600" progId="Equation.3">
                  <p:embed/>
                </p:oleObj>
              </mc:Choice>
              <mc:Fallback>
                <p:oleObj name="Equation" r:id="rId7" imgW="838080" imgH="939600" progId="Equation.3">
                  <p:embed/>
                  <p:pic>
                    <p:nvPicPr>
                      <p:cNvPr id="11" name="Object 10"/>
                      <p:cNvPicPr>
                        <a:picLocks noChangeAspect="1" noChangeArrowheads="1"/>
                      </p:cNvPicPr>
                      <p:nvPr/>
                    </p:nvPicPr>
                    <p:blipFill>
                      <a:blip r:embed="rId8"/>
                      <a:srcRect/>
                      <a:stretch>
                        <a:fillRect/>
                      </a:stretch>
                    </p:blipFill>
                    <p:spPr bwMode="auto">
                      <a:xfrm>
                        <a:off x="7405688" y="2049463"/>
                        <a:ext cx="962025" cy="107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439640600"/>
              </p:ext>
            </p:extLst>
          </p:nvPr>
        </p:nvGraphicFramePr>
        <p:xfrm>
          <a:off x="1345980" y="2360208"/>
          <a:ext cx="1817582" cy="605861"/>
        </p:xfrm>
        <a:graphic>
          <a:graphicData uri="http://schemas.openxmlformats.org/presentationml/2006/ole">
            <mc:AlternateContent xmlns:mc="http://schemas.openxmlformats.org/markup-compatibility/2006">
              <mc:Choice xmlns:v="urn:schemas-microsoft-com:vml" Requires="v">
                <p:oleObj spid="_x0000_s54993" name="Equation" r:id="rId9" imgW="723586" imgH="241195" progId="Equation.3">
                  <p:embed/>
                </p:oleObj>
              </mc:Choice>
              <mc:Fallback>
                <p:oleObj name="Equation" r:id="rId9" imgW="723586" imgH="241195" progId="Equation.3">
                  <p:embed/>
                  <p:pic>
                    <p:nvPicPr>
                      <p:cNvPr id="12"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45980" y="2360208"/>
                        <a:ext cx="1817582" cy="605861"/>
                      </a:xfrm>
                      <a:prstGeom prst="rect">
                        <a:avLst/>
                      </a:prstGeom>
                      <a:noFill/>
                      <a:ln>
                        <a:noFill/>
                      </a:ln>
                      <a:effectLst/>
                      <a:extLst/>
                    </p:spPr>
                  </p:pic>
                </p:oleObj>
              </mc:Fallback>
            </mc:AlternateContent>
          </a:graphicData>
        </a:graphic>
      </p:graphicFrame>
      <p:sp>
        <p:nvSpPr>
          <p:cNvPr id="13" name="Content Placeholder 5"/>
          <p:cNvSpPr txBox="1">
            <a:spLocks/>
          </p:cNvSpPr>
          <p:nvPr/>
        </p:nvSpPr>
        <p:spPr bwMode="auto">
          <a:xfrm>
            <a:off x="813474" y="3621025"/>
            <a:ext cx="7877576" cy="57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To steer the beam deterministically this equation must be inverted, something like :</a:t>
            </a:r>
            <a:endParaRPr lang="en-GB" sz="1800" kern="0" dirty="0"/>
          </a:p>
        </p:txBody>
      </p:sp>
      <p:graphicFrame>
        <p:nvGraphicFramePr>
          <p:cNvPr id="14" name="Object 13"/>
          <p:cNvGraphicFramePr>
            <a:graphicFrameLocks noChangeAspect="1"/>
          </p:cNvGraphicFramePr>
          <p:nvPr>
            <p:extLst>
              <p:ext uri="{D42A27DB-BD31-4B8C-83A1-F6EECF244321}">
                <p14:modId xmlns:p14="http://schemas.microsoft.com/office/powerpoint/2010/main" val="3612956223"/>
              </p:ext>
            </p:extLst>
          </p:nvPr>
        </p:nvGraphicFramePr>
        <p:xfrm>
          <a:off x="2034162" y="4334931"/>
          <a:ext cx="2146300" cy="587375"/>
        </p:xfrm>
        <a:graphic>
          <a:graphicData uri="http://schemas.openxmlformats.org/presentationml/2006/ole">
            <mc:AlternateContent xmlns:mc="http://schemas.openxmlformats.org/markup-compatibility/2006">
              <mc:Choice xmlns:v="urn:schemas-microsoft-com:vml" Requires="v">
                <p:oleObj spid="_x0000_s54994" name="Equation" r:id="rId11" imgW="927000" imgH="253800" progId="Equation.3">
                  <p:embed/>
                </p:oleObj>
              </mc:Choice>
              <mc:Fallback>
                <p:oleObj name="Equation" r:id="rId11" imgW="927000" imgH="253800" progId="Equation.3">
                  <p:embed/>
                  <p:pic>
                    <p:nvPicPr>
                      <p:cNvPr id="12" name="Object 11"/>
                      <p:cNvPicPr>
                        <a:picLocks noChangeAspect="1" noChangeArrowheads="1"/>
                      </p:cNvPicPr>
                      <p:nvPr/>
                    </p:nvPicPr>
                    <p:blipFill>
                      <a:blip r:embed="rId12"/>
                      <a:srcRect/>
                      <a:stretch>
                        <a:fillRect/>
                      </a:stretch>
                    </p:blipFill>
                    <p:spPr bwMode="auto">
                      <a:xfrm>
                        <a:off x="2034162" y="4334931"/>
                        <a:ext cx="2146300" cy="58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02715507"/>
              </p:ext>
            </p:extLst>
          </p:nvPr>
        </p:nvGraphicFramePr>
        <p:xfrm>
          <a:off x="5080227" y="4436312"/>
          <a:ext cx="431453" cy="337262"/>
        </p:xfrm>
        <a:graphic>
          <a:graphicData uri="http://schemas.openxmlformats.org/presentationml/2006/ole">
            <mc:AlternateContent xmlns:mc="http://schemas.openxmlformats.org/markup-compatibility/2006">
              <mc:Choice xmlns:v="urn:schemas-microsoft-com:vml" Requires="v">
                <p:oleObj spid="_x0000_s54995" name="Equation" r:id="rId13" imgW="291960" imgH="228600" progId="Equation.3">
                  <p:embed/>
                </p:oleObj>
              </mc:Choice>
              <mc:Fallback>
                <p:oleObj name="Equation" r:id="rId13" imgW="291960" imgH="228600" progId="Equation.3">
                  <p:embed/>
                  <p:pic>
                    <p:nvPicPr>
                      <p:cNvPr id="14" name="Object 13"/>
                      <p:cNvPicPr>
                        <a:picLocks noChangeAspect="1" noChangeArrowheads="1"/>
                      </p:cNvPicPr>
                      <p:nvPr/>
                    </p:nvPicPr>
                    <p:blipFill>
                      <a:blip r:embed="rId14"/>
                      <a:srcRect/>
                      <a:stretch>
                        <a:fillRect/>
                      </a:stretch>
                    </p:blipFill>
                    <p:spPr bwMode="auto">
                      <a:xfrm>
                        <a:off x="5080227" y="4436312"/>
                        <a:ext cx="431453" cy="337262"/>
                      </a:xfrm>
                      <a:prstGeom prst="rect">
                        <a:avLst/>
                      </a:prstGeom>
                      <a:noFill/>
                      <a:ln>
                        <a:noFill/>
                      </a:ln>
                      <a:effectLst/>
                      <a:extLst/>
                    </p:spPr>
                  </p:pic>
                </p:oleObj>
              </mc:Fallback>
            </mc:AlternateContent>
          </a:graphicData>
        </a:graphic>
      </p:graphicFrame>
      <p:sp>
        <p:nvSpPr>
          <p:cNvPr id="16" name="TextBox 15"/>
          <p:cNvSpPr txBox="1"/>
          <p:nvPr/>
        </p:nvSpPr>
        <p:spPr>
          <a:xfrm>
            <a:off x="5592827" y="4334931"/>
            <a:ext cx="3208273" cy="584775"/>
          </a:xfrm>
          <a:prstGeom prst="rect">
            <a:avLst/>
          </a:prstGeom>
        </p:spPr>
        <p:txBody>
          <a:bodyPr wrap="square" rtlCol="0">
            <a:spAutoFit/>
          </a:bodyPr>
          <a:lstStyle/>
          <a:p>
            <a:pPr>
              <a:spcBef>
                <a:spcPct val="20000"/>
              </a:spcBef>
              <a:spcAft>
                <a:spcPts val="400"/>
              </a:spcAft>
              <a:buClr>
                <a:srgbClr val="0000FF"/>
              </a:buClr>
              <a:buSzPct val="80000"/>
            </a:pPr>
            <a:r>
              <a:rPr lang="en-GB" sz="1600" kern="0" dirty="0">
                <a:latin typeface="+mn-lt"/>
              </a:rPr>
              <a:t>i</a:t>
            </a:r>
            <a:r>
              <a:rPr lang="en-GB" sz="1600" kern="0" dirty="0" smtClean="0">
                <a:latin typeface="+mn-lt"/>
              </a:rPr>
              <a:t>s in general a ‘pseudo’ inverse, a real inverse only exists if </a:t>
            </a:r>
            <a:r>
              <a:rPr lang="en-GB" sz="1600" i="1" kern="0" dirty="0" smtClean="0">
                <a:latin typeface="Times New Roman" panose="02020603050405020304" pitchFamily="18" charset="0"/>
                <a:cs typeface="Times New Roman" panose="02020603050405020304" pitchFamily="18" charset="0"/>
              </a:rPr>
              <a:t>N=M</a:t>
            </a:r>
            <a:r>
              <a:rPr lang="en-GB" sz="1600" kern="0" dirty="0" smtClean="0">
                <a:latin typeface="+mn-lt"/>
              </a:rPr>
              <a:t>.</a:t>
            </a:r>
          </a:p>
        </p:txBody>
      </p:sp>
      <p:sp>
        <p:nvSpPr>
          <p:cNvPr id="17" name="Content Placeholder 5"/>
          <p:cNvSpPr txBox="1">
            <a:spLocks/>
          </p:cNvSpPr>
          <p:nvPr/>
        </p:nvSpPr>
        <p:spPr bwMode="auto">
          <a:xfrm>
            <a:off x="813474" y="5080415"/>
            <a:ext cx="7877576" cy="96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Response matrix </a:t>
            </a:r>
            <a:r>
              <a:rPr lang="en-GB" sz="1800" b="1" kern="0" dirty="0" smtClean="0">
                <a:latin typeface="Times New Roman" panose="02020603050405020304" pitchFamily="18" charset="0"/>
                <a:cs typeface="Times New Roman" panose="02020603050405020304" pitchFamily="18" charset="0"/>
              </a:rPr>
              <a:t>R</a:t>
            </a:r>
            <a:r>
              <a:rPr lang="en-GB" sz="1800" kern="0" dirty="0" smtClean="0"/>
              <a:t> obviously contains a lot of </a:t>
            </a:r>
            <a:r>
              <a:rPr lang="en-GB" sz="1800" kern="0" dirty="0" smtClean="0">
                <a:solidFill>
                  <a:srgbClr val="CC3399"/>
                </a:solidFill>
              </a:rPr>
              <a:t>information on the machine optics</a:t>
            </a:r>
            <a:r>
              <a:rPr lang="en-GB" sz="1800" kern="0" dirty="0" smtClean="0"/>
              <a:t> – later we will see that they are tools to take advantage of that fact to determine and correct the lattice functions.</a:t>
            </a:r>
            <a:endParaRPr lang="en-GB" sz="1800" kern="0" dirty="0"/>
          </a:p>
        </p:txBody>
      </p:sp>
    </p:spTree>
    <p:extLst>
      <p:ext uri="{BB962C8B-B14F-4D97-AF65-F5344CB8AC3E}">
        <p14:creationId xmlns:p14="http://schemas.microsoft.com/office/powerpoint/2010/main" val="20356177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Orbit &amp; trajectory correction </a:t>
            </a:r>
            <a:r>
              <a:rPr lang="en-GB" dirty="0" smtClean="0"/>
              <a:t>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28</a:t>
            </a:fld>
            <a:endParaRPr lang="en-US" altLang="en-US"/>
          </a:p>
        </p:txBody>
      </p:sp>
      <p:sp>
        <p:nvSpPr>
          <p:cNvPr id="6" name="Content Placeholder 5"/>
          <p:cNvSpPr>
            <a:spLocks noGrp="1"/>
          </p:cNvSpPr>
          <p:nvPr>
            <p:ph idx="1"/>
          </p:nvPr>
        </p:nvSpPr>
        <p:spPr>
          <a:xfrm>
            <a:off x="813474" y="971080"/>
            <a:ext cx="7877576" cy="1344175"/>
          </a:xfrm>
        </p:spPr>
        <p:txBody>
          <a:bodyPr/>
          <a:lstStyle/>
          <a:p>
            <a:r>
              <a:rPr lang="en-GB" sz="1800" dirty="0" smtClean="0"/>
              <a:t>In general the algorithms for beam steering aim to minimize the </a:t>
            </a:r>
            <a:r>
              <a:rPr lang="en-GB" sz="1800" dirty="0" smtClean="0">
                <a:solidFill>
                  <a:srgbClr val="FF0000"/>
                </a:solidFill>
              </a:rPr>
              <a:t>least square error</a:t>
            </a:r>
            <a:r>
              <a:rPr lang="en-GB" sz="1800" dirty="0" smtClean="0"/>
              <a:t>: </a:t>
            </a:r>
            <a:endParaRPr lang="en-GB" sz="1800" dirty="0"/>
          </a:p>
        </p:txBody>
      </p:sp>
      <p:graphicFrame>
        <p:nvGraphicFramePr>
          <p:cNvPr id="7" name="Object 6"/>
          <p:cNvGraphicFramePr>
            <a:graphicFrameLocks noChangeAspect="1"/>
          </p:cNvGraphicFramePr>
          <p:nvPr>
            <p:extLst>
              <p:ext uri="{D42A27DB-BD31-4B8C-83A1-F6EECF244321}">
                <p14:modId xmlns:p14="http://schemas.microsoft.com/office/powerpoint/2010/main" val="4037895463"/>
              </p:ext>
            </p:extLst>
          </p:nvPr>
        </p:nvGraphicFramePr>
        <p:xfrm>
          <a:off x="2229295" y="1870474"/>
          <a:ext cx="2726755" cy="615761"/>
        </p:xfrm>
        <a:graphic>
          <a:graphicData uri="http://schemas.openxmlformats.org/presentationml/2006/ole">
            <mc:AlternateContent xmlns:mc="http://schemas.openxmlformats.org/markup-compatibility/2006">
              <mc:Choice xmlns:v="urn:schemas-microsoft-com:vml" Requires="v">
                <p:oleObj spid="_x0000_s10697" name="Equation" r:id="rId3" imgW="1460160" imgH="330120" progId="Equation.3">
                  <p:embed/>
                </p:oleObj>
              </mc:Choice>
              <mc:Fallback>
                <p:oleObj name="Equation" r:id="rId3" imgW="1460160" imgH="330120" progId="Equation.3">
                  <p:embed/>
                  <p:pic>
                    <p:nvPicPr>
                      <p:cNvPr id="14" name="Object 13"/>
                      <p:cNvPicPr>
                        <a:picLocks noChangeAspect="1" noChangeArrowheads="1"/>
                      </p:cNvPicPr>
                      <p:nvPr/>
                    </p:nvPicPr>
                    <p:blipFill>
                      <a:blip r:embed="rId4"/>
                      <a:srcRect/>
                      <a:stretch>
                        <a:fillRect/>
                      </a:stretch>
                    </p:blipFill>
                    <p:spPr bwMode="auto">
                      <a:xfrm>
                        <a:off x="2229295" y="1870474"/>
                        <a:ext cx="2726755" cy="615761"/>
                      </a:xfrm>
                      <a:prstGeom prst="rect">
                        <a:avLst/>
                      </a:prstGeom>
                      <a:noFill/>
                      <a:ln>
                        <a:noFill/>
                      </a:ln>
                      <a:effectLst/>
                      <a:extLst/>
                    </p:spPr>
                  </p:pic>
                </p:oleObj>
              </mc:Fallback>
            </mc:AlternateContent>
          </a:graphicData>
        </a:graphic>
      </p:graphicFrame>
      <p:sp>
        <p:nvSpPr>
          <p:cNvPr id="8" name="Content Placeholder 5"/>
          <p:cNvSpPr txBox="1">
            <a:spLocks/>
          </p:cNvSpPr>
          <p:nvPr/>
        </p:nvSpPr>
        <p:spPr bwMode="auto">
          <a:xfrm>
            <a:off x="806686" y="3385629"/>
            <a:ext cx="7877576" cy="134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This equation is rather generic, problems of optics and dispersion correction can be cast in a similar form, and the algorithms used for steering are also used or adapted to those problems. </a:t>
            </a:r>
            <a:endParaRPr lang="en-GB" sz="1800" kern="0" dirty="0"/>
          </a:p>
        </p:txBody>
      </p:sp>
      <p:sp>
        <p:nvSpPr>
          <p:cNvPr id="10" name="Content Placeholder 5"/>
          <p:cNvSpPr txBox="1">
            <a:spLocks/>
          </p:cNvSpPr>
          <p:nvPr/>
        </p:nvSpPr>
        <p:spPr bwMode="auto">
          <a:xfrm>
            <a:off x="806686" y="2658405"/>
            <a:ext cx="7877576" cy="134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lvl="1"/>
            <a:r>
              <a:rPr lang="en-GB" sz="1600" kern="0" dirty="0" smtClean="0"/>
              <a:t>We assume here that we know the response matrix </a:t>
            </a:r>
            <a:r>
              <a:rPr lang="en-GB" sz="1600" b="1" i="1" kern="0" dirty="0" smtClean="0">
                <a:latin typeface="Times New Roman" panose="02020603050405020304" pitchFamily="18" charset="0"/>
                <a:cs typeface="Times New Roman" panose="02020603050405020304" pitchFamily="18" charset="0"/>
              </a:rPr>
              <a:t>R</a:t>
            </a:r>
            <a:r>
              <a:rPr lang="en-GB" sz="1600" kern="0" dirty="0" smtClean="0"/>
              <a:t> well enough to apply a correction. </a:t>
            </a:r>
          </a:p>
        </p:txBody>
      </p:sp>
    </p:spTree>
    <p:extLst>
      <p:ext uri="{BB962C8B-B14F-4D97-AF65-F5344CB8AC3E}">
        <p14:creationId xmlns:p14="http://schemas.microsoft.com/office/powerpoint/2010/main" val="18471715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830729" y="942974"/>
            <a:ext cx="4230208" cy="2946887"/>
          </a:xfrm>
          <a:prstGeom prst="rect">
            <a:avLst/>
          </a:prstGeom>
        </p:spPr>
      </p:pic>
      <p:sp>
        <p:nvSpPr>
          <p:cNvPr id="2" name="Title 1"/>
          <p:cNvSpPr>
            <a:spLocks noGrp="1"/>
          </p:cNvSpPr>
          <p:nvPr>
            <p:ph type="title"/>
          </p:nvPr>
        </p:nvSpPr>
        <p:spPr/>
        <p:txBody>
          <a:bodyPr/>
          <a:lstStyle/>
          <a:p>
            <a:r>
              <a:rPr lang="en-GB" dirty="0" smtClean="0"/>
              <a:t>The early days of orbit correction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29</a:t>
            </a:fld>
            <a:endParaRPr lang="en-US" altLang="en-US"/>
          </a:p>
        </p:txBody>
      </p:sp>
      <p:sp>
        <p:nvSpPr>
          <p:cNvPr id="6" name="Content Placeholder 5"/>
          <p:cNvSpPr>
            <a:spLocks noGrp="1"/>
          </p:cNvSpPr>
          <p:nvPr>
            <p:ph idx="1"/>
          </p:nvPr>
        </p:nvSpPr>
        <p:spPr>
          <a:xfrm>
            <a:off x="411299" y="885119"/>
            <a:ext cx="4551682" cy="3004742"/>
          </a:xfrm>
        </p:spPr>
        <p:txBody>
          <a:bodyPr/>
          <a:lstStyle/>
          <a:p>
            <a:r>
              <a:rPr lang="en-GB" sz="1800" dirty="0" smtClean="0"/>
              <a:t>The problem of correcting the orbit deterministically came up a long time ago in the first machines.</a:t>
            </a:r>
          </a:p>
          <a:p>
            <a:pPr>
              <a:spcBef>
                <a:spcPts val="1200"/>
              </a:spcBef>
            </a:pPr>
            <a:r>
              <a:rPr lang="en-GB" sz="1800" dirty="0" smtClean="0"/>
              <a:t>B. </a:t>
            </a:r>
            <a:r>
              <a:rPr lang="en-GB" sz="1800" dirty="0" err="1" smtClean="0"/>
              <a:t>Autin</a:t>
            </a:r>
            <a:r>
              <a:rPr lang="en-GB" sz="1800" dirty="0" smtClean="0"/>
              <a:t> and Y. Marti of CERN published a note in 1973 describing an algorithm that is still in use today in many machines:</a:t>
            </a:r>
          </a:p>
          <a:p>
            <a:pPr lvl="1">
              <a:spcBef>
                <a:spcPts val="1200"/>
              </a:spcBef>
            </a:pPr>
            <a:r>
              <a:rPr lang="en-GB" b="1" dirty="0" smtClean="0">
                <a:solidFill>
                  <a:srgbClr val="0000FF"/>
                </a:solidFill>
              </a:rPr>
              <a:t>MICADO*</a:t>
            </a:r>
          </a:p>
          <a:p>
            <a:pPr lvl="1">
              <a:spcBef>
                <a:spcPts val="1200"/>
              </a:spcBef>
            </a:pPr>
            <a:r>
              <a:rPr lang="en-GB" sz="1600" dirty="0" smtClean="0"/>
              <a:t>One of the first deterministic correction algorithms !</a:t>
            </a:r>
            <a:endParaRPr lang="en-GB" sz="1600" dirty="0"/>
          </a:p>
        </p:txBody>
      </p:sp>
      <p:pic>
        <p:nvPicPr>
          <p:cNvPr id="8" name="Picture 7"/>
          <p:cNvPicPr>
            <a:picLocks noChangeAspect="1"/>
          </p:cNvPicPr>
          <p:nvPr/>
        </p:nvPicPr>
        <p:blipFill>
          <a:blip r:embed="rId3"/>
          <a:stretch>
            <a:fillRect/>
          </a:stretch>
        </p:blipFill>
        <p:spPr>
          <a:xfrm>
            <a:off x="923525" y="4114266"/>
            <a:ext cx="7505700" cy="495300"/>
          </a:xfrm>
          <a:prstGeom prst="rect">
            <a:avLst/>
          </a:prstGeom>
        </p:spPr>
      </p:pic>
      <p:pic>
        <p:nvPicPr>
          <p:cNvPr id="9" name="Picture 8"/>
          <p:cNvPicPr>
            <a:picLocks noChangeAspect="1"/>
          </p:cNvPicPr>
          <p:nvPr/>
        </p:nvPicPr>
        <p:blipFill>
          <a:blip r:embed="rId4"/>
          <a:stretch>
            <a:fillRect/>
          </a:stretch>
        </p:blipFill>
        <p:spPr>
          <a:xfrm>
            <a:off x="641567" y="4966384"/>
            <a:ext cx="6081113" cy="435205"/>
          </a:xfrm>
          <a:prstGeom prst="rect">
            <a:avLst/>
          </a:prstGeom>
        </p:spPr>
      </p:pic>
      <p:sp>
        <p:nvSpPr>
          <p:cNvPr id="10" name="TextBox 9"/>
          <p:cNvSpPr txBox="1"/>
          <p:nvPr/>
        </p:nvSpPr>
        <p:spPr>
          <a:xfrm>
            <a:off x="986407" y="5247700"/>
            <a:ext cx="3844322" cy="307777"/>
          </a:xfrm>
          <a:prstGeom prst="rect">
            <a:avLst/>
          </a:prstGeom>
        </p:spPr>
        <p:txBody>
          <a:bodyPr wrap="none" rtlCol="0">
            <a:spAutoFit/>
          </a:bodyPr>
          <a:lstStyle/>
          <a:p>
            <a:pPr>
              <a:spcBef>
                <a:spcPct val="20000"/>
              </a:spcBef>
              <a:spcAft>
                <a:spcPts val="400"/>
              </a:spcAft>
              <a:buClr>
                <a:srgbClr val="0000FF"/>
              </a:buClr>
              <a:buSzPct val="80000"/>
            </a:pPr>
            <a:r>
              <a:rPr lang="en-GB" sz="1400" kern="0" dirty="0" smtClean="0">
                <a:latin typeface="+mn-lt"/>
              </a:rPr>
              <a:t>(Minimization of the quadratic orbit distortions)</a:t>
            </a:r>
          </a:p>
        </p:txBody>
      </p:sp>
    </p:spTree>
    <p:extLst>
      <p:ext uri="{BB962C8B-B14F-4D97-AF65-F5344CB8AC3E}">
        <p14:creationId xmlns:p14="http://schemas.microsoft.com/office/powerpoint/2010/main" val="1312834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Accelerator lattice cell</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a:t>
            </a:fld>
            <a:endParaRPr lang="en-US" altLang="en-US"/>
          </a:p>
        </p:txBody>
      </p:sp>
      <p:sp>
        <p:nvSpPr>
          <p:cNvPr id="6" name="Content Placeholder 5"/>
          <p:cNvSpPr>
            <a:spLocks noGrp="1"/>
          </p:cNvSpPr>
          <p:nvPr>
            <p:ph idx="1"/>
          </p:nvPr>
        </p:nvSpPr>
        <p:spPr>
          <a:xfrm>
            <a:off x="550326" y="896134"/>
            <a:ext cx="8244103" cy="2508402"/>
          </a:xfrm>
        </p:spPr>
        <p:txBody>
          <a:bodyPr/>
          <a:lstStyle/>
          <a:p>
            <a:r>
              <a:rPr lang="en-GB" sz="1800" dirty="0" smtClean="0"/>
              <a:t>An accelerator is usually build using a number of basic ‘cells’.</a:t>
            </a:r>
          </a:p>
          <a:p>
            <a:r>
              <a:rPr lang="en-GB" sz="1800" dirty="0" smtClean="0"/>
              <a:t>The cell layouts of an accelerator come in many subtle variants.</a:t>
            </a:r>
          </a:p>
          <a:p>
            <a:r>
              <a:rPr lang="en-GB" sz="1800" dirty="0"/>
              <a:t>A</a:t>
            </a:r>
            <a:r>
              <a:rPr lang="en-GB" sz="1800" dirty="0" smtClean="0"/>
              <a:t> simple FODO cell usually contains:</a:t>
            </a:r>
          </a:p>
          <a:p>
            <a:pPr lvl="1"/>
            <a:r>
              <a:rPr lang="en-GB" sz="1600" b="1" dirty="0" smtClean="0">
                <a:solidFill>
                  <a:srgbClr val="0000FF"/>
                </a:solidFill>
              </a:rPr>
              <a:t>Dipole magnets </a:t>
            </a:r>
            <a:r>
              <a:rPr lang="en-GB" sz="1600" dirty="0" smtClean="0"/>
              <a:t>to bend the beams,</a:t>
            </a:r>
          </a:p>
          <a:p>
            <a:pPr lvl="1"/>
            <a:r>
              <a:rPr lang="en-GB" sz="1600" b="1" dirty="0" smtClean="0">
                <a:solidFill>
                  <a:srgbClr val="0000FF"/>
                </a:solidFill>
              </a:rPr>
              <a:t>Quadrupole magnets </a:t>
            </a:r>
            <a:r>
              <a:rPr lang="en-GB" sz="1600" dirty="0" smtClean="0"/>
              <a:t>to focus the beams,</a:t>
            </a:r>
          </a:p>
          <a:p>
            <a:pPr lvl="1"/>
            <a:r>
              <a:rPr lang="en-GB" sz="1600" b="1" dirty="0" smtClean="0">
                <a:solidFill>
                  <a:srgbClr val="0000FF"/>
                </a:solidFill>
              </a:rPr>
              <a:t>Beam position monitors </a:t>
            </a:r>
            <a:r>
              <a:rPr lang="en-GB" sz="1600" dirty="0" smtClean="0"/>
              <a:t>(BPM) to measure the beam position,</a:t>
            </a:r>
          </a:p>
          <a:p>
            <a:pPr lvl="1"/>
            <a:r>
              <a:rPr lang="en-GB" sz="1600" b="1" dirty="0" smtClean="0">
                <a:solidFill>
                  <a:srgbClr val="0000FF"/>
                </a:solidFill>
              </a:rPr>
              <a:t>Small dipole corrector magnets </a:t>
            </a:r>
            <a:r>
              <a:rPr lang="en-GB" sz="1600" dirty="0" smtClean="0"/>
              <a:t>for beam steering.</a:t>
            </a:r>
          </a:p>
          <a:p>
            <a:pPr lvl="1"/>
            <a:r>
              <a:rPr lang="en-GB" sz="1600" b="1" dirty="0" err="1" smtClean="0">
                <a:solidFill>
                  <a:srgbClr val="0000FF"/>
                </a:solidFill>
              </a:rPr>
              <a:t>Sextupole</a:t>
            </a:r>
            <a:r>
              <a:rPr lang="en-GB" sz="1600" b="1" dirty="0" smtClean="0">
                <a:solidFill>
                  <a:srgbClr val="0000FF"/>
                </a:solidFill>
              </a:rPr>
              <a:t> magnets </a:t>
            </a:r>
            <a:r>
              <a:rPr lang="en-GB" sz="1600" dirty="0" smtClean="0"/>
              <a:t>to control off-energy focussing.</a:t>
            </a:r>
            <a:endParaRPr lang="en-GB" sz="1600" dirty="0"/>
          </a:p>
        </p:txBody>
      </p:sp>
      <p:grpSp>
        <p:nvGrpSpPr>
          <p:cNvPr id="7" name="Group 6"/>
          <p:cNvGrpSpPr/>
          <p:nvPr/>
        </p:nvGrpSpPr>
        <p:grpSpPr>
          <a:xfrm>
            <a:off x="577880" y="3533408"/>
            <a:ext cx="8047960" cy="2775967"/>
            <a:chOff x="577880" y="3379788"/>
            <a:chExt cx="8047960" cy="2775967"/>
          </a:xfrm>
        </p:grpSpPr>
        <p:grpSp>
          <p:nvGrpSpPr>
            <p:cNvPr id="35" name="Group 34"/>
            <p:cNvGrpSpPr/>
            <p:nvPr/>
          </p:nvGrpSpPr>
          <p:grpSpPr>
            <a:xfrm>
              <a:off x="577880" y="3379788"/>
              <a:ext cx="8047960" cy="2775967"/>
              <a:chOff x="652640" y="1875439"/>
              <a:chExt cx="8047960" cy="2775967"/>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640" y="2584090"/>
                <a:ext cx="699604" cy="1579575"/>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2560" y="2590204"/>
                <a:ext cx="849876" cy="1575248"/>
              </a:xfrm>
              <a:prstGeom prst="rect">
                <a:avLst/>
              </a:prstGeom>
            </p:spPr>
          </p:pic>
          <p:sp>
            <p:nvSpPr>
              <p:cNvPr id="12" name="Rectangle 11"/>
              <p:cNvSpPr/>
              <p:nvPr/>
            </p:nvSpPr>
            <p:spPr bwMode="auto">
              <a:xfrm>
                <a:off x="4614247" y="2891330"/>
                <a:ext cx="1920250" cy="921720"/>
              </a:xfrm>
              <a:prstGeom prst="rect">
                <a:avLst/>
              </a:prstGeom>
              <a:gradFill>
                <a:gsLst>
                  <a:gs pos="0">
                    <a:schemeClr val="accent6">
                      <a:lumMod val="5000"/>
                      <a:lumOff val="95000"/>
                    </a:schemeClr>
                  </a:gs>
                  <a:gs pos="100000">
                    <a:srgbClr val="0000FF"/>
                  </a:gs>
                  <a:gs pos="100000">
                    <a:schemeClr val="accent6">
                      <a:lumMod val="45000"/>
                      <a:lumOff val="55000"/>
                    </a:schemeClr>
                  </a:gs>
                  <a:gs pos="100000">
                    <a:schemeClr val="accent6">
                      <a:lumMod val="30000"/>
                      <a:lumOff val="70000"/>
                    </a:schemeClr>
                  </a:gs>
                </a:gsLst>
                <a:lin ang="54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3" name="Rectangle 12"/>
              <p:cNvSpPr/>
              <p:nvPr/>
            </p:nvSpPr>
            <p:spPr bwMode="auto">
              <a:xfrm>
                <a:off x="2533634" y="2891330"/>
                <a:ext cx="1920250" cy="921720"/>
              </a:xfrm>
              <a:prstGeom prst="rect">
                <a:avLst/>
              </a:prstGeom>
              <a:gradFill>
                <a:gsLst>
                  <a:gs pos="0">
                    <a:schemeClr val="accent6">
                      <a:lumMod val="5000"/>
                      <a:lumOff val="95000"/>
                    </a:schemeClr>
                  </a:gs>
                  <a:gs pos="100000">
                    <a:srgbClr val="0000FF"/>
                  </a:gs>
                  <a:gs pos="100000">
                    <a:schemeClr val="accent6">
                      <a:lumMod val="45000"/>
                      <a:lumOff val="55000"/>
                    </a:schemeClr>
                  </a:gs>
                  <a:gs pos="100000">
                    <a:schemeClr val="accent6">
                      <a:lumMod val="30000"/>
                      <a:lumOff val="70000"/>
                    </a:schemeClr>
                  </a:gs>
                </a:gsLst>
                <a:lin ang="54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4" name="TextBox 13"/>
              <p:cNvSpPr txBox="1"/>
              <p:nvPr/>
            </p:nvSpPr>
            <p:spPr>
              <a:xfrm>
                <a:off x="961930" y="1875439"/>
                <a:ext cx="1237839" cy="617605"/>
              </a:xfrm>
              <a:prstGeom prst="rect">
                <a:avLst/>
              </a:prstGeom>
            </p:spPr>
            <p:txBody>
              <a:bodyPr wrap="none" rtlCol="0">
                <a:spAutoFit/>
              </a:bodyPr>
              <a:lstStyle/>
              <a:p>
                <a:pPr algn="ctr">
                  <a:spcBef>
                    <a:spcPct val="20000"/>
                  </a:spcBef>
                  <a:spcAft>
                    <a:spcPts val="400"/>
                  </a:spcAft>
                  <a:buClr>
                    <a:srgbClr val="0000FF"/>
                  </a:buClr>
                  <a:buSzPct val="80000"/>
                </a:pPr>
                <a:r>
                  <a:rPr lang="en-GB" sz="1400" b="1" kern="0" dirty="0" smtClean="0">
                    <a:solidFill>
                      <a:srgbClr val="0070C0"/>
                    </a:solidFill>
                    <a:latin typeface="+mn-lt"/>
                  </a:rPr>
                  <a:t>Quadrupole </a:t>
                </a:r>
              </a:p>
              <a:p>
                <a:pPr algn="ctr">
                  <a:spcBef>
                    <a:spcPct val="20000"/>
                  </a:spcBef>
                  <a:spcAft>
                    <a:spcPts val="400"/>
                  </a:spcAft>
                  <a:buClr>
                    <a:srgbClr val="0000FF"/>
                  </a:buClr>
                  <a:buSzPct val="80000"/>
                </a:pPr>
                <a:r>
                  <a:rPr lang="en-GB" sz="1400" b="1" kern="0" dirty="0" smtClean="0">
                    <a:solidFill>
                      <a:srgbClr val="0070C0"/>
                    </a:solidFill>
                    <a:latin typeface="+mn-lt"/>
                  </a:rPr>
                  <a:t>(focussing)</a:t>
                </a:r>
              </a:p>
            </p:txBody>
          </p:sp>
          <p:sp>
            <p:nvSpPr>
              <p:cNvPr id="15" name="TextBox 14"/>
              <p:cNvSpPr txBox="1"/>
              <p:nvPr/>
            </p:nvSpPr>
            <p:spPr>
              <a:xfrm>
                <a:off x="6310414" y="1889675"/>
                <a:ext cx="1414170" cy="617605"/>
              </a:xfrm>
              <a:prstGeom prst="rect">
                <a:avLst/>
              </a:prstGeom>
            </p:spPr>
            <p:txBody>
              <a:bodyPr wrap="none" rtlCol="0">
                <a:spAutoFit/>
              </a:bodyPr>
              <a:lstStyle/>
              <a:p>
                <a:pPr algn="ctr">
                  <a:spcBef>
                    <a:spcPct val="20000"/>
                  </a:spcBef>
                  <a:spcAft>
                    <a:spcPts val="400"/>
                  </a:spcAft>
                  <a:buClr>
                    <a:srgbClr val="0000FF"/>
                  </a:buClr>
                  <a:buSzPct val="80000"/>
                </a:pPr>
                <a:r>
                  <a:rPr lang="en-GB" sz="1400" b="1" kern="0" dirty="0" smtClean="0">
                    <a:solidFill>
                      <a:srgbClr val="0070C0"/>
                    </a:solidFill>
                    <a:latin typeface="+mn-lt"/>
                  </a:rPr>
                  <a:t>Quadrupole </a:t>
                </a:r>
              </a:p>
              <a:p>
                <a:pPr algn="ctr">
                  <a:spcBef>
                    <a:spcPct val="20000"/>
                  </a:spcBef>
                  <a:spcAft>
                    <a:spcPts val="400"/>
                  </a:spcAft>
                  <a:buClr>
                    <a:srgbClr val="0000FF"/>
                  </a:buClr>
                  <a:buSzPct val="80000"/>
                </a:pPr>
                <a:r>
                  <a:rPr lang="en-GB" sz="1400" b="1" kern="0" dirty="0" smtClean="0">
                    <a:solidFill>
                      <a:srgbClr val="0070C0"/>
                    </a:solidFill>
                    <a:latin typeface="+mn-lt"/>
                  </a:rPr>
                  <a:t>(de-focussing)</a:t>
                </a:r>
              </a:p>
            </p:txBody>
          </p:sp>
          <p:sp>
            <p:nvSpPr>
              <p:cNvPr id="16" name="TextBox 15"/>
              <p:cNvSpPr txBox="1"/>
              <p:nvPr/>
            </p:nvSpPr>
            <p:spPr>
              <a:xfrm>
                <a:off x="3102085" y="2583553"/>
                <a:ext cx="731290" cy="307777"/>
              </a:xfrm>
              <a:prstGeom prst="rect">
                <a:avLst/>
              </a:prstGeom>
            </p:spPr>
            <p:txBody>
              <a:bodyPr wrap="none" rtlCol="0">
                <a:spAutoFit/>
              </a:bodyPr>
              <a:lstStyle/>
              <a:p>
                <a:pPr algn="ctr">
                  <a:spcBef>
                    <a:spcPct val="20000"/>
                  </a:spcBef>
                  <a:spcAft>
                    <a:spcPts val="400"/>
                  </a:spcAft>
                  <a:buClr>
                    <a:srgbClr val="0000FF"/>
                  </a:buClr>
                  <a:buSzPct val="80000"/>
                </a:pPr>
                <a:r>
                  <a:rPr lang="en-GB" sz="1400" b="1" kern="0" dirty="0" smtClean="0">
                    <a:solidFill>
                      <a:srgbClr val="0000FF"/>
                    </a:solidFill>
                    <a:latin typeface="+mn-lt"/>
                  </a:rPr>
                  <a:t>Dipole</a:t>
                </a:r>
              </a:p>
            </p:txBody>
          </p:sp>
          <p:sp>
            <p:nvSpPr>
              <p:cNvPr id="17" name="TextBox 16"/>
              <p:cNvSpPr txBox="1"/>
              <p:nvPr/>
            </p:nvSpPr>
            <p:spPr>
              <a:xfrm>
                <a:off x="5240761" y="2590204"/>
                <a:ext cx="731290" cy="307777"/>
              </a:xfrm>
              <a:prstGeom prst="rect">
                <a:avLst/>
              </a:prstGeom>
            </p:spPr>
            <p:txBody>
              <a:bodyPr wrap="none" rtlCol="0">
                <a:spAutoFit/>
              </a:bodyPr>
              <a:lstStyle/>
              <a:p>
                <a:pPr algn="ctr">
                  <a:spcBef>
                    <a:spcPct val="20000"/>
                  </a:spcBef>
                  <a:spcAft>
                    <a:spcPts val="400"/>
                  </a:spcAft>
                  <a:buClr>
                    <a:srgbClr val="0000FF"/>
                  </a:buClr>
                  <a:buSzPct val="80000"/>
                </a:pPr>
                <a:r>
                  <a:rPr lang="en-GB" sz="1400" b="1" kern="0" dirty="0" smtClean="0">
                    <a:solidFill>
                      <a:srgbClr val="0000FF"/>
                    </a:solidFill>
                    <a:latin typeface="+mn-lt"/>
                  </a:rPr>
                  <a:t>Dipole</a:t>
                </a:r>
              </a:p>
            </p:txBody>
          </p:sp>
          <p:grpSp>
            <p:nvGrpSpPr>
              <p:cNvPr id="27" name="Group 26"/>
              <p:cNvGrpSpPr/>
              <p:nvPr/>
            </p:nvGrpSpPr>
            <p:grpSpPr>
              <a:xfrm>
                <a:off x="7987995" y="2880671"/>
                <a:ext cx="345645" cy="914232"/>
                <a:chOff x="7296705" y="4666668"/>
                <a:chExt cx="345645" cy="914232"/>
              </a:xfrm>
            </p:grpSpPr>
            <p:cxnSp>
              <p:nvCxnSpPr>
                <p:cNvPr id="19" name="Straight Connector 18"/>
                <p:cNvCxnSpPr/>
                <p:nvPr/>
              </p:nvCxnSpPr>
              <p:spPr bwMode="auto">
                <a:xfrm>
                  <a:off x="7296705" y="4989211"/>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20" name="Straight Connector 19"/>
                <p:cNvCxnSpPr/>
                <p:nvPr/>
              </p:nvCxnSpPr>
              <p:spPr bwMode="auto">
                <a:xfrm>
                  <a:off x="7296705" y="5272440"/>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23" name="Straight Connector 22"/>
                <p:cNvCxnSpPr/>
                <p:nvPr/>
              </p:nvCxnSpPr>
              <p:spPr bwMode="auto">
                <a:xfrm>
                  <a:off x="7468307" y="5272440"/>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26" name="Straight Connector 25"/>
                <p:cNvCxnSpPr/>
                <p:nvPr/>
              </p:nvCxnSpPr>
              <p:spPr bwMode="auto">
                <a:xfrm>
                  <a:off x="7467087" y="4666668"/>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grpSp>
          <p:grpSp>
            <p:nvGrpSpPr>
              <p:cNvPr id="28" name="Group 27"/>
              <p:cNvGrpSpPr/>
              <p:nvPr/>
            </p:nvGrpSpPr>
            <p:grpSpPr>
              <a:xfrm>
                <a:off x="1998865" y="2916761"/>
                <a:ext cx="345645" cy="914232"/>
                <a:chOff x="6837895" y="4666668"/>
                <a:chExt cx="345645" cy="914232"/>
              </a:xfrm>
            </p:grpSpPr>
            <p:cxnSp>
              <p:nvCxnSpPr>
                <p:cNvPr id="29" name="Straight Connector 28"/>
                <p:cNvCxnSpPr/>
                <p:nvPr/>
              </p:nvCxnSpPr>
              <p:spPr bwMode="auto">
                <a:xfrm>
                  <a:off x="6837895" y="4989211"/>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30" name="Straight Connector 29"/>
                <p:cNvCxnSpPr/>
                <p:nvPr/>
              </p:nvCxnSpPr>
              <p:spPr bwMode="auto">
                <a:xfrm>
                  <a:off x="6837895" y="5272440"/>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31" name="Straight Connector 30"/>
                <p:cNvCxnSpPr/>
                <p:nvPr/>
              </p:nvCxnSpPr>
              <p:spPr bwMode="auto">
                <a:xfrm>
                  <a:off x="7009497" y="5272440"/>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32" name="Straight Connector 31"/>
                <p:cNvCxnSpPr/>
                <p:nvPr/>
              </p:nvCxnSpPr>
              <p:spPr bwMode="auto">
                <a:xfrm>
                  <a:off x="7008277" y="4666668"/>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grpSp>
          <p:sp>
            <p:nvSpPr>
              <p:cNvPr id="33" name="TextBox 32"/>
              <p:cNvSpPr txBox="1"/>
              <p:nvPr/>
            </p:nvSpPr>
            <p:spPr>
              <a:xfrm>
                <a:off x="1673168" y="4005075"/>
                <a:ext cx="992158" cy="646331"/>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smtClean="0">
                    <a:solidFill>
                      <a:srgbClr val="00B050"/>
                    </a:solidFill>
                    <a:latin typeface="+mn-lt"/>
                  </a:rPr>
                  <a:t>Beam position monitor</a:t>
                </a:r>
              </a:p>
            </p:txBody>
          </p:sp>
          <p:sp>
            <p:nvSpPr>
              <p:cNvPr id="34" name="TextBox 33"/>
              <p:cNvSpPr txBox="1"/>
              <p:nvPr/>
            </p:nvSpPr>
            <p:spPr>
              <a:xfrm>
                <a:off x="7708442" y="3892443"/>
                <a:ext cx="992158" cy="646331"/>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smtClean="0">
                    <a:solidFill>
                      <a:srgbClr val="00B050"/>
                    </a:solidFill>
                    <a:latin typeface="+mn-lt"/>
                  </a:rPr>
                  <a:t>Beam position monitor</a:t>
                </a:r>
              </a:p>
            </p:txBody>
          </p:sp>
        </p:grpSp>
        <p:sp>
          <p:nvSpPr>
            <p:cNvPr id="36" name="Rectangle 35"/>
            <p:cNvSpPr/>
            <p:nvPr/>
          </p:nvSpPr>
          <p:spPr bwMode="auto">
            <a:xfrm>
              <a:off x="7290718" y="4632777"/>
              <a:ext cx="432086" cy="415712"/>
            </a:xfrm>
            <a:prstGeom prst="rect">
              <a:avLst/>
            </a:prstGeom>
            <a:gradFill>
              <a:gsLst>
                <a:gs pos="0">
                  <a:schemeClr val="bg1"/>
                </a:gs>
                <a:gs pos="100000">
                  <a:srgbClr val="7030A0"/>
                </a:gs>
                <a:gs pos="100000">
                  <a:schemeClr val="accent6">
                    <a:lumMod val="45000"/>
                    <a:lumOff val="55000"/>
                  </a:schemeClr>
                </a:gs>
                <a:gs pos="100000">
                  <a:schemeClr val="accent6">
                    <a:lumMod val="30000"/>
                    <a:lumOff val="70000"/>
                  </a:schemeClr>
                </a:gs>
              </a:gsLst>
              <a:lin ang="54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7" name="Rectangle 36"/>
            <p:cNvSpPr/>
            <p:nvPr/>
          </p:nvSpPr>
          <p:spPr bwMode="auto">
            <a:xfrm>
              <a:off x="1319634" y="4663942"/>
              <a:ext cx="432086" cy="415712"/>
            </a:xfrm>
            <a:prstGeom prst="rect">
              <a:avLst/>
            </a:prstGeom>
            <a:gradFill>
              <a:gsLst>
                <a:gs pos="0">
                  <a:schemeClr val="bg1"/>
                </a:gs>
                <a:gs pos="100000">
                  <a:srgbClr val="7030A0"/>
                </a:gs>
                <a:gs pos="100000">
                  <a:schemeClr val="accent6">
                    <a:lumMod val="45000"/>
                    <a:lumOff val="55000"/>
                  </a:schemeClr>
                </a:gs>
                <a:gs pos="100000">
                  <a:schemeClr val="accent6">
                    <a:lumMod val="30000"/>
                    <a:lumOff val="70000"/>
                  </a:schemeClr>
                </a:gs>
              </a:gsLst>
              <a:lin ang="54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8" name="TextBox 37"/>
            <p:cNvSpPr txBox="1"/>
            <p:nvPr/>
          </p:nvSpPr>
          <p:spPr>
            <a:xfrm>
              <a:off x="1057606" y="4140374"/>
              <a:ext cx="992158"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smtClean="0">
                  <a:solidFill>
                    <a:srgbClr val="7030A0"/>
                  </a:solidFill>
                  <a:latin typeface="+mn-lt"/>
                </a:rPr>
                <a:t>Dipole corrector</a:t>
              </a:r>
            </a:p>
          </p:txBody>
        </p:sp>
        <p:sp>
          <p:nvSpPr>
            <p:cNvPr id="39" name="TextBox 38"/>
            <p:cNvSpPr txBox="1"/>
            <p:nvPr/>
          </p:nvSpPr>
          <p:spPr>
            <a:xfrm>
              <a:off x="7043809" y="4070731"/>
              <a:ext cx="992158"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smtClean="0">
                  <a:solidFill>
                    <a:srgbClr val="7030A0"/>
                  </a:solidFill>
                  <a:latin typeface="+mn-lt"/>
                </a:rPr>
                <a:t>Dipole corrector</a:t>
              </a:r>
            </a:p>
          </p:txBody>
        </p:sp>
      </p:grpSp>
      <p:cxnSp>
        <p:nvCxnSpPr>
          <p:cNvPr id="11" name="Straight Arrow Connector 10"/>
          <p:cNvCxnSpPr/>
          <p:nvPr/>
        </p:nvCxnSpPr>
        <p:spPr bwMode="auto">
          <a:xfrm>
            <a:off x="550326" y="5003605"/>
            <a:ext cx="807551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8" name="TextBox 17"/>
          <p:cNvSpPr txBox="1"/>
          <p:nvPr/>
        </p:nvSpPr>
        <p:spPr>
          <a:xfrm>
            <a:off x="8426562" y="4717254"/>
            <a:ext cx="585417" cy="276999"/>
          </a:xfrm>
          <a:prstGeom prst="rect">
            <a:avLst/>
          </a:prstGeom>
        </p:spPr>
        <p:txBody>
          <a:bodyPr wrap="none" rtlCol="0">
            <a:spAutoFit/>
          </a:bodyPr>
          <a:lstStyle/>
          <a:p>
            <a:pPr>
              <a:spcBef>
                <a:spcPct val="20000"/>
              </a:spcBef>
              <a:spcAft>
                <a:spcPts val="400"/>
              </a:spcAft>
              <a:buClr>
                <a:srgbClr val="0000FF"/>
              </a:buClr>
              <a:buSzPct val="80000"/>
            </a:pPr>
            <a:r>
              <a:rPr lang="en-GB" sz="1200" b="1" i="1" kern="0" dirty="0" smtClean="0">
                <a:latin typeface="+mn-lt"/>
              </a:rPr>
              <a:t>beam</a:t>
            </a:r>
          </a:p>
        </p:txBody>
      </p:sp>
      <p:sp>
        <p:nvSpPr>
          <p:cNvPr id="8" name="TextBox 7"/>
          <p:cNvSpPr txBox="1"/>
          <p:nvPr/>
        </p:nvSpPr>
        <p:spPr>
          <a:xfrm>
            <a:off x="3205036" y="6116447"/>
            <a:ext cx="2619628" cy="400110"/>
          </a:xfrm>
          <a:prstGeom prst="rect">
            <a:avLst/>
          </a:prstGeom>
        </p:spPr>
        <p:txBody>
          <a:bodyPr wrap="none" rtlCol="0">
            <a:spAutoFit/>
          </a:bodyPr>
          <a:lstStyle/>
          <a:p>
            <a:pPr>
              <a:spcBef>
                <a:spcPct val="20000"/>
              </a:spcBef>
              <a:spcAft>
                <a:spcPts val="400"/>
              </a:spcAft>
              <a:buClr>
                <a:srgbClr val="0000FF"/>
              </a:buClr>
              <a:buSzPct val="80000"/>
            </a:pPr>
            <a:r>
              <a:rPr lang="en-GB" sz="2000" i="1" kern="0" dirty="0" smtClean="0">
                <a:latin typeface="+mn-lt"/>
              </a:rPr>
              <a:t>Schematic of a ½ cell</a:t>
            </a:r>
          </a:p>
        </p:txBody>
      </p:sp>
    </p:spTree>
    <p:extLst>
      <p:ext uri="{BB962C8B-B14F-4D97-AF65-F5344CB8AC3E}">
        <p14:creationId xmlns:p14="http://schemas.microsoft.com/office/powerpoint/2010/main" val="19004316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MICADO principle</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30</a:t>
            </a:fld>
            <a:endParaRPr lang="en-US" altLang="en-US"/>
          </a:p>
        </p:txBody>
      </p:sp>
      <p:sp>
        <p:nvSpPr>
          <p:cNvPr id="6" name="Content Placeholder 5"/>
          <p:cNvSpPr>
            <a:spLocks noGrp="1"/>
          </p:cNvSpPr>
          <p:nvPr>
            <p:ph idx="1"/>
          </p:nvPr>
        </p:nvSpPr>
        <p:spPr>
          <a:xfrm>
            <a:off x="649031" y="852519"/>
            <a:ext cx="7877576" cy="1728225"/>
          </a:xfrm>
        </p:spPr>
        <p:txBody>
          <a:bodyPr/>
          <a:lstStyle/>
          <a:p>
            <a:r>
              <a:rPr lang="en-GB" sz="1800" dirty="0" smtClean="0"/>
              <a:t>The intuitive principle of MICADO is rather simple.</a:t>
            </a:r>
          </a:p>
          <a:p>
            <a:r>
              <a:rPr lang="en-GB" sz="1800" dirty="0" smtClean="0"/>
              <a:t>Preparation:</a:t>
            </a:r>
          </a:p>
          <a:p>
            <a:pPr lvl="1"/>
            <a:r>
              <a:rPr lang="en-GB" sz="1600" dirty="0" smtClean="0"/>
              <a:t>The machine model must be used to build the </a:t>
            </a:r>
            <a:r>
              <a:rPr lang="en-GB" sz="1600" b="1" i="1" dirty="0" smtClean="0">
                <a:latin typeface="Times New Roman" panose="02020603050405020304" pitchFamily="18" charset="0"/>
                <a:cs typeface="Times New Roman" panose="02020603050405020304" pitchFamily="18" charset="0"/>
              </a:rPr>
              <a:t>R</a:t>
            </a:r>
            <a:r>
              <a:rPr lang="en-GB" sz="1600" dirty="0" smtClean="0"/>
              <a:t> matrix,</a:t>
            </a:r>
          </a:p>
          <a:p>
            <a:pPr lvl="1"/>
            <a:r>
              <a:rPr lang="en-GB" sz="1600" dirty="0" smtClean="0"/>
              <a:t>Each column of </a:t>
            </a:r>
            <a:r>
              <a:rPr lang="en-GB" sz="1600" b="1" i="1" dirty="0" smtClean="0">
                <a:latin typeface="Times New Roman" panose="02020603050405020304" pitchFamily="18" charset="0"/>
                <a:cs typeface="Times New Roman" panose="02020603050405020304" pitchFamily="18" charset="0"/>
              </a:rPr>
              <a:t>R</a:t>
            </a:r>
            <a:r>
              <a:rPr lang="en-GB" sz="1600" dirty="0" smtClean="0"/>
              <a:t> correspond to the response of all N BPMs to one of the correctors.</a:t>
            </a:r>
            <a:endParaRPr lang="en-GB" sz="1600" dirty="0"/>
          </a:p>
        </p:txBody>
      </p:sp>
      <p:pic>
        <p:nvPicPr>
          <p:cNvPr id="7" name="Picture 6"/>
          <p:cNvPicPr>
            <a:picLocks noChangeAspect="1"/>
          </p:cNvPicPr>
          <p:nvPr/>
        </p:nvPicPr>
        <p:blipFill>
          <a:blip r:embed="rId3"/>
          <a:stretch>
            <a:fillRect/>
          </a:stretch>
        </p:blipFill>
        <p:spPr>
          <a:xfrm>
            <a:off x="417010" y="2530043"/>
            <a:ext cx="3845565" cy="1293226"/>
          </a:xfrm>
          <a:prstGeom prst="rect">
            <a:avLst/>
          </a:prstGeom>
        </p:spPr>
      </p:pic>
      <p:pic>
        <p:nvPicPr>
          <p:cNvPr id="8" name="Picture 7"/>
          <p:cNvPicPr>
            <a:picLocks noChangeAspect="1"/>
          </p:cNvPicPr>
          <p:nvPr/>
        </p:nvPicPr>
        <p:blipFill>
          <a:blip r:embed="rId4"/>
          <a:stretch>
            <a:fillRect/>
          </a:stretch>
        </p:blipFill>
        <p:spPr>
          <a:xfrm>
            <a:off x="995753" y="3419186"/>
            <a:ext cx="3917310" cy="1314195"/>
          </a:xfrm>
          <a:prstGeom prst="rect">
            <a:avLst/>
          </a:prstGeom>
        </p:spPr>
      </p:pic>
      <p:pic>
        <p:nvPicPr>
          <p:cNvPr id="9" name="Picture 8"/>
          <p:cNvPicPr>
            <a:picLocks noChangeAspect="1"/>
          </p:cNvPicPr>
          <p:nvPr/>
        </p:nvPicPr>
        <p:blipFill>
          <a:blip r:embed="rId5"/>
          <a:stretch>
            <a:fillRect/>
          </a:stretch>
        </p:blipFill>
        <p:spPr>
          <a:xfrm>
            <a:off x="1569159" y="4305740"/>
            <a:ext cx="3843168" cy="1293464"/>
          </a:xfrm>
          <a:prstGeom prst="rect">
            <a:avLst/>
          </a:prstGeom>
        </p:spPr>
      </p:pic>
      <p:pic>
        <p:nvPicPr>
          <p:cNvPr id="10" name="Picture 9"/>
          <p:cNvPicPr>
            <a:picLocks noChangeAspect="1"/>
          </p:cNvPicPr>
          <p:nvPr/>
        </p:nvPicPr>
        <p:blipFill>
          <a:blip r:embed="rId6"/>
          <a:stretch>
            <a:fillRect/>
          </a:stretch>
        </p:blipFill>
        <p:spPr>
          <a:xfrm>
            <a:off x="2371226" y="5096330"/>
            <a:ext cx="3782697" cy="1278185"/>
          </a:xfrm>
          <a:prstGeom prst="rect">
            <a:avLst/>
          </a:prstGeom>
        </p:spPr>
      </p:pic>
      <p:sp>
        <p:nvSpPr>
          <p:cNvPr id="11" name="TextBox 10"/>
          <p:cNvSpPr txBox="1"/>
          <p:nvPr/>
        </p:nvSpPr>
        <p:spPr>
          <a:xfrm>
            <a:off x="5062712" y="5974295"/>
            <a:ext cx="699230" cy="830997"/>
          </a:xfrm>
          <a:prstGeom prst="rect">
            <a:avLst/>
          </a:prstGeom>
        </p:spPr>
        <p:txBody>
          <a:bodyPr wrap="none" rtlCol="0">
            <a:spAutoFit/>
          </a:bodyPr>
          <a:lstStyle/>
          <a:p>
            <a:pPr>
              <a:spcBef>
                <a:spcPct val="20000"/>
              </a:spcBef>
              <a:spcAft>
                <a:spcPts val="400"/>
              </a:spcAft>
              <a:buClr>
                <a:srgbClr val="0000FF"/>
              </a:buClr>
              <a:buSzPct val="80000"/>
            </a:pPr>
            <a:r>
              <a:rPr lang="en-GB" sz="4800" kern="0" dirty="0" smtClean="0">
                <a:latin typeface="+mn-lt"/>
              </a:rPr>
              <a:t>...</a:t>
            </a:r>
          </a:p>
        </p:txBody>
      </p:sp>
      <p:sp>
        <p:nvSpPr>
          <p:cNvPr id="12" name="TextBox 11"/>
          <p:cNvSpPr txBox="1"/>
          <p:nvPr/>
        </p:nvSpPr>
        <p:spPr>
          <a:xfrm>
            <a:off x="4332956" y="2460568"/>
            <a:ext cx="2978701"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smtClean="0">
                <a:latin typeface="+mn-lt"/>
              </a:rPr>
              <a:t>Example of responses for LHC</a:t>
            </a:r>
          </a:p>
        </p:txBody>
      </p:sp>
      <p:sp>
        <p:nvSpPr>
          <p:cNvPr id="13" name="TextBox 12"/>
          <p:cNvSpPr txBox="1"/>
          <p:nvPr/>
        </p:nvSpPr>
        <p:spPr>
          <a:xfrm>
            <a:off x="5170855" y="2884268"/>
            <a:ext cx="3676086" cy="584775"/>
          </a:xfrm>
          <a:prstGeom prst="rect">
            <a:avLst/>
          </a:prstGeom>
        </p:spPr>
        <p:txBody>
          <a:bodyPr wrap="square" rtlCol="0">
            <a:spAutoFit/>
          </a:bodyPr>
          <a:lstStyle/>
          <a:p>
            <a:pPr>
              <a:spcBef>
                <a:spcPct val="20000"/>
              </a:spcBef>
              <a:spcAft>
                <a:spcPts val="400"/>
              </a:spcAft>
              <a:buClr>
                <a:srgbClr val="0000FF"/>
              </a:buClr>
              <a:buSzPct val="80000"/>
            </a:pPr>
            <a:r>
              <a:rPr lang="en-GB" sz="1600" i="1" kern="0" dirty="0" smtClean="0">
                <a:latin typeface="+mn-lt"/>
              </a:rPr>
              <a:t>Each orbit response corresponds to one column of </a:t>
            </a:r>
            <a:r>
              <a:rPr lang="en-GB" sz="1600" b="1" i="1" kern="0" dirty="0" smtClean="0">
                <a:latin typeface="Times New Roman" panose="02020603050405020304" pitchFamily="18" charset="0"/>
                <a:cs typeface="Times New Roman" panose="02020603050405020304" pitchFamily="18" charset="0"/>
              </a:rPr>
              <a:t>R</a:t>
            </a:r>
          </a:p>
        </p:txBody>
      </p:sp>
      <p:graphicFrame>
        <p:nvGraphicFramePr>
          <p:cNvPr id="14" name="Object 13"/>
          <p:cNvGraphicFramePr>
            <a:graphicFrameLocks noChangeAspect="1"/>
          </p:cNvGraphicFramePr>
          <p:nvPr>
            <p:extLst>
              <p:ext uri="{D42A27DB-BD31-4B8C-83A1-F6EECF244321}">
                <p14:modId xmlns:p14="http://schemas.microsoft.com/office/powerpoint/2010/main" val="148964240"/>
              </p:ext>
            </p:extLst>
          </p:nvPr>
        </p:nvGraphicFramePr>
        <p:xfrm>
          <a:off x="6530655" y="4313302"/>
          <a:ext cx="2209800" cy="1239838"/>
        </p:xfrm>
        <a:graphic>
          <a:graphicData uri="http://schemas.openxmlformats.org/presentationml/2006/ole">
            <mc:AlternateContent xmlns:mc="http://schemas.openxmlformats.org/markup-compatibility/2006">
              <mc:Choice xmlns:v="urn:schemas-microsoft-com:vml" Requires="v">
                <p:oleObj spid="_x0000_s49305" name="Equation" r:id="rId7" imgW="1676400" imgH="939800" progId="Equation.3">
                  <p:embed/>
                </p:oleObj>
              </mc:Choice>
              <mc:Fallback>
                <p:oleObj name="Equation" r:id="rId7" imgW="1676400" imgH="939800" progId="Equation.3">
                  <p:embed/>
                  <p:pic>
                    <p:nvPicPr>
                      <p:cNvPr id="1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30655" y="4313302"/>
                        <a:ext cx="2209800" cy="1239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 name="Rectangle 14"/>
          <p:cNvSpPr/>
          <p:nvPr/>
        </p:nvSpPr>
        <p:spPr bwMode="auto">
          <a:xfrm>
            <a:off x="7482404" y="4320059"/>
            <a:ext cx="306302" cy="1239838"/>
          </a:xfrm>
          <a:prstGeom prst="rect">
            <a:avLst/>
          </a:prstGeom>
          <a:noFill/>
          <a:ln w="28575" cap="flat" cmpd="sng" algn="ctr">
            <a:solidFill>
              <a:srgbClr val="CC3399"/>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7" name="Bent-Up Arrow 16"/>
          <p:cNvSpPr/>
          <p:nvPr/>
        </p:nvSpPr>
        <p:spPr bwMode="auto">
          <a:xfrm rot="16200000">
            <a:off x="6249662" y="2693478"/>
            <a:ext cx="561986" cy="2428644"/>
          </a:xfrm>
          <a:prstGeom prst="bentUpArrow">
            <a:avLst/>
          </a:prstGeom>
          <a:solidFill>
            <a:schemeClr val="accent6">
              <a:lumMod val="20000"/>
              <a:lumOff val="80000"/>
            </a:schemeClr>
          </a:solidFill>
          <a:ln w="9525"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1598838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MICADO </a:t>
            </a:r>
            <a:r>
              <a:rPr lang="en-GB" dirty="0" smtClean="0"/>
              <a:t>principle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31</a:t>
            </a:fld>
            <a:endParaRPr lang="en-US" altLang="en-US"/>
          </a:p>
        </p:txBody>
      </p:sp>
      <p:sp>
        <p:nvSpPr>
          <p:cNvPr id="6" name="Content Placeholder 5"/>
          <p:cNvSpPr>
            <a:spLocks noGrp="1"/>
          </p:cNvSpPr>
          <p:nvPr>
            <p:ph idx="1"/>
          </p:nvPr>
        </p:nvSpPr>
        <p:spPr>
          <a:xfrm>
            <a:off x="443222" y="894270"/>
            <a:ext cx="8372290" cy="499265"/>
          </a:xfrm>
        </p:spPr>
        <p:txBody>
          <a:bodyPr/>
          <a:lstStyle/>
          <a:p>
            <a:r>
              <a:rPr lang="en-GB" sz="1800" dirty="0" smtClean="0"/>
              <a:t>MICADO compares the response of every corrector with the raw orbit.</a:t>
            </a:r>
          </a:p>
        </p:txBody>
      </p:sp>
      <p:pic>
        <p:nvPicPr>
          <p:cNvPr id="7" name="Picture 6"/>
          <p:cNvPicPr>
            <a:picLocks noChangeAspect="1"/>
          </p:cNvPicPr>
          <p:nvPr/>
        </p:nvPicPr>
        <p:blipFill>
          <a:blip r:embed="rId3"/>
          <a:stretch>
            <a:fillRect/>
          </a:stretch>
        </p:blipFill>
        <p:spPr>
          <a:xfrm>
            <a:off x="3477389" y="1540981"/>
            <a:ext cx="5452074" cy="1943401"/>
          </a:xfrm>
          <a:prstGeom prst="rect">
            <a:avLst/>
          </a:prstGeom>
        </p:spPr>
      </p:pic>
      <p:pic>
        <p:nvPicPr>
          <p:cNvPr id="8" name="Picture 7"/>
          <p:cNvPicPr>
            <a:picLocks noChangeAspect="1"/>
          </p:cNvPicPr>
          <p:nvPr/>
        </p:nvPicPr>
        <p:blipFill>
          <a:blip r:embed="rId4"/>
          <a:stretch>
            <a:fillRect/>
          </a:stretch>
        </p:blipFill>
        <p:spPr>
          <a:xfrm>
            <a:off x="554163" y="1487705"/>
            <a:ext cx="1872720" cy="628268"/>
          </a:xfrm>
          <a:prstGeom prst="rect">
            <a:avLst/>
          </a:prstGeom>
        </p:spPr>
      </p:pic>
      <p:sp>
        <p:nvSpPr>
          <p:cNvPr id="9" name="Content Placeholder 5"/>
          <p:cNvSpPr txBox="1">
            <a:spLocks/>
          </p:cNvSpPr>
          <p:nvPr/>
        </p:nvSpPr>
        <p:spPr bwMode="auto">
          <a:xfrm>
            <a:off x="543102" y="4521090"/>
            <a:ext cx="8372290" cy="1613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MICADO picks out the corrector that hast the </a:t>
            </a:r>
            <a:r>
              <a:rPr lang="en-GB" sz="1800" b="1" kern="0" dirty="0" smtClean="0">
                <a:solidFill>
                  <a:srgbClr val="0000FF"/>
                </a:solidFill>
              </a:rPr>
              <a:t>best match</a:t>
            </a:r>
            <a:r>
              <a:rPr lang="en-GB" sz="1800" kern="0" dirty="0" smtClean="0">
                <a:solidFill>
                  <a:srgbClr val="0000FF"/>
                </a:solidFill>
              </a:rPr>
              <a:t> </a:t>
            </a:r>
            <a:r>
              <a:rPr lang="en-GB" sz="1800" kern="0" dirty="0" smtClean="0"/>
              <a:t>with the orbit, and that will give the largest reduction of</a:t>
            </a:r>
          </a:p>
          <a:p>
            <a:pPr>
              <a:spcBef>
                <a:spcPts val="1200"/>
              </a:spcBef>
            </a:pPr>
            <a:r>
              <a:rPr lang="en-GB" sz="1800" kern="0" dirty="0" smtClean="0"/>
              <a:t>The procedure can be </a:t>
            </a:r>
            <a:r>
              <a:rPr lang="en-GB" sz="1800" b="1" kern="0" dirty="0" smtClean="0">
                <a:solidFill>
                  <a:srgbClr val="0000FF"/>
                </a:solidFill>
              </a:rPr>
              <a:t>iterated</a:t>
            </a:r>
            <a:r>
              <a:rPr lang="en-GB" sz="1800" kern="0" dirty="0" smtClean="0"/>
              <a:t> using the remaining correctors until the orbit is good enough (stop after K steps using </a:t>
            </a:r>
            <a:r>
              <a:rPr lang="en-GB" sz="1800" kern="0" dirty="0"/>
              <a:t>K</a:t>
            </a:r>
            <a:r>
              <a:rPr lang="en-GB" sz="1800" kern="0" dirty="0" smtClean="0"/>
              <a:t> correctors) or as good as it can be</a:t>
            </a:r>
            <a:r>
              <a:rPr lang="en-GB" sz="1800" kern="0" dirty="0"/>
              <a:t> </a:t>
            </a:r>
            <a:r>
              <a:rPr lang="en-GB" sz="1800" kern="0" dirty="0" smtClean="0"/>
              <a:t>by using all available correctors.</a:t>
            </a:r>
          </a:p>
        </p:txBody>
      </p:sp>
      <p:pic>
        <p:nvPicPr>
          <p:cNvPr id="10" name="Picture 9"/>
          <p:cNvPicPr>
            <a:picLocks noChangeAspect="1"/>
          </p:cNvPicPr>
          <p:nvPr/>
        </p:nvPicPr>
        <p:blipFill>
          <a:blip r:embed="rId5"/>
          <a:stretch>
            <a:fillRect/>
          </a:stretch>
        </p:blipFill>
        <p:spPr>
          <a:xfrm>
            <a:off x="564224" y="2360393"/>
            <a:ext cx="1862659" cy="626900"/>
          </a:xfrm>
          <a:prstGeom prst="rect">
            <a:avLst/>
          </a:prstGeom>
        </p:spPr>
      </p:pic>
      <p:pic>
        <p:nvPicPr>
          <p:cNvPr id="11" name="Picture 10"/>
          <p:cNvPicPr>
            <a:picLocks noChangeAspect="1"/>
          </p:cNvPicPr>
          <p:nvPr/>
        </p:nvPicPr>
        <p:blipFill>
          <a:blip r:embed="rId6"/>
          <a:stretch>
            <a:fillRect/>
          </a:stretch>
        </p:blipFill>
        <p:spPr>
          <a:xfrm>
            <a:off x="564224" y="3238652"/>
            <a:ext cx="1862659" cy="629398"/>
          </a:xfrm>
          <a:prstGeom prst="rect">
            <a:avLst/>
          </a:prstGeom>
        </p:spPr>
      </p:pic>
      <p:sp>
        <p:nvSpPr>
          <p:cNvPr id="12" name="TextBox 11"/>
          <p:cNvSpPr txBox="1"/>
          <p:nvPr/>
        </p:nvSpPr>
        <p:spPr>
          <a:xfrm>
            <a:off x="1077145" y="4046476"/>
            <a:ext cx="441146"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smtClean="0">
                <a:latin typeface="+mn-lt"/>
              </a:rPr>
              <a:t>…</a:t>
            </a:r>
          </a:p>
        </p:txBody>
      </p:sp>
      <p:sp>
        <p:nvSpPr>
          <p:cNvPr id="13" name="Left-Right Arrow 12"/>
          <p:cNvSpPr/>
          <p:nvPr/>
        </p:nvSpPr>
        <p:spPr bwMode="auto">
          <a:xfrm>
            <a:off x="2633794" y="2297435"/>
            <a:ext cx="683308" cy="272165"/>
          </a:xfrm>
          <a:prstGeom prst="leftRigh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253276725"/>
              </p:ext>
            </p:extLst>
          </p:nvPr>
        </p:nvGraphicFramePr>
        <p:xfrm>
          <a:off x="4687215" y="4799071"/>
          <a:ext cx="1401618" cy="438215"/>
        </p:xfrm>
        <a:graphic>
          <a:graphicData uri="http://schemas.openxmlformats.org/presentationml/2006/ole">
            <mc:AlternateContent xmlns:mc="http://schemas.openxmlformats.org/markup-compatibility/2006">
              <mc:Choice xmlns:v="urn:schemas-microsoft-com:vml" Requires="v">
                <p:oleObj spid="_x0000_s11719" name="Equation" r:id="rId7" imgW="1054080" imgH="330120" progId="Equation.3">
                  <p:embed/>
                </p:oleObj>
              </mc:Choice>
              <mc:Fallback>
                <p:oleObj name="Equation" r:id="rId7" imgW="1054080" imgH="330120" progId="Equation.3">
                  <p:embed/>
                  <p:pic>
                    <p:nvPicPr>
                      <p:cNvPr id="7" name="Object 6"/>
                      <p:cNvPicPr>
                        <a:picLocks noChangeAspect="1" noChangeArrowheads="1"/>
                      </p:cNvPicPr>
                      <p:nvPr/>
                    </p:nvPicPr>
                    <p:blipFill>
                      <a:blip r:embed="rId8"/>
                      <a:srcRect/>
                      <a:stretch>
                        <a:fillRect/>
                      </a:stretch>
                    </p:blipFill>
                    <p:spPr bwMode="auto">
                      <a:xfrm>
                        <a:off x="4687215" y="4799071"/>
                        <a:ext cx="1401618" cy="438215"/>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9115550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Singular Value Decomposition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32</a:t>
            </a:fld>
            <a:endParaRPr lang="en-US" altLang="en-US"/>
          </a:p>
        </p:txBody>
      </p:sp>
      <p:sp>
        <p:nvSpPr>
          <p:cNvPr id="6" name="Content Placeholder 5"/>
          <p:cNvSpPr>
            <a:spLocks noGrp="1"/>
          </p:cNvSpPr>
          <p:nvPr>
            <p:ph idx="1"/>
          </p:nvPr>
        </p:nvSpPr>
        <p:spPr>
          <a:xfrm>
            <a:off x="810815" y="859684"/>
            <a:ext cx="7877576" cy="1287292"/>
          </a:xfrm>
        </p:spPr>
        <p:txBody>
          <a:bodyPr/>
          <a:lstStyle/>
          <a:p>
            <a:r>
              <a:rPr lang="en-GB" sz="1800" b="1" dirty="0" smtClean="0">
                <a:solidFill>
                  <a:srgbClr val="0000FF"/>
                </a:solidFill>
              </a:rPr>
              <a:t>Singular Value Decomposition </a:t>
            </a:r>
            <a:r>
              <a:rPr lang="en-GB" sz="1800" dirty="0" smtClean="0"/>
              <a:t>(</a:t>
            </a:r>
            <a:r>
              <a:rPr lang="en-GB" sz="1800" b="1" dirty="0" smtClean="0">
                <a:solidFill>
                  <a:srgbClr val="0000FF"/>
                </a:solidFill>
              </a:rPr>
              <a:t>SVD</a:t>
            </a:r>
            <a:r>
              <a:rPr lang="en-GB" sz="1800" dirty="0" smtClean="0"/>
              <a:t>) is a generic operation applicable to any matrix </a:t>
            </a:r>
            <a:r>
              <a:rPr lang="en-GB" sz="1800" b="1" dirty="0" smtClean="0">
                <a:latin typeface="Times New Roman" panose="02020603050405020304" pitchFamily="18" charset="0"/>
                <a:cs typeface="Times New Roman" panose="02020603050405020304" pitchFamily="18" charset="0"/>
              </a:rPr>
              <a:t>R</a:t>
            </a:r>
            <a:r>
              <a:rPr lang="en-GB" sz="1800" dirty="0" smtClean="0"/>
              <a:t> that is decomposed into 3 matrices </a:t>
            </a:r>
            <a:r>
              <a:rPr lang="en-GB" sz="1800" b="1" dirty="0" smtClean="0">
                <a:latin typeface="Times New Roman" panose="02020603050405020304" pitchFamily="18" charset="0"/>
                <a:cs typeface="Times New Roman" panose="02020603050405020304" pitchFamily="18" charset="0"/>
              </a:rPr>
              <a:t>Z</a:t>
            </a:r>
            <a:r>
              <a:rPr lang="en-GB" sz="1800" dirty="0" smtClean="0"/>
              <a:t>, </a:t>
            </a:r>
            <a:r>
              <a:rPr lang="en-GB" sz="1800" b="1" dirty="0" smtClean="0">
                <a:latin typeface="Times New Roman" panose="02020603050405020304" pitchFamily="18" charset="0"/>
                <a:cs typeface="Times New Roman" panose="02020603050405020304" pitchFamily="18" charset="0"/>
              </a:rPr>
              <a:t>W</a:t>
            </a:r>
            <a:r>
              <a:rPr lang="en-GB" sz="1800" dirty="0" smtClean="0"/>
              <a:t> and </a:t>
            </a:r>
            <a:r>
              <a:rPr lang="en-GB" sz="1800" b="1" dirty="0" smtClean="0">
                <a:latin typeface="Times New Roman" panose="02020603050405020304" pitchFamily="18" charset="0"/>
                <a:cs typeface="Times New Roman" panose="02020603050405020304" pitchFamily="18" charset="0"/>
              </a:rPr>
              <a:t>V</a:t>
            </a:r>
            <a:r>
              <a:rPr lang="en-GB" sz="1800" dirty="0" smtClean="0"/>
              <a:t>: </a:t>
            </a:r>
            <a:endParaRPr lang="en-GB" sz="1800" dirty="0"/>
          </a:p>
        </p:txBody>
      </p:sp>
      <p:graphicFrame>
        <p:nvGraphicFramePr>
          <p:cNvPr id="9" name="Object 5"/>
          <p:cNvGraphicFramePr>
            <a:graphicFrameLocks noChangeAspect="1"/>
          </p:cNvGraphicFramePr>
          <p:nvPr>
            <p:extLst>
              <p:ext uri="{D42A27DB-BD31-4B8C-83A1-F6EECF244321}">
                <p14:modId xmlns:p14="http://schemas.microsoft.com/office/powerpoint/2010/main" val="712129681"/>
              </p:ext>
            </p:extLst>
          </p:nvPr>
        </p:nvGraphicFramePr>
        <p:xfrm>
          <a:off x="3947121" y="1585171"/>
          <a:ext cx="1577975" cy="481012"/>
        </p:xfrm>
        <a:graphic>
          <a:graphicData uri="http://schemas.openxmlformats.org/presentationml/2006/ole">
            <mc:AlternateContent xmlns:mc="http://schemas.openxmlformats.org/markup-compatibility/2006">
              <mc:Choice xmlns:v="urn:schemas-microsoft-com:vml" Requires="v">
                <p:oleObj spid="_x0000_s58154" name="Equation" r:id="rId3" imgW="749160" imgH="228600" progId="Equation.3">
                  <p:embed/>
                </p:oleObj>
              </mc:Choice>
              <mc:Fallback>
                <p:oleObj name="Equation" r:id="rId3" imgW="749160" imgH="228600" progId="Equation.3">
                  <p:embed/>
                  <p:pic>
                    <p:nvPicPr>
                      <p:cNvPr id="25605" name="Object 5"/>
                      <p:cNvPicPr>
                        <a:picLocks noChangeAspect="1" noChangeArrowheads="1"/>
                      </p:cNvPicPr>
                      <p:nvPr/>
                    </p:nvPicPr>
                    <p:blipFill>
                      <a:blip r:embed="rId4"/>
                      <a:srcRect/>
                      <a:stretch>
                        <a:fillRect/>
                      </a:stretch>
                    </p:blipFill>
                    <p:spPr bwMode="auto">
                      <a:xfrm>
                        <a:off x="3947121" y="1585171"/>
                        <a:ext cx="1577975"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7"/>
          <p:cNvGraphicFramePr>
            <a:graphicFrameLocks noChangeAspect="1"/>
          </p:cNvGraphicFramePr>
          <p:nvPr>
            <p:extLst>
              <p:ext uri="{D42A27DB-BD31-4B8C-83A1-F6EECF244321}">
                <p14:modId xmlns:p14="http://schemas.microsoft.com/office/powerpoint/2010/main" val="3104888909"/>
              </p:ext>
            </p:extLst>
          </p:nvPr>
        </p:nvGraphicFramePr>
        <p:xfrm>
          <a:off x="1437273" y="3105566"/>
          <a:ext cx="1459390" cy="891631"/>
        </p:xfrm>
        <a:graphic>
          <a:graphicData uri="http://schemas.openxmlformats.org/presentationml/2006/ole">
            <mc:AlternateContent xmlns:mc="http://schemas.openxmlformats.org/markup-compatibility/2006">
              <mc:Choice xmlns:v="urn:schemas-microsoft-com:vml" Requires="v">
                <p:oleObj spid="_x0000_s58155" name="Equation" r:id="rId5" imgW="1536480" imgH="939600" progId="Equation.3">
                  <p:embed/>
                </p:oleObj>
              </mc:Choice>
              <mc:Fallback>
                <p:oleObj name="Equation" r:id="rId5" imgW="1536480" imgH="939600" progId="Equation.3">
                  <p:embed/>
                  <p:pic>
                    <p:nvPicPr>
                      <p:cNvPr id="25606" name="Object 7"/>
                      <p:cNvPicPr>
                        <a:picLocks noChangeAspect="1" noChangeArrowheads="1"/>
                      </p:cNvPicPr>
                      <p:nvPr/>
                    </p:nvPicPr>
                    <p:blipFill>
                      <a:blip r:embed="rId6"/>
                      <a:srcRect/>
                      <a:stretch>
                        <a:fillRect/>
                      </a:stretch>
                    </p:blipFill>
                    <p:spPr bwMode="auto">
                      <a:xfrm>
                        <a:off x="1437273" y="3105566"/>
                        <a:ext cx="1459390" cy="891631"/>
                      </a:xfrm>
                      <a:prstGeom prst="rect">
                        <a:avLst/>
                      </a:prstGeom>
                      <a:noFill/>
                      <a:ln>
                        <a:noFill/>
                      </a:ln>
                      <a:effectLst/>
                    </p:spPr>
                  </p:pic>
                </p:oleObj>
              </mc:Fallback>
            </mc:AlternateContent>
          </a:graphicData>
        </a:graphic>
      </p:graphicFrame>
      <p:graphicFrame>
        <p:nvGraphicFramePr>
          <p:cNvPr id="11" name="Object 8"/>
          <p:cNvGraphicFramePr>
            <a:graphicFrameLocks noChangeAspect="1"/>
          </p:cNvGraphicFramePr>
          <p:nvPr>
            <p:extLst>
              <p:ext uri="{D42A27DB-BD31-4B8C-83A1-F6EECF244321}">
                <p14:modId xmlns:p14="http://schemas.microsoft.com/office/powerpoint/2010/main" val="892204595"/>
              </p:ext>
            </p:extLst>
          </p:nvPr>
        </p:nvGraphicFramePr>
        <p:xfrm>
          <a:off x="5648624" y="2921823"/>
          <a:ext cx="1582751" cy="922295"/>
        </p:xfrm>
        <a:graphic>
          <a:graphicData uri="http://schemas.openxmlformats.org/presentationml/2006/ole">
            <mc:AlternateContent xmlns:mc="http://schemas.openxmlformats.org/markup-compatibility/2006">
              <mc:Choice xmlns:v="urn:schemas-microsoft-com:vml" Requires="v">
                <p:oleObj spid="_x0000_s58156" name="Equation" r:id="rId7" imgW="1612800" imgH="939600" progId="Equation.3">
                  <p:embed/>
                </p:oleObj>
              </mc:Choice>
              <mc:Fallback>
                <p:oleObj name="Equation" r:id="rId7" imgW="1612800" imgH="939600" progId="Equation.3">
                  <p:embed/>
                  <p:pic>
                    <p:nvPicPr>
                      <p:cNvPr id="25607" name="Object 8"/>
                      <p:cNvPicPr>
                        <a:picLocks noChangeAspect="1" noChangeArrowheads="1"/>
                      </p:cNvPicPr>
                      <p:nvPr/>
                    </p:nvPicPr>
                    <p:blipFill>
                      <a:blip r:embed="rId8"/>
                      <a:srcRect/>
                      <a:stretch>
                        <a:fillRect/>
                      </a:stretch>
                    </p:blipFill>
                    <p:spPr bwMode="auto">
                      <a:xfrm>
                        <a:off x="5648624" y="2921823"/>
                        <a:ext cx="1582751" cy="922295"/>
                      </a:xfrm>
                      <a:prstGeom prst="rect">
                        <a:avLst/>
                      </a:prstGeom>
                      <a:noFill/>
                      <a:ln>
                        <a:noFill/>
                      </a:ln>
                      <a:effectLst/>
                    </p:spPr>
                  </p:pic>
                </p:oleObj>
              </mc:Fallback>
            </mc:AlternateContent>
          </a:graphicData>
        </a:graphic>
      </p:graphicFrame>
      <p:graphicFrame>
        <p:nvGraphicFramePr>
          <p:cNvPr id="12" name="Object 9"/>
          <p:cNvGraphicFramePr>
            <a:graphicFrameLocks noChangeAspect="1"/>
          </p:cNvGraphicFramePr>
          <p:nvPr>
            <p:extLst>
              <p:ext uri="{D42A27DB-BD31-4B8C-83A1-F6EECF244321}">
                <p14:modId xmlns:p14="http://schemas.microsoft.com/office/powerpoint/2010/main" val="280441025"/>
              </p:ext>
            </p:extLst>
          </p:nvPr>
        </p:nvGraphicFramePr>
        <p:xfrm>
          <a:off x="3615128" y="2971438"/>
          <a:ext cx="1551967" cy="875469"/>
        </p:xfrm>
        <a:graphic>
          <a:graphicData uri="http://schemas.openxmlformats.org/presentationml/2006/ole">
            <mc:AlternateContent xmlns:mc="http://schemas.openxmlformats.org/markup-compatibility/2006">
              <mc:Choice xmlns:v="urn:schemas-microsoft-com:vml" Requires="v">
                <p:oleObj spid="_x0000_s58157" name="Equation" r:id="rId9" imgW="1663560" imgH="939600" progId="Equation.3">
                  <p:embed/>
                </p:oleObj>
              </mc:Choice>
              <mc:Fallback>
                <p:oleObj name="Equation" r:id="rId9" imgW="1663560" imgH="939600" progId="Equation.3">
                  <p:embed/>
                  <p:pic>
                    <p:nvPicPr>
                      <p:cNvPr id="25608" name="Object 9"/>
                      <p:cNvPicPr>
                        <a:picLocks noChangeAspect="1" noChangeArrowheads="1"/>
                      </p:cNvPicPr>
                      <p:nvPr/>
                    </p:nvPicPr>
                    <p:blipFill>
                      <a:blip r:embed="rId10"/>
                      <a:srcRect/>
                      <a:stretch>
                        <a:fillRect/>
                      </a:stretch>
                    </p:blipFill>
                    <p:spPr bwMode="auto">
                      <a:xfrm>
                        <a:off x="3615128" y="2971438"/>
                        <a:ext cx="1551967" cy="875469"/>
                      </a:xfrm>
                      <a:prstGeom prst="rect">
                        <a:avLst/>
                      </a:prstGeom>
                      <a:noFill/>
                      <a:ln>
                        <a:noFill/>
                      </a:ln>
                      <a:effectLst/>
                    </p:spPr>
                  </p:pic>
                </p:oleObj>
              </mc:Fallback>
            </mc:AlternateContent>
          </a:graphicData>
        </a:graphic>
      </p:graphicFrame>
      <p:sp>
        <p:nvSpPr>
          <p:cNvPr id="16" name="Content Placeholder 5"/>
          <p:cNvSpPr txBox="1">
            <a:spLocks/>
          </p:cNvSpPr>
          <p:nvPr/>
        </p:nvSpPr>
        <p:spPr bwMode="auto">
          <a:xfrm>
            <a:off x="810815" y="2290672"/>
            <a:ext cx="7877576" cy="1036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b="1" kern="0" dirty="0" smtClean="0">
                <a:latin typeface="Times New Roman" panose="02020603050405020304" pitchFamily="18" charset="0"/>
                <a:cs typeface="Times New Roman" panose="02020603050405020304" pitchFamily="18" charset="0"/>
              </a:rPr>
              <a:t>W</a:t>
            </a:r>
            <a:r>
              <a:rPr lang="en-GB" sz="1800" kern="0" dirty="0" smtClean="0"/>
              <a:t> is a diagonal ‘eigenvalue’ matrix while </a:t>
            </a:r>
            <a:r>
              <a:rPr lang="en-GB" sz="1800" b="1" kern="0" dirty="0" smtClean="0">
                <a:latin typeface="Times New Roman" panose="02020603050405020304" pitchFamily="18" charset="0"/>
                <a:cs typeface="Times New Roman" panose="02020603050405020304" pitchFamily="18" charset="0"/>
              </a:rPr>
              <a:t>V</a:t>
            </a:r>
            <a:r>
              <a:rPr lang="en-GB" sz="1800" kern="0" dirty="0" smtClean="0"/>
              <a:t> is a square matrix that is also </a:t>
            </a:r>
            <a:r>
              <a:rPr lang="en-GB" sz="1800" kern="0" dirty="0" err="1" smtClean="0"/>
              <a:t>ortho</a:t>
            </a:r>
            <a:r>
              <a:rPr lang="en-GB" sz="1800" kern="0" dirty="0" smtClean="0"/>
              <a:t>-normal: </a:t>
            </a:r>
            <a:endParaRPr lang="en-GB" sz="1800" kern="0" dirty="0"/>
          </a:p>
        </p:txBody>
      </p:sp>
      <p:graphicFrame>
        <p:nvGraphicFramePr>
          <p:cNvPr id="17" name="Object 11"/>
          <p:cNvGraphicFramePr>
            <a:graphicFrameLocks noChangeAspect="1"/>
          </p:cNvGraphicFramePr>
          <p:nvPr>
            <p:extLst>
              <p:ext uri="{D42A27DB-BD31-4B8C-83A1-F6EECF244321}">
                <p14:modId xmlns:p14="http://schemas.microsoft.com/office/powerpoint/2010/main" val="346739"/>
              </p:ext>
            </p:extLst>
          </p:nvPr>
        </p:nvGraphicFramePr>
        <p:xfrm>
          <a:off x="3606659" y="3934888"/>
          <a:ext cx="1844675" cy="414337"/>
        </p:xfrm>
        <a:graphic>
          <a:graphicData uri="http://schemas.openxmlformats.org/presentationml/2006/ole">
            <mc:AlternateContent xmlns:mc="http://schemas.openxmlformats.org/markup-compatibility/2006">
              <mc:Choice xmlns:v="urn:schemas-microsoft-com:vml" Requires="v">
                <p:oleObj spid="_x0000_s58158" name="Equation" r:id="rId11" imgW="1015920" imgH="228600" progId="Equation.3">
                  <p:embed/>
                </p:oleObj>
              </mc:Choice>
              <mc:Fallback>
                <p:oleObj name="Equation" r:id="rId11" imgW="1015920" imgH="228600" progId="Equation.3">
                  <p:embed/>
                  <p:pic>
                    <p:nvPicPr>
                      <p:cNvPr id="13" name="Object 11"/>
                      <p:cNvPicPr>
                        <a:picLocks noChangeAspect="1" noChangeArrowheads="1"/>
                      </p:cNvPicPr>
                      <p:nvPr/>
                    </p:nvPicPr>
                    <p:blipFill>
                      <a:blip r:embed="rId12"/>
                      <a:srcRect/>
                      <a:stretch>
                        <a:fillRect/>
                      </a:stretch>
                    </p:blipFill>
                    <p:spPr bwMode="auto">
                      <a:xfrm>
                        <a:off x="3606659" y="3934888"/>
                        <a:ext cx="1844675" cy="41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 name="Object 12"/>
          <p:cNvGraphicFramePr>
            <a:graphicFrameLocks noChangeAspect="1"/>
          </p:cNvGraphicFramePr>
          <p:nvPr>
            <p:extLst>
              <p:ext uri="{D42A27DB-BD31-4B8C-83A1-F6EECF244321}">
                <p14:modId xmlns:p14="http://schemas.microsoft.com/office/powerpoint/2010/main" val="4278908806"/>
              </p:ext>
            </p:extLst>
          </p:nvPr>
        </p:nvGraphicFramePr>
        <p:xfrm>
          <a:off x="6110070" y="3932329"/>
          <a:ext cx="901700" cy="395288"/>
        </p:xfrm>
        <a:graphic>
          <a:graphicData uri="http://schemas.openxmlformats.org/presentationml/2006/ole">
            <mc:AlternateContent xmlns:mc="http://schemas.openxmlformats.org/markup-compatibility/2006">
              <mc:Choice xmlns:v="urn:schemas-microsoft-com:vml" Requires="v">
                <p:oleObj spid="_x0000_s58159" name="Equation" r:id="rId13" imgW="520560" imgH="228600" progId="Equation.3">
                  <p:embed/>
                </p:oleObj>
              </mc:Choice>
              <mc:Fallback>
                <p:oleObj name="Equation" r:id="rId13" imgW="520560" imgH="228600" progId="Equation.3">
                  <p:embed/>
                  <p:pic>
                    <p:nvPicPr>
                      <p:cNvPr id="14" name="Object 12"/>
                      <p:cNvPicPr>
                        <a:picLocks noChangeAspect="1" noChangeArrowheads="1"/>
                      </p:cNvPicPr>
                      <p:nvPr/>
                    </p:nvPicPr>
                    <p:blipFill>
                      <a:blip r:embed="rId14"/>
                      <a:srcRect/>
                      <a:stretch>
                        <a:fillRect/>
                      </a:stretch>
                    </p:blipFill>
                    <p:spPr bwMode="auto">
                      <a:xfrm>
                        <a:off x="6110070" y="3932329"/>
                        <a:ext cx="90170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 name="Object 2"/>
          <p:cNvGraphicFramePr>
            <a:graphicFrameLocks noChangeAspect="1"/>
          </p:cNvGraphicFramePr>
          <p:nvPr>
            <p:extLst>
              <p:ext uri="{D42A27DB-BD31-4B8C-83A1-F6EECF244321}">
                <p14:modId xmlns:p14="http://schemas.microsoft.com/office/powerpoint/2010/main" val="542025650"/>
              </p:ext>
            </p:extLst>
          </p:nvPr>
        </p:nvGraphicFramePr>
        <p:xfrm>
          <a:off x="1681769" y="4871045"/>
          <a:ext cx="696913" cy="1155700"/>
        </p:xfrm>
        <a:graphic>
          <a:graphicData uri="http://schemas.openxmlformats.org/presentationml/2006/ole">
            <mc:AlternateContent xmlns:mc="http://schemas.openxmlformats.org/markup-compatibility/2006">
              <mc:Choice xmlns:v="urn:schemas-microsoft-com:vml" Requires="v">
                <p:oleObj spid="_x0000_s58160" name="Equation" r:id="rId15" imgW="685800" imgH="939800" progId="Equation.3">
                  <p:embed/>
                </p:oleObj>
              </mc:Choice>
              <mc:Fallback>
                <p:oleObj name="Equation" r:id="rId15" imgW="685800" imgH="939800" progId="Equation.3">
                  <p:embed/>
                  <p:pic>
                    <p:nvPicPr>
                      <p:cNvPr id="21510" name="Object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681769" y="4871045"/>
                        <a:ext cx="696913" cy="1155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 name="Object 3"/>
          <p:cNvGraphicFramePr>
            <a:graphicFrameLocks noChangeAspect="1"/>
          </p:cNvGraphicFramePr>
          <p:nvPr>
            <p:extLst>
              <p:ext uri="{D42A27DB-BD31-4B8C-83A1-F6EECF244321}">
                <p14:modId xmlns:p14="http://schemas.microsoft.com/office/powerpoint/2010/main" val="852691502"/>
              </p:ext>
            </p:extLst>
          </p:nvPr>
        </p:nvGraphicFramePr>
        <p:xfrm>
          <a:off x="2997395" y="4809389"/>
          <a:ext cx="1550987" cy="1249363"/>
        </p:xfrm>
        <a:graphic>
          <a:graphicData uri="http://schemas.openxmlformats.org/presentationml/2006/ole">
            <mc:AlternateContent xmlns:mc="http://schemas.openxmlformats.org/markup-compatibility/2006">
              <mc:Choice xmlns:v="urn:schemas-microsoft-com:vml" Requires="v">
                <p:oleObj spid="_x0000_s58161" name="Equation" r:id="rId17" imgW="1409400" imgH="939600" progId="Equation.3">
                  <p:embed/>
                </p:oleObj>
              </mc:Choice>
              <mc:Fallback>
                <p:oleObj name="Equation" r:id="rId17" imgW="1409400" imgH="939600" progId="Equation.3">
                  <p:embed/>
                  <p:pic>
                    <p:nvPicPr>
                      <p:cNvPr id="21511" name="Object 3"/>
                      <p:cNvPicPr>
                        <a:picLocks noChangeAspect="1" noChangeArrowheads="1"/>
                      </p:cNvPicPr>
                      <p:nvPr/>
                    </p:nvPicPr>
                    <p:blipFill>
                      <a:blip r:embed="rId18"/>
                      <a:srcRect/>
                      <a:stretch>
                        <a:fillRect/>
                      </a:stretch>
                    </p:blipFill>
                    <p:spPr bwMode="auto">
                      <a:xfrm>
                        <a:off x="2997395" y="4809389"/>
                        <a:ext cx="1550987" cy="1249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 name="Content Placeholder 5"/>
          <p:cNvSpPr txBox="1">
            <a:spLocks/>
          </p:cNvSpPr>
          <p:nvPr/>
        </p:nvSpPr>
        <p:spPr bwMode="auto">
          <a:xfrm>
            <a:off x="1266423" y="4389125"/>
            <a:ext cx="7146077" cy="34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GB" sz="1400" kern="0" dirty="0" smtClean="0"/>
              <a:t>The columns (vectors) of </a:t>
            </a:r>
            <a:r>
              <a:rPr lang="en-GB" sz="1400" b="1" kern="0" dirty="0">
                <a:latin typeface="Times New Roman" panose="02020603050405020304" pitchFamily="18" charset="0"/>
                <a:cs typeface="Times New Roman" panose="02020603050405020304" pitchFamily="18" charset="0"/>
              </a:rPr>
              <a:t>V</a:t>
            </a:r>
            <a:r>
              <a:rPr lang="en-GB" sz="1400" kern="0" dirty="0" smtClean="0"/>
              <a:t> are related to the columns (vectors) of </a:t>
            </a:r>
            <a:r>
              <a:rPr lang="en-GB" sz="1400" b="1" kern="0" dirty="0" smtClean="0">
                <a:latin typeface="Times New Roman" panose="02020603050405020304" pitchFamily="18" charset="0"/>
                <a:cs typeface="Times New Roman" panose="02020603050405020304" pitchFamily="18" charset="0"/>
              </a:rPr>
              <a:t>Z </a:t>
            </a:r>
            <a:r>
              <a:rPr lang="en-GB" sz="1400" kern="0" dirty="0" smtClean="0"/>
              <a:t>by the eigenvalues: </a:t>
            </a:r>
            <a:endParaRPr lang="en-GB" sz="1400" kern="0" dirty="0"/>
          </a:p>
        </p:txBody>
      </p:sp>
      <p:graphicFrame>
        <p:nvGraphicFramePr>
          <p:cNvPr id="22" name="Object 2"/>
          <p:cNvGraphicFramePr>
            <a:graphicFrameLocks noChangeAspect="1"/>
          </p:cNvGraphicFramePr>
          <p:nvPr>
            <p:extLst>
              <p:ext uri="{D42A27DB-BD31-4B8C-83A1-F6EECF244321}">
                <p14:modId xmlns:p14="http://schemas.microsoft.com/office/powerpoint/2010/main" val="1689696592"/>
              </p:ext>
            </p:extLst>
          </p:nvPr>
        </p:nvGraphicFramePr>
        <p:xfrm>
          <a:off x="5375275" y="5532438"/>
          <a:ext cx="696913" cy="296862"/>
        </p:xfrm>
        <a:graphic>
          <a:graphicData uri="http://schemas.openxmlformats.org/presentationml/2006/ole">
            <mc:AlternateContent xmlns:mc="http://schemas.openxmlformats.org/markup-compatibility/2006">
              <mc:Choice xmlns:v="urn:schemas-microsoft-com:vml" Requires="v">
                <p:oleObj spid="_x0000_s58162" name="Equation" r:id="rId19" imgW="685800" imgH="241200" progId="Equation.3">
                  <p:embed/>
                </p:oleObj>
              </mc:Choice>
              <mc:Fallback>
                <p:oleObj name="Equation" r:id="rId19" imgW="685800" imgH="241200" progId="Equation.3">
                  <p:embed/>
                  <p:pic>
                    <p:nvPicPr>
                      <p:cNvPr id="19" name="Object 2"/>
                      <p:cNvPicPr>
                        <a:picLocks noChangeAspect="1" noChangeArrowheads="1"/>
                      </p:cNvPicPr>
                      <p:nvPr/>
                    </p:nvPicPr>
                    <p:blipFill>
                      <a:blip r:embed="rId20"/>
                      <a:srcRect/>
                      <a:stretch>
                        <a:fillRect/>
                      </a:stretch>
                    </p:blipFill>
                    <p:spPr bwMode="auto">
                      <a:xfrm>
                        <a:off x="5375275" y="5532438"/>
                        <a:ext cx="696913" cy="296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 name="Object 11"/>
          <p:cNvGraphicFramePr>
            <a:graphicFrameLocks noChangeAspect="1"/>
          </p:cNvGraphicFramePr>
          <p:nvPr>
            <p:extLst>
              <p:ext uri="{D42A27DB-BD31-4B8C-83A1-F6EECF244321}">
                <p14:modId xmlns:p14="http://schemas.microsoft.com/office/powerpoint/2010/main" val="2529678346"/>
              </p:ext>
            </p:extLst>
          </p:nvPr>
        </p:nvGraphicFramePr>
        <p:xfrm>
          <a:off x="5167095" y="4804461"/>
          <a:ext cx="1844675" cy="414337"/>
        </p:xfrm>
        <a:graphic>
          <a:graphicData uri="http://schemas.openxmlformats.org/presentationml/2006/ole">
            <mc:AlternateContent xmlns:mc="http://schemas.openxmlformats.org/markup-compatibility/2006">
              <mc:Choice xmlns:v="urn:schemas-microsoft-com:vml" Requires="v">
                <p:oleObj spid="_x0000_s58163" name="Equation" r:id="rId11" imgW="1015920" imgH="228600" progId="Equation.3">
                  <p:embed/>
                </p:oleObj>
              </mc:Choice>
              <mc:Fallback>
                <p:oleObj name="Equation" r:id="rId11" imgW="1015920" imgH="228600" progId="Equation.3">
                  <p:embed/>
                  <p:pic>
                    <p:nvPicPr>
                      <p:cNvPr id="17" name="Object 11"/>
                      <p:cNvPicPr>
                        <a:picLocks noChangeAspect="1" noChangeArrowheads="1"/>
                      </p:cNvPicPr>
                      <p:nvPr/>
                    </p:nvPicPr>
                    <p:blipFill>
                      <a:blip r:embed="rId12"/>
                      <a:srcRect/>
                      <a:stretch>
                        <a:fillRect/>
                      </a:stretch>
                    </p:blipFill>
                    <p:spPr bwMode="auto">
                      <a:xfrm>
                        <a:off x="5167095" y="4804461"/>
                        <a:ext cx="1844675" cy="41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8" name="Straight Arrow Connector 7"/>
          <p:cNvCxnSpPr/>
          <p:nvPr/>
        </p:nvCxnSpPr>
        <p:spPr bwMode="auto">
          <a:xfrm>
            <a:off x="5724150" y="5183877"/>
            <a:ext cx="0" cy="26501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TextBox 13"/>
          <p:cNvSpPr txBox="1"/>
          <p:nvPr/>
        </p:nvSpPr>
        <p:spPr>
          <a:xfrm>
            <a:off x="6331748" y="5449476"/>
            <a:ext cx="2580017" cy="461665"/>
          </a:xfrm>
          <a:prstGeom prst="rect">
            <a:avLst/>
          </a:prstGeom>
        </p:spPr>
        <p:txBody>
          <a:bodyPr wrap="square" rtlCol="0">
            <a:spAutoFit/>
          </a:bodyPr>
          <a:lstStyle/>
          <a:p>
            <a:pPr>
              <a:spcBef>
                <a:spcPct val="20000"/>
              </a:spcBef>
              <a:spcAft>
                <a:spcPts val="400"/>
              </a:spcAft>
              <a:buClr>
                <a:srgbClr val="0000FF"/>
              </a:buClr>
              <a:buSzPct val="80000"/>
            </a:pPr>
            <a:r>
              <a:rPr lang="en-GB" sz="1200" kern="0" dirty="0" smtClean="0">
                <a:latin typeface="+mn-lt"/>
              </a:rPr>
              <a:t>The vectors form an </a:t>
            </a:r>
            <a:r>
              <a:rPr lang="en-GB" sz="1200" kern="0" dirty="0" err="1" smtClean="0">
                <a:latin typeface="+mn-lt"/>
              </a:rPr>
              <a:t>ortho</a:t>
            </a:r>
            <a:r>
              <a:rPr lang="en-GB" sz="1200" kern="0" dirty="0" smtClean="0">
                <a:latin typeface="+mn-lt"/>
              </a:rPr>
              <a:t>-normal basis of the ‘corrector space’</a:t>
            </a:r>
          </a:p>
        </p:txBody>
      </p:sp>
      <p:sp>
        <p:nvSpPr>
          <p:cNvPr id="24" name="TextBox 23"/>
          <p:cNvSpPr txBox="1"/>
          <p:nvPr/>
        </p:nvSpPr>
        <p:spPr>
          <a:xfrm>
            <a:off x="5349754" y="6058752"/>
            <a:ext cx="1433003" cy="276999"/>
          </a:xfrm>
          <a:prstGeom prst="rect">
            <a:avLst/>
          </a:prstGeom>
        </p:spPr>
        <p:txBody>
          <a:bodyPr wrap="square" rtlCol="0">
            <a:spAutoFit/>
          </a:bodyPr>
          <a:lstStyle/>
          <a:p>
            <a:pPr algn="ctr">
              <a:spcBef>
                <a:spcPct val="20000"/>
              </a:spcBef>
              <a:spcAft>
                <a:spcPts val="400"/>
              </a:spcAft>
              <a:buClr>
                <a:srgbClr val="0000FF"/>
              </a:buClr>
              <a:buSzPct val="80000"/>
            </a:pPr>
            <a:r>
              <a:rPr lang="en-GB" sz="1200" kern="0" dirty="0" smtClean="0">
                <a:latin typeface="+mn-lt"/>
                <a:sym typeface="Symbol" panose="05050102010706020507" pitchFamily="18" charset="2"/>
              </a:rPr>
              <a:t> </a:t>
            </a:r>
            <a:r>
              <a:rPr lang="en-GB" sz="1200" kern="0" dirty="0" smtClean="0">
                <a:latin typeface="+mn-lt"/>
              </a:rPr>
              <a:t>= scalar product</a:t>
            </a:r>
          </a:p>
        </p:txBody>
      </p:sp>
      <p:cxnSp>
        <p:nvCxnSpPr>
          <p:cNvPr id="25" name="Straight Arrow Connector 24"/>
          <p:cNvCxnSpPr/>
          <p:nvPr/>
        </p:nvCxnSpPr>
        <p:spPr bwMode="auto">
          <a:xfrm>
            <a:off x="5550729" y="5819753"/>
            <a:ext cx="0" cy="265018"/>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sp>
        <p:nvSpPr>
          <p:cNvPr id="26" name="Rectangle 25"/>
          <p:cNvSpPr/>
          <p:nvPr/>
        </p:nvSpPr>
        <p:spPr>
          <a:xfrm>
            <a:off x="7716621" y="1695232"/>
            <a:ext cx="340158"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P2</a:t>
            </a:r>
            <a:endParaRPr lang="en-GB" sz="1000" b="1" dirty="0">
              <a:latin typeface="+mj-lt"/>
            </a:endParaRPr>
          </a:p>
        </p:txBody>
      </p:sp>
      <p:sp>
        <p:nvSpPr>
          <p:cNvPr id="27" name="Rectangle 26"/>
          <p:cNvSpPr/>
          <p:nvPr/>
        </p:nvSpPr>
        <p:spPr>
          <a:xfrm>
            <a:off x="8202506" y="1690877"/>
            <a:ext cx="340158"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P3</a:t>
            </a:r>
            <a:endParaRPr lang="en-GB" sz="1000" b="1" dirty="0">
              <a:latin typeface="+mj-lt"/>
            </a:endParaRPr>
          </a:p>
        </p:txBody>
      </p:sp>
    </p:spTree>
    <p:extLst>
      <p:ext uri="{BB962C8B-B14F-4D97-AF65-F5344CB8AC3E}">
        <p14:creationId xmlns:p14="http://schemas.microsoft.com/office/powerpoint/2010/main" val="13854444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98973" y="-5395"/>
            <a:ext cx="6655269" cy="762000"/>
          </a:xfrm>
        </p:spPr>
        <p:txBody>
          <a:bodyPr/>
          <a:lstStyle/>
          <a:p>
            <a:r>
              <a:rPr lang="en-US" altLang="en-US" dirty="0" smtClean="0"/>
              <a:t>Eigenvectors examples for LHC</a:t>
            </a:r>
          </a:p>
        </p:txBody>
      </p:sp>
      <p:pic>
        <p:nvPicPr>
          <p:cNvPr id="23557" name="Picture 6" descr="SVD-eigenvector-1-LHC.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3720" y="762000"/>
            <a:ext cx="525780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7" descr="SVD-eigenvector-137-LHC.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4720" y="2590800"/>
            <a:ext cx="5410200" cy="203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8" descr="SVD-eigenvector-516-LHC.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59520" y="4495800"/>
            <a:ext cx="5394325" cy="202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9" descr="SVD-eigenvalues-LHC.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609600"/>
            <a:ext cx="28956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561" name="Straight Arrow Connector 11"/>
          <p:cNvCxnSpPr>
            <a:cxnSpLocks noChangeShapeType="1"/>
          </p:cNvCxnSpPr>
          <p:nvPr/>
        </p:nvCxnSpPr>
        <p:spPr bwMode="auto">
          <a:xfrm flipH="1">
            <a:off x="5801096" y="2057400"/>
            <a:ext cx="3114305" cy="2686050"/>
          </a:xfrm>
          <a:prstGeom prst="straightConnector1">
            <a:avLst/>
          </a:prstGeom>
          <a:noFill/>
          <a:ln w="25400" algn="ctr">
            <a:solidFill>
              <a:srgbClr val="FF0000"/>
            </a:solidFill>
            <a:round/>
            <a:headEnd/>
            <a:tailEnd type="stealth" w="med" len="med"/>
          </a:ln>
          <a:extLst>
            <a:ext uri="{909E8E84-426E-40DD-AFC4-6F175D3DCCD1}">
              <a14:hiddenFill xmlns:a14="http://schemas.microsoft.com/office/drawing/2010/main">
                <a:noFill/>
              </a14:hiddenFill>
            </a:ext>
          </a:extLst>
        </p:spPr>
      </p:cxnSp>
      <p:cxnSp>
        <p:nvCxnSpPr>
          <p:cNvPr id="23562" name="Straight Arrow Connector 12"/>
          <p:cNvCxnSpPr>
            <a:cxnSpLocks noChangeShapeType="1"/>
          </p:cNvCxnSpPr>
          <p:nvPr/>
        </p:nvCxnSpPr>
        <p:spPr bwMode="auto">
          <a:xfrm rot="5400000">
            <a:off x="5715000" y="1752600"/>
            <a:ext cx="1295400" cy="1143000"/>
          </a:xfrm>
          <a:prstGeom prst="straightConnector1">
            <a:avLst/>
          </a:prstGeom>
          <a:noFill/>
          <a:ln w="25400" algn="ctr">
            <a:solidFill>
              <a:srgbClr val="FF0000"/>
            </a:solidFill>
            <a:round/>
            <a:headEnd/>
            <a:tailEnd type="stealth" w="med" len="med"/>
          </a:ln>
          <a:extLst>
            <a:ext uri="{909E8E84-426E-40DD-AFC4-6F175D3DCCD1}">
              <a14:hiddenFill xmlns:a14="http://schemas.microsoft.com/office/drawing/2010/main">
                <a:noFill/>
              </a14:hiddenFill>
            </a:ext>
          </a:extLst>
        </p:spPr>
      </p:cxnSp>
      <p:cxnSp>
        <p:nvCxnSpPr>
          <p:cNvPr id="23563" name="Straight Arrow Connector 15"/>
          <p:cNvCxnSpPr>
            <a:cxnSpLocks noChangeShapeType="1"/>
          </p:cNvCxnSpPr>
          <p:nvPr/>
        </p:nvCxnSpPr>
        <p:spPr bwMode="auto">
          <a:xfrm rot="10800000" flipV="1">
            <a:off x="5289550" y="1042988"/>
            <a:ext cx="914400" cy="76200"/>
          </a:xfrm>
          <a:prstGeom prst="straightConnector1">
            <a:avLst/>
          </a:prstGeom>
          <a:noFill/>
          <a:ln w="25400" algn="ctr">
            <a:solidFill>
              <a:srgbClr val="FF0000"/>
            </a:solidFill>
            <a:round/>
            <a:headEnd/>
            <a:tailEnd type="stealth" w="med" len="med"/>
          </a:ln>
          <a:extLst>
            <a:ext uri="{909E8E84-426E-40DD-AFC4-6F175D3DCCD1}">
              <a14:hiddenFill xmlns:a14="http://schemas.microsoft.com/office/drawing/2010/main">
                <a:noFill/>
              </a14:hiddenFill>
            </a:ext>
          </a:extLst>
        </p:spPr>
      </p:cxnSp>
      <p:sp>
        <p:nvSpPr>
          <p:cNvPr id="23564" name="TextBox 18"/>
          <p:cNvSpPr txBox="1">
            <a:spLocks noChangeArrowheads="1"/>
          </p:cNvSpPr>
          <p:nvPr/>
        </p:nvSpPr>
        <p:spPr bwMode="auto">
          <a:xfrm>
            <a:off x="1135720" y="4038600"/>
            <a:ext cx="7318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z="1200" b="1">
                <a:solidFill>
                  <a:srgbClr val="FF0000"/>
                </a:solidFill>
                <a:latin typeface="Arial" charset="0"/>
                <a:cs typeface="Arial" charset="0"/>
              </a:rPr>
              <a:t>No. 137</a:t>
            </a:r>
          </a:p>
        </p:txBody>
      </p:sp>
      <p:sp>
        <p:nvSpPr>
          <p:cNvPr id="23565" name="TextBox 19"/>
          <p:cNvSpPr txBox="1">
            <a:spLocks noChangeArrowheads="1"/>
          </p:cNvSpPr>
          <p:nvPr/>
        </p:nvSpPr>
        <p:spPr bwMode="auto">
          <a:xfrm>
            <a:off x="1516720" y="5943600"/>
            <a:ext cx="7318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z="1200" b="1">
                <a:solidFill>
                  <a:srgbClr val="FF0000"/>
                </a:solidFill>
                <a:latin typeface="Arial" charset="0"/>
                <a:cs typeface="Arial" charset="0"/>
              </a:rPr>
              <a:t>No. 516</a:t>
            </a:r>
          </a:p>
        </p:txBody>
      </p:sp>
      <p:sp>
        <p:nvSpPr>
          <p:cNvPr id="23566" name="TextBox 20"/>
          <p:cNvSpPr txBox="1">
            <a:spLocks noChangeArrowheads="1"/>
          </p:cNvSpPr>
          <p:nvPr/>
        </p:nvSpPr>
        <p:spPr bwMode="auto">
          <a:xfrm>
            <a:off x="754720" y="2133600"/>
            <a:ext cx="5619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z="1200" b="1" dirty="0">
                <a:solidFill>
                  <a:srgbClr val="FF0000"/>
                </a:solidFill>
                <a:latin typeface="Arial" charset="0"/>
                <a:cs typeface="Arial" charset="0"/>
              </a:rPr>
              <a:t>No. 1</a:t>
            </a:r>
          </a:p>
        </p:txBody>
      </p:sp>
      <p:sp>
        <p:nvSpPr>
          <p:cNvPr id="23567" name="TextBox 14"/>
          <p:cNvSpPr txBox="1">
            <a:spLocks noChangeArrowheads="1"/>
          </p:cNvSpPr>
          <p:nvPr/>
        </p:nvSpPr>
        <p:spPr bwMode="auto">
          <a:xfrm>
            <a:off x="6576739" y="3938344"/>
            <a:ext cx="253025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a:r>
              <a:rPr lang="en-US" altLang="en-US" sz="1400" i="1" dirty="0">
                <a:latin typeface="+mj-lt"/>
              </a:rPr>
              <a:t>As the eigenvalues decrease, the associated eigenvectors correspond to increasingly local ‘structures’</a:t>
            </a:r>
          </a:p>
        </p:txBody>
      </p:sp>
      <p:sp>
        <p:nvSpPr>
          <p:cNvPr id="6" name="Slide Number Placeholder 5"/>
          <p:cNvSpPr>
            <a:spLocks noGrp="1"/>
          </p:cNvSpPr>
          <p:nvPr>
            <p:ph type="sldNum" sz="quarter" idx="12"/>
          </p:nvPr>
        </p:nvSpPr>
        <p:spPr/>
        <p:txBody>
          <a:bodyPr/>
          <a:lstStyle/>
          <a:p>
            <a:pPr>
              <a:defRPr/>
            </a:pPr>
            <a:fld id="{EE4E98C2-E612-405D-9D9D-D2D7EB854B0E}" type="slidenum">
              <a:rPr lang="en-US" smtClean="0"/>
              <a:pPr>
                <a:defRPr/>
              </a:pPr>
              <a:t>33</a:t>
            </a:fld>
            <a:endParaRPr lang="en-US"/>
          </a:p>
        </p:txBody>
      </p:sp>
      <p:sp>
        <p:nvSpPr>
          <p:cNvPr id="7" name="TextBox 6"/>
          <p:cNvSpPr txBox="1"/>
          <p:nvPr/>
        </p:nvSpPr>
        <p:spPr>
          <a:xfrm>
            <a:off x="6428039" y="927198"/>
            <a:ext cx="122822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FF"/>
                </a:solidFill>
                <a:latin typeface="+mn-lt"/>
              </a:rPr>
              <a:t>Eigenvalues</a:t>
            </a:r>
          </a:p>
        </p:txBody>
      </p:sp>
      <p:sp>
        <p:nvSpPr>
          <p:cNvPr id="2" name="Date Placeholder 1"/>
          <p:cNvSpPr>
            <a:spLocks noGrp="1"/>
          </p:cNvSpPr>
          <p:nvPr>
            <p:ph type="dt" sz="half" idx="10"/>
          </p:nvPr>
        </p:nvSpPr>
        <p:spPr/>
        <p:txBody>
          <a:bodyPr/>
          <a:lstStyle/>
          <a:p>
            <a:pPr>
              <a:defRPr/>
            </a:pPr>
            <a:r>
              <a:rPr lang="en-US" smtClean="0"/>
              <a:t>05/06/2018</a:t>
            </a:r>
            <a:endParaRPr lang="en-US"/>
          </a:p>
        </p:txBody>
      </p:sp>
      <p:sp>
        <p:nvSpPr>
          <p:cNvPr id="3" name="Footer Placeholder 2"/>
          <p:cNvSpPr>
            <a:spLocks noGrp="1"/>
          </p:cNvSpPr>
          <p:nvPr>
            <p:ph type="ftr" sz="quarter" idx="11"/>
          </p:nvPr>
        </p:nvSpPr>
        <p:spPr/>
        <p:txBody>
          <a:bodyPr/>
          <a:lstStyle/>
          <a:p>
            <a:pPr>
              <a:defRPr/>
            </a:pPr>
            <a:r>
              <a:rPr lang="en-GB" smtClean="0"/>
              <a:t>Beam Instrumention CAS - Linear Imperfections</a:t>
            </a:r>
            <a:endParaRPr lang="en-US" dirty="0"/>
          </a:p>
        </p:txBody>
      </p:sp>
      <p:graphicFrame>
        <p:nvGraphicFramePr>
          <p:cNvPr id="18" name="Object 2"/>
          <p:cNvGraphicFramePr>
            <a:graphicFrameLocks noChangeAspect="1"/>
          </p:cNvGraphicFramePr>
          <p:nvPr>
            <p:extLst>
              <p:ext uri="{D42A27DB-BD31-4B8C-83A1-F6EECF244321}">
                <p14:modId xmlns:p14="http://schemas.microsoft.com/office/powerpoint/2010/main" val="2765778106"/>
              </p:ext>
            </p:extLst>
          </p:nvPr>
        </p:nvGraphicFramePr>
        <p:xfrm>
          <a:off x="2010433" y="1121869"/>
          <a:ext cx="238125" cy="407988"/>
        </p:xfrm>
        <a:graphic>
          <a:graphicData uri="http://schemas.openxmlformats.org/presentationml/2006/ole">
            <mc:AlternateContent xmlns:mc="http://schemas.openxmlformats.org/markup-compatibility/2006">
              <mc:Choice xmlns:v="urn:schemas-microsoft-com:vml" Requires="v">
                <p:oleObj spid="_x0000_s67598" name="Equation" r:id="rId7" imgW="152280" imgH="215640" progId="Equation.3">
                  <p:embed/>
                </p:oleObj>
              </mc:Choice>
              <mc:Fallback>
                <p:oleObj name="Equation" r:id="rId7" imgW="152280" imgH="215640" progId="Equation.3">
                  <p:embed/>
                  <p:pic>
                    <p:nvPicPr>
                      <p:cNvPr id="14" name="Object 2"/>
                      <p:cNvPicPr>
                        <a:picLocks noChangeAspect="1" noChangeArrowheads="1"/>
                      </p:cNvPicPr>
                      <p:nvPr/>
                    </p:nvPicPr>
                    <p:blipFill>
                      <a:blip r:embed="rId8"/>
                      <a:srcRect/>
                      <a:stretch>
                        <a:fillRect/>
                      </a:stretch>
                    </p:blipFill>
                    <p:spPr bwMode="auto">
                      <a:xfrm>
                        <a:off x="2010433" y="1121869"/>
                        <a:ext cx="238125" cy="407988"/>
                      </a:xfrm>
                      <a:prstGeom prst="rect">
                        <a:avLst/>
                      </a:prstGeom>
                      <a:noFill/>
                      <a:ln>
                        <a:noFill/>
                      </a:ln>
                      <a:effectLst/>
                      <a:extLst/>
                    </p:spPr>
                  </p:pic>
                </p:oleObj>
              </mc:Fallback>
            </mc:AlternateContent>
          </a:graphicData>
        </a:graphic>
      </p:graphicFrame>
      <p:graphicFrame>
        <p:nvGraphicFramePr>
          <p:cNvPr id="19" name="Object 2"/>
          <p:cNvGraphicFramePr>
            <a:graphicFrameLocks noChangeAspect="1"/>
          </p:cNvGraphicFramePr>
          <p:nvPr>
            <p:extLst>
              <p:ext uri="{D42A27DB-BD31-4B8C-83A1-F6EECF244321}">
                <p14:modId xmlns:p14="http://schemas.microsoft.com/office/powerpoint/2010/main" val="880217599"/>
              </p:ext>
            </p:extLst>
          </p:nvPr>
        </p:nvGraphicFramePr>
        <p:xfrm>
          <a:off x="1989796" y="2120106"/>
          <a:ext cx="258762" cy="407988"/>
        </p:xfrm>
        <a:graphic>
          <a:graphicData uri="http://schemas.openxmlformats.org/presentationml/2006/ole">
            <mc:AlternateContent xmlns:mc="http://schemas.openxmlformats.org/markup-compatibility/2006">
              <mc:Choice xmlns:v="urn:schemas-microsoft-com:vml" Requires="v">
                <p:oleObj spid="_x0000_s67599" name="Equation" r:id="rId9" imgW="164880" imgH="215640" progId="Equation.3">
                  <p:embed/>
                </p:oleObj>
              </mc:Choice>
              <mc:Fallback>
                <p:oleObj name="Equation" r:id="rId9" imgW="164880" imgH="215640" progId="Equation.3">
                  <p:embed/>
                  <p:pic>
                    <p:nvPicPr>
                      <p:cNvPr id="18" name="Object 2"/>
                      <p:cNvPicPr>
                        <a:picLocks noChangeAspect="1" noChangeArrowheads="1"/>
                      </p:cNvPicPr>
                      <p:nvPr/>
                    </p:nvPicPr>
                    <p:blipFill>
                      <a:blip r:embed="rId10"/>
                      <a:srcRect/>
                      <a:stretch>
                        <a:fillRect/>
                      </a:stretch>
                    </p:blipFill>
                    <p:spPr bwMode="auto">
                      <a:xfrm>
                        <a:off x="1989796" y="2120106"/>
                        <a:ext cx="258762" cy="407988"/>
                      </a:xfrm>
                      <a:prstGeom prst="rect">
                        <a:avLst/>
                      </a:prstGeom>
                      <a:noFill/>
                      <a:ln>
                        <a:noFill/>
                      </a:ln>
                      <a:effectLst/>
                      <a:extLst/>
                    </p:spPr>
                  </p:pic>
                </p:oleObj>
              </mc:Fallback>
            </mc:AlternateContent>
          </a:graphicData>
        </a:graphic>
      </p:graphicFrame>
      <p:graphicFrame>
        <p:nvGraphicFramePr>
          <p:cNvPr id="20" name="Object 2"/>
          <p:cNvGraphicFramePr>
            <a:graphicFrameLocks noChangeAspect="1"/>
          </p:cNvGraphicFramePr>
          <p:nvPr>
            <p:extLst>
              <p:ext uri="{D42A27DB-BD31-4B8C-83A1-F6EECF244321}">
                <p14:modId xmlns:p14="http://schemas.microsoft.com/office/powerpoint/2010/main" val="3252390566"/>
              </p:ext>
            </p:extLst>
          </p:nvPr>
        </p:nvGraphicFramePr>
        <p:xfrm>
          <a:off x="2429668" y="2991437"/>
          <a:ext cx="396875" cy="431800"/>
        </p:xfrm>
        <a:graphic>
          <a:graphicData uri="http://schemas.openxmlformats.org/presentationml/2006/ole">
            <mc:AlternateContent xmlns:mc="http://schemas.openxmlformats.org/markup-compatibility/2006">
              <mc:Choice xmlns:v="urn:schemas-microsoft-com:vml" Requires="v">
                <p:oleObj spid="_x0000_s67600" name="Equation" r:id="rId11" imgW="253800" imgH="228600" progId="Equation.3">
                  <p:embed/>
                </p:oleObj>
              </mc:Choice>
              <mc:Fallback>
                <p:oleObj name="Equation" r:id="rId11" imgW="253800" imgH="228600" progId="Equation.3">
                  <p:embed/>
                  <p:pic>
                    <p:nvPicPr>
                      <p:cNvPr id="18" name="Object 2"/>
                      <p:cNvPicPr>
                        <a:picLocks noChangeAspect="1" noChangeArrowheads="1"/>
                      </p:cNvPicPr>
                      <p:nvPr/>
                    </p:nvPicPr>
                    <p:blipFill>
                      <a:blip r:embed="rId12"/>
                      <a:srcRect/>
                      <a:stretch>
                        <a:fillRect/>
                      </a:stretch>
                    </p:blipFill>
                    <p:spPr bwMode="auto">
                      <a:xfrm>
                        <a:off x="2429668" y="2991437"/>
                        <a:ext cx="396875" cy="431800"/>
                      </a:xfrm>
                      <a:prstGeom prst="rect">
                        <a:avLst/>
                      </a:prstGeom>
                      <a:noFill/>
                      <a:ln>
                        <a:noFill/>
                      </a:ln>
                      <a:effectLst/>
                      <a:extLst/>
                    </p:spPr>
                  </p:pic>
                </p:oleObj>
              </mc:Fallback>
            </mc:AlternateContent>
          </a:graphicData>
        </a:graphic>
      </p:graphicFrame>
      <p:graphicFrame>
        <p:nvGraphicFramePr>
          <p:cNvPr id="21" name="Object 2"/>
          <p:cNvGraphicFramePr>
            <a:graphicFrameLocks noChangeAspect="1"/>
          </p:cNvGraphicFramePr>
          <p:nvPr>
            <p:extLst>
              <p:ext uri="{D42A27DB-BD31-4B8C-83A1-F6EECF244321}">
                <p14:modId xmlns:p14="http://schemas.microsoft.com/office/powerpoint/2010/main" val="2262719547"/>
              </p:ext>
            </p:extLst>
          </p:nvPr>
        </p:nvGraphicFramePr>
        <p:xfrm>
          <a:off x="2419350" y="3983598"/>
          <a:ext cx="417513" cy="431800"/>
        </p:xfrm>
        <a:graphic>
          <a:graphicData uri="http://schemas.openxmlformats.org/presentationml/2006/ole">
            <mc:AlternateContent xmlns:mc="http://schemas.openxmlformats.org/markup-compatibility/2006">
              <mc:Choice xmlns:v="urn:schemas-microsoft-com:vml" Requires="v">
                <p:oleObj spid="_x0000_s67601" name="Equation" r:id="rId13" imgW="266400" imgH="228600" progId="Equation.3">
                  <p:embed/>
                </p:oleObj>
              </mc:Choice>
              <mc:Fallback>
                <p:oleObj name="Equation" r:id="rId13" imgW="266400" imgH="228600" progId="Equation.3">
                  <p:embed/>
                  <p:pic>
                    <p:nvPicPr>
                      <p:cNvPr id="19" name="Object 2"/>
                      <p:cNvPicPr>
                        <a:picLocks noChangeAspect="1" noChangeArrowheads="1"/>
                      </p:cNvPicPr>
                      <p:nvPr/>
                    </p:nvPicPr>
                    <p:blipFill>
                      <a:blip r:embed="rId14"/>
                      <a:srcRect/>
                      <a:stretch>
                        <a:fillRect/>
                      </a:stretch>
                    </p:blipFill>
                    <p:spPr bwMode="auto">
                      <a:xfrm>
                        <a:off x="2419350" y="3983598"/>
                        <a:ext cx="417513" cy="431800"/>
                      </a:xfrm>
                      <a:prstGeom prst="rect">
                        <a:avLst/>
                      </a:prstGeom>
                      <a:noFill/>
                      <a:ln>
                        <a:noFill/>
                      </a:ln>
                      <a:effectLst/>
                      <a:extLst/>
                    </p:spPr>
                  </p:pic>
                </p:oleObj>
              </mc:Fallback>
            </mc:AlternateContent>
          </a:graphicData>
        </a:graphic>
      </p:graphicFrame>
      <p:graphicFrame>
        <p:nvGraphicFramePr>
          <p:cNvPr id="22" name="Object 2"/>
          <p:cNvGraphicFramePr>
            <a:graphicFrameLocks noChangeAspect="1"/>
          </p:cNvGraphicFramePr>
          <p:nvPr>
            <p:extLst>
              <p:ext uri="{D42A27DB-BD31-4B8C-83A1-F6EECF244321}">
                <p14:modId xmlns:p14="http://schemas.microsoft.com/office/powerpoint/2010/main" val="103719151"/>
              </p:ext>
            </p:extLst>
          </p:nvPr>
        </p:nvGraphicFramePr>
        <p:xfrm>
          <a:off x="2649538" y="4881563"/>
          <a:ext cx="396875" cy="431800"/>
        </p:xfrm>
        <a:graphic>
          <a:graphicData uri="http://schemas.openxmlformats.org/presentationml/2006/ole">
            <mc:AlternateContent xmlns:mc="http://schemas.openxmlformats.org/markup-compatibility/2006">
              <mc:Choice xmlns:v="urn:schemas-microsoft-com:vml" Requires="v">
                <p:oleObj spid="_x0000_s67602" name="Equation" r:id="rId15" imgW="253800" imgH="228600" progId="Equation.3">
                  <p:embed/>
                </p:oleObj>
              </mc:Choice>
              <mc:Fallback>
                <p:oleObj name="Equation" r:id="rId15" imgW="253800" imgH="228600" progId="Equation.3">
                  <p:embed/>
                  <p:pic>
                    <p:nvPicPr>
                      <p:cNvPr id="18" name="Object 2"/>
                      <p:cNvPicPr>
                        <a:picLocks noChangeAspect="1" noChangeArrowheads="1"/>
                      </p:cNvPicPr>
                      <p:nvPr/>
                    </p:nvPicPr>
                    <p:blipFill>
                      <a:blip r:embed="rId16"/>
                      <a:srcRect/>
                      <a:stretch>
                        <a:fillRect/>
                      </a:stretch>
                    </p:blipFill>
                    <p:spPr bwMode="auto">
                      <a:xfrm>
                        <a:off x="2649538" y="4881563"/>
                        <a:ext cx="396875" cy="431800"/>
                      </a:xfrm>
                      <a:prstGeom prst="rect">
                        <a:avLst/>
                      </a:prstGeom>
                      <a:noFill/>
                      <a:ln>
                        <a:noFill/>
                      </a:ln>
                      <a:effectLst/>
                      <a:extLst/>
                    </p:spPr>
                  </p:pic>
                </p:oleObj>
              </mc:Fallback>
            </mc:AlternateContent>
          </a:graphicData>
        </a:graphic>
      </p:graphicFrame>
      <p:graphicFrame>
        <p:nvGraphicFramePr>
          <p:cNvPr id="23" name="Object 2"/>
          <p:cNvGraphicFramePr>
            <a:graphicFrameLocks noChangeAspect="1"/>
          </p:cNvGraphicFramePr>
          <p:nvPr>
            <p:extLst>
              <p:ext uri="{D42A27DB-BD31-4B8C-83A1-F6EECF244321}">
                <p14:modId xmlns:p14="http://schemas.microsoft.com/office/powerpoint/2010/main" val="1519962431"/>
              </p:ext>
            </p:extLst>
          </p:nvPr>
        </p:nvGraphicFramePr>
        <p:xfrm>
          <a:off x="2628900" y="5880100"/>
          <a:ext cx="417513" cy="431800"/>
        </p:xfrm>
        <a:graphic>
          <a:graphicData uri="http://schemas.openxmlformats.org/presentationml/2006/ole">
            <mc:AlternateContent xmlns:mc="http://schemas.openxmlformats.org/markup-compatibility/2006">
              <mc:Choice xmlns:v="urn:schemas-microsoft-com:vml" Requires="v">
                <p:oleObj spid="_x0000_s67603" name="Equation" r:id="rId17" imgW="266400" imgH="228600" progId="Equation.3">
                  <p:embed/>
                </p:oleObj>
              </mc:Choice>
              <mc:Fallback>
                <p:oleObj name="Equation" r:id="rId17" imgW="266400" imgH="228600" progId="Equation.3">
                  <p:embed/>
                  <p:pic>
                    <p:nvPicPr>
                      <p:cNvPr id="19" name="Object 2"/>
                      <p:cNvPicPr>
                        <a:picLocks noChangeAspect="1" noChangeArrowheads="1"/>
                      </p:cNvPicPr>
                      <p:nvPr/>
                    </p:nvPicPr>
                    <p:blipFill>
                      <a:blip r:embed="rId18"/>
                      <a:srcRect/>
                      <a:stretch>
                        <a:fillRect/>
                      </a:stretch>
                    </p:blipFill>
                    <p:spPr bwMode="auto">
                      <a:xfrm>
                        <a:off x="2628900" y="5880100"/>
                        <a:ext cx="417513" cy="431800"/>
                      </a:xfrm>
                      <a:prstGeom prst="rect">
                        <a:avLst/>
                      </a:prstGeom>
                      <a:noFill/>
                      <a:ln>
                        <a:noFill/>
                      </a:ln>
                      <a:effectLst/>
                      <a:extLst/>
                    </p:spPr>
                  </p:pic>
                </p:oleObj>
              </mc:Fallback>
            </mc:AlternateContent>
          </a:graphicData>
        </a:graphic>
      </p:graphicFrame>
      <p:graphicFrame>
        <p:nvGraphicFramePr>
          <p:cNvPr id="24" name="Object 2"/>
          <p:cNvGraphicFramePr>
            <a:graphicFrameLocks noChangeAspect="1"/>
          </p:cNvGraphicFramePr>
          <p:nvPr>
            <p:extLst>
              <p:ext uri="{D42A27DB-BD31-4B8C-83A1-F6EECF244321}">
                <p14:modId xmlns:p14="http://schemas.microsoft.com/office/powerpoint/2010/main" val="3189980901"/>
              </p:ext>
            </p:extLst>
          </p:nvPr>
        </p:nvGraphicFramePr>
        <p:xfrm>
          <a:off x="7373012" y="5216219"/>
          <a:ext cx="970058" cy="699312"/>
        </p:xfrm>
        <a:graphic>
          <a:graphicData uri="http://schemas.openxmlformats.org/presentationml/2006/ole">
            <mc:AlternateContent xmlns:mc="http://schemas.openxmlformats.org/markup-compatibility/2006">
              <mc:Choice xmlns:v="urn:schemas-microsoft-com:vml" Requires="v">
                <p:oleObj spid="_x0000_s67604" name="Equation" r:id="rId19" imgW="723600" imgH="431640" progId="Equation.3">
                  <p:embed/>
                </p:oleObj>
              </mc:Choice>
              <mc:Fallback>
                <p:oleObj name="Equation" r:id="rId19" imgW="723600" imgH="431640" progId="Equation.3">
                  <p:embed/>
                  <p:pic>
                    <p:nvPicPr>
                      <p:cNvPr id="18" name="Object 2"/>
                      <p:cNvPicPr>
                        <a:picLocks noChangeAspect="1" noChangeArrowheads="1"/>
                      </p:cNvPicPr>
                      <p:nvPr/>
                    </p:nvPicPr>
                    <p:blipFill>
                      <a:blip r:embed="rId20"/>
                      <a:srcRect/>
                      <a:stretch>
                        <a:fillRect/>
                      </a:stretch>
                    </p:blipFill>
                    <p:spPr bwMode="auto">
                      <a:xfrm>
                        <a:off x="7373012" y="5216219"/>
                        <a:ext cx="970058" cy="699312"/>
                      </a:xfrm>
                      <a:prstGeom prst="rect">
                        <a:avLst/>
                      </a:prstGeom>
                      <a:noFill/>
                      <a:ln>
                        <a:noFill/>
                      </a:ln>
                      <a:effectLst/>
                      <a:extLst/>
                    </p:spPr>
                  </p:pic>
                </p:oleObj>
              </mc:Fallback>
            </mc:AlternateContent>
          </a:graphicData>
        </a:graphic>
      </p:graphicFrame>
      <p:sp>
        <p:nvSpPr>
          <p:cNvPr id="5" name="Curved Right Arrow 4"/>
          <p:cNvSpPr/>
          <p:nvPr/>
        </p:nvSpPr>
        <p:spPr bwMode="auto">
          <a:xfrm rot="10800000">
            <a:off x="6537324" y="5002609"/>
            <a:ext cx="593725" cy="1013619"/>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2084360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Meaning of eigenvectors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34</a:t>
            </a:fld>
            <a:endParaRPr lang="en-US" altLang="en-US"/>
          </a:p>
        </p:txBody>
      </p:sp>
      <p:sp>
        <p:nvSpPr>
          <p:cNvPr id="6" name="Content Placeholder 5"/>
          <p:cNvSpPr>
            <a:spLocks noGrp="1"/>
          </p:cNvSpPr>
          <p:nvPr>
            <p:ph idx="1"/>
          </p:nvPr>
        </p:nvSpPr>
        <p:spPr>
          <a:xfrm>
            <a:off x="499848" y="922183"/>
            <a:ext cx="8449101" cy="1591405"/>
          </a:xfrm>
        </p:spPr>
        <p:txBody>
          <a:bodyPr/>
          <a:lstStyle/>
          <a:p>
            <a:pPr marL="0" indent="0">
              <a:buNone/>
            </a:pPr>
            <a:r>
              <a:rPr lang="en-GB" sz="1800" dirty="0" smtClean="0"/>
              <a:t>What are those eigenvectors and what is the useful ‘trick’ behind an SVD decomposition?</a:t>
            </a:r>
          </a:p>
          <a:p>
            <a:r>
              <a:rPr lang="en-GB" sz="1800" dirty="0" smtClean="0"/>
              <a:t>The response matrix </a:t>
            </a:r>
            <a:r>
              <a:rPr lang="en-GB" sz="1800" b="1" dirty="0" smtClean="0">
                <a:latin typeface="Times New Roman" panose="02020603050405020304" pitchFamily="18" charset="0"/>
                <a:cs typeface="Times New Roman" panose="02020603050405020304" pitchFamily="18" charset="0"/>
              </a:rPr>
              <a:t>R</a:t>
            </a:r>
            <a:r>
              <a:rPr lang="en-GB" sz="1800" dirty="0" smtClean="0"/>
              <a:t> maps points in ‘corrector space’ to point in ‘beam position’ space.</a:t>
            </a:r>
          </a:p>
          <a:p>
            <a:pPr lvl="1"/>
            <a:r>
              <a:rPr lang="en-GB" sz="1600" dirty="0" smtClean="0"/>
              <a:t>The </a:t>
            </a:r>
            <a:r>
              <a:rPr lang="en-GB" sz="1600" dirty="0" smtClean="0">
                <a:solidFill>
                  <a:srgbClr val="0000FF"/>
                </a:solidFill>
              </a:rPr>
              <a:t>natural basis vectors </a:t>
            </a:r>
            <a:r>
              <a:rPr lang="en-GB" sz="1600" dirty="0" smtClean="0"/>
              <a:t>of those spaces are </a:t>
            </a:r>
            <a:r>
              <a:rPr lang="en-GB" sz="1600" b="1" dirty="0" smtClean="0">
                <a:solidFill>
                  <a:srgbClr val="0000FF"/>
                </a:solidFill>
              </a:rPr>
              <a:t>physical monitors and correctors</a:t>
            </a:r>
            <a:r>
              <a:rPr lang="en-GB" sz="1600" dirty="0" smtClean="0"/>
              <a:t>.</a:t>
            </a:r>
            <a:endParaRPr lang="en-GB" sz="1600" dirty="0"/>
          </a:p>
        </p:txBody>
      </p:sp>
      <p:grpSp>
        <p:nvGrpSpPr>
          <p:cNvPr id="39" name="Group 38"/>
          <p:cNvGrpSpPr/>
          <p:nvPr/>
        </p:nvGrpSpPr>
        <p:grpSpPr>
          <a:xfrm>
            <a:off x="1487388" y="2643639"/>
            <a:ext cx="5943600" cy="1647825"/>
            <a:chOff x="1447800" y="1524000"/>
            <a:chExt cx="5943600" cy="1647825"/>
          </a:xfrm>
        </p:grpSpPr>
        <p:grpSp>
          <p:nvGrpSpPr>
            <p:cNvPr id="7" name="Group 71"/>
            <p:cNvGrpSpPr>
              <a:grpSpLocks/>
            </p:cNvGrpSpPr>
            <p:nvPr/>
          </p:nvGrpSpPr>
          <p:grpSpPr bwMode="auto">
            <a:xfrm>
              <a:off x="5105400" y="1600200"/>
              <a:ext cx="2286000" cy="1571625"/>
              <a:chOff x="762000" y="1753394"/>
              <a:chExt cx="2286000" cy="1571606"/>
            </a:xfrm>
          </p:grpSpPr>
          <p:grpSp>
            <p:nvGrpSpPr>
              <p:cNvPr id="8" name="Group 24"/>
              <p:cNvGrpSpPr>
                <a:grpSpLocks/>
              </p:cNvGrpSpPr>
              <p:nvPr/>
            </p:nvGrpSpPr>
            <p:grpSpPr bwMode="auto">
              <a:xfrm>
                <a:off x="1137542" y="1753394"/>
                <a:ext cx="1758058" cy="1233196"/>
                <a:chOff x="1137542" y="1753394"/>
                <a:chExt cx="1758058" cy="1233196"/>
              </a:xfrm>
            </p:grpSpPr>
            <p:grpSp>
              <p:nvGrpSpPr>
                <p:cNvPr id="17" name="Group 10"/>
                <p:cNvGrpSpPr>
                  <a:grpSpLocks/>
                </p:cNvGrpSpPr>
                <p:nvPr/>
              </p:nvGrpSpPr>
              <p:grpSpPr bwMode="auto">
                <a:xfrm>
                  <a:off x="1142206" y="1753394"/>
                  <a:ext cx="1753394" cy="1219994"/>
                  <a:chOff x="1599406" y="1600994"/>
                  <a:chExt cx="1753394" cy="1219994"/>
                </a:xfrm>
              </p:grpSpPr>
              <p:cxnSp>
                <p:nvCxnSpPr>
                  <p:cNvPr id="20" name="Straight Arrow Connector 6"/>
                  <p:cNvCxnSpPr>
                    <a:cxnSpLocks noChangeShapeType="1"/>
                  </p:cNvCxnSpPr>
                  <p:nvPr/>
                </p:nvCxnSpPr>
                <p:spPr bwMode="auto">
                  <a:xfrm>
                    <a:off x="1600200" y="2819400"/>
                    <a:ext cx="1752600" cy="1588"/>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cxnSp>
                <p:nvCxnSpPr>
                  <p:cNvPr id="21" name="Straight Arrow Connector 8"/>
                  <p:cNvCxnSpPr>
                    <a:cxnSpLocks noChangeShapeType="1"/>
                  </p:cNvCxnSpPr>
                  <p:nvPr/>
                </p:nvCxnSpPr>
                <p:spPr bwMode="auto">
                  <a:xfrm rot="5400000" flipH="1" flipV="1">
                    <a:off x="990600" y="2209800"/>
                    <a:ext cx="1219200" cy="1588"/>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grpSp>
            <p:cxnSp>
              <p:nvCxnSpPr>
                <p:cNvPr id="18" name="Straight Arrow Connector 20"/>
                <p:cNvCxnSpPr>
                  <a:cxnSpLocks noChangeShapeType="1"/>
                </p:cNvCxnSpPr>
                <p:nvPr/>
              </p:nvCxnSpPr>
              <p:spPr bwMode="auto">
                <a:xfrm>
                  <a:off x="1143000" y="2971800"/>
                  <a:ext cx="685800" cy="1588"/>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9" name="Straight Arrow Connector 21"/>
                <p:cNvCxnSpPr>
                  <a:cxnSpLocks noChangeShapeType="1"/>
                </p:cNvCxnSpPr>
                <p:nvPr/>
              </p:nvCxnSpPr>
              <p:spPr bwMode="auto">
                <a:xfrm rot="5400000" flipH="1" flipV="1">
                  <a:off x="796974" y="2635899"/>
                  <a:ext cx="691259" cy="10124"/>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9" name="Oval 42"/>
              <p:cNvSpPr>
                <a:spLocks noChangeArrowheads="1"/>
              </p:cNvSpPr>
              <p:nvPr/>
            </p:nvSpPr>
            <p:spPr bwMode="auto">
              <a:xfrm>
                <a:off x="2057400" y="2057400"/>
                <a:ext cx="76200" cy="76200"/>
              </a:xfrm>
              <a:prstGeom prst="ellipse">
                <a:avLst/>
              </a:prstGeom>
              <a:solidFill>
                <a:schemeClr val="accent1"/>
              </a:solidFill>
              <a:ln w="9525" algn="ctr">
                <a:solidFill>
                  <a:schemeClr val="tx1"/>
                </a:solidFill>
                <a:round/>
                <a:headEnd/>
                <a:tailEnd/>
              </a:ln>
            </p:spPr>
            <p:txBody>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endParaRPr lang="en-US" altLang="en-US" sz="1800"/>
              </a:p>
            </p:txBody>
          </p:sp>
          <p:sp>
            <p:nvSpPr>
              <p:cNvPr id="10" name="TextBox 43"/>
              <p:cNvSpPr txBox="1">
                <a:spLocks noChangeArrowheads="1"/>
              </p:cNvSpPr>
              <p:nvPr/>
            </p:nvSpPr>
            <p:spPr bwMode="auto">
              <a:xfrm>
                <a:off x="2133600" y="1828800"/>
                <a:ext cx="914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lgn="ctr">
                  <a:spcBef>
                    <a:spcPct val="0"/>
                  </a:spcBef>
                  <a:buFontTx/>
                  <a:buNone/>
                </a:pPr>
                <a:r>
                  <a:rPr lang="en-US" altLang="en-US" sz="1200" b="1">
                    <a:solidFill>
                      <a:srgbClr val="CC3399"/>
                    </a:solidFill>
                    <a:latin typeface="Arial" panose="020B0604020202020204" pitchFamily="34" charset="0"/>
                    <a:cs typeface="Arial" panose="020B0604020202020204" pitchFamily="34" charset="0"/>
                  </a:rPr>
                  <a:t>Corrector Setting</a:t>
                </a:r>
              </a:p>
            </p:txBody>
          </p:sp>
          <p:cxnSp>
            <p:nvCxnSpPr>
              <p:cNvPr id="11" name="Straight Connector 45"/>
              <p:cNvCxnSpPr>
                <a:cxnSpLocks noChangeShapeType="1"/>
              </p:cNvCxnSpPr>
              <p:nvPr/>
            </p:nvCxnSpPr>
            <p:spPr bwMode="auto">
              <a:xfrm rot="16200000" flipH="1">
                <a:off x="1678459" y="2550871"/>
                <a:ext cx="849359" cy="11159"/>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2" name="Straight Connector 46"/>
              <p:cNvCxnSpPr>
                <a:cxnSpLocks noChangeShapeType="1"/>
              </p:cNvCxnSpPr>
              <p:nvPr/>
            </p:nvCxnSpPr>
            <p:spPr bwMode="auto">
              <a:xfrm rot="5400000">
                <a:off x="1610697" y="1676791"/>
                <a:ext cx="2" cy="876298"/>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sp>
            <p:nvSpPr>
              <p:cNvPr id="13" name="TextBox 49"/>
              <p:cNvSpPr txBox="1">
                <a:spLocks noChangeArrowheads="1"/>
              </p:cNvSpPr>
              <p:nvPr/>
            </p:nvSpPr>
            <p:spPr bwMode="auto">
              <a:xfrm>
                <a:off x="2057400" y="3048001"/>
                <a:ext cx="381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200" b="1">
                    <a:solidFill>
                      <a:srgbClr val="CC3399"/>
                    </a:solidFill>
                    <a:latin typeface="Symbol" panose="05050102010706020507" pitchFamily="18" charset="2"/>
                    <a:cs typeface="Arial" panose="020B0604020202020204" pitchFamily="34" charset="0"/>
                  </a:rPr>
                  <a:t>q</a:t>
                </a:r>
                <a:r>
                  <a:rPr lang="en-US" altLang="en-US" sz="1200" b="1" baseline="-25000">
                    <a:solidFill>
                      <a:srgbClr val="CC3399"/>
                    </a:solidFill>
                    <a:latin typeface="Symbol" panose="05050102010706020507" pitchFamily="18" charset="2"/>
                    <a:cs typeface="Arial" panose="020B0604020202020204" pitchFamily="34" charset="0"/>
                  </a:rPr>
                  <a:t>1</a:t>
                </a:r>
              </a:p>
            </p:txBody>
          </p:sp>
          <p:sp>
            <p:nvSpPr>
              <p:cNvPr id="14" name="TextBox 50"/>
              <p:cNvSpPr txBox="1">
                <a:spLocks noChangeArrowheads="1"/>
              </p:cNvSpPr>
              <p:nvPr/>
            </p:nvSpPr>
            <p:spPr bwMode="auto">
              <a:xfrm>
                <a:off x="762000" y="1905000"/>
                <a:ext cx="381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200" b="1">
                    <a:solidFill>
                      <a:srgbClr val="CC3399"/>
                    </a:solidFill>
                    <a:latin typeface="Symbol" panose="05050102010706020507" pitchFamily="18" charset="2"/>
                    <a:cs typeface="Arial" panose="020B0604020202020204" pitchFamily="34" charset="0"/>
                  </a:rPr>
                  <a:t>q</a:t>
                </a:r>
                <a:r>
                  <a:rPr lang="en-US" altLang="en-US" sz="1200" b="1" baseline="-25000">
                    <a:solidFill>
                      <a:srgbClr val="CC3399"/>
                    </a:solidFill>
                    <a:latin typeface="Symbol" panose="05050102010706020507" pitchFamily="18" charset="2"/>
                    <a:cs typeface="Arial" panose="020B0604020202020204" pitchFamily="34" charset="0"/>
                  </a:rPr>
                  <a:t>2</a:t>
                </a:r>
              </a:p>
            </p:txBody>
          </p:sp>
          <p:sp>
            <p:nvSpPr>
              <p:cNvPr id="15" name="TextBox 52"/>
              <p:cNvSpPr txBox="1">
                <a:spLocks noChangeArrowheads="1"/>
              </p:cNvSpPr>
              <p:nvPr/>
            </p:nvSpPr>
            <p:spPr bwMode="auto">
              <a:xfrm>
                <a:off x="1066800" y="2971800"/>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dirty="0">
                    <a:latin typeface="Times New Roman" panose="02020603050405020304" pitchFamily="18" charset="0"/>
                    <a:cs typeface="Times New Roman" panose="02020603050405020304" pitchFamily="18" charset="0"/>
                  </a:rPr>
                  <a:t>corrector</a:t>
                </a:r>
                <a:r>
                  <a:rPr lang="en-US" altLang="en-US" sz="1400" b="1" baseline="-25000" dirty="0">
                    <a:latin typeface="Times New Roman" panose="02020603050405020304" pitchFamily="18" charset="0"/>
                    <a:cs typeface="Times New Roman" panose="02020603050405020304" pitchFamily="18" charset="0"/>
                  </a:rPr>
                  <a:t>1</a:t>
                </a:r>
                <a:r>
                  <a:rPr lang="en-US" altLang="en-US" sz="1400" b="1" dirty="0">
                    <a:latin typeface="Arial" panose="020B0604020202020204" pitchFamily="34" charset="0"/>
                    <a:cs typeface="Arial" panose="020B0604020202020204" pitchFamily="34" charset="0"/>
                  </a:rPr>
                  <a:t>  </a:t>
                </a:r>
              </a:p>
            </p:txBody>
          </p:sp>
          <p:sp>
            <p:nvSpPr>
              <p:cNvPr id="16" name="TextBox 53"/>
              <p:cNvSpPr txBox="1">
                <a:spLocks noChangeArrowheads="1"/>
              </p:cNvSpPr>
              <p:nvPr/>
            </p:nvSpPr>
            <p:spPr bwMode="auto">
              <a:xfrm rot="-5400000">
                <a:off x="420589" y="2551211"/>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a:latin typeface="Times New Roman" panose="02020603050405020304" pitchFamily="18" charset="0"/>
                    <a:cs typeface="Times New Roman" panose="02020603050405020304" pitchFamily="18" charset="0"/>
                  </a:rPr>
                  <a:t>corrector</a:t>
                </a:r>
                <a:r>
                  <a:rPr lang="en-US" altLang="en-US" sz="1400" b="1" baseline="-25000">
                    <a:latin typeface="Times New Roman" panose="02020603050405020304" pitchFamily="18" charset="0"/>
                    <a:cs typeface="Times New Roman" panose="02020603050405020304" pitchFamily="18" charset="0"/>
                  </a:rPr>
                  <a:t>2</a:t>
                </a:r>
                <a:r>
                  <a:rPr lang="en-US" altLang="en-US" sz="1400" b="1">
                    <a:latin typeface="Arial" panose="020B0604020202020204" pitchFamily="34" charset="0"/>
                    <a:cs typeface="Arial" panose="020B0604020202020204" pitchFamily="34" charset="0"/>
                  </a:rPr>
                  <a:t>  </a:t>
                </a:r>
              </a:p>
            </p:txBody>
          </p:sp>
        </p:grpSp>
        <p:grpSp>
          <p:nvGrpSpPr>
            <p:cNvPr id="22" name="Group 71"/>
            <p:cNvGrpSpPr>
              <a:grpSpLocks/>
            </p:cNvGrpSpPr>
            <p:nvPr/>
          </p:nvGrpSpPr>
          <p:grpSpPr bwMode="auto">
            <a:xfrm>
              <a:off x="1447800" y="1524000"/>
              <a:ext cx="2209800" cy="1571625"/>
              <a:chOff x="762000" y="1753394"/>
              <a:chExt cx="2209800" cy="1571606"/>
            </a:xfrm>
          </p:grpSpPr>
          <p:grpSp>
            <p:nvGrpSpPr>
              <p:cNvPr id="23" name="Group 24"/>
              <p:cNvGrpSpPr>
                <a:grpSpLocks/>
              </p:cNvGrpSpPr>
              <p:nvPr/>
            </p:nvGrpSpPr>
            <p:grpSpPr bwMode="auto">
              <a:xfrm>
                <a:off x="1137542" y="1753394"/>
                <a:ext cx="1758058" cy="1233196"/>
                <a:chOff x="1137542" y="1753394"/>
                <a:chExt cx="1758058" cy="1233196"/>
              </a:xfrm>
            </p:grpSpPr>
            <p:grpSp>
              <p:nvGrpSpPr>
                <p:cNvPr id="32" name="Group 10"/>
                <p:cNvGrpSpPr>
                  <a:grpSpLocks/>
                </p:cNvGrpSpPr>
                <p:nvPr/>
              </p:nvGrpSpPr>
              <p:grpSpPr bwMode="auto">
                <a:xfrm>
                  <a:off x="1142206" y="1753394"/>
                  <a:ext cx="1753394" cy="1219994"/>
                  <a:chOff x="1599406" y="1600994"/>
                  <a:chExt cx="1753394" cy="1219994"/>
                </a:xfrm>
              </p:grpSpPr>
              <p:cxnSp>
                <p:nvCxnSpPr>
                  <p:cNvPr id="35" name="Straight Arrow Connector 82"/>
                  <p:cNvCxnSpPr>
                    <a:cxnSpLocks noChangeShapeType="1"/>
                  </p:cNvCxnSpPr>
                  <p:nvPr/>
                </p:nvCxnSpPr>
                <p:spPr bwMode="auto">
                  <a:xfrm>
                    <a:off x="1600200" y="2819400"/>
                    <a:ext cx="1752600" cy="1588"/>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cxnSp>
                <p:nvCxnSpPr>
                  <p:cNvPr id="36" name="Straight Arrow Connector 83"/>
                  <p:cNvCxnSpPr>
                    <a:cxnSpLocks noChangeShapeType="1"/>
                  </p:cNvCxnSpPr>
                  <p:nvPr/>
                </p:nvCxnSpPr>
                <p:spPr bwMode="auto">
                  <a:xfrm rot="5400000" flipH="1" flipV="1">
                    <a:off x="990600" y="2209800"/>
                    <a:ext cx="1219200" cy="1588"/>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grpSp>
            <p:cxnSp>
              <p:nvCxnSpPr>
                <p:cNvPr id="33" name="Straight Arrow Connector 80"/>
                <p:cNvCxnSpPr>
                  <a:cxnSpLocks noChangeShapeType="1"/>
                </p:cNvCxnSpPr>
                <p:nvPr/>
              </p:nvCxnSpPr>
              <p:spPr bwMode="auto">
                <a:xfrm>
                  <a:off x="1143000" y="2971800"/>
                  <a:ext cx="685800" cy="1588"/>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4" name="Straight Arrow Connector 81"/>
                <p:cNvCxnSpPr>
                  <a:cxnSpLocks noChangeShapeType="1"/>
                </p:cNvCxnSpPr>
                <p:nvPr/>
              </p:nvCxnSpPr>
              <p:spPr bwMode="auto">
                <a:xfrm rot="5400000" flipH="1" flipV="1">
                  <a:off x="796974" y="2635899"/>
                  <a:ext cx="691259" cy="10124"/>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24" name="Oval 71"/>
              <p:cNvSpPr>
                <a:spLocks noChangeArrowheads="1"/>
              </p:cNvSpPr>
              <p:nvPr/>
            </p:nvSpPr>
            <p:spPr bwMode="auto">
              <a:xfrm>
                <a:off x="2057400" y="2057400"/>
                <a:ext cx="76200" cy="76200"/>
              </a:xfrm>
              <a:prstGeom prst="ellipse">
                <a:avLst/>
              </a:prstGeom>
              <a:solidFill>
                <a:schemeClr val="accent1"/>
              </a:solidFill>
              <a:ln w="9525" algn="ctr">
                <a:solidFill>
                  <a:schemeClr val="tx1"/>
                </a:solidFill>
                <a:round/>
                <a:headEnd/>
                <a:tailEnd/>
              </a:ln>
            </p:spPr>
            <p:txBody>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endParaRPr lang="en-US" altLang="en-US" sz="1800"/>
              </a:p>
            </p:txBody>
          </p:sp>
          <p:sp>
            <p:nvSpPr>
              <p:cNvPr id="25" name="TextBox 72"/>
              <p:cNvSpPr txBox="1">
                <a:spLocks noChangeArrowheads="1"/>
              </p:cNvSpPr>
              <p:nvPr/>
            </p:nvSpPr>
            <p:spPr bwMode="auto">
              <a:xfrm>
                <a:off x="2133600" y="2210594"/>
                <a:ext cx="838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lgn="ctr">
                  <a:spcBef>
                    <a:spcPct val="0"/>
                  </a:spcBef>
                  <a:buFontTx/>
                  <a:buNone/>
                </a:pPr>
                <a:r>
                  <a:rPr lang="en-US" altLang="en-US" sz="1200" b="1" dirty="0">
                    <a:solidFill>
                      <a:srgbClr val="CC3399"/>
                    </a:solidFill>
                    <a:latin typeface="Arial" panose="020B0604020202020204" pitchFamily="34" charset="0"/>
                    <a:cs typeface="Arial" panose="020B0604020202020204" pitchFamily="34" charset="0"/>
                  </a:rPr>
                  <a:t>Beam Position</a:t>
                </a:r>
              </a:p>
            </p:txBody>
          </p:sp>
          <p:cxnSp>
            <p:nvCxnSpPr>
              <p:cNvPr id="26" name="Straight Connector 73"/>
              <p:cNvCxnSpPr>
                <a:cxnSpLocks noChangeShapeType="1"/>
              </p:cNvCxnSpPr>
              <p:nvPr/>
            </p:nvCxnSpPr>
            <p:spPr bwMode="auto">
              <a:xfrm rot="16200000" flipH="1">
                <a:off x="1678459" y="2550871"/>
                <a:ext cx="849359" cy="11159"/>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cxnSp>
            <p:nvCxnSpPr>
              <p:cNvPr id="27" name="Straight Connector 74"/>
              <p:cNvCxnSpPr>
                <a:cxnSpLocks noChangeShapeType="1"/>
              </p:cNvCxnSpPr>
              <p:nvPr/>
            </p:nvCxnSpPr>
            <p:spPr bwMode="auto">
              <a:xfrm rot="5400000">
                <a:off x="1610697" y="1676791"/>
                <a:ext cx="2" cy="876298"/>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sp>
            <p:nvSpPr>
              <p:cNvPr id="28" name="TextBox 75"/>
              <p:cNvSpPr txBox="1">
                <a:spLocks noChangeArrowheads="1"/>
              </p:cNvSpPr>
              <p:nvPr/>
            </p:nvSpPr>
            <p:spPr bwMode="auto">
              <a:xfrm>
                <a:off x="2057400" y="3048001"/>
                <a:ext cx="381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200" b="1">
                    <a:solidFill>
                      <a:srgbClr val="CC3399"/>
                    </a:solidFill>
                    <a:latin typeface="Arial" panose="020B0604020202020204" pitchFamily="34" charset="0"/>
                    <a:cs typeface="Arial" panose="020B0604020202020204" pitchFamily="34" charset="0"/>
                  </a:rPr>
                  <a:t>u</a:t>
                </a:r>
                <a:r>
                  <a:rPr lang="en-US" altLang="en-US" sz="1200" b="1" baseline="-25000">
                    <a:solidFill>
                      <a:srgbClr val="CC3399"/>
                    </a:solidFill>
                    <a:latin typeface="Arial" panose="020B0604020202020204" pitchFamily="34" charset="0"/>
                    <a:cs typeface="Arial" panose="020B0604020202020204" pitchFamily="34" charset="0"/>
                  </a:rPr>
                  <a:t>1</a:t>
                </a:r>
              </a:p>
            </p:txBody>
          </p:sp>
          <p:sp>
            <p:nvSpPr>
              <p:cNvPr id="29" name="TextBox 76"/>
              <p:cNvSpPr txBox="1">
                <a:spLocks noChangeArrowheads="1"/>
              </p:cNvSpPr>
              <p:nvPr/>
            </p:nvSpPr>
            <p:spPr bwMode="auto">
              <a:xfrm>
                <a:off x="762000" y="1905000"/>
                <a:ext cx="381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200" b="1">
                    <a:solidFill>
                      <a:srgbClr val="CC3399"/>
                    </a:solidFill>
                    <a:latin typeface="Arial" panose="020B0604020202020204" pitchFamily="34" charset="0"/>
                    <a:cs typeface="Arial" panose="020B0604020202020204" pitchFamily="34" charset="0"/>
                  </a:rPr>
                  <a:t>u</a:t>
                </a:r>
                <a:r>
                  <a:rPr lang="en-US" altLang="en-US" sz="1200" b="1" baseline="-25000">
                    <a:solidFill>
                      <a:srgbClr val="CC3399"/>
                    </a:solidFill>
                    <a:latin typeface="Arial" panose="020B0604020202020204" pitchFamily="34" charset="0"/>
                    <a:cs typeface="Arial" panose="020B0604020202020204" pitchFamily="34" charset="0"/>
                  </a:rPr>
                  <a:t>2</a:t>
                </a:r>
              </a:p>
            </p:txBody>
          </p:sp>
          <p:sp>
            <p:nvSpPr>
              <p:cNvPr id="30" name="TextBox 77"/>
              <p:cNvSpPr txBox="1">
                <a:spLocks noChangeArrowheads="1"/>
              </p:cNvSpPr>
              <p:nvPr/>
            </p:nvSpPr>
            <p:spPr bwMode="auto">
              <a:xfrm>
                <a:off x="1066800" y="2971800"/>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a:latin typeface="Times New Roman" panose="02020603050405020304" pitchFamily="18" charset="0"/>
                    <a:cs typeface="Times New Roman" panose="02020603050405020304" pitchFamily="18" charset="0"/>
                  </a:rPr>
                  <a:t>monitor</a:t>
                </a:r>
                <a:r>
                  <a:rPr lang="en-US" altLang="en-US" sz="1400" b="1" baseline="-25000">
                    <a:latin typeface="Times New Roman" panose="02020603050405020304" pitchFamily="18" charset="0"/>
                    <a:cs typeface="Times New Roman" panose="02020603050405020304" pitchFamily="18" charset="0"/>
                  </a:rPr>
                  <a:t>1</a:t>
                </a:r>
                <a:r>
                  <a:rPr lang="en-US" altLang="en-US" sz="1400" b="1">
                    <a:latin typeface="Arial" panose="020B0604020202020204" pitchFamily="34" charset="0"/>
                    <a:cs typeface="Arial" panose="020B0604020202020204" pitchFamily="34" charset="0"/>
                  </a:rPr>
                  <a:t>  </a:t>
                </a:r>
              </a:p>
            </p:txBody>
          </p:sp>
          <p:sp>
            <p:nvSpPr>
              <p:cNvPr id="31" name="TextBox 78"/>
              <p:cNvSpPr txBox="1">
                <a:spLocks noChangeArrowheads="1"/>
              </p:cNvSpPr>
              <p:nvPr/>
            </p:nvSpPr>
            <p:spPr bwMode="auto">
              <a:xfrm rot="-5400000">
                <a:off x="420589" y="2398811"/>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a:latin typeface="Times New Roman" panose="02020603050405020304" pitchFamily="18" charset="0"/>
                    <a:cs typeface="Times New Roman" panose="02020603050405020304" pitchFamily="18" charset="0"/>
                  </a:rPr>
                  <a:t>monitor</a:t>
                </a:r>
                <a:r>
                  <a:rPr lang="en-US" altLang="en-US" sz="1400" b="1" baseline="-25000">
                    <a:latin typeface="Times New Roman" panose="02020603050405020304" pitchFamily="18" charset="0"/>
                    <a:cs typeface="Times New Roman" panose="02020603050405020304" pitchFamily="18" charset="0"/>
                  </a:rPr>
                  <a:t>2</a:t>
                </a:r>
                <a:r>
                  <a:rPr lang="en-US" altLang="en-US" sz="1400" b="1">
                    <a:latin typeface="Arial" panose="020B0604020202020204" pitchFamily="34" charset="0"/>
                    <a:cs typeface="Arial" panose="020B0604020202020204" pitchFamily="34" charset="0"/>
                  </a:rPr>
                  <a:t>  </a:t>
                </a:r>
              </a:p>
            </p:txBody>
          </p:sp>
        </p:grpSp>
        <p:sp>
          <p:nvSpPr>
            <p:cNvPr id="37" name="TextBox 85"/>
            <p:cNvSpPr txBox="1">
              <a:spLocks noChangeArrowheads="1"/>
            </p:cNvSpPr>
            <p:nvPr/>
          </p:nvSpPr>
          <p:spPr bwMode="auto">
            <a:xfrm>
              <a:off x="4385567" y="1696445"/>
              <a:ext cx="371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2000" b="1">
                  <a:solidFill>
                    <a:srgbClr val="0070C0"/>
                  </a:solidFill>
                  <a:latin typeface="Times New Roman" panose="02020603050405020304" pitchFamily="18" charset="0"/>
                  <a:cs typeface="Times New Roman" panose="02020603050405020304" pitchFamily="18" charset="0"/>
                </a:rPr>
                <a:t>R</a:t>
              </a:r>
            </a:p>
          </p:txBody>
        </p:sp>
        <p:sp>
          <p:nvSpPr>
            <p:cNvPr id="38" name="Freeform 147"/>
            <p:cNvSpPr>
              <a:spLocks noChangeArrowheads="1"/>
            </p:cNvSpPr>
            <p:nvPr/>
          </p:nvSpPr>
          <p:spPr bwMode="auto">
            <a:xfrm>
              <a:off x="2805590" y="1638473"/>
              <a:ext cx="3621087" cy="251397"/>
            </a:xfrm>
            <a:custGeom>
              <a:avLst/>
              <a:gdLst>
                <a:gd name="T0" fmla="*/ 3643039 w 3620277"/>
                <a:gd name="T1" fmla="*/ 440660 h 418322"/>
                <a:gd name="T2" fmla="*/ 2605525 w 3620277"/>
                <a:gd name="T3" fmla="*/ 116309 h 418322"/>
                <a:gd name="T4" fmla="*/ 866946 w 3620277"/>
                <a:gd name="T5" fmla="*/ 37679 h 418322"/>
                <a:gd name="T6" fmla="*/ 0 w 3620277"/>
                <a:gd name="T7" fmla="*/ 342374 h 418322"/>
                <a:gd name="T8" fmla="*/ 0 w 3620277"/>
                <a:gd name="T9" fmla="*/ 342374 h 418322"/>
                <a:gd name="T10" fmla="*/ 18773 w 3620277"/>
                <a:gd name="T11" fmla="*/ 342374 h 418322"/>
                <a:gd name="T12" fmla="*/ 0 60000 65536"/>
                <a:gd name="T13" fmla="*/ 0 60000 65536"/>
                <a:gd name="T14" fmla="*/ 0 60000 65536"/>
                <a:gd name="T15" fmla="*/ 0 60000 65536"/>
                <a:gd name="T16" fmla="*/ 0 60000 65536"/>
                <a:gd name="T17" fmla="*/ 0 60000 65536"/>
                <a:gd name="T18" fmla="*/ 0 w 3620277"/>
                <a:gd name="T19" fmla="*/ 0 h 418322"/>
                <a:gd name="T20" fmla="*/ 3620277 w 3620277"/>
                <a:gd name="T21" fmla="*/ 418322 h 418322"/>
              </a:gdLst>
              <a:ahLst/>
              <a:cxnLst>
                <a:cxn ang="T12">
                  <a:pos x="T0" y="T1"/>
                </a:cxn>
                <a:cxn ang="T13">
                  <a:pos x="T2" y="T3"/>
                </a:cxn>
                <a:cxn ang="T14">
                  <a:pos x="T4" y="T5"/>
                </a:cxn>
                <a:cxn ang="T15">
                  <a:pos x="T6" y="T7"/>
                </a:cxn>
                <a:cxn ang="T16">
                  <a:pos x="T8" y="T9"/>
                </a:cxn>
                <a:cxn ang="T17">
                  <a:pos x="T10" y="T11"/>
                </a:cxn>
              </a:cxnLst>
              <a:rect l="T18" t="T19" r="T20" b="T21"/>
              <a:pathLst>
                <a:path w="3620277" h="418322">
                  <a:moveTo>
                    <a:pt x="3620277" y="418322"/>
                  </a:moveTo>
                  <a:cubicBezTo>
                    <a:pt x="3063551" y="184279"/>
                    <a:pt x="3069253" y="205273"/>
                    <a:pt x="2589245" y="110412"/>
                  </a:cubicBezTo>
                  <a:cubicBezTo>
                    <a:pt x="2129453" y="46653"/>
                    <a:pt x="1293067" y="0"/>
                    <a:pt x="861526" y="35767"/>
                  </a:cubicBezTo>
                  <a:cubicBezTo>
                    <a:pt x="429985" y="71534"/>
                    <a:pt x="143588" y="276808"/>
                    <a:pt x="0" y="325016"/>
                  </a:cubicBezTo>
                  <a:lnTo>
                    <a:pt x="18661" y="325016"/>
                  </a:lnTo>
                </a:path>
              </a:pathLst>
            </a:custGeom>
            <a:noFill/>
            <a:ln w="28575" algn="ctr">
              <a:solidFill>
                <a:srgbClr val="0070C0"/>
              </a:solidFill>
              <a:prstDash val="dash"/>
              <a:round/>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40" name="Group 149"/>
          <p:cNvGrpSpPr>
            <a:grpSpLocks/>
          </p:cNvGrpSpPr>
          <p:nvPr/>
        </p:nvGrpSpPr>
        <p:grpSpPr bwMode="auto">
          <a:xfrm>
            <a:off x="4046614" y="4492492"/>
            <a:ext cx="4939947" cy="1495979"/>
            <a:chOff x="830424" y="4438114"/>
            <a:chExt cx="4939947" cy="1496276"/>
          </a:xfrm>
        </p:grpSpPr>
        <p:grpSp>
          <p:nvGrpSpPr>
            <p:cNvPr id="41" name="Group 71"/>
            <p:cNvGrpSpPr>
              <a:grpSpLocks/>
            </p:cNvGrpSpPr>
            <p:nvPr/>
          </p:nvGrpSpPr>
          <p:grpSpPr bwMode="auto">
            <a:xfrm>
              <a:off x="4183224" y="4438114"/>
              <a:ext cx="1587147" cy="1496276"/>
              <a:chOff x="762000" y="1923515"/>
              <a:chExt cx="1587147" cy="1496276"/>
            </a:xfrm>
          </p:grpSpPr>
          <p:grpSp>
            <p:nvGrpSpPr>
              <p:cNvPr id="58" name="Group 24"/>
              <p:cNvGrpSpPr>
                <a:grpSpLocks/>
              </p:cNvGrpSpPr>
              <p:nvPr/>
            </p:nvGrpSpPr>
            <p:grpSpPr bwMode="auto">
              <a:xfrm>
                <a:off x="1137542" y="1923515"/>
                <a:ext cx="1027510" cy="1063075"/>
                <a:chOff x="1137542" y="1923515"/>
                <a:chExt cx="1027510" cy="1063075"/>
              </a:xfrm>
            </p:grpSpPr>
            <p:grpSp>
              <p:nvGrpSpPr>
                <p:cNvPr id="61" name="Group 10"/>
                <p:cNvGrpSpPr>
                  <a:grpSpLocks/>
                </p:cNvGrpSpPr>
                <p:nvPr/>
              </p:nvGrpSpPr>
              <p:grpSpPr bwMode="auto">
                <a:xfrm>
                  <a:off x="1143000" y="1923515"/>
                  <a:ext cx="1022052" cy="1054887"/>
                  <a:chOff x="1600200" y="1771115"/>
                  <a:chExt cx="1022052" cy="1054887"/>
                </a:xfrm>
              </p:grpSpPr>
              <p:cxnSp>
                <p:nvCxnSpPr>
                  <p:cNvPr id="64" name="Straight Arrow Connector 113"/>
                  <p:cNvCxnSpPr>
                    <a:cxnSpLocks noChangeShapeType="1"/>
                  </p:cNvCxnSpPr>
                  <p:nvPr/>
                </p:nvCxnSpPr>
                <p:spPr bwMode="auto">
                  <a:xfrm>
                    <a:off x="1600200" y="2819400"/>
                    <a:ext cx="1022052" cy="6602"/>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cxnSp>
                <p:nvCxnSpPr>
                  <p:cNvPr id="65" name="Straight Arrow Connector 114"/>
                  <p:cNvCxnSpPr>
                    <a:cxnSpLocks noChangeShapeType="1"/>
                  </p:cNvCxnSpPr>
                  <p:nvPr/>
                </p:nvCxnSpPr>
                <p:spPr bwMode="auto">
                  <a:xfrm flipV="1">
                    <a:off x="1600200" y="1771115"/>
                    <a:ext cx="20994" cy="1048287"/>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grpSp>
            <p:cxnSp>
              <p:nvCxnSpPr>
                <p:cNvPr id="62" name="Straight Arrow Connector 111"/>
                <p:cNvCxnSpPr>
                  <a:cxnSpLocks noChangeShapeType="1"/>
                </p:cNvCxnSpPr>
                <p:nvPr/>
              </p:nvCxnSpPr>
              <p:spPr bwMode="auto">
                <a:xfrm>
                  <a:off x="1143000" y="2971800"/>
                  <a:ext cx="685800" cy="1588"/>
                </a:xfrm>
                <a:prstGeom prst="straightConnector1">
                  <a:avLst/>
                </a:prstGeom>
                <a:noFill/>
                <a:ln w="38100" algn="ctr">
                  <a:solidFill>
                    <a:srgbClr val="00B050"/>
                  </a:solidFill>
                  <a:round/>
                  <a:headEnd/>
                  <a:tailEnd type="triangle" w="med" len="med"/>
                </a:ln>
                <a:extLst>
                  <a:ext uri="{909E8E84-426E-40DD-AFC4-6F175D3DCCD1}">
                    <a14:hiddenFill xmlns:a14="http://schemas.microsoft.com/office/drawing/2010/main">
                      <a:noFill/>
                    </a14:hiddenFill>
                  </a:ext>
                </a:extLst>
              </p:spPr>
            </p:cxnSp>
            <p:cxnSp>
              <p:nvCxnSpPr>
                <p:cNvPr id="63" name="Straight Arrow Connector 112"/>
                <p:cNvCxnSpPr>
                  <a:cxnSpLocks noChangeShapeType="1"/>
                </p:cNvCxnSpPr>
                <p:nvPr/>
              </p:nvCxnSpPr>
              <p:spPr bwMode="auto">
                <a:xfrm rot="5400000" flipH="1" flipV="1">
                  <a:off x="796974" y="2635899"/>
                  <a:ext cx="691259" cy="10124"/>
                </a:xfrm>
                <a:prstGeom prst="straightConnector1">
                  <a:avLst/>
                </a:prstGeom>
                <a:noFill/>
                <a:ln w="38100" algn="ctr">
                  <a:solidFill>
                    <a:srgbClr val="92D050"/>
                  </a:solidFill>
                  <a:round/>
                  <a:headEnd/>
                  <a:tailEnd type="triangle" w="med" len="med"/>
                </a:ln>
                <a:extLst>
                  <a:ext uri="{909E8E84-426E-40DD-AFC4-6F175D3DCCD1}">
                    <a14:hiddenFill xmlns:a14="http://schemas.microsoft.com/office/drawing/2010/main">
                      <a:noFill/>
                    </a14:hiddenFill>
                  </a:ext>
                </a:extLst>
              </p:spPr>
            </p:cxnSp>
          </p:grpSp>
          <p:sp>
            <p:nvSpPr>
              <p:cNvPr id="59" name="TextBox 107"/>
              <p:cNvSpPr txBox="1">
                <a:spLocks noChangeArrowheads="1"/>
              </p:cNvSpPr>
              <p:nvPr/>
            </p:nvSpPr>
            <p:spPr bwMode="auto">
              <a:xfrm>
                <a:off x="1358547" y="3112014"/>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dirty="0">
                    <a:solidFill>
                      <a:srgbClr val="00B050"/>
                    </a:solidFill>
                    <a:latin typeface="Times New Roman" panose="02020603050405020304" pitchFamily="18" charset="0"/>
                    <a:cs typeface="Times New Roman" panose="02020603050405020304" pitchFamily="18" charset="0"/>
                  </a:rPr>
                  <a:t>corrector</a:t>
                </a:r>
                <a:r>
                  <a:rPr lang="en-US" altLang="en-US" sz="1400" b="1" baseline="-25000" dirty="0">
                    <a:solidFill>
                      <a:srgbClr val="00B050"/>
                    </a:solidFill>
                    <a:latin typeface="Times New Roman" panose="02020603050405020304" pitchFamily="18" charset="0"/>
                    <a:cs typeface="Times New Roman" panose="02020603050405020304" pitchFamily="18" charset="0"/>
                  </a:rPr>
                  <a:t>1</a:t>
                </a:r>
                <a:r>
                  <a:rPr lang="en-US" altLang="en-US" sz="1400" b="1" dirty="0">
                    <a:solidFill>
                      <a:srgbClr val="00B050"/>
                    </a:solidFill>
                    <a:latin typeface="Arial" panose="020B0604020202020204" pitchFamily="34" charset="0"/>
                    <a:cs typeface="Arial" panose="020B0604020202020204" pitchFamily="34" charset="0"/>
                  </a:rPr>
                  <a:t>  </a:t>
                </a:r>
              </a:p>
            </p:txBody>
          </p:sp>
          <p:sp>
            <p:nvSpPr>
              <p:cNvPr id="60" name="TextBox 109"/>
              <p:cNvSpPr txBox="1">
                <a:spLocks noChangeArrowheads="1"/>
              </p:cNvSpPr>
              <p:nvPr/>
            </p:nvSpPr>
            <p:spPr bwMode="auto">
              <a:xfrm rot="-5400000">
                <a:off x="420589" y="2551211"/>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a:solidFill>
                      <a:srgbClr val="92D050"/>
                    </a:solidFill>
                    <a:latin typeface="Times New Roman" panose="02020603050405020304" pitchFamily="18" charset="0"/>
                    <a:cs typeface="Times New Roman" panose="02020603050405020304" pitchFamily="18" charset="0"/>
                  </a:rPr>
                  <a:t>corrector</a:t>
                </a:r>
                <a:r>
                  <a:rPr lang="en-US" altLang="en-US" sz="1400" b="1" baseline="-25000">
                    <a:solidFill>
                      <a:srgbClr val="92D050"/>
                    </a:solidFill>
                    <a:latin typeface="Times New Roman" panose="02020603050405020304" pitchFamily="18" charset="0"/>
                    <a:cs typeface="Times New Roman" panose="02020603050405020304" pitchFamily="18" charset="0"/>
                  </a:rPr>
                  <a:t>2</a:t>
                </a:r>
                <a:r>
                  <a:rPr lang="en-US" altLang="en-US" sz="1400" b="1">
                    <a:solidFill>
                      <a:srgbClr val="92D050"/>
                    </a:solidFill>
                    <a:latin typeface="Arial" panose="020B0604020202020204" pitchFamily="34" charset="0"/>
                    <a:cs typeface="Arial" panose="020B0604020202020204" pitchFamily="34" charset="0"/>
                  </a:rPr>
                  <a:t>  </a:t>
                </a:r>
              </a:p>
            </p:txBody>
          </p:sp>
        </p:grpSp>
        <p:grpSp>
          <p:nvGrpSpPr>
            <p:cNvPr id="42" name="Group 137"/>
            <p:cNvGrpSpPr>
              <a:grpSpLocks/>
            </p:cNvGrpSpPr>
            <p:nvPr/>
          </p:nvGrpSpPr>
          <p:grpSpPr bwMode="auto">
            <a:xfrm>
              <a:off x="830424" y="4473865"/>
              <a:ext cx="2133600" cy="1396511"/>
              <a:chOff x="457200" y="3559466"/>
              <a:chExt cx="2133600" cy="1396511"/>
            </a:xfrm>
          </p:grpSpPr>
          <p:grpSp>
            <p:nvGrpSpPr>
              <p:cNvPr id="47" name="Group 71"/>
              <p:cNvGrpSpPr>
                <a:grpSpLocks/>
              </p:cNvGrpSpPr>
              <p:nvPr/>
            </p:nvGrpSpPr>
            <p:grpSpPr bwMode="auto">
              <a:xfrm>
                <a:off x="457200" y="3559466"/>
                <a:ext cx="2133600" cy="1396511"/>
                <a:chOff x="762000" y="1883066"/>
                <a:chExt cx="2133600" cy="1396511"/>
              </a:xfrm>
            </p:grpSpPr>
            <p:grpSp>
              <p:nvGrpSpPr>
                <p:cNvPr id="50" name="Group 24"/>
                <p:cNvGrpSpPr>
                  <a:grpSpLocks/>
                </p:cNvGrpSpPr>
                <p:nvPr/>
              </p:nvGrpSpPr>
              <p:grpSpPr bwMode="auto">
                <a:xfrm>
                  <a:off x="1137542" y="1883066"/>
                  <a:ext cx="1758058" cy="1103524"/>
                  <a:chOff x="1137542" y="1883066"/>
                  <a:chExt cx="1758058" cy="1103524"/>
                </a:xfrm>
              </p:grpSpPr>
              <p:grpSp>
                <p:nvGrpSpPr>
                  <p:cNvPr id="53" name="Group 10"/>
                  <p:cNvGrpSpPr>
                    <a:grpSpLocks/>
                  </p:cNvGrpSpPr>
                  <p:nvPr/>
                </p:nvGrpSpPr>
                <p:grpSpPr bwMode="auto">
                  <a:xfrm>
                    <a:off x="1143000" y="1883066"/>
                    <a:ext cx="1752600" cy="1090322"/>
                    <a:chOff x="1600200" y="1730666"/>
                    <a:chExt cx="1752600" cy="1090322"/>
                  </a:xfrm>
                </p:grpSpPr>
                <p:cxnSp>
                  <p:nvCxnSpPr>
                    <p:cNvPr id="56" name="Straight Arrow Connector 128"/>
                    <p:cNvCxnSpPr>
                      <a:cxnSpLocks noChangeShapeType="1"/>
                    </p:cNvCxnSpPr>
                    <p:nvPr/>
                  </p:nvCxnSpPr>
                  <p:spPr bwMode="auto">
                    <a:xfrm>
                      <a:off x="1600200" y="2819400"/>
                      <a:ext cx="1752600" cy="1588"/>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cxnSp>
                  <p:nvCxnSpPr>
                    <p:cNvPr id="57" name="Straight Arrow Connector 129"/>
                    <p:cNvCxnSpPr>
                      <a:cxnSpLocks noChangeShapeType="1"/>
                    </p:cNvCxnSpPr>
                    <p:nvPr/>
                  </p:nvCxnSpPr>
                  <p:spPr bwMode="auto">
                    <a:xfrm flipV="1">
                      <a:off x="1600201" y="1730666"/>
                      <a:ext cx="3286" cy="1088735"/>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grpSp>
              <p:cxnSp>
                <p:nvCxnSpPr>
                  <p:cNvPr id="54" name="Straight Arrow Connector 126"/>
                  <p:cNvCxnSpPr>
                    <a:cxnSpLocks noChangeShapeType="1"/>
                  </p:cNvCxnSpPr>
                  <p:nvPr/>
                </p:nvCxnSpPr>
                <p:spPr bwMode="auto">
                  <a:xfrm>
                    <a:off x="1143000" y="2971800"/>
                    <a:ext cx="685800" cy="1588"/>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5" name="Straight Arrow Connector 127"/>
                  <p:cNvCxnSpPr>
                    <a:cxnSpLocks noChangeShapeType="1"/>
                  </p:cNvCxnSpPr>
                  <p:nvPr/>
                </p:nvCxnSpPr>
                <p:spPr bwMode="auto">
                  <a:xfrm rot="5400000" flipH="1" flipV="1">
                    <a:off x="796974" y="2635899"/>
                    <a:ext cx="691259" cy="10124"/>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51" name="TextBox 123"/>
                <p:cNvSpPr txBox="1">
                  <a:spLocks noChangeArrowheads="1"/>
                </p:cNvSpPr>
                <p:nvPr/>
              </p:nvSpPr>
              <p:spPr bwMode="auto">
                <a:xfrm>
                  <a:off x="1066800" y="2971800"/>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a:latin typeface="Times New Roman" panose="02020603050405020304" pitchFamily="18" charset="0"/>
                      <a:cs typeface="Times New Roman" panose="02020603050405020304" pitchFamily="18" charset="0"/>
                    </a:rPr>
                    <a:t>monitor</a:t>
                  </a:r>
                  <a:r>
                    <a:rPr lang="en-US" altLang="en-US" sz="1400" b="1" baseline="-25000">
                      <a:latin typeface="Times New Roman" panose="02020603050405020304" pitchFamily="18" charset="0"/>
                      <a:cs typeface="Times New Roman" panose="02020603050405020304" pitchFamily="18" charset="0"/>
                    </a:rPr>
                    <a:t>1</a:t>
                  </a:r>
                  <a:r>
                    <a:rPr lang="en-US" altLang="en-US" sz="1400" b="1">
                      <a:latin typeface="Arial" panose="020B0604020202020204" pitchFamily="34" charset="0"/>
                      <a:cs typeface="Arial" panose="020B0604020202020204" pitchFamily="34" charset="0"/>
                    </a:rPr>
                    <a:t>  </a:t>
                  </a:r>
                </a:p>
              </p:txBody>
            </p:sp>
            <p:sp>
              <p:nvSpPr>
                <p:cNvPr id="52" name="TextBox 124"/>
                <p:cNvSpPr txBox="1">
                  <a:spLocks noChangeArrowheads="1"/>
                </p:cNvSpPr>
                <p:nvPr/>
              </p:nvSpPr>
              <p:spPr bwMode="auto">
                <a:xfrm rot="-5400000">
                  <a:off x="420589" y="2398811"/>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a:latin typeface="Times New Roman" panose="02020603050405020304" pitchFamily="18" charset="0"/>
                      <a:cs typeface="Times New Roman" panose="02020603050405020304" pitchFamily="18" charset="0"/>
                    </a:rPr>
                    <a:t>monitor</a:t>
                  </a:r>
                  <a:r>
                    <a:rPr lang="en-US" altLang="en-US" sz="1400" b="1" baseline="-25000">
                      <a:latin typeface="Times New Roman" panose="02020603050405020304" pitchFamily="18" charset="0"/>
                      <a:cs typeface="Times New Roman" panose="02020603050405020304" pitchFamily="18" charset="0"/>
                    </a:rPr>
                    <a:t>2</a:t>
                  </a:r>
                  <a:r>
                    <a:rPr lang="en-US" altLang="en-US" sz="1400" b="1">
                      <a:latin typeface="Arial" panose="020B0604020202020204" pitchFamily="34" charset="0"/>
                      <a:cs typeface="Arial" panose="020B0604020202020204" pitchFamily="34" charset="0"/>
                    </a:rPr>
                    <a:t>  </a:t>
                  </a:r>
                </a:p>
              </p:txBody>
            </p:sp>
          </p:grpSp>
          <p:cxnSp>
            <p:nvCxnSpPr>
              <p:cNvPr id="48" name="Straight Arrow Connector 131"/>
              <p:cNvCxnSpPr>
                <a:cxnSpLocks noChangeShapeType="1"/>
              </p:cNvCxnSpPr>
              <p:nvPr/>
            </p:nvCxnSpPr>
            <p:spPr bwMode="auto">
              <a:xfrm flipV="1">
                <a:off x="838200" y="4419600"/>
                <a:ext cx="1447800" cy="228600"/>
              </a:xfrm>
              <a:prstGeom prst="straightConnector1">
                <a:avLst/>
              </a:prstGeom>
              <a:noFill/>
              <a:ln w="28575" algn="ctr">
                <a:solidFill>
                  <a:srgbClr val="00B050"/>
                </a:solidFill>
                <a:round/>
                <a:headEnd/>
                <a:tailEnd type="stealth" w="med" len="med"/>
              </a:ln>
              <a:extLst>
                <a:ext uri="{909E8E84-426E-40DD-AFC4-6F175D3DCCD1}">
                  <a14:hiddenFill xmlns:a14="http://schemas.microsoft.com/office/drawing/2010/main">
                    <a:noFill/>
                  </a14:hiddenFill>
                </a:ext>
              </a:extLst>
            </p:spPr>
          </p:cxnSp>
          <p:cxnSp>
            <p:nvCxnSpPr>
              <p:cNvPr id="49" name="Straight Arrow Connector 133"/>
              <p:cNvCxnSpPr>
                <a:cxnSpLocks noChangeShapeType="1"/>
              </p:cNvCxnSpPr>
              <p:nvPr/>
            </p:nvCxnSpPr>
            <p:spPr bwMode="auto">
              <a:xfrm flipV="1">
                <a:off x="849086" y="3651832"/>
                <a:ext cx="863757" cy="985482"/>
              </a:xfrm>
              <a:prstGeom prst="straightConnector1">
                <a:avLst/>
              </a:prstGeom>
              <a:noFill/>
              <a:ln w="28575" algn="ctr">
                <a:solidFill>
                  <a:srgbClr val="92D050"/>
                </a:solidFill>
                <a:round/>
                <a:headEnd/>
                <a:tailEnd type="stealth" w="med" len="med"/>
              </a:ln>
              <a:extLst>
                <a:ext uri="{909E8E84-426E-40DD-AFC4-6F175D3DCCD1}">
                  <a14:hiddenFill xmlns:a14="http://schemas.microsoft.com/office/drawing/2010/main">
                    <a:noFill/>
                  </a14:hiddenFill>
                </a:ext>
              </a:extLst>
            </p:spPr>
          </p:cxnSp>
        </p:grpSp>
        <p:sp>
          <p:nvSpPr>
            <p:cNvPr id="43" name="Freeform 141"/>
            <p:cNvSpPr>
              <a:spLocks noChangeArrowheads="1"/>
            </p:cNvSpPr>
            <p:nvPr/>
          </p:nvSpPr>
          <p:spPr bwMode="auto">
            <a:xfrm>
              <a:off x="2125825" y="4473865"/>
              <a:ext cx="2446176" cy="283442"/>
            </a:xfrm>
            <a:custGeom>
              <a:avLst/>
              <a:gdLst>
                <a:gd name="T0" fmla="*/ 2416629 w 2416629"/>
                <a:gd name="T1" fmla="*/ 623595 h 623595"/>
                <a:gd name="T2" fmla="*/ 1632885 w 2416629"/>
                <a:gd name="T3" fmla="*/ 110411 h 623595"/>
                <a:gd name="T4" fmla="*/ 634482 w 2416629"/>
                <a:gd name="T5" fmla="*/ 7775 h 623595"/>
                <a:gd name="T6" fmla="*/ 0 w 2416629"/>
                <a:gd name="T7" fmla="*/ 157064 h 623595"/>
                <a:gd name="T8" fmla="*/ 0 w 2416629"/>
                <a:gd name="T9" fmla="*/ 157064 h 623595"/>
                <a:gd name="T10" fmla="*/ 0 60000 65536"/>
                <a:gd name="T11" fmla="*/ 0 60000 65536"/>
                <a:gd name="T12" fmla="*/ 0 60000 65536"/>
                <a:gd name="T13" fmla="*/ 0 60000 65536"/>
                <a:gd name="T14" fmla="*/ 0 60000 65536"/>
                <a:gd name="T15" fmla="*/ 0 w 2416629"/>
                <a:gd name="T16" fmla="*/ 0 h 623595"/>
                <a:gd name="T17" fmla="*/ 2416629 w 2416629"/>
                <a:gd name="T18" fmla="*/ 623595 h 623595"/>
              </a:gdLst>
              <a:ahLst/>
              <a:cxnLst>
                <a:cxn ang="T10">
                  <a:pos x="T0" y="T1"/>
                </a:cxn>
                <a:cxn ang="T11">
                  <a:pos x="T2" y="T3"/>
                </a:cxn>
                <a:cxn ang="T12">
                  <a:pos x="T4" y="T5"/>
                </a:cxn>
                <a:cxn ang="T13">
                  <a:pos x="T6" y="T7"/>
                </a:cxn>
                <a:cxn ang="T14">
                  <a:pos x="T8" y="T9"/>
                </a:cxn>
              </a:cxnLst>
              <a:rect l="T15" t="T16" r="T17" b="T18"/>
              <a:pathLst>
                <a:path w="2416629" h="623595">
                  <a:moveTo>
                    <a:pt x="2416629" y="623595"/>
                  </a:moveTo>
                  <a:cubicBezTo>
                    <a:pt x="2173255" y="418321"/>
                    <a:pt x="1929882" y="213048"/>
                    <a:pt x="1632857" y="110411"/>
                  </a:cubicBezTo>
                  <a:cubicBezTo>
                    <a:pt x="1335832" y="7774"/>
                    <a:pt x="906625" y="0"/>
                    <a:pt x="634482" y="7775"/>
                  </a:cubicBezTo>
                  <a:cubicBezTo>
                    <a:pt x="362339" y="15550"/>
                    <a:pt x="0" y="157064"/>
                    <a:pt x="0" y="157064"/>
                  </a:cubicBezTo>
                </a:path>
              </a:pathLst>
            </a:custGeom>
            <a:noFill/>
            <a:ln w="28575" algn="ctr">
              <a:solidFill>
                <a:srgbClr val="0070C0"/>
              </a:solidFill>
              <a:prstDash val="dash"/>
              <a:round/>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4" name="Freeform 142"/>
            <p:cNvSpPr>
              <a:spLocks noChangeArrowheads="1"/>
            </p:cNvSpPr>
            <p:nvPr/>
          </p:nvSpPr>
          <p:spPr bwMode="auto">
            <a:xfrm>
              <a:off x="2649893" y="5365102"/>
              <a:ext cx="2565919" cy="440093"/>
            </a:xfrm>
            <a:custGeom>
              <a:avLst/>
              <a:gdLst>
                <a:gd name="T0" fmla="*/ 2565919 w 2565919"/>
                <a:gd name="T1" fmla="*/ 149290 h 636037"/>
                <a:gd name="T2" fmla="*/ 1440053 w 2565919"/>
                <a:gd name="T3" fmla="*/ 578498 h 636037"/>
                <a:gd name="T4" fmla="*/ 432319 w 2565919"/>
                <a:gd name="T5" fmla="*/ 494522 h 636037"/>
                <a:gd name="T6" fmla="*/ 0 w 2565919"/>
                <a:gd name="T7" fmla="*/ 0 h 636037"/>
                <a:gd name="T8" fmla="*/ 0 60000 65536"/>
                <a:gd name="T9" fmla="*/ 0 60000 65536"/>
                <a:gd name="T10" fmla="*/ 0 60000 65536"/>
                <a:gd name="T11" fmla="*/ 0 60000 65536"/>
                <a:gd name="T12" fmla="*/ 0 w 2565919"/>
                <a:gd name="T13" fmla="*/ 0 h 636037"/>
                <a:gd name="T14" fmla="*/ 2565919 w 2565919"/>
                <a:gd name="T15" fmla="*/ 636037 h 636037"/>
              </a:gdLst>
              <a:ahLst/>
              <a:cxnLst>
                <a:cxn ang="T8">
                  <a:pos x="T0" y="T1"/>
                </a:cxn>
                <a:cxn ang="T9">
                  <a:pos x="T2" y="T3"/>
                </a:cxn>
                <a:cxn ang="T10">
                  <a:pos x="T4" y="T5"/>
                </a:cxn>
                <a:cxn ang="T11">
                  <a:pos x="T6" y="T7"/>
                </a:cxn>
              </a:cxnLst>
              <a:rect l="T12" t="T13" r="T14" b="T15"/>
              <a:pathLst>
                <a:path w="2565919" h="636037">
                  <a:moveTo>
                    <a:pt x="2565919" y="149290"/>
                  </a:moveTo>
                  <a:cubicBezTo>
                    <a:pt x="2117272" y="335124"/>
                    <a:pt x="1795625" y="520959"/>
                    <a:pt x="1440025" y="578498"/>
                  </a:cubicBezTo>
                  <a:cubicBezTo>
                    <a:pt x="1084425" y="636037"/>
                    <a:pt x="672323" y="590938"/>
                    <a:pt x="432319" y="494522"/>
                  </a:cubicBezTo>
                  <a:cubicBezTo>
                    <a:pt x="192315" y="398106"/>
                    <a:pt x="0" y="0"/>
                    <a:pt x="0" y="0"/>
                  </a:cubicBezTo>
                </a:path>
              </a:pathLst>
            </a:custGeom>
            <a:noFill/>
            <a:ln w="28575" algn="ctr">
              <a:solidFill>
                <a:srgbClr val="0070C0"/>
              </a:solidFill>
              <a:prstDash val="dash"/>
              <a:round/>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5" name="TextBox 143"/>
            <p:cNvSpPr txBox="1">
              <a:spLocks noChangeArrowheads="1"/>
            </p:cNvSpPr>
            <p:nvPr/>
          </p:nvSpPr>
          <p:spPr bwMode="auto">
            <a:xfrm>
              <a:off x="3123274" y="4541564"/>
              <a:ext cx="3706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2000" b="1" dirty="0">
                  <a:solidFill>
                    <a:srgbClr val="0070C0"/>
                  </a:solidFill>
                  <a:latin typeface="Times New Roman" panose="02020603050405020304" pitchFamily="18" charset="0"/>
                  <a:cs typeface="Times New Roman" panose="02020603050405020304" pitchFamily="18" charset="0"/>
                </a:rPr>
                <a:t>R</a:t>
              </a:r>
            </a:p>
          </p:txBody>
        </p:sp>
        <p:sp>
          <p:nvSpPr>
            <p:cNvPr id="46" name="TextBox 144"/>
            <p:cNvSpPr txBox="1">
              <a:spLocks noChangeArrowheads="1"/>
            </p:cNvSpPr>
            <p:nvPr/>
          </p:nvSpPr>
          <p:spPr bwMode="auto">
            <a:xfrm>
              <a:off x="3542206" y="5365102"/>
              <a:ext cx="3706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2000" b="1" dirty="0">
                  <a:solidFill>
                    <a:srgbClr val="0070C0"/>
                  </a:solidFill>
                  <a:latin typeface="Times New Roman" panose="02020603050405020304" pitchFamily="18" charset="0"/>
                  <a:cs typeface="Times New Roman" panose="02020603050405020304" pitchFamily="18" charset="0"/>
                </a:rPr>
                <a:t>R</a:t>
              </a:r>
            </a:p>
          </p:txBody>
        </p:sp>
      </p:grpSp>
      <p:sp>
        <p:nvSpPr>
          <p:cNvPr id="71" name="TextBox 70"/>
          <p:cNvSpPr txBox="1"/>
          <p:nvPr/>
        </p:nvSpPr>
        <p:spPr>
          <a:xfrm>
            <a:off x="582166" y="4492492"/>
            <a:ext cx="3432460" cy="1477328"/>
          </a:xfrm>
          <a:prstGeom prst="rect">
            <a:avLst/>
          </a:prstGeom>
        </p:spPr>
        <p:txBody>
          <a:bodyPr wrap="square" rtlCol="0">
            <a:spAutoFit/>
          </a:bodyPr>
          <a:lstStyle/>
          <a:p>
            <a:pPr marL="227013" indent="-227013">
              <a:spcBef>
                <a:spcPct val="20000"/>
              </a:spcBef>
              <a:spcAft>
                <a:spcPts val="400"/>
              </a:spcAft>
              <a:buClr>
                <a:srgbClr val="0000FF"/>
              </a:buClr>
              <a:buSzPct val="80000"/>
              <a:buFont typeface="Wingdings" pitchFamily="2" charset="2"/>
              <a:buChar char="q"/>
            </a:pPr>
            <a:r>
              <a:rPr lang="en-GB" kern="0" dirty="0" smtClean="0">
                <a:latin typeface="+mn-lt"/>
              </a:rPr>
              <a:t>The problem is that </a:t>
            </a:r>
            <a:r>
              <a:rPr lang="en-GB" b="1" kern="0" dirty="0" smtClean="0">
                <a:latin typeface="Times New Roman" panose="02020603050405020304" pitchFamily="18" charset="0"/>
                <a:cs typeface="Times New Roman" panose="02020603050405020304" pitchFamily="18" charset="0"/>
              </a:rPr>
              <a:t>R</a:t>
            </a:r>
            <a:r>
              <a:rPr lang="en-GB" kern="0" dirty="0" smtClean="0">
                <a:latin typeface="+mn-lt"/>
              </a:rPr>
              <a:t> maps </a:t>
            </a:r>
            <a:r>
              <a:rPr lang="en-GB" kern="0" dirty="0" smtClean="0">
                <a:solidFill>
                  <a:srgbClr val="0000FF"/>
                </a:solidFill>
                <a:latin typeface="+mn-lt"/>
              </a:rPr>
              <a:t>orthogonal vectors </a:t>
            </a:r>
            <a:r>
              <a:rPr lang="en-GB" kern="0" dirty="0" smtClean="0">
                <a:latin typeface="+mn-lt"/>
              </a:rPr>
              <a:t>(=correctors) into </a:t>
            </a:r>
            <a:r>
              <a:rPr lang="en-GB" kern="0" dirty="0" smtClean="0">
                <a:solidFill>
                  <a:srgbClr val="FF0000"/>
                </a:solidFill>
                <a:latin typeface="+mn-lt"/>
              </a:rPr>
              <a:t>non-orthogonal responses </a:t>
            </a:r>
            <a:r>
              <a:rPr lang="en-GB" kern="0" dirty="0" smtClean="0">
                <a:latin typeface="+mn-lt"/>
              </a:rPr>
              <a:t>in monitor space.</a:t>
            </a:r>
          </a:p>
        </p:txBody>
      </p:sp>
    </p:spTree>
    <p:extLst>
      <p:ext uri="{BB962C8B-B14F-4D97-AF65-F5344CB8AC3E}">
        <p14:creationId xmlns:p14="http://schemas.microsoft.com/office/powerpoint/2010/main" val="805414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Meaning of eigenvectors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35</a:t>
            </a:fld>
            <a:endParaRPr lang="en-US" altLang="en-US"/>
          </a:p>
        </p:txBody>
      </p:sp>
      <p:sp>
        <p:nvSpPr>
          <p:cNvPr id="6" name="Content Placeholder 5"/>
          <p:cNvSpPr>
            <a:spLocks noGrp="1"/>
          </p:cNvSpPr>
          <p:nvPr>
            <p:ph idx="1"/>
          </p:nvPr>
        </p:nvSpPr>
        <p:spPr>
          <a:xfrm>
            <a:off x="499848" y="922184"/>
            <a:ext cx="8449101" cy="815050"/>
          </a:xfrm>
        </p:spPr>
        <p:txBody>
          <a:bodyPr/>
          <a:lstStyle/>
          <a:p>
            <a:r>
              <a:rPr lang="en-GB" sz="1800" dirty="0" smtClean="0"/>
              <a:t>The SVD decomposition identifies a </a:t>
            </a:r>
            <a:r>
              <a:rPr lang="en-GB" sz="1800" b="1" dirty="0" smtClean="0">
                <a:solidFill>
                  <a:srgbClr val="0000FF"/>
                </a:solidFill>
              </a:rPr>
              <a:t>new orthonormal basis of the orbit corrector space </a:t>
            </a:r>
            <a:r>
              <a:rPr lang="en-GB" sz="1800" dirty="0" smtClean="0"/>
              <a:t>such that </a:t>
            </a:r>
            <a:r>
              <a:rPr lang="en-GB" sz="1800" b="1" dirty="0" smtClean="0">
                <a:solidFill>
                  <a:srgbClr val="0000FF"/>
                </a:solidFill>
              </a:rPr>
              <a:t>their responses are also orthogonal </a:t>
            </a:r>
            <a:r>
              <a:rPr lang="en-GB" sz="1800" dirty="0" smtClean="0"/>
              <a:t>! </a:t>
            </a:r>
            <a:endParaRPr lang="en-GB" sz="1600" dirty="0"/>
          </a:p>
        </p:txBody>
      </p:sp>
      <p:grpSp>
        <p:nvGrpSpPr>
          <p:cNvPr id="130" name="Group 129"/>
          <p:cNvGrpSpPr/>
          <p:nvPr/>
        </p:nvGrpSpPr>
        <p:grpSpPr>
          <a:xfrm>
            <a:off x="2318477" y="2342507"/>
            <a:ext cx="5568223" cy="2247476"/>
            <a:chOff x="1643633" y="2147083"/>
            <a:chExt cx="5568223" cy="2247476"/>
          </a:xfrm>
        </p:grpSpPr>
        <p:grpSp>
          <p:nvGrpSpPr>
            <p:cNvPr id="94" name="Group 93"/>
            <p:cNvGrpSpPr/>
            <p:nvPr/>
          </p:nvGrpSpPr>
          <p:grpSpPr>
            <a:xfrm>
              <a:off x="1845245" y="2147083"/>
              <a:ext cx="5366611" cy="1916134"/>
              <a:chOff x="2057400" y="2133579"/>
              <a:chExt cx="5366611" cy="1916134"/>
            </a:xfrm>
          </p:grpSpPr>
          <p:grpSp>
            <p:nvGrpSpPr>
              <p:cNvPr id="95" name="Group 45"/>
              <p:cNvGrpSpPr>
                <a:grpSpLocks/>
              </p:cNvGrpSpPr>
              <p:nvPr/>
            </p:nvGrpSpPr>
            <p:grpSpPr bwMode="auto">
              <a:xfrm>
                <a:off x="2057400" y="2133579"/>
                <a:ext cx="5366611" cy="1916134"/>
                <a:chOff x="830424" y="4114799"/>
                <a:chExt cx="5366611" cy="1916663"/>
              </a:xfrm>
            </p:grpSpPr>
            <p:grpSp>
              <p:nvGrpSpPr>
                <p:cNvPr id="98" name="Group 71"/>
                <p:cNvGrpSpPr>
                  <a:grpSpLocks/>
                </p:cNvGrpSpPr>
                <p:nvPr/>
              </p:nvGrpSpPr>
              <p:grpSpPr bwMode="auto">
                <a:xfrm>
                  <a:off x="4183224" y="4157127"/>
                  <a:ext cx="2013811" cy="1699053"/>
                  <a:chOff x="762000" y="1642528"/>
                  <a:chExt cx="2013811" cy="1699053"/>
                </a:xfrm>
              </p:grpSpPr>
              <p:grpSp>
                <p:nvGrpSpPr>
                  <p:cNvPr id="115" name="Group 24"/>
                  <p:cNvGrpSpPr>
                    <a:grpSpLocks/>
                  </p:cNvGrpSpPr>
                  <p:nvPr/>
                </p:nvGrpSpPr>
                <p:grpSpPr bwMode="auto">
                  <a:xfrm>
                    <a:off x="1137542" y="1642528"/>
                    <a:ext cx="1308634" cy="1344062"/>
                    <a:chOff x="1137542" y="1642528"/>
                    <a:chExt cx="1308634" cy="1344062"/>
                  </a:xfrm>
                </p:grpSpPr>
                <p:grpSp>
                  <p:nvGrpSpPr>
                    <p:cNvPr id="118" name="Group 10"/>
                    <p:cNvGrpSpPr>
                      <a:grpSpLocks/>
                    </p:cNvGrpSpPr>
                    <p:nvPr/>
                  </p:nvGrpSpPr>
                  <p:grpSpPr bwMode="auto">
                    <a:xfrm>
                      <a:off x="1143000" y="1642528"/>
                      <a:ext cx="1303176" cy="1329273"/>
                      <a:chOff x="1600200" y="1490128"/>
                      <a:chExt cx="1303176" cy="1329273"/>
                    </a:xfrm>
                  </p:grpSpPr>
                  <p:cxnSp>
                    <p:nvCxnSpPr>
                      <p:cNvPr id="121" name="Straight Arrow Connector 69"/>
                      <p:cNvCxnSpPr>
                        <a:cxnSpLocks noChangeShapeType="1"/>
                      </p:cNvCxnSpPr>
                      <p:nvPr/>
                    </p:nvCxnSpPr>
                    <p:spPr bwMode="auto">
                      <a:xfrm>
                        <a:off x="1600200" y="2819400"/>
                        <a:ext cx="1303176" cy="1"/>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cxnSp>
                    <p:nvCxnSpPr>
                      <p:cNvPr id="122" name="Straight Arrow Connector 70"/>
                      <p:cNvCxnSpPr>
                        <a:cxnSpLocks noChangeShapeType="1"/>
                      </p:cNvCxnSpPr>
                      <p:nvPr/>
                    </p:nvCxnSpPr>
                    <p:spPr bwMode="auto">
                      <a:xfrm flipV="1">
                        <a:off x="1600200" y="1490128"/>
                        <a:ext cx="13940" cy="1329272"/>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grpSp>
                <p:cxnSp>
                  <p:nvCxnSpPr>
                    <p:cNvPr id="119" name="Straight Arrow Connector 67"/>
                    <p:cNvCxnSpPr>
                      <a:cxnSpLocks noChangeShapeType="1"/>
                    </p:cNvCxnSpPr>
                    <p:nvPr/>
                  </p:nvCxnSpPr>
                  <p:spPr bwMode="auto">
                    <a:xfrm>
                      <a:off x="1143000" y="2971800"/>
                      <a:ext cx="685800" cy="1588"/>
                    </a:xfrm>
                    <a:prstGeom prst="straightConnector1">
                      <a:avLst/>
                    </a:prstGeom>
                    <a:noFill/>
                    <a:ln w="38100" algn="ctr">
                      <a:solidFill>
                        <a:srgbClr val="00B050"/>
                      </a:solidFill>
                      <a:round/>
                      <a:headEnd/>
                      <a:tailEnd type="triangle" w="med" len="med"/>
                    </a:ln>
                    <a:extLst>
                      <a:ext uri="{909E8E84-426E-40DD-AFC4-6F175D3DCCD1}">
                        <a14:hiddenFill xmlns:a14="http://schemas.microsoft.com/office/drawing/2010/main">
                          <a:noFill/>
                        </a14:hiddenFill>
                      </a:ext>
                    </a:extLst>
                  </p:spPr>
                </p:cxnSp>
                <p:cxnSp>
                  <p:nvCxnSpPr>
                    <p:cNvPr id="120" name="Straight Arrow Connector 68"/>
                    <p:cNvCxnSpPr>
                      <a:cxnSpLocks noChangeShapeType="1"/>
                    </p:cNvCxnSpPr>
                    <p:nvPr/>
                  </p:nvCxnSpPr>
                  <p:spPr bwMode="auto">
                    <a:xfrm rot="5400000" flipH="1" flipV="1">
                      <a:off x="796974" y="2635899"/>
                      <a:ext cx="691259" cy="10124"/>
                    </a:xfrm>
                    <a:prstGeom prst="straightConnector1">
                      <a:avLst/>
                    </a:prstGeom>
                    <a:noFill/>
                    <a:ln w="38100" algn="ctr">
                      <a:solidFill>
                        <a:srgbClr val="92D050"/>
                      </a:solidFill>
                      <a:round/>
                      <a:headEnd/>
                      <a:tailEnd type="triangle" w="med" len="med"/>
                    </a:ln>
                    <a:extLst>
                      <a:ext uri="{909E8E84-426E-40DD-AFC4-6F175D3DCCD1}">
                        <a14:hiddenFill xmlns:a14="http://schemas.microsoft.com/office/drawing/2010/main">
                          <a:noFill/>
                        </a14:hiddenFill>
                      </a:ext>
                    </a:extLst>
                  </p:spPr>
                </p:cxnSp>
              </p:grpSp>
              <p:sp>
                <p:nvSpPr>
                  <p:cNvPr id="116" name="TextBox 64"/>
                  <p:cNvSpPr txBox="1">
                    <a:spLocks noChangeArrowheads="1"/>
                  </p:cNvSpPr>
                  <p:nvPr/>
                </p:nvSpPr>
                <p:spPr bwMode="auto">
                  <a:xfrm>
                    <a:off x="1785211" y="3033804"/>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dirty="0">
                        <a:solidFill>
                          <a:srgbClr val="00B050"/>
                        </a:solidFill>
                        <a:latin typeface="Times New Roman" panose="02020603050405020304" pitchFamily="18" charset="0"/>
                        <a:cs typeface="Times New Roman" panose="02020603050405020304" pitchFamily="18" charset="0"/>
                      </a:rPr>
                      <a:t>corrector</a:t>
                    </a:r>
                    <a:r>
                      <a:rPr lang="en-US" altLang="en-US" sz="1400" b="1" baseline="-25000" dirty="0">
                        <a:solidFill>
                          <a:srgbClr val="00B050"/>
                        </a:solidFill>
                        <a:latin typeface="Times New Roman" panose="02020603050405020304" pitchFamily="18" charset="0"/>
                        <a:cs typeface="Times New Roman" panose="02020603050405020304" pitchFamily="18" charset="0"/>
                      </a:rPr>
                      <a:t>1</a:t>
                    </a:r>
                    <a:r>
                      <a:rPr lang="en-US" altLang="en-US" sz="1400" b="1" dirty="0">
                        <a:solidFill>
                          <a:srgbClr val="00B050"/>
                        </a:solidFill>
                        <a:latin typeface="Arial" panose="020B0604020202020204" pitchFamily="34" charset="0"/>
                        <a:cs typeface="Arial" panose="020B0604020202020204" pitchFamily="34" charset="0"/>
                      </a:rPr>
                      <a:t>  </a:t>
                    </a:r>
                  </a:p>
                </p:txBody>
              </p:sp>
              <p:sp>
                <p:nvSpPr>
                  <p:cNvPr id="117" name="TextBox 65"/>
                  <p:cNvSpPr txBox="1">
                    <a:spLocks noChangeArrowheads="1"/>
                  </p:cNvSpPr>
                  <p:nvPr/>
                </p:nvSpPr>
                <p:spPr bwMode="auto">
                  <a:xfrm rot="-5400000">
                    <a:off x="420589" y="2551211"/>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a:solidFill>
                          <a:srgbClr val="92D050"/>
                        </a:solidFill>
                        <a:latin typeface="Times New Roman" panose="02020603050405020304" pitchFamily="18" charset="0"/>
                        <a:cs typeface="Times New Roman" panose="02020603050405020304" pitchFamily="18" charset="0"/>
                      </a:rPr>
                      <a:t>corrector</a:t>
                    </a:r>
                    <a:r>
                      <a:rPr lang="en-US" altLang="en-US" sz="1400" b="1" baseline="-25000">
                        <a:solidFill>
                          <a:srgbClr val="92D050"/>
                        </a:solidFill>
                        <a:latin typeface="Times New Roman" panose="02020603050405020304" pitchFamily="18" charset="0"/>
                        <a:cs typeface="Times New Roman" panose="02020603050405020304" pitchFamily="18" charset="0"/>
                      </a:rPr>
                      <a:t>2</a:t>
                    </a:r>
                    <a:r>
                      <a:rPr lang="en-US" altLang="en-US" sz="1400" b="1">
                        <a:solidFill>
                          <a:srgbClr val="92D050"/>
                        </a:solidFill>
                        <a:latin typeface="Arial" panose="020B0604020202020204" pitchFamily="34" charset="0"/>
                        <a:cs typeface="Arial" panose="020B0604020202020204" pitchFamily="34" charset="0"/>
                      </a:rPr>
                      <a:t>  </a:t>
                    </a:r>
                  </a:p>
                </p:txBody>
              </p:sp>
            </p:grpSp>
            <p:grpSp>
              <p:nvGrpSpPr>
                <p:cNvPr id="99" name="Group 137"/>
                <p:cNvGrpSpPr>
                  <a:grpSpLocks/>
                </p:cNvGrpSpPr>
                <p:nvPr/>
              </p:nvGrpSpPr>
              <p:grpSpPr bwMode="auto">
                <a:xfrm>
                  <a:off x="830424" y="4114799"/>
                  <a:ext cx="1931436" cy="1755577"/>
                  <a:chOff x="457200" y="3200400"/>
                  <a:chExt cx="1931436" cy="1755577"/>
                </a:xfrm>
              </p:grpSpPr>
              <p:grpSp>
                <p:nvGrpSpPr>
                  <p:cNvPr id="104" name="Group 71"/>
                  <p:cNvGrpSpPr>
                    <a:grpSpLocks/>
                  </p:cNvGrpSpPr>
                  <p:nvPr/>
                </p:nvGrpSpPr>
                <p:grpSpPr bwMode="auto">
                  <a:xfrm>
                    <a:off x="457200" y="3200400"/>
                    <a:ext cx="1931436" cy="1755577"/>
                    <a:chOff x="762000" y="1524000"/>
                    <a:chExt cx="1931436" cy="1755577"/>
                  </a:xfrm>
                </p:grpSpPr>
                <p:grpSp>
                  <p:nvGrpSpPr>
                    <p:cNvPr id="107" name="Group 24"/>
                    <p:cNvGrpSpPr>
                      <a:grpSpLocks/>
                    </p:cNvGrpSpPr>
                    <p:nvPr/>
                  </p:nvGrpSpPr>
                  <p:grpSpPr bwMode="auto">
                    <a:xfrm>
                      <a:off x="1137542" y="1524000"/>
                      <a:ext cx="1555894" cy="1462590"/>
                      <a:chOff x="1137542" y="1524000"/>
                      <a:chExt cx="1555894" cy="1462590"/>
                    </a:xfrm>
                  </p:grpSpPr>
                  <p:grpSp>
                    <p:nvGrpSpPr>
                      <p:cNvPr id="110" name="Group 10"/>
                      <p:cNvGrpSpPr>
                        <a:grpSpLocks/>
                      </p:cNvGrpSpPr>
                      <p:nvPr/>
                    </p:nvGrpSpPr>
                    <p:grpSpPr bwMode="auto">
                      <a:xfrm>
                        <a:off x="1143000" y="1524000"/>
                        <a:ext cx="1550436" cy="1455551"/>
                        <a:chOff x="1600200" y="1371600"/>
                        <a:chExt cx="1550436" cy="1455551"/>
                      </a:xfrm>
                    </p:grpSpPr>
                    <p:cxnSp>
                      <p:nvCxnSpPr>
                        <p:cNvPr id="113" name="Straight Arrow Connector 61"/>
                        <p:cNvCxnSpPr>
                          <a:cxnSpLocks noChangeShapeType="1"/>
                        </p:cNvCxnSpPr>
                        <p:nvPr/>
                      </p:nvCxnSpPr>
                      <p:spPr bwMode="auto">
                        <a:xfrm>
                          <a:off x="1600200" y="2819400"/>
                          <a:ext cx="1550436" cy="7751"/>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cxnSp>
                      <p:nvCxnSpPr>
                        <p:cNvPr id="114" name="Straight Arrow Connector 62"/>
                        <p:cNvCxnSpPr>
                          <a:cxnSpLocks noChangeShapeType="1"/>
                        </p:cNvCxnSpPr>
                        <p:nvPr/>
                      </p:nvCxnSpPr>
                      <p:spPr bwMode="auto">
                        <a:xfrm rot="5400000" flipH="1" flipV="1">
                          <a:off x="877094" y="2094706"/>
                          <a:ext cx="1447800" cy="1588"/>
                        </a:xfrm>
                        <a:prstGeom prst="straightConnector1">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grpSp>
                  <p:cxnSp>
                    <p:nvCxnSpPr>
                      <p:cNvPr id="111" name="Straight Arrow Connector 59"/>
                      <p:cNvCxnSpPr>
                        <a:cxnSpLocks noChangeShapeType="1"/>
                      </p:cNvCxnSpPr>
                      <p:nvPr/>
                    </p:nvCxnSpPr>
                    <p:spPr bwMode="auto">
                      <a:xfrm>
                        <a:off x="1143000" y="2971800"/>
                        <a:ext cx="685800" cy="1588"/>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12" name="Straight Arrow Connector 60"/>
                      <p:cNvCxnSpPr>
                        <a:cxnSpLocks noChangeShapeType="1"/>
                      </p:cNvCxnSpPr>
                      <p:nvPr/>
                    </p:nvCxnSpPr>
                    <p:spPr bwMode="auto">
                      <a:xfrm rot="5400000" flipH="1" flipV="1">
                        <a:off x="796974" y="2635899"/>
                        <a:ext cx="691259" cy="10124"/>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108" name="TextBox 56"/>
                    <p:cNvSpPr txBox="1">
                      <a:spLocks noChangeArrowheads="1"/>
                    </p:cNvSpPr>
                    <p:nvPr/>
                  </p:nvSpPr>
                  <p:spPr bwMode="auto">
                    <a:xfrm>
                      <a:off x="1066800" y="2971800"/>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a:latin typeface="Times New Roman" panose="02020603050405020304" pitchFamily="18" charset="0"/>
                          <a:cs typeface="Times New Roman" panose="02020603050405020304" pitchFamily="18" charset="0"/>
                        </a:rPr>
                        <a:t>monitor</a:t>
                      </a:r>
                      <a:r>
                        <a:rPr lang="en-US" altLang="en-US" sz="1400" b="1" baseline="-25000">
                          <a:latin typeface="Times New Roman" panose="02020603050405020304" pitchFamily="18" charset="0"/>
                          <a:cs typeface="Times New Roman" panose="02020603050405020304" pitchFamily="18" charset="0"/>
                        </a:rPr>
                        <a:t>1</a:t>
                      </a:r>
                      <a:r>
                        <a:rPr lang="en-US" altLang="en-US" sz="1400" b="1">
                          <a:latin typeface="Arial" panose="020B0604020202020204" pitchFamily="34" charset="0"/>
                          <a:cs typeface="Arial" panose="020B0604020202020204" pitchFamily="34" charset="0"/>
                        </a:rPr>
                        <a:t>  </a:t>
                      </a:r>
                    </a:p>
                  </p:txBody>
                </p:sp>
                <p:sp>
                  <p:nvSpPr>
                    <p:cNvPr id="109" name="TextBox 57"/>
                    <p:cNvSpPr txBox="1">
                      <a:spLocks noChangeArrowheads="1"/>
                    </p:cNvSpPr>
                    <p:nvPr/>
                  </p:nvSpPr>
                  <p:spPr bwMode="auto">
                    <a:xfrm rot="-5400000">
                      <a:off x="420589" y="2398811"/>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1400" b="1">
                          <a:latin typeface="Times New Roman" panose="02020603050405020304" pitchFamily="18" charset="0"/>
                          <a:cs typeface="Times New Roman" panose="02020603050405020304" pitchFamily="18" charset="0"/>
                        </a:rPr>
                        <a:t>monitor</a:t>
                      </a:r>
                      <a:r>
                        <a:rPr lang="en-US" altLang="en-US" sz="1400" b="1" baseline="-25000">
                          <a:latin typeface="Times New Roman" panose="02020603050405020304" pitchFamily="18" charset="0"/>
                          <a:cs typeface="Times New Roman" panose="02020603050405020304" pitchFamily="18" charset="0"/>
                        </a:rPr>
                        <a:t>2</a:t>
                      </a:r>
                      <a:r>
                        <a:rPr lang="en-US" altLang="en-US" sz="1400" b="1">
                          <a:latin typeface="Arial" panose="020B0604020202020204" pitchFamily="34" charset="0"/>
                          <a:cs typeface="Arial" panose="020B0604020202020204" pitchFamily="34" charset="0"/>
                        </a:rPr>
                        <a:t>  </a:t>
                      </a:r>
                    </a:p>
                  </p:txBody>
                </p:sp>
              </p:grpSp>
              <p:cxnSp>
                <p:nvCxnSpPr>
                  <p:cNvPr id="105" name="Straight Arrow Connector 53"/>
                  <p:cNvCxnSpPr>
                    <a:cxnSpLocks noChangeShapeType="1"/>
                  </p:cNvCxnSpPr>
                  <p:nvPr/>
                </p:nvCxnSpPr>
                <p:spPr bwMode="auto">
                  <a:xfrm flipV="1">
                    <a:off x="838200" y="4495800"/>
                    <a:ext cx="990600" cy="152400"/>
                  </a:xfrm>
                  <a:prstGeom prst="straightConnector1">
                    <a:avLst/>
                  </a:prstGeom>
                  <a:noFill/>
                  <a:ln w="28575" algn="ctr">
                    <a:solidFill>
                      <a:srgbClr val="CC3399"/>
                    </a:solidFill>
                    <a:round/>
                    <a:headEnd/>
                    <a:tailEnd type="stealth" w="med" len="med"/>
                  </a:ln>
                  <a:extLst>
                    <a:ext uri="{909E8E84-426E-40DD-AFC4-6F175D3DCCD1}">
                      <a14:hiddenFill xmlns:a14="http://schemas.microsoft.com/office/drawing/2010/main">
                        <a:noFill/>
                      </a14:hiddenFill>
                    </a:ext>
                  </a:extLst>
                </p:spPr>
              </p:cxnSp>
              <p:cxnSp>
                <p:nvCxnSpPr>
                  <p:cNvPr id="106" name="Straight Arrow Connector 54"/>
                  <p:cNvCxnSpPr>
                    <a:cxnSpLocks noChangeShapeType="1"/>
                  </p:cNvCxnSpPr>
                  <p:nvPr/>
                </p:nvCxnSpPr>
                <p:spPr bwMode="auto">
                  <a:xfrm rot="16200000" flipV="1">
                    <a:off x="277586" y="4065814"/>
                    <a:ext cx="979714" cy="163286"/>
                  </a:xfrm>
                  <a:prstGeom prst="straightConnector1">
                    <a:avLst/>
                  </a:prstGeom>
                  <a:noFill/>
                  <a:ln w="28575" algn="ctr">
                    <a:solidFill>
                      <a:srgbClr val="7030A0"/>
                    </a:solidFill>
                    <a:round/>
                    <a:headEnd/>
                    <a:tailEnd type="stealth" w="med" len="med"/>
                  </a:ln>
                  <a:extLst>
                    <a:ext uri="{909E8E84-426E-40DD-AFC4-6F175D3DCCD1}">
                      <a14:hiddenFill xmlns:a14="http://schemas.microsoft.com/office/drawing/2010/main">
                        <a:noFill/>
                      </a14:hiddenFill>
                    </a:ext>
                  </a:extLst>
                </p:spPr>
              </p:cxnSp>
            </p:grpSp>
            <p:sp>
              <p:nvSpPr>
                <p:cNvPr id="100" name="Freeform 48"/>
                <p:cNvSpPr>
                  <a:spLocks noChangeArrowheads="1"/>
                </p:cNvSpPr>
                <p:nvPr/>
              </p:nvSpPr>
              <p:spPr bwMode="auto">
                <a:xfrm>
                  <a:off x="982824" y="4317999"/>
                  <a:ext cx="4046377" cy="634999"/>
                </a:xfrm>
                <a:custGeom>
                  <a:avLst/>
                  <a:gdLst>
                    <a:gd name="T0" fmla="*/ 2147483646 w 2895082"/>
                    <a:gd name="T1" fmla="*/ 1 h 1102250"/>
                    <a:gd name="T2" fmla="*/ 2147483646 w 2895082"/>
                    <a:gd name="T3" fmla="*/ 1 h 1102250"/>
                    <a:gd name="T4" fmla="*/ 2147483646 w 2895082"/>
                    <a:gd name="T5" fmla="*/ 1 h 1102250"/>
                    <a:gd name="T6" fmla="*/ 350097471 w 2895082"/>
                    <a:gd name="T7" fmla="*/ 1 h 1102250"/>
                    <a:gd name="T8" fmla="*/ 350097471 w 2895082"/>
                    <a:gd name="T9" fmla="*/ 1 h 1102250"/>
                    <a:gd name="T10" fmla="*/ 0 60000 65536"/>
                    <a:gd name="T11" fmla="*/ 0 60000 65536"/>
                    <a:gd name="T12" fmla="*/ 0 60000 65536"/>
                    <a:gd name="T13" fmla="*/ 0 60000 65536"/>
                    <a:gd name="T14" fmla="*/ 0 60000 65536"/>
                    <a:gd name="T15" fmla="*/ 0 w 2895082"/>
                    <a:gd name="T16" fmla="*/ 0 h 1102250"/>
                    <a:gd name="T17" fmla="*/ 2895082 w 2895082"/>
                    <a:gd name="T18" fmla="*/ 1102250 h 1102250"/>
                  </a:gdLst>
                  <a:ahLst/>
                  <a:cxnLst>
                    <a:cxn ang="T10">
                      <a:pos x="T0" y="T1"/>
                    </a:cxn>
                    <a:cxn ang="T11">
                      <a:pos x="T2" y="T3"/>
                    </a:cxn>
                    <a:cxn ang="T12">
                      <a:pos x="T4" y="T5"/>
                    </a:cxn>
                    <a:cxn ang="T13">
                      <a:pos x="T6" y="T7"/>
                    </a:cxn>
                    <a:cxn ang="T14">
                      <a:pos x="T8" y="T9"/>
                    </a:cxn>
                  </a:cxnLst>
                  <a:rect l="T15" t="T16" r="T17" b="T18"/>
                  <a:pathLst>
                    <a:path w="2895082" h="1102250">
                      <a:moveTo>
                        <a:pt x="2895082" y="1102250"/>
                      </a:moveTo>
                      <a:cubicBezTo>
                        <a:pt x="2651708" y="896976"/>
                        <a:pt x="2015867" y="344254"/>
                        <a:pt x="1654110" y="172127"/>
                      </a:cubicBezTo>
                      <a:cubicBezTo>
                        <a:pt x="1292353" y="0"/>
                        <a:pt x="996684" y="17624"/>
                        <a:pt x="724541" y="69489"/>
                      </a:cubicBezTo>
                      <a:cubicBezTo>
                        <a:pt x="452398" y="121354"/>
                        <a:pt x="0" y="458438"/>
                        <a:pt x="21253" y="483319"/>
                      </a:cubicBezTo>
                    </a:path>
                  </a:pathLst>
                </a:custGeom>
                <a:noFill/>
                <a:ln w="28575" algn="ctr">
                  <a:solidFill>
                    <a:srgbClr val="0070C0"/>
                  </a:solidFill>
                  <a:prstDash val="dash"/>
                  <a:round/>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1" name="Freeform 49"/>
                <p:cNvSpPr>
                  <a:spLocks noChangeArrowheads="1"/>
                </p:cNvSpPr>
                <p:nvPr/>
              </p:nvSpPr>
              <p:spPr bwMode="auto">
                <a:xfrm>
                  <a:off x="2222679" y="5410199"/>
                  <a:ext cx="2832957" cy="621263"/>
                </a:xfrm>
                <a:custGeom>
                  <a:avLst/>
                  <a:gdLst>
                    <a:gd name="T0" fmla="*/ 275411113 w 2405743"/>
                    <a:gd name="T1" fmla="*/ 77641 h 666361"/>
                    <a:gd name="T2" fmla="*/ 142631459 w 2405743"/>
                    <a:gd name="T3" fmla="*/ 75809 h 666361"/>
                    <a:gd name="T4" fmla="*/ 141766427 w 2405743"/>
                    <a:gd name="T5" fmla="*/ 76721 h 666361"/>
                    <a:gd name="T6" fmla="*/ 47691786 w 2405743"/>
                    <a:gd name="T7" fmla="*/ 64803 h 666361"/>
                    <a:gd name="T8" fmla="*/ 0 w 2405743"/>
                    <a:gd name="T9" fmla="*/ 0 h 666361"/>
                    <a:gd name="T10" fmla="*/ 0 60000 65536"/>
                    <a:gd name="T11" fmla="*/ 0 60000 65536"/>
                    <a:gd name="T12" fmla="*/ 0 60000 65536"/>
                    <a:gd name="T13" fmla="*/ 0 60000 65536"/>
                    <a:gd name="T14" fmla="*/ 0 60000 65536"/>
                    <a:gd name="T15" fmla="*/ 0 w 2405743"/>
                    <a:gd name="T16" fmla="*/ 0 h 666361"/>
                    <a:gd name="T17" fmla="*/ 2405743 w 2405743"/>
                    <a:gd name="T18" fmla="*/ 666361 h 666361"/>
                  </a:gdLst>
                  <a:ahLst/>
                  <a:cxnLst>
                    <a:cxn ang="T10">
                      <a:pos x="T0" y="T1"/>
                    </a:cxn>
                    <a:cxn ang="T11">
                      <a:pos x="T2" y="T3"/>
                    </a:cxn>
                    <a:cxn ang="T12">
                      <a:pos x="T4" y="T5"/>
                    </a:cxn>
                    <a:cxn ang="T13">
                      <a:pos x="T6" y="T7"/>
                    </a:cxn>
                    <a:cxn ang="T14">
                      <a:pos x="T8" y="T9"/>
                    </a:cxn>
                  </a:cxnLst>
                  <a:rect l="T15" t="T16" r="T17" b="T18"/>
                  <a:pathLst>
                    <a:path w="2405743" h="666361">
                      <a:moveTo>
                        <a:pt x="2405743" y="592494"/>
                      </a:moveTo>
                      <a:cubicBezTo>
                        <a:pt x="1957096" y="666361"/>
                        <a:pt x="1577424" y="594828"/>
                        <a:pt x="1245898" y="578499"/>
                      </a:cubicBezTo>
                      <a:cubicBezTo>
                        <a:pt x="1051331" y="577327"/>
                        <a:pt x="1376559" y="599460"/>
                        <a:pt x="1238341" y="585464"/>
                      </a:cubicBezTo>
                      <a:cubicBezTo>
                        <a:pt x="1100123" y="571468"/>
                        <a:pt x="622980" y="592099"/>
                        <a:pt x="416590" y="494522"/>
                      </a:cubicBezTo>
                      <a:cubicBezTo>
                        <a:pt x="210200" y="396945"/>
                        <a:pt x="0" y="0"/>
                        <a:pt x="0" y="0"/>
                      </a:cubicBezTo>
                    </a:path>
                  </a:pathLst>
                </a:custGeom>
                <a:noFill/>
                <a:ln w="28575" algn="ctr">
                  <a:solidFill>
                    <a:srgbClr val="0070C0"/>
                  </a:solidFill>
                  <a:prstDash val="dash"/>
                  <a:round/>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2" name="TextBox 50"/>
                <p:cNvSpPr txBox="1">
                  <a:spLocks noChangeArrowheads="1"/>
                </p:cNvSpPr>
                <p:nvPr/>
              </p:nvSpPr>
              <p:spPr bwMode="auto">
                <a:xfrm>
                  <a:off x="2659224" y="4419599"/>
                  <a:ext cx="3706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2000" b="1">
                      <a:solidFill>
                        <a:srgbClr val="0070C0"/>
                      </a:solidFill>
                      <a:latin typeface="Times New Roman" panose="02020603050405020304" pitchFamily="18" charset="0"/>
                      <a:cs typeface="Times New Roman" panose="02020603050405020304" pitchFamily="18" charset="0"/>
                    </a:rPr>
                    <a:t>R</a:t>
                  </a:r>
                </a:p>
              </p:txBody>
            </p:sp>
            <p:sp>
              <p:nvSpPr>
                <p:cNvPr id="103" name="TextBox 51"/>
                <p:cNvSpPr txBox="1">
                  <a:spLocks noChangeArrowheads="1"/>
                </p:cNvSpPr>
                <p:nvPr/>
              </p:nvSpPr>
              <p:spPr bwMode="auto">
                <a:xfrm>
                  <a:off x="3573624" y="5562599"/>
                  <a:ext cx="3706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Comic Sans MS" panose="030F0702030302020204" pitchFamily="66" charset="0"/>
                    </a:defRPr>
                  </a:lvl1pPr>
                  <a:lvl2pPr marL="742950" indent="-285750">
                    <a:spcBef>
                      <a:spcPct val="20000"/>
                    </a:spcBef>
                    <a:buChar char="–"/>
                    <a:defRPr sz="2800">
                      <a:solidFill>
                        <a:schemeClr val="tx1"/>
                      </a:solidFill>
                      <a:latin typeface="Comic Sans MS" panose="030F0702030302020204" pitchFamily="66" charset="0"/>
                    </a:defRPr>
                  </a:lvl2pPr>
                  <a:lvl3pPr marL="1143000" indent="-228600">
                    <a:spcBef>
                      <a:spcPct val="20000"/>
                    </a:spcBef>
                    <a:buChar char="•"/>
                    <a:defRPr sz="2400">
                      <a:solidFill>
                        <a:schemeClr val="tx1"/>
                      </a:solidFill>
                      <a:latin typeface="Comic Sans MS" panose="030F0702030302020204" pitchFamily="66" charset="0"/>
                    </a:defRPr>
                  </a:lvl3pPr>
                  <a:lvl4pPr marL="1600200" indent="-228600">
                    <a:spcBef>
                      <a:spcPct val="20000"/>
                    </a:spcBef>
                    <a:buChar char="–"/>
                    <a:defRPr sz="2000">
                      <a:solidFill>
                        <a:schemeClr val="tx1"/>
                      </a:solidFill>
                      <a:latin typeface="Comic Sans MS" panose="030F0702030302020204" pitchFamily="66" charset="0"/>
                    </a:defRPr>
                  </a:lvl4pPr>
                  <a:lvl5pPr marL="2057400" indent="-22860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a:spcBef>
                      <a:spcPct val="0"/>
                    </a:spcBef>
                    <a:buFontTx/>
                    <a:buNone/>
                  </a:pPr>
                  <a:r>
                    <a:rPr lang="en-US" altLang="en-US" sz="2000" b="1">
                      <a:solidFill>
                        <a:srgbClr val="0070C0"/>
                      </a:solidFill>
                      <a:latin typeface="Times New Roman" panose="02020603050405020304" pitchFamily="18" charset="0"/>
                      <a:cs typeface="Times New Roman" panose="02020603050405020304" pitchFamily="18" charset="0"/>
                    </a:rPr>
                    <a:t>R</a:t>
                  </a:r>
                </a:p>
              </p:txBody>
            </p:sp>
          </p:grpSp>
          <p:cxnSp>
            <p:nvCxnSpPr>
              <p:cNvPr id="96" name="Straight Arrow Connector 71"/>
              <p:cNvCxnSpPr>
                <a:cxnSpLocks noChangeShapeType="1"/>
              </p:cNvCxnSpPr>
              <p:nvPr/>
            </p:nvCxnSpPr>
            <p:spPr bwMode="auto">
              <a:xfrm>
                <a:off x="5775325" y="3508375"/>
                <a:ext cx="549275" cy="454025"/>
              </a:xfrm>
              <a:prstGeom prst="straightConnector1">
                <a:avLst/>
              </a:prstGeom>
              <a:noFill/>
              <a:ln w="38100" algn="ctr">
                <a:solidFill>
                  <a:srgbClr val="CC3399"/>
                </a:solidFill>
                <a:round/>
                <a:headEnd/>
                <a:tailEnd type="triangle" w="med" len="med"/>
              </a:ln>
              <a:extLst>
                <a:ext uri="{909E8E84-426E-40DD-AFC4-6F175D3DCCD1}">
                  <a14:hiddenFill xmlns:a14="http://schemas.microsoft.com/office/drawing/2010/main">
                    <a:noFill/>
                  </a14:hiddenFill>
                </a:ext>
              </a:extLst>
            </p:spPr>
          </p:cxnSp>
          <p:cxnSp>
            <p:nvCxnSpPr>
              <p:cNvPr id="97" name="Straight Arrow Connector 74"/>
              <p:cNvCxnSpPr>
                <a:cxnSpLocks noChangeShapeType="1"/>
              </p:cNvCxnSpPr>
              <p:nvPr/>
            </p:nvCxnSpPr>
            <p:spPr bwMode="auto">
              <a:xfrm rot="5400000" flipH="1" flipV="1">
                <a:off x="5776119" y="3004344"/>
                <a:ext cx="504825" cy="439737"/>
              </a:xfrm>
              <a:prstGeom prst="straightConnector1">
                <a:avLst/>
              </a:prstGeom>
              <a:noFill/>
              <a:ln w="38100" algn="ctr">
                <a:solidFill>
                  <a:srgbClr val="7030A0"/>
                </a:solidFill>
                <a:round/>
                <a:headEnd/>
                <a:tailEnd type="triangle" w="med" len="med"/>
              </a:ln>
              <a:extLst>
                <a:ext uri="{909E8E84-426E-40DD-AFC4-6F175D3DCCD1}">
                  <a14:hiddenFill xmlns:a14="http://schemas.microsoft.com/office/drawing/2010/main">
                    <a:noFill/>
                  </a14:hiddenFill>
                </a:ext>
              </a:extLst>
            </p:spPr>
          </p:cxnSp>
        </p:grpSp>
        <p:graphicFrame>
          <p:nvGraphicFramePr>
            <p:cNvPr id="124" name="Object 2"/>
            <p:cNvGraphicFramePr>
              <a:graphicFrameLocks noChangeAspect="1"/>
            </p:cNvGraphicFramePr>
            <p:nvPr>
              <p:extLst>
                <p:ext uri="{D42A27DB-BD31-4B8C-83A1-F6EECF244321}">
                  <p14:modId xmlns:p14="http://schemas.microsoft.com/office/powerpoint/2010/main" val="506821361"/>
                </p:ext>
              </p:extLst>
            </p:nvPr>
          </p:nvGraphicFramePr>
          <p:xfrm>
            <a:off x="6167312" y="3986571"/>
            <a:ext cx="258762" cy="407988"/>
          </p:xfrm>
          <a:graphic>
            <a:graphicData uri="http://schemas.openxmlformats.org/presentationml/2006/ole">
              <mc:AlternateContent xmlns:mc="http://schemas.openxmlformats.org/markup-compatibility/2006">
                <mc:Choice xmlns:v="urn:schemas-microsoft-com:vml" Requires="v">
                  <p:oleObj spid="_x0000_s57012" name="Equation" r:id="rId3" imgW="164880" imgH="215640" progId="Equation.3">
                    <p:embed/>
                  </p:oleObj>
                </mc:Choice>
                <mc:Fallback>
                  <p:oleObj name="Equation" r:id="rId3" imgW="164880" imgH="215640" progId="Equation.3">
                    <p:embed/>
                    <p:pic>
                      <p:nvPicPr>
                        <p:cNvPr id="19" name="Object 2"/>
                        <p:cNvPicPr>
                          <a:picLocks noChangeAspect="1" noChangeArrowheads="1"/>
                        </p:cNvPicPr>
                        <p:nvPr/>
                      </p:nvPicPr>
                      <p:blipFill>
                        <a:blip r:embed="rId4"/>
                        <a:srcRect/>
                        <a:stretch>
                          <a:fillRect/>
                        </a:stretch>
                      </p:blipFill>
                      <p:spPr bwMode="auto">
                        <a:xfrm>
                          <a:off x="6167312" y="3986571"/>
                          <a:ext cx="258762" cy="407988"/>
                        </a:xfrm>
                        <a:prstGeom prst="rect">
                          <a:avLst/>
                        </a:prstGeom>
                        <a:noFill/>
                        <a:ln>
                          <a:solidFill>
                            <a:srgbClr val="CC3399"/>
                          </a:solidFill>
                        </a:ln>
                        <a:effectLst/>
                        <a:extLst/>
                      </p:spPr>
                    </p:pic>
                  </p:oleObj>
                </mc:Fallback>
              </mc:AlternateContent>
            </a:graphicData>
          </a:graphic>
        </p:graphicFrame>
        <p:graphicFrame>
          <p:nvGraphicFramePr>
            <p:cNvPr id="125" name="Object 2"/>
            <p:cNvGraphicFramePr>
              <a:graphicFrameLocks noChangeAspect="1"/>
            </p:cNvGraphicFramePr>
            <p:nvPr>
              <p:extLst>
                <p:ext uri="{D42A27DB-BD31-4B8C-83A1-F6EECF244321}">
                  <p14:modId xmlns:p14="http://schemas.microsoft.com/office/powerpoint/2010/main" val="1565106962"/>
                </p:ext>
              </p:extLst>
            </p:nvPr>
          </p:nvGraphicFramePr>
          <p:xfrm>
            <a:off x="6086204" y="2595936"/>
            <a:ext cx="298450" cy="407987"/>
          </p:xfrm>
          <a:graphic>
            <a:graphicData uri="http://schemas.openxmlformats.org/presentationml/2006/ole">
              <mc:AlternateContent xmlns:mc="http://schemas.openxmlformats.org/markup-compatibility/2006">
                <mc:Choice xmlns:v="urn:schemas-microsoft-com:vml" Requires="v">
                  <p:oleObj spid="_x0000_s57013" name="Equation" r:id="rId5" imgW="190440" imgH="215640" progId="Equation.3">
                    <p:embed/>
                  </p:oleObj>
                </mc:Choice>
                <mc:Fallback>
                  <p:oleObj name="Equation" r:id="rId5" imgW="190440" imgH="215640" progId="Equation.3">
                    <p:embed/>
                    <p:pic>
                      <p:nvPicPr>
                        <p:cNvPr id="124" name="Object 2"/>
                        <p:cNvPicPr>
                          <a:picLocks noChangeAspect="1" noChangeArrowheads="1"/>
                        </p:cNvPicPr>
                        <p:nvPr/>
                      </p:nvPicPr>
                      <p:blipFill>
                        <a:blip r:embed="rId6"/>
                        <a:srcRect/>
                        <a:stretch>
                          <a:fillRect/>
                        </a:stretch>
                      </p:blipFill>
                      <p:spPr bwMode="auto">
                        <a:xfrm>
                          <a:off x="6086204" y="2595936"/>
                          <a:ext cx="298450" cy="407987"/>
                        </a:xfrm>
                        <a:prstGeom prst="rect">
                          <a:avLst/>
                        </a:prstGeom>
                        <a:noFill/>
                        <a:ln>
                          <a:solidFill>
                            <a:srgbClr val="7030A0"/>
                          </a:solidFill>
                        </a:ln>
                        <a:effectLst/>
                        <a:extLst/>
                      </p:spPr>
                    </p:pic>
                  </p:oleObj>
                </mc:Fallback>
              </mc:AlternateContent>
            </a:graphicData>
          </a:graphic>
        </p:graphicFrame>
        <p:graphicFrame>
          <p:nvGraphicFramePr>
            <p:cNvPr id="126" name="Object 2"/>
            <p:cNvGraphicFramePr>
              <a:graphicFrameLocks noChangeAspect="1"/>
            </p:cNvGraphicFramePr>
            <p:nvPr>
              <p:extLst>
                <p:ext uri="{D42A27DB-BD31-4B8C-83A1-F6EECF244321}">
                  <p14:modId xmlns:p14="http://schemas.microsoft.com/office/powerpoint/2010/main" val="3019839075"/>
                </p:ext>
              </p:extLst>
            </p:nvPr>
          </p:nvGraphicFramePr>
          <p:xfrm>
            <a:off x="1643633" y="2171603"/>
            <a:ext cx="277812" cy="418245"/>
          </p:xfrm>
          <a:graphic>
            <a:graphicData uri="http://schemas.openxmlformats.org/presentationml/2006/ole">
              <mc:AlternateContent xmlns:mc="http://schemas.openxmlformats.org/markup-compatibility/2006">
                <mc:Choice xmlns:v="urn:schemas-microsoft-com:vml" Requires="v">
                  <p:oleObj spid="_x0000_s57014" name="Equation" r:id="rId7" imgW="177480" imgH="215640" progId="Equation.3">
                    <p:embed/>
                  </p:oleObj>
                </mc:Choice>
                <mc:Fallback>
                  <p:oleObj name="Equation" r:id="rId7" imgW="177480" imgH="215640" progId="Equation.3">
                    <p:embed/>
                    <p:pic>
                      <p:nvPicPr>
                        <p:cNvPr id="125" name="Object 2"/>
                        <p:cNvPicPr>
                          <a:picLocks noChangeAspect="1" noChangeArrowheads="1"/>
                        </p:cNvPicPr>
                        <p:nvPr/>
                      </p:nvPicPr>
                      <p:blipFill>
                        <a:blip r:embed="rId8"/>
                        <a:srcRect/>
                        <a:stretch>
                          <a:fillRect/>
                        </a:stretch>
                      </p:blipFill>
                      <p:spPr bwMode="auto">
                        <a:xfrm>
                          <a:off x="1643633" y="2171603"/>
                          <a:ext cx="277812" cy="418245"/>
                        </a:xfrm>
                        <a:prstGeom prst="rect">
                          <a:avLst/>
                        </a:prstGeom>
                        <a:noFill/>
                        <a:ln>
                          <a:solidFill>
                            <a:srgbClr val="7030A0"/>
                          </a:solidFill>
                        </a:ln>
                        <a:effectLst/>
                        <a:extLst/>
                      </p:spPr>
                    </p:pic>
                  </p:oleObj>
                </mc:Fallback>
              </mc:AlternateContent>
            </a:graphicData>
          </a:graphic>
        </p:graphicFrame>
        <p:graphicFrame>
          <p:nvGraphicFramePr>
            <p:cNvPr id="127" name="Object 2"/>
            <p:cNvGraphicFramePr>
              <a:graphicFrameLocks noChangeAspect="1"/>
            </p:cNvGraphicFramePr>
            <p:nvPr>
              <p:extLst>
                <p:ext uri="{D42A27DB-BD31-4B8C-83A1-F6EECF244321}">
                  <p14:modId xmlns:p14="http://schemas.microsoft.com/office/powerpoint/2010/main" val="390064201"/>
                </p:ext>
              </p:extLst>
            </p:nvPr>
          </p:nvGraphicFramePr>
          <p:xfrm>
            <a:off x="3045054" y="2963499"/>
            <a:ext cx="258762" cy="407988"/>
          </p:xfrm>
          <a:graphic>
            <a:graphicData uri="http://schemas.openxmlformats.org/presentationml/2006/ole">
              <mc:AlternateContent xmlns:mc="http://schemas.openxmlformats.org/markup-compatibility/2006">
                <mc:Choice xmlns:v="urn:schemas-microsoft-com:vml" Requires="v">
                  <p:oleObj spid="_x0000_s57015" name="Equation" r:id="rId9" imgW="164880" imgH="215640" progId="Equation.3">
                    <p:embed/>
                  </p:oleObj>
                </mc:Choice>
                <mc:Fallback>
                  <p:oleObj name="Equation" r:id="rId9" imgW="164880" imgH="215640" progId="Equation.3">
                    <p:embed/>
                    <p:pic>
                      <p:nvPicPr>
                        <p:cNvPr id="124" name="Object 2"/>
                        <p:cNvPicPr>
                          <a:picLocks noChangeAspect="1" noChangeArrowheads="1"/>
                        </p:cNvPicPr>
                        <p:nvPr/>
                      </p:nvPicPr>
                      <p:blipFill>
                        <a:blip r:embed="rId10"/>
                        <a:srcRect/>
                        <a:stretch>
                          <a:fillRect/>
                        </a:stretch>
                      </p:blipFill>
                      <p:spPr bwMode="auto">
                        <a:xfrm>
                          <a:off x="3045054" y="2963499"/>
                          <a:ext cx="258762" cy="407988"/>
                        </a:xfrm>
                        <a:prstGeom prst="rect">
                          <a:avLst/>
                        </a:prstGeom>
                        <a:noFill/>
                        <a:ln>
                          <a:solidFill>
                            <a:srgbClr val="CC3399"/>
                          </a:solidFill>
                        </a:ln>
                        <a:effectLst/>
                        <a:extLst/>
                      </p:spPr>
                    </p:pic>
                  </p:oleObj>
                </mc:Fallback>
              </mc:AlternateContent>
            </a:graphicData>
          </a:graphic>
        </p:graphicFrame>
      </p:grpSp>
      <p:graphicFrame>
        <p:nvGraphicFramePr>
          <p:cNvPr id="128" name="Object 2"/>
          <p:cNvGraphicFramePr>
            <a:graphicFrameLocks noChangeAspect="1"/>
          </p:cNvGraphicFramePr>
          <p:nvPr>
            <p:extLst>
              <p:ext uri="{D42A27DB-BD31-4B8C-83A1-F6EECF244321}">
                <p14:modId xmlns:p14="http://schemas.microsoft.com/office/powerpoint/2010/main" val="3218056733"/>
              </p:ext>
            </p:extLst>
          </p:nvPr>
        </p:nvGraphicFramePr>
        <p:xfrm>
          <a:off x="7889475" y="4127023"/>
          <a:ext cx="969963" cy="412750"/>
        </p:xfrm>
        <a:graphic>
          <a:graphicData uri="http://schemas.openxmlformats.org/presentationml/2006/ole">
            <mc:AlternateContent xmlns:mc="http://schemas.openxmlformats.org/markup-compatibility/2006">
              <mc:Choice xmlns:v="urn:schemas-microsoft-com:vml" Requires="v">
                <p:oleObj spid="_x0000_s57016" name="Equation" r:id="rId11" imgW="685800" imgH="241200" progId="Equation.3">
                  <p:embed/>
                </p:oleObj>
              </mc:Choice>
              <mc:Fallback>
                <p:oleObj name="Equation" r:id="rId11" imgW="685800" imgH="241200" progId="Equation.3">
                  <p:embed/>
                  <p:pic>
                    <p:nvPicPr>
                      <p:cNvPr id="22" name="Object 2"/>
                      <p:cNvPicPr>
                        <a:picLocks noChangeAspect="1" noChangeArrowheads="1"/>
                      </p:cNvPicPr>
                      <p:nvPr/>
                    </p:nvPicPr>
                    <p:blipFill>
                      <a:blip r:embed="rId12"/>
                      <a:srcRect/>
                      <a:stretch>
                        <a:fillRect/>
                      </a:stretch>
                    </p:blipFill>
                    <p:spPr bwMode="auto">
                      <a:xfrm>
                        <a:off x="7889475" y="4127023"/>
                        <a:ext cx="969963" cy="412750"/>
                      </a:xfrm>
                      <a:prstGeom prst="rect">
                        <a:avLst/>
                      </a:prstGeom>
                      <a:noFill/>
                      <a:ln>
                        <a:noFill/>
                      </a:ln>
                      <a:effectLst/>
                      <a:extLst/>
                    </p:spPr>
                  </p:pic>
                </p:oleObj>
              </mc:Fallback>
            </mc:AlternateContent>
          </a:graphicData>
        </a:graphic>
      </p:graphicFrame>
      <p:graphicFrame>
        <p:nvGraphicFramePr>
          <p:cNvPr id="129" name="Object 2"/>
          <p:cNvGraphicFramePr>
            <a:graphicFrameLocks noChangeAspect="1"/>
          </p:cNvGraphicFramePr>
          <p:nvPr>
            <p:extLst>
              <p:ext uri="{D42A27DB-BD31-4B8C-83A1-F6EECF244321}">
                <p14:modId xmlns:p14="http://schemas.microsoft.com/office/powerpoint/2010/main" val="2131124031"/>
              </p:ext>
            </p:extLst>
          </p:nvPr>
        </p:nvGraphicFramePr>
        <p:xfrm>
          <a:off x="863170" y="3789907"/>
          <a:ext cx="935037" cy="418725"/>
        </p:xfrm>
        <a:graphic>
          <a:graphicData uri="http://schemas.openxmlformats.org/presentationml/2006/ole">
            <mc:AlternateContent xmlns:mc="http://schemas.openxmlformats.org/markup-compatibility/2006">
              <mc:Choice xmlns:v="urn:schemas-microsoft-com:vml" Requires="v">
                <p:oleObj spid="_x0000_s57017" name="Equation" r:id="rId13" imgW="660240" imgH="241200" progId="Equation.3">
                  <p:embed/>
                </p:oleObj>
              </mc:Choice>
              <mc:Fallback>
                <p:oleObj name="Equation" r:id="rId13" imgW="660240" imgH="241200" progId="Equation.3">
                  <p:embed/>
                  <p:pic>
                    <p:nvPicPr>
                      <p:cNvPr id="128" name="Object 2"/>
                      <p:cNvPicPr>
                        <a:picLocks noChangeAspect="1" noChangeArrowheads="1"/>
                      </p:cNvPicPr>
                      <p:nvPr/>
                    </p:nvPicPr>
                    <p:blipFill>
                      <a:blip r:embed="rId14"/>
                      <a:srcRect/>
                      <a:stretch>
                        <a:fillRect/>
                      </a:stretch>
                    </p:blipFill>
                    <p:spPr bwMode="auto">
                      <a:xfrm>
                        <a:off x="863170" y="3789907"/>
                        <a:ext cx="935037" cy="418725"/>
                      </a:xfrm>
                      <a:prstGeom prst="rect">
                        <a:avLst/>
                      </a:prstGeom>
                      <a:noFill/>
                      <a:ln>
                        <a:noFill/>
                      </a:ln>
                      <a:effectLst/>
                      <a:extLst/>
                    </p:spPr>
                  </p:pic>
                </p:oleObj>
              </mc:Fallback>
            </mc:AlternateContent>
          </a:graphicData>
        </a:graphic>
      </p:graphicFrame>
      <p:sp>
        <p:nvSpPr>
          <p:cNvPr id="131" name="Content Placeholder 5"/>
          <p:cNvSpPr txBox="1">
            <a:spLocks/>
          </p:cNvSpPr>
          <p:nvPr/>
        </p:nvSpPr>
        <p:spPr bwMode="auto">
          <a:xfrm>
            <a:off x="499848" y="4847725"/>
            <a:ext cx="8449101" cy="990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Every corrector setting can be decomposed into the </a:t>
            </a:r>
            <a:r>
              <a:rPr lang="en-GB" sz="1800" b="1" kern="0" dirty="0" smtClean="0">
                <a:solidFill>
                  <a:srgbClr val="0000FF"/>
                </a:solidFill>
                <a:latin typeface="Times New Roman" panose="02020603050405020304" pitchFamily="18" charset="0"/>
                <a:cs typeface="Times New Roman" panose="02020603050405020304" pitchFamily="18" charset="0"/>
              </a:rPr>
              <a:t>v</a:t>
            </a:r>
            <a:r>
              <a:rPr lang="en-GB" sz="1800" kern="0" dirty="0" smtClean="0"/>
              <a:t> </a:t>
            </a:r>
            <a:r>
              <a:rPr lang="en-GB" sz="1800" kern="0" dirty="0" smtClean="0">
                <a:solidFill>
                  <a:srgbClr val="0000FF"/>
                </a:solidFill>
              </a:rPr>
              <a:t>vectors</a:t>
            </a:r>
            <a:r>
              <a:rPr lang="en-GB" sz="1800" kern="0" dirty="0" smtClean="0"/>
              <a:t>.</a:t>
            </a:r>
          </a:p>
          <a:p>
            <a:r>
              <a:rPr lang="en-GB" sz="1800" kern="0" dirty="0" smtClean="0"/>
              <a:t>Every orbit can be decomposed into the </a:t>
            </a:r>
            <a:r>
              <a:rPr lang="en-GB" sz="1800" b="1" kern="0" dirty="0" smtClean="0">
                <a:solidFill>
                  <a:srgbClr val="0000FF"/>
                </a:solidFill>
                <a:latin typeface="Times New Roman" panose="02020603050405020304" pitchFamily="18" charset="0"/>
                <a:cs typeface="Times New Roman" panose="02020603050405020304" pitchFamily="18" charset="0"/>
              </a:rPr>
              <a:t>z</a:t>
            </a:r>
            <a:r>
              <a:rPr lang="en-GB" sz="1800" kern="0" dirty="0" smtClean="0"/>
              <a:t> </a:t>
            </a:r>
            <a:r>
              <a:rPr lang="en-GB" sz="1800" kern="0" dirty="0" smtClean="0">
                <a:solidFill>
                  <a:srgbClr val="0000FF"/>
                </a:solidFill>
              </a:rPr>
              <a:t>vectors</a:t>
            </a:r>
            <a:r>
              <a:rPr lang="en-GB" sz="1800" kern="0" dirty="0" smtClean="0"/>
              <a:t> plus a </a:t>
            </a:r>
            <a:r>
              <a:rPr lang="en-GB" sz="1800" kern="0" dirty="0" smtClean="0">
                <a:solidFill>
                  <a:srgbClr val="FF0000"/>
                </a:solidFill>
              </a:rPr>
              <a:t>residual</a:t>
            </a:r>
            <a:r>
              <a:rPr lang="en-GB" sz="1800" kern="0" dirty="0" smtClean="0"/>
              <a:t> </a:t>
            </a:r>
            <a:r>
              <a:rPr lang="en-GB" sz="1800" kern="0" dirty="0" smtClean="0">
                <a:solidFill>
                  <a:srgbClr val="FF0000"/>
                </a:solidFill>
              </a:rPr>
              <a:t>un-correctable remainder</a:t>
            </a:r>
            <a:r>
              <a:rPr lang="en-GB" sz="1800" kern="0" dirty="0" smtClean="0"/>
              <a:t>:</a:t>
            </a:r>
            <a:endParaRPr lang="en-GB" sz="1600" kern="0" dirty="0"/>
          </a:p>
        </p:txBody>
      </p:sp>
      <p:graphicFrame>
        <p:nvGraphicFramePr>
          <p:cNvPr id="132" name="Object 2"/>
          <p:cNvGraphicFramePr>
            <a:graphicFrameLocks noChangeAspect="1"/>
          </p:cNvGraphicFramePr>
          <p:nvPr>
            <p:extLst>
              <p:ext uri="{D42A27DB-BD31-4B8C-83A1-F6EECF244321}">
                <p14:modId xmlns:p14="http://schemas.microsoft.com/office/powerpoint/2010/main" val="276662891"/>
              </p:ext>
            </p:extLst>
          </p:nvPr>
        </p:nvGraphicFramePr>
        <p:xfrm>
          <a:off x="3626536" y="5618196"/>
          <a:ext cx="2366449" cy="815975"/>
        </p:xfrm>
        <a:graphic>
          <a:graphicData uri="http://schemas.openxmlformats.org/presentationml/2006/ole">
            <mc:AlternateContent xmlns:mc="http://schemas.openxmlformats.org/markup-compatibility/2006">
              <mc:Choice xmlns:v="urn:schemas-microsoft-com:vml" Requires="v">
                <p:oleObj spid="_x0000_s57018" name="Equation" r:id="rId15" imgW="1320480" imgH="431640" progId="Equation.3">
                  <p:embed/>
                </p:oleObj>
              </mc:Choice>
              <mc:Fallback>
                <p:oleObj name="Equation" r:id="rId15" imgW="1320480" imgH="431640" progId="Equation.3">
                  <p:embed/>
                  <p:pic>
                    <p:nvPicPr>
                      <p:cNvPr id="14" name="Object 2"/>
                      <p:cNvPicPr>
                        <a:picLocks noChangeAspect="1" noChangeArrowheads="1"/>
                      </p:cNvPicPr>
                      <p:nvPr/>
                    </p:nvPicPr>
                    <p:blipFill>
                      <a:blip r:embed="rId16"/>
                      <a:srcRect/>
                      <a:stretch>
                        <a:fillRect/>
                      </a:stretch>
                    </p:blipFill>
                    <p:spPr bwMode="auto">
                      <a:xfrm>
                        <a:off x="3626536" y="5618196"/>
                        <a:ext cx="2366449" cy="815975"/>
                      </a:xfrm>
                      <a:prstGeom prst="rect">
                        <a:avLst/>
                      </a:prstGeom>
                      <a:noFill/>
                      <a:ln>
                        <a:noFill/>
                      </a:ln>
                      <a:effectLst/>
                      <a:extLst/>
                    </p:spPr>
                  </p:pic>
                </p:oleObj>
              </mc:Fallback>
            </mc:AlternateContent>
          </a:graphicData>
        </a:graphic>
      </p:graphicFrame>
      <p:sp>
        <p:nvSpPr>
          <p:cNvPr id="133" name="TextBox 132"/>
          <p:cNvSpPr txBox="1"/>
          <p:nvPr/>
        </p:nvSpPr>
        <p:spPr>
          <a:xfrm>
            <a:off x="6722679" y="1774852"/>
            <a:ext cx="2011583"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b="1" kern="0" dirty="0" smtClean="0">
                <a:latin typeface="Times New Roman" panose="02020603050405020304" pitchFamily="18" charset="0"/>
                <a:cs typeface="Times New Roman" panose="02020603050405020304" pitchFamily="18" charset="0"/>
              </a:rPr>
              <a:t>M</a:t>
            </a:r>
            <a:r>
              <a:rPr lang="en-GB" sz="1400" kern="0" dirty="0" smtClean="0">
                <a:latin typeface="+mn-lt"/>
              </a:rPr>
              <a:t> vectors for a </a:t>
            </a:r>
            <a:r>
              <a:rPr lang="en-GB" sz="1400" b="1" kern="0" dirty="0" smtClean="0">
                <a:latin typeface="Times New Roman" panose="02020603050405020304" pitchFamily="18" charset="0"/>
                <a:cs typeface="Times New Roman" panose="02020603050405020304" pitchFamily="18" charset="0"/>
              </a:rPr>
              <a:t>M×M</a:t>
            </a:r>
            <a:r>
              <a:rPr lang="en-GB" sz="1400" kern="0" dirty="0" smtClean="0">
                <a:latin typeface="+mn-lt"/>
              </a:rPr>
              <a:t> dimensional space</a:t>
            </a:r>
          </a:p>
        </p:txBody>
      </p:sp>
      <p:sp>
        <p:nvSpPr>
          <p:cNvPr id="134" name="TextBox 133"/>
          <p:cNvSpPr txBox="1"/>
          <p:nvPr/>
        </p:nvSpPr>
        <p:spPr>
          <a:xfrm>
            <a:off x="613329" y="1702822"/>
            <a:ext cx="1788731"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b="1" kern="0" dirty="0" smtClean="0">
                <a:latin typeface="Times New Roman" panose="02020603050405020304" pitchFamily="18" charset="0"/>
                <a:cs typeface="Times New Roman" panose="02020603050405020304" pitchFamily="18" charset="0"/>
              </a:rPr>
              <a:t>M</a:t>
            </a:r>
            <a:r>
              <a:rPr lang="en-GB" sz="1400" kern="0" dirty="0" smtClean="0">
                <a:latin typeface="+mn-lt"/>
              </a:rPr>
              <a:t> vectors for a </a:t>
            </a:r>
            <a:r>
              <a:rPr lang="en-GB" sz="1400" b="1" kern="0" dirty="0" smtClean="0">
                <a:latin typeface="Times New Roman" panose="02020603050405020304" pitchFamily="18" charset="0"/>
                <a:cs typeface="Times New Roman" panose="02020603050405020304" pitchFamily="18" charset="0"/>
              </a:rPr>
              <a:t>N×N</a:t>
            </a:r>
            <a:r>
              <a:rPr lang="en-GB" sz="1400" kern="0" dirty="0" smtClean="0">
                <a:latin typeface="+mn-lt"/>
              </a:rPr>
              <a:t> dimensional space</a:t>
            </a:r>
          </a:p>
        </p:txBody>
      </p:sp>
    </p:spTree>
    <p:extLst>
      <p:ext uri="{BB962C8B-B14F-4D97-AF65-F5344CB8AC3E}">
        <p14:creationId xmlns:p14="http://schemas.microsoft.com/office/powerpoint/2010/main" val="5426768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Singular Value Decomposition </a:t>
            </a:r>
            <a:r>
              <a:rPr lang="en-GB" dirty="0" smtClean="0"/>
              <a:t>||</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36</a:t>
            </a:fld>
            <a:endParaRPr lang="en-US" altLang="en-US"/>
          </a:p>
        </p:txBody>
      </p:sp>
      <p:sp>
        <p:nvSpPr>
          <p:cNvPr id="6" name="Content Placeholder 5"/>
          <p:cNvSpPr>
            <a:spLocks noGrp="1"/>
          </p:cNvSpPr>
          <p:nvPr>
            <p:ph idx="1"/>
          </p:nvPr>
        </p:nvSpPr>
        <p:spPr>
          <a:xfrm>
            <a:off x="654690" y="967237"/>
            <a:ext cx="7877576" cy="652885"/>
          </a:xfrm>
        </p:spPr>
        <p:txBody>
          <a:bodyPr/>
          <a:lstStyle/>
          <a:p>
            <a:r>
              <a:rPr lang="en-GB" sz="1800" dirty="0" smtClean="0"/>
              <a:t>SVD can be used to solve the determine a correction using </a:t>
            </a:r>
            <a:r>
              <a:rPr lang="en-GB" sz="1800" i="1" dirty="0" smtClean="0">
                <a:latin typeface="Times New Roman" panose="02020603050405020304" pitchFamily="18" charset="0"/>
                <a:cs typeface="Times New Roman" panose="02020603050405020304" pitchFamily="18" charset="0"/>
              </a:rPr>
              <a:t>k</a:t>
            </a:r>
            <a:r>
              <a:rPr lang="en-GB" sz="1800" dirty="0" smtClean="0"/>
              <a:t> out of </a:t>
            </a:r>
            <a:r>
              <a:rPr lang="en-GB" sz="1800" i="1" dirty="0" smtClean="0">
                <a:latin typeface="Times New Roman" panose="02020603050405020304" pitchFamily="18" charset="0"/>
                <a:cs typeface="Times New Roman" panose="02020603050405020304" pitchFamily="18" charset="0"/>
              </a:rPr>
              <a:t>M</a:t>
            </a:r>
            <a:r>
              <a:rPr lang="en-GB" sz="1800" dirty="0" smtClean="0"/>
              <a:t> eigenvalues.</a:t>
            </a:r>
          </a:p>
          <a:p>
            <a:pPr lvl="1"/>
            <a:r>
              <a:rPr lang="en-GB" sz="1600" dirty="0"/>
              <a:t>The eigenvalues </a:t>
            </a:r>
            <a:r>
              <a:rPr lang="en-GB" sz="1600" dirty="0" err="1">
                <a:latin typeface="Times New Roman" panose="02020603050405020304" pitchFamily="18" charset="0"/>
                <a:cs typeface="Times New Roman" panose="02020603050405020304" pitchFamily="18" charset="0"/>
              </a:rPr>
              <a:t>w</a:t>
            </a:r>
            <a:r>
              <a:rPr lang="en-GB" sz="1600" i="1" baseline="-25000" dirty="0" err="1">
                <a:latin typeface="Times New Roman" panose="02020603050405020304" pitchFamily="18" charset="0"/>
                <a:cs typeface="Times New Roman" panose="02020603050405020304" pitchFamily="18" charset="0"/>
              </a:rPr>
              <a:t>j</a:t>
            </a:r>
            <a:r>
              <a:rPr lang="en-GB" sz="1600" dirty="0"/>
              <a:t> are typically sorted in descending order: </a:t>
            </a:r>
            <a:r>
              <a:rPr lang="en-GB" sz="1600" i="1" dirty="0">
                <a:latin typeface="Times New Roman" panose="02020603050405020304" pitchFamily="18" charset="0"/>
                <a:cs typeface="Times New Roman" panose="02020603050405020304" pitchFamily="18" charset="0"/>
              </a:rPr>
              <a:t>w</a:t>
            </a:r>
            <a:r>
              <a:rPr lang="en-GB" sz="1600" i="1" baseline="-25000" dirty="0">
                <a:latin typeface="Times New Roman" panose="02020603050405020304" pitchFamily="18" charset="0"/>
                <a:cs typeface="Times New Roman" panose="02020603050405020304" pitchFamily="18" charset="0"/>
              </a:rPr>
              <a:t>j+1</a:t>
            </a:r>
            <a:r>
              <a:rPr lang="en-GB" sz="1600" dirty="0"/>
              <a:t> ≤  </a:t>
            </a:r>
            <a:r>
              <a:rPr lang="en-GB" sz="1600" dirty="0" err="1">
                <a:latin typeface="Times New Roman" panose="02020603050405020304" pitchFamily="18" charset="0"/>
                <a:cs typeface="Times New Roman" panose="02020603050405020304" pitchFamily="18" charset="0"/>
              </a:rPr>
              <a:t>w</a:t>
            </a:r>
            <a:r>
              <a:rPr lang="en-GB" sz="1600" i="1" baseline="-25000" dirty="0" err="1">
                <a:latin typeface="Times New Roman" panose="02020603050405020304" pitchFamily="18" charset="0"/>
                <a:cs typeface="Times New Roman" panose="02020603050405020304" pitchFamily="18" charset="0"/>
              </a:rPr>
              <a:t>j</a:t>
            </a:r>
            <a:r>
              <a:rPr lang="en-GB" sz="1600" dirty="0"/>
              <a:t>.</a:t>
            </a:r>
          </a:p>
          <a:p>
            <a:pPr lvl="1"/>
            <a:endParaRPr lang="en-GB" sz="1600" dirty="0"/>
          </a:p>
        </p:txBody>
      </p:sp>
      <p:graphicFrame>
        <p:nvGraphicFramePr>
          <p:cNvPr id="7" name="Object 14"/>
          <p:cNvGraphicFramePr>
            <a:graphicFrameLocks noChangeAspect="1"/>
          </p:cNvGraphicFramePr>
          <p:nvPr>
            <p:extLst>
              <p:ext uri="{D42A27DB-BD31-4B8C-83A1-F6EECF244321}">
                <p14:modId xmlns:p14="http://schemas.microsoft.com/office/powerpoint/2010/main" val="912981007"/>
              </p:ext>
            </p:extLst>
          </p:nvPr>
        </p:nvGraphicFramePr>
        <p:xfrm>
          <a:off x="1525588" y="2479675"/>
          <a:ext cx="4386262" cy="534988"/>
        </p:xfrm>
        <a:graphic>
          <a:graphicData uri="http://schemas.openxmlformats.org/presentationml/2006/ole">
            <mc:AlternateContent xmlns:mc="http://schemas.openxmlformats.org/markup-compatibility/2006">
              <mc:Choice xmlns:v="urn:schemas-microsoft-com:vml" Requires="v">
                <p:oleObj spid="_x0000_s56203" name="Equation" r:id="rId3" imgW="2082600" imgH="253800" progId="Equation.3">
                  <p:embed/>
                </p:oleObj>
              </mc:Choice>
              <mc:Fallback>
                <p:oleObj name="Equation" r:id="rId3" imgW="2082600" imgH="253800" progId="Equation.3">
                  <p:embed/>
                  <p:pic>
                    <p:nvPicPr>
                      <p:cNvPr id="25615" name="Object 14"/>
                      <p:cNvPicPr>
                        <a:picLocks noChangeAspect="1" noChangeArrowheads="1"/>
                      </p:cNvPicPr>
                      <p:nvPr/>
                    </p:nvPicPr>
                    <p:blipFill>
                      <a:blip r:embed="rId4"/>
                      <a:srcRect/>
                      <a:stretch>
                        <a:fillRect/>
                      </a:stretch>
                    </p:blipFill>
                    <p:spPr bwMode="auto">
                      <a:xfrm>
                        <a:off x="1525588" y="2479675"/>
                        <a:ext cx="4386262" cy="534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16"/>
          <p:cNvGraphicFramePr>
            <a:graphicFrameLocks noChangeAspect="1"/>
          </p:cNvGraphicFramePr>
          <p:nvPr>
            <p:extLst>
              <p:ext uri="{D42A27DB-BD31-4B8C-83A1-F6EECF244321}">
                <p14:modId xmlns:p14="http://schemas.microsoft.com/office/powerpoint/2010/main" val="148634064"/>
              </p:ext>
            </p:extLst>
          </p:nvPr>
        </p:nvGraphicFramePr>
        <p:xfrm>
          <a:off x="6337888" y="2106158"/>
          <a:ext cx="2194378" cy="1306283"/>
        </p:xfrm>
        <a:graphic>
          <a:graphicData uri="http://schemas.openxmlformats.org/presentationml/2006/ole">
            <mc:AlternateContent xmlns:mc="http://schemas.openxmlformats.org/markup-compatibility/2006">
              <mc:Choice xmlns:v="urn:schemas-microsoft-com:vml" Requires="v">
                <p:oleObj spid="_x0000_s56204" name="Equation" r:id="rId5" imgW="2298700" imgH="1371600" progId="Equation.3">
                  <p:embed/>
                </p:oleObj>
              </mc:Choice>
              <mc:Fallback>
                <p:oleObj name="Equation" r:id="rId5" imgW="2298700" imgH="1371600" progId="Equation.3">
                  <p:embed/>
                  <p:pic>
                    <p:nvPicPr>
                      <p:cNvPr id="25616"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37888" y="2106158"/>
                        <a:ext cx="2194378" cy="1306283"/>
                      </a:xfrm>
                      <a:prstGeom prst="rect">
                        <a:avLst/>
                      </a:prstGeom>
                      <a:noFill/>
                      <a:ln>
                        <a:noFill/>
                      </a:ln>
                      <a:effectLst/>
                      <a:extLst/>
                    </p:spPr>
                  </p:pic>
                </p:oleObj>
              </mc:Fallback>
            </mc:AlternateContent>
          </a:graphicData>
        </a:graphic>
      </p:graphicFrame>
      <p:sp>
        <p:nvSpPr>
          <p:cNvPr id="9" name="Content Placeholder 5"/>
          <p:cNvSpPr txBox="1">
            <a:spLocks/>
          </p:cNvSpPr>
          <p:nvPr/>
        </p:nvSpPr>
        <p:spPr bwMode="auto">
          <a:xfrm>
            <a:off x="813474" y="3493740"/>
            <a:ext cx="7877576" cy="652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endParaRPr lang="en-GB" sz="1800" kern="0" dirty="0"/>
          </a:p>
        </p:txBody>
      </p:sp>
      <p:sp>
        <p:nvSpPr>
          <p:cNvPr id="10" name="Content Placeholder 5"/>
          <p:cNvSpPr txBox="1">
            <a:spLocks/>
          </p:cNvSpPr>
          <p:nvPr/>
        </p:nvSpPr>
        <p:spPr bwMode="auto">
          <a:xfrm>
            <a:off x="654690" y="3575527"/>
            <a:ext cx="7877576" cy="97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This operation corresponds intuitively to </a:t>
            </a:r>
            <a:r>
              <a:rPr lang="en-GB" sz="1800" kern="0" dirty="0" smtClean="0">
                <a:solidFill>
                  <a:srgbClr val="0000FF"/>
                </a:solidFill>
              </a:rPr>
              <a:t>decompose the measured orbit into the orbit eigenvectors </a:t>
            </a:r>
            <a:r>
              <a:rPr lang="en-GB" sz="1800" i="1" kern="0" dirty="0" err="1" smtClean="0">
                <a:solidFill>
                  <a:srgbClr val="0000FF"/>
                </a:solidFill>
                <a:latin typeface="Times New Roman" panose="02020603050405020304" pitchFamily="18" charset="0"/>
                <a:cs typeface="Times New Roman" panose="02020603050405020304" pitchFamily="18" charset="0"/>
              </a:rPr>
              <a:t>z</a:t>
            </a:r>
            <a:r>
              <a:rPr lang="en-GB" sz="1800" i="1" kern="0" baseline="-25000" dirty="0" err="1" smtClean="0">
                <a:solidFill>
                  <a:srgbClr val="0000FF"/>
                </a:solidFill>
                <a:latin typeface="Times New Roman" panose="02020603050405020304" pitchFamily="18" charset="0"/>
                <a:cs typeface="Times New Roman" panose="02020603050405020304" pitchFamily="18" charset="0"/>
              </a:rPr>
              <a:t>i</a:t>
            </a:r>
            <a:r>
              <a:rPr lang="en-GB" sz="1800" kern="0" dirty="0">
                <a:solidFill>
                  <a:srgbClr val="0000FF"/>
                </a:solidFill>
              </a:rPr>
              <a:t> </a:t>
            </a:r>
            <a:r>
              <a:rPr lang="en-GB" sz="1800" kern="0" dirty="0" smtClean="0"/>
              <a:t>– </a:t>
            </a:r>
            <a:r>
              <a:rPr lang="en-GB" sz="1800" kern="0" dirty="0" smtClean="0">
                <a:solidFill>
                  <a:srgbClr val="CC3399"/>
                </a:solidFill>
              </a:rPr>
              <a:t>unique</a:t>
            </a:r>
            <a:r>
              <a:rPr lang="en-GB" sz="1800" kern="0" dirty="0" smtClean="0"/>
              <a:t> ! – and then to correct the effect of the k largest eigenvectors (since </a:t>
            </a:r>
            <a:r>
              <a:rPr lang="en-GB" sz="1800" i="1" kern="0" dirty="0" err="1" smtClean="0">
                <a:latin typeface="Times New Roman" panose="02020603050405020304" pitchFamily="18" charset="0"/>
                <a:cs typeface="Times New Roman" panose="02020603050405020304" pitchFamily="18" charset="0"/>
              </a:rPr>
              <a:t>z</a:t>
            </a:r>
            <a:r>
              <a:rPr lang="en-GB" sz="1800" i="1" kern="0" baseline="-25000" dirty="0" err="1" smtClean="0">
                <a:latin typeface="Times New Roman" panose="02020603050405020304" pitchFamily="18" charset="0"/>
                <a:cs typeface="Times New Roman" panose="02020603050405020304" pitchFamily="18" charset="0"/>
              </a:rPr>
              <a:t>i</a:t>
            </a:r>
            <a:r>
              <a:rPr lang="en-GB" sz="1800" i="1" kern="0" baseline="-25000" dirty="0" smtClean="0">
                <a:latin typeface="Times New Roman" panose="02020603050405020304" pitchFamily="18" charset="0"/>
                <a:cs typeface="Times New Roman" panose="02020603050405020304" pitchFamily="18" charset="0"/>
              </a:rPr>
              <a:t> </a:t>
            </a:r>
            <a:r>
              <a:rPr lang="en-GB" sz="1800" i="1" kern="0" dirty="0" smtClean="0">
                <a:latin typeface="Times New Roman" panose="02020603050405020304" pitchFamily="18" charset="0"/>
                <a:cs typeface="Times New Roman" panose="02020603050405020304" pitchFamily="18" charset="0"/>
              </a:rPr>
              <a:t> </a:t>
            </a:r>
            <a:r>
              <a:rPr lang="en-GB" sz="1800" kern="0" dirty="0" smtClean="0">
                <a:latin typeface="+mj-lt"/>
                <a:cs typeface="Times New Roman" panose="02020603050405020304" pitchFamily="18" charset="0"/>
              </a:rPr>
              <a:t>is associated to </a:t>
            </a:r>
            <a:r>
              <a:rPr lang="en-GB" sz="1800" i="1" kern="0" dirty="0">
                <a:latin typeface="Times New Roman" panose="02020603050405020304" pitchFamily="18" charset="0"/>
                <a:cs typeface="Times New Roman" panose="02020603050405020304" pitchFamily="18" charset="0"/>
              </a:rPr>
              <a:t>v</a:t>
            </a:r>
            <a:r>
              <a:rPr lang="en-GB" sz="1800" i="1" kern="0" baseline="-25000" dirty="0" smtClean="0">
                <a:latin typeface="Times New Roman" panose="02020603050405020304" pitchFamily="18" charset="0"/>
                <a:cs typeface="Times New Roman" panose="02020603050405020304" pitchFamily="18" charset="0"/>
              </a:rPr>
              <a:t>i</a:t>
            </a:r>
            <a:r>
              <a:rPr lang="en-GB" sz="1800" kern="0" dirty="0" smtClean="0">
                <a:latin typeface="+mj-lt"/>
                <a:cs typeface="Times New Roman" panose="02020603050405020304" pitchFamily="18" charset="0"/>
              </a:rPr>
              <a:t>).</a:t>
            </a:r>
            <a:endParaRPr lang="en-GB" sz="1800" kern="0" dirty="0" smtClean="0">
              <a:latin typeface="+mj-lt"/>
            </a:endParaRPr>
          </a:p>
          <a:p>
            <a:pPr lvl="1"/>
            <a:endParaRPr lang="en-GB" sz="1600" kern="0" dirty="0"/>
          </a:p>
        </p:txBody>
      </p:sp>
      <p:graphicFrame>
        <p:nvGraphicFramePr>
          <p:cNvPr id="11" name="Object 14"/>
          <p:cNvGraphicFramePr>
            <a:graphicFrameLocks noChangeAspect="1"/>
          </p:cNvGraphicFramePr>
          <p:nvPr>
            <p:extLst>
              <p:ext uri="{D42A27DB-BD31-4B8C-83A1-F6EECF244321}">
                <p14:modId xmlns:p14="http://schemas.microsoft.com/office/powerpoint/2010/main" val="2106318190"/>
              </p:ext>
            </p:extLst>
          </p:nvPr>
        </p:nvGraphicFramePr>
        <p:xfrm>
          <a:off x="1295464" y="4619866"/>
          <a:ext cx="1026384" cy="508000"/>
        </p:xfrm>
        <a:graphic>
          <a:graphicData uri="http://schemas.openxmlformats.org/presentationml/2006/ole">
            <mc:AlternateContent xmlns:mc="http://schemas.openxmlformats.org/markup-compatibility/2006">
              <mc:Choice xmlns:v="urn:schemas-microsoft-com:vml" Requires="v">
                <p:oleObj spid="_x0000_s56205" name="Equation" r:id="rId7" imgW="457200" imgH="241200" progId="Equation.3">
                  <p:embed/>
                </p:oleObj>
              </mc:Choice>
              <mc:Fallback>
                <p:oleObj name="Equation" r:id="rId7" imgW="457200" imgH="241200" progId="Equation.3">
                  <p:embed/>
                  <p:pic>
                    <p:nvPicPr>
                      <p:cNvPr id="7" name="Object 14"/>
                      <p:cNvPicPr>
                        <a:picLocks noChangeAspect="1" noChangeArrowheads="1"/>
                      </p:cNvPicPr>
                      <p:nvPr/>
                    </p:nvPicPr>
                    <p:blipFill>
                      <a:blip r:embed="rId8"/>
                      <a:srcRect/>
                      <a:stretch>
                        <a:fillRect/>
                      </a:stretch>
                    </p:blipFill>
                    <p:spPr bwMode="auto">
                      <a:xfrm>
                        <a:off x="1295464" y="4619866"/>
                        <a:ext cx="1026384" cy="508000"/>
                      </a:xfrm>
                      <a:prstGeom prst="rect">
                        <a:avLst/>
                      </a:prstGeom>
                      <a:noFill/>
                      <a:ln>
                        <a:noFill/>
                      </a:ln>
                      <a:effectLst/>
                      <a:extLst/>
                    </p:spPr>
                  </p:pic>
                </p:oleObj>
              </mc:Fallback>
            </mc:AlternateContent>
          </a:graphicData>
        </a:graphic>
      </p:graphicFrame>
      <p:sp>
        <p:nvSpPr>
          <p:cNvPr id="12" name="Left-Right Arrow 11"/>
          <p:cNvSpPr/>
          <p:nvPr/>
        </p:nvSpPr>
        <p:spPr bwMode="auto">
          <a:xfrm>
            <a:off x="2558119" y="5340439"/>
            <a:ext cx="691290" cy="323100"/>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aphicFrame>
        <p:nvGraphicFramePr>
          <p:cNvPr id="14" name="Object 2"/>
          <p:cNvGraphicFramePr>
            <a:graphicFrameLocks noChangeAspect="1"/>
          </p:cNvGraphicFramePr>
          <p:nvPr>
            <p:extLst>
              <p:ext uri="{D42A27DB-BD31-4B8C-83A1-F6EECF244321}">
                <p14:modId xmlns:p14="http://schemas.microsoft.com/office/powerpoint/2010/main" val="459049922"/>
              </p:ext>
            </p:extLst>
          </p:nvPr>
        </p:nvGraphicFramePr>
        <p:xfrm>
          <a:off x="3638164" y="4646060"/>
          <a:ext cx="1049338" cy="455612"/>
        </p:xfrm>
        <a:graphic>
          <a:graphicData uri="http://schemas.openxmlformats.org/presentationml/2006/ole">
            <mc:AlternateContent xmlns:mc="http://schemas.openxmlformats.org/markup-compatibility/2006">
              <mc:Choice xmlns:v="urn:schemas-microsoft-com:vml" Requires="v">
                <p:oleObj spid="_x0000_s56206" name="Equation" r:id="rId9" imgW="672840" imgH="241200" progId="Equation.3">
                  <p:embed/>
                </p:oleObj>
              </mc:Choice>
              <mc:Fallback>
                <p:oleObj name="Equation" r:id="rId9" imgW="672840" imgH="241200" progId="Equation.3">
                  <p:embed/>
                  <p:pic>
                    <p:nvPicPr>
                      <p:cNvPr id="22" name="Object 2"/>
                      <p:cNvPicPr>
                        <a:picLocks noChangeAspect="1" noChangeArrowheads="1"/>
                      </p:cNvPicPr>
                      <p:nvPr/>
                    </p:nvPicPr>
                    <p:blipFill>
                      <a:blip r:embed="rId10"/>
                      <a:srcRect/>
                      <a:stretch>
                        <a:fillRect/>
                      </a:stretch>
                    </p:blipFill>
                    <p:spPr bwMode="auto">
                      <a:xfrm>
                        <a:off x="3638164" y="4646060"/>
                        <a:ext cx="1049338" cy="455612"/>
                      </a:xfrm>
                      <a:prstGeom prst="rect">
                        <a:avLst/>
                      </a:prstGeom>
                      <a:noFill/>
                      <a:ln>
                        <a:noFill/>
                      </a:ln>
                      <a:effectLst/>
                      <a:extLst/>
                    </p:spPr>
                  </p:pic>
                </p:oleObj>
              </mc:Fallback>
            </mc:AlternateContent>
          </a:graphicData>
        </a:graphic>
      </p:graphicFrame>
      <p:graphicFrame>
        <p:nvGraphicFramePr>
          <p:cNvPr id="15" name="Object 2"/>
          <p:cNvGraphicFramePr>
            <a:graphicFrameLocks noChangeAspect="1"/>
          </p:cNvGraphicFramePr>
          <p:nvPr>
            <p:extLst>
              <p:ext uri="{D42A27DB-BD31-4B8C-83A1-F6EECF244321}">
                <p14:modId xmlns:p14="http://schemas.microsoft.com/office/powerpoint/2010/main" val="1135393567"/>
              </p:ext>
            </p:extLst>
          </p:nvPr>
        </p:nvGraphicFramePr>
        <p:xfrm>
          <a:off x="5032860" y="4664923"/>
          <a:ext cx="673100" cy="336550"/>
        </p:xfrm>
        <a:graphic>
          <a:graphicData uri="http://schemas.openxmlformats.org/presentationml/2006/ole">
            <mc:AlternateContent xmlns:mc="http://schemas.openxmlformats.org/markup-compatibility/2006">
              <mc:Choice xmlns:v="urn:schemas-microsoft-com:vml" Requires="v">
                <p:oleObj spid="_x0000_s56207" name="Equation" r:id="rId11" imgW="431640" imgH="177480" progId="Equation.3">
                  <p:embed/>
                </p:oleObj>
              </mc:Choice>
              <mc:Fallback>
                <p:oleObj name="Equation" r:id="rId11" imgW="431640" imgH="177480" progId="Equation.3">
                  <p:embed/>
                  <p:pic>
                    <p:nvPicPr>
                      <p:cNvPr id="14" name="Object 2"/>
                      <p:cNvPicPr>
                        <a:picLocks noChangeAspect="1" noChangeArrowheads="1"/>
                      </p:cNvPicPr>
                      <p:nvPr/>
                    </p:nvPicPr>
                    <p:blipFill>
                      <a:blip r:embed="rId12"/>
                      <a:srcRect/>
                      <a:stretch>
                        <a:fillRect/>
                      </a:stretch>
                    </p:blipFill>
                    <p:spPr bwMode="auto">
                      <a:xfrm>
                        <a:off x="5032860" y="4664923"/>
                        <a:ext cx="673100" cy="336550"/>
                      </a:xfrm>
                      <a:prstGeom prst="rect">
                        <a:avLst/>
                      </a:prstGeom>
                      <a:noFill/>
                      <a:ln>
                        <a:noFill/>
                      </a:ln>
                      <a:effectLst/>
                      <a:extLst/>
                    </p:spPr>
                  </p:pic>
                </p:oleObj>
              </mc:Fallback>
            </mc:AlternateContent>
          </a:graphicData>
        </a:graphic>
      </p:graphicFrame>
      <p:graphicFrame>
        <p:nvGraphicFramePr>
          <p:cNvPr id="16" name="Object 14"/>
          <p:cNvGraphicFramePr>
            <a:graphicFrameLocks noChangeAspect="1"/>
          </p:cNvGraphicFramePr>
          <p:nvPr>
            <p:extLst>
              <p:ext uri="{D42A27DB-BD31-4B8C-83A1-F6EECF244321}">
                <p14:modId xmlns:p14="http://schemas.microsoft.com/office/powerpoint/2010/main" val="1678712005"/>
              </p:ext>
            </p:extLst>
          </p:nvPr>
        </p:nvGraphicFramePr>
        <p:xfrm>
          <a:off x="935631" y="5248650"/>
          <a:ext cx="1375403" cy="414434"/>
        </p:xfrm>
        <a:graphic>
          <a:graphicData uri="http://schemas.openxmlformats.org/presentationml/2006/ole">
            <mc:AlternateContent xmlns:mc="http://schemas.openxmlformats.org/markup-compatibility/2006">
              <mc:Choice xmlns:v="urn:schemas-microsoft-com:vml" Requires="v">
                <p:oleObj spid="_x0000_s56208" name="Equation" r:id="rId13" imgW="799920" imgH="241200" progId="Equation.3">
                  <p:embed/>
                </p:oleObj>
              </mc:Choice>
              <mc:Fallback>
                <p:oleObj name="Equation" r:id="rId13" imgW="799920" imgH="241200" progId="Equation.3">
                  <p:embed/>
                  <p:pic>
                    <p:nvPicPr>
                      <p:cNvPr id="7" name="Object 14"/>
                      <p:cNvPicPr>
                        <a:picLocks noChangeAspect="1" noChangeArrowheads="1"/>
                      </p:cNvPicPr>
                      <p:nvPr/>
                    </p:nvPicPr>
                    <p:blipFill>
                      <a:blip r:embed="rId14"/>
                      <a:srcRect/>
                      <a:stretch>
                        <a:fillRect/>
                      </a:stretch>
                    </p:blipFill>
                    <p:spPr bwMode="auto">
                      <a:xfrm>
                        <a:off x="935631" y="5248650"/>
                        <a:ext cx="1375403" cy="414434"/>
                      </a:xfrm>
                      <a:prstGeom prst="rect">
                        <a:avLst/>
                      </a:prstGeom>
                      <a:noFill/>
                      <a:ln>
                        <a:noFill/>
                      </a:ln>
                      <a:effectLst/>
                      <a:extLst/>
                    </p:spPr>
                  </p:pic>
                </p:oleObj>
              </mc:Fallback>
            </mc:AlternateContent>
          </a:graphicData>
        </a:graphic>
      </p:graphicFrame>
      <p:graphicFrame>
        <p:nvGraphicFramePr>
          <p:cNvPr id="17" name="Object 2"/>
          <p:cNvGraphicFramePr>
            <a:graphicFrameLocks noChangeAspect="1"/>
          </p:cNvGraphicFramePr>
          <p:nvPr>
            <p:extLst>
              <p:ext uri="{D42A27DB-BD31-4B8C-83A1-F6EECF244321}">
                <p14:modId xmlns:p14="http://schemas.microsoft.com/office/powerpoint/2010/main" val="621714472"/>
              </p:ext>
            </p:extLst>
          </p:nvPr>
        </p:nvGraphicFramePr>
        <p:xfrm>
          <a:off x="3607862" y="5239967"/>
          <a:ext cx="574675" cy="431800"/>
        </p:xfrm>
        <a:graphic>
          <a:graphicData uri="http://schemas.openxmlformats.org/presentationml/2006/ole">
            <mc:AlternateContent xmlns:mc="http://schemas.openxmlformats.org/markup-compatibility/2006">
              <mc:Choice xmlns:v="urn:schemas-microsoft-com:vml" Requires="v">
                <p:oleObj spid="_x0000_s56209" name="Equation" r:id="rId15" imgW="368280" imgH="228600" progId="Equation.3">
                  <p:embed/>
                </p:oleObj>
              </mc:Choice>
              <mc:Fallback>
                <p:oleObj name="Equation" r:id="rId15" imgW="368280" imgH="228600" progId="Equation.3">
                  <p:embed/>
                  <p:pic>
                    <p:nvPicPr>
                      <p:cNvPr id="14" name="Object 2"/>
                      <p:cNvPicPr>
                        <a:picLocks noChangeAspect="1" noChangeArrowheads="1"/>
                      </p:cNvPicPr>
                      <p:nvPr/>
                    </p:nvPicPr>
                    <p:blipFill>
                      <a:blip r:embed="rId16"/>
                      <a:srcRect/>
                      <a:stretch>
                        <a:fillRect/>
                      </a:stretch>
                    </p:blipFill>
                    <p:spPr bwMode="auto">
                      <a:xfrm>
                        <a:off x="3607862" y="5239967"/>
                        <a:ext cx="574675" cy="431800"/>
                      </a:xfrm>
                      <a:prstGeom prst="rect">
                        <a:avLst/>
                      </a:prstGeom>
                      <a:noFill/>
                      <a:ln>
                        <a:noFill/>
                      </a:ln>
                      <a:effectLst/>
                      <a:extLst/>
                    </p:spPr>
                  </p:pic>
                </p:oleObj>
              </mc:Fallback>
            </mc:AlternateContent>
          </a:graphicData>
        </a:graphic>
      </p:graphicFrame>
      <p:graphicFrame>
        <p:nvGraphicFramePr>
          <p:cNvPr id="18" name="Object 14"/>
          <p:cNvGraphicFramePr>
            <a:graphicFrameLocks noChangeAspect="1"/>
          </p:cNvGraphicFramePr>
          <p:nvPr>
            <p:extLst>
              <p:ext uri="{D42A27DB-BD31-4B8C-83A1-F6EECF244321}">
                <p14:modId xmlns:p14="http://schemas.microsoft.com/office/powerpoint/2010/main" val="2220841013"/>
              </p:ext>
            </p:extLst>
          </p:nvPr>
        </p:nvGraphicFramePr>
        <p:xfrm>
          <a:off x="501992" y="5885863"/>
          <a:ext cx="1819856" cy="432334"/>
        </p:xfrm>
        <a:graphic>
          <a:graphicData uri="http://schemas.openxmlformats.org/presentationml/2006/ole">
            <mc:AlternateContent xmlns:mc="http://schemas.openxmlformats.org/markup-compatibility/2006">
              <mc:Choice xmlns:v="urn:schemas-microsoft-com:vml" Requires="v">
                <p:oleObj spid="_x0000_s56210" name="Equation" r:id="rId17" imgW="1015920" imgH="241200" progId="Equation.3">
                  <p:embed/>
                </p:oleObj>
              </mc:Choice>
              <mc:Fallback>
                <p:oleObj name="Equation" r:id="rId17" imgW="1015920" imgH="241200" progId="Equation.3">
                  <p:embed/>
                  <p:pic>
                    <p:nvPicPr>
                      <p:cNvPr id="7" name="Object 14"/>
                      <p:cNvPicPr>
                        <a:picLocks noChangeAspect="1" noChangeArrowheads="1"/>
                      </p:cNvPicPr>
                      <p:nvPr/>
                    </p:nvPicPr>
                    <p:blipFill>
                      <a:blip r:embed="rId18"/>
                      <a:srcRect/>
                      <a:stretch>
                        <a:fillRect/>
                      </a:stretch>
                    </p:blipFill>
                    <p:spPr bwMode="auto">
                      <a:xfrm>
                        <a:off x="501992" y="5885863"/>
                        <a:ext cx="1819856" cy="432334"/>
                      </a:xfrm>
                      <a:prstGeom prst="rect">
                        <a:avLst/>
                      </a:prstGeom>
                      <a:noFill/>
                      <a:ln>
                        <a:noFill/>
                      </a:ln>
                      <a:effectLst/>
                      <a:extLst/>
                    </p:spPr>
                  </p:pic>
                </p:oleObj>
              </mc:Fallback>
            </mc:AlternateContent>
          </a:graphicData>
        </a:graphic>
      </p:graphicFrame>
      <p:graphicFrame>
        <p:nvGraphicFramePr>
          <p:cNvPr id="19" name="Object 2"/>
          <p:cNvGraphicFramePr>
            <a:graphicFrameLocks noChangeAspect="1"/>
          </p:cNvGraphicFramePr>
          <p:nvPr>
            <p:extLst>
              <p:ext uri="{D42A27DB-BD31-4B8C-83A1-F6EECF244321}">
                <p14:modId xmlns:p14="http://schemas.microsoft.com/office/powerpoint/2010/main" val="1933932924"/>
              </p:ext>
            </p:extLst>
          </p:nvPr>
        </p:nvGraphicFramePr>
        <p:xfrm>
          <a:off x="3448458" y="5726112"/>
          <a:ext cx="1428750" cy="815975"/>
        </p:xfrm>
        <a:graphic>
          <a:graphicData uri="http://schemas.openxmlformats.org/presentationml/2006/ole">
            <mc:AlternateContent xmlns:mc="http://schemas.openxmlformats.org/markup-compatibility/2006">
              <mc:Choice xmlns:v="urn:schemas-microsoft-com:vml" Requires="v">
                <p:oleObj spid="_x0000_s56211" name="Equation" r:id="rId19" imgW="914400" imgH="431640" progId="Equation.3">
                  <p:embed/>
                </p:oleObj>
              </mc:Choice>
              <mc:Fallback>
                <p:oleObj name="Equation" r:id="rId19" imgW="914400" imgH="431640" progId="Equation.3">
                  <p:embed/>
                  <p:pic>
                    <p:nvPicPr>
                      <p:cNvPr id="17" name="Object 2"/>
                      <p:cNvPicPr>
                        <a:picLocks noChangeAspect="1" noChangeArrowheads="1"/>
                      </p:cNvPicPr>
                      <p:nvPr/>
                    </p:nvPicPr>
                    <p:blipFill>
                      <a:blip r:embed="rId20"/>
                      <a:srcRect/>
                      <a:stretch>
                        <a:fillRect/>
                      </a:stretch>
                    </p:blipFill>
                    <p:spPr bwMode="auto">
                      <a:xfrm>
                        <a:off x="3448458" y="5726112"/>
                        <a:ext cx="1428750" cy="815975"/>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0311135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SVD - MICADO</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37</a:t>
            </a:fld>
            <a:endParaRPr lang="en-US" altLang="en-US"/>
          </a:p>
        </p:txBody>
      </p:sp>
      <p:sp>
        <p:nvSpPr>
          <p:cNvPr id="6" name="Content Placeholder 5"/>
          <p:cNvSpPr>
            <a:spLocks noGrp="1"/>
          </p:cNvSpPr>
          <p:nvPr>
            <p:ph idx="1"/>
          </p:nvPr>
        </p:nvSpPr>
        <p:spPr>
          <a:xfrm>
            <a:off x="654690" y="1016217"/>
            <a:ext cx="7877576" cy="5107865"/>
          </a:xfrm>
        </p:spPr>
        <p:txBody>
          <a:bodyPr/>
          <a:lstStyle/>
          <a:p>
            <a:r>
              <a:rPr lang="en-GB" sz="1800" dirty="0" smtClean="0"/>
              <a:t>MICADO picks out </a:t>
            </a:r>
            <a:r>
              <a:rPr lang="en-GB" sz="1800" dirty="0" smtClean="0">
                <a:solidFill>
                  <a:srgbClr val="0000FF"/>
                </a:solidFill>
              </a:rPr>
              <a:t>individual correctors</a:t>
            </a:r>
            <a:r>
              <a:rPr lang="en-GB" sz="1800" dirty="0" smtClean="0"/>
              <a:t>.</a:t>
            </a:r>
          </a:p>
          <a:p>
            <a:pPr lvl="1"/>
            <a:r>
              <a:rPr lang="en-GB" sz="1600" dirty="0" smtClean="0"/>
              <a:t>With a perfect match of model and machine it will help localize local sources.</a:t>
            </a:r>
          </a:p>
          <a:p>
            <a:pPr lvl="1"/>
            <a:r>
              <a:rPr lang="en-GB" sz="1600" dirty="0" smtClean="0"/>
              <a:t>Well suited in case of clean measurements to identify a single / dominant source.</a:t>
            </a:r>
          </a:p>
          <a:p>
            <a:pPr lvl="1"/>
            <a:r>
              <a:rPr lang="en-GB" sz="1600" dirty="0" smtClean="0"/>
              <a:t>MICADO can be in trouble if the R matrix presents singularities, associated to poor BPM or corrector layout (poor phase conditions…).</a:t>
            </a:r>
          </a:p>
          <a:p>
            <a:r>
              <a:rPr lang="en-GB" sz="1800" dirty="0" smtClean="0"/>
              <a:t>SVD will always use </a:t>
            </a:r>
            <a:r>
              <a:rPr lang="en-GB" sz="1800" dirty="0" smtClean="0">
                <a:solidFill>
                  <a:srgbClr val="0000FF"/>
                </a:solidFill>
              </a:rPr>
              <a:t>all correctors</a:t>
            </a:r>
            <a:r>
              <a:rPr lang="en-GB" sz="1800" dirty="0" smtClean="0"/>
              <a:t>.</a:t>
            </a:r>
          </a:p>
          <a:p>
            <a:pPr lvl="1"/>
            <a:r>
              <a:rPr lang="en-GB" sz="1600" dirty="0" smtClean="0"/>
              <a:t>With few eigenvalues for the correction, even a local perturbation will be corrected with many elements.</a:t>
            </a:r>
          </a:p>
          <a:p>
            <a:pPr lvl="2"/>
            <a:r>
              <a:rPr lang="en-GB" sz="1400" dirty="0" smtClean="0"/>
              <a:t>Can be a pro if the strength of correctors is limited.</a:t>
            </a:r>
          </a:p>
          <a:p>
            <a:pPr lvl="1"/>
            <a:r>
              <a:rPr lang="en-GB" sz="1600" dirty="0" smtClean="0"/>
              <a:t>The number of eigenvalues controls the locality /quality of the correction. With more eigenvalues local structures will be corrected better.</a:t>
            </a:r>
          </a:p>
          <a:p>
            <a:pPr lvl="1"/>
            <a:r>
              <a:rPr lang="en-GB" sz="1600" dirty="0" smtClean="0"/>
              <a:t>By limiting the number of eigenvalues it is possible to avoid correcting on noise, in particular with eigenvectors that drive large strength and provide little position change. </a:t>
            </a:r>
          </a:p>
          <a:p>
            <a:pPr lvl="2"/>
            <a:r>
              <a:rPr lang="en-GB" sz="1400" dirty="0" smtClean="0"/>
              <a:t>See also later the </a:t>
            </a:r>
            <a:r>
              <a:rPr lang="en-GB" sz="1400" b="1" dirty="0" smtClean="0">
                <a:solidFill>
                  <a:srgbClr val="CC3399"/>
                </a:solidFill>
              </a:rPr>
              <a:t>MIA technique</a:t>
            </a:r>
            <a:r>
              <a:rPr lang="en-GB" sz="1400" dirty="0" smtClean="0"/>
              <a:t>.</a:t>
            </a:r>
          </a:p>
          <a:p>
            <a:pPr lvl="1"/>
            <a:r>
              <a:rPr lang="en-GB" sz="1600" dirty="0" smtClean="0"/>
              <a:t>Since the SVD correction can be cast into a simple matrix operation, it is well suited (and always used) for real-time </a:t>
            </a:r>
            <a:r>
              <a:rPr lang="en-GB" sz="1600" b="1" dirty="0" smtClean="0"/>
              <a:t>orbit feedbacks</a:t>
            </a:r>
            <a:r>
              <a:rPr lang="en-GB" sz="1600" dirty="0" smtClean="0"/>
              <a:t>.</a:t>
            </a:r>
            <a:endParaRPr lang="en-GB" sz="1600" dirty="0"/>
          </a:p>
        </p:txBody>
      </p:sp>
    </p:spTree>
    <p:extLst>
      <p:ext uri="{BB962C8B-B14F-4D97-AF65-F5344CB8AC3E}">
        <p14:creationId xmlns:p14="http://schemas.microsoft.com/office/powerpoint/2010/main" val="5402941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Orbit &amp; trajectory – first steps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38</a:t>
            </a:fld>
            <a:endParaRPr lang="en-US" altLang="en-US"/>
          </a:p>
        </p:txBody>
      </p:sp>
      <p:sp>
        <p:nvSpPr>
          <p:cNvPr id="6" name="Content Placeholder 5"/>
          <p:cNvSpPr>
            <a:spLocks noGrp="1"/>
          </p:cNvSpPr>
          <p:nvPr>
            <p:ph idx="1"/>
          </p:nvPr>
        </p:nvSpPr>
        <p:spPr>
          <a:xfrm>
            <a:off x="467215" y="870760"/>
            <a:ext cx="8333885" cy="2649945"/>
          </a:xfrm>
        </p:spPr>
        <p:txBody>
          <a:bodyPr/>
          <a:lstStyle/>
          <a:p>
            <a:r>
              <a:rPr lang="en-GB" sz="1800" dirty="0" smtClean="0"/>
              <a:t>The first problem encountered during machine commissioning is to bring the beam to the end of the </a:t>
            </a:r>
            <a:r>
              <a:rPr lang="en-GB" sz="1800" dirty="0" err="1" smtClean="0"/>
              <a:t>linac</a:t>
            </a:r>
            <a:r>
              <a:rPr lang="en-GB" sz="1800" dirty="0" smtClean="0"/>
              <a:t>, respectively circulate it in the storage ring.</a:t>
            </a:r>
          </a:p>
          <a:p>
            <a:pPr lvl="1"/>
            <a:r>
              <a:rPr lang="en-GB" sz="1600" dirty="0" smtClean="0"/>
              <a:t>Level of difficulty depends on the alignment errors and the length of the machine.</a:t>
            </a:r>
          </a:p>
          <a:p>
            <a:pPr>
              <a:spcBef>
                <a:spcPts val="1200"/>
              </a:spcBef>
            </a:pPr>
            <a:r>
              <a:rPr lang="en-GB" sz="1800" dirty="0" smtClean="0"/>
              <a:t>For small accelerators it is usually not a too serious issue as the number of undesired deflections encountered over the length of the accelerator is not too large, but for many km long machines this is far for guaranteed.</a:t>
            </a:r>
          </a:p>
          <a:p>
            <a:pPr lvl="1"/>
            <a:r>
              <a:rPr lang="en-GB" sz="1600" dirty="0" smtClean="0"/>
              <a:t>Trajectory excursion build up randomly along the path of the beam </a:t>
            </a:r>
            <a:r>
              <a:rPr lang="en-GB" sz="1600" i="1" dirty="0" smtClean="0">
                <a:latin typeface="Times New Roman" panose="02020603050405020304" pitchFamily="18" charset="0"/>
                <a:cs typeface="Times New Roman" panose="02020603050405020304" pitchFamily="18" charset="0"/>
              </a:rPr>
              <a:t>s</a:t>
            </a:r>
            <a:r>
              <a:rPr lang="en-GB" sz="1600" dirty="0" smtClean="0"/>
              <a:t>.</a:t>
            </a:r>
          </a:p>
          <a:p>
            <a:pPr lvl="1"/>
            <a:r>
              <a:rPr lang="en-GB" sz="1600" dirty="0" smtClean="0"/>
              <a:t>For random errors the </a:t>
            </a:r>
            <a:r>
              <a:rPr lang="en-GB" sz="1600" dirty="0" smtClean="0">
                <a:solidFill>
                  <a:srgbClr val="0000FF"/>
                </a:solidFill>
              </a:rPr>
              <a:t>trajectory amplitudes </a:t>
            </a:r>
            <a:r>
              <a:rPr lang="en-GB" sz="1600" dirty="0" smtClean="0"/>
              <a:t>scale roughly ~ </a:t>
            </a:r>
            <a:r>
              <a:rPr lang="en-GB" sz="1600" dirty="0" smtClean="0">
                <a:solidFill>
                  <a:srgbClr val="0000FF"/>
                </a:solidFill>
                <a:sym typeface="Symbol" panose="05050102010706020507" pitchFamily="18" charset="2"/>
              </a:rPr>
              <a:t></a:t>
            </a:r>
            <a:r>
              <a:rPr lang="en-GB" sz="1600" i="1" dirty="0" smtClean="0">
                <a:solidFill>
                  <a:srgbClr val="0000FF"/>
                </a:solidFill>
                <a:latin typeface="Times New Roman" panose="02020603050405020304" pitchFamily="18" charset="0"/>
                <a:cs typeface="Times New Roman" panose="02020603050405020304" pitchFamily="18" charset="0"/>
              </a:rPr>
              <a:t>s</a:t>
            </a:r>
            <a:r>
              <a:rPr lang="en-GB" sz="1600" dirty="0" smtClean="0"/>
              <a:t>.</a:t>
            </a:r>
          </a:p>
        </p:txBody>
      </p:sp>
      <p:sp>
        <p:nvSpPr>
          <p:cNvPr id="9" name="TextBox 8"/>
          <p:cNvSpPr txBox="1"/>
          <p:nvPr/>
        </p:nvSpPr>
        <p:spPr>
          <a:xfrm>
            <a:off x="1023992" y="3647760"/>
            <a:ext cx="26901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FF"/>
                </a:solidFill>
                <a:latin typeface="+mn-lt"/>
              </a:rPr>
              <a:t>LHC during first turn steering</a:t>
            </a:r>
          </a:p>
        </p:txBody>
      </p:sp>
      <p:grpSp>
        <p:nvGrpSpPr>
          <p:cNvPr id="22" name="Group 21"/>
          <p:cNvGrpSpPr/>
          <p:nvPr/>
        </p:nvGrpSpPr>
        <p:grpSpPr>
          <a:xfrm>
            <a:off x="1027636" y="3955537"/>
            <a:ext cx="7331959" cy="1765324"/>
            <a:chOff x="825627" y="3270637"/>
            <a:chExt cx="7331959" cy="1765324"/>
          </a:xfrm>
        </p:grpSpPr>
        <p:pic>
          <p:nvPicPr>
            <p:cNvPr id="8" name="Picture 7"/>
            <p:cNvPicPr>
              <a:picLocks noChangeAspect="1"/>
            </p:cNvPicPr>
            <p:nvPr/>
          </p:nvPicPr>
          <p:blipFill>
            <a:blip r:embed="rId2"/>
            <a:stretch>
              <a:fillRect/>
            </a:stretch>
          </p:blipFill>
          <p:spPr>
            <a:xfrm>
              <a:off x="825627" y="3270637"/>
              <a:ext cx="5057858" cy="1765324"/>
            </a:xfrm>
            <a:prstGeom prst="rect">
              <a:avLst/>
            </a:prstGeom>
          </p:spPr>
        </p:pic>
        <p:pic>
          <p:nvPicPr>
            <p:cNvPr id="10"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864" y="3812008"/>
              <a:ext cx="1351722" cy="110511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cxnSp>
          <p:nvCxnSpPr>
            <p:cNvPr id="12" name="Straight Arrow Connector 11"/>
            <p:cNvCxnSpPr/>
            <p:nvPr/>
          </p:nvCxnSpPr>
          <p:spPr bwMode="auto">
            <a:xfrm flipH="1">
              <a:off x="5648837" y="3383611"/>
              <a:ext cx="1595" cy="1455144"/>
            </a:xfrm>
            <a:prstGeom prst="straightConnector1">
              <a:avLst/>
            </a:prstGeom>
            <a:solidFill>
              <a:schemeClr val="accent1"/>
            </a:solidFill>
            <a:ln w="38100" cap="flat" cmpd="sng" algn="ctr">
              <a:solidFill>
                <a:srgbClr val="00FFFF"/>
              </a:solidFill>
              <a:prstDash val="solid"/>
              <a:round/>
              <a:headEnd type="triangle" w="med" len="med"/>
              <a:tailEnd type="triangle" w="med" len="med"/>
            </a:ln>
            <a:effectLst/>
          </p:spPr>
        </p:cxnSp>
        <p:cxnSp>
          <p:nvCxnSpPr>
            <p:cNvPr id="15" name="Straight Arrow Connector 14"/>
            <p:cNvCxnSpPr/>
            <p:nvPr/>
          </p:nvCxnSpPr>
          <p:spPr bwMode="auto">
            <a:xfrm>
              <a:off x="7128885" y="4438438"/>
              <a:ext cx="808741" cy="72168"/>
            </a:xfrm>
            <a:prstGeom prst="straightConnector1">
              <a:avLst/>
            </a:prstGeom>
            <a:solidFill>
              <a:schemeClr val="accent1"/>
            </a:solidFill>
            <a:ln w="38100" cap="flat" cmpd="sng" algn="ctr">
              <a:solidFill>
                <a:srgbClr val="00FFFF"/>
              </a:solidFill>
              <a:prstDash val="solid"/>
              <a:round/>
              <a:headEnd type="triangle" w="med" len="med"/>
              <a:tailEnd type="triangle" w="med" len="med"/>
            </a:ln>
            <a:effectLst/>
          </p:spPr>
        </p:cxnSp>
        <p:sp>
          <p:nvSpPr>
            <p:cNvPr id="20" name="Freeform 19"/>
            <p:cNvSpPr/>
            <p:nvPr/>
          </p:nvSpPr>
          <p:spPr bwMode="auto">
            <a:xfrm>
              <a:off x="5653051" y="3783928"/>
              <a:ext cx="1843440" cy="654510"/>
            </a:xfrm>
            <a:custGeom>
              <a:avLst/>
              <a:gdLst>
                <a:gd name="connsiteX0" fmla="*/ 0 w 2007476"/>
                <a:gd name="connsiteY0" fmla="*/ 41838 h 619906"/>
                <a:gd name="connsiteX1" fmla="*/ 861849 w 2007476"/>
                <a:gd name="connsiteY1" fmla="*/ 10306 h 619906"/>
                <a:gd name="connsiteX2" fmla="*/ 1534511 w 2007476"/>
                <a:gd name="connsiteY2" fmla="*/ 199493 h 619906"/>
                <a:gd name="connsiteX3" fmla="*/ 2007476 w 2007476"/>
                <a:gd name="connsiteY3" fmla="*/ 619906 h 619906"/>
                <a:gd name="connsiteX4" fmla="*/ 2007476 w 2007476"/>
                <a:gd name="connsiteY4" fmla="*/ 619906 h 619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7476" h="619906">
                  <a:moveTo>
                    <a:pt x="0" y="41838"/>
                  </a:moveTo>
                  <a:cubicBezTo>
                    <a:pt x="303048" y="12934"/>
                    <a:pt x="606097" y="-15970"/>
                    <a:pt x="861849" y="10306"/>
                  </a:cubicBezTo>
                  <a:cubicBezTo>
                    <a:pt x="1117601" y="36582"/>
                    <a:pt x="1343573" y="97893"/>
                    <a:pt x="1534511" y="199493"/>
                  </a:cubicBezTo>
                  <a:cubicBezTo>
                    <a:pt x="1725449" y="301093"/>
                    <a:pt x="2007476" y="619906"/>
                    <a:pt x="2007476" y="619906"/>
                  </a:cubicBezTo>
                  <a:lnTo>
                    <a:pt x="2007476" y="619906"/>
                  </a:lnTo>
                </a:path>
              </a:pathLst>
            </a:custGeom>
            <a:noFill/>
            <a:ln w="19050" cap="flat" cmpd="sng" algn="ctr">
              <a:solidFill>
                <a:srgbClr val="00FFFF"/>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16" name="TextBox 15"/>
          <p:cNvSpPr txBox="1"/>
          <p:nvPr/>
        </p:nvSpPr>
        <p:spPr>
          <a:xfrm>
            <a:off x="4533595" y="5906959"/>
            <a:ext cx="1793020"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i="1" kern="0" dirty="0" smtClean="0">
                <a:latin typeface="+mn-lt"/>
              </a:rPr>
              <a:t>Beam stopped on a collimator</a:t>
            </a:r>
          </a:p>
        </p:txBody>
      </p:sp>
      <p:cxnSp>
        <p:nvCxnSpPr>
          <p:cNvPr id="13" name="Straight Arrow Connector 12"/>
          <p:cNvCxnSpPr>
            <a:stCxn id="16" idx="0"/>
          </p:cNvCxnSpPr>
          <p:nvPr/>
        </p:nvCxnSpPr>
        <p:spPr bwMode="auto">
          <a:xfrm flipH="1" flipV="1">
            <a:off x="4533595" y="4796083"/>
            <a:ext cx="896510" cy="111087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40630168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Alignment and initial orbit errors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39</a:t>
            </a:fld>
            <a:endParaRPr lang="en-US" altLang="en-US"/>
          </a:p>
        </p:txBody>
      </p:sp>
      <p:sp>
        <p:nvSpPr>
          <p:cNvPr id="6" name="Content Placeholder 5"/>
          <p:cNvSpPr>
            <a:spLocks noGrp="1"/>
          </p:cNvSpPr>
          <p:nvPr>
            <p:ph idx="1"/>
          </p:nvPr>
        </p:nvSpPr>
        <p:spPr>
          <a:xfrm>
            <a:off x="751309" y="961791"/>
            <a:ext cx="7877576" cy="1228960"/>
          </a:xfrm>
        </p:spPr>
        <p:txBody>
          <a:bodyPr/>
          <a:lstStyle/>
          <a:p>
            <a:r>
              <a:rPr lang="en-GB" sz="1800" dirty="0" smtClean="0"/>
              <a:t>For a typical </a:t>
            </a:r>
            <a:r>
              <a:rPr lang="en-GB" sz="1800" b="1" dirty="0" err="1" smtClean="0">
                <a:solidFill>
                  <a:srgbClr val="0000FF"/>
                </a:solidFill>
              </a:rPr>
              <a:t>rms</a:t>
            </a:r>
            <a:r>
              <a:rPr lang="en-GB" sz="1800" dirty="0" smtClean="0"/>
              <a:t> </a:t>
            </a:r>
            <a:r>
              <a:rPr lang="en-GB" sz="1800" b="1" dirty="0" smtClean="0">
                <a:solidFill>
                  <a:srgbClr val="0000FF"/>
                </a:solidFill>
              </a:rPr>
              <a:t>alignment error </a:t>
            </a:r>
            <a:r>
              <a:rPr lang="en-GB" sz="1800" b="1" i="1" dirty="0" err="1" smtClean="0">
                <a:solidFill>
                  <a:srgbClr val="0000FF"/>
                </a:solidFill>
                <a:latin typeface="Symbol" panose="05050102010706020507" pitchFamily="18" charset="2"/>
              </a:rPr>
              <a:t>s</a:t>
            </a:r>
            <a:r>
              <a:rPr lang="en-GB" sz="1800" b="1" i="1" baseline="-25000" dirty="0" err="1" smtClean="0">
                <a:solidFill>
                  <a:srgbClr val="0000FF"/>
                </a:solidFill>
                <a:latin typeface="Times New Roman" panose="02020603050405020304" pitchFamily="18" charset="0"/>
                <a:cs typeface="Times New Roman" panose="02020603050405020304" pitchFamily="18" charset="0"/>
              </a:rPr>
              <a:t>a</a:t>
            </a:r>
            <a:r>
              <a:rPr lang="en-GB" sz="1800" b="1" dirty="0" smtClean="0">
                <a:solidFill>
                  <a:srgbClr val="0000FF"/>
                </a:solidFill>
              </a:rPr>
              <a:t> </a:t>
            </a:r>
            <a:r>
              <a:rPr lang="en-GB" sz="1800" dirty="0" smtClean="0"/>
              <a:t>it is possible to estimate the resulting </a:t>
            </a:r>
            <a:r>
              <a:rPr lang="en-GB" sz="1800" dirty="0" err="1" smtClean="0">
                <a:solidFill>
                  <a:srgbClr val="CC3399"/>
                </a:solidFill>
              </a:rPr>
              <a:t>rms</a:t>
            </a:r>
            <a:r>
              <a:rPr lang="en-GB" sz="1800" dirty="0" smtClean="0">
                <a:solidFill>
                  <a:srgbClr val="CC3399"/>
                </a:solidFill>
              </a:rPr>
              <a:t> orbit error </a:t>
            </a:r>
            <a:r>
              <a:rPr lang="en-GB" sz="1800" i="1" dirty="0" smtClean="0">
                <a:solidFill>
                  <a:srgbClr val="CC3399"/>
                </a:solidFill>
                <a:latin typeface="Symbol" panose="05050102010706020507" pitchFamily="18" charset="2"/>
              </a:rPr>
              <a:t>s</a:t>
            </a:r>
            <a:r>
              <a:rPr lang="en-GB" sz="1800" i="1" baseline="-25000" dirty="0" smtClean="0">
                <a:solidFill>
                  <a:srgbClr val="CC3399"/>
                </a:solidFill>
                <a:latin typeface="Times New Roman" panose="02020603050405020304" pitchFamily="18" charset="0"/>
                <a:cs typeface="Times New Roman" panose="02020603050405020304" pitchFamily="18" charset="0"/>
              </a:rPr>
              <a:t>orb</a:t>
            </a:r>
            <a:r>
              <a:rPr lang="en-GB" sz="1800" baseline="-25000" dirty="0" smtClean="0">
                <a:solidFill>
                  <a:srgbClr val="CC3399"/>
                </a:solidFill>
                <a:latin typeface="Times New Roman" panose="02020603050405020304" pitchFamily="18" charset="0"/>
                <a:cs typeface="Times New Roman" panose="02020603050405020304" pitchFamily="18" charset="0"/>
              </a:rPr>
              <a:t> </a:t>
            </a:r>
            <a:r>
              <a:rPr lang="en-GB" sz="1800" dirty="0" smtClean="0"/>
              <a:t>for a machine (length </a:t>
            </a:r>
            <a:r>
              <a:rPr lang="en-GB" sz="1800" i="1" dirty="0" smtClean="0">
                <a:latin typeface="Times New Roman" panose="02020603050405020304" pitchFamily="18" charset="0"/>
                <a:cs typeface="Times New Roman" panose="02020603050405020304" pitchFamily="18" charset="0"/>
              </a:rPr>
              <a:t>L</a:t>
            </a:r>
            <a:r>
              <a:rPr lang="en-GB" sz="1800" dirty="0" smtClean="0"/>
              <a:t>) build with a homogenous lattice consisting of </a:t>
            </a:r>
            <a:r>
              <a:rPr lang="en-GB" sz="1800" i="1" dirty="0" err="1" smtClean="0">
                <a:latin typeface="Times New Roman" panose="02020603050405020304" pitchFamily="18" charset="0"/>
                <a:cs typeface="Times New Roman" panose="02020603050405020304" pitchFamily="18" charset="0"/>
              </a:rPr>
              <a:t>N</a:t>
            </a:r>
            <a:r>
              <a:rPr lang="en-GB" sz="1800" i="1" baseline="-25000" dirty="0" err="1" smtClean="0">
                <a:latin typeface="Times New Roman" panose="02020603050405020304" pitchFamily="18" charset="0"/>
                <a:cs typeface="Times New Roman" panose="02020603050405020304" pitchFamily="18" charset="0"/>
              </a:rPr>
              <a:t>c</a:t>
            </a:r>
            <a:r>
              <a:rPr lang="en-GB" sz="1800" dirty="0" smtClean="0"/>
              <a:t> FODO cells:</a:t>
            </a:r>
          </a:p>
          <a:p>
            <a:pPr marL="0" indent="0">
              <a:buNone/>
            </a:pPr>
            <a:endParaRPr lang="en-GB" sz="1800" dirty="0"/>
          </a:p>
        </p:txBody>
      </p:sp>
      <p:graphicFrame>
        <p:nvGraphicFramePr>
          <p:cNvPr id="7" name="Object 6"/>
          <p:cNvGraphicFramePr>
            <a:graphicFrameLocks noChangeAspect="1"/>
          </p:cNvGraphicFramePr>
          <p:nvPr>
            <p:extLst>
              <p:ext uri="{D42A27DB-BD31-4B8C-83A1-F6EECF244321}">
                <p14:modId xmlns:p14="http://schemas.microsoft.com/office/powerpoint/2010/main" val="606830943"/>
              </p:ext>
            </p:extLst>
          </p:nvPr>
        </p:nvGraphicFramePr>
        <p:xfrm>
          <a:off x="1346759" y="2037115"/>
          <a:ext cx="3368082" cy="776315"/>
        </p:xfrm>
        <a:graphic>
          <a:graphicData uri="http://schemas.openxmlformats.org/presentationml/2006/ole">
            <mc:AlternateContent xmlns:mc="http://schemas.openxmlformats.org/markup-compatibility/2006">
              <mc:Choice xmlns:v="urn:schemas-microsoft-com:vml" Requires="v">
                <p:oleObj spid="_x0000_s42465" name="Equation" r:id="rId3" imgW="1930320" imgH="444240" progId="Equation.3">
                  <p:embed/>
                </p:oleObj>
              </mc:Choice>
              <mc:Fallback>
                <p:oleObj name="Equation" r:id="rId3" imgW="1930320" imgH="444240" progId="Equation.3">
                  <p:embed/>
                  <p:pic>
                    <p:nvPicPr>
                      <p:cNvPr id="0" name=""/>
                      <p:cNvPicPr/>
                      <p:nvPr/>
                    </p:nvPicPr>
                    <p:blipFill>
                      <a:blip r:embed="rId4"/>
                      <a:stretch>
                        <a:fillRect/>
                      </a:stretch>
                    </p:blipFill>
                    <p:spPr>
                      <a:xfrm>
                        <a:off x="1346759" y="2037115"/>
                        <a:ext cx="3368082" cy="776315"/>
                      </a:xfrm>
                      <a:prstGeom prst="rect">
                        <a:avLst/>
                      </a:prstGeom>
                    </p:spPr>
                  </p:pic>
                </p:oleObj>
              </mc:Fallback>
            </mc:AlternateContent>
          </a:graphicData>
        </a:graphic>
      </p:graphicFrame>
      <p:sp>
        <p:nvSpPr>
          <p:cNvPr id="8" name="Content Placeholder 5"/>
          <p:cNvSpPr txBox="1">
            <a:spLocks/>
          </p:cNvSpPr>
          <p:nvPr/>
        </p:nvSpPr>
        <p:spPr bwMode="auto">
          <a:xfrm>
            <a:off x="629951" y="3117440"/>
            <a:ext cx="5869320" cy="188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lvl="1"/>
            <a:r>
              <a:rPr lang="en-GB" sz="1600" b="1" kern="0" dirty="0" smtClean="0"/>
              <a:t>Example</a:t>
            </a:r>
            <a:r>
              <a:rPr lang="en-GB" sz="1600" kern="0" dirty="0" smtClean="0"/>
              <a:t>: for the </a:t>
            </a:r>
            <a:r>
              <a:rPr lang="en-GB" sz="1600" b="1" kern="0" dirty="0" smtClean="0"/>
              <a:t>LHC injection optics </a:t>
            </a:r>
            <a:r>
              <a:rPr lang="en-GB" sz="1600" b="1" kern="0" dirty="0" smtClean="0">
                <a:solidFill>
                  <a:srgbClr val="0000FF"/>
                </a:solidFill>
                <a:latin typeface="Symbol" panose="05050102010706020507" pitchFamily="18" charset="2"/>
              </a:rPr>
              <a:t>k</a:t>
            </a:r>
            <a:r>
              <a:rPr lang="en-GB" sz="1600" b="1" kern="0" dirty="0" smtClean="0">
                <a:solidFill>
                  <a:srgbClr val="0000FF"/>
                </a:solidFill>
              </a:rPr>
              <a:t> </a:t>
            </a:r>
            <a:r>
              <a:rPr lang="en-GB" sz="1600" b="1" kern="0" dirty="0" smtClean="0">
                <a:solidFill>
                  <a:srgbClr val="0000FF"/>
                </a:solidFill>
                <a:sym typeface="Symbol" panose="05050102010706020507" pitchFamily="18" charset="2"/>
              </a:rPr>
              <a:t></a:t>
            </a:r>
            <a:r>
              <a:rPr lang="en-GB" sz="1600" b="1" kern="0" dirty="0" smtClean="0">
                <a:solidFill>
                  <a:srgbClr val="0000FF"/>
                </a:solidFill>
              </a:rPr>
              <a:t> 20-30</a:t>
            </a:r>
            <a:r>
              <a:rPr lang="en-GB" sz="1600" kern="0" dirty="0" smtClean="0"/>
              <a:t>. For </a:t>
            </a:r>
            <a:r>
              <a:rPr lang="en-GB" sz="1600" i="1" dirty="0" err="1" smtClean="0">
                <a:solidFill>
                  <a:srgbClr val="0000FF"/>
                </a:solidFill>
                <a:latin typeface="Symbol" panose="05050102010706020507" pitchFamily="18" charset="2"/>
              </a:rPr>
              <a:t>s</a:t>
            </a:r>
            <a:r>
              <a:rPr lang="en-GB" sz="1600" i="1" baseline="-25000" dirty="0" err="1" smtClean="0">
                <a:solidFill>
                  <a:srgbClr val="0000FF"/>
                </a:solidFill>
                <a:latin typeface="Times New Roman" panose="02020603050405020304" pitchFamily="18" charset="0"/>
                <a:cs typeface="Times New Roman" panose="02020603050405020304" pitchFamily="18" charset="0"/>
              </a:rPr>
              <a:t>a</a:t>
            </a:r>
            <a:r>
              <a:rPr lang="en-GB" sz="1600" dirty="0" smtClean="0">
                <a:solidFill>
                  <a:srgbClr val="0000FF"/>
                </a:solidFill>
              </a:rPr>
              <a:t> ~ 0.3 mm</a:t>
            </a:r>
            <a:r>
              <a:rPr lang="en-GB" sz="1600" dirty="0" smtClean="0"/>
              <a:t>, the expected orbit </a:t>
            </a:r>
            <a:r>
              <a:rPr lang="en-GB" sz="1600" dirty="0" err="1" smtClean="0"/>
              <a:t>rms</a:t>
            </a:r>
            <a:r>
              <a:rPr lang="en-GB" sz="1600" dirty="0" smtClean="0"/>
              <a:t> </a:t>
            </a:r>
            <a:r>
              <a:rPr lang="en-GB" sz="1600" i="1" dirty="0">
                <a:solidFill>
                  <a:srgbClr val="CC3399"/>
                </a:solidFill>
                <a:latin typeface="Symbol" panose="05050102010706020507" pitchFamily="18" charset="2"/>
              </a:rPr>
              <a:t>s</a:t>
            </a:r>
            <a:r>
              <a:rPr lang="en-GB" sz="1600" i="1" baseline="-25000" dirty="0">
                <a:solidFill>
                  <a:srgbClr val="CC3399"/>
                </a:solidFill>
                <a:latin typeface="Times New Roman" panose="02020603050405020304" pitchFamily="18" charset="0"/>
                <a:cs typeface="Times New Roman" panose="02020603050405020304" pitchFamily="18" charset="0"/>
              </a:rPr>
              <a:t>orb</a:t>
            </a:r>
            <a:r>
              <a:rPr lang="en-GB" sz="1600" dirty="0" smtClean="0">
                <a:solidFill>
                  <a:srgbClr val="CC3399"/>
                </a:solidFill>
              </a:rPr>
              <a:t> is 6-9 mm</a:t>
            </a:r>
            <a:r>
              <a:rPr lang="en-GB" sz="1600" dirty="0" smtClean="0"/>
              <a:t>. </a:t>
            </a:r>
            <a:r>
              <a:rPr lang="en-GB" sz="1600" dirty="0"/>
              <a:t>E</a:t>
            </a:r>
            <a:r>
              <a:rPr lang="en-GB" sz="1600" dirty="0" smtClean="0"/>
              <a:t>xcursions of ±2</a:t>
            </a:r>
            <a:r>
              <a:rPr lang="en-GB" sz="1600" i="1" dirty="0" smtClean="0">
                <a:latin typeface="Symbol" panose="05050102010706020507" pitchFamily="18" charset="2"/>
              </a:rPr>
              <a:t>s</a:t>
            </a:r>
            <a:r>
              <a:rPr lang="en-GB" sz="1600" i="1" baseline="-25000" dirty="0" smtClean="0">
                <a:latin typeface="Times New Roman" panose="02020603050405020304" pitchFamily="18" charset="0"/>
                <a:cs typeface="Times New Roman" panose="02020603050405020304" pitchFamily="18" charset="0"/>
              </a:rPr>
              <a:t>orb </a:t>
            </a:r>
            <a:r>
              <a:rPr lang="en-GB" sz="1600" i="1" dirty="0" smtClean="0">
                <a:latin typeface="Times New Roman" panose="02020603050405020304" pitchFamily="18" charset="0"/>
                <a:cs typeface="Times New Roman" panose="02020603050405020304" pitchFamily="18" charset="0"/>
              </a:rPr>
              <a:t> </a:t>
            </a:r>
            <a:r>
              <a:rPr lang="en-GB" sz="1600" dirty="0" smtClean="0">
                <a:latin typeface="+mj-lt"/>
                <a:cs typeface="Times New Roman" panose="02020603050405020304" pitchFamily="18" charset="0"/>
              </a:rPr>
              <a:t>already</a:t>
            </a:r>
            <a:r>
              <a:rPr lang="en-GB" sz="1600" dirty="0" smtClean="0">
                <a:latin typeface="Times New Roman" panose="02020603050405020304" pitchFamily="18" charset="0"/>
                <a:cs typeface="Times New Roman" panose="02020603050405020304" pitchFamily="18" charset="0"/>
              </a:rPr>
              <a:t> </a:t>
            </a:r>
            <a:r>
              <a:rPr lang="en-GB" sz="1600" dirty="0" smtClean="0">
                <a:latin typeface="+mj-lt"/>
                <a:cs typeface="Times New Roman" panose="02020603050405020304" pitchFamily="18" charset="0"/>
              </a:rPr>
              <a:t>exceed the mechanical aperture of the vacuum chamber.</a:t>
            </a:r>
          </a:p>
          <a:p>
            <a:pPr lvl="1">
              <a:spcBef>
                <a:spcPts val="1200"/>
              </a:spcBef>
            </a:pPr>
            <a:r>
              <a:rPr lang="en-GB" sz="1600" kern="0" dirty="0">
                <a:latin typeface="+mj-lt"/>
                <a:cs typeface="Times New Roman" panose="02020603050405020304" pitchFamily="18" charset="0"/>
              </a:rPr>
              <a:t>T</a:t>
            </a:r>
            <a:r>
              <a:rPr lang="en-GB" sz="1600" kern="0" dirty="0" smtClean="0">
                <a:latin typeface="+mj-lt"/>
                <a:cs typeface="Times New Roman" panose="02020603050405020304" pitchFamily="18" charset="0"/>
              </a:rPr>
              <a:t>he situation is likely become worse at FCC-</a:t>
            </a:r>
            <a:r>
              <a:rPr lang="en-GB" sz="1600" kern="0" dirty="0" err="1" smtClean="0">
                <a:latin typeface="+mj-lt"/>
                <a:cs typeface="Times New Roman" panose="02020603050405020304" pitchFamily="18" charset="0"/>
              </a:rPr>
              <a:t>hh</a:t>
            </a:r>
            <a:r>
              <a:rPr lang="en-GB" sz="1600" kern="0" dirty="0" smtClean="0">
                <a:latin typeface="+mj-lt"/>
                <a:cs typeface="Times New Roman" panose="02020603050405020304" pitchFamily="18" charset="0"/>
              </a:rPr>
              <a:t> !</a:t>
            </a:r>
            <a:endParaRPr lang="en-GB" sz="1600" kern="0" dirty="0" smtClean="0">
              <a:latin typeface="+mj-lt"/>
            </a:endParaRPr>
          </a:p>
        </p:txBody>
      </p:sp>
      <p:grpSp>
        <p:nvGrpSpPr>
          <p:cNvPr id="9" name="Group 8"/>
          <p:cNvGrpSpPr>
            <a:grpSpLocks noChangeAspect="1"/>
          </p:cNvGrpSpPr>
          <p:nvPr/>
        </p:nvGrpSpPr>
        <p:grpSpPr>
          <a:xfrm>
            <a:off x="6616195" y="2465782"/>
            <a:ext cx="2393595" cy="2112275"/>
            <a:chOff x="935297" y="4123472"/>
            <a:chExt cx="2311991" cy="2040261"/>
          </a:xfrm>
        </p:grpSpPr>
        <p:pic>
          <p:nvPicPr>
            <p:cNvPr id="10" name="Picture 4"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0317" y="4438433"/>
              <a:ext cx="2110297" cy="172530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935297" y="4123472"/>
              <a:ext cx="2311991" cy="342729"/>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LHC vacuum chamber</a:t>
              </a:r>
            </a:p>
          </p:txBody>
        </p:sp>
        <p:cxnSp>
          <p:nvCxnSpPr>
            <p:cNvPr id="12" name="Straight Arrow Connector 11"/>
            <p:cNvCxnSpPr/>
            <p:nvPr/>
          </p:nvCxnSpPr>
          <p:spPr bwMode="auto">
            <a:xfrm flipH="1" flipV="1">
              <a:off x="1487847" y="5369741"/>
              <a:ext cx="1319758" cy="90565"/>
            </a:xfrm>
            <a:prstGeom prst="straightConnector1">
              <a:avLst/>
            </a:prstGeom>
            <a:solidFill>
              <a:schemeClr val="accent1"/>
            </a:solidFill>
            <a:ln w="19050" cap="flat" cmpd="sng" algn="ctr">
              <a:solidFill>
                <a:srgbClr val="FFFFCC"/>
              </a:solidFill>
              <a:prstDash val="solid"/>
              <a:round/>
              <a:headEnd type="triangle" w="med" len="med"/>
              <a:tailEnd type="triangle" w="med" len="med"/>
            </a:ln>
            <a:effectLst/>
          </p:spPr>
        </p:cxnSp>
        <p:cxnSp>
          <p:nvCxnSpPr>
            <p:cNvPr id="13" name="Straight Arrow Connector 12"/>
            <p:cNvCxnSpPr/>
            <p:nvPr/>
          </p:nvCxnSpPr>
          <p:spPr bwMode="auto">
            <a:xfrm flipH="1">
              <a:off x="2091292" y="4898544"/>
              <a:ext cx="133401" cy="1004285"/>
            </a:xfrm>
            <a:prstGeom prst="straightConnector1">
              <a:avLst/>
            </a:prstGeom>
            <a:solidFill>
              <a:schemeClr val="accent1"/>
            </a:solidFill>
            <a:ln w="19050" cap="flat" cmpd="sng" algn="ctr">
              <a:solidFill>
                <a:srgbClr val="FFFFCC"/>
              </a:solidFill>
              <a:prstDash val="solid"/>
              <a:round/>
              <a:headEnd type="triangle" w="med" len="med"/>
              <a:tailEnd type="triangle" w="med" len="med"/>
            </a:ln>
            <a:effectLst/>
          </p:spPr>
        </p:cxnSp>
        <p:sp>
          <p:nvSpPr>
            <p:cNvPr id="14" name="TextBox 13"/>
            <p:cNvSpPr txBox="1"/>
            <p:nvPr/>
          </p:nvSpPr>
          <p:spPr>
            <a:xfrm>
              <a:off x="1466854" y="5349409"/>
              <a:ext cx="670376"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solidFill>
                    <a:srgbClr val="FFFFCC"/>
                  </a:solidFill>
                  <a:latin typeface="+mn-lt"/>
                </a:rPr>
                <a:t>44 mm</a:t>
              </a:r>
            </a:p>
          </p:txBody>
        </p:sp>
        <p:sp>
          <p:nvSpPr>
            <p:cNvPr id="15" name="TextBox 14"/>
            <p:cNvSpPr txBox="1"/>
            <p:nvPr/>
          </p:nvSpPr>
          <p:spPr>
            <a:xfrm>
              <a:off x="2198812" y="5024084"/>
              <a:ext cx="670376"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solidFill>
                    <a:srgbClr val="FFFFCC"/>
                  </a:solidFill>
                  <a:latin typeface="+mn-lt"/>
                </a:rPr>
                <a:t>34 mm</a:t>
              </a:r>
            </a:p>
          </p:txBody>
        </p:sp>
      </p:grpSp>
      <p:sp>
        <p:nvSpPr>
          <p:cNvPr id="19" name="Content Placeholder 5"/>
          <p:cNvSpPr txBox="1">
            <a:spLocks/>
          </p:cNvSpPr>
          <p:nvPr/>
        </p:nvSpPr>
        <p:spPr bwMode="auto">
          <a:xfrm>
            <a:off x="629950" y="4849985"/>
            <a:ext cx="8171149" cy="1267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lvl="1"/>
            <a:r>
              <a:rPr lang="en-GB" sz="1600" b="1" kern="0" dirty="0" smtClean="0"/>
              <a:t>Example</a:t>
            </a:r>
            <a:r>
              <a:rPr lang="en-GB" sz="1600" kern="0" dirty="0" smtClean="0"/>
              <a:t>: for the 100 km long FCC-</a:t>
            </a:r>
            <a:r>
              <a:rPr lang="en-GB" sz="1600" kern="0" dirty="0" err="1" smtClean="0"/>
              <a:t>ee</a:t>
            </a:r>
            <a:r>
              <a:rPr lang="en-GB" sz="1600" kern="0" dirty="0" smtClean="0"/>
              <a:t> with </a:t>
            </a:r>
            <a:r>
              <a:rPr lang="en-GB" sz="1600" i="1" dirty="0" err="1">
                <a:latin typeface="Times New Roman" panose="02020603050405020304" pitchFamily="18" charset="0"/>
                <a:cs typeface="Times New Roman" panose="02020603050405020304" pitchFamily="18" charset="0"/>
              </a:rPr>
              <a:t>N</a:t>
            </a:r>
            <a:r>
              <a:rPr lang="en-GB" sz="1600" i="1" baseline="-25000" dirty="0" err="1">
                <a:latin typeface="Times New Roman" panose="02020603050405020304" pitchFamily="18" charset="0"/>
                <a:cs typeface="Times New Roman" panose="02020603050405020304" pitchFamily="18" charset="0"/>
              </a:rPr>
              <a:t>c</a:t>
            </a:r>
            <a:r>
              <a:rPr lang="en-GB" sz="1600" kern="0" dirty="0" smtClean="0"/>
              <a:t> ~ 1500,  </a:t>
            </a:r>
            <a:r>
              <a:rPr lang="en-GB" sz="1600" b="1" kern="0" dirty="0" smtClean="0">
                <a:solidFill>
                  <a:srgbClr val="0000FF"/>
                </a:solidFill>
                <a:latin typeface="Symbol" panose="05050102010706020507" pitchFamily="18" charset="2"/>
              </a:rPr>
              <a:t>k</a:t>
            </a:r>
            <a:r>
              <a:rPr lang="en-GB" sz="1600" b="1" kern="0" dirty="0" smtClean="0">
                <a:solidFill>
                  <a:srgbClr val="0000FF"/>
                </a:solidFill>
              </a:rPr>
              <a:t> </a:t>
            </a:r>
            <a:r>
              <a:rPr lang="en-GB" sz="1600" b="1" kern="0" dirty="0" smtClean="0">
                <a:solidFill>
                  <a:srgbClr val="0000FF"/>
                </a:solidFill>
                <a:sym typeface="Symbol" panose="05050102010706020507" pitchFamily="18" charset="2"/>
              </a:rPr>
              <a:t></a:t>
            </a:r>
            <a:r>
              <a:rPr lang="en-GB" sz="1600" b="1" kern="0" dirty="0" smtClean="0">
                <a:solidFill>
                  <a:srgbClr val="0000FF"/>
                </a:solidFill>
              </a:rPr>
              <a:t> 45</a:t>
            </a:r>
            <a:r>
              <a:rPr lang="en-GB" sz="1600" kern="0" dirty="0" smtClean="0"/>
              <a:t>. For </a:t>
            </a:r>
            <a:r>
              <a:rPr lang="en-GB" sz="1600" i="1" dirty="0" err="1" smtClean="0">
                <a:solidFill>
                  <a:srgbClr val="0000FF"/>
                </a:solidFill>
                <a:latin typeface="Symbol" panose="05050102010706020507" pitchFamily="18" charset="2"/>
              </a:rPr>
              <a:t>s</a:t>
            </a:r>
            <a:r>
              <a:rPr lang="en-GB" sz="1600" i="1" baseline="-25000" dirty="0" err="1" smtClean="0">
                <a:solidFill>
                  <a:srgbClr val="0000FF"/>
                </a:solidFill>
                <a:latin typeface="Times New Roman" panose="02020603050405020304" pitchFamily="18" charset="0"/>
                <a:cs typeface="Times New Roman" panose="02020603050405020304" pitchFamily="18" charset="0"/>
              </a:rPr>
              <a:t>a</a:t>
            </a:r>
            <a:r>
              <a:rPr lang="en-GB" sz="1600" dirty="0" smtClean="0">
                <a:solidFill>
                  <a:srgbClr val="0000FF"/>
                </a:solidFill>
              </a:rPr>
              <a:t> ~ 0.1 mm</a:t>
            </a:r>
            <a:r>
              <a:rPr lang="en-GB" sz="1600" dirty="0" smtClean="0"/>
              <a:t>, the expected orbit </a:t>
            </a:r>
            <a:r>
              <a:rPr lang="en-GB" sz="1600" dirty="0" err="1" smtClean="0"/>
              <a:t>rms</a:t>
            </a:r>
            <a:r>
              <a:rPr lang="en-GB" sz="1600" dirty="0" smtClean="0"/>
              <a:t> </a:t>
            </a:r>
            <a:r>
              <a:rPr lang="en-GB" sz="1600" i="1" dirty="0">
                <a:solidFill>
                  <a:srgbClr val="CC3399"/>
                </a:solidFill>
                <a:latin typeface="Symbol" panose="05050102010706020507" pitchFamily="18" charset="2"/>
              </a:rPr>
              <a:t>s</a:t>
            </a:r>
            <a:r>
              <a:rPr lang="en-GB" sz="1600" i="1" baseline="-25000" dirty="0">
                <a:solidFill>
                  <a:srgbClr val="CC3399"/>
                </a:solidFill>
                <a:latin typeface="Times New Roman" panose="02020603050405020304" pitchFamily="18" charset="0"/>
                <a:cs typeface="Times New Roman" panose="02020603050405020304" pitchFamily="18" charset="0"/>
              </a:rPr>
              <a:t>orb</a:t>
            </a:r>
            <a:r>
              <a:rPr lang="en-GB" sz="1600" dirty="0" smtClean="0">
                <a:solidFill>
                  <a:srgbClr val="CC3399"/>
                </a:solidFill>
              </a:rPr>
              <a:t> is ~5 mm</a:t>
            </a:r>
            <a:r>
              <a:rPr lang="en-GB" sz="1600" dirty="0" smtClean="0"/>
              <a:t>. This does not look too bad, but the FCC-</a:t>
            </a:r>
            <a:r>
              <a:rPr lang="en-GB" sz="1600" dirty="0" err="1" smtClean="0"/>
              <a:t>ee</a:t>
            </a:r>
            <a:r>
              <a:rPr lang="en-GB" sz="1600" dirty="0" smtClean="0"/>
              <a:t> lattice is so non-linear (strong focussing) that the beam does not make it around, although the vacuum chamber height is ~ twice as large than LHC.</a:t>
            </a:r>
            <a:endParaRPr lang="en-GB" sz="1600" kern="0" dirty="0" smtClean="0">
              <a:latin typeface="+mj-lt"/>
            </a:endParaRPr>
          </a:p>
          <a:p>
            <a:pPr marL="0" indent="0">
              <a:buFont typeface="Wingdings" panose="05000000000000000000" pitchFamily="2" charset="2"/>
              <a:buNone/>
            </a:pPr>
            <a:endParaRPr lang="en-GB" sz="1800" kern="0" dirty="0"/>
          </a:p>
        </p:txBody>
      </p:sp>
      <p:graphicFrame>
        <p:nvGraphicFramePr>
          <p:cNvPr id="17" name="Object 16"/>
          <p:cNvGraphicFramePr>
            <a:graphicFrameLocks noChangeAspect="1"/>
          </p:cNvGraphicFramePr>
          <p:nvPr>
            <p:extLst>
              <p:ext uri="{D42A27DB-BD31-4B8C-83A1-F6EECF244321}">
                <p14:modId xmlns:p14="http://schemas.microsoft.com/office/powerpoint/2010/main" val="1903155610"/>
              </p:ext>
            </p:extLst>
          </p:nvPr>
        </p:nvGraphicFramePr>
        <p:xfrm>
          <a:off x="4994455" y="2146507"/>
          <a:ext cx="840839" cy="461105"/>
        </p:xfrm>
        <a:graphic>
          <a:graphicData uri="http://schemas.openxmlformats.org/presentationml/2006/ole">
            <mc:AlternateContent xmlns:mc="http://schemas.openxmlformats.org/markup-compatibility/2006">
              <mc:Choice xmlns:v="urn:schemas-microsoft-com:vml" Requires="v">
                <p:oleObj spid="_x0000_s42466" name="Equation" r:id="rId6" imgW="393480" imgH="215640" progId="Equation.3">
                  <p:embed/>
                </p:oleObj>
              </mc:Choice>
              <mc:Fallback>
                <p:oleObj name="Equation" r:id="rId6" imgW="393480" imgH="215640" progId="Equation.3">
                  <p:embed/>
                  <p:pic>
                    <p:nvPicPr>
                      <p:cNvPr id="0" name=""/>
                      <p:cNvPicPr/>
                      <p:nvPr/>
                    </p:nvPicPr>
                    <p:blipFill>
                      <a:blip r:embed="rId7"/>
                      <a:stretch>
                        <a:fillRect/>
                      </a:stretch>
                    </p:blipFill>
                    <p:spPr>
                      <a:xfrm>
                        <a:off x="4994455" y="2146507"/>
                        <a:ext cx="840839" cy="461105"/>
                      </a:xfrm>
                      <a:prstGeom prst="rect">
                        <a:avLst/>
                      </a:prstGeom>
                    </p:spPr>
                  </p:pic>
                </p:oleObj>
              </mc:Fallback>
            </mc:AlternateContent>
          </a:graphicData>
        </a:graphic>
      </p:graphicFrame>
    </p:spTree>
    <p:extLst>
      <p:ext uri="{BB962C8B-B14F-4D97-AF65-F5344CB8AC3E}">
        <p14:creationId xmlns:p14="http://schemas.microsoft.com/office/powerpoint/2010/main" val="14920465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Dipole magnet</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a:t>
            </a:fld>
            <a:endParaRPr lang="en-US" altLang="en-US"/>
          </a:p>
        </p:txBody>
      </p:sp>
      <p:sp>
        <p:nvSpPr>
          <p:cNvPr id="6" name="Content Placeholder 5"/>
          <p:cNvSpPr>
            <a:spLocks noGrp="1"/>
          </p:cNvSpPr>
          <p:nvPr>
            <p:ph idx="1"/>
          </p:nvPr>
        </p:nvSpPr>
        <p:spPr>
          <a:xfrm>
            <a:off x="454253" y="868961"/>
            <a:ext cx="8227082" cy="1613620"/>
          </a:xfrm>
        </p:spPr>
        <p:txBody>
          <a:bodyPr/>
          <a:lstStyle/>
          <a:p>
            <a:r>
              <a:rPr lang="en-GB" sz="1800" dirty="0" smtClean="0"/>
              <a:t>The dipole has two magnetic poles and generates a </a:t>
            </a:r>
            <a:r>
              <a:rPr lang="en-GB" sz="1800" b="1" dirty="0" smtClean="0">
                <a:solidFill>
                  <a:srgbClr val="0000FF"/>
                </a:solidFill>
              </a:rPr>
              <a:t>homogeneous field </a:t>
            </a:r>
            <a:r>
              <a:rPr lang="en-GB" sz="1800" dirty="0" smtClean="0"/>
              <a:t>providing a constant force on all beam particles – used to </a:t>
            </a:r>
            <a:r>
              <a:rPr lang="en-GB" sz="1800" b="1" dirty="0" smtClean="0">
                <a:solidFill>
                  <a:srgbClr val="CC3399"/>
                </a:solidFill>
              </a:rPr>
              <a:t>deflect</a:t>
            </a:r>
            <a:r>
              <a:rPr lang="en-GB" sz="1800" dirty="0" smtClean="0"/>
              <a:t> the beam.</a:t>
            </a:r>
          </a:p>
          <a:p>
            <a:pPr lvl="1"/>
            <a:r>
              <a:rPr lang="en-GB" sz="1600" dirty="0" smtClean="0"/>
              <a:t>A dipole corrector is just a small version of such a magnet, dedicated to steer the beam as we will see later.</a:t>
            </a:r>
            <a:endParaRPr lang="en-GB" sz="1600" dirty="0"/>
          </a:p>
        </p:txBody>
      </p:sp>
      <p:grpSp>
        <p:nvGrpSpPr>
          <p:cNvPr id="60" name="Group 59"/>
          <p:cNvGrpSpPr/>
          <p:nvPr/>
        </p:nvGrpSpPr>
        <p:grpSpPr>
          <a:xfrm>
            <a:off x="4779731" y="2241563"/>
            <a:ext cx="2508265" cy="1573640"/>
            <a:chOff x="1333688" y="1935318"/>
            <a:chExt cx="2508265" cy="1573640"/>
          </a:xfrm>
        </p:grpSpPr>
        <p:grpSp>
          <p:nvGrpSpPr>
            <p:cNvPr id="53" name="Group 52"/>
            <p:cNvGrpSpPr/>
            <p:nvPr/>
          </p:nvGrpSpPr>
          <p:grpSpPr>
            <a:xfrm>
              <a:off x="1358104" y="2287304"/>
              <a:ext cx="1736435" cy="1221654"/>
              <a:chOff x="1077145" y="2410331"/>
              <a:chExt cx="1736435" cy="1221654"/>
            </a:xfrm>
          </p:grpSpPr>
          <p:grpSp>
            <p:nvGrpSpPr>
              <p:cNvPr id="7" name="Group 6"/>
              <p:cNvGrpSpPr/>
              <p:nvPr/>
            </p:nvGrpSpPr>
            <p:grpSpPr>
              <a:xfrm rot="10800000">
                <a:off x="1077145" y="2410331"/>
                <a:ext cx="1736435" cy="1221654"/>
                <a:chOff x="876910" y="2699305"/>
                <a:chExt cx="1736435" cy="1221654"/>
              </a:xfrm>
            </p:grpSpPr>
            <p:sp>
              <p:nvSpPr>
                <p:cNvPr id="8" name="Rectangle 7"/>
                <p:cNvSpPr/>
                <p:nvPr/>
              </p:nvSpPr>
              <p:spPr bwMode="auto">
                <a:xfrm>
                  <a:off x="876910"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9" name="Rectangle 8"/>
                <p:cNvSpPr/>
                <p:nvPr/>
              </p:nvSpPr>
              <p:spPr bwMode="auto">
                <a:xfrm>
                  <a:off x="876910"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10" name="Straight Arrow Connector 9"/>
                <p:cNvCxnSpPr/>
                <p:nvPr/>
              </p:nvCxnSpPr>
              <p:spPr bwMode="auto">
                <a:xfrm>
                  <a:off x="157641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Straight Arrow Connector 10"/>
                <p:cNvCxnSpPr/>
                <p:nvPr/>
              </p:nvCxnSpPr>
              <p:spPr bwMode="auto">
                <a:xfrm>
                  <a:off x="169162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2" name="Straight Arrow Connector 11"/>
                <p:cNvCxnSpPr/>
                <p:nvPr/>
              </p:nvCxnSpPr>
              <p:spPr bwMode="auto">
                <a:xfrm>
                  <a:off x="180684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 name="Straight Arrow Connector 12"/>
                <p:cNvCxnSpPr/>
                <p:nvPr/>
              </p:nvCxnSpPr>
              <p:spPr bwMode="auto">
                <a:xfrm>
                  <a:off x="192205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a:off x="203727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 name="Straight Arrow Connector 14"/>
                <p:cNvCxnSpPr/>
                <p:nvPr/>
              </p:nvCxnSpPr>
              <p:spPr bwMode="auto">
                <a:xfrm>
                  <a:off x="215248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Straight Arrow Connector 15"/>
                <p:cNvCxnSpPr/>
                <p:nvPr/>
              </p:nvCxnSpPr>
              <p:spPr bwMode="auto">
                <a:xfrm>
                  <a:off x="226770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 name="Straight Arrow Connector 16"/>
                <p:cNvCxnSpPr/>
                <p:nvPr/>
              </p:nvCxnSpPr>
              <p:spPr bwMode="auto">
                <a:xfrm>
                  <a:off x="238291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Straight Arrow Connector 17"/>
                <p:cNvCxnSpPr/>
                <p:nvPr/>
              </p:nvCxnSpPr>
              <p:spPr bwMode="auto">
                <a:xfrm>
                  <a:off x="249813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Arrow Connector 18"/>
                <p:cNvCxnSpPr/>
                <p:nvPr/>
              </p:nvCxnSpPr>
              <p:spPr bwMode="auto">
                <a:xfrm>
                  <a:off x="100033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0" name="Straight Arrow Connector 19"/>
                <p:cNvCxnSpPr/>
                <p:nvPr/>
              </p:nvCxnSpPr>
              <p:spPr bwMode="auto">
                <a:xfrm>
                  <a:off x="111555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1" name="Straight Arrow Connector 20"/>
                <p:cNvCxnSpPr/>
                <p:nvPr/>
              </p:nvCxnSpPr>
              <p:spPr bwMode="auto">
                <a:xfrm>
                  <a:off x="123076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2" name="Straight Arrow Connector 21"/>
                <p:cNvCxnSpPr/>
                <p:nvPr/>
              </p:nvCxnSpPr>
              <p:spPr bwMode="auto">
                <a:xfrm>
                  <a:off x="134598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Straight Arrow Connector 22"/>
                <p:cNvCxnSpPr/>
                <p:nvPr/>
              </p:nvCxnSpPr>
              <p:spPr bwMode="auto">
                <a:xfrm>
                  <a:off x="146119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24" name="Line 42"/>
              <p:cNvSpPr>
                <a:spLocks noChangeShapeType="1"/>
              </p:cNvSpPr>
              <p:nvPr/>
            </p:nvSpPr>
            <p:spPr bwMode="auto">
              <a:xfrm flipV="1">
                <a:off x="1642329" y="3083354"/>
                <a:ext cx="495451" cy="2997"/>
              </a:xfrm>
              <a:prstGeom prst="line">
                <a:avLst/>
              </a:prstGeom>
              <a:noFill/>
              <a:ln w="508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5" name="Rectangle 43"/>
              <p:cNvSpPr>
                <a:spLocks/>
              </p:cNvSpPr>
              <p:nvPr/>
            </p:nvSpPr>
            <p:spPr bwMode="auto">
              <a:xfrm>
                <a:off x="1678975" y="3083354"/>
                <a:ext cx="411700" cy="38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40639" bIns="0"/>
              <a:lstStyle>
                <a:lvl1pPr marL="39688">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spcBef>
                    <a:spcPts val="1350"/>
                  </a:spcBef>
                </a:pPr>
                <a:r>
                  <a:rPr lang="en-US" altLang="en-US" sz="2700" b="1" dirty="0" err="1">
                    <a:solidFill>
                      <a:srgbClr val="0099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700" b="1" baseline="-23000" dirty="0" err="1">
                    <a:solidFill>
                      <a:srgbClr val="009900"/>
                    </a:solidFill>
                    <a:latin typeface="Times New Roman" panose="02020603050405020304" pitchFamily="18" charset="0"/>
                    <a:cs typeface="Times New Roman" panose="02020603050405020304" pitchFamily="18" charset="0"/>
                    <a:sym typeface="Times New Roman" panose="02020603050405020304" pitchFamily="18" charset="0"/>
                  </a:rPr>
                  <a:t>x</a:t>
                </a:r>
                <a:endParaRPr lang="en-US" altLang="en-US" sz="2700" b="1" baseline="-23000" dirty="0">
                  <a:solidFill>
                    <a:srgbClr val="0099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27" name="Oval 48"/>
              <p:cNvSpPr>
                <a:spLocks/>
              </p:cNvSpPr>
              <p:nvPr/>
            </p:nvSpPr>
            <p:spPr bwMode="auto">
              <a:xfrm>
                <a:off x="1571714" y="3042960"/>
                <a:ext cx="101222" cy="94673"/>
              </a:xfrm>
              <a:prstGeom prst="ellipse">
                <a:avLst/>
              </a:prstGeom>
              <a:solidFill>
                <a:srgbClr val="FF0066"/>
              </a:solidFill>
              <a:ln w="12700">
                <a:solidFill>
                  <a:schemeClr val="tx1"/>
                </a:solidFill>
                <a:round/>
                <a:headEnd/>
                <a:tailEnd/>
              </a:ln>
            </p:spPr>
            <p:txBody>
              <a:bodyPr lIns="0" tIns="0" rIns="0" bIns="0"/>
              <a:lstStyle>
                <a:lvl1pPr>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endParaRPr lang="en-US" altLang="en-US"/>
              </a:p>
            </p:txBody>
          </p:sp>
          <p:sp>
            <p:nvSpPr>
              <p:cNvPr id="47" name="TextBox 46"/>
              <p:cNvSpPr txBox="1"/>
              <p:nvPr/>
            </p:nvSpPr>
            <p:spPr>
              <a:xfrm>
                <a:off x="1498203" y="2941227"/>
                <a:ext cx="261610" cy="276999"/>
              </a:xfrm>
              <a:prstGeom prst="rect">
                <a:avLst/>
              </a:prstGeom>
            </p:spPr>
            <p:txBody>
              <a:bodyPr wrap="none" rtlCol="0">
                <a:spAutoFit/>
              </a:bodyPr>
              <a:lstStyle/>
              <a:p>
                <a:pPr>
                  <a:spcBef>
                    <a:spcPct val="20000"/>
                  </a:spcBef>
                  <a:spcAft>
                    <a:spcPts val="400"/>
                  </a:spcAft>
                  <a:buClr>
                    <a:srgbClr val="0000FF"/>
                  </a:buClr>
                  <a:buSzPct val="80000"/>
                </a:pPr>
                <a:r>
                  <a:rPr lang="en-GB" sz="1200" kern="0" dirty="0" smtClean="0">
                    <a:latin typeface="+mn-lt"/>
                  </a:rPr>
                  <a:t>x</a:t>
                </a:r>
              </a:p>
            </p:txBody>
          </p:sp>
        </p:grpSp>
        <p:sp>
          <p:nvSpPr>
            <p:cNvPr id="54" name="TextBox 53"/>
            <p:cNvSpPr txBox="1"/>
            <p:nvPr/>
          </p:nvSpPr>
          <p:spPr>
            <a:xfrm>
              <a:off x="1333688" y="1935318"/>
              <a:ext cx="1806905"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smtClean="0">
                  <a:latin typeface="+mn-lt"/>
                </a:rPr>
                <a:t>Horizontal deflection</a:t>
              </a:r>
            </a:p>
          </p:txBody>
        </p:sp>
        <p:sp>
          <p:nvSpPr>
            <p:cNvPr id="56" name="Rectangle 41"/>
            <p:cNvSpPr>
              <a:spLocks/>
            </p:cNvSpPr>
            <p:nvPr/>
          </p:nvSpPr>
          <p:spPr bwMode="auto">
            <a:xfrm>
              <a:off x="3011740" y="2549314"/>
              <a:ext cx="830213" cy="345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40639" bIns="0"/>
            <a:lstStyle>
              <a:lvl1pPr marL="39688">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spcBef>
                  <a:spcPts val="1350"/>
                </a:spcBef>
              </a:pPr>
              <a:r>
                <a:rPr lang="en-US" altLang="en-US" sz="2400" dirty="0">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rPr>
                <a:t>B</a:t>
              </a:r>
              <a:r>
                <a:rPr lang="en-US" altLang="en-US" sz="2400" baseline="-25000" dirty="0">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rPr>
                <a:t>y</a:t>
              </a:r>
            </a:p>
          </p:txBody>
        </p:sp>
      </p:grpSp>
      <p:grpSp>
        <p:nvGrpSpPr>
          <p:cNvPr id="59" name="Group 58"/>
          <p:cNvGrpSpPr/>
          <p:nvPr/>
        </p:nvGrpSpPr>
        <p:grpSpPr>
          <a:xfrm>
            <a:off x="7143841" y="2214202"/>
            <a:ext cx="1598515" cy="2326563"/>
            <a:chOff x="4701342" y="1792153"/>
            <a:chExt cx="1598515" cy="2326563"/>
          </a:xfrm>
        </p:grpSpPr>
        <p:grpSp>
          <p:nvGrpSpPr>
            <p:cNvPr id="52" name="Group 51"/>
            <p:cNvGrpSpPr/>
            <p:nvPr/>
          </p:nvGrpSpPr>
          <p:grpSpPr>
            <a:xfrm>
              <a:off x="4917645" y="2146388"/>
              <a:ext cx="1221654" cy="1736435"/>
              <a:chOff x="4514851" y="2084825"/>
              <a:chExt cx="1221654" cy="1736435"/>
            </a:xfrm>
          </p:grpSpPr>
          <p:grpSp>
            <p:nvGrpSpPr>
              <p:cNvPr id="28" name="Group 27"/>
              <p:cNvGrpSpPr/>
              <p:nvPr/>
            </p:nvGrpSpPr>
            <p:grpSpPr>
              <a:xfrm rot="5400000">
                <a:off x="4257460" y="2342216"/>
                <a:ext cx="1736435" cy="1221654"/>
                <a:chOff x="876910" y="2699305"/>
                <a:chExt cx="1736435" cy="1221654"/>
              </a:xfrm>
            </p:grpSpPr>
            <p:sp>
              <p:nvSpPr>
                <p:cNvPr id="29" name="Rectangle 28"/>
                <p:cNvSpPr/>
                <p:nvPr/>
              </p:nvSpPr>
              <p:spPr bwMode="auto">
                <a:xfrm>
                  <a:off x="876910"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0" name="Rectangle 29"/>
                <p:cNvSpPr/>
                <p:nvPr/>
              </p:nvSpPr>
              <p:spPr bwMode="auto">
                <a:xfrm>
                  <a:off x="876910"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31" name="Straight Arrow Connector 30"/>
                <p:cNvCxnSpPr/>
                <p:nvPr/>
              </p:nvCxnSpPr>
              <p:spPr bwMode="auto">
                <a:xfrm>
                  <a:off x="157641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Straight Arrow Connector 31"/>
                <p:cNvCxnSpPr/>
                <p:nvPr/>
              </p:nvCxnSpPr>
              <p:spPr bwMode="auto">
                <a:xfrm>
                  <a:off x="169162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3" name="Straight Arrow Connector 32"/>
                <p:cNvCxnSpPr/>
                <p:nvPr/>
              </p:nvCxnSpPr>
              <p:spPr bwMode="auto">
                <a:xfrm>
                  <a:off x="180684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4" name="Straight Arrow Connector 33"/>
                <p:cNvCxnSpPr/>
                <p:nvPr/>
              </p:nvCxnSpPr>
              <p:spPr bwMode="auto">
                <a:xfrm>
                  <a:off x="192205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5" name="Straight Arrow Connector 34"/>
                <p:cNvCxnSpPr/>
                <p:nvPr/>
              </p:nvCxnSpPr>
              <p:spPr bwMode="auto">
                <a:xfrm>
                  <a:off x="203727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6" name="Straight Arrow Connector 35"/>
                <p:cNvCxnSpPr/>
                <p:nvPr/>
              </p:nvCxnSpPr>
              <p:spPr bwMode="auto">
                <a:xfrm>
                  <a:off x="215248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7" name="Straight Arrow Connector 36"/>
                <p:cNvCxnSpPr/>
                <p:nvPr/>
              </p:nvCxnSpPr>
              <p:spPr bwMode="auto">
                <a:xfrm>
                  <a:off x="226770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8" name="Straight Arrow Connector 37"/>
                <p:cNvCxnSpPr/>
                <p:nvPr/>
              </p:nvCxnSpPr>
              <p:spPr bwMode="auto">
                <a:xfrm>
                  <a:off x="238291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9" name="Straight Arrow Connector 38"/>
                <p:cNvCxnSpPr/>
                <p:nvPr/>
              </p:nvCxnSpPr>
              <p:spPr bwMode="auto">
                <a:xfrm>
                  <a:off x="249813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0" name="Straight Arrow Connector 39"/>
                <p:cNvCxnSpPr/>
                <p:nvPr/>
              </p:nvCxnSpPr>
              <p:spPr bwMode="auto">
                <a:xfrm>
                  <a:off x="100033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1" name="Straight Arrow Connector 40"/>
                <p:cNvCxnSpPr/>
                <p:nvPr/>
              </p:nvCxnSpPr>
              <p:spPr bwMode="auto">
                <a:xfrm>
                  <a:off x="111555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2" name="Straight Arrow Connector 41"/>
                <p:cNvCxnSpPr/>
                <p:nvPr/>
              </p:nvCxnSpPr>
              <p:spPr bwMode="auto">
                <a:xfrm>
                  <a:off x="123076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3" name="Straight Arrow Connector 42"/>
                <p:cNvCxnSpPr/>
                <p:nvPr/>
              </p:nvCxnSpPr>
              <p:spPr bwMode="auto">
                <a:xfrm>
                  <a:off x="134598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4" name="Straight Arrow Connector 43"/>
                <p:cNvCxnSpPr/>
                <p:nvPr/>
              </p:nvCxnSpPr>
              <p:spPr bwMode="auto">
                <a:xfrm>
                  <a:off x="146119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45" name="Rectangle 44"/>
              <p:cNvSpPr>
                <a:spLocks/>
              </p:cNvSpPr>
              <p:nvPr/>
            </p:nvSpPr>
            <p:spPr bwMode="auto">
              <a:xfrm>
                <a:off x="5284268" y="2578119"/>
                <a:ext cx="448685" cy="406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40639" bIns="0"/>
              <a:lstStyle>
                <a:lvl1pPr marL="39688">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spcBef>
                    <a:spcPts val="1350"/>
                  </a:spcBef>
                </a:pPr>
                <a:r>
                  <a:rPr lang="en-US" altLang="en-US" sz="2700" b="1"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700" b="1" baseline="-23000"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y</a:t>
                </a:r>
                <a:endParaRPr lang="en-US" altLang="en-US" sz="2700" b="1" baseline="-23000" dirty="0">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46" name="Line 45"/>
              <p:cNvSpPr>
                <a:spLocks noChangeShapeType="1"/>
              </p:cNvSpPr>
              <p:nvPr/>
            </p:nvSpPr>
            <p:spPr bwMode="auto">
              <a:xfrm rot="10800000" flipH="1">
                <a:off x="5144327" y="2460978"/>
                <a:ext cx="3406" cy="553778"/>
              </a:xfrm>
              <a:prstGeom prst="line">
                <a:avLst/>
              </a:prstGeom>
              <a:noFill/>
              <a:ln w="508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1" name="Oval 48"/>
              <p:cNvSpPr>
                <a:spLocks/>
              </p:cNvSpPr>
              <p:nvPr/>
            </p:nvSpPr>
            <p:spPr bwMode="auto">
              <a:xfrm>
                <a:off x="5100779" y="2983394"/>
                <a:ext cx="101222" cy="94673"/>
              </a:xfrm>
              <a:prstGeom prst="ellipse">
                <a:avLst/>
              </a:prstGeom>
              <a:solidFill>
                <a:srgbClr val="FF0066"/>
              </a:solidFill>
              <a:ln w="12700">
                <a:solidFill>
                  <a:schemeClr val="tx1"/>
                </a:solidFill>
                <a:round/>
                <a:headEnd/>
                <a:tailEnd/>
              </a:ln>
            </p:spPr>
            <p:txBody>
              <a:bodyPr lIns="0" tIns="0" rIns="0" bIns="0"/>
              <a:lstStyle>
                <a:lvl1pPr>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endParaRPr lang="en-US" altLang="en-US"/>
              </a:p>
            </p:txBody>
          </p:sp>
          <p:sp>
            <p:nvSpPr>
              <p:cNvPr id="50" name="TextBox 49"/>
              <p:cNvSpPr txBox="1"/>
              <p:nvPr/>
            </p:nvSpPr>
            <p:spPr>
              <a:xfrm>
                <a:off x="5020585" y="2876675"/>
                <a:ext cx="261610" cy="276999"/>
              </a:xfrm>
              <a:prstGeom prst="rect">
                <a:avLst/>
              </a:prstGeom>
            </p:spPr>
            <p:txBody>
              <a:bodyPr wrap="none" rtlCol="0">
                <a:spAutoFit/>
              </a:bodyPr>
              <a:lstStyle/>
              <a:p>
                <a:pPr>
                  <a:spcBef>
                    <a:spcPct val="20000"/>
                  </a:spcBef>
                  <a:spcAft>
                    <a:spcPts val="400"/>
                  </a:spcAft>
                  <a:buClr>
                    <a:srgbClr val="0000FF"/>
                  </a:buClr>
                  <a:buSzPct val="80000"/>
                </a:pPr>
                <a:r>
                  <a:rPr lang="en-GB" sz="1200" kern="0" dirty="0" smtClean="0">
                    <a:latin typeface="+mn-lt"/>
                  </a:rPr>
                  <a:t>x</a:t>
                </a:r>
              </a:p>
            </p:txBody>
          </p:sp>
        </p:grpSp>
        <p:sp>
          <p:nvSpPr>
            <p:cNvPr id="55" name="TextBox 54"/>
            <p:cNvSpPr txBox="1"/>
            <p:nvPr/>
          </p:nvSpPr>
          <p:spPr>
            <a:xfrm>
              <a:off x="4701342" y="1792153"/>
              <a:ext cx="1598515"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smtClean="0">
                  <a:latin typeface="+mn-lt"/>
                </a:rPr>
                <a:t>Vertical deflection</a:t>
              </a:r>
            </a:p>
          </p:txBody>
        </p:sp>
        <p:sp>
          <p:nvSpPr>
            <p:cNvPr id="57" name="Rectangle 41"/>
            <p:cNvSpPr>
              <a:spLocks/>
            </p:cNvSpPr>
            <p:nvPr/>
          </p:nvSpPr>
          <p:spPr bwMode="auto">
            <a:xfrm>
              <a:off x="5305534" y="3773552"/>
              <a:ext cx="830213" cy="345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40639" bIns="0"/>
            <a:lstStyle>
              <a:lvl1pPr marL="39688">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spcBef>
                  <a:spcPts val="1350"/>
                </a:spcBef>
              </a:pPr>
              <a:r>
                <a:rPr lang="en-US" altLang="en-US" sz="2400" dirty="0" err="1" smtClean="0">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rPr>
                <a:t>B</a:t>
              </a:r>
              <a:r>
                <a:rPr lang="en-US" altLang="en-US" sz="2400" baseline="-25000" dirty="0" err="1">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rPr>
                <a:t>x</a:t>
              </a:r>
              <a:endParaRPr lang="en-US" altLang="en-US" sz="2400" baseline="-25000" dirty="0">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grpSp>
      <p:pic>
        <p:nvPicPr>
          <p:cNvPr id="58" name="Picture 2"/>
          <p:cNvPicPr>
            <a:picLocks noChangeAspect="1" noChangeArrowheads="1"/>
          </p:cNvPicPr>
          <p:nvPr/>
        </p:nvPicPr>
        <p:blipFill>
          <a:blip r:embed="rId3" cstate="print"/>
          <a:srcRect/>
          <a:stretch>
            <a:fillRect/>
          </a:stretch>
        </p:blipFill>
        <p:spPr bwMode="auto">
          <a:xfrm>
            <a:off x="682731" y="4272385"/>
            <a:ext cx="4503750" cy="2566090"/>
          </a:xfrm>
          <a:prstGeom prst="rect">
            <a:avLst/>
          </a:prstGeom>
          <a:noFill/>
          <a:ln w="9525">
            <a:noFill/>
            <a:miter lim="800000"/>
            <a:headEnd/>
            <a:tailEnd/>
          </a:ln>
        </p:spPr>
      </p:pic>
      <p:graphicFrame>
        <p:nvGraphicFramePr>
          <p:cNvPr id="26" name="Object 25"/>
          <p:cNvGraphicFramePr>
            <a:graphicFrameLocks noChangeAspect="1"/>
          </p:cNvGraphicFramePr>
          <p:nvPr>
            <p:extLst/>
          </p:nvPr>
        </p:nvGraphicFramePr>
        <p:xfrm>
          <a:off x="1326803" y="2711188"/>
          <a:ext cx="1548644" cy="525433"/>
        </p:xfrm>
        <a:graphic>
          <a:graphicData uri="http://schemas.openxmlformats.org/presentationml/2006/ole">
            <mc:AlternateContent xmlns:mc="http://schemas.openxmlformats.org/markup-compatibility/2006">
              <mc:Choice xmlns:v="urn:schemas-microsoft-com:vml" Requires="v">
                <p:oleObj spid="_x0000_s58449" name="Equation" r:id="rId4" imgW="711000" imgH="241200" progId="Equation.3">
                  <p:embed/>
                </p:oleObj>
              </mc:Choice>
              <mc:Fallback>
                <p:oleObj name="Equation" r:id="rId4" imgW="711000" imgH="241200" progId="Equation.3">
                  <p:embed/>
                  <p:pic>
                    <p:nvPicPr>
                      <p:cNvPr id="26" name="Object 25"/>
                      <p:cNvPicPr/>
                      <p:nvPr/>
                    </p:nvPicPr>
                    <p:blipFill>
                      <a:blip r:embed="rId5"/>
                      <a:stretch>
                        <a:fillRect/>
                      </a:stretch>
                    </p:blipFill>
                    <p:spPr>
                      <a:xfrm>
                        <a:off x="1326803" y="2711188"/>
                        <a:ext cx="1548644" cy="525433"/>
                      </a:xfrm>
                      <a:prstGeom prst="rect">
                        <a:avLst/>
                      </a:prstGeom>
                    </p:spPr>
                  </p:pic>
                </p:oleObj>
              </mc:Fallback>
            </mc:AlternateContent>
          </a:graphicData>
        </a:graphic>
      </p:graphicFrame>
      <p:sp>
        <p:nvSpPr>
          <p:cNvPr id="48" name="TextBox 47"/>
          <p:cNvSpPr txBox="1"/>
          <p:nvPr/>
        </p:nvSpPr>
        <p:spPr>
          <a:xfrm>
            <a:off x="912411" y="2281376"/>
            <a:ext cx="1749197"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smtClean="0">
                <a:latin typeface="+mn-lt"/>
              </a:rPr>
              <a:t>Lorentz force:</a:t>
            </a:r>
          </a:p>
        </p:txBody>
      </p:sp>
      <p:sp>
        <p:nvSpPr>
          <p:cNvPr id="61" name="TextBox 60"/>
          <p:cNvSpPr txBox="1"/>
          <p:nvPr/>
        </p:nvSpPr>
        <p:spPr>
          <a:xfrm>
            <a:off x="927790" y="3272204"/>
            <a:ext cx="2452946"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kern="0" dirty="0">
                <a:latin typeface="+mn-lt"/>
              </a:rPr>
              <a:t>o</a:t>
            </a:r>
            <a:r>
              <a:rPr lang="en-GB" sz="1400" kern="0" dirty="0" smtClean="0">
                <a:latin typeface="+mn-lt"/>
              </a:rPr>
              <a:t>rthogonal to the speed and magnetic field directions</a:t>
            </a:r>
          </a:p>
        </p:txBody>
      </p:sp>
      <p:grpSp>
        <p:nvGrpSpPr>
          <p:cNvPr id="69" name="Group 68"/>
          <p:cNvGrpSpPr/>
          <p:nvPr/>
        </p:nvGrpSpPr>
        <p:grpSpPr>
          <a:xfrm>
            <a:off x="4146634" y="3104892"/>
            <a:ext cx="1234626" cy="1227614"/>
            <a:chOff x="6223415" y="4176101"/>
            <a:chExt cx="1234626" cy="1227614"/>
          </a:xfrm>
        </p:grpSpPr>
        <p:cxnSp>
          <p:nvCxnSpPr>
            <p:cNvPr id="62" name="Straight Arrow Connector 61"/>
            <p:cNvCxnSpPr/>
            <p:nvPr/>
          </p:nvCxnSpPr>
          <p:spPr bwMode="auto">
            <a:xfrm flipH="1" flipV="1">
              <a:off x="6522843" y="4340319"/>
              <a:ext cx="6622" cy="77850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5" name="Straight Arrow Connector 64"/>
            <p:cNvCxnSpPr/>
            <p:nvPr/>
          </p:nvCxnSpPr>
          <p:spPr bwMode="auto">
            <a:xfrm>
              <a:off x="6521829" y="5117601"/>
              <a:ext cx="737673" cy="121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7" name="TextBox 66"/>
            <p:cNvSpPr txBox="1"/>
            <p:nvPr/>
          </p:nvSpPr>
          <p:spPr>
            <a:xfrm>
              <a:off x="7145135" y="5003605"/>
              <a:ext cx="312906"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a:latin typeface="Times New Roman" panose="02020603050405020304" pitchFamily="18" charset="0"/>
                  <a:cs typeface="Times New Roman" panose="02020603050405020304" pitchFamily="18" charset="0"/>
                </a:rPr>
                <a:t>x</a:t>
              </a:r>
            </a:p>
          </p:txBody>
        </p:sp>
        <p:sp>
          <p:nvSpPr>
            <p:cNvPr id="68" name="TextBox 67"/>
            <p:cNvSpPr txBox="1"/>
            <p:nvPr/>
          </p:nvSpPr>
          <p:spPr>
            <a:xfrm>
              <a:off x="6223415" y="4176101"/>
              <a:ext cx="312906"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smtClean="0">
                  <a:latin typeface="Times New Roman" panose="02020603050405020304" pitchFamily="18" charset="0"/>
                  <a:cs typeface="Times New Roman" panose="02020603050405020304" pitchFamily="18" charset="0"/>
                </a:rPr>
                <a:t>y</a:t>
              </a:r>
              <a:endParaRPr lang="en-GB" sz="2000" kern="0" dirty="0">
                <a:latin typeface="Times New Roman" panose="02020603050405020304" pitchFamily="18" charset="0"/>
                <a:cs typeface="Times New Roman" panose="02020603050405020304" pitchFamily="18" charset="0"/>
              </a:endParaRPr>
            </a:p>
          </p:txBody>
        </p:sp>
      </p:grpSp>
      <p:sp>
        <p:nvSpPr>
          <p:cNvPr id="70" name="Bent-Up Arrow 69"/>
          <p:cNvSpPr/>
          <p:nvPr/>
        </p:nvSpPr>
        <p:spPr bwMode="auto">
          <a:xfrm>
            <a:off x="5380222" y="4382235"/>
            <a:ext cx="850392" cy="731520"/>
          </a:xfrm>
          <a:prstGeom prst="bentUp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2723920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LHC orbit </a:t>
            </a:r>
            <a:r>
              <a:rPr lang="en-GB" smtClean="0"/>
              <a:t>correction example</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40</a:t>
            </a:fld>
            <a:endParaRPr lang="en-US" altLang="en-US"/>
          </a:p>
        </p:txBody>
      </p:sp>
      <p:sp>
        <p:nvSpPr>
          <p:cNvPr id="6" name="Content Placeholder 5"/>
          <p:cNvSpPr>
            <a:spLocks noGrp="1"/>
          </p:cNvSpPr>
          <p:nvPr>
            <p:ph idx="1"/>
          </p:nvPr>
        </p:nvSpPr>
        <p:spPr>
          <a:xfrm>
            <a:off x="402331" y="817460"/>
            <a:ext cx="8225038" cy="1382580"/>
          </a:xfrm>
        </p:spPr>
        <p:txBody>
          <a:bodyPr/>
          <a:lstStyle/>
          <a:p>
            <a:r>
              <a:rPr lang="en-GB" sz="1800" dirty="0" smtClean="0"/>
              <a:t>The raw orbit at the LHC can have large errors (in this example the </a:t>
            </a:r>
            <a:r>
              <a:rPr lang="en-GB" sz="1800" dirty="0" err="1" smtClean="0"/>
              <a:t>correctons</a:t>
            </a:r>
            <a:r>
              <a:rPr lang="en-GB" sz="1800" dirty="0" smtClean="0"/>
              <a:t> were unfolded !), but proper correction bring the deviations down by more than a factor 20.</a:t>
            </a:r>
          </a:p>
        </p:txBody>
      </p:sp>
      <p:sp>
        <p:nvSpPr>
          <p:cNvPr id="11" name="Bent Arrow 10"/>
          <p:cNvSpPr/>
          <p:nvPr/>
        </p:nvSpPr>
        <p:spPr bwMode="auto">
          <a:xfrm rot="5400000">
            <a:off x="6440697" y="2710344"/>
            <a:ext cx="897902" cy="983212"/>
          </a:xfrm>
          <a:prstGeom prst="ben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2" name="TextBox 11"/>
          <p:cNvSpPr txBox="1"/>
          <p:nvPr/>
        </p:nvSpPr>
        <p:spPr>
          <a:xfrm>
            <a:off x="6664804" y="2186317"/>
            <a:ext cx="2081019" cy="400110"/>
          </a:xfrm>
          <a:prstGeom prst="rect">
            <a:avLst/>
          </a:prstGeom>
        </p:spPr>
        <p:txBody>
          <a:bodyPr wrap="none" rtlCol="0">
            <a:spAutoFit/>
          </a:bodyPr>
          <a:lstStyle/>
          <a:p>
            <a:pPr>
              <a:spcBef>
                <a:spcPct val="20000"/>
              </a:spcBef>
              <a:spcAft>
                <a:spcPts val="400"/>
              </a:spcAft>
              <a:buClr>
                <a:srgbClr val="0000FF"/>
              </a:buClr>
              <a:buSzPct val="80000"/>
            </a:pPr>
            <a:r>
              <a:rPr lang="en-GB" sz="2000" b="1" kern="0" dirty="0" smtClean="0">
                <a:solidFill>
                  <a:srgbClr val="0000FF"/>
                </a:solidFill>
                <a:latin typeface="+mn-lt"/>
              </a:rPr>
              <a:t>MICADO &amp; SVD</a:t>
            </a:r>
          </a:p>
        </p:txBody>
      </p:sp>
      <p:grpSp>
        <p:nvGrpSpPr>
          <p:cNvPr id="35" name="Group 34"/>
          <p:cNvGrpSpPr/>
          <p:nvPr/>
        </p:nvGrpSpPr>
        <p:grpSpPr>
          <a:xfrm>
            <a:off x="672018" y="4121837"/>
            <a:ext cx="2517402" cy="2417968"/>
            <a:chOff x="633213" y="4078599"/>
            <a:chExt cx="2517402" cy="2417968"/>
          </a:xfrm>
        </p:grpSpPr>
        <p:pic>
          <p:nvPicPr>
            <p:cNvPr id="16" name="Picture 4" descr="Afficher l'image d'orig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213" y="4438434"/>
              <a:ext cx="2517402" cy="2058133"/>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796521" y="4078599"/>
              <a:ext cx="2348720"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latin typeface="+mn-lt"/>
                </a:rPr>
                <a:t>LHC vacuum chamber</a:t>
              </a:r>
            </a:p>
          </p:txBody>
        </p:sp>
        <p:cxnSp>
          <p:nvCxnSpPr>
            <p:cNvPr id="17" name="Straight Arrow Connector 16"/>
            <p:cNvCxnSpPr/>
            <p:nvPr/>
          </p:nvCxnSpPr>
          <p:spPr bwMode="auto">
            <a:xfrm flipH="1" flipV="1">
              <a:off x="1185333" y="5554133"/>
              <a:ext cx="1514272" cy="140761"/>
            </a:xfrm>
            <a:prstGeom prst="straightConnector1">
              <a:avLst/>
            </a:prstGeom>
            <a:solidFill>
              <a:schemeClr val="accent1"/>
            </a:solidFill>
            <a:ln w="19050" cap="flat" cmpd="sng" algn="ctr">
              <a:solidFill>
                <a:srgbClr val="FFFFCC"/>
              </a:solidFill>
              <a:prstDash val="solid"/>
              <a:round/>
              <a:headEnd type="triangle" w="med" len="med"/>
              <a:tailEnd type="triangle" w="med" len="med"/>
            </a:ln>
            <a:effectLst/>
          </p:spPr>
        </p:cxnSp>
        <p:cxnSp>
          <p:nvCxnSpPr>
            <p:cNvPr id="23" name="Straight Arrow Connector 22"/>
            <p:cNvCxnSpPr/>
            <p:nvPr/>
          </p:nvCxnSpPr>
          <p:spPr bwMode="auto">
            <a:xfrm flipH="1">
              <a:off x="1896533" y="4990981"/>
              <a:ext cx="153936" cy="1172752"/>
            </a:xfrm>
            <a:prstGeom prst="straightConnector1">
              <a:avLst/>
            </a:prstGeom>
            <a:solidFill>
              <a:schemeClr val="accent1"/>
            </a:solidFill>
            <a:ln w="19050" cap="flat" cmpd="sng" algn="ctr">
              <a:solidFill>
                <a:srgbClr val="FFFFCC"/>
              </a:solidFill>
              <a:prstDash val="solid"/>
              <a:round/>
              <a:headEnd type="triangle" w="med" len="med"/>
              <a:tailEnd type="triangle" w="med" len="med"/>
            </a:ln>
            <a:effectLst/>
          </p:spPr>
        </p:cxnSp>
        <p:sp>
          <p:nvSpPr>
            <p:cNvPr id="30" name="TextBox 29"/>
            <p:cNvSpPr txBox="1"/>
            <p:nvPr/>
          </p:nvSpPr>
          <p:spPr>
            <a:xfrm>
              <a:off x="2091293" y="5652314"/>
              <a:ext cx="670376"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solidFill>
                    <a:srgbClr val="FFFFCC"/>
                  </a:solidFill>
                  <a:latin typeface="+mn-lt"/>
                </a:rPr>
                <a:t>44 mm</a:t>
              </a:r>
            </a:p>
          </p:txBody>
        </p:sp>
        <p:sp>
          <p:nvSpPr>
            <p:cNvPr id="31" name="TextBox 30"/>
            <p:cNvSpPr txBox="1"/>
            <p:nvPr/>
          </p:nvSpPr>
          <p:spPr>
            <a:xfrm>
              <a:off x="1988764" y="5056102"/>
              <a:ext cx="670376"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solidFill>
                    <a:srgbClr val="FFFFCC"/>
                  </a:solidFill>
                  <a:latin typeface="+mn-lt"/>
                </a:rPr>
                <a:t>34 mm</a:t>
              </a:r>
            </a:p>
          </p:txBody>
        </p:sp>
      </p:grpSp>
      <p:grpSp>
        <p:nvGrpSpPr>
          <p:cNvPr id="34" name="Group 33"/>
          <p:cNvGrpSpPr/>
          <p:nvPr/>
        </p:nvGrpSpPr>
        <p:grpSpPr>
          <a:xfrm>
            <a:off x="3573470" y="3984046"/>
            <a:ext cx="5491915" cy="2248519"/>
            <a:chOff x="3598861" y="3915214"/>
            <a:chExt cx="5491915" cy="2248519"/>
          </a:xfrm>
        </p:grpSpPr>
        <p:grpSp>
          <p:nvGrpSpPr>
            <p:cNvPr id="33" name="Group 32"/>
            <p:cNvGrpSpPr/>
            <p:nvPr/>
          </p:nvGrpSpPr>
          <p:grpSpPr>
            <a:xfrm>
              <a:off x="3598861" y="3966967"/>
              <a:ext cx="5491915" cy="2196766"/>
              <a:chOff x="3596918" y="3987731"/>
              <a:chExt cx="5491915" cy="2196766"/>
            </a:xfrm>
          </p:grpSpPr>
          <p:pic>
            <p:nvPicPr>
              <p:cNvPr id="8" name="Picture 7"/>
              <p:cNvPicPr>
                <a:picLocks noChangeAspect="1"/>
              </p:cNvPicPr>
              <p:nvPr/>
            </p:nvPicPr>
            <p:blipFill>
              <a:blip r:embed="rId3"/>
              <a:stretch>
                <a:fillRect/>
              </a:stretch>
            </p:blipFill>
            <p:spPr>
              <a:xfrm>
                <a:off x="3596918" y="3987731"/>
                <a:ext cx="5491915" cy="2196766"/>
              </a:xfrm>
              <a:prstGeom prst="rect">
                <a:avLst/>
              </a:prstGeom>
            </p:spPr>
          </p:pic>
          <p:cxnSp>
            <p:nvCxnSpPr>
              <p:cNvPr id="14" name="Straight Arrow Connector 13"/>
              <p:cNvCxnSpPr/>
              <p:nvPr/>
            </p:nvCxnSpPr>
            <p:spPr bwMode="auto">
              <a:xfrm>
                <a:off x="5304487" y="4390815"/>
                <a:ext cx="0" cy="1552214"/>
              </a:xfrm>
              <a:prstGeom prst="straightConnector1">
                <a:avLst/>
              </a:prstGeom>
              <a:solidFill>
                <a:schemeClr val="accent1"/>
              </a:solidFill>
              <a:ln w="19050" cap="flat" cmpd="sng" algn="ctr">
                <a:solidFill>
                  <a:srgbClr val="CC3399"/>
                </a:solidFill>
                <a:prstDash val="solid"/>
                <a:round/>
                <a:headEnd type="triangle" w="med" len="med"/>
                <a:tailEnd type="triangle" w="med" len="med"/>
              </a:ln>
              <a:effectLst/>
            </p:spPr>
          </p:cxnSp>
          <p:sp>
            <p:nvSpPr>
              <p:cNvPr id="15" name="TextBox 14"/>
              <p:cNvSpPr txBox="1"/>
              <p:nvPr/>
            </p:nvSpPr>
            <p:spPr>
              <a:xfrm>
                <a:off x="5309529" y="4452913"/>
                <a:ext cx="753732"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50 mm</a:t>
                </a:r>
              </a:p>
            </p:txBody>
          </p:sp>
        </p:grpSp>
        <p:sp>
          <p:nvSpPr>
            <p:cNvPr id="10" name="TextBox 9"/>
            <p:cNvSpPr txBox="1"/>
            <p:nvPr/>
          </p:nvSpPr>
          <p:spPr>
            <a:xfrm>
              <a:off x="6521831" y="3915214"/>
              <a:ext cx="2035464" cy="523220"/>
            </a:xfrm>
            <a:prstGeom prst="rect">
              <a:avLst/>
            </a:prstGeom>
            <a:solidFill>
              <a:schemeClr val="bg1">
                <a:lumMod val="95000"/>
              </a:schemeClr>
            </a:solidFill>
            <a:ln>
              <a:solidFill>
                <a:schemeClr val="tx1"/>
              </a:solidFill>
            </a:ln>
          </p:spPr>
          <p:txBody>
            <a:bodyPr wrap="square" rtlCol="0">
              <a:spAutoFit/>
            </a:bodyPr>
            <a:lstStyle/>
            <a:p>
              <a:pPr algn="ctr">
                <a:spcBef>
                  <a:spcPct val="20000"/>
                </a:spcBef>
                <a:spcAft>
                  <a:spcPts val="400"/>
                </a:spcAft>
                <a:buClr>
                  <a:srgbClr val="0000FF"/>
                </a:buClr>
                <a:buSzPct val="80000"/>
              </a:pPr>
              <a:r>
                <a:rPr lang="en-GB" sz="1400" i="1" kern="0" dirty="0">
                  <a:latin typeface="+mn-lt"/>
                </a:rPr>
                <a:t>C</a:t>
              </a:r>
              <a:r>
                <a:rPr lang="en-GB" sz="1400" i="1" kern="0" dirty="0" smtClean="0">
                  <a:latin typeface="+mn-lt"/>
                </a:rPr>
                <a:t>orrected horizontal orbit of ring 1</a:t>
              </a:r>
            </a:p>
          </p:txBody>
        </p:sp>
      </p:grpSp>
      <p:grpSp>
        <p:nvGrpSpPr>
          <p:cNvPr id="39" name="Group 38"/>
          <p:cNvGrpSpPr/>
          <p:nvPr/>
        </p:nvGrpSpPr>
        <p:grpSpPr>
          <a:xfrm>
            <a:off x="591166" y="1738126"/>
            <a:ext cx="5491915" cy="2244094"/>
            <a:chOff x="591166" y="1516486"/>
            <a:chExt cx="5491915" cy="2244094"/>
          </a:xfrm>
        </p:grpSpPr>
        <p:grpSp>
          <p:nvGrpSpPr>
            <p:cNvPr id="32" name="Group 31"/>
            <p:cNvGrpSpPr/>
            <p:nvPr/>
          </p:nvGrpSpPr>
          <p:grpSpPr>
            <a:xfrm>
              <a:off x="591166" y="1516486"/>
              <a:ext cx="5491915" cy="2244094"/>
              <a:chOff x="633213" y="1696309"/>
              <a:chExt cx="5491915" cy="2244094"/>
            </a:xfrm>
          </p:grpSpPr>
          <p:pic>
            <p:nvPicPr>
              <p:cNvPr id="7" name="Picture 6"/>
              <p:cNvPicPr>
                <a:picLocks noChangeAspect="1"/>
              </p:cNvPicPr>
              <p:nvPr/>
            </p:nvPicPr>
            <p:blipFill>
              <a:blip r:embed="rId4"/>
              <a:stretch>
                <a:fillRect/>
              </a:stretch>
            </p:blipFill>
            <p:spPr>
              <a:xfrm>
                <a:off x="633213" y="1743637"/>
                <a:ext cx="5491915" cy="2196766"/>
              </a:xfrm>
              <a:prstGeom prst="rect">
                <a:avLst/>
              </a:prstGeom>
            </p:spPr>
          </p:pic>
          <p:sp>
            <p:nvSpPr>
              <p:cNvPr id="9" name="TextBox 8"/>
              <p:cNvSpPr txBox="1"/>
              <p:nvPr/>
            </p:nvSpPr>
            <p:spPr>
              <a:xfrm>
                <a:off x="2937513" y="1696309"/>
                <a:ext cx="2035464" cy="523220"/>
              </a:xfrm>
              <a:prstGeom prst="rect">
                <a:avLst/>
              </a:prstGeom>
              <a:solidFill>
                <a:schemeClr val="bg1">
                  <a:lumMod val="95000"/>
                </a:schemeClr>
              </a:solidFill>
              <a:ln>
                <a:solidFill>
                  <a:schemeClr val="tx1"/>
                </a:solidFill>
              </a:ln>
            </p:spPr>
            <p:txBody>
              <a:bodyPr wrap="square" rtlCol="0">
                <a:spAutoFit/>
              </a:bodyPr>
              <a:lstStyle/>
              <a:p>
                <a:pPr algn="ctr">
                  <a:spcBef>
                    <a:spcPct val="20000"/>
                  </a:spcBef>
                  <a:spcAft>
                    <a:spcPts val="400"/>
                  </a:spcAft>
                  <a:buClr>
                    <a:srgbClr val="0000FF"/>
                  </a:buClr>
                  <a:buSzPct val="80000"/>
                </a:pPr>
                <a:r>
                  <a:rPr lang="en-GB" sz="1400" i="1" kern="0" dirty="0" smtClean="0">
                    <a:latin typeface="+mn-lt"/>
                  </a:rPr>
                  <a:t>Uncorrected horizontal orbit of ring 1</a:t>
                </a:r>
              </a:p>
            </p:txBody>
          </p:sp>
        </p:grpSp>
        <p:cxnSp>
          <p:nvCxnSpPr>
            <p:cNvPr id="37" name="Straight Arrow Connector 36"/>
            <p:cNvCxnSpPr/>
            <p:nvPr/>
          </p:nvCxnSpPr>
          <p:spPr bwMode="auto">
            <a:xfrm>
              <a:off x="1941675" y="1977608"/>
              <a:ext cx="0" cy="1552214"/>
            </a:xfrm>
            <a:prstGeom prst="straightConnector1">
              <a:avLst/>
            </a:prstGeom>
            <a:solidFill>
              <a:schemeClr val="accent1"/>
            </a:solidFill>
            <a:ln w="19050" cap="flat" cmpd="sng" algn="ctr">
              <a:solidFill>
                <a:srgbClr val="CC3399"/>
              </a:solidFill>
              <a:prstDash val="solid"/>
              <a:round/>
              <a:headEnd type="triangle" w="med" len="med"/>
              <a:tailEnd type="triangle" w="med" len="med"/>
            </a:ln>
            <a:effectLst/>
          </p:spPr>
        </p:cxnSp>
        <p:sp>
          <p:nvSpPr>
            <p:cNvPr id="38" name="TextBox 37"/>
            <p:cNvSpPr txBox="1"/>
            <p:nvPr/>
          </p:nvSpPr>
          <p:spPr>
            <a:xfrm>
              <a:off x="1946717" y="2039706"/>
              <a:ext cx="753732"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50 mm</a:t>
              </a:r>
            </a:p>
          </p:txBody>
        </p:sp>
      </p:grpSp>
    </p:spTree>
    <p:extLst>
      <p:ext uri="{BB962C8B-B14F-4D97-AF65-F5344CB8AC3E}">
        <p14:creationId xmlns:p14="http://schemas.microsoft.com/office/powerpoint/2010/main" val="333874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BPM errors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41</a:t>
            </a:fld>
            <a:endParaRPr lang="en-US" altLang="en-US"/>
          </a:p>
        </p:txBody>
      </p:sp>
      <p:sp>
        <p:nvSpPr>
          <p:cNvPr id="6" name="Content Placeholder 5"/>
          <p:cNvSpPr>
            <a:spLocks noGrp="1"/>
          </p:cNvSpPr>
          <p:nvPr>
            <p:ph idx="1"/>
          </p:nvPr>
        </p:nvSpPr>
        <p:spPr>
          <a:xfrm>
            <a:off x="528516" y="931531"/>
            <a:ext cx="5042014" cy="1997059"/>
          </a:xfrm>
        </p:spPr>
        <p:txBody>
          <a:bodyPr/>
          <a:lstStyle/>
          <a:p>
            <a:r>
              <a:rPr lang="en-GB" sz="1600" dirty="0" smtClean="0"/>
              <a:t>The </a:t>
            </a:r>
            <a:r>
              <a:rPr lang="en-GB" sz="1600" b="1" dirty="0" smtClean="0">
                <a:solidFill>
                  <a:srgbClr val="0000FF"/>
                </a:solidFill>
              </a:rPr>
              <a:t>quality of the BPM measurements </a:t>
            </a:r>
            <a:r>
              <a:rPr lang="en-GB" sz="1600" dirty="0" smtClean="0"/>
              <a:t>used for measurements and corrections are affected by: </a:t>
            </a:r>
          </a:p>
          <a:p>
            <a:pPr lvl="1"/>
            <a:r>
              <a:rPr lang="en-GB" sz="1400" b="1" dirty="0" smtClean="0">
                <a:solidFill>
                  <a:srgbClr val="FF0000"/>
                </a:solidFill>
              </a:rPr>
              <a:t>Offsets</a:t>
            </a:r>
            <a:r>
              <a:rPr lang="en-GB" sz="1400" dirty="0" smtClean="0">
                <a:solidFill>
                  <a:srgbClr val="FF0000"/>
                </a:solidFill>
              </a:rPr>
              <a:t>,</a:t>
            </a:r>
            <a:r>
              <a:rPr lang="en-GB" sz="1400" dirty="0" smtClean="0"/>
              <a:t> </a:t>
            </a:r>
          </a:p>
          <a:p>
            <a:pPr lvl="1"/>
            <a:r>
              <a:rPr lang="en-GB" sz="1400" b="1" dirty="0" smtClean="0">
                <a:solidFill>
                  <a:srgbClr val="FF0000"/>
                </a:solidFill>
              </a:rPr>
              <a:t>Scale errors and non-</a:t>
            </a:r>
            <a:r>
              <a:rPr lang="en-GB" sz="1400" b="1" dirty="0" err="1" smtClean="0">
                <a:solidFill>
                  <a:srgbClr val="FF0000"/>
                </a:solidFill>
              </a:rPr>
              <a:t>linearities</a:t>
            </a:r>
            <a:r>
              <a:rPr lang="en-GB" sz="1400" b="1" dirty="0" smtClean="0">
                <a:solidFill>
                  <a:srgbClr val="FF0000"/>
                </a:solidFill>
              </a:rPr>
              <a:t>,</a:t>
            </a:r>
          </a:p>
          <a:p>
            <a:pPr lvl="1"/>
            <a:r>
              <a:rPr lang="en-GB" sz="1400" b="1" dirty="0" smtClean="0">
                <a:solidFill>
                  <a:srgbClr val="FF0000"/>
                </a:solidFill>
              </a:rPr>
              <a:t>Intensity and bea</a:t>
            </a:r>
            <a:r>
              <a:rPr lang="en-GB" sz="1400" b="1" dirty="0">
                <a:solidFill>
                  <a:srgbClr val="FF0000"/>
                </a:solidFill>
              </a:rPr>
              <a:t>m</a:t>
            </a:r>
            <a:r>
              <a:rPr lang="en-GB" sz="1400" b="1" dirty="0" smtClean="0">
                <a:solidFill>
                  <a:srgbClr val="FF0000"/>
                </a:solidFill>
              </a:rPr>
              <a:t> pattern effects.</a:t>
            </a:r>
            <a:endParaRPr lang="en-GB" sz="1400" b="1" dirty="0">
              <a:solidFill>
                <a:srgbClr val="FF0000"/>
              </a:solidFill>
            </a:endParaRPr>
          </a:p>
        </p:txBody>
      </p:sp>
      <p:pic>
        <p:nvPicPr>
          <p:cNvPr id="7" name="Picture 6"/>
          <p:cNvPicPr>
            <a:picLocks noChangeAspect="1"/>
          </p:cNvPicPr>
          <p:nvPr/>
        </p:nvPicPr>
        <p:blipFill>
          <a:blip r:embed="rId3"/>
          <a:stretch>
            <a:fillRect/>
          </a:stretch>
        </p:blipFill>
        <p:spPr>
          <a:xfrm>
            <a:off x="5710411" y="1047890"/>
            <a:ext cx="3209576" cy="1208531"/>
          </a:xfrm>
          <a:prstGeom prst="rect">
            <a:avLst/>
          </a:prstGeom>
        </p:spPr>
      </p:pic>
      <p:sp>
        <p:nvSpPr>
          <p:cNvPr id="9" name="Content Placeholder 5"/>
          <p:cNvSpPr txBox="1">
            <a:spLocks/>
          </p:cNvSpPr>
          <p:nvPr/>
        </p:nvSpPr>
        <p:spPr bwMode="auto">
          <a:xfrm>
            <a:off x="528516" y="2468875"/>
            <a:ext cx="8152819" cy="1129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600" kern="0" dirty="0" smtClean="0"/>
              <a:t>Non-</a:t>
            </a:r>
            <a:r>
              <a:rPr lang="en-GB" sz="1600" kern="0" dirty="0" err="1" smtClean="0"/>
              <a:t>linearities</a:t>
            </a:r>
            <a:r>
              <a:rPr lang="en-GB" sz="1600" kern="0" dirty="0" smtClean="0"/>
              <a:t> and beam/intensity systematics must be simulated or obtained from laboratory measurements.</a:t>
            </a:r>
          </a:p>
          <a:p>
            <a:pPr lvl="1"/>
            <a:r>
              <a:rPr lang="en-GB" sz="1400" kern="0" dirty="0" smtClean="0"/>
              <a:t>Non-</a:t>
            </a:r>
            <a:r>
              <a:rPr lang="en-GB" sz="1400" kern="0" dirty="0" err="1" smtClean="0"/>
              <a:t>linearities</a:t>
            </a:r>
            <a:r>
              <a:rPr lang="en-GB" sz="1400" kern="0" dirty="0" smtClean="0"/>
              <a:t> are due to electrode geometries and to the electronics. </a:t>
            </a:r>
          </a:p>
          <a:p>
            <a:pPr lvl="1"/>
            <a:r>
              <a:rPr lang="en-GB" sz="1400" kern="0" dirty="0" smtClean="0"/>
              <a:t>Improper correction of such effect can bias beam based measurements.</a:t>
            </a:r>
          </a:p>
        </p:txBody>
      </p:sp>
      <p:pic>
        <p:nvPicPr>
          <p:cNvPr id="11" name="Picture 10"/>
          <p:cNvPicPr>
            <a:picLocks noChangeAspect="1"/>
          </p:cNvPicPr>
          <p:nvPr/>
        </p:nvPicPr>
        <p:blipFill>
          <a:blip r:embed="rId4"/>
          <a:stretch>
            <a:fillRect/>
          </a:stretch>
        </p:blipFill>
        <p:spPr>
          <a:xfrm>
            <a:off x="3085386" y="3883680"/>
            <a:ext cx="2477753" cy="2214023"/>
          </a:xfrm>
          <a:prstGeom prst="rect">
            <a:avLst/>
          </a:prstGeom>
        </p:spPr>
      </p:pic>
      <p:grpSp>
        <p:nvGrpSpPr>
          <p:cNvPr id="13" name="Group 12"/>
          <p:cNvGrpSpPr/>
          <p:nvPr/>
        </p:nvGrpSpPr>
        <p:grpSpPr>
          <a:xfrm>
            <a:off x="636034" y="4169745"/>
            <a:ext cx="2478774" cy="1874715"/>
            <a:chOff x="706772" y="4456481"/>
            <a:chExt cx="2478774" cy="1874715"/>
          </a:xfrm>
        </p:grpSpPr>
        <p:pic>
          <p:nvPicPr>
            <p:cNvPr id="10" name="Picture 9"/>
            <p:cNvPicPr>
              <a:picLocks noChangeAspect="1"/>
            </p:cNvPicPr>
            <p:nvPr/>
          </p:nvPicPr>
          <p:blipFill>
            <a:blip r:embed="rId5"/>
            <a:stretch>
              <a:fillRect/>
            </a:stretch>
          </p:blipFill>
          <p:spPr>
            <a:xfrm>
              <a:off x="706772" y="4456481"/>
              <a:ext cx="2332876" cy="1874715"/>
            </a:xfrm>
            <a:prstGeom prst="rect">
              <a:avLst/>
            </a:prstGeom>
          </p:spPr>
        </p:pic>
        <p:sp>
          <p:nvSpPr>
            <p:cNvPr id="12" name="Rectangle 11"/>
            <p:cNvSpPr/>
            <p:nvPr/>
          </p:nvSpPr>
          <p:spPr bwMode="auto">
            <a:xfrm rot="2287151">
              <a:off x="2795724" y="5463421"/>
              <a:ext cx="389822" cy="6776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14" name="TextBox 13"/>
          <p:cNvSpPr txBox="1"/>
          <p:nvPr/>
        </p:nvSpPr>
        <p:spPr>
          <a:xfrm>
            <a:off x="878759" y="3736240"/>
            <a:ext cx="160653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LHC button BPM</a:t>
            </a:r>
          </a:p>
        </p:txBody>
      </p:sp>
      <p:sp>
        <p:nvSpPr>
          <p:cNvPr id="15" name="Rectangle 14"/>
          <p:cNvSpPr/>
          <p:nvPr/>
        </p:nvSpPr>
        <p:spPr>
          <a:xfrm>
            <a:off x="5775696" y="5947126"/>
            <a:ext cx="684804"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BPM-NL</a:t>
            </a:r>
            <a:endParaRPr lang="en-GB" sz="1000" b="1" dirty="0">
              <a:latin typeface="+mj-lt"/>
            </a:endParaRPr>
          </a:p>
        </p:txBody>
      </p:sp>
      <p:sp>
        <p:nvSpPr>
          <p:cNvPr id="16" name="TextBox 15"/>
          <p:cNvSpPr txBox="1"/>
          <p:nvPr/>
        </p:nvSpPr>
        <p:spPr>
          <a:xfrm>
            <a:off x="5630232" y="3890128"/>
            <a:ext cx="3319938" cy="1005403"/>
          </a:xfrm>
          <a:prstGeom prst="rect">
            <a:avLst/>
          </a:prstGeom>
        </p:spPr>
        <p:txBody>
          <a:bodyPr wrap="square" rtlCol="0">
            <a:spAutoFit/>
          </a:bodyPr>
          <a:lstStyle/>
          <a:p>
            <a:pPr>
              <a:spcBef>
                <a:spcPts val="0"/>
              </a:spcBef>
              <a:spcAft>
                <a:spcPts val="400"/>
              </a:spcAft>
              <a:buClr>
                <a:srgbClr val="0000FF"/>
              </a:buClr>
              <a:buSzPct val="80000"/>
            </a:pPr>
            <a:r>
              <a:rPr lang="en-GB" sz="1400" i="1" kern="0" dirty="0" smtClean="0">
                <a:latin typeface="+mn-lt"/>
              </a:rPr>
              <a:t>Black points: real beam position, </a:t>
            </a:r>
          </a:p>
          <a:p>
            <a:pPr>
              <a:spcBef>
                <a:spcPts val="0"/>
              </a:spcBef>
              <a:spcAft>
                <a:spcPts val="400"/>
              </a:spcAft>
              <a:buClr>
                <a:srgbClr val="0000FF"/>
              </a:buClr>
              <a:buSzPct val="80000"/>
            </a:pPr>
            <a:r>
              <a:rPr lang="en-GB" sz="1400" i="1" kern="0" dirty="0">
                <a:solidFill>
                  <a:srgbClr val="FF0000"/>
                </a:solidFill>
                <a:latin typeface="+mn-lt"/>
              </a:rPr>
              <a:t>R</a:t>
            </a:r>
            <a:r>
              <a:rPr lang="en-GB" sz="1400" i="1" kern="0" dirty="0" smtClean="0">
                <a:solidFill>
                  <a:srgbClr val="FF0000"/>
                </a:solidFill>
                <a:latin typeface="+mn-lt"/>
              </a:rPr>
              <a:t>ed points</a:t>
            </a:r>
            <a:r>
              <a:rPr lang="en-GB" sz="1400" i="1" kern="0" dirty="0" smtClean="0">
                <a:latin typeface="+mn-lt"/>
              </a:rPr>
              <a:t>: distorted positions based on a position reconstruction with a linear assumption:</a:t>
            </a:r>
          </a:p>
        </p:txBody>
      </p:sp>
      <p:graphicFrame>
        <p:nvGraphicFramePr>
          <p:cNvPr id="17" name="Object 16"/>
          <p:cNvGraphicFramePr>
            <a:graphicFrameLocks noChangeAspect="1"/>
          </p:cNvGraphicFramePr>
          <p:nvPr>
            <p:extLst>
              <p:ext uri="{D42A27DB-BD31-4B8C-83A1-F6EECF244321}">
                <p14:modId xmlns:p14="http://schemas.microsoft.com/office/powerpoint/2010/main" val="4089717344"/>
              </p:ext>
            </p:extLst>
          </p:nvPr>
        </p:nvGraphicFramePr>
        <p:xfrm>
          <a:off x="5816735" y="4970741"/>
          <a:ext cx="1323996" cy="624118"/>
        </p:xfrm>
        <a:graphic>
          <a:graphicData uri="http://schemas.openxmlformats.org/presentationml/2006/ole">
            <mc:AlternateContent xmlns:mc="http://schemas.openxmlformats.org/markup-compatibility/2006">
              <mc:Choice xmlns:v="urn:schemas-microsoft-com:vml" Requires="v">
                <p:oleObj spid="_x0000_s48444" name="Equation" r:id="rId6" imgW="914400" imgH="431640" progId="Equation.3">
                  <p:embed/>
                </p:oleObj>
              </mc:Choice>
              <mc:Fallback>
                <p:oleObj name="Equation" r:id="rId6" imgW="914400" imgH="431640" progId="Equation.3">
                  <p:embed/>
                  <p:pic>
                    <p:nvPicPr>
                      <p:cNvPr id="0" name=""/>
                      <p:cNvPicPr/>
                      <p:nvPr/>
                    </p:nvPicPr>
                    <p:blipFill>
                      <a:blip r:embed="rId7"/>
                      <a:stretch>
                        <a:fillRect/>
                      </a:stretch>
                    </p:blipFill>
                    <p:spPr>
                      <a:xfrm>
                        <a:off x="5816735" y="4970741"/>
                        <a:ext cx="1323996" cy="624118"/>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399232525"/>
              </p:ext>
            </p:extLst>
          </p:nvPr>
        </p:nvGraphicFramePr>
        <p:xfrm>
          <a:off x="7373915" y="4970741"/>
          <a:ext cx="1295895" cy="594668"/>
        </p:xfrm>
        <a:graphic>
          <a:graphicData uri="http://schemas.openxmlformats.org/presentationml/2006/ole">
            <mc:AlternateContent xmlns:mc="http://schemas.openxmlformats.org/markup-compatibility/2006">
              <mc:Choice xmlns:v="urn:schemas-microsoft-com:vml" Requires="v">
                <p:oleObj spid="_x0000_s48445" name="Equation" r:id="rId8" imgW="939600" imgH="431640" progId="Equation.3">
                  <p:embed/>
                </p:oleObj>
              </mc:Choice>
              <mc:Fallback>
                <p:oleObj name="Equation" r:id="rId8" imgW="939600" imgH="431640" progId="Equation.3">
                  <p:embed/>
                  <p:pic>
                    <p:nvPicPr>
                      <p:cNvPr id="17" name="Object 16"/>
                      <p:cNvPicPr/>
                      <p:nvPr/>
                    </p:nvPicPr>
                    <p:blipFill>
                      <a:blip r:embed="rId9"/>
                      <a:stretch>
                        <a:fillRect/>
                      </a:stretch>
                    </p:blipFill>
                    <p:spPr>
                      <a:xfrm>
                        <a:off x="7373915" y="4970741"/>
                        <a:ext cx="1295895" cy="594668"/>
                      </a:xfrm>
                      <a:prstGeom prst="rect">
                        <a:avLst/>
                      </a:prstGeom>
                    </p:spPr>
                  </p:pic>
                </p:oleObj>
              </mc:Fallback>
            </mc:AlternateContent>
          </a:graphicData>
        </a:graphic>
      </p:graphicFrame>
    </p:spTree>
    <p:extLst>
      <p:ext uri="{BB962C8B-B14F-4D97-AF65-F5344CB8AC3E}">
        <p14:creationId xmlns:p14="http://schemas.microsoft.com/office/powerpoint/2010/main" val="4451855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K-modulation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42</a:t>
            </a:fld>
            <a:endParaRPr lang="en-US" altLang="en-US"/>
          </a:p>
        </p:txBody>
      </p:sp>
      <p:sp>
        <p:nvSpPr>
          <p:cNvPr id="9" name="Content Placeholder 5"/>
          <p:cNvSpPr txBox="1">
            <a:spLocks/>
          </p:cNvSpPr>
          <p:nvPr/>
        </p:nvSpPr>
        <p:spPr bwMode="auto">
          <a:xfrm>
            <a:off x="409638" y="894270"/>
            <a:ext cx="5404479" cy="270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600" kern="0" dirty="0" smtClean="0"/>
              <a:t>BPM </a:t>
            </a:r>
            <a:r>
              <a:rPr lang="en-GB" sz="1600" b="1" kern="0" dirty="0" smtClean="0">
                <a:solidFill>
                  <a:srgbClr val="0000FF"/>
                </a:solidFill>
              </a:rPr>
              <a:t>offsets</a:t>
            </a:r>
            <a:r>
              <a:rPr lang="en-GB" sz="1600" kern="0" dirty="0" smtClean="0"/>
              <a:t>, an </a:t>
            </a:r>
            <a:r>
              <a:rPr lang="en-GB" sz="1600" kern="0" dirty="0"/>
              <a:t>i</a:t>
            </a:r>
            <a:r>
              <a:rPr lang="en-GB" sz="1600" kern="0" dirty="0" smtClean="0"/>
              <a:t>mportant nuisance for orbit corrections, can be measured by a technique called </a:t>
            </a:r>
            <a:r>
              <a:rPr lang="en-GB" sz="1600" b="1" kern="0" dirty="0" smtClean="0">
                <a:solidFill>
                  <a:srgbClr val="CC3399"/>
                </a:solidFill>
              </a:rPr>
              <a:t>k-modulation</a:t>
            </a:r>
            <a:r>
              <a:rPr lang="en-GB" sz="1600" kern="0" dirty="0" smtClean="0"/>
              <a:t>:</a:t>
            </a:r>
          </a:p>
          <a:p>
            <a:pPr lvl="1"/>
            <a:r>
              <a:rPr lang="en-GB" sz="1400" kern="0" dirty="0" smtClean="0"/>
              <a:t>The gradient of a selected quadrupole is modulated slightly at a frequency </a:t>
            </a:r>
            <a:r>
              <a:rPr lang="en-GB" sz="1400" b="1" i="1" kern="0" dirty="0" err="1" smtClean="0">
                <a:latin typeface="Times New Roman" panose="02020603050405020304" pitchFamily="18" charset="0"/>
                <a:cs typeface="Times New Roman" panose="02020603050405020304" pitchFamily="18" charset="0"/>
              </a:rPr>
              <a:t>f</a:t>
            </a:r>
            <a:r>
              <a:rPr lang="en-GB" sz="1400" b="1" i="1" kern="0" baseline="-25000" dirty="0" err="1" smtClean="0">
                <a:latin typeface="Times New Roman" panose="02020603050405020304" pitchFamily="18" charset="0"/>
                <a:cs typeface="Times New Roman" panose="02020603050405020304" pitchFamily="18" charset="0"/>
              </a:rPr>
              <a:t>mod</a:t>
            </a:r>
            <a:r>
              <a:rPr lang="en-GB" sz="1400" i="1" kern="0" dirty="0" smtClean="0">
                <a:latin typeface="Times New Roman" panose="02020603050405020304" pitchFamily="18" charset="0"/>
                <a:cs typeface="Times New Roman" panose="02020603050405020304" pitchFamily="18" charset="0"/>
              </a:rPr>
              <a:t>,</a:t>
            </a:r>
          </a:p>
          <a:p>
            <a:pPr lvl="1"/>
            <a:r>
              <a:rPr lang="en-GB" sz="1400" kern="0" dirty="0" smtClean="0"/>
              <a:t>The beam position is varied inside the quadrupole using orbit bumps. </a:t>
            </a:r>
          </a:p>
          <a:p>
            <a:pPr>
              <a:spcBef>
                <a:spcPts val="600"/>
              </a:spcBef>
            </a:pPr>
            <a:r>
              <a:rPr lang="en-GB" sz="1600" kern="0" dirty="0" smtClean="0"/>
              <a:t>The beam orbit is modulated at </a:t>
            </a:r>
            <a:r>
              <a:rPr lang="en-GB" sz="1600" b="1" i="1" kern="0" dirty="0" err="1">
                <a:latin typeface="Times New Roman" panose="02020603050405020304" pitchFamily="18" charset="0"/>
                <a:cs typeface="Times New Roman" panose="02020603050405020304" pitchFamily="18" charset="0"/>
              </a:rPr>
              <a:t>f</a:t>
            </a:r>
            <a:r>
              <a:rPr lang="en-GB" sz="1600" b="1" i="1" kern="0" baseline="-25000" dirty="0" err="1">
                <a:latin typeface="Times New Roman" panose="02020603050405020304" pitchFamily="18" charset="0"/>
                <a:cs typeface="Times New Roman" panose="02020603050405020304" pitchFamily="18" charset="0"/>
              </a:rPr>
              <a:t>mod</a:t>
            </a:r>
            <a:r>
              <a:rPr lang="en-GB" sz="1600" kern="0" dirty="0" smtClean="0"/>
              <a:t>, the modulation amplitude vanishes when the beam is centred in the quadrupole.</a:t>
            </a:r>
            <a:endParaRPr lang="en-GB" sz="1400" kern="0" dirty="0"/>
          </a:p>
        </p:txBody>
      </p:sp>
      <p:pic>
        <p:nvPicPr>
          <p:cNvPr id="10" name="Picture 9"/>
          <p:cNvPicPr>
            <a:picLocks noChangeAspect="1"/>
          </p:cNvPicPr>
          <p:nvPr/>
        </p:nvPicPr>
        <p:blipFill>
          <a:blip r:embed="rId2"/>
          <a:stretch>
            <a:fillRect/>
          </a:stretch>
        </p:blipFill>
        <p:spPr>
          <a:xfrm>
            <a:off x="5867201" y="1078153"/>
            <a:ext cx="3209576" cy="1208531"/>
          </a:xfrm>
          <a:prstGeom prst="rect">
            <a:avLst/>
          </a:prstGeom>
        </p:spPr>
      </p:pic>
      <p:pic>
        <p:nvPicPr>
          <p:cNvPr id="11" name="Picture 10"/>
          <p:cNvPicPr>
            <a:picLocks noChangeAspect="1"/>
          </p:cNvPicPr>
          <p:nvPr/>
        </p:nvPicPr>
        <p:blipFill>
          <a:blip r:embed="rId3"/>
          <a:stretch>
            <a:fillRect/>
          </a:stretch>
        </p:blipFill>
        <p:spPr>
          <a:xfrm>
            <a:off x="853600" y="3832089"/>
            <a:ext cx="4516553" cy="2701040"/>
          </a:xfrm>
          <a:prstGeom prst="rect">
            <a:avLst/>
          </a:prstGeom>
        </p:spPr>
      </p:pic>
      <p:grpSp>
        <p:nvGrpSpPr>
          <p:cNvPr id="16" name="Group 15"/>
          <p:cNvGrpSpPr/>
          <p:nvPr/>
        </p:nvGrpSpPr>
        <p:grpSpPr>
          <a:xfrm>
            <a:off x="5724472" y="2469636"/>
            <a:ext cx="3399823" cy="3925554"/>
            <a:chOff x="5724472" y="2469636"/>
            <a:chExt cx="3399823" cy="3925554"/>
          </a:xfrm>
        </p:grpSpPr>
        <p:pic>
          <p:nvPicPr>
            <p:cNvPr id="7" name="Picture 6"/>
            <p:cNvPicPr>
              <a:picLocks noChangeAspect="1"/>
            </p:cNvPicPr>
            <p:nvPr/>
          </p:nvPicPr>
          <p:blipFill>
            <a:blip r:embed="rId4"/>
            <a:stretch>
              <a:fillRect/>
            </a:stretch>
          </p:blipFill>
          <p:spPr>
            <a:xfrm>
              <a:off x="5724472" y="2738149"/>
              <a:ext cx="3399823" cy="3128211"/>
            </a:xfrm>
            <a:prstGeom prst="rect">
              <a:avLst/>
            </a:prstGeom>
          </p:spPr>
        </p:pic>
        <p:sp>
          <p:nvSpPr>
            <p:cNvPr id="13" name="TextBox 12"/>
            <p:cNvSpPr txBox="1"/>
            <p:nvPr/>
          </p:nvSpPr>
          <p:spPr>
            <a:xfrm>
              <a:off x="6261820" y="2469636"/>
              <a:ext cx="1944763"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K-modulation at LEP</a:t>
              </a:r>
            </a:p>
          </p:txBody>
        </p:sp>
        <p:sp>
          <p:nvSpPr>
            <p:cNvPr id="14" name="TextBox 13"/>
            <p:cNvSpPr txBox="1"/>
            <p:nvPr/>
          </p:nvSpPr>
          <p:spPr>
            <a:xfrm>
              <a:off x="6010609" y="5871970"/>
              <a:ext cx="2876474" cy="523220"/>
            </a:xfrm>
            <a:prstGeom prst="rect">
              <a:avLst/>
            </a:prstGeom>
          </p:spPr>
          <p:txBody>
            <a:bodyPr wrap="square" rtlCol="0">
              <a:spAutoFit/>
            </a:bodyPr>
            <a:lstStyle/>
            <a:p>
              <a:pPr>
                <a:spcBef>
                  <a:spcPct val="20000"/>
                </a:spcBef>
                <a:spcAft>
                  <a:spcPts val="400"/>
                </a:spcAft>
                <a:buClr>
                  <a:srgbClr val="0000FF"/>
                </a:buClr>
                <a:buSzPct val="80000"/>
              </a:pPr>
              <a:r>
                <a:rPr lang="en-GB" sz="1400" i="1" kern="0" dirty="0" smtClean="0">
                  <a:latin typeface="+mn-lt"/>
                </a:rPr>
                <a:t>Oscillation amplitude as a function of  the orbit bump amplitude</a:t>
              </a:r>
            </a:p>
          </p:txBody>
        </p:sp>
        <p:sp>
          <p:nvSpPr>
            <p:cNvPr id="15" name="Down Arrow 14"/>
            <p:cNvSpPr/>
            <p:nvPr/>
          </p:nvSpPr>
          <p:spPr bwMode="auto">
            <a:xfrm rot="10800000">
              <a:off x="7307080" y="5499733"/>
              <a:ext cx="234605" cy="29138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17" name="Rectangle 16"/>
          <p:cNvSpPr/>
          <p:nvPr/>
        </p:nvSpPr>
        <p:spPr>
          <a:xfrm>
            <a:off x="8495360" y="2266195"/>
            <a:ext cx="340157"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P1</a:t>
            </a:r>
            <a:endParaRPr lang="en-GB" sz="1000" b="1" dirty="0">
              <a:latin typeface="+mj-lt"/>
            </a:endParaRPr>
          </a:p>
        </p:txBody>
      </p:sp>
    </p:spTree>
    <p:extLst>
      <p:ext uri="{BB962C8B-B14F-4D97-AF65-F5344CB8AC3E}">
        <p14:creationId xmlns:p14="http://schemas.microsoft.com/office/powerpoint/2010/main" val="29288877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Dispersion</a:t>
            </a:r>
            <a:endParaRPr lang="en-GB" sz="3200"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43</a:t>
            </a:fld>
            <a:endParaRPr lang="en-US" altLang="en-US"/>
          </a:p>
        </p:txBody>
      </p:sp>
      <p:sp>
        <p:nvSpPr>
          <p:cNvPr id="6" name="Content Placeholder 5"/>
          <p:cNvSpPr>
            <a:spLocks noGrp="1"/>
          </p:cNvSpPr>
          <p:nvPr>
            <p:ph idx="1"/>
          </p:nvPr>
        </p:nvSpPr>
        <p:spPr>
          <a:xfrm>
            <a:off x="587594" y="1071217"/>
            <a:ext cx="8213506" cy="2079155"/>
          </a:xfrm>
        </p:spPr>
        <p:txBody>
          <a:bodyPr/>
          <a:lstStyle/>
          <a:p>
            <a:r>
              <a:rPr lang="en-GB" dirty="0" smtClean="0"/>
              <a:t>The bending of charged particles by magnetic fields depends on the momentum (Lorentz force).</a:t>
            </a:r>
          </a:p>
          <a:p>
            <a:r>
              <a:rPr lang="en-GB" dirty="0" smtClean="0"/>
              <a:t>As a consequence for a beam that is subject to a dipole deflection, the trajectories of the particles will be sorted by energy: </a:t>
            </a:r>
            <a:r>
              <a:rPr lang="en-GB" b="1" dirty="0" smtClean="0">
                <a:solidFill>
                  <a:srgbClr val="CC3399"/>
                </a:solidFill>
              </a:rPr>
              <a:t>dispersion</a:t>
            </a:r>
            <a:r>
              <a:rPr lang="en-GB" dirty="0" smtClean="0"/>
              <a:t> !</a:t>
            </a:r>
          </a:p>
          <a:p>
            <a:pPr lvl="1"/>
            <a:r>
              <a:rPr lang="en-GB" dirty="0" smtClean="0"/>
              <a:t>In a circular accelerator there is always some dispersion.</a:t>
            </a:r>
            <a:endParaRPr lang="en-GB" dirty="0"/>
          </a:p>
        </p:txBody>
      </p:sp>
      <p:grpSp>
        <p:nvGrpSpPr>
          <p:cNvPr id="19" name="Group 18"/>
          <p:cNvGrpSpPr/>
          <p:nvPr/>
        </p:nvGrpSpPr>
        <p:grpSpPr>
          <a:xfrm>
            <a:off x="1212323" y="3247867"/>
            <a:ext cx="4181604" cy="4309539"/>
            <a:chOff x="2403057" y="2795841"/>
            <a:chExt cx="4181604" cy="4309539"/>
          </a:xfrm>
        </p:grpSpPr>
        <p:sp>
          <p:nvSpPr>
            <p:cNvPr id="7" name="Arc 6"/>
            <p:cNvSpPr/>
            <p:nvPr/>
          </p:nvSpPr>
          <p:spPr bwMode="auto">
            <a:xfrm rot="17977313">
              <a:off x="2800480" y="3684104"/>
              <a:ext cx="3144361" cy="3636663"/>
            </a:xfrm>
            <a:prstGeom prst="arc">
              <a:avLst/>
            </a:prstGeom>
            <a:noFill/>
            <a:ln w="38100" cap="flat" cmpd="sng" algn="ctr">
              <a:solidFill>
                <a:srgbClr val="0000FF"/>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8" name="Arc 7"/>
            <p:cNvSpPr/>
            <p:nvPr/>
          </p:nvSpPr>
          <p:spPr bwMode="auto">
            <a:xfrm rot="17571885">
              <a:off x="2867513" y="3363914"/>
              <a:ext cx="3470002" cy="3938002"/>
            </a:xfrm>
            <a:prstGeom prst="arc">
              <a:avLst>
                <a:gd name="adj1" fmla="val 16200000"/>
                <a:gd name="adj2" fmla="val 14970"/>
              </a:avLst>
            </a:prstGeom>
            <a:noFill/>
            <a:ln w="38100" cap="flat" cmpd="sng" algn="ctr">
              <a:solidFill>
                <a:srgbClr val="FF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9" name="Arc 8"/>
            <p:cNvSpPr/>
            <p:nvPr/>
          </p:nvSpPr>
          <p:spPr bwMode="auto">
            <a:xfrm rot="18570378">
              <a:off x="2435021" y="4050306"/>
              <a:ext cx="3045602" cy="3064545"/>
            </a:xfrm>
            <a:prstGeom prst="arc">
              <a:avLst/>
            </a:prstGeom>
            <a:noFill/>
            <a:ln w="38100" cap="flat" cmpd="sng" algn="ctr">
              <a:solidFill>
                <a:srgbClr val="0099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3052161488"/>
                </p:ext>
              </p:extLst>
            </p:nvPr>
          </p:nvGraphicFramePr>
          <p:xfrm>
            <a:off x="4311129" y="4554651"/>
            <a:ext cx="707884" cy="631710"/>
          </p:xfrm>
          <a:graphic>
            <a:graphicData uri="http://schemas.openxmlformats.org/presentationml/2006/ole">
              <mc:AlternateContent xmlns:mc="http://schemas.openxmlformats.org/markup-compatibility/2006">
                <mc:Choice xmlns:v="urn:schemas-microsoft-com:vml" Requires="v">
                  <p:oleObj spid="_x0000_s66638" name="Equation" r:id="rId3" imgW="469800" imgH="419040" progId="Equation.3">
                    <p:embed/>
                  </p:oleObj>
                </mc:Choice>
                <mc:Fallback>
                  <p:oleObj name="Equation" r:id="rId3" imgW="469800" imgH="419040" progId="Equation.3">
                    <p:embed/>
                    <p:pic>
                      <p:nvPicPr>
                        <p:cNvPr id="7" name="Object 6"/>
                        <p:cNvPicPr/>
                        <p:nvPr/>
                      </p:nvPicPr>
                      <p:blipFill>
                        <a:blip r:embed="rId4"/>
                        <a:stretch>
                          <a:fillRect/>
                        </a:stretch>
                      </p:blipFill>
                      <p:spPr>
                        <a:xfrm>
                          <a:off x="4311129" y="4554651"/>
                          <a:ext cx="707884" cy="631710"/>
                        </a:xfrm>
                        <a:prstGeom prst="rect">
                          <a:avLst/>
                        </a:prstGeom>
                        <a:ln>
                          <a:solidFill>
                            <a:srgbClr val="009900"/>
                          </a:solidFill>
                        </a:ln>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005404623"/>
                </p:ext>
              </p:extLst>
            </p:nvPr>
          </p:nvGraphicFramePr>
          <p:xfrm>
            <a:off x="5080064" y="2795841"/>
            <a:ext cx="775094" cy="691688"/>
          </p:xfrm>
          <a:graphic>
            <a:graphicData uri="http://schemas.openxmlformats.org/presentationml/2006/ole">
              <mc:AlternateContent xmlns:mc="http://schemas.openxmlformats.org/markup-compatibility/2006">
                <mc:Choice xmlns:v="urn:schemas-microsoft-com:vml" Requires="v">
                  <p:oleObj spid="_x0000_s66639" name="Equation" r:id="rId5" imgW="469800" imgH="419040" progId="Equation.3">
                    <p:embed/>
                  </p:oleObj>
                </mc:Choice>
                <mc:Fallback>
                  <p:oleObj name="Equation" r:id="rId5" imgW="469800" imgH="419040" progId="Equation.3">
                    <p:embed/>
                    <p:pic>
                      <p:nvPicPr>
                        <p:cNvPr id="10" name="Object 9"/>
                        <p:cNvPicPr/>
                        <p:nvPr/>
                      </p:nvPicPr>
                      <p:blipFill>
                        <a:blip r:embed="rId6"/>
                        <a:stretch>
                          <a:fillRect/>
                        </a:stretch>
                      </p:blipFill>
                      <p:spPr>
                        <a:xfrm>
                          <a:off x="5080064" y="2795841"/>
                          <a:ext cx="775094" cy="691688"/>
                        </a:xfrm>
                        <a:prstGeom prst="rect">
                          <a:avLst/>
                        </a:prstGeom>
                        <a:ln>
                          <a:solidFill>
                            <a:srgbClr val="FF0000"/>
                          </a:solidFill>
                        </a:ln>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527832545"/>
                </p:ext>
              </p:extLst>
            </p:nvPr>
          </p:nvGraphicFramePr>
          <p:xfrm>
            <a:off x="5855158" y="4007553"/>
            <a:ext cx="729503" cy="651003"/>
          </p:xfrm>
          <a:graphic>
            <a:graphicData uri="http://schemas.openxmlformats.org/presentationml/2006/ole">
              <mc:AlternateContent xmlns:mc="http://schemas.openxmlformats.org/markup-compatibility/2006">
                <mc:Choice xmlns:v="urn:schemas-microsoft-com:vml" Requires="v">
                  <p:oleObj spid="_x0000_s66640" name="Equation" r:id="rId7" imgW="469800" imgH="419040" progId="Equation.3">
                    <p:embed/>
                  </p:oleObj>
                </mc:Choice>
                <mc:Fallback>
                  <p:oleObj name="Equation" r:id="rId7" imgW="469800" imgH="419040" progId="Equation.3">
                    <p:embed/>
                    <p:pic>
                      <p:nvPicPr>
                        <p:cNvPr id="11" name="Object 10"/>
                        <p:cNvPicPr/>
                        <p:nvPr/>
                      </p:nvPicPr>
                      <p:blipFill>
                        <a:blip r:embed="rId8"/>
                        <a:stretch>
                          <a:fillRect/>
                        </a:stretch>
                      </p:blipFill>
                      <p:spPr>
                        <a:xfrm>
                          <a:off x="5855158" y="4007553"/>
                          <a:ext cx="729503" cy="651003"/>
                        </a:xfrm>
                        <a:prstGeom prst="rect">
                          <a:avLst/>
                        </a:prstGeom>
                        <a:ln>
                          <a:solidFill>
                            <a:srgbClr val="0000FF"/>
                          </a:solidFill>
                        </a:ln>
                      </p:spPr>
                    </p:pic>
                  </p:oleObj>
                </mc:Fallback>
              </mc:AlternateContent>
            </a:graphicData>
          </a:graphic>
        </p:graphicFrame>
        <p:sp>
          <p:nvSpPr>
            <p:cNvPr id="13" name="Oval 12"/>
            <p:cNvSpPr/>
            <p:nvPr/>
          </p:nvSpPr>
          <p:spPr bwMode="auto">
            <a:xfrm>
              <a:off x="2403057" y="3608895"/>
              <a:ext cx="384050" cy="398658"/>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15" name="Straight Connector 14"/>
            <p:cNvCxnSpPr>
              <a:stCxn id="13" idx="1"/>
              <a:endCxn id="13" idx="5"/>
            </p:cNvCxnSpPr>
            <p:nvPr/>
          </p:nvCxnSpPr>
          <p:spPr bwMode="auto">
            <a:xfrm>
              <a:off x="2459300" y="3667277"/>
              <a:ext cx="271564" cy="2818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Straight Connector 16"/>
            <p:cNvCxnSpPr>
              <a:stCxn id="13" idx="3"/>
              <a:endCxn id="13" idx="7"/>
            </p:cNvCxnSpPr>
            <p:nvPr/>
          </p:nvCxnSpPr>
          <p:spPr bwMode="auto">
            <a:xfrm flipV="1">
              <a:off x="2459300" y="3667277"/>
              <a:ext cx="271564" cy="281894"/>
            </a:xfrm>
            <a:prstGeom prst="line">
              <a:avLst/>
            </a:prstGeom>
            <a:solidFill>
              <a:schemeClr val="accent1"/>
            </a:solidFill>
            <a:ln w="9525" cap="flat" cmpd="sng" algn="ctr">
              <a:solidFill>
                <a:schemeClr val="tx1"/>
              </a:solidFill>
              <a:prstDash val="solid"/>
              <a:round/>
              <a:headEnd type="none" w="med" len="med"/>
              <a:tailEnd type="none" w="med" len="med"/>
            </a:ln>
            <a:effectLst/>
          </p:spPr>
        </p:cxnSp>
        <p:graphicFrame>
          <p:nvGraphicFramePr>
            <p:cNvPr id="18" name="Object 17"/>
            <p:cNvGraphicFramePr>
              <a:graphicFrameLocks noChangeAspect="1"/>
            </p:cNvGraphicFramePr>
            <p:nvPr>
              <p:extLst>
                <p:ext uri="{D42A27DB-BD31-4B8C-83A1-F6EECF244321}">
                  <p14:modId xmlns:p14="http://schemas.microsoft.com/office/powerpoint/2010/main" val="1267289104"/>
                </p:ext>
              </p:extLst>
            </p:nvPr>
          </p:nvGraphicFramePr>
          <p:xfrm>
            <a:off x="2619433" y="2990537"/>
            <a:ext cx="407518" cy="450897"/>
          </p:xfrm>
          <a:graphic>
            <a:graphicData uri="http://schemas.openxmlformats.org/presentationml/2006/ole">
              <mc:AlternateContent xmlns:mc="http://schemas.openxmlformats.org/markup-compatibility/2006">
                <mc:Choice xmlns:v="urn:schemas-microsoft-com:vml" Requires="v">
                  <p:oleObj spid="_x0000_s66641" name="Equation" r:id="rId9" imgW="152280" imgH="203040" progId="Equation.3">
                    <p:embed/>
                  </p:oleObj>
                </mc:Choice>
                <mc:Fallback>
                  <p:oleObj name="Equation" r:id="rId9" imgW="152280" imgH="203040" progId="Equation.3">
                    <p:embed/>
                    <p:pic>
                      <p:nvPicPr>
                        <p:cNvPr id="11" name="Object 10"/>
                        <p:cNvPicPr/>
                        <p:nvPr/>
                      </p:nvPicPr>
                      <p:blipFill>
                        <a:blip r:embed="rId10"/>
                        <a:stretch>
                          <a:fillRect/>
                        </a:stretch>
                      </p:blipFill>
                      <p:spPr>
                        <a:xfrm>
                          <a:off x="2619433" y="2990537"/>
                          <a:ext cx="407518" cy="450897"/>
                        </a:xfrm>
                        <a:prstGeom prst="rect">
                          <a:avLst/>
                        </a:prstGeom>
                        <a:ln>
                          <a:noFill/>
                        </a:ln>
                      </p:spPr>
                    </p:pic>
                  </p:oleObj>
                </mc:Fallback>
              </mc:AlternateContent>
            </a:graphicData>
          </a:graphic>
        </p:graphicFrame>
      </p:grpSp>
      <p:sp>
        <p:nvSpPr>
          <p:cNvPr id="20" name="TextBox 19"/>
          <p:cNvSpPr txBox="1"/>
          <p:nvPr/>
        </p:nvSpPr>
        <p:spPr>
          <a:xfrm>
            <a:off x="5595945" y="3385628"/>
            <a:ext cx="3297003" cy="1015663"/>
          </a:xfrm>
          <a:prstGeom prst="rect">
            <a:avLst/>
          </a:prstGeom>
        </p:spPr>
        <p:txBody>
          <a:bodyPr wrap="square" rtlCol="0">
            <a:spAutoFit/>
          </a:bodyPr>
          <a:lstStyle/>
          <a:p>
            <a:pPr>
              <a:spcBef>
                <a:spcPct val="20000"/>
              </a:spcBef>
              <a:spcAft>
                <a:spcPts val="400"/>
              </a:spcAft>
              <a:buClr>
                <a:srgbClr val="0000FF"/>
              </a:buClr>
              <a:buSzPct val="80000"/>
            </a:pPr>
            <a:r>
              <a:rPr lang="en-GB" sz="2000" kern="0" dirty="0" smtClean="0">
                <a:latin typeface="+mn-lt"/>
              </a:rPr>
              <a:t>The dispersion measures the position difference per unit of energy deviation</a:t>
            </a:r>
          </a:p>
        </p:txBody>
      </p:sp>
      <p:graphicFrame>
        <p:nvGraphicFramePr>
          <p:cNvPr id="21" name="Object 20"/>
          <p:cNvGraphicFramePr>
            <a:graphicFrameLocks noChangeAspect="1"/>
          </p:cNvGraphicFramePr>
          <p:nvPr>
            <p:extLst>
              <p:ext uri="{D42A27DB-BD31-4B8C-83A1-F6EECF244321}">
                <p14:modId xmlns:p14="http://schemas.microsoft.com/office/powerpoint/2010/main" val="1213130478"/>
              </p:ext>
            </p:extLst>
          </p:nvPr>
        </p:nvGraphicFramePr>
        <p:xfrm>
          <a:off x="6029129" y="4557987"/>
          <a:ext cx="2124493" cy="947409"/>
        </p:xfrm>
        <a:graphic>
          <a:graphicData uri="http://schemas.openxmlformats.org/presentationml/2006/ole">
            <mc:AlternateContent xmlns:mc="http://schemas.openxmlformats.org/markup-compatibility/2006">
              <mc:Choice xmlns:v="urn:schemas-microsoft-com:vml" Requires="v">
                <p:oleObj spid="_x0000_s66642" name="Equation" r:id="rId11" imgW="939600" imgH="419040" progId="Equation.3">
                  <p:embed/>
                </p:oleObj>
              </mc:Choice>
              <mc:Fallback>
                <p:oleObj name="Equation" r:id="rId11" imgW="939600" imgH="419040" progId="Equation.3">
                  <p:embed/>
                  <p:pic>
                    <p:nvPicPr>
                      <p:cNvPr id="7" name="Object 6"/>
                      <p:cNvPicPr/>
                      <p:nvPr/>
                    </p:nvPicPr>
                    <p:blipFill>
                      <a:blip r:embed="rId12"/>
                      <a:stretch>
                        <a:fillRect/>
                      </a:stretch>
                    </p:blipFill>
                    <p:spPr>
                      <a:xfrm>
                        <a:off x="6029129" y="4557987"/>
                        <a:ext cx="2124493" cy="947409"/>
                      </a:xfrm>
                      <a:prstGeom prst="rect">
                        <a:avLst/>
                      </a:prstGeom>
                    </p:spPr>
                  </p:pic>
                </p:oleObj>
              </mc:Fallback>
            </mc:AlternateContent>
          </a:graphicData>
        </a:graphic>
      </p:graphicFrame>
      <p:cxnSp>
        <p:nvCxnSpPr>
          <p:cNvPr id="23" name="Straight Arrow Connector 22"/>
          <p:cNvCxnSpPr/>
          <p:nvPr/>
        </p:nvCxnSpPr>
        <p:spPr bwMode="auto">
          <a:xfrm flipV="1">
            <a:off x="3781264" y="4260250"/>
            <a:ext cx="368752" cy="628140"/>
          </a:xfrm>
          <a:prstGeom prst="straightConnector1">
            <a:avLst/>
          </a:prstGeom>
          <a:solidFill>
            <a:schemeClr val="accent1"/>
          </a:solidFill>
          <a:ln w="9525" cap="flat" cmpd="sng" algn="ctr">
            <a:solidFill>
              <a:schemeClr val="tx1"/>
            </a:solidFill>
            <a:prstDash val="dash"/>
            <a:round/>
            <a:headEnd type="triangle" w="med" len="med"/>
            <a:tailEnd type="triangle" w="med" len="med"/>
          </a:ln>
          <a:effectLst/>
        </p:spPr>
      </p:cxnSp>
      <p:graphicFrame>
        <p:nvGraphicFramePr>
          <p:cNvPr id="24" name="Object 23"/>
          <p:cNvGraphicFramePr>
            <a:graphicFrameLocks noChangeAspect="1"/>
          </p:cNvGraphicFramePr>
          <p:nvPr>
            <p:extLst>
              <p:ext uri="{D42A27DB-BD31-4B8C-83A1-F6EECF244321}">
                <p14:modId xmlns:p14="http://schemas.microsoft.com/office/powerpoint/2010/main" val="844617847"/>
              </p:ext>
            </p:extLst>
          </p:nvPr>
        </p:nvGraphicFramePr>
        <p:xfrm>
          <a:off x="3970383" y="4526296"/>
          <a:ext cx="387678" cy="300867"/>
        </p:xfrm>
        <a:graphic>
          <a:graphicData uri="http://schemas.openxmlformats.org/presentationml/2006/ole">
            <mc:AlternateContent xmlns:mc="http://schemas.openxmlformats.org/markup-compatibility/2006">
              <mc:Choice xmlns:v="urn:schemas-microsoft-com:vml" Requires="v">
                <p:oleObj spid="_x0000_s66643" name="Equation" r:id="rId13" imgW="228600" imgH="177480" progId="Equation.3">
                  <p:embed/>
                </p:oleObj>
              </mc:Choice>
              <mc:Fallback>
                <p:oleObj name="Equation" r:id="rId13" imgW="228600" imgH="177480" progId="Equation.3">
                  <p:embed/>
                  <p:pic>
                    <p:nvPicPr>
                      <p:cNvPr id="21" name="Object 20"/>
                      <p:cNvPicPr/>
                      <p:nvPr/>
                    </p:nvPicPr>
                    <p:blipFill>
                      <a:blip r:embed="rId14"/>
                      <a:stretch>
                        <a:fillRect/>
                      </a:stretch>
                    </p:blipFill>
                    <p:spPr>
                      <a:xfrm>
                        <a:off x="3970383" y="4526296"/>
                        <a:ext cx="387678" cy="300867"/>
                      </a:xfrm>
                      <a:prstGeom prst="rect">
                        <a:avLst/>
                      </a:prstGeom>
                    </p:spPr>
                  </p:pic>
                </p:oleObj>
              </mc:Fallback>
            </mc:AlternateContent>
          </a:graphicData>
        </a:graphic>
      </p:graphicFrame>
    </p:spTree>
    <p:extLst>
      <p:ext uri="{BB962C8B-B14F-4D97-AF65-F5344CB8AC3E}">
        <p14:creationId xmlns:p14="http://schemas.microsoft.com/office/powerpoint/2010/main" val="36786006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Dispersion</a:t>
            </a:r>
            <a:endParaRPr lang="en-GB" sz="3200"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44</a:t>
            </a:fld>
            <a:endParaRPr lang="en-US" altLang="en-US"/>
          </a:p>
        </p:txBody>
      </p:sp>
      <p:sp>
        <p:nvSpPr>
          <p:cNvPr id="6" name="Content Placeholder 5"/>
          <p:cNvSpPr>
            <a:spLocks noGrp="1"/>
          </p:cNvSpPr>
          <p:nvPr>
            <p:ph idx="1"/>
          </p:nvPr>
        </p:nvSpPr>
        <p:spPr>
          <a:xfrm>
            <a:off x="789739" y="936157"/>
            <a:ext cx="4204716" cy="1380136"/>
          </a:xfrm>
        </p:spPr>
        <p:txBody>
          <a:bodyPr/>
          <a:lstStyle/>
          <a:p>
            <a:r>
              <a:rPr lang="en-GB" sz="1800" dirty="0" smtClean="0"/>
              <a:t>Closely associated to the orbit is the </a:t>
            </a:r>
            <a:r>
              <a:rPr lang="en-GB" sz="1800" b="1" dirty="0" smtClean="0">
                <a:solidFill>
                  <a:srgbClr val="0000FF"/>
                </a:solidFill>
              </a:rPr>
              <a:t>dispersion</a:t>
            </a:r>
            <a:r>
              <a:rPr lang="en-GB" sz="1800" dirty="0" smtClean="0"/>
              <a:t>, which is the derivative of the orbit </a:t>
            </a:r>
            <a:r>
              <a:rPr lang="en-GB" sz="1800" dirty="0" err="1" smtClean="0"/>
              <a:t>wrt</a:t>
            </a:r>
            <a:r>
              <a:rPr lang="en-GB" sz="1800" dirty="0" smtClean="0"/>
              <a:t> energy (u=</a:t>
            </a:r>
            <a:r>
              <a:rPr lang="en-GB" sz="1800" dirty="0" err="1" smtClean="0"/>
              <a:t>x,y</a:t>
            </a:r>
            <a:r>
              <a:rPr lang="en-GB" sz="1800" dirty="0" smtClean="0"/>
              <a:t>) :</a:t>
            </a:r>
            <a:endParaRPr lang="en-GB" sz="1800" dirty="0"/>
          </a:p>
        </p:txBody>
      </p:sp>
      <p:graphicFrame>
        <p:nvGraphicFramePr>
          <p:cNvPr id="7" name="Object 6"/>
          <p:cNvGraphicFramePr>
            <a:graphicFrameLocks noChangeAspect="1"/>
          </p:cNvGraphicFramePr>
          <p:nvPr>
            <p:extLst>
              <p:ext uri="{D42A27DB-BD31-4B8C-83A1-F6EECF244321}">
                <p14:modId xmlns:p14="http://schemas.microsoft.com/office/powerpoint/2010/main" val="398518162"/>
              </p:ext>
            </p:extLst>
          </p:nvPr>
        </p:nvGraphicFramePr>
        <p:xfrm>
          <a:off x="1914938" y="2200331"/>
          <a:ext cx="1710923" cy="762979"/>
        </p:xfrm>
        <a:graphic>
          <a:graphicData uri="http://schemas.openxmlformats.org/presentationml/2006/ole">
            <mc:AlternateContent xmlns:mc="http://schemas.openxmlformats.org/markup-compatibility/2006">
              <mc:Choice xmlns:v="urn:schemas-microsoft-com:vml" Requires="v">
                <p:oleObj spid="_x0000_s68609" name="Equation" r:id="rId3" imgW="939600" imgH="419040" progId="Equation.3">
                  <p:embed/>
                </p:oleObj>
              </mc:Choice>
              <mc:Fallback>
                <p:oleObj name="Equation" r:id="rId3" imgW="939600" imgH="419040" progId="Equation.3">
                  <p:embed/>
                  <p:pic>
                    <p:nvPicPr>
                      <p:cNvPr id="0" name=""/>
                      <p:cNvPicPr/>
                      <p:nvPr/>
                    </p:nvPicPr>
                    <p:blipFill>
                      <a:blip r:embed="rId4"/>
                      <a:stretch>
                        <a:fillRect/>
                      </a:stretch>
                    </p:blipFill>
                    <p:spPr>
                      <a:xfrm>
                        <a:off x="1914938" y="2200331"/>
                        <a:ext cx="1710923" cy="762979"/>
                      </a:xfrm>
                      <a:prstGeom prst="rect">
                        <a:avLst/>
                      </a:prstGeom>
                    </p:spPr>
                  </p:pic>
                </p:oleObj>
              </mc:Fallback>
            </mc:AlternateContent>
          </a:graphicData>
        </a:graphic>
      </p:graphicFrame>
      <p:pic>
        <p:nvPicPr>
          <p:cNvPr id="8" name="Picture 7"/>
          <p:cNvPicPr>
            <a:picLocks noChangeAspect="1"/>
          </p:cNvPicPr>
          <p:nvPr/>
        </p:nvPicPr>
        <p:blipFill>
          <a:blip r:embed="rId5"/>
          <a:stretch>
            <a:fillRect/>
          </a:stretch>
        </p:blipFill>
        <p:spPr>
          <a:xfrm>
            <a:off x="5186480" y="824630"/>
            <a:ext cx="2916247" cy="2601921"/>
          </a:xfrm>
          <a:prstGeom prst="rect">
            <a:avLst/>
          </a:prstGeom>
        </p:spPr>
      </p:pic>
      <p:graphicFrame>
        <p:nvGraphicFramePr>
          <p:cNvPr id="11" name="Object 10"/>
          <p:cNvGraphicFramePr>
            <a:graphicFrameLocks noChangeAspect="1"/>
          </p:cNvGraphicFramePr>
          <p:nvPr>
            <p:extLst>
              <p:ext uri="{D42A27DB-BD31-4B8C-83A1-F6EECF244321}">
                <p14:modId xmlns:p14="http://schemas.microsoft.com/office/powerpoint/2010/main" val="1063882921"/>
              </p:ext>
            </p:extLst>
          </p:nvPr>
        </p:nvGraphicFramePr>
        <p:xfrm>
          <a:off x="7205663" y="2848619"/>
          <a:ext cx="681037" cy="339725"/>
        </p:xfrm>
        <a:graphic>
          <a:graphicData uri="http://schemas.openxmlformats.org/presentationml/2006/ole">
            <mc:AlternateContent xmlns:mc="http://schemas.openxmlformats.org/markup-compatibility/2006">
              <mc:Choice xmlns:v="urn:schemas-microsoft-com:vml" Requires="v">
                <p:oleObj spid="_x0000_s68610" name="Equation" r:id="rId6" imgW="406080" imgH="203040" progId="Equation.3">
                  <p:embed/>
                </p:oleObj>
              </mc:Choice>
              <mc:Fallback>
                <p:oleObj name="Equation" r:id="rId6" imgW="406080" imgH="203040" progId="Equation.3">
                  <p:embed/>
                  <p:pic>
                    <p:nvPicPr>
                      <p:cNvPr id="7" name="Object 6"/>
                      <p:cNvPicPr/>
                      <p:nvPr/>
                    </p:nvPicPr>
                    <p:blipFill>
                      <a:blip r:embed="rId7"/>
                      <a:stretch>
                        <a:fillRect/>
                      </a:stretch>
                    </p:blipFill>
                    <p:spPr>
                      <a:xfrm>
                        <a:off x="7205663" y="2848619"/>
                        <a:ext cx="681037" cy="339725"/>
                      </a:xfrm>
                      <a:prstGeom prst="rect">
                        <a:avLst/>
                      </a:prstGeom>
                      <a:solidFill>
                        <a:schemeClr val="bg1"/>
                      </a:solid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891714561"/>
              </p:ext>
            </p:extLst>
          </p:nvPr>
        </p:nvGraphicFramePr>
        <p:xfrm>
          <a:off x="5570530" y="1118076"/>
          <a:ext cx="384175" cy="296862"/>
        </p:xfrm>
        <a:graphic>
          <a:graphicData uri="http://schemas.openxmlformats.org/presentationml/2006/ole">
            <mc:AlternateContent xmlns:mc="http://schemas.openxmlformats.org/markup-compatibility/2006">
              <mc:Choice xmlns:v="urn:schemas-microsoft-com:vml" Requires="v">
                <p:oleObj spid="_x0000_s68611" name="Equation" r:id="rId8" imgW="228600" imgH="177480" progId="Equation.3">
                  <p:embed/>
                </p:oleObj>
              </mc:Choice>
              <mc:Fallback>
                <p:oleObj name="Equation" r:id="rId8" imgW="228600" imgH="177480" progId="Equation.3">
                  <p:embed/>
                  <p:pic>
                    <p:nvPicPr>
                      <p:cNvPr id="11" name="Object 10"/>
                      <p:cNvPicPr/>
                      <p:nvPr/>
                    </p:nvPicPr>
                    <p:blipFill>
                      <a:blip r:embed="rId9"/>
                      <a:stretch>
                        <a:fillRect/>
                      </a:stretch>
                    </p:blipFill>
                    <p:spPr>
                      <a:xfrm>
                        <a:off x="5570530" y="1118076"/>
                        <a:ext cx="384175" cy="296862"/>
                      </a:xfrm>
                      <a:prstGeom prst="rect">
                        <a:avLst/>
                      </a:prstGeom>
                      <a:solidFill>
                        <a:schemeClr val="bg1"/>
                      </a:solidFill>
                    </p:spPr>
                  </p:pic>
                </p:oleObj>
              </mc:Fallback>
            </mc:AlternateContent>
          </a:graphicData>
        </a:graphic>
      </p:graphicFrame>
      <p:cxnSp>
        <p:nvCxnSpPr>
          <p:cNvPr id="15" name="Straight Arrow Connector 14"/>
          <p:cNvCxnSpPr/>
          <p:nvPr/>
        </p:nvCxnSpPr>
        <p:spPr bwMode="auto">
          <a:xfrm flipV="1">
            <a:off x="3817886" y="2392066"/>
            <a:ext cx="2635959" cy="15042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6" name="TextBox 15"/>
          <p:cNvSpPr txBox="1"/>
          <p:nvPr/>
        </p:nvSpPr>
        <p:spPr>
          <a:xfrm rot="21224035">
            <a:off x="5776090" y="2184126"/>
            <a:ext cx="550151" cy="276999"/>
          </a:xfrm>
          <a:prstGeom prst="rect">
            <a:avLst/>
          </a:prstGeom>
        </p:spPr>
        <p:txBody>
          <a:bodyPr wrap="none" rtlCol="0">
            <a:spAutoFit/>
          </a:bodyPr>
          <a:lstStyle/>
          <a:p>
            <a:pPr>
              <a:spcBef>
                <a:spcPct val="20000"/>
              </a:spcBef>
              <a:spcAft>
                <a:spcPts val="400"/>
              </a:spcAft>
              <a:buClr>
                <a:srgbClr val="0000FF"/>
              </a:buClr>
              <a:buSzPct val="80000"/>
            </a:pPr>
            <a:r>
              <a:rPr lang="en-GB" sz="1200" i="1" kern="0" dirty="0" smtClean="0">
                <a:latin typeface="+mn-lt"/>
              </a:rPr>
              <a:t>slope</a:t>
            </a:r>
          </a:p>
        </p:txBody>
      </p:sp>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8111" y="3675802"/>
            <a:ext cx="4973403" cy="1754815"/>
          </a:xfrm>
          <a:prstGeom prst="rect">
            <a:avLst/>
          </a:prstGeom>
        </p:spPr>
      </p:pic>
      <p:pic>
        <p:nvPicPr>
          <p:cNvPr id="17" name="Picture 1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615961" y="5002187"/>
            <a:ext cx="4382720" cy="1747380"/>
          </a:xfrm>
          <a:prstGeom prst="rect">
            <a:avLst/>
          </a:prstGeom>
        </p:spPr>
      </p:pic>
      <p:sp>
        <p:nvSpPr>
          <p:cNvPr id="18" name="TextBox 17"/>
          <p:cNvSpPr txBox="1"/>
          <p:nvPr/>
        </p:nvSpPr>
        <p:spPr>
          <a:xfrm>
            <a:off x="508111" y="3390595"/>
            <a:ext cx="2383986"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Dispersion in a ring (SPS)</a:t>
            </a:r>
          </a:p>
        </p:txBody>
      </p:sp>
      <p:sp>
        <p:nvSpPr>
          <p:cNvPr id="19" name="TextBox 18"/>
          <p:cNvSpPr txBox="1"/>
          <p:nvPr/>
        </p:nvSpPr>
        <p:spPr>
          <a:xfrm>
            <a:off x="5883387" y="4641645"/>
            <a:ext cx="254108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Dispersion in a transfer line</a:t>
            </a:r>
          </a:p>
        </p:txBody>
      </p:sp>
      <p:sp>
        <p:nvSpPr>
          <p:cNvPr id="20" name="TextBox 19"/>
          <p:cNvSpPr txBox="1"/>
          <p:nvPr/>
        </p:nvSpPr>
        <p:spPr>
          <a:xfrm>
            <a:off x="347050" y="5484991"/>
            <a:ext cx="2145291"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i="1" kern="0" dirty="0" smtClean="0">
                <a:latin typeface="+mn-lt"/>
              </a:rPr>
              <a:t>Model dispersion is purely horizontal due to the flat ring</a:t>
            </a:r>
          </a:p>
        </p:txBody>
      </p:sp>
      <p:sp>
        <p:nvSpPr>
          <p:cNvPr id="21" name="TextBox 20"/>
          <p:cNvSpPr txBox="1"/>
          <p:nvPr/>
        </p:nvSpPr>
        <p:spPr>
          <a:xfrm>
            <a:off x="2594397" y="6077634"/>
            <a:ext cx="2145291" cy="646331"/>
          </a:xfrm>
          <a:prstGeom prst="rect">
            <a:avLst/>
          </a:prstGeom>
        </p:spPr>
        <p:txBody>
          <a:bodyPr wrap="square" rtlCol="0">
            <a:spAutoFit/>
          </a:bodyPr>
          <a:lstStyle/>
          <a:p>
            <a:pPr algn="ctr">
              <a:spcBef>
                <a:spcPct val="20000"/>
              </a:spcBef>
              <a:spcAft>
                <a:spcPts val="400"/>
              </a:spcAft>
              <a:buClr>
                <a:srgbClr val="0000FF"/>
              </a:buClr>
              <a:buSzPct val="80000"/>
            </a:pPr>
            <a:r>
              <a:rPr lang="en-GB" sz="1200" i="1" kern="0" dirty="0" smtClean="0">
                <a:latin typeface="+mn-lt"/>
              </a:rPr>
              <a:t>Model dispersion also present in the vertical plane due to vertical bending</a:t>
            </a:r>
          </a:p>
        </p:txBody>
      </p:sp>
    </p:spTree>
    <p:extLst>
      <p:ext uri="{BB962C8B-B14F-4D97-AF65-F5344CB8AC3E}">
        <p14:creationId xmlns:p14="http://schemas.microsoft.com/office/powerpoint/2010/main" val="2077465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Dispersion errors</a:t>
            </a:r>
            <a:endParaRPr lang="en-GB" sz="3200"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45</a:t>
            </a:fld>
            <a:endParaRPr lang="en-US" altLang="en-US"/>
          </a:p>
        </p:txBody>
      </p:sp>
      <p:sp>
        <p:nvSpPr>
          <p:cNvPr id="6" name="Content Placeholder 5"/>
          <p:cNvSpPr>
            <a:spLocks noGrp="1"/>
          </p:cNvSpPr>
          <p:nvPr>
            <p:ph idx="1"/>
          </p:nvPr>
        </p:nvSpPr>
        <p:spPr>
          <a:xfrm>
            <a:off x="654690" y="932675"/>
            <a:ext cx="7877576" cy="2457920"/>
          </a:xfrm>
        </p:spPr>
        <p:txBody>
          <a:bodyPr/>
          <a:lstStyle/>
          <a:p>
            <a:r>
              <a:rPr lang="en-GB" sz="1800" dirty="0"/>
              <a:t>In a storage ring there is always non-zero horizontal dispersion (bending!). For flat machines the vertical dispersion is usually ‘0’ by design.</a:t>
            </a:r>
          </a:p>
          <a:p>
            <a:pPr lvl="1"/>
            <a:r>
              <a:rPr lang="en-GB" sz="1600" dirty="0">
                <a:solidFill>
                  <a:srgbClr val="0000FF"/>
                </a:solidFill>
              </a:rPr>
              <a:t>For hadron machines the dispersion is in general not critical</a:t>
            </a:r>
            <a:r>
              <a:rPr lang="en-GB" sz="1600" dirty="0"/>
              <a:t>. Controlling and correcting it follows similar lines to optics correction.</a:t>
            </a:r>
          </a:p>
          <a:p>
            <a:pPr lvl="1"/>
            <a:r>
              <a:rPr lang="en-GB" sz="1600" dirty="0"/>
              <a:t>At </a:t>
            </a:r>
            <a:r>
              <a:rPr lang="en-GB" sz="1600" b="1" dirty="0" err="1">
                <a:solidFill>
                  <a:srgbClr val="FF0000"/>
                </a:solidFill>
              </a:rPr>
              <a:t>e</a:t>
            </a:r>
            <a:r>
              <a:rPr lang="en-GB" sz="1600" b="1" baseline="30000" dirty="0" err="1">
                <a:solidFill>
                  <a:srgbClr val="FF0000"/>
                </a:solidFill>
              </a:rPr>
              <a:t>+</a:t>
            </a:r>
            <a:r>
              <a:rPr lang="en-GB" sz="1600" b="1" dirty="0" err="1">
                <a:solidFill>
                  <a:srgbClr val="FF0000"/>
                </a:solidFill>
              </a:rPr>
              <a:t>e</a:t>
            </a:r>
            <a:r>
              <a:rPr lang="en-GB" sz="1600" b="1" baseline="30000" dirty="0">
                <a:solidFill>
                  <a:srgbClr val="FF0000"/>
                </a:solidFill>
              </a:rPr>
              <a:t>-</a:t>
            </a:r>
            <a:r>
              <a:rPr lang="en-GB" sz="1600" b="1" dirty="0">
                <a:solidFill>
                  <a:srgbClr val="FF0000"/>
                </a:solidFill>
              </a:rPr>
              <a:t> machines the vertical dispersion can lead to significant vertical emittance </a:t>
            </a:r>
            <a:r>
              <a:rPr lang="en-GB" sz="1600" b="1" dirty="0" err="1">
                <a:solidFill>
                  <a:srgbClr val="FF0000"/>
                </a:solidFill>
                <a:latin typeface="Symbol" panose="05050102010706020507" pitchFamily="18" charset="2"/>
              </a:rPr>
              <a:t>e</a:t>
            </a:r>
            <a:r>
              <a:rPr lang="en-GB" sz="1600" b="1" baseline="-25000" dirty="0" err="1">
                <a:solidFill>
                  <a:srgbClr val="FF0000"/>
                </a:solidFill>
              </a:rPr>
              <a:t>y</a:t>
            </a:r>
            <a:r>
              <a:rPr lang="en-GB" sz="1600" b="1" baseline="-25000" dirty="0">
                <a:solidFill>
                  <a:srgbClr val="FF0000"/>
                </a:solidFill>
              </a:rPr>
              <a:t> </a:t>
            </a:r>
            <a:r>
              <a:rPr lang="en-GB" sz="1600" b="1" dirty="0">
                <a:solidFill>
                  <a:srgbClr val="FF0000"/>
                </a:solidFill>
              </a:rPr>
              <a:t>growth</a:t>
            </a:r>
            <a:r>
              <a:rPr lang="en-GB" sz="1600" dirty="0"/>
              <a:t>, and to important luminosity performance loss.</a:t>
            </a:r>
          </a:p>
          <a:p>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2064142064"/>
              </p:ext>
            </p:extLst>
          </p:nvPr>
        </p:nvGraphicFramePr>
        <p:xfrm>
          <a:off x="2826848" y="3086100"/>
          <a:ext cx="3533260" cy="841482"/>
        </p:xfrm>
        <a:graphic>
          <a:graphicData uri="http://schemas.openxmlformats.org/presentationml/2006/ole">
            <mc:AlternateContent xmlns:mc="http://schemas.openxmlformats.org/markup-compatibility/2006">
              <mc:Choice xmlns:v="urn:schemas-microsoft-com:vml" Requires="v">
                <p:oleObj spid="_x0000_s64567" name="Equation" r:id="rId3" imgW="2082600" imgH="495000" progId="Equation.3">
                  <p:embed/>
                </p:oleObj>
              </mc:Choice>
              <mc:Fallback>
                <p:oleObj name="Equation" r:id="rId3" imgW="2082600" imgH="495000" progId="Equation.3">
                  <p:embed/>
                  <p:pic>
                    <p:nvPicPr>
                      <p:cNvPr id="10" name="Object 9"/>
                      <p:cNvPicPr/>
                      <p:nvPr/>
                    </p:nvPicPr>
                    <p:blipFill>
                      <a:blip r:embed="rId4"/>
                      <a:stretch>
                        <a:fillRect/>
                      </a:stretch>
                    </p:blipFill>
                    <p:spPr>
                      <a:xfrm>
                        <a:off x="2826848" y="3086100"/>
                        <a:ext cx="3533260" cy="841482"/>
                      </a:xfrm>
                      <a:prstGeom prst="rect">
                        <a:avLst/>
                      </a:prstGeom>
                    </p:spPr>
                  </p:pic>
                </p:oleObj>
              </mc:Fallback>
            </mc:AlternateContent>
          </a:graphicData>
        </a:graphic>
      </p:graphicFrame>
      <p:sp>
        <p:nvSpPr>
          <p:cNvPr id="8" name="Content Placeholder 5"/>
          <p:cNvSpPr txBox="1">
            <a:spLocks/>
          </p:cNvSpPr>
          <p:nvPr/>
        </p:nvSpPr>
        <p:spPr bwMode="auto">
          <a:xfrm>
            <a:off x="647602" y="4065427"/>
            <a:ext cx="8108005" cy="2335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b="1" kern="0" dirty="0" smtClean="0">
                <a:solidFill>
                  <a:srgbClr val="0000FF"/>
                </a:solidFill>
              </a:rPr>
              <a:t>Dispersion errors </a:t>
            </a:r>
            <a:r>
              <a:rPr lang="en-GB" sz="1800" kern="0" dirty="0" smtClean="0"/>
              <a:t>may be driven by:</a:t>
            </a:r>
          </a:p>
          <a:p>
            <a:pPr lvl="1">
              <a:spcBef>
                <a:spcPts val="600"/>
              </a:spcBef>
            </a:pPr>
            <a:r>
              <a:rPr lang="en-GB" sz="1600" b="1" kern="0" dirty="0" smtClean="0">
                <a:solidFill>
                  <a:srgbClr val="CC3399"/>
                </a:solidFill>
              </a:rPr>
              <a:t>Optics errors </a:t>
            </a:r>
            <a:r>
              <a:rPr lang="en-GB" sz="1600" kern="0" dirty="0" smtClean="0">
                <a:sym typeface="Wingdings" panose="05000000000000000000" pitchFamily="2" charset="2"/>
              </a:rPr>
              <a:t> handled together with the general optics correction,</a:t>
            </a:r>
          </a:p>
          <a:p>
            <a:pPr lvl="1">
              <a:spcBef>
                <a:spcPts val="600"/>
              </a:spcBef>
            </a:pPr>
            <a:r>
              <a:rPr lang="en-GB" sz="1600" b="1" kern="0" dirty="0" smtClean="0">
                <a:solidFill>
                  <a:srgbClr val="CC3399"/>
                </a:solidFill>
                <a:sym typeface="Wingdings" panose="05000000000000000000" pitchFamily="2" charset="2"/>
              </a:rPr>
              <a:t>Coupling</a:t>
            </a:r>
            <a:r>
              <a:rPr lang="en-GB" sz="1600" kern="0" dirty="0" smtClean="0">
                <a:sym typeface="Wingdings" panose="05000000000000000000" pitchFamily="2" charset="2"/>
              </a:rPr>
              <a:t>  mainly from the horizontal to the vertical plane,</a:t>
            </a:r>
          </a:p>
          <a:p>
            <a:pPr lvl="1">
              <a:spcBef>
                <a:spcPts val="600"/>
              </a:spcBef>
            </a:pPr>
            <a:r>
              <a:rPr lang="en-GB" sz="1600" b="1" kern="0" dirty="0" smtClean="0">
                <a:solidFill>
                  <a:srgbClr val="CC3399"/>
                </a:solidFill>
                <a:sym typeface="Wingdings" panose="05000000000000000000" pitchFamily="2" charset="2"/>
              </a:rPr>
              <a:t>Steering and alignment errors </a:t>
            </a:r>
            <a:r>
              <a:rPr lang="en-GB" sz="1600" kern="0" dirty="0" smtClean="0">
                <a:sym typeface="Wingdings" panose="05000000000000000000" pitchFamily="2" charset="2"/>
              </a:rPr>
              <a:t> mainly an issue at </a:t>
            </a:r>
            <a:r>
              <a:rPr lang="en-GB" sz="1600" kern="0" dirty="0" err="1" smtClean="0">
                <a:sym typeface="Wingdings" panose="05000000000000000000" pitchFamily="2" charset="2"/>
              </a:rPr>
              <a:t>e</a:t>
            </a:r>
            <a:r>
              <a:rPr lang="en-GB" sz="1600" kern="0" baseline="30000" dirty="0" err="1" smtClean="0">
                <a:sym typeface="Wingdings" panose="05000000000000000000" pitchFamily="2" charset="2"/>
              </a:rPr>
              <a:t>+</a:t>
            </a:r>
            <a:r>
              <a:rPr lang="en-GB" sz="1600" kern="0" dirty="0" err="1" smtClean="0">
                <a:sym typeface="Wingdings" panose="05000000000000000000" pitchFamily="2" charset="2"/>
              </a:rPr>
              <a:t>e</a:t>
            </a:r>
            <a:r>
              <a:rPr lang="en-GB" sz="1600" kern="0" baseline="30000" dirty="0" smtClean="0">
                <a:sym typeface="Wingdings" panose="05000000000000000000" pitchFamily="2" charset="2"/>
              </a:rPr>
              <a:t>-</a:t>
            </a:r>
            <a:r>
              <a:rPr lang="en-GB" sz="1600" kern="0" dirty="0" smtClean="0">
                <a:sym typeface="Wingdings" panose="05000000000000000000" pitchFamily="2" charset="2"/>
              </a:rPr>
              <a:t> machines where the emittances may be spoiled – storage rings and </a:t>
            </a:r>
            <a:r>
              <a:rPr lang="en-GB" sz="1600" kern="0" dirty="0" err="1" smtClean="0">
                <a:sym typeface="Wingdings" panose="05000000000000000000" pitchFamily="2" charset="2"/>
              </a:rPr>
              <a:t>linacs</a:t>
            </a:r>
            <a:r>
              <a:rPr lang="en-GB" sz="1600" kern="0" dirty="0" smtClean="0">
                <a:sym typeface="Wingdings" panose="05000000000000000000" pitchFamily="2" charset="2"/>
              </a:rPr>
              <a:t> !</a:t>
            </a:r>
          </a:p>
          <a:p>
            <a:pPr>
              <a:spcBef>
                <a:spcPts val="1200"/>
              </a:spcBef>
            </a:pPr>
            <a:r>
              <a:rPr lang="en-GB" sz="1800" kern="0" dirty="0" smtClean="0">
                <a:sym typeface="Wingdings" panose="05000000000000000000" pitchFamily="2" charset="2"/>
              </a:rPr>
              <a:t>Optics and coupling correction will be discussed later, for the moment we focus on the third point, namely steering driven dispersion.</a:t>
            </a:r>
            <a:endParaRPr lang="en-GB" sz="1800" kern="0" dirty="0"/>
          </a:p>
        </p:txBody>
      </p:sp>
    </p:spTree>
    <p:extLst>
      <p:ext uri="{BB962C8B-B14F-4D97-AF65-F5344CB8AC3E}">
        <p14:creationId xmlns:p14="http://schemas.microsoft.com/office/powerpoint/2010/main" val="38210545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Dispersion free steering</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46</a:t>
            </a:fld>
            <a:endParaRPr lang="en-US" altLang="en-US"/>
          </a:p>
        </p:txBody>
      </p:sp>
      <p:sp>
        <p:nvSpPr>
          <p:cNvPr id="6" name="Content Placeholder 5"/>
          <p:cNvSpPr>
            <a:spLocks noGrp="1"/>
          </p:cNvSpPr>
          <p:nvPr>
            <p:ph idx="1"/>
          </p:nvPr>
        </p:nvSpPr>
        <p:spPr>
          <a:xfrm>
            <a:off x="731500" y="927100"/>
            <a:ext cx="7877576" cy="1810610"/>
          </a:xfrm>
        </p:spPr>
        <p:txBody>
          <a:bodyPr/>
          <a:lstStyle/>
          <a:p>
            <a:r>
              <a:rPr lang="en-GB" sz="1800" dirty="0" smtClean="0"/>
              <a:t>A technique combining regular steering and dispersion correction was used at SLC and LEP – </a:t>
            </a:r>
            <a:r>
              <a:rPr lang="en-GB" sz="1800" b="1" dirty="0" smtClean="0">
                <a:solidFill>
                  <a:srgbClr val="0000FF"/>
                </a:solidFill>
              </a:rPr>
              <a:t>dispersion free steering (DFS) </a:t>
            </a:r>
            <a:r>
              <a:rPr lang="en-GB" sz="1800" dirty="0" smtClean="0"/>
              <a:t>– will be outlined here.</a:t>
            </a:r>
          </a:p>
          <a:p>
            <a:r>
              <a:rPr lang="en-GB" sz="1800" dirty="0" smtClean="0"/>
              <a:t>The principle of DFS relies on the extension of the orbit response matrix to dispersion including the </a:t>
            </a:r>
            <a:r>
              <a:rPr lang="en-GB" sz="1800" b="1" dirty="0" smtClean="0">
                <a:solidFill>
                  <a:srgbClr val="0000FF"/>
                </a:solidFill>
              </a:rPr>
              <a:t>dispersion response </a:t>
            </a:r>
            <a:r>
              <a:rPr lang="en-GB" sz="1800" b="1" dirty="0" smtClean="0">
                <a:solidFill>
                  <a:srgbClr val="0000FF"/>
                </a:solidFill>
                <a:latin typeface="Times New Roman" panose="02020603050405020304" pitchFamily="18" charset="0"/>
                <a:cs typeface="Times New Roman" panose="02020603050405020304" pitchFamily="18" charset="0"/>
              </a:rPr>
              <a:t>S </a:t>
            </a:r>
            <a:r>
              <a:rPr lang="en-GB" sz="1800" dirty="0" smtClean="0"/>
              <a:t>and a </a:t>
            </a:r>
            <a:r>
              <a:rPr lang="en-GB" sz="1800" b="1" dirty="0" smtClean="0">
                <a:solidFill>
                  <a:srgbClr val="0000FF"/>
                </a:solidFill>
              </a:rPr>
              <a:t>weight factor </a:t>
            </a:r>
            <a:r>
              <a:rPr lang="en-GB" sz="1800" b="1" dirty="0" smtClean="0">
                <a:solidFill>
                  <a:srgbClr val="0000FF"/>
                </a:solidFill>
                <a:latin typeface="Symbol" panose="05050102010706020507" pitchFamily="18" charset="2"/>
              </a:rPr>
              <a:t>a</a:t>
            </a:r>
            <a:r>
              <a:rPr lang="en-GB" sz="1800" b="1" dirty="0" smtClean="0">
                <a:solidFill>
                  <a:srgbClr val="0000FF"/>
                </a:solidFill>
              </a:rPr>
              <a:t> </a:t>
            </a:r>
            <a:r>
              <a:rPr lang="en-GB" sz="1800" dirty="0" smtClean="0"/>
              <a:t>between orbit and dispersion:</a:t>
            </a:r>
            <a:endParaRPr lang="en-GB" sz="1800" dirty="0"/>
          </a:p>
        </p:txBody>
      </p:sp>
      <p:graphicFrame>
        <p:nvGraphicFramePr>
          <p:cNvPr id="7" name="Object 6"/>
          <p:cNvGraphicFramePr>
            <a:graphicFrameLocks noChangeAspect="1"/>
          </p:cNvGraphicFramePr>
          <p:nvPr>
            <p:extLst>
              <p:ext uri="{D42A27DB-BD31-4B8C-83A1-F6EECF244321}">
                <p14:modId xmlns:p14="http://schemas.microsoft.com/office/powerpoint/2010/main" val="730298952"/>
              </p:ext>
            </p:extLst>
          </p:nvPr>
        </p:nvGraphicFramePr>
        <p:xfrm>
          <a:off x="1576410" y="3110043"/>
          <a:ext cx="1344939" cy="448313"/>
        </p:xfrm>
        <a:graphic>
          <a:graphicData uri="http://schemas.openxmlformats.org/presentationml/2006/ole">
            <mc:AlternateContent xmlns:mc="http://schemas.openxmlformats.org/markup-compatibility/2006">
              <mc:Choice xmlns:v="urn:schemas-microsoft-com:vml" Requires="v">
                <p:oleObj spid="_x0000_s15216" name="Equation" r:id="rId3" imgW="723600" imgH="241200" progId="Equation.3">
                  <p:embed/>
                </p:oleObj>
              </mc:Choice>
              <mc:Fallback>
                <p:oleObj name="Equation" r:id="rId3" imgW="723600" imgH="241200" progId="Equation.3">
                  <p:embed/>
                  <p:pic>
                    <p:nvPicPr>
                      <p:cNvPr id="12" name="Object 11"/>
                      <p:cNvPicPr>
                        <a:picLocks noChangeAspect="1" noChangeArrowheads="1"/>
                      </p:cNvPicPr>
                      <p:nvPr/>
                    </p:nvPicPr>
                    <p:blipFill>
                      <a:blip r:embed="rId4"/>
                      <a:srcRect/>
                      <a:stretch>
                        <a:fillRect/>
                      </a:stretch>
                    </p:blipFill>
                    <p:spPr bwMode="auto">
                      <a:xfrm>
                        <a:off x="1576410" y="3110043"/>
                        <a:ext cx="1344939" cy="448313"/>
                      </a:xfrm>
                      <a:prstGeom prst="rect">
                        <a:avLst/>
                      </a:prstGeom>
                      <a:noFill/>
                      <a:ln>
                        <a:noFill/>
                      </a:ln>
                      <a:effectLs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476104252"/>
              </p:ext>
            </p:extLst>
          </p:nvPr>
        </p:nvGraphicFramePr>
        <p:xfrm>
          <a:off x="4610405" y="2858220"/>
          <a:ext cx="3557682" cy="951960"/>
        </p:xfrm>
        <a:graphic>
          <a:graphicData uri="http://schemas.openxmlformats.org/presentationml/2006/ole">
            <mc:AlternateContent xmlns:mc="http://schemas.openxmlformats.org/markup-compatibility/2006">
              <mc:Choice xmlns:v="urn:schemas-microsoft-com:vml" Requires="v">
                <p:oleObj spid="_x0000_s15217" name="Equation" r:id="rId5" imgW="1803240" imgH="482400" progId="Equation.3">
                  <p:embed/>
                </p:oleObj>
              </mc:Choice>
              <mc:Fallback>
                <p:oleObj name="Equation" r:id="rId5" imgW="1803240" imgH="482400" progId="Equation.3">
                  <p:embed/>
                  <p:pic>
                    <p:nvPicPr>
                      <p:cNvPr id="7" name="Object 6"/>
                      <p:cNvPicPr>
                        <a:picLocks noChangeAspect="1" noChangeArrowheads="1"/>
                      </p:cNvPicPr>
                      <p:nvPr/>
                    </p:nvPicPr>
                    <p:blipFill>
                      <a:blip r:embed="rId6"/>
                      <a:srcRect/>
                      <a:stretch>
                        <a:fillRect/>
                      </a:stretch>
                    </p:blipFill>
                    <p:spPr bwMode="auto">
                      <a:xfrm>
                        <a:off x="4610405" y="2858220"/>
                        <a:ext cx="3557682" cy="951960"/>
                      </a:xfrm>
                      <a:prstGeom prst="rect">
                        <a:avLst/>
                      </a:prstGeom>
                      <a:noFill/>
                      <a:ln>
                        <a:noFill/>
                      </a:ln>
                      <a:effectLst/>
                      <a:extLst/>
                    </p:spPr>
                  </p:pic>
                </p:oleObj>
              </mc:Fallback>
            </mc:AlternateContent>
          </a:graphicData>
        </a:graphic>
      </p:graphicFrame>
      <p:sp>
        <p:nvSpPr>
          <p:cNvPr id="9" name="Right Arrow 8"/>
          <p:cNvSpPr/>
          <p:nvPr/>
        </p:nvSpPr>
        <p:spPr bwMode="auto">
          <a:xfrm>
            <a:off x="3443634" y="3194499"/>
            <a:ext cx="644486" cy="2794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1" name="Content Placeholder 5"/>
          <p:cNvSpPr txBox="1">
            <a:spLocks/>
          </p:cNvSpPr>
          <p:nvPr/>
        </p:nvSpPr>
        <p:spPr bwMode="auto">
          <a:xfrm>
            <a:off x="736096" y="4198366"/>
            <a:ext cx="7872980" cy="1842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627063" lvl="1" indent="-227013">
              <a:spcAft>
                <a:spcPts val="400"/>
              </a:spcAft>
            </a:pPr>
            <a:r>
              <a:rPr lang="en-GB" sz="1600" kern="0" dirty="0"/>
              <a:t>The dispersion response may be estimated analytically or from a simulation program like MAD etc.</a:t>
            </a:r>
          </a:p>
          <a:p>
            <a:pPr marL="227013" indent="-227013">
              <a:spcAft>
                <a:spcPts val="400"/>
              </a:spcAft>
            </a:pPr>
            <a:r>
              <a:rPr lang="en-GB" sz="1800" kern="0" dirty="0"/>
              <a:t>The combined orbit and dispersion correction </a:t>
            </a:r>
            <a:r>
              <a:rPr lang="en-GB" sz="1800" kern="0" dirty="0" smtClean="0"/>
              <a:t>system can be </a:t>
            </a:r>
            <a:r>
              <a:rPr lang="en-GB" sz="1800" kern="0" dirty="0"/>
              <a:t>solved in exactly the same way than the ‘normal’ steering</a:t>
            </a:r>
            <a:r>
              <a:rPr lang="en-GB" sz="1800" kern="0" dirty="0" smtClean="0"/>
              <a:t>.</a:t>
            </a:r>
          </a:p>
          <a:p>
            <a:pPr marL="627063" lvl="1" indent="-227013">
              <a:spcAft>
                <a:spcPts val="400"/>
              </a:spcAft>
            </a:pPr>
            <a:r>
              <a:rPr lang="en-GB" sz="1600" kern="0" dirty="0" smtClean="0"/>
              <a:t>This does however not apply to all sources of dispersion (due to coupling between planes for example).</a:t>
            </a:r>
            <a:endParaRPr lang="en-GB" sz="1600" kern="0" dirty="0"/>
          </a:p>
        </p:txBody>
      </p:sp>
      <p:sp>
        <p:nvSpPr>
          <p:cNvPr id="12" name="Rectangle 11"/>
          <p:cNvSpPr/>
          <p:nvPr/>
        </p:nvSpPr>
        <p:spPr>
          <a:xfrm>
            <a:off x="8343900" y="1393535"/>
            <a:ext cx="340158"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P3</a:t>
            </a:r>
            <a:endParaRPr lang="en-GB" sz="1000" b="1" dirty="0">
              <a:latin typeface="+mj-lt"/>
            </a:endParaRPr>
          </a:p>
        </p:txBody>
      </p:sp>
      <p:sp>
        <p:nvSpPr>
          <p:cNvPr id="13" name="Rectangle 12"/>
          <p:cNvSpPr/>
          <p:nvPr/>
        </p:nvSpPr>
        <p:spPr>
          <a:xfrm>
            <a:off x="7736078" y="4534647"/>
            <a:ext cx="788999"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DISP-RES</a:t>
            </a:r>
            <a:endParaRPr lang="en-GB" sz="1000" b="1" dirty="0">
              <a:latin typeface="+mj-lt"/>
            </a:endParaRPr>
          </a:p>
        </p:txBody>
      </p:sp>
    </p:spTree>
    <p:extLst>
      <p:ext uri="{BB962C8B-B14F-4D97-AF65-F5344CB8AC3E}">
        <p14:creationId xmlns:p14="http://schemas.microsoft.com/office/powerpoint/2010/main" val="349623117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Dispersion free </a:t>
            </a:r>
            <a:r>
              <a:rPr lang="en-GB" dirty="0" smtClean="0"/>
              <a:t>steering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47</a:t>
            </a:fld>
            <a:endParaRPr lang="en-US" altLang="en-US"/>
          </a:p>
        </p:txBody>
      </p:sp>
      <p:sp>
        <p:nvSpPr>
          <p:cNvPr id="6" name="Content Placeholder 5"/>
          <p:cNvSpPr>
            <a:spLocks noGrp="1"/>
          </p:cNvSpPr>
          <p:nvPr>
            <p:ph idx="1"/>
          </p:nvPr>
        </p:nvSpPr>
        <p:spPr>
          <a:xfrm>
            <a:off x="588135" y="4671589"/>
            <a:ext cx="8015926" cy="1603316"/>
          </a:xfrm>
        </p:spPr>
        <p:txBody>
          <a:bodyPr/>
          <a:lstStyle/>
          <a:p>
            <a:r>
              <a:rPr lang="en-GB" sz="1800" dirty="0" smtClean="0"/>
              <a:t>DFS provides controlled correction of the orbit and the dispersion with the dispersion is dominated by deflection (errors).</a:t>
            </a:r>
          </a:p>
        </p:txBody>
      </p:sp>
      <p:grpSp>
        <p:nvGrpSpPr>
          <p:cNvPr id="18" name="Group 17"/>
          <p:cNvGrpSpPr/>
          <p:nvPr/>
        </p:nvGrpSpPr>
        <p:grpSpPr>
          <a:xfrm>
            <a:off x="286610" y="894270"/>
            <a:ext cx="5865159" cy="3291354"/>
            <a:chOff x="286610" y="1073138"/>
            <a:chExt cx="5865159" cy="3291354"/>
          </a:xfrm>
        </p:grpSpPr>
        <p:pic>
          <p:nvPicPr>
            <p:cNvPr id="7" name="Picture 6"/>
            <p:cNvPicPr>
              <a:picLocks noChangeAspect="1"/>
            </p:cNvPicPr>
            <p:nvPr/>
          </p:nvPicPr>
          <p:blipFill>
            <a:blip r:embed="rId2"/>
            <a:stretch>
              <a:fillRect/>
            </a:stretch>
          </p:blipFill>
          <p:spPr>
            <a:xfrm>
              <a:off x="813474" y="1316725"/>
              <a:ext cx="5338295" cy="3047767"/>
            </a:xfrm>
            <a:prstGeom prst="rect">
              <a:avLst/>
            </a:prstGeom>
          </p:spPr>
        </p:pic>
        <p:sp>
          <p:nvSpPr>
            <p:cNvPr id="8" name="TextBox 7"/>
            <p:cNvSpPr txBox="1"/>
            <p:nvPr/>
          </p:nvSpPr>
          <p:spPr>
            <a:xfrm>
              <a:off x="1038739" y="1073138"/>
              <a:ext cx="1151277"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DFS at LEP</a:t>
              </a:r>
            </a:p>
          </p:txBody>
        </p:sp>
        <p:sp>
          <p:nvSpPr>
            <p:cNvPr id="9" name="TextBox 8"/>
            <p:cNvSpPr txBox="1"/>
            <p:nvPr/>
          </p:nvSpPr>
          <p:spPr>
            <a:xfrm>
              <a:off x="1614378" y="3697835"/>
              <a:ext cx="582211"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orbit</a:t>
              </a:r>
            </a:p>
          </p:txBody>
        </p:sp>
        <p:sp>
          <p:nvSpPr>
            <p:cNvPr id="10" name="TextBox 9"/>
            <p:cNvSpPr txBox="1"/>
            <p:nvPr/>
          </p:nvSpPr>
          <p:spPr>
            <a:xfrm>
              <a:off x="3085419" y="3697834"/>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dispersion</a:t>
              </a:r>
            </a:p>
          </p:txBody>
        </p:sp>
        <p:sp>
          <p:nvSpPr>
            <p:cNvPr id="11" name="TextBox 10"/>
            <p:cNvSpPr txBox="1"/>
            <p:nvPr/>
          </p:nvSpPr>
          <p:spPr>
            <a:xfrm>
              <a:off x="5063009" y="3697833"/>
              <a:ext cx="631904"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kicks</a:t>
              </a:r>
            </a:p>
          </p:txBody>
        </p:sp>
        <p:sp>
          <p:nvSpPr>
            <p:cNvPr id="12" name="TextBox 11"/>
            <p:cNvSpPr txBox="1"/>
            <p:nvPr/>
          </p:nvSpPr>
          <p:spPr>
            <a:xfrm>
              <a:off x="286611" y="1897540"/>
              <a:ext cx="752129"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Before</a:t>
              </a:r>
            </a:p>
          </p:txBody>
        </p:sp>
        <p:sp>
          <p:nvSpPr>
            <p:cNvPr id="13" name="TextBox 12"/>
            <p:cNvSpPr txBox="1"/>
            <p:nvPr/>
          </p:nvSpPr>
          <p:spPr>
            <a:xfrm>
              <a:off x="286610" y="3280264"/>
              <a:ext cx="603050"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After</a:t>
              </a:r>
            </a:p>
          </p:txBody>
        </p:sp>
      </p:grpSp>
      <p:pic>
        <p:nvPicPr>
          <p:cNvPr id="14" name="Picture 13"/>
          <p:cNvPicPr>
            <a:picLocks noChangeAspect="1"/>
          </p:cNvPicPr>
          <p:nvPr/>
        </p:nvPicPr>
        <p:blipFill>
          <a:blip r:embed="rId3"/>
          <a:stretch>
            <a:fillRect/>
          </a:stretch>
        </p:blipFill>
        <p:spPr>
          <a:xfrm>
            <a:off x="6050201" y="1294475"/>
            <a:ext cx="3069556" cy="2302167"/>
          </a:xfrm>
          <a:prstGeom prst="rect">
            <a:avLst/>
          </a:prstGeom>
        </p:spPr>
      </p:pic>
      <p:sp>
        <p:nvSpPr>
          <p:cNvPr id="15" name="TextBox 14"/>
          <p:cNvSpPr txBox="1"/>
          <p:nvPr/>
        </p:nvSpPr>
        <p:spPr>
          <a:xfrm>
            <a:off x="6300225" y="971080"/>
            <a:ext cx="2303836"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DFS convergence at LEP</a:t>
            </a:r>
          </a:p>
        </p:txBody>
      </p:sp>
      <p:sp>
        <p:nvSpPr>
          <p:cNvPr id="16" name="Rectangle 15"/>
          <p:cNvSpPr/>
          <p:nvPr/>
        </p:nvSpPr>
        <p:spPr>
          <a:xfrm>
            <a:off x="7716621" y="3797089"/>
            <a:ext cx="340158"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P3</a:t>
            </a:r>
            <a:endParaRPr lang="en-GB" sz="1000" b="1" dirty="0">
              <a:latin typeface="+mj-lt"/>
            </a:endParaRPr>
          </a:p>
        </p:txBody>
      </p:sp>
      <p:sp>
        <p:nvSpPr>
          <p:cNvPr id="17" name="TextBox 16"/>
          <p:cNvSpPr txBox="1"/>
          <p:nvPr/>
        </p:nvSpPr>
        <p:spPr>
          <a:xfrm>
            <a:off x="1053737" y="4172337"/>
            <a:ext cx="6271269"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smtClean="0">
                <a:latin typeface="+mn-lt"/>
              </a:rPr>
              <a:t>Observe that the orbit </a:t>
            </a:r>
            <a:r>
              <a:rPr lang="en-GB" sz="1400" i="1" kern="0" dirty="0" err="1" smtClean="0">
                <a:latin typeface="+mn-lt"/>
              </a:rPr>
              <a:t>rms</a:t>
            </a:r>
            <a:r>
              <a:rPr lang="en-GB" sz="1400" i="1" kern="0" dirty="0" smtClean="0">
                <a:latin typeface="+mn-lt"/>
              </a:rPr>
              <a:t> is </a:t>
            </a:r>
            <a:r>
              <a:rPr lang="en-GB" sz="1400" i="1" u="sng" kern="0" dirty="0" smtClean="0">
                <a:latin typeface="+mn-lt"/>
              </a:rPr>
              <a:t>degraded</a:t>
            </a:r>
            <a:r>
              <a:rPr lang="en-GB" sz="1400" i="1" kern="0" dirty="0" smtClean="0">
                <a:latin typeface="+mn-lt"/>
              </a:rPr>
              <a:t> while the dispersion </a:t>
            </a:r>
            <a:r>
              <a:rPr lang="en-GB" sz="1400" i="1" kern="0" dirty="0" err="1" smtClean="0">
                <a:latin typeface="+mn-lt"/>
              </a:rPr>
              <a:t>rms</a:t>
            </a:r>
            <a:r>
              <a:rPr lang="en-GB" sz="1400" i="1" kern="0" dirty="0" smtClean="0">
                <a:latin typeface="+mn-lt"/>
              </a:rPr>
              <a:t> is </a:t>
            </a:r>
            <a:r>
              <a:rPr lang="en-GB" sz="1400" i="1" u="sng" kern="0" dirty="0" smtClean="0">
                <a:latin typeface="+mn-lt"/>
              </a:rPr>
              <a:t>improved</a:t>
            </a:r>
            <a:r>
              <a:rPr lang="en-GB" sz="1400" i="1" kern="0" dirty="0" smtClean="0">
                <a:latin typeface="+mn-lt"/>
              </a:rPr>
              <a:t> !</a:t>
            </a:r>
          </a:p>
        </p:txBody>
      </p:sp>
    </p:spTree>
    <p:extLst>
      <p:ext uri="{BB962C8B-B14F-4D97-AF65-F5344CB8AC3E}">
        <p14:creationId xmlns:p14="http://schemas.microsoft.com/office/powerpoint/2010/main" val="121014539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smtClean="0"/>
          </a:p>
        </p:txBody>
      </p:sp>
      <p:sp>
        <p:nvSpPr>
          <p:cNvPr id="3" name="Date Placeholder 2"/>
          <p:cNvSpPr>
            <a:spLocks noGrp="1"/>
          </p:cNvSpPr>
          <p:nvPr>
            <p:ph type="dt" sz="quarter"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48</a:t>
            </a:fld>
            <a:endParaRPr lang="en-US" altLang="en-US">
              <a:solidFill>
                <a:srgbClr val="000000"/>
              </a:solidFill>
            </a:endParaRPr>
          </a:p>
        </p:txBody>
      </p:sp>
      <p:sp>
        <p:nvSpPr>
          <p:cNvPr id="7" name="TextBox 6"/>
          <p:cNvSpPr txBox="1"/>
          <p:nvPr/>
        </p:nvSpPr>
        <p:spPr>
          <a:xfrm>
            <a:off x="800100" y="1086295"/>
            <a:ext cx="7581900" cy="2862322"/>
          </a:xfrm>
          <a:prstGeom prst="rect">
            <a:avLst/>
          </a:prstGeom>
          <a:noFill/>
        </p:spPr>
        <p:txBody>
          <a:bodyPr>
            <a:spAutoFit/>
          </a:bodyPr>
          <a:lstStyle/>
          <a:p>
            <a:pPr>
              <a:spcBef>
                <a:spcPts val="1200"/>
              </a:spcBef>
              <a:defRPr/>
            </a:pPr>
            <a:r>
              <a:rPr lang="en-US" sz="2800" b="1" dirty="0">
                <a:solidFill>
                  <a:srgbClr val="0000FF">
                    <a:alpha val="34000"/>
                  </a:srgbClr>
                </a:solidFill>
                <a:latin typeface="+mn-lt"/>
              </a:rPr>
              <a:t>Introduction</a:t>
            </a:r>
            <a:r>
              <a:rPr lang="en-US" sz="2800" b="1" dirty="0">
                <a:solidFill>
                  <a:srgbClr val="0000FF">
                    <a:alpha val="38000"/>
                  </a:srgbClr>
                </a:solidFill>
                <a:latin typeface="+mn-lt"/>
              </a:rPr>
              <a:t> </a:t>
            </a:r>
          </a:p>
          <a:p>
            <a:pPr>
              <a:spcBef>
                <a:spcPts val="1200"/>
              </a:spcBef>
              <a:defRPr/>
            </a:pPr>
            <a:r>
              <a:rPr lang="en-US" sz="2800" b="1" dirty="0" smtClean="0">
                <a:solidFill>
                  <a:srgbClr val="0000FF">
                    <a:alpha val="34000"/>
                  </a:srgbClr>
                </a:solidFill>
                <a:latin typeface="+mn-lt"/>
              </a:rPr>
              <a:t>Orbit and dispersion</a:t>
            </a:r>
            <a:endParaRPr lang="en-US" sz="2800" b="1" dirty="0">
              <a:solidFill>
                <a:srgbClr val="0000FF">
                  <a:alpha val="34000"/>
                </a:srgbClr>
              </a:solidFill>
              <a:latin typeface="+mn-lt"/>
            </a:endParaRPr>
          </a:p>
          <a:p>
            <a:pPr>
              <a:spcBef>
                <a:spcPts val="1200"/>
              </a:spcBef>
              <a:defRPr/>
            </a:pPr>
            <a:r>
              <a:rPr lang="en-US" sz="2800" b="1" dirty="0" smtClean="0">
                <a:solidFill>
                  <a:srgbClr val="0000FF"/>
                </a:solidFill>
                <a:latin typeface="+mn-lt"/>
              </a:rPr>
              <a:t>Tune and coupling</a:t>
            </a:r>
            <a:endParaRPr lang="en-US" sz="2800" b="1" dirty="0">
              <a:solidFill>
                <a:srgbClr val="0000FF"/>
              </a:solidFill>
              <a:latin typeface="+mn-lt"/>
            </a:endParaRPr>
          </a:p>
          <a:p>
            <a:pPr>
              <a:spcBef>
                <a:spcPts val="1200"/>
              </a:spcBef>
              <a:defRPr/>
            </a:pPr>
            <a:r>
              <a:rPr lang="en-US" sz="2800" b="1" dirty="0" smtClean="0">
                <a:solidFill>
                  <a:srgbClr val="0000FF">
                    <a:alpha val="44000"/>
                  </a:srgbClr>
                </a:solidFill>
                <a:latin typeface="+mj-lt"/>
              </a:rPr>
              <a:t>Chromaticity</a:t>
            </a:r>
            <a:endParaRPr lang="en-US" sz="2800" b="1" dirty="0">
              <a:solidFill>
                <a:srgbClr val="0000FF">
                  <a:alpha val="44000"/>
                </a:srgbClr>
              </a:solidFill>
              <a:latin typeface="+mj-lt"/>
            </a:endParaRPr>
          </a:p>
          <a:p>
            <a:pPr>
              <a:spcBef>
                <a:spcPts val="1200"/>
              </a:spcBef>
              <a:defRPr/>
            </a:pPr>
            <a:r>
              <a:rPr lang="en-US" sz="2800" b="1" dirty="0">
                <a:solidFill>
                  <a:srgbClr val="0000FF">
                    <a:alpha val="39000"/>
                  </a:srgbClr>
                </a:solidFill>
                <a:latin typeface="+mn-lt"/>
              </a:rPr>
              <a:t>L</a:t>
            </a:r>
            <a:r>
              <a:rPr lang="en-US" sz="2800" b="1" dirty="0" smtClean="0">
                <a:solidFill>
                  <a:srgbClr val="0000FF">
                    <a:alpha val="39000"/>
                  </a:srgbClr>
                </a:solidFill>
                <a:latin typeface="+mn-lt"/>
              </a:rPr>
              <a:t>inear optics</a:t>
            </a:r>
          </a:p>
        </p:txBody>
      </p:sp>
    </p:spTree>
    <p:extLst>
      <p:ext uri="{BB962C8B-B14F-4D97-AF65-F5344CB8AC3E}">
        <p14:creationId xmlns:p14="http://schemas.microsoft.com/office/powerpoint/2010/main" val="15897954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Tune measurement</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49</a:t>
            </a:fld>
            <a:endParaRPr lang="en-US" altLang="en-US"/>
          </a:p>
        </p:txBody>
      </p:sp>
      <p:sp>
        <p:nvSpPr>
          <p:cNvPr id="6" name="Content Placeholder 5"/>
          <p:cNvSpPr>
            <a:spLocks noGrp="1"/>
          </p:cNvSpPr>
          <p:nvPr>
            <p:ph idx="1"/>
          </p:nvPr>
        </p:nvSpPr>
        <p:spPr>
          <a:xfrm>
            <a:off x="616284" y="1961191"/>
            <a:ext cx="3648476" cy="1412108"/>
          </a:xfrm>
        </p:spPr>
        <p:txBody>
          <a:bodyPr/>
          <a:lstStyle/>
          <a:p>
            <a:r>
              <a:rPr lang="en-GB" sz="1800" dirty="0" smtClean="0"/>
              <a:t>The </a:t>
            </a:r>
            <a:r>
              <a:rPr lang="en-GB" sz="1800" b="1" dirty="0" smtClean="0">
                <a:solidFill>
                  <a:srgbClr val="FF0000"/>
                </a:solidFill>
              </a:rPr>
              <a:t>integer tune </a:t>
            </a:r>
            <a:r>
              <a:rPr lang="en-GB" sz="1800" b="1" i="1" dirty="0" smtClean="0">
                <a:solidFill>
                  <a:srgbClr val="FF0000"/>
                </a:solidFill>
                <a:latin typeface="Times New Roman" panose="02020603050405020304" pitchFamily="18" charset="0"/>
                <a:cs typeface="Times New Roman" panose="02020603050405020304" pitchFamily="18" charset="0"/>
              </a:rPr>
              <a:t>N</a:t>
            </a:r>
            <a:r>
              <a:rPr lang="en-GB" sz="1800" b="1" dirty="0" smtClean="0">
                <a:solidFill>
                  <a:srgbClr val="FF0000"/>
                </a:solidFill>
              </a:rPr>
              <a:t> </a:t>
            </a:r>
            <a:r>
              <a:rPr lang="en-GB" sz="1800" dirty="0" smtClean="0"/>
              <a:t>is obtained from a poor closed orbit or a kick on the orbit.</a:t>
            </a:r>
          </a:p>
          <a:p>
            <a:pPr lvl="1"/>
            <a:r>
              <a:rPr lang="en-GB" sz="1600" dirty="0" smtClean="0"/>
              <a:t>In large machine N may be wrong before correction !</a:t>
            </a:r>
            <a:endParaRPr lang="en-GB" sz="1600" dirty="0"/>
          </a:p>
        </p:txBody>
      </p:sp>
      <p:pic>
        <p:nvPicPr>
          <p:cNvPr id="7"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64760" y="1157604"/>
            <a:ext cx="4879240" cy="2215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5"/>
          <p:cNvSpPr txBox="1">
            <a:spLocks/>
          </p:cNvSpPr>
          <p:nvPr/>
        </p:nvSpPr>
        <p:spPr bwMode="auto">
          <a:xfrm>
            <a:off x="616284" y="3461707"/>
            <a:ext cx="8449101" cy="1284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The </a:t>
            </a:r>
            <a:r>
              <a:rPr lang="en-GB" sz="1800" b="1" kern="0" dirty="0" smtClean="0">
                <a:solidFill>
                  <a:srgbClr val="FF0000"/>
                </a:solidFill>
              </a:rPr>
              <a:t>fractional tune </a:t>
            </a:r>
            <a:r>
              <a:rPr lang="en-GB" sz="1800" b="1" i="1" kern="0" dirty="0" smtClean="0">
                <a:solidFill>
                  <a:srgbClr val="FF0000"/>
                </a:solidFill>
                <a:latin typeface="Times New Roman" panose="02020603050405020304" pitchFamily="18" charset="0"/>
                <a:cs typeface="Times New Roman" panose="02020603050405020304" pitchFamily="18" charset="0"/>
              </a:rPr>
              <a:t>q</a:t>
            </a:r>
            <a:r>
              <a:rPr lang="en-GB" sz="1800" b="1" kern="0" dirty="0" smtClean="0">
                <a:solidFill>
                  <a:srgbClr val="FF0000"/>
                </a:solidFill>
              </a:rPr>
              <a:t> </a:t>
            </a:r>
            <a:r>
              <a:rPr lang="en-GB" sz="1800" kern="0" dirty="0" smtClean="0"/>
              <a:t>is obtained from the turn-by-turn data (</a:t>
            </a:r>
            <a:r>
              <a:rPr lang="en-GB" sz="1800" kern="0" dirty="0" err="1" smtClean="0"/>
              <a:t>TbT</a:t>
            </a:r>
            <a:r>
              <a:rPr lang="en-GB" sz="1800" kern="0" dirty="0" smtClean="0"/>
              <a:t>) of a single position monitor is the beam is given a kick or is oscillating naturally.</a:t>
            </a:r>
          </a:p>
          <a:p>
            <a:pPr lvl="1"/>
            <a:r>
              <a:rPr lang="en-GB" sz="1600" kern="0" dirty="0" smtClean="0"/>
              <a:t>Fast Fourier Transform (FFT) of oscillation data provides the resonant frequency </a:t>
            </a:r>
            <a:r>
              <a:rPr lang="en-GB" sz="1600" i="1" kern="0" dirty="0" smtClean="0">
                <a:latin typeface="Times New Roman" panose="02020603050405020304" pitchFamily="18" charset="0"/>
                <a:cs typeface="Times New Roman" panose="02020603050405020304" pitchFamily="18" charset="0"/>
              </a:rPr>
              <a:t>q</a:t>
            </a:r>
            <a:r>
              <a:rPr lang="en-GB" sz="1600" kern="0" dirty="0" smtClean="0"/>
              <a:t>.</a:t>
            </a:r>
            <a:endParaRPr lang="en-GB" sz="1600" kern="0" dirty="0"/>
          </a:p>
        </p:txBody>
      </p:sp>
      <p:pic>
        <p:nvPicPr>
          <p:cNvPr id="9" name="Picture 5"/>
          <p:cNvPicPr>
            <a:picLocks noChangeAspect="1"/>
          </p:cNvPicPr>
          <p:nvPr/>
        </p:nvPicPr>
        <p:blipFill rotWithShape="1">
          <a:blip r:embed="rId4">
            <a:extLst>
              <a:ext uri="{28A0092B-C50C-407E-A947-70E740481C1C}">
                <a14:useLocalDpi xmlns:a14="http://schemas.microsoft.com/office/drawing/2010/main" val="0"/>
              </a:ext>
            </a:extLst>
          </a:blip>
          <a:srcRect l="43798" t="56742" b="3586"/>
          <a:stretch/>
        </p:blipFill>
        <p:spPr bwMode="auto">
          <a:xfrm>
            <a:off x="1133456" y="4519084"/>
            <a:ext cx="3306322" cy="2108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p:cNvPicPr>
            <a:picLocks noChangeAspect="1"/>
          </p:cNvPicPr>
          <p:nvPr/>
        </p:nvPicPr>
        <p:blipFill rotWithShape="1">
          <a:blip r:embed="rId4">
            <a:extLst>
              <a:ext uri="{28A0092B-C50C-407E-A947-70E740481C1C}">
                <a14:useLocalDpi xmlns:a14="http://schemas.microsoft.com/office/drawing/2010/main" val="0"/>
              </a:ext>
            </a:extLst>
          </a:blip>
          <a:srcRect l="44089" t="13301" r="1427" b="46677"/>
          <a:stretch/>
        </p:blipFill>
        <p:spPr bwMode="auto">
          <a:xfrm>
            <a:off x="4709525" y="4523351"/>
            <a:ext cx="3177175" cy="2108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Object 10"/>
          <p:cNvGraphicFramePr>
            <a:graphicFrameLocks noChangeAspect="1"/>
          </p:cNvGraphicFramePr>
          <p:nvPr>
            <p:extLst>
              <p:ext uri="{D42A27DB-BD31-4B8C-83A1-F6EECF244321}">
                <p14:modId xmlns:p14="http://schemas.microsoft.com/office/powerpoint/2010/main" val="711085849"/>
              </p:ext>
            </p:extLst>
          </p:nvPr>
        </p:nvGraphicFramePr>
        <p:xfrm>
          <a:off x="1713449" y="1517549"/>
          <a:ext cx="1180762" cy="370435"/>
        </p:xfrm>
        <a:graphic>
          <a:graphicData uri="http://schemas.openxmlformats.org/presentationml/2006/ole">
            <mc:AlternateContent xmlns:mc="http://schemas.openxmlformats.org/markup-compatibility/2006">
              <mc:Choice xmlns:v="urn:schemas-microsoft-com:vml" Requires="v">
                <p:oleObj spid="_x0000_s24938" name="Equation" r:id="rId5" imgW="647640" imgH="203040" progId="Equation.3">
                  <p:embed/>
                </p:oleObj>
              </mc:Choice>
              <mc:Fallback>
                <p:oleObj name="Equation" r:id="rId5" imgW="647640" imgH="203040" progId="Equation.3">
                  <p:embed/>
                  <p:pic>
                    <p:nvPicPr>
                      <p:cNvPr id="0" name=""/>
                      <p:cNvPicPr/>
                      <p:nvPr/>
                    </p:nvPicPr>
                    <p:blipFill>
                      <a:blip r:embed="rId6"/>
                      <a:stretch>
                        <a:fillRect/>
                      </a:stretch>
                    </p:blipFill>
                    <p:spPr>
                      <a:xfrm>
                        <a:off x="1713449" y="1517549"/>
                        <a:ext cx="1180762" cy="370435"/>
                      </a:xfrm>
                      <a:prstGeom prst="rect">
                        <a:avLst/>
                      </a:prstGeom>
                    </p:spPr>
                  </p:pic>
                </p:oleObj>
              </mc:Fallback>
            </mc:AlternateContent>
          </a:graphicData>
        </a:graphic>
      </p:graphicFrame>
      <p:sp>
        <p:nvSpPr>
          <p:cNvPr id="12" name="Content Placeholder 5"/>
          <p:cNvSpPr txBox="1">
            <a:spLocks/>
          </p:cNvSpPr>
          <p:nvPr/>
        </p:nvSpPr>
        <p:spPr bwMode="auto">
          <a:xfrm>
            <a:off x="616284" y="844304"/>
            <a:ext cx="3648476" cy="401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The </a:t>
            </a:r>
            <a:r>
              <a:rPr lang="en-GB" sz="1800" b="1" kern="0" dirty="0" smtClean="0">
                <a:solidFill>
                  <a:srgbClr val="0000FF"/>
                </a:solidFill>
              </a:rPr>
              <a:t>tune</a:t>
            </a:r>
            <a:r>
              <a:rPr lang="en-GB" sz="1800" kern="0" dirty="0" smtClean="0"/>
              <a:t> (number of </a:t>
            </a:r>
            <a:r>
              <a:rPr lang="en-GB" sz="1800" kern="0" dirty="0" err="1" smtClean="0"/>
              <a:t>betatron</a:t>
            </a:r>
            <a:r>
              <a:rPr lang="en-GB" sz="1800" kern="0" dirty="0" smtClean="0"/>
              <a:t> oscillations per turn):</a:t>
            </a:r>
            <a:endParaRPr lang="en-GB" sz="1800" kern="0" dirty="0"/>
          </a:p>
        </p:txBody>
      </p:sp>
      <p:sp>
        <p:nvSpPr>
          <p:cNvPr id="13" name="TextBox 12"/>
          <p:cNvSpPr txBox="1"/>
          <p:nvPr/>
        </p:nvSpPr>
        <p:spPr>
          <a:xfrm>
            <a:off x="4264760" y="845828"/>
            <a:ext cx="2630848"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Uncorrected orbit at the LHC</a:t>
            </a:r>
          </a:p>
        </p:txBody>
      </p:sp>
    </p:spTree>
    <p:extLst>
      <p:ext uri="{BB962C8B-B14F-4D97-AF65-F5344CB8AC3E}">
        <p14:creationId xmlns:p14="http://schemas.microsoft.com/office/powerpoint/2010/main" val="959111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Quadrupole magnet</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a:t>
            </a:fld>
            <a:endParaRPr lang="en-US" altLang="en-US"/>
          </a:p>
        </p:txBody>
      </p:sp>
      <p:sp>
        <p:nvSpPr>
          <p:cNvPr id="6" name="Content Placeholder 5"/>
          <p:cNvSpPr>
            <a:spLocks noGrp="1"/>
          </p:cNvSpPr>
          <p:nvPr>
            <p:ph idx="1"/>
          </p:nvPr>
        </p:nvSpPr>
        <p:spPr>
          <a:xfrm>
            <a:off x="543283" y="848791"/>
            <a:ext cx="8368481" cy="1488162"/>
          </a:xfrm>
        </p:spPr>
        <p:txBody>
          <a:bodyPr/>
          <a:lstStyle/>
          <a:p>
            <a:r>
              <a:rPr lang="en-GB" sz="1800" dirty="0" smtClean="0"/>
              <a:t>A quadrupole has 4 magnetic poles.</a:t>
            </a:r>
          </a:p>
          <a:p>
            <a:r>
              <a:rPr lang="en-GB" sz="1800" dirty="0" smtClean="0"/>
              <a:t>A quadrupole provides a field (force) that </a:t>
            </a:r>
            <a:r>
              <a:rPr lang="en-GB" sz="1800" b="1" dirty="0" smtClean="0">
                <a:solidFill>
                  <a:srgbClr val="0000FF"/>
                </a:solidFill>
              </a:rPr>
              <a:t>increases linearly </a:t>
            </a:r>
            <a:r>
              <a:rPr lang="en-GB" sz="1800" dirty="0" smtClean="0"/>
              <a:t>with the distance to the quadrupole </a:t>
            </a:r>
            <a:r>
              <a:rPr lang="en-GB" sz="1800" dirty="0" err="1" smtClean="0"/>
              <a:t>center</a:t>
            </a:r>
            <a:r>
              <a:rPr lang="en-GB" sz="1800" dirty="0" smtClean="0"/>
              <a:t> – provides </a:t>
            </a:r>
            <a:r>
              <a:rPr lang="en-GB" sz="1800" b="1" dirty="0" smtClean="0">
                <a:solidFill>
                  <a:srgbClr val="CC3399"/>
                </a:solidFill>
              </a:rPr>
              <a:t>focussing</a:t>
            </a:r>
            <a:r>
              <a:rPr lang="en-GB" sz="1800" dirty="0" smtClean="0"/>
              <a:t> of the beam.</a:t>
            </a:r>
          </a:p>
          <a:p>
            <a:pPr lvl="1"/>
            <a:r>
              <a:rPr lang="en-GB" sz="1600" dirty="0" smtClean="0"/>
              <a:t>Similar to an optical lens, except that a quadrupole is focussing in one plane, defocussing in the other plane.</a:t>
            </a:r>
            <a:endParaRPr lang="en-GB" sz="1600" dirty="0"/>
          </a:p>
        </p:txBody>
      </p:sp>
      <p:pic>
        <p:nvPicPr>
          <p:cNvPr id="64" name="Picture 2" descr="https://upload.wikimedia.org/wikipedia/commons/thumb/7/7b/VFPt_quadrupole_coils_1.svg/600px-VFPt_quadrupole_coils_1.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5676" y="2369497"/>
            <a:ext cx="1770776" cy="1770776"/>
          </a:xfrm>
          <a:prstGeom prst="rect">
            <a:avLst/>
          </a:prstGeom>
          <a:noFill/>
          <a:extLst>
            <a:ext uri="{909E8E84-426E-40DD-AFC4-6F175D3DCCD1}">
              <a14:hiddenFill xmlns:a14="http://schemas.microsoft.com/office/drawing/2010/main">
                <a:solidFill>
                  <a:srgbClr val="FFFFFF"/>
                </a:solidFill>
              </a14:hiddenFill>
            </a:ext>
          </a:extLst>
        </p:spPr>
      </p:pic>
      <p:sp>
        <p:nvSpPr>
          <p:cNvPr id="68" name="TextBox 67"/>
          <p:cNvSpPr txBox="1"/>
          <p:nvPr/>
        </p:nvSpPr>
        <p:spPr>
          <a:xfrm>
            <a:off x="7022240" y="5067713"/>
            <a:ext cx="1960459" cy="646331"/>
          </a:xfrm>
          <a:prstGeom prst="rect">
            <a:avLst/>
          </a:prstGeom>
          <a:ln>
            <a:solidFill>
              <a:srgbClr val="009900"/>
            </a:solidFill>
          </a:ln>
        </p:spPr>
        <p:txBody>
          <a:bodyPr wrap="square" rtlCol="0">
            <a:spAutoFit/>
          </a:bodyPr>
          <a:lstStyle/>
          <a:p>
            <a:pPr algn="ctr">
              <a:spcBef>
                <a:spcPct val="20000"/>
              </a:spcBef>
              <a:spcAft>
                <a:spcPts val="400"/>
              </a:spcAft>
              <a:buClr>
                <a:srgbClr val="0000FF"/>
              </a:buClr>
              <a:buSzPct val="80000"/>
            </a:pPr>
            <a:r>
              <a:rPr lang="en-GB" sz="1200" kern="0" dirty="0" smtClean="0">
                <a:latin typeface="+mn-lt"/>
              </a:rPr>
              <a:t>Force pushes the particle towards the </a:t>
            </a:r>
            <a:r>
              <a:rPr lang="en-GB" sz="1200" kern="0" dirty="0" err="1" smtClean="0">
                <a:latin typeface="+mn-lt"/>
              </a:rPr>
              <a:t>center</a:t>
            </a:r>
            <a:r>
              <a:rPr lang="en-GB" sz="1200" kern="0" dirty="0" smtClean="0">
                <a:latin typeface="+mn-lt"/>
              </a:rPr>
              <a:t> </a:t>
            </a:r>
            <a:r>
              <a:rPr lang="en-GB" sz="1200" kern="0" dirty="0" smtClean="0">
                <a:latin typeface="+mn-lt"/>
                <a:sym typeface="Wingdings" panose="05000000000000000000" pitchFamily="2" charset="2"/>
              </a:rPr>
              <a:t> </a:t>
            </a:r>
            <a:r>
              <a:rPr lang="en-GB" sz="1200" b="1" kern="0" dirty="0" smtClean="0">
                <a:solidFill>
                  <a:srgbClr val="009900"/>
                </a:solidFill>
                <a:latin typeface="+mn-lt"/>
                <a:sym typeface="Wingdings" panose="05000000000000000000" pitchFamily="2" charset="2"/>
              </a:rPr>
              <a:t>focussing</a:t>
            </a:r>
            <a:endParaRPr lang="en-GB" sz="1200" b="1" kern="0" dirty="0" smtClean="0">
              <a:solidFill>
                <a:srgbClr val="009900"/>
              </a:solidFill>
              <a:latin typeface="+mn-lt"/>
            </a:endParaRPr>
          </a:p>
        </p:txBody>
      </p:sp>
      <p:pic>
        <p:nvPicPr>
          <p:cNvPr id="3076" name="Picture 4" descr="Image result for quadrupole magn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1560" y="4249906"/>
            <a:ext cx="2492374" cy="237317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a:stretch>
            <a:fillRect/>
          </a:stretch>
        </p:blipFill>
        <p:spPr>
          <a:xfrm>
            <a:off x="6218297" y="2482140"/>
            <a:ext cx="2531365" cy="2440386"/>
          </a:xfrm>
          <a:prstGeom prst="rect">
            <a:avLst/>
          </a:prstGeom>
        </p:spPr>
      </p:pic>
      <mc:AlternateContent xmlns:mc="http://schemas.openxmlformats.org/markup-compatibility/2006" xmlns:a14="http://schemas.microsoft.com/office/drawing/2010/main">
        <mc:Choice Requires="a14">
          <p:sp>
            <p:nvSpPr>
              <p:cNvPr id="65" name="TextBox 64"/>
              <p:cNvSpPr txBox="1"/>
              <p:nvPr/>
            </p:nvSpPr>
            <p:spPr>
              <a:xfrm>
                <a:off x="5963424" y="4535304"/>
                <a:ext cx="1058816" cy="387222"/>
              </a:xfrm>
              <a:prstGeom prst="rect">
                <a:avLst/>
              </a:prstGeom>
            </p:spPr>
            <p:txBody>
              <a:bodyPr wrap="none" lIns="0" tIns="0" rIns="0" bIns="0" rtlCol="0">
                <a:spAutoFit/>
              </a:bodyPr>
              <a:lstStyle/>
              <a:p>
                <a:pPr>
                  <a:spcBef>
                    <a:spcPct val="20000"/>
                  </a:spcBef>
                  <a:spcAft>
                    <a:spcPts val="400"/>
                  </a:spcAft>
                  <a:buClr>
                    <a:srgbClr val="0000FF"/>
                  </a:buClr>
                  <a:buSzPct val="80000"/>
                </a:pPr>
                <a14:m>
                  <m:oMathPara xmlns:m="http://schemas.openxmlformats.org/officeDocument/2006/math">
                    <m:oMathParaPr>
                      <m:jc m:val="centerGroup"/>
                    </m:oMathParaPr>
                    <m:oMath xmlns:m="http://schemas.openxmlformats.org/officeDocument/2006/math">
                      <m:sSub>
                        <m:sSubPr>
                          <m:ctrlPr>
                            <a:rPr lang="en-GB" sz="2000" b="1" i="1" kern="0" smtClean="0">
                              <a:solidFill>
                                <a:srgbClr val="CC3399"/>
                              </a:solidFill>
                              <a:latin typeface="Cambria Math" panose="02040503050406030204" pitchFamily="18" charset="0"/>
                            </a:rPr>
                          </m:ctrlPr>
                        </m:sSubPr>
                        <m:e>
                          <m:r>
                            <a:rPr lang="en-GB" sz="2000" b="1" i="1" kern="0" smtClean="0">
                              <a:solidFill>
                                <a:srgbClr val="CC3399"/>
                              </a:solidFill>
                              <a:latin typeface="Cambria Math" panose="02040503050406030204" pitchFamily="18" charset="0"/>
                            </a:rPr>
                            <m:t>𝑭</m:t>
                          </m:r>
                        </m:e>
                        <m:sub>
                          <m:r>
                            <a:rPr lang="en-GB" sz="2000" b="1" i="1" kern="0" smtClean="0">
                              <a:solidFill>
                                <a:srgbClr val="CC3399"/>
                              </a:solidFill>
                              <a:latin typeface="Cambria Math" panose="02040503050406030204" pitchFamily="18" charset="0"/>
                            </a:rPr>
                            <m:t>𝒚</m:t>
                          </m:r>
                        </m:sub>
                      </m:sSub>
                      <m:r>
                        <a:rPr lang="en-GB" sz="2000" b="1" i="1" kern="0" smtClean="0">
                          <a:solidFill>
                            <a:srgbClr val="CC3399"/>
                          </a:solidFill>
                          <a:latin typeface="Cambria Math" panose="02040503050406030204" pitchFamily="18" charset="0"/>
                        </a:rPr>
                        <m:t>=</m:t>
                      </m:r>
                      <m:r>
                        <a:rPr lang="en-GB" sz="2000" b="1" i="1" kern="0" smtClean="0">
                          <a:solidFill>
                            <a:srgbClr val="CC3399"/>
                          </a:solidFill>
                          <a:latin typeface="Cambria Math" panose="02040503050406030204" pitchFamily="18" charset="0"/>
                        </a:rPr>
                        <m:t>𝒌</m:t>
                      </m:r>
                      <m:r>
                        <a:rPr lang="en-GB" sz="2000" b="1" i="1" kern="0" smtClean="0">
                          <a:solidFill>
                            <a:srgbClr val="CC3399"/>
                          </a:solidFill>
                          <a:latin typeface="Cambria Math" panose="02040503050406030204" pitchFamily="18" charset="0"/>
                        </a:rPr>
                        <m:t> </m:t>
                      </m:r>
                      <m:r>
                        <a:rPr lang="en-GB" sz="2000" b="1" i="1" kern="0" smtClean="0">
                          <a:solidFill>
                            <a:srgbClr val="CC3399"/>
                          </a:solidFill>
                          <a:latin typeface="Cambria Math" panose="02040503050406030204" pitchFamily="18" charset="0"/>
                        </a:rPr>
                        <m:t>𝒚</m:t>
                      </m:r>
                    </m:oMath>
                  </m:oMathPara>
                </a14:m>
                <a:endParaRPr lang="en-GB" sz="2000" b="1" kern="0" dirty="0" smtClean="0">
                  <a:solidFill>
                    <a:srgbClr val="CC3399"/>
                  </a:solidFill>
                  <a:latin typeface="+mn-lt"/>
                </a:endParaRPr>
              </a:p>
            </p:txBody>
          </p:sp>
        </mc:Choice>
        <mc:Fallback xmlns="">
          <p:sp>
            <p:nvSpPr>
              <p:cNvPr id="65" name="TextBox 64"/>
              <p:cNvSpPr txBox="1">
                <a:spLocks noRot="1" noChangeAspect="1" noMove="1" noResize="1" noEditPoints="1" noAdjustHandles="1" noChangeArrowheads="1" noChangeShapeType="1" noTextEdit="1"/>
              </p:cNvSpPr>
              <p:nvPr/>
            </p:nvSpPr>
            <p:spPr>
              <a:xfrm>
                <a:off x="5963424" y="4535304"/>
                <a:ext cx="1058816" cy="387222"/>
              </a:xfrm>
              <a:prstGeom prst="rect">
                <a:avLst/>
              </a:prstGeom>
              <a:blipFill>
                <a:blip r:embed="rId6"/>
                <a:stretch>
                  <a:fillRect l="-4598" r="-5172" b="-468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6" name="TextBox 65"/>
              <p:cNvSpPr txBox="1"/>
              <p:nvPr/>
            </p:nvSpPr>
            <p:spPr>
              <a:xfrm>
                <a:off x="7845915" y="4549892"/>
                <a:ext cx="1239955" cy="359073"/>
              </a:xfrm>
              <a:prstGeom prst="rect">
                <a:avLst/>
              </a:prstGeom>
            </p:spPr>
            <p:txBody>
              <a:bodyPr wrap="none" lIns="0" tIns="0" rIns="0" bIns="0" rtlCol="0">
                <a:spAutoFit/>
              </a:bodyPr>
              <a:lstStyle/>
              <a:p>
                <a:pPr>
                  <a:spcBef>
                    <a:spcPct val="20000"/>
                  </a:spcBef>
                  <a:spcAft>
                    <a:spcPts val="400"/>
                  </a:spcAft>
                  <a:buClr>
                    <a:srgbClr val="0000FF"/>
                  </a:buClr>
                  <a:buSzPct val="80000"/>
                </a:pPr>
                <a14:m>
                  <m:oMathPara xmlns:m="http://schemas.openxmlformats.org/officeDocument/2006/math">
                    <m:oMathParaPr>
                      <m:jc m:val="centerGroup"/>
                    </m:oMathParaPr>
                    <m:oMath xmlns:m="http://schemas.openxmlformats.org/officeDocument/2006/math">
                      <m:sSub>
                        <m:sSubPr>
                          <m:ctrlPr>
                            <a:rPr lang="en-GB" sz="2000" b="1" i="1" kern="0" smtClean="0">
                              <a:solidFill>
                                <a:srgbClr val="009900"/>
                              </a:solidFill>
                              <a:latin typeface="Cambria Math" panose="02040503050406030204" pitchFamily="18" charset="0"/>
                            </a:rPr>
                          </m:ctrlPr>
                        </m:sSubPr>
                        <m:e>
                          <m:r>
                            <a:rPr lang="en-GB" sz="2000" b="1" i="1" kern="0" smtClean="0">
                              <a:solidFill>
                                <a:srgbClr val="009900"/>
                              </a:solidFill>
                              <a:latin typeface="Cambria Math" panose="02040503050406030204" pitchFamily="18" charset="0"/>
                            </a:rPr>
                            <m:t>𝑭</m:t>
                          </m:r>
                        </m:e>
                        <m:sub>
                          <m:r>
                            <a:rPr lang="en-GB" sz="2000" b="1" i="1" kern="0" smtClean="0">
                              <a:solidFill>
                                <a:srgbClr val="009900"/>
                              </a:solidFill>
                              <a:latin typeface="Cambria Math" panose="02040503050406030204" pitchFamily="18" charset="0"/>
                            </a:rPr>
                            <m:t>𝒙</m:t>
                          </m:r>
                        </m:sub>
                      </m:sSub>
                      <m:r>
                        <a:rPr lang="en-GB" sz="2000" b="1" i="1" kern="0" smtClean="0">
                          <a:solidFill>
                            <a:srgbClr val="009900"/>
                          </a:solidFill>
                          <a:latin typeface="Cambria Math" panose="02040503050406030204" pitchFamily="18" charset="0"/>
                        </a:rPr>
                        <m:t>=−</m:t>
                      </m:r>
                      <m:r>
                        <a:rPr lang="en-GB" sz="2000" b="1" i="1" kern="0" smtClean="0">
                          <a:solidFill>
                            <a:srgbClr val="009900"/>
                          </a:solidFill>
                          <a:latin typeface="Cambria Math" panose="02040503050406030204" pitchFamily="18" charset="0"/>
                        </a:rPr>
                        <m:t>𝒌</m:t>
                      </m:r>
                      <m:r>
                        <a:rPr lang="en-GB" sz="2000" b="1" i="1" kern="0" smtClean="0">
                          <a:solidFill>
                            <a:srgbClr val="009900"/>
                          </a:solidFill>
                          <a:latin typeface="Cambria Math" panose="02040503050406030204" pitchFamily="18" charset="0"/>
                        </a:rPr>
                        <m:t> </m:t>
                      </m:r>
                      <m:r>
                        <a:rPr lang="en-GB" sz="2000" b="1" i="1" kern="0" smtClean="0">
                          <a:solidFill>
                            <a:srgbClr val="009900"/>
                          </a:solidFill>
                          <a:latin typeface="Cambria Math" panose="02040503050406030204" pitchFamily="18" charset="0"/>
                        </a:rPr>
                        <m:t>𝒙</m:t>
                      </m:r>
                    </m:oMath>
                  </m:oMathPara>
                </a14:m>
                <a:endParaRPr lang="en-GB" sz="2000" b="1" kern="0" dirty="0" smtClean="0">
                  <a:solidFill>
                    <a:srgbClr val="009900"/>
                  </a:solidFill>
                  <a:latin typeface="+mn-lt"/>
                </a:endParaRPr>
              </a:p>
            </p:txBody>
          </p:sp>
        </mc:Choice>
        <mc:Fallback xmlns="">
          <p:sp>
            <p:nvSpPr>
              <p:cNvPr id="66" name="TextBox 65"/>
              <p:cNvSpPr txBox="1">
                <a:spLocks noRot="1" noChangeAspect="1" noMove="1" noResize="1" noEditPoints="1" noAdjustHandles="1" noChangeArrowheads="1" noChangeShapeType="1" noTextEdit="1"/>
              </p:cNvSpPr>
              <p:nvPr/>
            </p:nvSpPr>
            <p:spPr>
              <a:xfrm>
                <a:off x="7845915" y="4549892"/>
                <a:ext cx="1239955" cy="359073"/>
              </a:xfrm>
              <a:prstGeom prst="rect">
                <a:avLst/>
              </a:prstGeom>
              <a:blipFill>
                <a:blip r:embed="rId7"/>
                <a:stretch>
                  <a:fillRect l="-3448" r="-2463"/>
                </a:stretch>
              </a:blipFill>
            </p:spPr>
            <p:txBody>
              <a:bodyPr/>
              <a:lstStyle/>
              <a:p>
                <a:r>
                  <a:rPr lang="en-GB">
                    <a:noFill/>
                  </a:rPr>
                  <a:t> </a:t>
                </a:r>
              </a:p>
            </p:txBody>
          </p:sp>
        </mc:Fallback>
      </mc:AlternateContent>
      <p:sp>
        <p:nvSpPr>
          <p:cNvPr id="67" name="TextBox 66"/>
          <p:cNvSpPr txBox="1"/>
          <p:nvPr/>
        </p:nvSpPr>
        <p:spPr>
          <a:xfrm>
            <a:off x="4937193" y="5003277"/>
            <a:ext cx="1906852" cy="646331"/>
          </a:xfrm>
          <a:prstGeom prst="rect">
            <a:avLst/>
          </a:prstGeom>
          <a:ln>
            <a:solidFill>
              <a:srgbClr val="CC3399"/>
            </a:solidFill>
          </a:ln>
        </p:spPr>
        <p:txBody>
          <a:bodyPr wrap="square" rtlCol="0">
            <a:spAutoFit/>
          </a:bodyPr>
          <a:lstStyle/>
          <a:p>
            <a:pPr algn="ctr">
              <a:spcBef>
                <a:spcPct val="20000"/>
              </a:spcBef>
              <a:spcAft>
                <a:spcPts val="400"/>
              </a:spcAft>
              <a:buClr>
                <a:srgbClr val="0000FF"/>
              </a:buClr>
              <a:buSzPct val="80000"/>
            </a:pPr>
            <a:r>
              <a:rPr lang="en-GB" sz="1200" kern="0" dirty="0" smtClean="0">
                <a:latin typeface="+mn-lt"/>
              </a:rPr>
              <a:t>Force pushes the particle away from the </a:t>
            </a:r>
            <a:r>
              <a:rPr lang="en-GB" sz="1200" kern="0" dirty="0" err="1" smtClean="0">
                <a:latin typeface="+mn-lt"/>
              </a:rPr>
              <a:t>center</a:t>
            </a:r>
            <a:r>
              <a:rPr lang="en-GB" sz="1200" kern="0" dirty="0" smtClean="0">
                <a:latin typeface="+mn-lt"/>
              </a:rPr>
              <a:t> </a:t>
            </a:r>
            <a:r>
              <a:rPr lang="en-GB" sz="1200" kern="0" dirty="0" smtClean="0">
                <a:latin typeface="+mn-lt"/>
                <a:sym typeface="Wingdings" panose="05000000000000000000" pitchFamily="2" charset="2"/>
              </a:rPr>
              <a:t> </a:t>
            </a:r>
            <a:r>
              <a:rPr lang="en-GB" sz="1200" b="1" kern="0" dirty="0" smtClean="0">
                <a:solidFill>
                  <a:srgbClr val="CC3399"/>
                </a:solidFill>
                <a:latin typeface="+mn-lt"/>
                <a:sym typeface="Wingdings" panose="05000000000000000000" pitchFamily="2" charset="2"/>
              </a:rPr>
              <a:t>defocussing</a:t>
            </a:r>
            <a:endParaRPr lang="en-GB" sz="1200" b="1" kern="0" dirty="0" smtClean="0">
              <a:solidFill>
                <a:srgbClr val="CC3399"/>
              </a:solidFill>
              <a:latin typeface="+mn-lt"/>
            </a:endParaRPr>
          </a:p>
        </p:txBody>
      </p:sp>
      <p:pic>
        <p:nvPicPr>
          <p:cNvPr id="7" name="Picture 6"/>
          <p:cNvPicPr>
            <a:picLocks noChangeAspect="1"/>
          </p:cNvPicPr>
          <p:nvPr/>
        </p:nvPicPr>
        <p:blipFill>
          <a:blip r:embed="rId8"/>
          <a:stretch>
            <a:fillRect/>
          </a:stretch>
        </p:blipFill>
        <p:spPr>
          <a:xfrm>
            <a:off x="3382371" y="2479561"/>
            <a:ext cx="2519382" cy="2429404"/>
          </a:xfrm>
          <a:prstGeom prst="rect">
            <a:avLst/>
          </a:prstGeom>
        </p:spPr>
      </p:pic>
    </p:spTree>
    <p:extLst>
      <p:ext uri="{BB962C8B-B14F-4D97-AF65-F5344CB8AC3E}">
        <p14:creationId xmlns:p14="http://schemas.microsoft.com/office/powerpoint/2010/main" val="27508793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Excitations for tune measurements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dirty="0"/>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50</a:t>
            </a:fld>
            <a:endParaRPr lang="en-US" altLang="en-US"/>
          </a:p>
        </p:txBody>
      </p:sp>
      <p:sp>
        <p:nvSpPr>
          <p:cNvPr id="6" name="Content Placeholder 5"/>
          <p:cNvSpPr>
            <a:spLocks noGrp="1"/>
          </p:cNvSpPr>
          <p:nvPr>
            <p:ph idx="1"/>
          </p:nvPr>
        </p:nvSpPr>
        <p:spPr>
          <a:xfrm>
            <a:off x="603858" y="925182"/>
            <a:ext cx="8047259" cy="1949170"/>
          </a:xfrm>
        </p:spPr>
        <p:txBody>
          <a:bodyPr/>
          <a:lstStyle/>
          <a:p>
            <a:pPr marL="0" indent="0">
              <a:buNone/>
            </a:pPr>
            <a:r>
              <a:rPr lang="en-GB" sz="1800" dirty="0" smtClean="0"/>
              <a:t>Two common beam excitation methods:</a:t>
            </a:r>
          </a:p>
          <a:p>
            <a:r>
              <a:rPr lang="en-GB" sz="1600" dirty="0" smtClean="0"/>
              <a:t>The single kick method followed by a </a:t>
            </a:r>
            <a:r>
              <a:rPr lang="en-GB" sz="1600" b="1" dirty="0" smtClean="0">
                <a:solidFill>
                  <a:srgbClr val="FF0000"/>
                </a:solidFill>
              </a:rPr>
              <a:t>free</a:t>
            </a:r>
            <a:r>
              <a:rPr lang="en-GB" sz="1600" dirty="0" smtClean="0"/>
              <a:t> oscillation, damped by </a:t>
            </a:r>
            <a:r>
              <a:rPr lang="en-GB" sz="1600" dirty="0" err="1" smtClean="0"/>
              <a:t>decoherence</a:t>
            </a:r>
            <a:r>
              <a:rPr lang="en-GB" sz="1600" dirty="0" smtClean="0"/>
              <a:t> (tune spread due to non-</a:t>
            </a:r>
            <a:r>
              <a:rPr lang="en-GB" sz="1600" dirty="0" err="1" smtClean="0"/>
              <a:t>linearities</a:t>
            </a:r>
            <a:r>
              <a:rPr lang="en-GB" sz="1600" dirty="0" smtClean="0"/>
              <a:t>),</a:t>
            </a:r>
          </a:p>
          <a:p>
            <a:r>
              <a:rPr lang="en-GB" sz="1600" dirty="0" smtClean="0"/>
              <a:t>The AC dipole </a:t>
            </a:r>
            <a:r>
              <a:rPr lang="en-GB" sz="1600" b="1" dirty="0" smtClean="0">
                <a:solidFill>
                  <a:srgbClr val="FF0000"/>
                </a:solidFill>
              </a:rPr>
              <a:t>forced</a:t>
            </a:r>
            <a:r>
              <a:rPr lang="en-GB" sz="1600" dirty="0" smtClean="0"/>
              <a:t> excitation at a fixed frequency, usually close to the tune.</a:t>
            </a:r>
          </a:p>
          <a:p>
            <a:pPr lvl="1"/>
            <a:r>
              <a:rPr lang="en-GB" sz="1400" dirty="0"/>
              <a:t>E</a:t>
            </a:r>
            <a:r>
              <a:rPr lang="en-GB" sz="1400" dirty="0" smtClean="0"/>
              <a:t>mittance growth free excitation for hadrons (if distance to tunes sufficient large),</a:t>
            </a:r>
          </a:p>
          <a:p>
            <a:pPr lvl="1"/>
            <a:r>
              <a:rPr lang="en-GB" sz="1400" dirty="0"/>
              <a:t>L</a:t>
            </a:r>
            <a:r>
              <a:rPr lang="en-GB" sz="1400" dirty="0" smtClean="0"/>
              <a:t>ong excitation duration (accuracy thanks to many turns).</a:t>
            </a:r>
          </a:p>
          <a:p>
            <a:pPr lvl="1"/>
            <a:r>
              <a:rPr lang="en-GB" sz="1400" dirty="0" smtClean="0"/>
              <a:t>As this is a forced oscillation it does not provide the tune – but can be used for coupling and optics measurements.</a:t>
            </a:r>
            <a:endParaRPr lang="en-GB" sz="1400" dirty="0"/>
          </a:p>
        </p:txBody>
      </p:sp>
      <p:grpSp>
        <p:nvGrpSpPr>
          <p:cNvPr id="20" name="Group 19"/>
          <p:cNvGrpSpPr/>
          <p:nvPr/>
        </p:nvGrpSpPr>
        <p:grpSpPr>
          <a:xfrm>
            <a:off x="526932" y="3646693"/>
            <a:ext cx="4221776" cy="2777897"/>
            <a:chOff x="275066" y="2849790"/>
            <a:chExt cx="4221776" cy="2777897"/>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066" y="2849790"/>
              <a:ext cx="4221776" cy="2777897"/>
            </a:xfrm>
            <a:prstGeom prst="rect">
              <a:avLst/>
            </a:prstGeom>
          </p:spPr>
        </p:pic>
        <p:sp>
          <p:nvSpPr>
            <p:cNvPr id="15" name="Left Brace 14"/>
            <p:cNvSpPr/>
            <p:nvPr/>
          </p:nvSpPr>
          <p:spPr>
            <a:xfrm rot="5400000">
              <a:off x="2409825" y="1734316"/>
              <a:ext cx="190500" cy="3651250"/>
            </a:xfrm>
            <a:prstGeom prst="leftBrace">
              <a:avLst>
                <a:gd name="adj1" fmla="val 8333"/>
                <a:gd name="adj2" fmla="val 50370"/>
              </a:avLst>
            </a:prstGeom>
            <a:noFill/>
            <a:ln w="19050" cap="flat" cmpd="sng" algn="ctr">
              <a:solidFill>
                <a:srgbClr val="FF0000"/>
              </a:solidFill>
              <a:prstDash val="solid"/>
              <a:headEnd type="none" w="med" len="med"/>
              <a:tailEnd type="none" w="med" len="med"/>
            </a:ln>
            <a:effectLst/>
          </p:spPr>
          <p:txBody>
            <a:bodyPr rtlCol="0" anchor="ctr"/>
            <a:lstStyle/>
            <a:p>
              <a:pPr algn="ctr" eaLnBrk="1" fontAlgn="auto" hangingPunct="1">
                <a:spcBef>
                  <a:spcPts val="0"/>
                </a:spcBef>
                <a:spcAft>
                  <a:spcPts val="0"/>
                </a:spcAft>
              </a:pPr>
              <a:endParaRPr lang="en-GB">
                <a:solidFill>
                  <a:srgbClr val="FF0000"/>
                </a:solidFill>
                <a:latin typeface="Arial"/>
              </a:endParaRPr>
            </a:p>
          </p:txBody>
        </p:sp>
        <p:sp>
          <p:nvSpPr>
            <p:cNvPr id="16" name="Rectangle 15"/>
            <p:cNvSpPr/>
            <p:nvPr/>
          </p:nvSpPr>
          <p:spPr>
            <a:xfrm>
              <a:off x="2505075" y="3236108"/>
              <a:ext cx="1184940" cy="369332"/>
            </a:xfrm>
            <a:prstGeom prst="rect">
              <a:avLst/>
            </a:prstGeom>
          </p:spPr>
          <p:txBody>
            <a:bodyPr wrap="none">
              <a:spAutoFit/>
            </a:bodyPr>
            <a:lstStyle/>
            <a:p>
              <a:pPr eaLnBrk="1" fontAlgn="auto" hangingPunct="1">
                <a:spcBef>
                  <a:spcPts val="0"/>
                </a:spcBef>
                <a:spcAft>
                  <a:spcPts val="0"/>
                </a:spcAft>
              </a:pPr>
              <a:r>
                <a:rPr lang="en-US" dirty="0" smtClean="0">
                  <a:solidFill>
                    <a:srgbClr val="FF0000"/>
                  </a:solidFill>
                  <a:latin typeface="Arial"/>
                </a:rPr>
                <a:t>Excitation</a:t>
              </a:r>
              <a:endParaRPr lang="en-GB" dirty="0">
                <a:solidFill>
                  <a:srgbClr val="FF0000"/>
                </a:solidFill>
                <a:latin typeface="Arial"/>
              </a:endParaRPr>
            </a:p>
          </p:txBody>
        </p:sp>
      </p:grpSp>
      <p:grpSp>
        <p:nvGrpSpPr>
          <p:cNvPr id="19" name="Group 18"/>
          <p:cNvGrpSpPr/>
          <p:nvPr/>
        </p:nvGrpSpPr>
        <p:grpSpPr>
          <a:xfrm>
            <a:off x="4961442" y="3703475"/>
            <a:ext cx="4193562" cy="2664331"/>
            <a:chOff x="4956788" y="2963356"/>
            <a:chExt cx="4193562" cy="2664331"/>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6788" y="2963356"/>
              <a:ext cx="4193562" cy="2664331"/>
            </a:xfrm>
            <a:prstGeom prst="rect">
              <a:avLst/>
            </a:prstGeom>
          </p:spPr>
        </p:pic>
        <p:sp>
          <p:nvSpPr>
            <p:cNvPr id="17" name="Rectangle 16"/>
            <p:cNvSpPr/>
            <p:nvPr/>
          </p:nvSpPr>
          <p:spPr>
            <a:xfrm>
              <a:off x="5560668" y="3116132"/>
              <a:ext cx="1184940" cy="369332"/>
            </a:xfrm>
            <a:prstGeom prst="rect">
              <a:avLst/>
            </a:prstGeom>
          </p:spPr>
          <p:txBody>
            <a:bodyPr wrap="none">
              <a:spAutoFit/>
            </a:bodyPr>
            <a:lstStyle/>
            <a:p>
              <a:pPr eaLnBrk="1" fontAlgn="auto" hangingPunct="1">
                <a:spcBef>
                  <a:spcPts val="0"/>
                </a:spcBef>
                <a:spcAft>
                  <a:spcPts val="0"/>
                </a:spcAft>
              </a:pPr>
              <a:r>
                <a:rPr lang="en-US" dirty="0" smtClean="0">
                  <a:solidFill>
                    <a:srgbClr val="FF0000"/>
                  </a:solidFill>
                  <a:latin typeface="Arial"/>
                </a:rPr>
                <a:t>Excitation</a:t>
              </a:r>
              <a:endParaRPr lang="en-GB" dirty="0">
                <a:solidFill>
                  <a:srgbClr val="FF0000"/>
                </a:solidFill>
                <a:latin typeface="Arial"/>
              </a:endParaRPr>
            </a:p>
          </p:txBody>
        </p:sp>
        <p:cxnSp>
          <p:nvCxnSpPr>
            <p:cNvPr id="18" name="Straight Arrow Connector 17"/>
            <p:cNvCxnSpPr/>
            <p:nvPr/>
          </p:nvCxnSpPr>
          <p:spPr>
            <a:xfrm>
              <a:off x="5517710" y="3158605"/>
              <a:ext cx="0" cy="394203"/>
            </a:xfrm>
            <a:prstGeom prst="straightConnector1">
              <a:avLst/>
            </a:prstGeom>
            <a:noFill/>
            <a:ln w="28575" cap="flat" cmpd="sng" algn="ctr">
              <a:solidFill>
                <a:srgbClr val="FF0000"/>
              </a:solidFill>
              <a:prstDash val="solid"/>
              <a:tailEnd type="triangle" w="med" len="lg"/>
            </a:ln>
            <a:effectLst/>
          </p:spPr>
        </p:cxnSp>
      </p:grpSp>
      <p:sp>
        <p:nvSpPr>
          <p:cNvPr id="21" name="TextBox 20"/>
          <p:cNvSpPr txBox="1"/>
          <p:nvPr/>
        </p:nvSpPr>
        <p:spPr>
          <a:xfrm>
            <a:off x="5426612" y="3298073"/>
            <a:ext cx="3334567"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Single kick and free oscillation (LHC)</a:t>
            </a:r>
          </a:p>
        </p:txBody>
      </p:sp>
      <p:sp>
        <p:nvSpPr>
          <p:cNvPr id="22" name="TextBox 21"/>
          <p:cNvSpPr txBox="1"/>
          <p:nvPr/>
        </p:nvSpPr>
        <p:spPr>
          <a:xfrm>
            <a:off x="1163657" y="3256072"/>
            <a:ext cx="313579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Forced AC dipole oscillation (LHC)</a:t>
            </a:r>
          </a:p>
        </p:txBody>
      </p:sp>
    </p:spTree>
    <p:extLst>
      <p:ext uri="{BB962C8B-B14F-4D97-AF65-F5344CB8AC3E}">
        <p14:creationId xmlns:p14="http://schemas.microsoft.com/office/powerpoint/2010/main" val="22841403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Excitations for tune </a:t>
            </a:r>
            <a:r>
              <a:rPr lang="en-GB" dirty="0" smtClean="0"/>
              <a:t>measurements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dirty="0" smtClean="0"/>
              <a:t>Beam </a:t>
            </a:r>
            <a:r>
              <a:rPr lang="en-GB" dirty="0" err="1" smtClean="0"/>
              <a:t>Instrumention</a:t>
            </a:r>
            <a:r>
              <a:rPr lang="en-GB" dirty="0" smtClean="0"/>
              <a:t> CAS - Linear Imperfections</a:t>
            </a:r>
            <a:endParaRPr lang="en-US" dirty="0"/>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51</a:t>
            </a:fld>
            <a:endParaRPr lang="en-US" altLang="en-US"/>
          </a:p>
        </p:txBody>
      </p:sp>
      <p:sp>
        <p:nvSpPr>
          <p:cNvPr id="6" name="Content Placeholder 5"/>
          <p:cNvSpPr>
            <a:spLocks noGrp="1"/>
          </p:cNvSpPr>
          <p:nvPr>
            <p:ph idx="1"/>
          </p:nvPr>
        </p:nvSpPr>
        <p:spPr>
          <a:xfrm>
            <a:off x="494099" y="1013369"/>
            <a:ext cx="8295480" cy="2285440"/>
          </a:xfrm>
        </p:spPr>
        <p:txBody>
          <a:bodyPr/>
          <a:lstStyle/>
          <a:p>
            <a:r>
              <a:rPr lang="en-GB" sz="1800" dirty="0" smtClean="0"/>
              <a:t>Phased locking an excitation-measurement system provides a means to track tunes continuously.</a:t>
            </a:r>
          </a:p>
          <a:p>
            <a:pPr lvl="1"/>
            <a:r>
              <a:rPr lang="en-GB" sz="1600" dirty="0" smtClean="0"/>
              <a:t>An exciter shakes the beam on the tune, it remains locked on the tune using the phase of the beam response </a:t>
            </a:r>
            <a:r>
              <a:rPr lang="en-GB" sz="1600" dirty="0" err="1" smtClean="0"/>
              <a:t>wrt</a:t>
            </a:r>
            <a:r>
              <a:rPr lang="en-GB" sz="1600" dirty="0" smtClean="0"/>
              <a:t> excitation.</a:t>
            </a:r>
          </a:p>
          <a:p>
            <a:pPr lvl="1"/>
            <a:r>
              <a:rPr lang="en-GB" sz="1600" dirty="0" smtClean="0"/>
              <a:t>‘Ideal’ for </a:t>
            </a:r>
            <a:r>
              <a:rPr lang="en-GB" sz="1600" dirty="0" err="1" smtClean="0"/>
              <a:t>e</a:t>
            </a:r>
            <a:r>
              <a:rPr lang="en-GB" sz="1600" baseline="30000" dirty="0" err="1" smtClean="0"/>
              <a:t>+</a:t>
            </a:r>
            <a:r>
              <a:rPr lang="en-GB" sz="1600" dirty="0" err="1" smtClean="0"/>
              <a:t>e</a:t>
            </a:r>
            <a:r>
              <a:rPr lang="en-GB" sz="1600" baseline="30000" dirty="0" smtClean="0"/>
              <a:t>-</a:t>
            </a:r>
            <a:r>
              <a:rPr lang="en-GB" sz="1600" dirty="0" smtClean="0"/>
              <a:t> rings where damping will erase the effect of the excitation.</a:t>
            </a:r>
          </a:p>
          <a:p>
            <a:pPr lvl="1"/>
            <a:r>
              <a:rPr lang="en-GB" sz="1600" dirty="0" smtClean="0"/>
              <a:t>Problematic for hadrons as this technique tends to produce emittance </a:t>
            </a:r>
            <a:r>
              <a:rPr lang="en-GB" sz="1600" dirty="0" err="1" smtClean="0"/>
              <a:t>blowup</a:t>
            </a:r>
            <a:r>
              <a:rPr lang="en-GB" sz="1600" dirty="0" smtClean="0"/>
              <a:t>.</a:t>
            </a:r>
          </a:p>
          <a:p>
            <a:pPr lvl="2"/>
            <a:r>
              <a:rPr lang="en-GB" sz="1400" dirty="0" smtClean="0"/>
              <a:t>Used at RHIC, but not at LHC (too strong transverse feedback). </a:t>
            </a:r>
            <a:endParaRPr lang="en-GB" sz="1400" dirty="0"/>
          </a:p>
        </p:txBody>
      </p:sp>
      <p:pic>
        <p:nvPicPr>
          <p:cNvPr id="7" name="Picture 6"/>
          <p:cNvPicPr>
            <a:picLocks noChangeAspect="1"/>
          </p:cNvPicPr>
          <p:nvPr/>
        </p:nvPicPr>
        <p:blipFill>
          <a:blip r:embed="rId2"/>
          <a:stretch>
            <a:fillRect/>
          </a:stretch>
        </p:blipFill>
        <p:spPr>
          <a:xfrm>
            <a:off x="480540" y="3703672"/>
            <a:ext cx="4317892" cy="2592621"/>
          </a:xfrm>
          <a:prstGeom prst="rect">
            <a:avLst/>
          </a:prstGeom>
        </p:spPr>
      </p:pic>
      <p:sp>
        <p:nvSpPr>
          <p:cNvPr id="8" name="TextBox 7"/>
          <p:cNvSpPr txBox="1"/>
          <p:nvPr/>
        </p:nvSpPr>
        <p:spPr>
          <a:xfrm>
            <a:off x="5340100" y="3430148"/>
            <a:ext cx="4174457" cy="523220"/>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Phased locked tune (and chromaticity) measurement at LEP</a:t>
            </a:r>
          </a:p>
        </p:txBody>
      </p:sp>
      <p:pic>
        <p:nvPicPr>
          <p:cNvPr id="9" name="Picture 8"/>
          <p:cNvPicPr>
            <a:picLocks noChangeAspect="1"/>
          </p:cNvPicPr>
          <p:nvPr/>
        </p:nvPicPr>
        <p:blipFill>
          <a:blip r:embed="rId3"/>
          <a:stretch>
            <a:fillRect/>
          </a:stretch>
        </p:blipFill>
        <p:spPr>
          <a:xfrm>
            <a:off x="4936071" y="3953368"/>
            <a:ext cx="4090988" cy="2319338"/>
          </a:xfrm>
          <a:prstGeom prst="rect">
            <a:avLst/>
          </a:prstGeom>
        </p:spPr>
      </p:pic>
      <p:sp>
        <p:nvSpPr>
          <p:cNvPr id="10" name="TextBox 9"/>
          <p:cNvSpPr txBox="1"/>
          <p:nvPr/>
        </p:nvSpPr>
        <p:spPr>
          <a:xfrm>
            <a:off x="698248" y="3395895"/>
            <a:ext cx="4120039"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Phased locked tune and coupling (RHIC ramp)</a:t>
            </a:r>
          </a:p>
        </p:txBody>
      </p:sp>
      <p:sp>
        <p:nvSpPr>
          <p:cNvPr id="11" name="Rectangle 10"/>
          <p:cNvSpPr/>
          <p:nvPr/>
        </p:nvSpPr>
        <p:spPr>
          <a:xfrm>
            <a:off x="501629" y="3165594"/>
            <a:ext cx="856325"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Q-FB-RHIC</a:t>
            </a:r>
            <a:endParaRPr lang="en-GB" sz="1000" b="1" dirty="0">
              <a:latin typeface="+mj-lt"/>
            </a:endParaRPr>
          </a:p>
        </p:txBody>
      </p:sp>
    </p:spTree>
    <p:extLst>
      <p:ext uri="{BB962C8B-B14F-4D97-AF65-F5344CB8AC3E}">
        <p14:creationId xmlns:p14="http://schemas.microsoft.com/office/powerpoint/2010/main" val="331111277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Shottky</a:t>
            </a:r>
            <a:r>
              <a:rPr lang="en-GB" dirty="0" smtClean="0"/>
              <a:t> spectra</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52</a:t>
            </a:fld>
            <a:endParaRPr lang="en-US" altLang="en-US"/>
          </a:p>
        </p:txBody>
      </p:sp>
      <p:sp>
        <p:nvSpPr>
          <p:cNvPr id="6" name="Content Placeholder 5"/>
          <p:cNvSpPr>
            <a:spLocks noGrp="1"/>
          </p:cNvSpPr>
          <p:nvPr>
            <p:ph idx="1"/>
          </p:nvPr>
        </p:nvSpPr>
        <p:spPr>
          <a:xfrm>
            <a:off x="501070" y="807191"/>
            <a:ext cx="8184815" cy="1764381"/>
          </a:xfrm>
        </p:spPr>
        <p:txBody>
          <a:bodyPr/>
          <a:lstStyle/>
          <a:p>
            <a:r>
              <a:rPr lang="en-GB" sz="1800" dirty="0" smtClean="0"/>
              <a:t>A direct and non-invasive technique to measure the tunes is based the </a:t>
            </a:r>
            <a:r>
              <a:rPr lang="en-GB" sz="1800" dirty="0" err="1" smtClean="0"/>
              <a:t>Shottky</a:t>
            </a:r>
            <a:r>
              <a:rPr lang="en-GB" sz="1800" dirty="0" smtClean="0"/>
              <a:t> spectrum of the beam.</a:t>
            </a:r>
          </a:p>
          <a:p>
            <a:pPr lvl="1"/>
            <a:r>
              <a:rPr lang="en-GB" sz="1600" dirty="0" smtClean="0"/>
              <a:t>Relies on noise in the beam, </a:t>
            </a:r>
            <a:r>
              <a:rPr lang="en-GB" sz="1600" dirty="0"/>
              <a:t>n</a:t>
            </a:r>
            <a:r>
              <a:rPr lang="en-GB" sz="1600" dirty="0" smtClean="0"/>
              <a:t>o excitation is required – ideal for hadrons.</a:t>
            </a:r>
          </a:p>
          <a:p>
            <a:pPr lvl="2"/>
            <a:r>
              <a:rPr lang="en-GB" sz="1400" dirty="0" smtClean="0"/>
              <a:t>But small signals: detection electrodes must be close to the beam, or the beam must have large charge Z (</a:t>
            </a:r>
            <a:r>
              <a:rPr lang="en-GB" sz="1400" dirty="0" err="1" smtClean="0"/>
              <a:t>Shottky</a:t>
            </a:r>
            <a:r>
              <a:rPr lang="en-GB" sz="1400" dirty="0" smtClean="0"/>
              <a:t> signal amplitude ~ Z</a:t>
            </a:r>
            <a:r>
              <a:rPr lang="en-GB" sz="1400" baseline="30000" dirty="0" smtClean="0"/>
              <a:t>2</a:t>
            </a:r>
            <a:r>
              <a:rPr lang="en-GB" sz="1400" dirty="0" smtClean="0"/>
              <a:t>).</a:t>
            </a:r>
          </a:p>
          <a:p>
            <a:pPr lvl="1"/>
            <a:r>
              <a:rPr lang="en-GB" sz="1600" dirty="0" smtClean="0"/>
              <a:t>Can be problematic for bunched beams due to large coherent signals,</a:t>
            </a:r>
          </a:p>
          <a:p>
            <a:pPr lvl="1"/>
            <a:r>
              <a:rPr lang="en-GB" sz="1600" dirty="0" smtClean="0"/>
              <a:t>This devices is also able to provide chromaticity and emittance.</a:t>
            </a:r>
          </a:p>
          <a:p>
            <a:pPr lvl="1"/>
            <a:endParaRPr lang="en-GB" sz="1600" dirty="0"/>
          </a:p>
        </p:txBody>
      </p:sp>
      <p:grpSp>
        <p:nvGrpSpPr>
          <p:cNvPr id="13" name="Group 12"/>
          <p:cNvGrpSpPr/>
          <p:nvPr/>
        </p:nvGrpSpPr>
        <p:grpSpPr>
          <a:xfrm>
            <a:off x="492506" y="2791615"/>
            <a:ext cx="6058589" cy="3944640"/>
            <a:chOff x="616285" y="2692135"/>
            <a:chExt cx="6058589" cy="3944640"/>
          </a:xfrm>
        </p:grpSpPr>
        <p:pic>
          <p:nvPicPr>
            <p:cNvPr id="7" name="Picture 6"/>
            <p:cNvPicPr>
              <a:picLocks noChangeAspect="1"/>
            </p:cNvPicPr>
            <p:nvPr/>
          </p:nvPicPr>
          <p:blipFill>
            <a:blip r:embed="rId2"/>
            <a:stretch>
              <a:fillRect/>
            </a:stretch>
          </p:blipFill>
          <p:spPr>
            <a:xfrm>
              <a:off x="616285" y="2865364"/>
              <a:ext cx="6058589" cy="3771411"/>
            </a:xfrm>
            <a:prstGeom prst="rect">
              <a:avLst/>
            </a:prstGeom>
          </p:spPr>
        </p:pic>
        <p:sp>
          <p:nvSpPr>
            <p:cNvPr id="8" name="TextBox 7"/>
            <p:cNvSpPr txBox="1"/>
            <p:nvPr/>
          </p:nvSpPr>
          <p:spPr>
            <a:xfrm>
              <a:off x="1309961" y="2692135"/>
              <a:ext cx="244971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err="1" smtClean="0">
                  <a:solidFill>
                    <a:srgbClr val="0000CC"/>
                  </a:solidFill>
                  <a:latin typeface="+mn-lt"/>
                </a:rPr>
                <a:t>Shottky</a:t>
              </a:r>
              <a:r>
                <a:rPr lang="en-GB" sz="1400" b="1" i="1" kern="0" dirty="0" smtClean="0">
                  <a:solidFill>
                    <a:srgbClr val="0000CC"/>
                  </a:solidFill>
                  <a:latin typeface="+mn-lt"/>
                </a:rPr>
                <a:t> signals at the LHC</a:t>
              </a:r>
            </a:p>
          </p:txBody>
        </p:sp>
        <p:sp>
          <p:nvSpPr>
            <p:cNvPr id="9" name="TextBox 8"/>
            <p:cNvSpPr txBox="1"/>
            <p:nvPr/>
          </p:nvSpPr>
          <p:spPr>
            <a:xfrm>
              <a:off x="2651750" y="3352190"/>
              <a:ext cx="651140"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smtClean="0">
                  <a:solidFill>
                    <a:srgbClr val="CC3399"/>
                  </a:solidFill>
                  <a:latin typeface="+mn-lt"/>
                </a:rPr>
                <a:t>Tune</a:t>
              </a:r>
            </a:p>
          </p:txBody>
        </p:sp>
        <p:cxnSp>
          <p:nvCxnSpPr>
            <p:cNvPr id="11" name="Straight Arrow Connector 10"/>
            <p:cNvCxnSpPr/>
            <p:nvPr/>
          </p:nvCxnSpPr>
          <p:spPr bwMode="auto">
            <a:xfrm>
              <a:off x="2958990" y="3697835"/>
              <a:ext cx="192025" cy="526905"/>
            </a:xfrm>
            <a:prstGeom prst="straightConnector1">
              <a:avLst/>
            </a:prstGeom>
            <a:solidFill>
              <a:schemeClr val="accent1"/>
            </a:solidFill>
            <a:ln w="9525" cap="flat" cmpd="sng" algn="ctr">
              <a:solidFill>
                <a:srgbClr val="CC3399"/>
              </a:solidFill>
              <a:prstDash val="solid"/>
              <a:round/>
              <a:headEnd type="none" w="med" len="med"/>
              <a:tailEnd type="triangle"/>
            </a:ln>
            <a:effectLst/>
          </p:spPr>
        </p:cxnSp>
      </p:grpSp>
      <p:sp>
        <p:nvSpPr>
          <p:cNvPr id="14" name="Rectangle 13"/>
          <p:cNvSpPr/>
          <p:nvPr/>
        </p:nvSpPr>
        <p:spPr>
          <a:xfrm>
            <a:off x="6324222" y="3221348"/>
            <a:ext cx="990977"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Q-SHOT-LHC</a:t>
            </a:r>
            <a:endParaRPr lang="en-GB" sz="1000" b="1" dirty="0">
              <a:latin typeface="+mj-lt"/>
            </a:endParaRPr>
          </a:p>
        </p:txBody>
      </p:sp>
    </p:spTree>
    <p:extLst>
      <p:ext uri="{BB962C8B-B14F-4D97-AF65-F5344CB8AC3E}">
        <p14:creationId xmlns:p14="http://schemas.microsoft.com/office/powerpoint/2010/main" val="13389103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Tune working points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53</a:t>
            </a:fld>
            <a:endParaRPr lang="en-US" altLang="en-US"/>
          </a:p>
        </p:txBody>
      </p:sp>
      <p:pic>
        <p:nvPicPr>
          <p:cNvPr id="7" name="Picture 6"/>
          <p:cNvPicPr>
            <a:picLocks noChangeAspect="1"/>
          </p:cNvPicPr>
          <p:nvPr/>
        </p:nvPicPr>
        <p:blipFill>
          <a:blip r:embed="rId2"/>
          <a:stretch>
            <a:fillRect/>
          </a:stretch>
        </p:blipFill>
        <p:spPr>
          <a:xfrm>
            <a:off x="1109240" y="2355957"/>
            <a:ext cx="6777460" cy="4491088"/>
          </a:xfrm>
          <a:prstGeom prst="rect">
            <a:avLst/>
          </a:prstGeom>
        </p:spPr>
      </p:pic>
      <p:sp>
        <p:nvSpPr>
          <p:cNvPr id="8" name="Content Placeholder 5"/>
          <p:cNvSpPr txBox="1">
            <a:spLocks/>
          </p:cNvSpPr>
          <p:nvPr/>
        </p:nvSpPr>
        <p:spPr bwMode="auto">
          <a:xfrm>
            <a:off x="618113" y="850001"/>
            <a:ext cx="8176606" cy="1382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C</a:t>
            </a:r>
            <a:r>
              <a:rPr lang="en-GB" sz="1800" kern="0" dirty="0" smtClean="0"/>
              <a:t>ollider </a:t>
            </a:r>
            <a:r>
              <a:rPr lang="en-GB" sz="1800" kern="0" dirty="0"/>
              <a:t>tune working </a:t>
            </a:r>
            <a:r>
              <a:rPr lang="en-GB" sz="1800" kern="0" dirty="0" smtClean="0"/>
              <a:t>points.</a:t>
            </a:r>
            <a:endParaRPr lang="en-GB" sz="1800" kern="0" dirty="0"/>
          </a:p>
          <a:p>
            <a:pPr lvl="1"/>
            <a:r>
              <a:rPr lang="en-GB" sz="1600" kern="0" dirty="0" smtClean="0"/>
              <a:t>Hadron </a:t>
            </a:r>
            <a:r>
              <a:rPr lang="en-GB" sz="1600" kern="0" dirty="0"/>
              <a:t>machines work usually </a:t>
            </a:r>
            <a:r>
              <a:rPr lang="en-GB" sz="1600" kern="0" dirty="0" smtClean="0"/>
              <a:t>very close </a:t>
            </a:r>
            <a:r>
              <a:rPr lang="en-GB" sz="1600" kern="0" dirty="0"/>
              <a:t>to the diagonal (tune space</a:t>
            </a:r>
            <a:r>
              <a:rPr lang="en-GB" sz="1600" kern="0" dirty="0" smtClean="0"/>
              <a:t>).</a:t>
            </a:r>
          </a:p>
          <a:p>
            <a:pPr lvl="2"/>
            <a:r>
              <a:rPr lang="en-GB" sz="1400" kern="0" dirty="0" smtClean="0"/>
              <a:t>De-coupling of the planes is important.</a:t>
            </a:r>
          </a:p>
          <a:p>
            <a:pPr lvl="1"/>
            <a:r>
              <a:rPr lang="en-GB" sz="1600" kern="0" dirty="0" smtClean="0"/>
              <a:t>The tune value may depend on the number of IPs. For example for </a:t>
            </a:r>
            <a:r>
              <a:rPr lang="en-GB" sz="1600" kern="0" dirty="0" err="1" smtClean="0"/>
              <a:t>e</a:t>
            </a:r>
            <a:r>
              <a:rPr lang="en-GB" sz="1600" kern="0" baseline="30000" dirty="0" err="1" smtClean="0"/>
              <a:t>+</a:t>
            </a:r>
            <a:r>
              <a:rPr lang="en-GB" sz="1600" kern="0" dirty="0" err="1" smtClean="0"/>
              <a:t>e</a:t>
            </a:r>
            <a:r>
              <a:rPr lang="en-GB" sz="1600" kern="0" baseline="30000" dirty="0" smtClean="0"/>
              <a:t>-</a:t>
            </a:r>
            <a:r>
              <a:rPr lang="en-GB" sz="1600" kern="0" dirty="0" smtClean="0"/>
              <a:t> the tune increment from one IP to the next is often chosen to be close to 0.5.</a:t>
            </a:r>
            <a:endParaRPr lang="en-GB" sz="1600" kern="0" dirty="0"/>
          </a:p>
        </p:txBody>
      </p:sp>
    </p:spTree>
    <p:extLst>
      <p:ext uri="{BB962C8B-B14F-4D97-AF65-F5344CB8AC3E}">
        <p14:creationId xmlns:p14="http://schemas.microsoft.com/office/powerpoint/2010/main" val="196837043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Quadrupole gradient errors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54</a:t>
            </a:fld>
            <a:endParaRPr lang="en-US" altLang="en-US"/>
          </a:p>
        </p:txBody>
      </p:sp>
      <p:sp>
        <p:nvSpPr>
          <p:cNvPr id="6" name="Content Placeholder 5"/>
          <p:cNvSpPr>
            <a:spLocks noGrp="1"/>
          </p:cNvSpPr>
          <p:nvPr>
            <p:ph idx="1"/>
          </p:nvPr>
        </p:nvSpPr>
        <p:spPr>
          <a:xfrm>
            <a:off x="666663" y="846897"/>
            <a:ext cx="7877576" cy="691290"/>
          </a:xfrm>
        </p:spPr>
        <p:txBody>
          <a:bodyPr/>
          <a:lstStyle/>
          <a:p>
            <a:r>
              <a:rPr lang="en-GB" dirty="0" smtClean="0"/>
              <a:t>What is the impact of a </a:t>
            </a:r>
            <a:r>
              <a:rPr lang="en-GB" dirty="0" smtClean="0">
                <a:solidFill>
                  <a:srgbClr val="FF0000"/>
                </a:solidFill>
              </a:rPr>
              <a:t>quadrupole gradient error</a:t>
            </a:r>
            <a:r>
              <a:rPr lang="en-GB" dirty="0" smtClean="0"/>
              <a:t>?</a:t>
            </a:r>
          </a:p>
          <a:p>
            <a:pPr lvl="1"/>
            <a:r>
              <a:rPr lang="en-GB" dirty="0" smtClean="0"/>
              <a:t>Let us consider a particle oscillating in the lattice. </a:t>
            </a:r>
            <a:endParaRPr lang="en-GB" dirty="0"/>
          </a:p>
        </p:txBody>
      </p:sp>
      <p:grpSp>
        <p:nvGrpSpPr>
          <p:cNvPr id="138" name="Group 137"/>
          <p:cNvGrpSpPr/>
          <p:nvPr/>
        </p:nvGrpSpPr>
        <p:grpSpPr>
          <a:xfrm>
            <a:off x="627187" y="1662370"/>
            <a:ext cx="8065050" cy="1607697"/>
            <a:chOff x="627187" y="1833352"/>
            <a:chExt cx="8065050" cy="1607697"/>
          </a:xfrm>
        </p:grpSpPr>
        <p:grpSp>
          <p:nvGrpSpPr>
            <p:cNvPr id="72" name="Group 71"/>
            <p:cNvGrpSpPr/>
            <p:nvPr/>
          </p:nvGrpSpPr>
          <p:grpSpPr>
            <a:xfrm>
              <a:off x="627187" y="1833352"/>
              <a:ext cx="8065050" cy="1607697"/>
              <a:chOff x="627187" y="1833352"/>
              <a:chExt cx="8065050" cy="1607697"/>
            </a:xfrm>
          </p:grpSpPr>
          <p:sp>
            <p:nvSpPr>
              <p:cNvPr id="7" name="Rectangle 6"/>
              <p:cNvSpPr/>
              <p:nvPr/>
            </p:nvSpPr>
            <p:spPr>
              <a:xfrm>
                <a:off x="627187" y="1833352"/>
                <a:ext cx="8065050" cy="160769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GB" dirty="0"/>
              </a:p>
            </p:txBody>
          </p:sp>
          <p:sp>
            <p:nvSpPr>
              <p:cNvPr id="8" name="Line 4"/>
              <p:cNvSpPr>
                <a:spLocks noChangeShapeType="1"/>
              </p:cNvSpPr>
              <p:nvPr/>
            </p:nvSpPr>
            <p:spPr bwMode="auto">
              <a:xfrm flipV="1">
                <a:off x="772247" y="2596140"/>
                <a:ext cx="7535939" cy="4977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sz="1846" b="1" dirty="0">
                  <a:solidFill>
                    <a:srgbClr val="3333CC"/>
                  </a:solidFill>
                  <a:latin typeface="Verdana" pitchFamily="34" charset="0"/>
                  <a:cs typeface="Arial" charset="0"/>
                </a:endParaRPr>
              </a:p>
            </p:txBody>
          </p:sp>
          <p:sp>
            <p:nvSpPr>
              <p:cNvPr id="10" name="Oval 9"/>
              <p:cNvSpPr>
                <a:spLocks noChangeArrowheads="1"/>
              </p:cNvSpPr>
              <p:nvPr/>
            </p:nvSpPr>
            <p:spPr bwMode="auto">
              <a:xfrm>
                <a:off x="1234523" y="1993024"/>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11" name="Group 10"/>
              <p:cNvGrpSpPr>
                <a:grpSpLocks/>
              </p:cNvGrpSpPr>
              <p:nvPr/>
            </p:nvGrpSpPr>
            <p:grpSpPr bwMode="auto">
              <a:xfrm>
                <a:off x="2514431" y="2000022"/>
                <a:ext cx="298770" cy="1274417"/>
                <a:chOff x="1568" y="1305"/>
                <a:chExt cx="345" cy="1619"/>
              </a:xfrm>
            </p:grpSpPr>
            <p:grpSp>
              <p:nvGrpSpPr>
                <p:cNvPr id="35" name="Group 34"/>
                <p:cNvGrpSpPr>
                  <a:grpSpLocks/>
                </p:cNvGrpSpPr>
                <p:nvPr/>
              </p:nvGrpSpPr>
              <p:grpSpPr bwMode="auto">
                <a:xfrm flipH="1">
                  <a:off x="1636" y="1305"/>
                  <a:ext cx="277" cy="1619"/>
                  <a:chOff x="1600" y="1305"/>
                  <a:chExt cx="277" cy="1619"/>
                </a:xfrm>
              </p:grpSpPr>
              <p:sp>
                <p:nvSpPr>
                  <p:cNvPr id="40"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1"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2"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36" name="Group 35"/>
                <p:cNvGrpSpPr>
                  <a:grpSpLocks/>
                </p:cNvGrpSpPr>
                <p:nvPr/>
              </p:nvGrpSpPr>
              <p:grpSpPr bwMode="auto">
                <a:xfrm>
                  <a:off x="1568" y="1305"/>
                  <a:ext cx="277" cy="1619"/>
                  <a:chOff x="1600" y="1305"/>
                  <a:chExt cx="277" cy="1619"/>
                </a:xfrm>
              </p:grpSpPr>
              <p:sp>
                <p:nvSpPr>
                  <p:cNvPr id="37"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8"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9"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12" name="Oval 11"/>
              <p:cNvSpPr>
                <a:spLocks noChangeArrowheads="1"/>
              </p:cNvSpPr>
              <p:nvPr/>
            </p:nvSpPr>
            <p:spPr bwMode="auto">
              <a:xfrm>
                <a:off x="386299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13" name="Group 12"/>
              <p:cNvGrpSpPr>
                <a:grpSpLocks/>
              </p:cNvGrpSpPr>
              <p:nvPr/>
            </p:nvGrpSpPr>
            <p:grpSpPr bwMode="auto">
              <a:xfrm>
                <a:off x="5118140" y="1997150"/>
                <a:ext cx="298770" cy="1274417"/>
                <a:chOff x="1568" y="1305"/>
                <a:chExt cx="345" cy="1619"/>
              </a:xfrm>
            </p:grpSpPr>
            <p:grpSp>
              <p:nvGrpSpPr>
                <p:cNvPr id="26" name="Group 25"/>
                <p:cNvGrpSpPr>
                  <a:grpSpLocks/>
                </p:cNvGrpSpPr>
                <p:nvPr/>
              </p:nvGrpSpPr>
              <p:grpSpPr bwMode="auto">
                <a:xfrm flipH="1">
                  <a:off x="1636" y="1305"/>
                  <a:ext cx="277" cy="1619"/>
                  <a:chOff x="1600" y="1305"/>
                  <a:chExt cx="277" cy="1619"/>
                </a:xfrm>
              </p:grpSpPr>
              <p:sp>
                <p:nvSpPr>
                  <p:cNvPr id="31"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2"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3"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27" name="Group 26"/>
                <p:cNvGrpSpPr>
                  <a:grpSpLocks/>
                </p:cNvGrpSpPr>
                <p:nvPr/>
              </p:nvGrpSpPr>
              <p:grpSpPr bwMode="auto">
                <a:xfrm>
                  <a:off x="1568" y="1305"/>
                  <a:ext cx="277" cy="1619"/>
                  <a:chOff x="1600" y="1305"/>
                  <a:chExt cx="277" cy="1619"/>
                </a:xfrm>
              </p:grpSpPr>
              <p:sp>
                <p:nvSpPr>
                  <p:cNvPr id="28"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9"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0"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14" name="Oval 13"/>
              <p:cNvSpPr>
                <a:spLocks noChangeArrowheads="1"/>
              </p:cNvSpPr>
              <p:nvPr/>
            </p:nvSpPr>
            <p:spPr bwMode="auto">
              <a:xfrm>
                <a:off x="655134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15" name="Group 14"/>
              <p:cNvGrpSpPr>
                <a:grpSpLocks/>
              </p:cNvGrpSpPr>
              <p:nvPr/>
            </p:nvGrpSpPr>
            <p:grpSpPr bwMode="auto">
              <a:xfrm>
                <a:off x="7768085" y="1997150"/>
                <a:ext cx="298770" cy="1274417"/>
                <a:chOff x="1568" y="1305"/>
                <a:chExt cx="345" cy="1619"/>
              </a:xfrm>
            </p:grpSpPr>
            <p:grpSp>
              <p:nvGrpSpPr>
                <p:cNvPr id="17" name="Group 16"/>
                <p:cNvGrpSpPr>
                  <a:grpSpLocks/>
                </p:cNvGrpSpPr>
                <p:nvPr/>
              </p:nvGrpSpPr>
              <p:grpSpPr bwMode="auto">
                <a:xfrm flipH="1">
                  <a:off x="1636" y="1305"/>
                  <a:ext cx="277" cy="1619"/>
                  <a:chOff x="1600" y="1305"/>
                  <a:chExt cx="277" cy="1619"/>
                </a:xfrm>
              </p:grpSpPr>
              <p:sp>
                <p:nvSpPr>
                  <p:cNvPr id="22"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3"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4"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18" name="Group 17"/>
                <p:cNvGrpSpPr>
                  <a:grpSpLocks/>
                </p:cNvGrpSpPr>
                <p:nvPr/>
              </p:nvGrpSpPr>
              <p:grpSpPr bwMode="auto">
                <a:xfrm>
                  <a:off x="1568" y="1305"/>
                  <a:ext cx="277" cy="1619"/>
                  <a:chOff x="1600" y="1305"/>
                  <a:chExt cx="277" cy="1619"/>
                </a:xfrm>
              </p:grpSpPr>
              <p:sp>
                <p:nvSpPr>
                  <p:cNvPr id="19"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0"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1"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grpSp>
        <p:grpSp>
          <p:nvGrpSpPr>
            <p:cNvPr id="71" name="Group 70"/>
            <p:cNvGrpSpPr/>
            <p:nvPr/>
          </p:nvGrpSpPr>
          <p:grpSpPr>
            <a:xfrm>
              <a:off x="704817" y="2161635"/>
              <a:ext cx="7987420" cy="943515"/>
              <a:chOff x="704817" y="2161635"/>
              <a:chExt cx="7987420" cy="943515"/>
            </a:xfrm>
          </p:grpSpPr>
          <p:cxnSp>
            <p:nvCxnSpPr>
              <p:cNvPr id="44" name="Straight Connector 43"/>
              <p:cNvCxnSpPr/>
              <p:nvPr/>
            </p:nvCxnSpPr>
            <p:spPr bwMode="auto">
              <a:xfrm>
                <a:off x="1307575" y="2161635"/>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45" name="Straight Connector 44"/>
              <p:cNvCxnSpPr/>
              <p:nvPr/>
            </p:nvCxnSpPr>
            <p:spPr bwMode="auto">
              <a:xfrm>
                <a:off x="2655726" y="2498599"/>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49" name="Straight Connector 48"/>
              <p:cNvCxnSpPr/>
              <p:nvPr/>
            </p:nvCxnSpPr>
            <p:spPr bwMode="auto">
              <a:xfrm>
                <a:off x="3942663" y="2621025"/>
                <a:ext cx="1325577" cy="145238"/>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3" name="Straight Connector 52"/>
              <p:cNvCxnSpPr/>
              <p:nvPr/>
            </p:nvCxnSpPr>
            <p:spPr bwMode="auto">
              <a:xfrm>
                <a:off x="5268240" y="2762299"/>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9" name="Straight Connector 58"/>
              <p:cNvCxnSpPr/>
              <p:nvPr/>
            </p:nvCxnSpPr>
            <p:spPr bwMode="auto">
              <a:xfrm flipV="1">
                <a:off x="6610228" y="2743433"/>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61" name="Straight Connector 60"/>
              <p:cNvCxnSpPr>
                <a:endCxn id="7" idx="3"/>
              </p:cNvCxnSpPr>
              <p:nvPr/>
            </p:nvCxnSpPr>
            <p:spPr bwMode="auto">
              <a:xfrm flipV="1">
                <a:off x="7926967" y="2637201"/>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64" name="Straight Connector 63"/>
              <p:cNvCxnSpPr/>
              <p:nvPr/>
            </p:nvCxnSpPr>
            <p:spPr bwMode="auto">
              <a:xfrm flipV="1">
                <a:off x="704817" y="2161635"/>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grpSp>
        <p:nvGrpSpPr>
          <p:cNvPr id="139" name="Group 138"/>
          <p:cNvGrpSpPr/>
          <p:nvPr/>
        </p:nvGrpSpPr>
        <p:grpSpPr>
          <a:xfrm>
            <a:off x="618566" y="3971983"/>
            <a:ext cx="8065050" cy="1607697"/>
            <a:chOff x="618566" y="4174680"/>
            <a:chExt cx="8065050" cy="1607697"/>
          </a:xfrm>
        </p:grpSpPr>
        <p:grpSp>
          <p:nvGrpSpPr>
            <p:cNvPr id="73" name="Group 72"/>
            <p:cNvGrpSpPr/>
            <p:nvPr/>
          </p:nvGrpSpPr>
          <p:grpSpPr>
            <a:xfrm>
              <a:off x="618566" y="4174680"/>
              <a:ext cx="8065050" cy="1607697"/>
              <a:chOff x="627187" y="1833352"/>
              <a:chExt cx="8065050" cy="1607697"/>
            </a:xfrm>
          </p:grpSpPr>
          <p:sp>
            <p:nvSpPr>
              <p:cNvPr id="74" name="Rectangle 73"/>
              <p:cNvSpPr/>
              <p:nvPr/>
            </p:nvSpPr>
            <p:spPr>
              <a:xfrm>
                <a:off x="627187" y="1833352"/>
                <a:ext cx="8065050" cy="160769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GB" dirty="0"/>
              </a:p>
            </p:txBody>
          </p:sp>
          <p:sp>
            <p:nvSpPr>
              <p:cNvPr id="75" name="Line 4"/>
              <p:cNvSpPr>
                <a:spLocks noChangeShapeType="1"/>
              </p:cNvSpPr>
              <p:nvPr/>
            </p:nvSpPr>
            <p:spPr bwMode="auto">
              <a:xfrm flipV="1">
                <a:off x="772247" y="2596140"/>
                <a:ext cx="7535939" cy="4977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sz="1846" b="1" dirty="0">
                  <a:solidFill>
                    <a:srgbClr val="3333CC"/>
                  </a:solidFill>
                  <a:latin typeface="Verdana" pitchFamily="34" charset="0"/>
                  <a:cs typeface="Arial" charset="0"/>
                </a:endParaRPr>
              </a:p>
            </p:txBody>
          </p:sp>
          <p:sp>
            <p:nvSpPr>
              <p:cNvPr id="76" name="Oval 75"/>
              <p:cNvSpPr>
                <a:spLocks noChangeArrowheads="1"/>
              </p:cNvSpPr>
              <p:nvPr/>
            </p:nvSpPr>
            <p:spPr bwMode="auto">
              <a:xfrm>
                <a:off x="1234523" y="1993024"/>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77" name="Group 76"/>
              <p:cNvGrpSpPr>
                <a:grpSpLocks/>
              </p:cNvGrpSpPr>
              <p:nvPr/>
            </p:nvGrpSpPr>
            <p:grpSpPr bwMode="auto">
              <a:xfrm>
                <a:off x="2514431" y="2000022"/>
                <a:ext cx="298770" cy="1274417"/>
                <a:chOff x="1568" y="1305"/>
                <a:chExt cx="345" cy="1619"/>
              </a:xfrm>
            </p:grpSpPr>
            <p:grpSp>
              <p:nvGrpSpPr>
                <p:cNvPr id="98" name="Group 97"/>
                <p:cNvGrpSpPr>
                  <a:grpSpLocks/>
                </p:cNvGrpSpPr>
                <p:nvPr/>
              </p:nvGrpSpPr>
              <p:grpSpPr bwMode="auto">
                <a:xfrm flipH="1">
                  <a:off x="1636" y="1305"/>
                  <a:ext cx="277" cy="1619"/>
                  <a:chOff x="1600" y="1305"/>
                  <a:chExt cx="277" cy="1619"/>
                </a:xfrm>
              </p:grpSpPr>
              <p:sp>
                <p:nvSpPr>
                  <p:cNvPr id="103"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4"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5"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99" name="Group 98"/>
                <p:cNvGrpSpPr>
                  <a:grpSpLocks/>
                </p:cNvGrpSpPr>
                <p:nvPr/>
              </p:nvGrpSpPr>
              <p:grpSpPr bwMode="auto">
                <a:xfrm>
                  <a:off x="1568" y="1305"/>
                  <a:ext cx="277" cy="1619"/>
                  <a:chOff x="1600" y="1305"/>
                  <a:chExt cx="277" cy="1619"/>
                </a:xfrm>
              </p:grpSpPr>
              <p:sp>
                <p:nvSpPr>
                  <p:cNvPr id="100"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1"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2"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78" name="Oval 77"/>
              <p:cNvSpPr>
                <a:spLocks noChangeArrowheads="1"/>
              </p:cNvSpPr>
              <p:nvPr/>
            </p:nvSpPr>
            <p:spPr bwMode="auto">
              <a:xfrm>
                <a:off x="386299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79" name="Group 78"/>
              <p:cNvGrpSpPr>
                <a:grpSpLocks/>
              </p:cNvGrpSpPr>
              <p:nvPr/>
            </p:nvGrpSpPr>
            <p:grpSpPr bwMode="auto">
              <a:xfrm>
                <a:off x="5118140" y="1997150"/>
                <a:ext cx="298770" cy="1274417"/>
                <a:chOff x="1568" y="1305"/>
                <a:chExt cx="345" cy="1619"/>
              </a:xfrm>
            </p:grpSpPr>
            <p:grpSp>
              <p:nvGrpSpPr>
                <p:cNvPr id="90" name="Group 89"/>
                <p:cNvGrpSpPr>
                  <a:grpSpLocks/>
                </p:cNvGrpSpPr>
                <p:nvPr/>
              </p:nvGrpSpPr>
              <p:grpSpPr bwMode="auto">
                <a:xfrm flipH="1">
                  <a:off x="1636" y="1305"/>
                  <a:ext cx="277" cy="1619"/>
                  <a:chOff x="1600" y="1305"/>
                  <a:chExt cx="277" cy="1619"/>
                </a:xfrm>
              </p:grpSpPr>
              <p:sp>
                <p:nvSpPr>
                  <p:cNvPr id="95"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6"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7"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91" name="Group 90"/>
                <p:cNvGrpSpPr>
                  <a:grpSpLocks/>
                </p:cNvGrpSpPr>
                <p:nvPr/>
              </p:nvGrpSpPr>
              <p:grpSpPr bwMode="auto">
                <a:xfrm>
                  <a:off x="1568" y="1305"/>
                  <a:ext cx="277" cy="1619"/>
                  <a:chOff x="1600" y="1305"/>
                  <a:chExt cx="277" cy="1619"/>
                </a:xfrm>
              </p:grpSpPr>
              <p:sp>
                <p:nvSpPr>
                  <p:cNvPr id="92"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3"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4"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80" name="Oval 79"/>
              <p:cNvSpPr>
                <a:spLocks noChangeArrowheads="1"/>
              </p:cNvSpPr>
              <p:nvPr/>
            </p:nvSpPr>
            <p:spPr bwMode="auto">
              <a:xfrm>
                <a:off x="655134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81" name="Group 80"/>
              <p:cNvGrpSpPr>
                <a:grpSpLocks/>
              </p:cNvGrpSpPr>
              <p:nvPr/>
            </p:nvGrpSpPr>
            <p:grpSpPr bwMode="auto">
              <a:xfrm>
                <a:off x="7768085" y="1997150"/>
                <a:ext cx="298770" cy="1274417"/>
                <a:chOff x="1568" y="1305"/>
                <a:chExt cx="345" cy="1619"/>
              </a:xfrm>
            </p:grpSpPr>
            <p:grpSp>
              <p:nvGrpSpPr>
                <p:cNvPr id="82" name="Group 81"/>
                <p:cNvGrpSpPr>
                  <a:grpSpLocks/>
                </p:cNvGrpSpPr>
                <p:nvPr/>
              </p:nvGrpSpPr>
              <p:grpSpPr bwMode="auto">
                <a:xfrm flipH="1">
                  <a:off x="1636" y="1305"/>
                  <a:ext cx="277" cy="1619"/>
                  <a:chOff x="1600" y="1305"/>
                  <a:chExt cx="277" cy="1619"/>
                </a:xfrm>
              </p:grpSpPr>
              <p:sp>
                <p:nvSpPr>
                  <p:cNvPr id="87"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8"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9"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83" name="Group 82"/>
                <p:cNvGrpSpPr>
                  <a:grpSpLocks/>
                </p:cNvGrpSpPr>
                <p:nvPr/>
              </p:nvGrpSpPr>
              <p:grpSpPr bwMode="auto">
                <a:xfrm>
                  <a:off x="1568" y="1305"/>
                  <a:ext cx="277" cy="1619"/>
                  <a:chOff x="1600" y="1305"/>
                  <a:chExt cx="277" cy="1619"/>
                </a:xfrm>
              </p:grpSpPr>
              <p:sp>
                <p:nvSpPr>
                  <p:cNvPr id="84"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5"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6"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grpSp>
        <p:grpSp>
          <p:nvGrpSpPr>
            <p:cNvPr id="106" name="Group 105"/>
            <p:cNvGrpSpPr/>
            <p:nvPr/>
          </p:nvGrpSpPr>
          <p:grpSpPr>
            <a:xfrm>
              <a:off x="696196" y="4502963"/>
              <a:ext cx="7962719" cy="943515"/>
              <a:chOff x="704817" y="2161635"/>
              <a:chExt cx="7962719" cy="943515"/>
            </a:xfrm>
          </p:grpSpPr>
          <p:cxnSp>
            <p:nvCxnSpPr>
              <p:cNvPr id="107" name="Straight Connector 106"/>
              <p:cNvCxnSpPr/>
              <p:nvPr/>
            </p:nvCxnSpPr>
            <p:spPr bwMode="auto">
              <a:xfrm>
                <a:off x="1307575" y="2161635"/>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08" name="Straight Connector 107"/>
              <p:cNvCxnSpPr/>
              <p:nvPr/>
            </p:nvCxnSpPr>
            <p:spPr bwMode="auto">
              <a:xfrm>
                <a:off x="2655726" y="2498599"/>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09" name="Straight Connector 108"/>
              <p:cNvCxnSpPr/>
              <p:nvPr/>
            </p:nvCxnSpPr>
            <p:spPr bwMode="auto">
              <a:xfrm>
                <a:off x="3942663" y="2621025"/>
                <a:ext cx="1325577" cy="145238"/>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0" name="Straight Connector 109"/>
              <p:cNvCxnSpPr/>
              <p:nvPr/>
            </p:nvCxnSpPr>
            <p:spPr bwMode="auto">
              <a:xfrm>
                <a:off x="5268240" y="2762299"/>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1" name="Straight Connector 110"/>
              <p:cNvCxnSpPr/>
              <p:nvPr/>
            </p:nvCxnSpPr>
            <p:spPr bwMode="auto">
              <a:xfrm flipV="1">
                <a:off x="6610228" y="2743433"/>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2" name="Straight Connector 111"/>
              <p:cNvCxnSpPr/>
              <p:nvPr/>
            </p:nvCxnSpPr>
            <p:spPr bwMode="auto">
              <a:xfrm flipV="1">
                <a:off x="7902266" y="2634445"/>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3" name="Straight Connector 112"/>
              <p:cNvCxnSpPr/>
              <p:nvPr/>
            </p:nvCxnSpPr>
            <p:spPr bwMode="auto">
              <a:xfrm flipV="1">
                <a:off x="704817" y="2161635"/>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114" name="Group 113"/>
            <p:cNvGrpSpPr/>
            <p:nvPr/>
          </p:nvGrpSpPr>
          <p:grpSpPr>
            <a:xfrm>
              <a:off x="1302353" y="4507236"/>
              <a:ext cx="7368676" cy="785880"/>
              <a:chOff x="1307575" y="2161635"/>
              <a:chExt cx="7368676" cy="785880"/>
            </a:xfrm>
          </p:grpSpPr>
          <p:cxnSp>
            <p:nvCxnSpPr>
              <p:cNvPr id="115" name="Straight Connector 114"/>
              <p:cNvCxnSpPr/>
              <p:nvPr/>
            </p:nvCxnSpPr>
            <p:spPr bwMode="auto">
              <a:xfrm>
                <a:off x="1307575" y="2161635"/>
                <a:ext cx="1382286" cy="455117"/>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6" name="Straight Connector 115"/>
              <p:cNvCxnSpPr/>
              <p:nvPr/>
            </p:nvCxnSpPr>
            <p:spPr bwMode="auto">
              <a:xfrm>
                <a:off x="2667098" y="2626638"/>
                <a:ext cx="1293443" cy="320877"/>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7" name="Straight Connector 116"/>
              <p:cNvCxnSpPr/>
              <p:nvPr/>
            </p:nvCxnSpPr>
            <p:spPr bwMode="auto">
              <a:xfrm flipV="1">
                <a:off x="3960541" y="2734972"/>
                <a:ext cx="1307699" cy="212543"/>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8" name="Straight Connector 117"/>
              <p:cNvCxnSpPr/>
              <p:nvPr/>
            </p:nvCxnSpPr>
            <p:spPr bwMode="auto">
              <a:xfrm flipV="1">
                <a:off x="5290417" y="2630173"/>
                <a:ext cx="1351639" cy="9834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9" name="Straight Connector 118"/>
              <p:cNvCxnSpPr/>
              <p:nvPr/>
            </p:nvCxnSpPr>
            <p:spPr bwMode="auto">
              <a:xfrm flipV="1">
                <a:off x="6621272" y="2493959"/>
                <a:ext cx="1322243" cy="144753"/>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20" name="Straight Connector 119"/>
              <p:cNvCxnSpPr/>
              <p:nvPr/>
            </p:nvCxnSpPr>
            <p:spPr bwMode="auto">
              <a:xfrm flipV="1">
                <a:off x="7891112" y="2338144"/>
                <a:ext cx="785139" cy="168483"/>
              </a:xfrm>
              <a:prstGeom prst="line">
                <a:avLst/>
              </a:prstGeom>
              <a:solidFill>
                <a:schemeClr val="accent1"/>
              </a:solidFill>
              <a:ln w="28575" cap="flat" cmpd="sng" algn="ctr">
                <a:solidFill>
                  <a:srgbClr val="FF0000"/>
                </a:solidFill>
                <a:prstDash val="solid"/>
                <a:round/>
                <a:headEnd type="none" w="med" len="med"/>
                <a:tailEnd type="none" w="med" len="med"/>
              </a:ln>
              <a:effectLst/>
            </p:spPr>
          </p:cxnSp>
        </p:grpSp>
      </p:grpSp>
      <p:sp>
        <p:nvSpPr>
          <p:cNvPr id="135" name="TextBox 134"/>
          <p:cNvSpPr txBox="1"/>
          <p:nvPr/>
        </p:nvSpPr>
        <p:spPr>
          <a:xfrm>
            <a:off x="460927" y="3429000"/>
            <a:ext cx="2379177"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Too strong gradient / lens</a:t>
            </a:r>
          </a:p>
        </p:txBody>
      </p:sp>
      <p:sp>
        <p:nvSpPr>
          <p:cNvPr id="136" name="TextBox 135"/>
          <p:cNvSpPr txBox="1"/>
          <p:nvPr/>
        </p:nvSpPr>
        <p:spPr>
          <a:xfrm>
            <a:off x="620526" y="5733300"/>
            <a:ext cx="7489551" cy="369332"/>
          </a:xfrm>
          <a:prstGeom prst="rect">
            <a:avLst/>
          </a:prstGeom>
        </p:spPr>
        <p:txBody>
          <a:bodyPr wrap="none" rtlCol="0">
            <a:spAutoFit/>
          </a:bodyPr>
          <a:lstStyle/>
          <a:p>
            <a:pPr>
              <a:spcBef>
                <a:spcPct val="20000"/>
              </a:spcBef>
              <a:spcAft>
                <a:spcPts val="400"/>
              </a:spcAft>
              <a:buClr>
                <a:srgbClr val="0000FF"/>
              </a:buClr>
              <a:buSzPct val="80000"/>
            </a:pPr>
            <a:r>
              <a:rPr lang="en-GB" i="1" kern="0" dirty="0" smtClean="0">
                <a:latin typeface="+mn-lt"/>
              </a:rPr>
              <a:t>The oscillation period is affected </a:t>
            </a:r>
            <a:r>
              <a:rPr lang="en-GB" i="1" kern="0" dirty="0" smtClean="0">
                <a:latin typeface="+mn-lt"/>
                <a:sym typeface="Wingdings" panose="05000000000000000000" pitchFamily="2" charset="2"/>
              </a:rPr>
              <a:t> </a:t>
            </a:r>
            <a:r>
              <a:rPr lang="en-GB" b="1" i="1" kern="0" dirty="0" smtClean="0">
                <a:solidFill>
                  <a:srgbClr val="CC3399"/>
                </a:solidFill>
                <a:latin typeface="+mn-lt"/>
                <a:sym typeface="Wingdings" panose="05000000000000000000" pitchFamily="2" charset="2"/>
              </a:rPr>
              <a:t>change of tune</a:t>
            </a:r>
            <a:r>
              <a:rPr lang="en-GB" i="1" kern="0" dirty="0" smtClean="0">
                <a:latin typeface="+mn-lt"/>
                <a:sym typeface="Wingdings" panose="05000000000000000000" pitchFamily="2" charset="2"/>
              </a:rPr>
              <a:t>, here Q increases !</a:t>
            </a:r>
            <a:endParaRPr lang="en-GB" i="1" kern="0" dirty="0" smtClean="0">
              <a:latin typeface="+mn-lt"/>
            </a:endParaRPr>
          </a:p>
        </p:txBody>
      </p:sp>
      <p:sp>
        <p:nvSpPr>
          <p:cNvPr id="137" name="Down Arrow 136"/>
          <p:cNvSpPr/>
          <p:nvPr/>
        </p:nvSpPr>
        <p:spPr bwMode="auto">
          <a:xfrm>
            <a:off x="1185532" y="3724391"/>
            <a:ext cx="265077" cy="212316"/>
          </a:xfrm>
          <a:prstGeom prst="downArrow">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373099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p:bldP spid="136" grpId="0"/>
      <p:bldP spid="13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Tune change by quadrupole</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55</a:t>
            </a:fld>
            <a:endParaRPr lang="en-US" altLang="en-US" dirty="0"/>
          </a:p>
        </p:txBody>
      </p:sp>
      <p:sp>
        <p:nvSpPr>
          <p:cNvPr id="6" name="Content Placeholder 5"/>
          <p:cNvSpPr>
            <a:spLocks noGrp="1"/>
          </p:cNvSpPr>
          <p:nvPr>
            <p:ph idx="1"/>
          </p:nvPr>
        </p:nvSpPr>
        <p:spPr>
          <a:xfrm>
            <a:off x="718614" y="866687"/>
            <a:ext cx="7877576" cy="727319"/>
          </a:xfrm>
        </p:spPr>
        <p:txBody>
          <a:bodyPr/>
          <a:lstStyle/>
          <a:p>
            <a:r>
              <a:rPr lang="en-GB" sz="1800" dirty="0" smtClean="0"/>
              <a:t>The tune change </a:t>
            </a:r>
            <a:r>
              <a:rPr lang="en-GB" sz="1800" i="1" dirty="0" err="1" smtClean="0">
                <a:latin typeface="Symbol" panose="05050102010706020507" pitchFamily="18" charset="2"/>
              </a:rPr>
              <a:t>D</a:t>
            </a:r>
            <a:r>
              <a:rPr lang="en-GB" sz="1800" i="1" dirty="0" err="1" smtClean="0">
                <a:latin typeface="Times New Roman" panose="02020603050405020304" pitchFamily="18" charset="0"/>
                <a:cs typeface="Times New Roman" panose="02020603050405020304" pitchFamily="18" charset="0"/>
              </a:rPr>
              <a:t>Q</a:t>
            </a:r>
            <a:r>
              <a:rPr lang="en-GB" sz="1800" i="1" baseline="-25000" dirty="0" err="1" smtClean="0">
                <a:latin typeface="Times New Roman" panose="02020603050405020304" pitchFamily="18" charset="0"/>
                <a:cs typeface="Times New Roman" panose="02020603050405020304" pitchFamily="18" charset="0"/>
              </a:rPr>
              <a:t>u</a:t>
            </a:r>
            <a:r>
              <a:rPr lang="en-GB" sz="1800" dirty="0" smtClean="0"/>
              <a:t> (u = </a:t>
            </a:r>
            <a:r>
              <a:rPr lang="en-GB" sz="1800" dirty="0" err="1" smtClean="0"/>
              <a:t>x,y</a:t>
            </a:r>
            <a:r>
              <a:rPr lang="en-GB" sz="1800" dirty="0" smtClean="0"/>
              <a:t>) induced by a small quadrupole strength change </a:t>
            </a:r>
            <a:r>
              <a:rPr lang="en-GB" sz="1800" dirty="0" err="1" smtClean="0">
                <a:latin typeface="Symbol" panose="05050102010706020507" pitchFamily="18" charset="2"/>
              </a:rPr>
              <a:t>D</a:t>
            </a:r>
            <a:r>
              <a:rPr lang="en-GB" sz="1800" i="1" dirty="0" err="1" smtClean="0">
                <a:latin typeface="Times New Roman" panose="02020603050405020304" pitchFamily="18" charset="0"/>
                <a:cs typeface="Times New Roman" panose="02020603050405020304" pitchFamily="18" charset="0"/>
              </a:rPr>
              <a:t>k</a:t>
            </a:r>
            <a:r>
              <a:rPr lang="en-GB" sz="1800" dirty="0" smtClean="0"/>
              <a:t> is given to first order by:</a:t>
            </a:r>
            <a:endParaRPr lang="en-GB" sz="1800" dirty="0"/>
          </a:p>
        </p:txBody>
      </p:sp>
      <p:graphicFrame>
        <p:nvGraphicFramePr>
          <p:cNvPr id="8" name="Object 7"/>
          <p:cNvGraphicFramePr>
            <a:graphicFrameLocks noChangeAspect="1"/>
          </p:cNvGraphicFramePr>
          <p:nvPr>
            <p:extLst>
              <p:ext uri="{D42A27DB-BD31-4B8C-83A1-F6EECF244321}">
                <p14:modId xmlns:p14="http://schemas.microsoft.com/office/powerpoint/2010/main" val="1148682700"/>
              </p:ext>
            </p:extLst>
          </p:nvPr>
        </p:nvGraphicFramePr>
        <p:xfrm>
          <a:off x="2435905" y="1680145"/>
          <a:ext cx="1935698" cy="645632"/>
        </p:xfrm>
        <a:graphic>
          <a:graphicData uri="http://schemas.openxmlformats.org/presentationml/2006/ole">
            <mc:AlternateContent xmlns:mc="http://schemas.openxmlformats.org/markup-compatibility/2006">
              <mc:Choice xmlns:v="urn:schemas-microsoft-com:vml" Requires="v">
                <p:oleObj spid="_x0000_s60550" name="Equation" r:id="rId3" imgW="1180800" imgH="393480" progId="Equation.3">
                  <p:embed/>
                </p:oleObj>
              </mc:Choice>
              <mc:Fallback>
                <p:oleObj name="Equation" r:id="rId3" imgW="1180800" imgH="393480" progId="Equation.3">
                  <p:embed/>
                  <p:pic>
                    <p:nvPicPr>
                      <p:cNvPr id="8" name="Object 7"/>
                      <p:cNvPicPr>
                        <a:picLocks noChangeAspect="1" noChangeArrowheads="1"/>
                      </p:cNvPicPr>
                      <p:nvPr/>
                    </p:nvPicPr>
                    <p:blipFill>
                      <a:blip r:embed="rId4"/>
                      <a:srcRect/>
                      <a:stretch>
                        <a:fillRect/>
                      </a:stretch>
                    </p:blipFill>
                    <p:spPr bwMode="auto">
                      <a:xfrm>
                        <a:off x="2435905" y="1680145"/>
                        <a:ext cx="1935698" cy="645632"/>
                      </a:xfrm>
                      <a:prstGeom prst="rect">
                        <a:avLst/>
                      </a:prstGeom>
                      <a:noFill/>
                      <a:ln>
                        <a:noFill/>
                      </a:ln>
                      <a:effectLst/>
                      <a:extLst/>
                    </p:spPr>
                  </p:pic>
                </p:oleObj>
              </mc:Fallback>
            </mc:AlternateContent>
          </a:graphicData>
        </a:graphic>
      </p:graphicFrame>
      <p:sp>
        <p:nvSpPr>
          <p:cNvPr id="7" name="TextBox 6"/>
          <p:cNvSpPr txBox="1"/>
          <p:nvPr/>
        </p:nvSpPr>
        <p:spPr>
          <a:xfrm>
            <a:off x="5020303" y="1337706"/>
            <a:ext cx="3595520" cy="931537"/>
          </a:xfrm>
          <a:prstGeom prst="rect">
            <a:avLst/>
          </a:prstGeom>
        </p:spPr>
        <p:txBody>
          <a:bodyPr wrap="square" rtlCol="0">
            <a:spAutoFit/>
          </a:bodyPr>
          <a:lstStyle/>
          <a:p>
            <a:pPr>
              <a:spcBef>
                <a:spcPct val="20000"/>
              </a:spcBef>
              <a:spcAft>
                <a:spcPts val="400"/>
              </a:spcAft>
              <a:buClr>
                <a:srgbClr val="0000FF"/>
              </a:buClr>
              <a:buSzPct val="80000"/>
            </a:pPr>
            <a:r>
              <a:rPr lang="en-GB" sz="1600" i="1" kern="0" dirty="0" smtClean="0">
                <a:latin typeface="+mn-lt"/>
              </a:rPr>
              <a:t>L</a:t>
            </a:r>
            <a:r>
              <a:rPr lang="en-GB" sz="1600" i="1" kern="0" baseline="-25000" dirty="0" smtClean="0">
                <a:latin typeface="+mn-lt"/>
              </a:rPr>
              <a:t>Q</a:t>
            </a:r>
            <a:r>
              <a:rPr lang="en-GB" sz="1600" kern="0" dirty="0" smtClean="0">
                <a:latin typeface="+mn-lt"/>
              </a:rPr>
              <a:t> is the quadrupole length,</a:t>
            </a:r>
          </a:p>
          <a:p>
            <a:pPr>
              <a:spcBef>
                <a:spcPct val="20000"/>
              </a:spcBef>
              <a:spcAft>
                <a:spcPts val="400"/>
              </a:spcAft>
              <a:buClr>
                <a:srgbClr val="0000FF"/>
              </a:buClr>
              <a:buSzPct val="80000"/>
            </a:pPr>
            <a:r>
              <a:rPr lang="en-GB" sz="1600" i="1" kern="0" dirty="0" err="1" smtClean="0">
                <a:latin typeface="Symbol" panose="05050102010706020507" pitchFamily="18" charset="2"/>
              </a:rPr>
              <a:t>b</a:t>
            </a:r>
            <a:r>
              <a:rPr lang="en-GB" sz="1600" i="1" kern="0" baseline="-25000" dirty="0" err="1" smtClean="0">
                <a:latin typeface="+mj-lt"/>
              </a:rPr>
              <a:t>u</a:t>
            </a:r>
            <a:r>
              <a:rPr lang="en-GB" sz="1600" kern="0" dirty="0" smtClean="0">
                <a:latin typeface="+mn-lt"/>
              </a:rPr>
              <a:t> is the </a:t>
            </a:r>
            <a:r>
              <a:rPr lang="en-GB" sz="1600" kern="0" dirty="0" err="1" smtClean="0">
                <a:latin typeface="+mn-lt"/>
              </a:rPr>
              <a:t>betatron</a:t>
            </a:r>
            <a:r>
              <a:rPr lang="en-GB" sz="1600" kern="0" dirty="0" smtClean="0">
                <a:latin typeface="+mn-lt"/>
              </a:rPr>
              <a:t> function inside the </a:t>
            </a:r>
            <a:r>
              <a:rPr lang="en-GB" sz="1600" kern="0" dirty="0" err="1" smtClean="0">
                <a:latin typeface="+mn-lt"/>
              </a:rPr>
              <a:t>quarupole</a:t>
            </a:r>
            <a:r>
              <a:rPr lang="en-GB" sz="1600" kern="0" dirty="0" smtClean="0">
                <a:latin typeface="+mn-lt"/>
              </a:rPr>
              <a:t> </a:t>
            </a:r>
          </a:p>
        </p:txBody>
      </p:sp>
      <p:sp>
        <p:nvSpPr>
          <p:cNvPr id="9" name="Content Placeholder 5"/>
          <p:cNvSpPr txBox="1">
            <a:spLocks/>
          </p:cNvSpPr>
          <p:nvPr/>
        </p:nvSpPr>
        <p:spPr bwMode="auto">
          <a:xfrm>
            <a:off x="738247" y="2367092"/>
            <a:ext cx="7877576" cy="294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In general </a:t>
            </a:r>
            <a:r>
              <a:rPr lang="en-GB" sz="1800" b="1" kern="0" dirty="0" smtClean="0">
                <a:solidFill>
                  <a:srgbClr val="0000FF"/>
                </a:solidFill>
              </a:rPr>
              <a:t>the vertical and horizontal </a:t>
            </a:r>
            <a:r>
              <a:rPr lang="en-GB" sz="1800" b="1" kern="0" dirty="0" err="1" smtClean="0">
                <a:solidFill>
                  <a:srgbClr val="0000FF"/>
                </a:solidFill>
              </a:rPr>
              <a:t>betatron</a:t>
            </a:r>
            <a:r>
              <a:rPr lang="en-GB" sz="1800" b="1" kern="0" dirty="0" smtClean="0">
                <a:solidFill>
                  <a:srgbClr val="0000FF"/>
                </a:solidFill>
              </a:rPr>
              <a:t> functions differ </a:t>
            </a:r>
            <a:r>
              <a:rPr lang="en-GB" sz="1800" kern="0" dirty="0" smtClean="0"/>
              <a:t>at the quadrupole, therefore the </a:t>
            </a:r>
            <a:r>
              <a:rPr lang="en-GB" sz="1800" b="1" kern="0" dirty="0" smtClean="0">
                <a:solidFill>
                  <a:srgbClr val="CC3399"/>
                </a:solidFill>
              </a:rPr>
              <a:t>tune changes are different</a:t>
            </a:r>
            <a:r>
              <a:rPr lang="en-GB" sz="1800" kern="0" dirty="0"/>
              <a:t> </a:t>
            </a:r>
            <a:r>
              <a:rPr lang="en-GB" sz="1800" kern="0" dirty="0" smtClean="0"/>
              <a:t>for H and V.</a:t>
            </a:r>
          </a:p>
          <a:p>
            <a:r>
              <a:rPr lang="en-GB" sz="1800" kern="0" dirty="0" smtClean="0"/>
              <a:t>By combining two (groups of) quadrupoles with different </a:t>
            </a:r>
            <a:r>
              <a:rPr lang="en-GB" sz="1800" i="1" kern="0" dirty="0" err="1" smtClean="0">
                <a:latin typeface="Symbol" panose="05050102010706020507" pitchFamily="18" charset="2"/>
              </a:rPr>
              <a:t>b</a:t>
            </a:r>
            <a:r>
              <a:rPr lang="en-GB" sz="1800" i="1" kern="0" baseline="-25000" dirty="0" err="1" smtClean="0"/>
              <a:t>x</a:t>
            </a:r>
            <a:r>
              <a:rPr lang="en-GB" sz="1800" i="1" kern="0" dirty="0" smtClean="0"/>
              <a:t> </a:t>
            </a:r>
            <a:r>
              <a:rPr lang="en-GB" sz="1800" kern="0" dirty="0" smtClean="0"/>
              <a:t>and</a:t>
            </a:r>
            <a:r>
              <a:rPr lang="en-GB" sz="1800" i="1" kern="0" dirty="0" smtClean="0"/>
              <a:t> </a:t>
            </a:r>
            <a:r>
              <a:rPr lang="en-GB" sz="1800" i="1" kern="0" dirty="0" smtClean="0">
                <a:latin typeface="Symbol" panose="05050102010706020507" pitchFamily="18" charset="2"/>
              </a:rPr>
              <a:t>b</a:t>
            </a:r>
            <a:r>
              <a:rPr lang="en-GB" sz="1800" i="1" kern="0" baseline="-25000" dirty="0" smtClean="0"/>
              <a:t>y</a:t>
            </a:r>
            <a:r>
              <a:rPr lang="en-GB" sz="1800" kern="0" dirty="0" smtClean="0"/>
              <a:t>, it is possible to construct combinations that affect Q only in one plane.</a:t>
            </a:r>
          </a:p>
          <a:p>
            <a:pPr lvl="1"/>
            <a:r>
              <a:rPr lang="en-GB" sz="1600" kern="0" dirty="0" smtClean="0"/>
              <a:t>Provides a means for orthogonal corrections of the two planes.</a:t>
            </a:r>
          </a:p>
          <a:p>
            <a:pPr lvl="1"/>
            <a:r>
              <a:rPr lang="en-GB" sz="1600" dirty="0"/>
              <a:t>In larger machine there are often distributed trim quadrupoles grouped in two (or more) </a:t>
            </a:r>
            <a:r>
              <a:rPr lang="en-GB" sz="1600" dirty="0" smtClean="0"/>
              <a:t>families to spread </a:t>
            </a:r>
            <a:r>
              <a:rPr lang="en-GB" sz="1600" dirty="0"/>
              <a:t>out the correction and </a:t>
            </a:r>
            <a:r>
              <a:rPr lang="en-GB" sz="1600" dirty="0" smtClean="0"/>
              <a:t>reduce optics errors.</a:t>
            </a:r>
            <a:endParaRPr lang="en-GB" sz="1600" dirty="0"/>
          </a:p>
        </p:txBody>
      </p:sp>
      <p:graphicFrame>
        <p:nvGraphicFramePr>
          <p:cNvPr id="10" name="Object 9"/>
          <p:cNvGraphicFramePr>
            <a:graphicFrameLocks noChangeAspect="1"/>
          </p:cNvGraphicFramePr>
          <p:nvPr>
            <p:extLst>
              <p:ext uri="{D42A27DB-BD31-4B8C-83A1-F6EECF244321}">
                <p14:modId xmlns:p14="http://schemas.microsoft.com/office/powerpoint/2010/main" val="1814525560"/>
              </p:ext>
            </p:extLst>
          </p:nvPr>
        </p:nvGraphicFramePr>
        <p:xfrm>
          <a:off x="450343" y="4973724"/>
          <a:ext cx="2257482" cy="630931"/>
        </p:xfrm>
        <a:graphic>
          <a:graphicData uri="http://schemas.openxmlformats.org/presentationml/2006/ole">
            <mc:AlternateContent xmlns:mc="http://schemas.openxmlformats.org/markup-compatibility/2006">
              <mc:Choice xmlns:v="urn:schemas-microsoft-com:vml" Requires="v">
                <p:oleObj spid="_x0000_s60551" name="Equation" r:id="rId5" imgW="1409400" imgH="393480" progId="Equation.3">
                  <p:embed/>
                </p:oleObj>
              </mc:Choice>
              <mc:Fallback>
                <p:oleObj name="Equation" r:id="rId5" imgW="1409400" imgH="393480" progId="Equation.3">
                  <p:embed/>
                  <p:pic>
                    <p:nvPicPr>
                      <p:cNvPr id="8" name="Object 7"/>
                      <p:cNvPicPr>
                        <a:picLocks noChangeAspect="1" noChangeArrowheads="1"/>
                      </p:cNvPicPr>
                      <p:nvPr/>
                    </p:nvPicPr>
                    <p:blipFill>
                      <a:blip r:embed="rId6"/>
                      <a:srcRect/>
                      <a:stretch>
                        <a:fillRect/>
                      </a:stretch>
                    </p:blipFill>
                    <p:spPr bwMode="auto">
                      <a:xfrm>
                        <a:off x="450343" y="4973724"/>
                        <a:ext cx="2257482" cy="630931"/>
                      </a:xfrm>
                      <a:prstGeom prst="rect">
                        <a:avLst/>
                      </a:prstGeom>
                      <a:noFill/>
                      <a:ln>
                        <a:noFill/>
                      </a:ln>
                      <a:effectLs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07263514"/>
              </p:ext>
            </p:extLst>
          </p:nvPr>
        </p:nvGraphicFramePr>
        <p:xfrm>
          <a:off x="414164" y="5567372"/>
          <a:ext cx="2329840" cy="602317"/>
        </p:xfrm>
        <a:graphic>
          <a:graphicData uri="http://schemas.openxmlformats.org/presentationml/2006/ole">
            <mc:AlternateContent xmlns:mc="http://schemas.openxmlformats.org/markup-compatibility/2006">
              <mc:Choice xmlns:v="urn:schemas-microsoft-com:vml" Requires="v">
                <p:oleObj spid="_x0000_s60552" name="Equation" r:id="rId7" imgW="1523880" imgH="393480" progId="Equation.3">
                  <p:embed/>
                </p:oleObj>
              </mc:Choice>
              <mc:Fallback>
                <p:oleObj name="Equation" r:id="rId7" imgW="1523880" imgH="393480" progId="Equation.3">
                  <p:embed/>
                  <p:pic>
                    <p:nvPicPr>
                      <p:cNvPr id="10" name="Object 9"/>
                      <p:cNvPicPr>
                        <a:picLocks noChangeAspect="1" noChangeArrowheads="1"/>
                      </p:cNvPicPr>
                      <p:nvPr/>
                    </p:nvPicPr>
                    <p:blipFill>
                      <a:blip r:embed="rId8"/>
                      <a:srcRect/>
                      <a:stretch>
                        <a:fillRect/>
                      </a:stretch>
                    </p:blipFill>
                    <p:spPr bwMode="auto">
                      <a:xfrm>
                        <a:off x="414164" y="5567372"/>
                        <a:ext cx="2329840" cy="602317"/>
                      </a:xfrm>
                      <a:prstGeom prst="rect">
                        <a:avLst/>
                      </a:prstGeom>
                      <a:noFill/>
                      <a:ln>
                        <a:noFill/>
                      </a:ln>
                      <a:effectLs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07134543"/>
              </p:ext>
            </p:extLst>
          </p:nvPr>
        </p:nvGraphicFramePr>
        <p:xfrm>
          <a:off x="3089609" y="4973724"/>
          <a:ext cx="2205772" cy="600111"/>
        </p:xfrm>
        <a:graphic>
          <a:graphicData uri="http://schemas.openxmlformats.org/presentationml/2006/ole">
            <mc:AlternateContent xmlns:mc="http://schemas.openxmlformats.org/markup-compatibility/2006">
              <mc:Choice xmlns:v="urn:schemas-microsoft-com:vml" Requires="v">
                <p:oleObj spid="_x0000_s60553" name="Equation" r:id="rId9" imgW="1447560" imgH="393480" progId="Equation.3">
                  <p:embed/>
                </p:oleObj>
              </mc:Choice>
              <mc:Fallback>
                <p:oleObj name="Equation" r:id="rId9" imgW="1447560" imgH="393480" progId="Equation.3">
                  <p:embed/>
                  <p:pic>
                    <p:nvPicPr>
                      <p:cNvPr id="10" name="Object 9"/>
                      <p:cNvPicPr>
                        <a:picLocks noChangeAspect="1" noChangeArrowheads="1"/>
                      </p:cNvPicPr>
                      <p:nvPr/>
                    </p:nvPicPr>
                    <p:blipFill>
                      <a:blip r:embed="rId10"/>
                      <a:srcRect/>
                      <a:stretch>
                        <a:fillRect/>
                      </a:stretch>
                    </p:blipFill>
                    <p:spPr bwMode="auto">
                      <a:xfrm>
                        <a:off x="3089609" y="4973724"/>
                        <a:ext cx="2205772" cy="600111"/>
                      </a:xfrm>
                      <a:prstGeom prst="rect">
                        <a:avLst/>
                      </a:prstGeom>
                      <a:noFill/>
                      <a:ln>
                        <a:noFill/>
                      </a:ln>
                      <a:effectLs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664156135"/>
              </p:ext>
            </p:extLst>
          </p:nvPr>
        </p:nvGraphicFramePr>
        <p:xfrm>
          <a:off x="3089609" y="5590367"/>
          <a:ext cx="2408238" cy="601663"/>
        </p:xfrm>
        <a:graphic>
          <a:graphicData uri="http://schemas.openxmlformats.org/presentationml/2006/ole">
            <mc:AlternateContent xmlns:mc="http://schemas.openxmlformats.org/markup-compatibility/2006">
              <mc:Choice xmlns:v="urn:schemas-microsoft-com:vml" Requires="v">
                <p:oleObj spid="_x0000_s60554" name="Equation" r:id="rId11" imgW="1574640" imgH="393480" progId="Equation.3">
                  <p:embed/>
                </p:oleObj>
              </mc:Choice>
              <mc:Fallback>
                <p:oleObj name="Equation" r:id="rId11" imgW="1574640" imgH="393480" progId="Equation.3">
                  <p:embed/>
                  <p:pic>
                    <p:nvPicPr>
                      <p:cNvPr id="11" name="Object 10"/>
                      <p:cNvPicPr>
                        <a:picLocks noChangeAspect="1" noChangeArrowheads="1"/>
                      </p:cNvPicPr>
                      <p:nvPr/>
                    </p:nvPicPr>
                    <p:blipFill>
                      <a:blip r:embed="rId12"/>
                      <a:srcRect/>
                      <a:stretch>
                        <a:fillRect/>
                      </a:stretch>
                    </p:blipFill>
                    <p:spPr bwMode="auto">
                      <a:xfrm>
                        <a:off x="3089609" y="5590367"/>
                        <a:ext cx="2408238" cy="601663"/>
                      </a:xfrm>
                      <a:prstGeom prst="rect">
                        <a:avLst/>
                      </a:prstGeom>
                      <a:noFill/>
                      <a:ln>
                        <a:noFill/>
                      </a:ln>
                      <a:effectLs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039163691"/>
              </p:ext>
            </p:extLst>
          </p:nvPr>
        </p:nvGraphicFramePr>
        <p:xfrm>
          <a:off x="6118265" y="5064337"/>
          <a:ext cx="3041650" cy="862013"/>
        </p:xfrm>
        <a:graphic>
          <a:graphicData uri="http://schemas.openxmlformats.org/presentationml/2006/ole">
            <mc:AlternateContent xmlns:mc="http://schemas.openxmlformats.org/markup-compatibility/2006">
              <mc:Choice xmlns:v="urn:schemas-microsoft-com:vml" Requires="v">
                <p:oleObj spid="_x0000_s60555" name="Equation" r:id="rId13" imgW="1701720" imgH="482400" progId="Equation.3">
                  <p:embed/>
                </p:oleObj>
              </mc:Choice>
              <mc:Fallback>
                <p:oleObj name="Equation" r:id="rId13" imgW="1701720" imgH="482400" progId="Equation.3">
                  <p:embed/>
                  <p:pic>
                    <p:nvPicPr>
                      <p:cNvPr id="12" name="Object 11"/>
                      <p:cNvPicPr>
                        <a:picLocks noChangeAspect="1" noChangeArrowheads="1"/>
                      </p:cNvPicPr>
                      <p:nvPr/>
                    </p:nvPicPr>
                    <p:blipFill>
                      <a:blip r:embed="rId14"/>
                      <a:srcRect/>
                      <a:stretch>
                        <a:fillRect/>
                      </a:stretch>
                    </p:blipFill>
                    <p:spPr bwMode="auto">
                      <a:xfrm>
                        <a:off x="6118265" y="5064337"/>
                        <a:ext cx="3041650" cy="862013"/>
                      </a:xfrm>
                      <a:prstGeom prst="rect">
                        <a:avLst/>
                      </a:prstGeom>
                      <a:noFill/>
                      <a:ln>
                        <a:noFill/>
                      </a:ln>
                      <a:effectLst/>
                      <a:extLst/>
                    </p:spPr>
                  </p:pic>
                </p:oleObj>
              </mc:Fallback>
            </mc:AlternateContent>
          </a:graphicData>
        </a:graphic>
      </p:graphicFrame>
      <p:sp>
        <p:nvSpPr>
          <p:cNvPr id="15" name="TextBox 14"/>
          <p:cNvSpPr txBox="1"/>
          <p:nvPr/>
        </p:nvSpPr>
        <p:spPr>
          <a:xfrm>
            <a:off x="753628" y="4663784"/>
            <a:ext cx="1507144"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latin typeface="+mn-lt"/>
              </a:rPr>
              <a:t>Quadrupole 1</a:t>
            </a:r>
          </a:p>
        </p:txBody>
      </p:sp>
      <p:sp>
        <p:nvSpPr>
          <p:cNvPr id="16" name="TextBox 15"/>
          <p:cNvSpPr txBox="1"/>
          <p:nvPr/>
        </p:nvSpPr>
        <p:spPr>
          <a:xfrm>
            <a:off x="3376977" y="4662490"/>
            <a:ext cx="1507144"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latin typeface="+mn-lt"/>
              </a:rPr>
              <a:t>Quadrupole 2</a:t>
            </a:r>
          </a:p>
        </p:txBody>
      </p:sp>
      <p:sp>
        <p:nvSpPr>
          <p:cNvPr id="18" name="Right Arrow 17"/>
          <p:cNvSpPr/>
          <p:nvPr/>
        </p:nvSpPr>
        <p:spPr bwMode="auto">
          <a:xfrm>
            <a:off x="5583285" y="5289189"/>
            <a:ext cx="422455" cy="458330"/>
          </a:xfrm>
          <a:prstGeom prst="rightArrow">
            <a:avLst/>
          </a:prstGeom>
          <a:solidFill>
            <a:schemeClr val="accent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9" name="TextBox 18"/>
          <p:cNvSpPr txBox="1"/>
          <p:nvPr/>
        </p:nvSpPr>
        <p:spPr>
          <a:xfrm>
            <a:off x="6441433" y="6086334"/>
            <a:ext cx="2154757"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err="1" smtClean="0">
                <a:latin typeface="Times New Roman" panose="02020603050405020304" pitchFamily="18" charset="0"/>
                <a:cs typeface="Times New Roman" panose="02020603050405020304" pitchFamily="18" charset="0"/>
              </a:rPr>
              <a:t>m</a:t>
            </a:r>
            <a:r>
              <a:rPr lang="en-GB" sz="1600" b="1" i="1" kern="0" baseline="-25000" dirty="0" err="1" smtClean="0">
                <a:latin typeface="Times New Roman" panose="02020603050405020304" pitchFamily="18" charset="0"/>
                <a:cs typeface="Times New Roman" panose="02020603050405020304" pitchFamily="18" charset="0"/>
              </a:rPr>
              <a:t>ij</a:t>
            </a:r>
            <a:r>
              <a:rPr lang="en-GB" sz="1600" b="1" i="1" kern="0" dirty="0" smtClean="0">
                <a:latin typeface="Times New Roman" panose="02020603050405020304" pitchFamily="18" charset="0"/>
                <a:cs typeface="Times New Roman" panose="02020603050405020304" pitchFamily="18" charset="0"/>
              </a:rPr>
              <a:t> = f(</a:t>
            </a:r>
            <a:r>
              <a:rPr lang="en-GB" sz="1600" b="1" i="1" kern="0" dirty="0" smtClean="0">
                <a:latin typeface="Symbol" panose="05050102010706020507" pitchFamily="18" charset="2"/>
                <a:cs typeface="Times New Roman" panose="02020603050405020304" pitchFamily="18" charset="0"/>
              </a:rPr>
              <a:t>b</a:t>
            </a:r>
            <a:r>
              <a:rPr lang="en-GB" sz="1600" b="1" i="1" kern="0" baseline="-25000" dirty="0" smtClean="0">
                <a:latin typeface="Times New Roman" panose="02020603050405020304" pitchFamily="18" charset="0"/>
                <a:cs typeface="Times New Roman" panose="02020603050405020304" pitchFamily="18" charset="0"/>
              </a:rPr>
              <a:t>x,1</a:t>
            </a:r>
            <a:r>
              <a:rPr lang="en-GB" sz="1600" b="1" i="1" kern="0" dirty="0" smtClean="0">
                <a:latin typeface="Times New Roman" panose="02020603050405020304" pitchFamily="18" charset="0"/>
                <a:cs typeface="Times New Roman" panose="02020603050405020304" pitchFamily="18" charset="0"/>
              </a:rPr>
              <a:t>,</a:t>
            </a:r>
            <a:r>
              <a:rPr lang="en-GB" sz="1600" b="1" i="1" kern="0" dirty="0" smtClean="0">
                <a:latin typeface="Symbol" panose="05050102010706020507" pitchFamily="18" charset="2"/>
                <a:cs typeface="Times New Roman" panose="02020603050405020304" pitchFamily="18" charset="0"/>
              </a:rPr>
              <a:t>b</a:t>
            </a:r>
            <a:r>
              <a:rPr lang="en-GB" sz="1600" b="1" i="1" kern="0" baseline="-25000" dirty="0" smtClean="0">
                <a:latin typeface="Times New Roman" panose="02020603050405020304" pitchFamily="18" charset="0"/>
                <a:cs typeface="Times New Roman" panose="02020603050405020304" pitchFamily="18" charset="0"/>
              </a:rPr>
              <a:t>y,1,</a:t>
            </a:r>
            <a:r>
              <a:rPr lang="en-GB" sz="1600" b="1" i="1" kern="0" dirty="0">
                <a:latin typeface="Symbol" panose="05050102010706020507" pitchFamily="18" charset="2"/>
                <a:cs typeface="Times New Roman" panose="02020603050405020304" pitchFamily="18" charset="0"/>
              </a:rPr>
              <a:t> </a:t>
            </a:r>
            <a:r>
              <a:rPr lang="en-GB" sz="1600" b="1" i="1" kern="0" dirty="0" smtClean="0">
                <a:latin typeface="Symbol" panose="05050102010706020507" pitchFamily="18" charset="2"/>
                <a:cs typeface="Times New Roman" panose="02020603050405020304" pitchFamily="18" charset="0"/>
              </a:rPr>
              <a:t>b</a:t>
            </a:r>
            <a:r>
              <a:rPr lang="en-GB" sz="1600" b="1" i="1" kern="0" baseline="-25000" dirty="0" smtClean="0">
                <a:latin typeface="Times New Roman" panose="02020603050405020304" pitchFamily="18" charset="0"/>
                <a:cs typeface="Times New Roman" panose="02020603050405020304" pitchFamily="18" charset="0"/>
              </a:rPr>
              <a:t>x,2</a:t>
            </a:r>
            <a:r>
              <a:rPr lang="en-GB" sz="1600" b="1" i="1" kern="0" dirty="0" smtClean="0">
                <a:latin typeface="Times New Roman" panose="02020603050405020304" pitchFamily="18" charset="0"/>
                <a:cs typeface="Times New Roman" panose="02020603050405020304" pitchFamily="18" charset="0"/>
              </a:rPr>
              <a:t>,</a:t>
            </a:r>
            <a:r>
              <a:rPr lang="en-GB" sz="1600" b="1" i="1" kern="0" dirty="0" smtClean="0">
                <a:latin typeface="Symbol" panose="05050102010706020507" pitchFamily="18" charset="2"/>
                <a:cs typeface="Times New Roman" panose="02020603050405020304" pitchFamily="18" charset="0"/>
              </a:rPr>
              <a:t>b</a:t>
            </a:r>
            <a:r>
              <a:rPr lang="en-GB" sz="1600" b="1" i="1" kern="0" baseline="-25000" dirty="0" smtClean="0">
                <a:latin typeface="Times New Roman" panose="02020603050405020304" pitchFamily="18" charset="0"/>
                <a:cs typeface="Times New Roman" panose="02020603050405020304" pitchFamily="18" charset="0"/>
              </a:rPr>
              <a:t>y,2</a:t>
            </a:r>
            <a:r>
              <a:rPr lang="en-GB" sz="1600" b="1" i="1" kern="0"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142471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Tilted quadrupole</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56</a:t>
            </a:fld>
            <a:endParaRPr lang="en-US" altLang="en-US"/>
          </a:p>
        </p:txBody>
      </p:sp>
      <p:sp>
        <p:nvSpPr>
          <p:cNvPr id="6" name="Content Placeholder 5"/>
          <p:cNvSpPr>
            <a:spLocks noGrp="1"/>
          </p:cNvSpPr>
          <p:nvPr>
            <p:ph idx="1"/>
          </p:nvPr>
        </p:nvSpPr>
        <p:spPr>
          <a:xfrm>
            <a:off x="587167" y="870137"/>
            <a:ext cx="7877576" cy="1072980"/>
          </a:xfrm>
        </p:spPr>
        <p:txBody>
          <a:bodyPr/>
          <a:lstStyle/>
          <a:p>
            <a:r>
              <a:rPr lang="en-GB" dirty="0" smtClean="0"/>
              <a:t>If a quadrupole is rotated by 45º (‘skew quadrupole’) one obtains an element where the force (deflection) in x depends on y and vice-versa: </a:t>
            </a:r>
            <a:r>
              <a:rPr lang="en-GB" dirty="0" smtClean="0">
                <a:solidFill>
                  <a:srgbClr val="FF0000"/>
                </a:solidFill>
              </a:rPr>
              <a:t>the horizontal and vertical planes are </a:t>
            </a:r>
            <a:r>
              <a:rPr lang="en-GB" b="1" u="sng" dirty="0" smtClean="0">
                <a:solidFill>
                  <a:srgbClr val="FF0000"/>
                </a:solidFill>
              </a:rPr>
              <a:t>coupled</a:t>
            </a:r>
            <a:r>
              <a:rPr lang="en-GB" dirty="0" smtClean="0"/>
              <a:t>. </a:t>
            </a:r>
            <a:endParaRPr lang="en-GB" dirty="0"/>
          </a:p>
        </p:txBody>
      </p:sp>
      <p:sp>
        <p:nvSpPr>
          <p:cNvPr id="42" name="TextBox 41"/>
          <p:cNvSpPr txBox="1"/>
          <p:nvPr/>
        </p:nvSpPr>
        <p:spPr>
          <a:xfrm>
            <a:off x="3442759" y="2173977"/>
            <a:ext cx="1859805"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solidFill>
                  <a:srgbClr val="CC3399"/>
                </a:solidFill>
                <a:latin typeface="+mn-lt"/>
              </a:rPr>
              <a:t>skew quadrupole</a:t>
            </a:r>
          </a:p>
        </p:txBody>
      </p:sp>
      <p:sp>
        <p:nvSpPr>
          <p:cNvPr id="88" name="TextBox 87"/>
          <p:cNvSpPr txBox="1"/>
          <p:nvPr/>
        </p:nvSpPr>
        <p:spPr>
          <a:xfrm>
            <a:off x="667537" y="5469026"/>
            <a:ext cx="1095172" cy="400110"/>
          </a:xfrm>
          <a:prstGeom prst="rect">
            <a:avLst/>
          </a:prstGeom>
        </p:spPr>
        <p:txBody>
          <a:bodyPr wrap="none" rtlCol="0">
            <a:spAutoFit/>
          </a:bodyPr>
          <a:lstStyle/>
          <a:p>
            <a:pPr>
              <a:spcBef>
                <a:spcPct val="20000"/>
              </a:spcBef>
              <a:spcAft>
                <a:spcPts val="400"/>
              </a:spcAft>
              <a:buClr>
                <a:srgbClr val="0000FF"/>
              </a:buClr>
              <a:buSzPct val="80000"/>
            </a:pPr>
            <a:r>
              <a:rPr lang="en-GB" sz="2000" i="1" kern="0" dirty="0" err="1" smtClean="0">
                <a:latin typeface="Times New Roman" panose="02020603050405020304" pitchFamily="18" charset="0"/>
                <a:cs typeface="Times New Roman" panose="02020603050405020304" pitchFamily="18" charset="0"/>
              </a:rPr>
              <a:t>F</a:t>
            </a:r>
            <a:r>
              <a:rPr lang="en-GB" sz="2000" i="1" kern="0" baseline="-25000" dirty="0" err="1" smtClean="0">
                <a:latin typeface="Times New Roman" panose="02020603050405020304" pitchFamily="18" charset="0"/>
                <a:cs typeface="Times New Roman" panose="02020603050405020304" pitchFamily="18" charset="0"/>
              </a:rPr>
              <a:t>x</a:t>
            </a:r>
            <a:r>
              <a:rPr lang="en-GB" sz="2000" i="1" kern="0" dirty="0" smtClean="0">
                <a:latin typeface="Times New Roman" panose="02020603050405020304" pitchFamily="18" charset="0"/>
                <a:cs typeface="Times New Roman" panose="02020603050405020304" pitchFamily="18" charset="0"/>
              </a:rPr>
              <a:t> = -k x</a:t>
            </a:r>
          </a:p>
        </p:txBody>
      </p:sp>
      <p:sp>
        <p:nvSpPr>
          <p:cNvPr id="89" name="TextBox 88"/>
          <p:cNvSpPr txBox="1"/>
          <p:nvPr/>
        </p:nvSpPr>
        <p:spPr>
          <a:xfrm>
            <a:off x="621576" y="5966263"/>
            <a:ext cx="1010213" cy="400110"/>
          </a:xfrm>
          <a:prstGeom prst="rect">
            <a:avLst/>
          </a:prstGeom>
        </p:spPr>
        <p:txBody>
          <a:bodyPr wrap="none" rtlCol="0">
            <a:spAutoFit/>
          </a:bodyPr>
          <a:lstStyle/>
          <a:p>
            <a:pPr>
              <a:spcBef>
                <a:spcPct val="20000"/>
              </a:spcBef>
              <a:spcAft>
                <a:spcPts val="400"/>
              </a:spcAft>
              <a:buClr>
                <a:srgbClr val="0000FF"/>
              </a:buClr>
              <a:buSzPct val="80000"/>
            </a:pPr>
            <a:r>
              <a:rPr lang="en-GB" sz="2000" i="1" kern="0" dirty="0" err="1" smtClean="0">
                <a:latin typeface="Times New Roman" panose="02020603050405020304" pitchFamily="18" charset="0"/>
                <a:cs typeface="Times New Roman" panose="02020603050405020304" pitchFamily="18" charset="0"/>
              </a:rPr>
              <a:t>F</a:t>
            </a:r>
            <a:r>
              <a:rPr lang="en-GB" sz="2000" i="1" kern="0" baseline="-25000" dirty="0" err="1">
                <a:latin typeface="Times New Roman" panose="02020603050405020304" pitchFamily="18" charset="0"/>
                <a:cs typeface="Times New Roman" panose="02020603050405020304" pitchFamily="18" charset="0"/>
              </a:rPr>
              <a:t>y</a:t>
            </a:r>
            <a:r>
              <a:rPr lang="en-GB" sz="2000" i="1" kern="0" dirty="0" smtClean="0">
                <a:latin typeface="Times New Roman" panose="02020603050405020304" pitchFamily="18" charset="0"/>
                <a:cs typeface="Times New Roman" panose="02020603050405020304" pitchFamily="18" charset="0"/>
              </a:rPr>
              <a:t> = k y</a:t>
            </a:r>
          </a:p>
        </p:txBody>
      </p:sp>
      <p:sp>
        <p:nvSpPr>
          <p:cNvPr id="90" name="TextBox 89"/>
          <p:cNvSpPr txBox="1"/>
          <p:nvPr/>
        </p:nvSpPr>
        <p:spPr>
          <a:xfrm>
            <a:off x="7454530" y="5366126"/>
            <a:ext cx="1010213" cy="400110"/>
          </a:xfrm>
          <a:prstGeom prst="rect">
            <a:avLst/>
          </a:prstGeom>
        </p:spPr>
        <p:txBody>
          <a:bodyPr wrap="none" rtlCol="0">
            <a:spAutoFit/>
          </a:bodyPr>
          <a:lstStyle/>
          <a:p>
            <a:pPr>
              <a:spcBef>
                <a:spcPct val="20000"/>
              </a:spcBef>
              <a:spcAft>
                <a:spcPts val="400"/>
              </a:spcAft>
              <a:buClr>
                <a:srgbClr val="0000FF"/>
              </a:buClr>
              <a:buSzPct val="80000"/>
            </a:pPr>
            <a:r>
              <a:rPr lang="en-GB" sz="2000" i="1" kern="0" dirty="0" err="1" smtClean="0">
                <a:latin typeface="Times New Roman" panose="02020603050405020304" pitchFamily="18" charset="0"/>
                <a:cs typeface="Times New Roman" panose="02020603050405020304" pitchFamily="18" charset="0"/>
              </a:rPr>
              <a:t>F</a:t>
            </a:r>
            <a:r>
              <a:rPr lang="en-GB" sz="2000" i="1" kern="0" baseline="-25000" dirty="0" err="1" smtClean="0">
                <a:latin typeface="Times New Roman" panose="02020603050405020304" pitchFamily="18" charset="0"/>
                <a:cs typeface="Times New Roman" panose="02020603050405020304" pitchFamily="18" charset="0"/>
              </a:rPr>
              <a:t>x</a:t>
            </a:r>
            <a:r>
              <a:rPr lang="en-GB" sz="2000" i="1" kern="0" dirty="0" smtClean="0">
                <a:latin typeface="Times New Roman" panose="02020603050405020304" pitchFamily="18" charset="0"/>
                <a:cs typeface="Times New Roman" panose="02020603050405020304" pitchFamily="18" charset="0"/>
              </a:rPr>
              <a:t> = k y</a:t>
            </a:r>
          </a:p>
        </p:txBody>
      </p:sp>
      <p:sp>
        <p:nvSpPr>
          <p:cNvPr id="91" name="TextBox 90"/>
          <p:cNvSpPr txBox="1"/>
          <p:nvPr/>
        </p:nvSpPr>
        <p:spPr>
          <a:xfrm>
            <a:off x="7408569" y="5863363"/>
            <a:ext cx="1095172" cy="400110"/>
          </a:xfrm>
          <a:prstGeom prst="rect">
            <a:avLst/>
          </a:prstGeom>
        </p:spPr>
        <p:txBody>
          <a:bodyPr wrap="none" rtlCol="0">
            <a:spAutoFit/>
          </a:bodyPr>
          <a:lstStyle/>
          <a:p>
            <a:pPr>
              <a:spcBef>
                <a:spcPct val="20000"/>
              </a:spcBef>
              <a:spcAft>
                <a:spcPts val="400"/>
              </a:spcAft>
              <a:buClr>
                <a:srgbClr val="0000FF"/>
              </a:buClr>
              <a:buSzPct val="80000"/>
            </a:pPr>
            <a:r>
              <a:rPr lang="en-GB" sz="2000" i="1" kern="0" dirty="0" err="1" smtClean="0">
                <a:latin typeface="Times New Roman" panose="02020603050405020304" pitchFamily="18" charset="0"/>
                <a:cs typeface="Times New Roman" panose="02020603050405020304" pitchFamily="18" charset="0"/>
              </a:rPr>
              <a:t>F</a:t>
            </a:r>
            <a:r>
              <a:rPr lang="en-GB" sz="2000" i="1" kern="0" baseline="-25000" dirty="0" err="1">
                <a:latin typeface="Times New Roman" panose="02020603050405020304" pitchFamily="18" charset="0"/>
                <a:cs typeface="Times New Roman" panose="02020603050405020304" pitchFamily="18" charset="0"/>
              </a:rPr>
              <a:t>y</a:t>
            </a:r>
            <a:r>
              <a:rPr lang="en-GB" sz="2000" i="1" kern="0" dirty="0" smtClean="0">
                <a:latin typeface="Times New Roman" panose="02020603050405020304" pitchFamily="18" charset="0"/>
                <a:cs typeface="Times New Roman" panose="02020603050405020304" pitchFamily="18" charset="0"/>
              </a:rPr>
              <a:t> = -k x</a:t>
            </a:r>
          </a:p>
        </p:txBody>
      </p:sp>
      <p:sp>
        <p:nvSpPr>
          <p:cNvPr id="101" name="TextBox 100"/>
          <p:cNvSpPr txBox="1"/>
          <p:nvPr/>
        </p:nvSpPr>
        <p:spPr>
          <a:xfrm>
            <a:off x="1742476" y="5673875"/>
            <a:ext cx="1419523" cy="584775"/>
          </a:xfrm>
          <a:prstGeom prst="rect">
            <a:avLst/>
          </a:prstGeom>
        </p:spPr>
        <p:txBody>
          <a:bodyPr wrap="square" rtlCol="0">
            <a:spAutoFit/>
          </a:bodyPr>
          <a:lstStyle/>
          <a:p>
            <a:pPr algn="ctr">
              <a:spcBef>
                <a:spcPct val="20000"/>
              </a:spcBef>
              <a:spcAft>
                <a:spcPts val="400"/>
              </a:spcAft>
              <a:buClr>
                <a:srgbClr val="0000FF"/>
              </a:buClr>
              <a:buSzPct val="80000"/>
            </a:pPr>
            <a:r>
              <a:rPr lang="en-GB" sz="1600" b="1" i="1" kern="0" dirty="0" smtClean="0">
                <a:solidFill>
                  <a:srgbClr val="0000FF"/>
                </a:solidFill>
                <a:latin typeface="+mn-lt"/>
              </a:rPr>
              <a:t>No mixing of planes</a:t>
            </a:r>
          </a:p>
        </p:txBody>
      </p:sp>
      <p:sp>
        <p:nvSpPr>
          <p:cNvPr id="102" name="TextBox 101"/>
          <p:cNvSpPr txBox="1"/>
          <p:nvPr/>
        </p:nvSpPr>
        <p:spPr>
          <a:xfrm>
            <a:off x="5885189" y="5611265"/>
            <a:ext cx="1419523" cy="584775"/>
          </a:xfrm>
          <a:prstGeom prst="rect">
            <a:avLst/>
          </a:prstGeom>
        </p:spPr>
        <p:txBody>
          <a:bodyPr wrap="square" rtlCol="0">
            <a:spAutoFit/>
          </a:bodyPr>
          <a:lstStyle/>
          <a:p>
            <a:pPr algn="ctr">
              <a:spcBef>
                <a:spcPct val="20000"/>
              </a:spcBef>
              <a:spcAft>
                <a:spcPts val="400"/>
              </a:spcAft>
              <a:buClr>
                <a:srgbClr val="0000FF"/>
              </a:buClr>
              <a:buSzPct val="80000"/>
            </a:pPr>
            <a:r>
              <a:rPr lang="en-GB" sz="1600" b="1" i="1" kern="0" dirty="0" smtClean="0">
                <a:solidFill>
                  <a:srgbClr val="0000FF"/>
                </a:solidFill>
                <a:latin typeface="+mn-lt"/>
              </a:rPr>
              <a:t>Full mixing of planes</a:t>
            </a:r>
          </a:p>
        </p:txBody>
      </p:sp>
      <p:sp>
        <p:nvSpPr>
          <p:cNvPr id="94" name="TextBox 93"/>
          <p:cNvSpPr txBox="1"/>
          <p:nvPr/>
        </p:nvSpPr>
        <p:spPr>
          <a:xfrm>
            <a:off x="558560" y="2214933"/>
            <a:ext cx="2042547"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solidFill>
                  <a:srgbClr val="CC3399"/>
                </a:solidFill>
                <a:latin typeface="+mn-lt"/>
              </a:rPr>
              <a:t>normal quadrupole</a:t>
            </a:r>
          </a:p>
        </p:txBody>
      </p:sp>
      <p:pic>
        <p:nvPicPr>
          <p:cNvPr id="17" name="Picture 16"/>
          <p:cNvPicPr>
            <a:picLocks noChangeAspect="1"/>
          </p:cNvPicPr>
          <p:nvPr/>
        </p:nvPicPr>
        <p:blipFill>
          <a:blip r:embed="rId2"/>
          <a:stretch>
            <a:fillRect/>
          </a:stretch>
        </p:blipFill>
        <p:spPr>
          <a:xfrm>
            <a:off x="501583" y="2716624"/>
            <a:ext cx="2531365" cy="2440386"/>
          </a:xfrm>
          <a:prstGeom prst="rect">
            <a:avLst/>
          </a:prstGeom>
        </p:spPr>
      </p:pic>
      <p:pic>
        <p:nvPicPr>
          <p:cNvPr id="7" name="Picture 6"/>
          <p:cNvPicPr>
            <a:picLocks noChangeAspect="1"/>
          </p:cNvPicPr>
          <p:nvPr/>
        </p:nvPicPr>
        <p:blipFill>
          <a:blip r:embed="rId3"/>
          <a:stretch>
            <a:fillRect/>
          </a:stretch>
        </p:blipFill>
        <p:spPr>
          <a:xfrm>
            <a:off x="3161999" y="2714773"/>
            <a:ext cx="2530192" cy="2442237"/>
          </a:xfrm>
          <a:prstGeom prst="rect">
            <a:avLst/>
          </a:prstGeom>
        </p:spPr>
      </p:pic>
      <p:pic>
        <p:nvPicPr>
          <p:cNvPr id="8" name="Picture 7"/>
          <p:cNvPicPr>
            <a:picLocks noChangeAspect="1"/>
          </p:cNvPicPr>
          <p:nvPr/>
        </p:nvPicPr>
        <p:blipFill>
          <a:blip r:embed="rId4"/>
          <a:stretch>
            <a:fillRect/>
          </a:stretch>
        </p:blipFill>
        <p:spPr>
          <a:xfrm>
            <a:off x="6286252" y="2553486"/>
            <a:ext cx="2700297" cy="2603523"/>
          </a:xfrm>
          <a:prstGeom prst="rect">
            <a:avLst/>
          </a:prstGeom>
        </p:spPr>
      </p:pic>
    </p:spTree>
    <p:extLst>
      <p:ext uri="{BB962C8B-B14F-4D97-AF65-F5344CB8AC3E}">
        <p14:creationId xmlns:p14="http://schemas.microsoft.com/office/powerpoint/2010/main" val="319140448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Coupling (I)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57</a:t>
            </a:fld>
            <a:endParaRPr lang="en-US" altLang="en-US"/>
          </a:p>
        </p:txBody>
      </p:sp>
      <p:sp>
        <p:nvSpPr>
          <p:cNvPr id="6" name="Content Placeholder 5"/>
          <p:cNvSpPr>
            <a:spLocks noGrp="1"/>
          </p:cNvSpPr>
          <p:nvPr>
            <p:ph idx="1"/>
          </p:nvPr>
        </p:nvSpPr>
        <p:spPr>
          <a:xfrm>
            <a:off x="700413" y="886633"/>
            <a:ext cx="7877576" cy="1165453"/>
          </a:xfrm>
        </p:spPr>
        <p:txBody>
          <a:bodyPr/>
          <a:lstStyle/>
          <a:p>
            <a:r>
              <a:rPr lang="en-GB" dirty="0"/>
              <a:t>S</a:t>
            </a:r>
            <a:r>
              <a:rPr lang="en-GB" dirty="0" smtClean="0"/>
              <a:t>mall quadrupole tilts lead to </a:t>
            </a:r>
            <a:r>
              <a:rPr lang="en-GB" b="1" dirty="0" smtClean="0">
                <a:solidFill>
                  <a:srgbClr val="FF0000"/>
                </a:solidFill>
              </a:rPr>
              <a:t>coupling of the x and y planes</a:t>
            </a:r>
            <a:r>
              <a:rPr lang="en-GB" dirty="0" smtClean="0"/>
              <a:t>.</a:t>
            </a:r>
          </a:p>
          <a:p>
            <a:r>
              <a:rPr lang="en-GB" dirty="0" smtClean="0"/>
              <a:t>The coupling can be corrected by installing dedicated </a:t>
            </a:r>
            <a:r>
              <a:rPr lang="en-GB" b="1" dirty="0" smtClean="0">
                <a:solidFill>
                  <a:srgbClr val="CC3399"/>
                </a:solidFill>
              </a:rPr>
              <a:t>skew quadrupoles</a:t>
            </a:r>
            <a:r>
              <a:rPr lang="en-GB" dirty="0" smtClean="0"/>
              <a:t> to compensate for alignment or skew </a:t>
            </a:r>
            <a:r>
              <a:rPr lang="en-GB" dirty="0" err="1" smtClean="0"/>
              <a:t>quadrupolar</a:t>
            </a:r>
            <a:r>
              <a:rPr lang="en-GB" dirty="0" smtClean="0"/>
              <a:t> field errors.</a:t>
            </a:r>
            <a:endParaRPr lang="en-GB" dirty="0"/>
          </a:p>
        </p:txBody>
      </p:sp>
      <p:grpSp>
        <p:nvGrpSpPr>
          <p:cNvPr id="8" name="Group 7"/>
          <p:cNvGrpSpPr/>
          <p:nvPr/>
        </p:nvGrpSpPr>
        <p:grpSpPr>
          <a:xfrm>
            <a:off x="489772" y="2597501"/>
            <a:ext cx="8444614" cy="3020584"/>
            <a:chOff x="489772" y="2335015"/>
            <a:chExt cx="8444614" cy="3020584"/>
          </a:xfrm>
        </p:grpSpPr>
        <p:sp>
          <p:nvSpPr>
            <p:cNvPr id="7" name="TextBox 6"/>
            <p:cNvSpPr txBox="1"/>
            <p:nvPr/>
          </p:nvSpPr>
          <p:spPr>
            <a:xfrm>
              <a:off x="3820029" y="2384257"/>
              <a:ext cx="1826141"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i</a:t>
              </a:r>
              <a:r>
                <a:rPr lang="en-GB" sz="1600" b="1" i="1" kern="0" dirty="0" smtClean="0">
                  <a:solidFill>
                    <a:srgbClr val="CC3399"/>
                  </a:solidFill>
                  <a:latin typeface="+mn-lt"/>
                </a:rPr>
                <a:t>deal quadrupole</a:t>
              </a:r>
            </a:p>
          </p:txBody>
        </p:sp>
        <p:sp>
          <p:nvSpPr>
            <p:cNvPr id="42" name="TextBox 41"/>
            <p:cNvSpPr txBox="1"/>
            <p:nvPr/>
          </p:nvSpPr>
          <p:spPr>
            <a:xfrm>
              <a:off x="929718" y="2384257"/>
              <a:ext cx="1850186"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solidFill>
                    <a:srgbClr val="CC3399"/>
                  </a:solidFill>
                  <a:latin typeface="+mn-lt"/>
                </a:rPr>
                <a:t>tilted quadrupole</a:t>
              </a:r>
            </a:p>
          </p:txBody>
        </p:sp>
        <p:sp>
          <p:nvSpPr>
            <p:cNvPr id="77" name="TextBox 76"/>
            <p:cNvSpPr txBox="1"/>
            <p:nvPr/>
          </p:nvSpPr>
          <p:spPr>
            <a:xfrm>
              <a:off x="2831732" y="3528094"/>
              <a:ext cx="723275" cy="1200329"/>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sp>
          <p:nvSpPr>
            <p:cNvPr id="79" name="TextBox 78"/>
            <p:cNvSpPr txBox="1"/>
            <p:nvPr/>
          </p:nvSpPr>
          <p:spPr>
            <a:xfrm>
              <a:off x="6801888" y="2335015"/>
              <a:ext cx="1859805"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solidFill>
                    <a:srgbClr val="CC3399"/>
                  </a:solidFill>
                  <a:latin typeface="+mn-lt"/>
                </a:rPr>
                <a:t>skew quadrupole</a:t>
              </a:r>
            </a:p>
          </p:txBody>
        </p:sp>
        <p:pic>
          <p:nvPicPr>
            <p:cNvPr id="13" name="Picture 12"/>
            <p:cNvPicPr>
              <a:picLocks noChangeAspect="1"/>
            </p:cNvPicPr>
            <p:nvPr/>
          </p:nvPicPr>
          <p:blipFill>
            <a:blip r:embed="rId2"/>
            <a:stretch>
              <a:fillRect/>
            </a:stretch>
          </p:blipFill>
          <p:spPr>
            <a:xfrm>
              <a:off x="6525851" y="2967963"/>
              <a:ext cx="2408535" cy="2324809"/>
            </a:xfrm>
            <a:prstGeom prst="rect">
              <a:avLst/>
            </a:prstGeom>
          </p:spPr>
        </p:pic>
        <p:pic>
          <p:nvPicPr>
            <p:cNvPr id="16" name="Picture 15"/>
            <p:cNvPicPr>
              <a:picLocks noChangeAspect="1"/>
            </p:cNvPicPr>
            <p:nvPr/>
          </p:nvPicPr>
          <p:blipFill>
            <a:blip r:embed="rId3"/>
            <a:stretch>
              <a:fillRect/>
            </a:stretch>
          </p:blipFill>
          <p:spPr>
            <a:xfrm>
              <a:off x="3735729" y="2967963"/>
              <a:ext cx="2410913" cy="2324809"/>
            </a:xfrm>
            <a:prstGeom prst="rect">
              <a:avLst/>
            </a:prstGeom>
          </p:spPr>
        </p:pic>
        <p:pic>
          <p:nvPicPr>
            <p:cNvPr id="17" name="Picture 16"/>
            <p:cNvPicPr>
              <a:picLocks noChangeAspect="1"/>
            </p:cNvPicPr>
            <p:nvPr/>
          </p:nvPicPr>
          <p:blipFill>
            <a:blip r:embed="rId3"/>
            <a:stretch>
              <a:fillRect/>
            </a:stretch>
          </p:blipFill>
          <p:spPr>
            <a:xfrm rot="20896592">
              <a:off x="489772" y="3030790"/>
              <a:ext cx="2410913" cy="2324809"/>
            </a:xfrm>
            <a:prstGeom prst="rect">
              <a:avLst/>
            </a:prstGeom>
          </p:spPr>
        </p:pic>
        <p:sp>
          <p:nvSpPr>
            <p:cNvPr id="78" name="TextBox 77"/>
            <p:cNvSpPr txBox="1"/>
            <p:nvPr/>
          </p:nvSpPr>
          <p:spPr>
            <a:xfrm>
              <a:off x="6008735" y="3528094"/>
              <a:ext cx="723275" cy="1200329"/>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grpSp>
    </p:spTree>
    <p:extLst>
      <p:ext uri="{BB962C8B-B14F-4D97-AF65-F5344CB8AC3E}">
        <p14:creationId xmlns:p14="http://schemas.microsoft.com/office/powerpoint/2010/main" val="113015077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Coupling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58</a:t>
            </a:fld>
            <a:endParaRPr lang="en-US" altLang="en-US"/>
          </a:p>
        </p:txBody>
      </p:sp>
      <p:sp>
        <p:nvSpPr>
          <p:cNvPr id="6" name="Content Placeholder 5"/>
          <p:cNvSpPr>
            <a:spLocks noGrp="1"/>
          </p:cNvSpPr>
          <p:nvPr>
            <p:ph idx="1"/>
          </p:nvPr>
        </p:nvSpPr>
        <p:spPr>
          <a:xfrm>
            <a:off x="629260" y="956448"/>
            <a:ext cx="8140361" cy="2344377"/>
          </a:xfrm>
        </p:spPr>
        <p:txBody>
          <a:bodyPr/>
          <a:lstStyle/>
          <a:p>
            <a:r>
              <a:rPr lang="en-GB" sz="1800" dirty="0"/>
              <a:t>C</a:t>
            </a:r>
            <a:r>
              <a:rPr lang="en-GB" sz="1800" dirty="0" smtClean="0"/>
              <a:t>auses of undesired coupling in machines:</a:t>
            </a:r>
          </a:p>
          <a:p>
            <a:pPr lvl="1"/>
            <a:r>
              <a:rPr lang="en-GB" sz="1600" dirty="0" smtClean="0"/>
              <a:t>Element misalignments (for examples tilt angles of quadrupoles),</a:t>
            </a:r>
          </a:p>
          <a:p>
            <a:pPr lvl="1"/>
            <a:r>
              <a:rPr lang="en-GB" sz="1600" dirty="0" smtClean="0"/>
              <a:t>Skew </a:t>
            </a:r>
            <a:r>
              <a:rPr lang="en-GB" sz="1600" dirty="0" err="1" smtClean="0"/>
              <a:t>quadrupolar</a:t>
            </a:r>
            <a:r>
              <a:rPr lang="en-GB" sz="1600" dirty="0" smtClean="0"/>
              <a:t> field errors,</a:t>
            </a:r>
          </a:p>
          <a:p>
            <a:pPr lvl="1"/>
            <a:r>
              <a:rPr lang="en-GB" sz="1600" dirty="0" smtClean="0"/>
              <a:t>Solenoids (experiments, coolers </a:t>
            </a:r>
            <a:r>
              <a:rPr lang="en-GB" sz="1600" dirty="0" err="1" smtClean="0"/>
              <a:t>etc</a:t>
            </a:r>
            <a:r>
              <a:rPr lang="en-GB" sz="1600" dirty="0" smtClean="0"/>
              <a:t>),</a:t>
            </a:r>
          </a:p>
          <a:p>
            <a:pPr lvl="1"/>
            <a:r>
              <a:rPr lang="en-GB" sz="1600" dirty="0" smtClean="0"/>
              <a:t>Vertical orbit offsets in </a:t>
            </a:r>
            <a:r>
              <a:rPr lang="en-GB" sz="1600" dirty="0" err="1" smtClean="0"/>
              <a:t>sextupoles</a:t>
            </a:r>
            <a:r>
              <a:rPr lang="en-GB" sz="1600" dirty="0"/>
              <a:t> </a:t>
            </a:r>
            <a:r>
              <a:rPr lang="en-GB" sz="1600" dirty="0" smtClean="0"/>
              <a:t>(or misaligned </a:t>
            </a:r>
            <a:r>
              <a:rPr lang="en-GB" sz="1600" dirty="0" err="1" smtClean="0"/>
              <a:t>sextupoles</a:t>
            </a:r>
            <a:r>
              <a:rPr lang="en-GB" sz="1600" dirty="0" smtClean="0"/>
              <a:t>)</a:t>
            </a:r>
          </a:p>
          <a:p>
            <a:pPr lvl="2"/>
            <a:r>
              <a:rPr lang="en-GB" sz="1400" dirty="0" smtClean="0"/>
              <a:t>Vertical offsets </a:t>
            </a:r>
            <a:r>
              <a:rPr lang="en-GB" sz="1400" dirty="0" smtClean="0">
                <a:sym typeface="Wingdings" panose="05000000000000000000" pitchFamily="2" charset="2"/>
              </a:rPr>
              <a:t> skew quadrupole  coupling</a:t>
            </a:r>
          </a:p>
          <a:p>
            <a:pPr lvl="2"/>
            <a:r>
              <a:rPr lang="en-GB" sz="1400" dirty="0" smtClean="0">
                <a:sym typeface="Wingdings" panose="05000000000000000000" pitchFamily="2" charset="2"/>
              </a:rPr>
              <a:t>Horizontal offset  normal quadrupole  tune, beta-beating</a:t>
            </a:r>
            <a:endParaRPr lang="en-GB" sz="1400" dirty="0" smtClean="0"/>
          </a:p>
        </p:txBody>
      </p:sp>
      <p:grpSp>
        <p:nvGrpSpPr>
          <p:cNvPr id="7" name="Group 6"/>
          <p:cNvGrpSpPr/>
          <p:nvPr/>
        </p:nvGrpSpPr>
        <p:grpSpPr>
          <a:xfrm>
            <a:off x="510261" y="3313785"/>
            <a:ext cx="8471873" cy="2780250"/>
            <a:chOff x="510261" y="3621025"/>
            <a:chExt cx="8471873" cy="2780250"/>
          </a:xfrm>
        </p:grpSpPr>
        <p:sp>
          <p:nvSpPr>
            <p:cNvPr id="8" name="TextBox 7"/>
            <p:cNvSpPr txBox="1"/>
            <p:nvPr/>
          </p:nvSpPr>
          <p:spPr>
            <a:xfrm>
              <a:off x="3865719" y="3635419"/>
              <a:ext cx="1667444"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i</a:t>
              </a:r>
              <a:r>
                <a:rPr lang="en-GB" sz="1600" b="1" i="1" kern="0" dirty="0" smtClean="0">
                  <a:solidFill>
                    <a:srgbClr val="CC3399"/>
                  </a:solidFill>
                  <a:latin typeface="+mn-lt"/>
                </a:rPr>
                <a:t>deal </a:t>
              </a:r>
              <a:r>
                <a:rPr lang="en-GB" sz="1600" b="1" i="1" kern="0" dirty="0" err="1" smtClean="0">
                  <a:solidFill>
                    <a:srgbClr val="CC3399"/>
                  </a:solidFill>
                  <a:latin typeface="+mn-lt"/>
                </a:rPr>
                <a:t>sextupole</a:t>
              </a:r>
              <a:endParaRPr lang="en-GB" sz="1600" b="1" i="1" kern="0" dirty="0" smtClean="0">
                <a:solidFill>
                  <a:srgbClr val="CC3399"/>
                </a:solidFill>
                <a:latin typeface="+mn-lt"/>
              </a:endParaRPr>
            </a:p>
          </p:txBody>
        </p:sp>
        <p:sp>
          <p:nvSpPr>
            <p:cNvPr id="9" name="TextBox 8"/>
            <p:cNvSpPr txBox="1"/>
            <p:nvPr/>
          </p:nvSpPr>
          <p:spPr>
            <a:xfrm>
              <a:off x="830824" y="3621025"/>
              <a:ext cx="1758815"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o</a:t>
              </a:r>
              <a:r>
                <a:rPr lang="en-GB" sz="1600" b="1" i="1" kern="0" dirty="0" smtClean="0">
                  <a:solidFill>
                    <a:srgbClr val="CC3399"/>
                  </a:solidFill>
                  <a:latin typeface="+mn-lt"/>
                </a:rPr>
                <a:t>ffset </a:t>
              </a:r>
              <a:r>
                <a:rPr lang="en-GB" sz="1600" b="1" i="1" kern="0" dirty="0" err="1" smtClean="0">
                  <a:solidFill>
                    <a:srgbClr val="CC3399"/>
                  </a:solidFill>
                  <a:latin typeface="+mn-lt"/>
                </a:rPr>
                <a:t>sextupole</a:t>
              </a:r>
              <a:endParaRPr lang="en-GB" sz="1600" b="1" i="1" kern="0" dirty="0" smtClean="0">
                <a:solidFill>
                  <a:srgbClr val="CC3399"/>
                </a:solidFill>
                <a:latin typeface="+mn-lt"/>
              </a:endParaRPr>
            </a:p>
          </p:txBody>
        </p:sp>
        <p:sp>
          <p:nvSpPr>
            <p:cNvPr id="10" name="TextBox 9"/>
            <p:cNvSpPr txBox="1"/>
            <p:nvPr/>
          </p:nvSpPr>
          <p:spPr>
            <a:xfrm>
              <a:off x="7122752" y="3621025"/>
              <a:ext cx="1300356"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smtClean="0">
                  <a:solidFill>
                    <a:srgbClr val="CC3399"/>
                  </a:solidFill>
                  <a:latin typeface="+mn-lt"/>
                </a:rPr>
                <a:t>quadrupole</a:t>
              </a:r>
            </a:p>
          </p:txBody>
        </p:sp>
        <p:pic>
          <p:nvPicPr>
            <p:cNvPr id="11" name="Picture 10"/>
            <p:cNvPicPr>
              <a:picLocks noChangeAspect="1"/>
            </p:cNvPicPr>
            <p:nvPr/>
          </p:nvPicPr>
          <p:blipFill>
            <a:blip r:embed="rId2"/>
            <a:stretch>
              <a:fillRect/>
            </a:stretch>
          </p:blipFill>
          <p:spPr>
            <a:xfrm>
              <a:off x="3579699" y="4155945"/>
              <a:ext cx="2239485" cy="2161635"/>
            </a:xfrm>
            <a:prstGeom prst="rect">
              <a:avLst/>
            </a:prstGeom>
          </p:spPr>
        </p:pic>
        <p:sp>
          <p:nvSpPr>
            <p:cNvPr id="13" name="TextBox 12"/>
            <p:cNvSpPr txBox="1"/>
            <p:nvPr/>
          </p:nvSpPr>
          <p:spPr>
            <a:xfrm>
              <a:off x="2856424" y="4636597"/>
              <a:ext cx="723275" cy="1200329"/>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sp>
          <p:nvSpPr>
            <p:cNvPr id="14" name="TextBox 13"/>
            <p:cNvSpPr txBox="1"/>
            <p:nvPr/>
          </p:nvSpPr>
          <p:spPr>
            <a:xfrm>
              <a:off x="5840451" y="4636596"/>
              <a:ext cx="723275" cy="1200329"/>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7200" kern="0" dirty="0" smtClean="0">
                  <a:solidFill>
                    <a:srgbClr val="0000FF"/>
                  </a:solidFill>
                  <a:latin typeface="+mn-lt"/>
                </a:rPr>
                <a:t>+</a:t>
              </a:r>
            </a:p>
          </p:txBody>
        </p:sp>
        <p:pic>
          <p:nvPicPr>
            <p:cNvPr id="15" name="Picture 14"/>
            <p:cNvPicPr>
              <a:picLocks noChangeAspect="1"/>
            </p:cNvPicPr>
            <p:nvPr/>
          </p:nvPicPr>
          <p:blipFill>
            <a:blip r:embed="rId3"/>
            <a:stretch>
              <a:fillRect/>
            </a:stretch>
          </p:blipFill>
          <p:spPr>
            <a:xfrm>
              <a:off x="6563727" y="4072249"/>
              <a:ext cx="2418407" cy="2329026"/>
            </a:xfrm>
            <a:prstGeom prst="rect">
              <a:avLst/>
            </a:prstGeom>
          </p:spPr>
        </p:pic>
        <p:pic>
          <p:nvPicPr>
            <p:cNvPr id="17" name="Picture 16"/>
            <p:cNvPicPr>
              <a:picLocks noChangeAspect="1"/>
            </p:cNvPicPr>
            <p:nvPr/>
          </p:nvPicPr>
          <p:blipFill>
            <a:blip r:embed="rId4"/>
            <a:stretch>
              <a:fillRect/>
            </a:stretch>
          </p:blipFill>
          <p:spPr>
            <a:xfrm>
              <a:off x="510261" y="4072248"/>
              <a:ext cx="2331690" cy="2245331"/>
            </a:xfrm>
            <a:prstGeom prst="rect">
              <a:avLst/>
            </a:prstGeom>
          </p:spPr>
        </p:pic>
      </p:grpSp>
    </p:spTree>
    <p:extLst>
      <p:ext uri="{BB962C8B-B14F-4D97-AF65-F5344CB8AC3E}">
        <p14:creationId xmlns:p14="http://schemas.microsoft.com/office/powerpoint/2010/main" val="256442868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Linear imperfections table</a:t>
            </a:r>
            <a:endParaRPr lang="en-GB" sz="3200"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59</a:t>
            </a:fld>
            <a:endParaRPr lang="en-US" altLang="en-US"/>
          </a:p>
        </p:txBody>
      </p:sp>
      <p:sp>
        <p:nvSpPr>
          <p:cNvPr id="6" name="Content Placeholder 5"/>
          <p:cNvSpPr>
            <a:spLocks noGrp="1"/>
          </p:cNvSpPr>
          <p:nvPr>
            <p:ph idx="1"/>
          </p:nvPr>
        </p:nvSpPr>
        <p:spPr>
          <a:xfrm>
            <a:off x="786524" y="1028172"/>
            <a:ext cx="7877576" cy="537670"/>
          </a:xfrm>
        </p:spPr>
        <p:txBody>
          <a:bodyPr/>
          <a:lstStyle/>
          <a:p>
            <a:r>
              <a:rPr lang="en-GB" dirty="0" smtClean="0"/>
              <a:t>Summary table of linear imperfections</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142587986"/>
              </p:ext>
            </p:extLst>
          </p:nvPr>
        </p:nvGraphicFramePr>
        <p:xfrm>
          <a:off x="649525" y="1777585"/>
          <a:ext cx="8151575" cy="3337560"/>
        </p:xfrm>
        <a:graphic>
          <a:graphicData uri="http://schemas.openxmlformats.org/drawingml/2006/table">
            <a:tbl>
              <a:tblPr firstRow="1" bandRow="1">
                <a:tableStyleId>{00A15C55-8517-42AA-B614-E9B94910E393}</a:tableStyleId>
              </a:tblPr>
              <a:tblGrid>
                <a:gridCol w="1382580">
                  <a:extLst>
                    <a:ext uri="{9D8B030D-6E8A-4147-A177-3AD203B41FA5}">
                      <a16:colId xmlns:a16="http://schemas.microsoft.com/office/drawing/2014/main" val="389422592"/>
                    </a:ext>
                  </a:extLst>
                </a:gridCol>
                <a:gridCol w="1810200">
                  <a:extLst>
                    <a:ext uri="{9D8B030D-6E8A-4147-A177-3AD203B41FA5}">
                      <a16:colId xmlns:a16="http://schemas.microsoft.com/office/drawing/2014/main" val="450700445"/>
                    </a:ext>
                  </a:extLst>
                </a:gridCol>
                <a:gridCol w="1912635">
                  <a:extLst>
                    <a:ext uri="{9D8B030D-6E8A-4147-A177-3AD203B41FA5}">
                      <a16:colId xmlns:a16="http://schemas.microsoft.com/office/drawing/2014/main" val="1181714162"/>
                    </a:ext>
                  </a:extLst>
                </a:gridCol>
                <a:gridCol w="3046160">
                  <a:extLst>
                    <a:ext uri="{9D8B030D-6E8A-4147-A177-3AD203B41FA5}">
                      <a16:colId xmlns:a16="http://schemas.microsoft.com/office/drawing/2014/main" val="1144920230"/>
                    </a:ext>
                  </a:extLst>
                </a:gridCol>
              </a:tblGrid>
              <a:tr h="370840">
                <a:tc>
                  <a:txBody>
                    <a:bodyPr/>
                    <a:lstStyle/>
                    <a:p>
                      <a:r>
                        <a:rPr lang="en-GB" dirty="0" smtClean="0"/>
                        <a:t>Field type</a:t>
                      </a:r>
                      <a:endParaRPr lang="en-GB" dirty="0"/>
                    </a:p>
                  </a:txBody>
                  <a:tcPr/>
                </a:tc>
                <a:tc>
                  <a:txBody>
                    <a:bodyPr/>
                    <a:lstStyle/>
                    <a:p>
                      <a:pPr algn="ctr"/>
                      <a:r>
                        <a:rPr lang="en-GB" dirty="0" smtClean="0"/>
                        <a:t>Imperfection</a:t>
                      </a:r>
                      <a:endParaRPr lang="en-GB" dirty="0"/>
                    </a:p>
                  </a:txBody>
                  <a:tcPr/>
                </a:tc>
                <a:tc>
                  <a:txBody>
                    <a:bodyPr/>
                    <a:lstStyle/>
                    <a:p>
                      <a:pPr algn="ctr"/>
                      <a:r>
                        <a:rPr lang="en-GB" dirty="0" smtClean="0"/>
                        <a:t>Error type</a:t>
                      </a:r>
                      <a:endParaRPr lang="en-GB" dirty="0"/>
                    </a:p>
                  </a:txBody>
                  <a:tcPr/>
                </a:tc>
                <a:tc>
                  <a:txBody>
                    <a:bodyPr/>
                    <a:lstStyle/>
                    <a:p>
                      <a:r>
                        <a:rPr lang="en-GB" dirty="0" smtClean="0"/>
                        <a:t>Impact</a:t>
                      </a:r>
                      <a:endParaRPr lang="en-GB" dirty="0"/>
                    </a:p>
                  </a:txBody>
                  <a:tcPr/>
                </a:tc>
                <a:extLst>
                  <a:ext uri="{0D108BD9-81ED-4DB2-BD59-A6C34878D82A}">
                    <a16:rowId xmlns:a16="http://schemas.microsoft.com/office/drawing/2014/main" val="1129422176"/>
                  </a:ext>
                </a:extLst>
              </a:tr>
              <a:tr h="370840">
                <a:tc>
                  <a:txBody>
                    <a:bodyPr/>
                    <a:lstStyle/>
                    <a:p>
                      <a:r>
                        <a:rPr lang="en-GB" sz="1600" b="1" dirty="0" smtClean="0">
                          <a:solidFill>
                            <a:schemeClr val="tx1"/>
                          </a:solidFill>
                        </a:rPr>
                        <a:t>Dipole</a:t>
                      </a:r>
                      <a:endParaRPr lang="en-GB" sz="1600" b="1" dirty="0">
                        <a:solidFill>
                          <a:schemeClr val="tx1"/>
                        </a:solidFill>
                      </a:endParaRPr>
                    </a:p>
                  </a:txBody>
                  <a:tcPr/>
                </a:tc>
                <a:tc>
                  <a:txBody>
                    <a:bodyPr/>
                    <a:lstStyle/>
                    <a:p>
                      <a:pPr algn="ctr"/>
                      <a:r>
                        <a:rPr lang="en-GB" sz="1600" b="1" dirty="0" smtClean="0">
                          <a:solidFill>
                            <a:schemeClr val="tx1"/>
                          </a:solidFill>
                        </a:rPr>
                        <a:t>Field error</a:t>
                      </a:r>
                      <a:endParaRPr lang="en-GB" sz="1600" b="1" dirty="0">
                        <a:solidFill>
                          <a:schemeClr val="tx1"/>
                        </a:solidFill>
                      </a:endParaRPr>
                    </a:p>
                  </a:txBody>
                  <a:tcPr/>
                </a:tc>
                <a:tc>
                  <a:txBody>
                    <a:bodyPr/>
                    <a:lstStyle/>
                    <a:p>
                      <a:pPr algn="ctr"/>
                      <a:r>
                        <a:rPr lang="en-GB" sz="1600" b="1" dirty="0" smtClean="0">
                          <a:solidFill>
                            <a:schemeClr val="tx1"/>
                          </a:solidFill>
                        </a:rPr>
                        <a:t>Dipole</a:t>
                      </a:r>
                      <a:endParaRPr lang="en-GB" sz="1600" b="1"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rPr>
                        <a:t>Orbit / trajectory</a:t>
                      </a:r>
                    </a:p>
                  </a:txBody>
                  <a:tcPr/>
                </a:tc>
                <a:extLst>
                  <a:ext uri="{0D108BD9-81ED-4DB2-BD59-A6C34878D82A}">
                    <a16:rowId xmlns:a16="http://schemas.microsoft.com/office/drawing/2014/main" val="3325398195"/>
                  </a:ext>
                </a:extLst>
              </a:tr>
              <a:tr h="370840">
                <a:tc>
                  <a:txBody>
                    <a:bodyPr/>
                    <a:lstStyle/>
                    <a:p>
                      <a:r>
                        <a:rPr lang="en-GB" sz="1600" b="1" dirty="0" smtClean="0">
                          <a:solidFill>
                            <a:schemeClr val="tx1"/>
                          </a:solidFill>
                        </a:rPr>
                        <a:t>Dipole</a:t>
                      </a:r>
                      <a:endParaRPr lang="en-GB" sz="1600" b="1" dirty="0">
                        <a:solidFill>
                          <a:schemeClr val="tx1"/>
                        </a:solidFill>
                      </a:endParaRPr>
                    </a:p>
                  </a:txBody>
                  <a:tcPr/>
                </a:tc>
                <a:tc>
                  <a:txBody>
                    <a:bodyPr/>
                    <a:lstStyle/>
                    <a:p>
                      <a:pPr algn="ctr"/>
                      <a:r>
                        <a:rPr lang="en-GB" sz="1600" b="1" dirty="0" smtClean="0">
                          <a:solidFill>
                            <a:schemeClr val="tx1"/>
                          </a:solidFill>
                        </a:rPr>
                        <a:t>Tilt</a:t>
                      </a:r>
                      <a:endParaRPr lang="en-GB" sz="1600" b="1" dirty="0">
                        <a:solidFill>
                          <a:schemeClr val="tx1"/>
                        </a:solidFill>
                      </a:endParaRPr>
                    </a:p>
                  </a:txBody>
                  <a:tcPr/>
                </a:tc>
                <a:tc>
                  <a:txBody>
                    <a:bodyPr/>
                    <a:lstStyle/>
                    <a:p>
                      <a:pPr algn="ctr"/>
                      <a:r>
                        <a:rPr lang="en-GB" sz="1600" b="1" dirty="0" smtClean="0">
                          <a:solidFill>
                            <a:schemeClr val="tx1"/>
                          </a:solidFill>
                        </a:rPr>
                        <a:t>Dipole</a:t>
                      </a:r>
                      <a:endParaRPr lang="en-GB" sz="1600" b="1" dirty="0">
                        <a:solidFill>
                          <a:schemeClr val="tx1"/>
                        </a:solidFill>
                      </a:endParaRPr>
                    </a:p>
                  </a:txBody>
                  <a:tcPr/>
                </a:tc>
                <a:tc>
                  <a:txBody>
                    <a:bodyPr/>
                    <a:lstStyle/>
                    <a:p>
                      <a:r>
                        <a:rPr lang="en-GB" sz="1600" b="1" dirty="0" smtClean="0">
                          <a:solidFill>
                            <a:schemeClr val="tx1"/>
                          </a:solidFill>
                        </a:rPr>
                        <a:t>Orbit / trajectory</a:t>
                      </a:r>
                      <a:endParaRPr lang="en-GB" sz="1600" b="1" dirty="0">
                        <a:solidFill>
                          <a:schemeClr val="tx1"/>
                        </a:solidFill>
                      </a:endParaRPr>
                    </a:p>
                  </a:txBody>
                  <a:tcPr/>
                </a:tc>
                <a:extLst>
                  <a:ext uri="{0D108BD9-81ED-4DB2-BD59-A6C34878D82A}">
                    <a16:rowId xmlns:a16="http://schemas.microsoft.com/office/drawing/2014/main" val="687864639"/>
                  </a:ext>
                </a:extLst>
              </a:tr>
              <a:tr h="370840">
                <a:tc>
                  <a:txBody>
                    <a:bodyPr/>
                    <a:lstStyle/>
                    <a:p>
                      <a:r>
                        <a:rPr lang="en-GB" sz="1600" b="1" dirty="0" smtClean="0">
                          <a:solidFill>
                            <a:srgbClr val="0000FF"/>
                          </a:solidFill>
                        </a:rPr>
                        <a:t>Quadrupole</a:t>
                      </a:r>
                      <a:endParaRPr lang="en-GB" sz="1600" b="1" dirty="0">
                        <a:solidFill>
                          <a:srgbClr val="0000FF"/>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00FF"/>
                          </a:solidFill>
                        </a:rPr>
                        <a:t>Field error</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00FF"/>
                          </a:solidFill>
                        </a:rPr>
                        <a:t>Quadrupole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00FF"/>
                          </a:solidFill>
                        </a:rPr>
                        <a:t>Tune / optics</a:t>
                      </a:r>
                    </a:p>
                  </a:txBody>
                  <a:tcPr/>
                </a:tc>
                <a:extLst>
                  <a:ext uri="{0D108BD9-81ED-4DB2-BD59-A6C34878D82A}">
                    <a16:rowId xmlns:a16="http://schemas.microsoft.com/office/drawing/2014/main" val="2419029954"/>
                  </a:ext>
                </a:extLst>
              </a:tr>
              <a:tr h="370840">
                <a:tc>
                  <a:txBody>
                    <a:bodyPr/>
                    <a:lstStyle/>
                    <a:p>
                      <a:r>
                        <a:rPr lang="en-GB" sz="1600" b="1" dirty="0" smtClean="0">
                          <a:solidFill>
                            <a:schemeClr val="tx1"/>
                          </a:solidFill>
                        </a:rPr>
                        <a:t>Quadrupole</a:t>
                      </a:r>
                      <a:endParaRPr lang="en-GB" sz="1600" b="1" dirty="0">
                        <a:solidFill>
                          <a:schemeClr val="tx1"/>
                        </a:solidFill>
                      </a:endParaRPr>
                    </a:p>
                  </a:txBody>
                  <a:tcPr/>
                </a:tc>
                <a:tc>
                  <a:txBody>
                    <a:bodyPr/>
                    <a:lstStyle/>
                    <a:p>
                      <a:pPr algn="ctr"/>
                      <a:r>
                        <a:rPr lang="en-GB" sz="1600" b="1" dirty="0" smtClean="0">
                          <a:solidFill>
                            <a:schemeClr val="tx1"/>
                          </a:solidFill>
                        </a:rPr>
                        <a:t>Offset</a:t>
                      </a:r>
                      <a:endParaRPr lang="en-GB" sz="1600" b="1"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rPr>
                        <a:t>Dipole</a:t>
                      </a:r>
                    </a:p>
                  </a:txBody>
                  <a:tcPr/>
                </a:tc>
                <a:tc>
                  <a:txBody>
                    <a:bodyPr/>
                    <a:lstStyle/>
                    <a:p>
                      <a:r>
                        <a:rPr lang="en-GB" sz="1600" b="1" dirty="0" smtClean="0">
                          <a:solidFill>
                            <a:schemeClr val="tx1"/>
                          </a:solidFill>
                        </a:rPr>
                        <a:t>Orbit / trajectory</a:t>
                      </a:r>
                      <a:endParaRPr lang="en-GB" sz="1600" b="1" dirty="0">
                        <a:solidFill>
                          <a:schemeClr val="tx1"/>
                        </a:solidFill>
                      </a:endParaRPr>
                    </a:p>
                  </a:txBody>
                  <a:tcPr/>
                </a:tc>
                <a:extLst>
                  <a:ext uri="{0D108BD9-81ED-4DB2-BD59-A6C34878D82A}">
                    <a16:rowId xmlns:a16="http://schemas.microsoft.com/office/drawing/2014/main" val="3653620085"/>
                  </a:ext>
                </a:extLst>
              </a:tr>
              <a:tr h="370840">
                <a:tc>
                  <a:txBody>
                    <a:bodyPr/>
                    <a:lstStyle/>
                    <a:p>
                      <a:r>
                        <a:rPr lang="en-GB" sz="1600" b="1" dirty="0" smtClean="0">
                          <a:solidFill>
                            <a:srgbClr val="0000FF"/>
                          </a:solidFill>
                        </a:rPr>
                        <a:t>Quadrupole</a:t>
                      </a:r>
                      <a:endParaRPr lang="en-GB" sz="1600" b="1" dirty="0">
                        <a:solidFill>
                          <a:srgbClr val="0000FF"/>
                        </a:solidFill>
                      </a:endParaRPr>
                    </a:p>
                  </a:txBody>
                  <a:tcPr/>
                </a:tc>
                <a:tc>
                  <a:txBody>
                    <a:bodyPr/>
                    <a:lstStyle/>
                    <a:p>
                      <a:pPr algn="ctr"/>
                      <a:r>
                        <a:rPr lang="en-GB" sz="1600" b="1" dirty="0" smtClean="0">
                          <a:solidFill>
                            <a:srgbClr val="0000FF"/>
                          </a:solidFill>
                        </a:rPr>
                        <a:t>Tilt</a:t>
                      </a:r>
                      <a:endParaRPr lang="en-GB" sz="1600" b="1" dirty="0">
                        <a:solidFill>
                          <a:srgbClr val="0000FF"/>
                        </a:solidFill>
                      </a:endParaRPr>
                    </a:p>
                  </a:txBody>
                  <a:tcPr/>
                </a:tc>
                <a:tc>
                  <a:txBody>
                    <a:bodyPr/>
                    <a:lstStyle/>
                    <a:p>
                      <a:pPr algn="ctr"/>
                      <a:r>
                        <a:rPr lang="en-GB" sz="1600" b="1" dirty="0" smtClean="0">
                          <a:solidFill>
                            <a:srgbClr val="0000FF"/>
                          </a:solidFill>
                        </a:rPr>
                        <a:t>Skew quadrupole</a:t>
                      </a:r>
                      <a:endParaRPr lang="en-GB" sz="1600" b="1" dirty="0">
                        <a:solidFill>
                          <a:srgbClr val="0000FF"/>
                        </a:solidFill>
                      </a:endParaRPr>
                    </a:p>
                  </a:txBody>
                  <a:tcPr/>
                </a:tc>
                <a:tc>
                  <a:txBody>
                    <a:bodyPr/>
                    <a:lstStyle/>
                    <a:p>
                      <a:r>
                        <a:rPr lang="en-GB" sz="1600" b="1" dirty="0" smtClean="0">
                          <a:solidFill>
                            <a:srgbClr val="0000FF"/>
                          </a:solidFill>
                        </a:rPr>
                        <a:t>Coupling</a:t>
                      </a:r>
                      <a:endParaRPr lang="en-GB" sz="1600" b="1" dirty="0">
                        <a:solidFill>
                          <a:srgbClr val="0000FF"/>
                        </a:solidFill>
                      </a:endParaRPr>
                    </a:p>
                  </a:txBody>
                  <a:tcPr/>
                </a:tc>
                <a:extLst>
                  <a:ext uri="{0D108BD9-81ED-4DB2-BD59-A6C34878D82A}">
                    <a16:rowId xmlns:a16="http://schemas.microsoft.com/office/drawing/2014/main" val="2248064642"/>
                  </a:ext>
                </a:extLst>
              </a:tr>
              <a:tr h="370840">
                <a:tc>
                  <a:txBody>
                    <a:bodyPr/>
                    <a:lstStyle/>
                    <a:p>
                      <a:r>
                        <a:rPr lang="en-GB" sz="1600" dirty="0" err="1" smtClean="0"/>
                        <a:t>Sextupole</a:t>
                      </a:r>
                      <a:endParaRPr lang="en-GB" sz="16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Field error</a:t>
                      </a:r>
                      <a:endParaRPr lang="en-GB" sz="1600" b="1" dirty="0" smtClean="0"/>
                    </a:p>
                  </a:txBody>
                  <a:tcPr/>
                </a:tc>
                <a:tc>
                  <a:txBody>
                    <a:bodyPr/>
                    <a:lstStyle/>
                    <a:p>
                      <a:pPr algn="ctr"/>
                      <a:r>
                        <a:rPr lang="en-GB" sz="1600" dirty="0" err="1" smtClean="0"/>
                        <a:t>Sextupole</a:t>
                      </a:r>
                      <a:endParaRPr lang="en-GB" sz="1600" b="1" dirty="0"/>
                    </a:p>
                  </a:txBody>
                  <a:tcPr/>
                </a:tc>
                <a:tc>
                  <a:txBody>
                    <a:bodyPr/>
                    <a:lstStyle/>
                    <a:p>
                      <a:r>
                        <a:rPr lang="en-GB" sz="1600" dirty="0" smtClean="0"/>
                        <a:t>Chromaticity</a:t>
                      </a:r>
                      <a:endParaRPr lang="en-GB" sz="1600" b="1" dirty="0"/>
                    </a:p>
                  </a:txBody>
                  <a:tcPr/>
                </a:tc>
                <a:extLst>
                  <a:ext uri="{0D108BD9-81ED-4DB2-BD59-A6C34878D82A}">
                    <a16:rowId xmlns:a16="http://schemas.microsoft.com/office/drawing/2014/main" val="1363104724"/>
                  </a:ext>
                </a:extLst>
              </a:tr>
              <a:tr h="370840">
                <a:tc>
                  <a:txBody>
                    <a:bodyPr/>
                    <a:lstStyle/>
                    <a:p>
                      <a:r>
                        <a:rPr lang="en-GB" sz="1600" b="1" dirty="0" err="1" smtClean="0">
                          <a:solidFill>
                            <a:srgbClr val="0000FF"/>
                          </a:solidFill>
                        </a:rPr>
                        <a:t>Sextupole</a:t>
                      </a:r>
                      <a:endParaRPr lang="en-GB" sz="1600" b="1" dirty="0">
                        <a:solidFill>
                          <a:srgbClr val="0000FF"/>
                        </a:solidFill>
                      </a:endParaRPr>
                    </a:p>
                  </a:txBody>
                  <a:tcPr/>
                </a:tc>
                <a:tc>
                  <a:txBody>
                    <a:bodyPr/>
                    <a:lstStyle/>
                    <a:p>
                      <a:pPr algn="ctr"/>
                      <a:r>
                        <a:rPr lang="en-GB" sz="1600" b="1" dirty="0" smtClean="0">
                          <a:solidFill>
                            <a:srgbClr val="0000FF"/>
                          </a:solidFill>
                        </a:rPr>
                        <a:t>Offset horizontal</a:t>
                      </a:r>
                      <a:endParaRPr lang="en-GB" sz="1600" b="1" dirty="0">
                        <a:solidFill>
                          <a:srgbClr val="0000FF"/>
                        </a:solidFill>
                      </a:endParaRPr>
                    </a:p>
                  </a:txBody>
                  <a:tcPr/>
                </a:tc>
                <a:tc>
                  <a:txBody>
                    <a:bodyPr/>
                    <a:lstStyle/>
                    <a:p>
                      <a:pPr algn="ctr"/>
                      <a:r>
                        <a:rPr lang="en-GB" sz="1600" b="1" dirty="0" smtClean="0">
                          <a:solidFill>
                            <a:srgbClr val="0000FF"/>
                          </a:solidFill>
                        </a:rPr>
                        <a:t>Quadrupole</a:t>
                      </a:r>
                      <a:endParaRPr lang="en-GB" sz="1600" b="1" dirty="0">
                        <a:solidFill>
                          <a:srgbClr val="0000FF"/>
                        </a:solidFill>
                      </a:endParaRPr>
                    </a:p>
                  </a:txBody>
                  <a:tcPr/>
                </a:tc>
                <a:tc>
                  <a:txBody>
                    <a:bodyPr/>
                    <a:lstStyle/>
                    <a:p>
                      <a:r>
                        <a:rPr lang="en-GB" sz="1600" b="1" dirty="0" smtClean="0">
                          <a:solidFill>
                            <a:srgbClr val="0000FF"/>
                          </a:solidFill>
                        </a:rPr>
                        <a:t>Tune / optics</a:t>
                      </a:r>
                      <a:endParaRPr lang="en-GB" sz="1600" b="1" dirty="0">
                        <a:solidFill>
                          <a:srgbClr val="0000FF"/>
                        </a:solidFill>
                      </a:endParaRPr>
                    </a:p>
                  </a:txBody>
                  <a:tcPr/>
                </a:tc>
                <a:extLst>
                  <a:ext uri="{0D108BD9-81ED-4DB2-BD59-A6C34878D82A}">
                    <a16:rowId xmlns:a16="http://schemas.microsoft.com/office/drawing/2014/main" val="1984096517"/>
                  </a:ext>
                </a:extLst>
              </a:tr>
              <a:tr h="370840">
                <a:tc>
                  <a:txBody>
                    <a:bodyPr/>
                    <a:lstStyle/>
                    <a:p>
                      <a:r>
                        <a:rPr lang="en-GB" sz="1600" b="1" dirty="0" err="1" smtClean="0">
                          <a:solidFill>
                            <a:srgbClr val="0000FF"/>
                          </a:solidFill>
                        </a:rPr>
                        <a:t>Sextupole</a:t>
                      </a:r>
                      <a:endParaRPr lang="en-GB" sz="1600" b="1" dirty="0">
                        <a:solidFill>
                          <a:srgbClr val="0000FF"/>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00FF"/>
                          </a:solidFill>
                        </a:rPr>
                        <a:t>Offset vertical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0000FF"/>
                          </a:solidFill>
                        </a:rPr>
                        <a:t>Skew quadrupole</a:t>
                      </a:r>
                    </a:p>
                  </a:txBody>
                  <a:tcPr/>
                </a:tc>
                <a:tc>
                  <a:txBody>
                    <a:bodyPr/>
                    <a:lstStyle/>
                    <a:p>
                      <a:r>
                        <a:rPr lang="en-GB" sz="1600" b="1" dirty="0" smtClean="0">
                          <a:solidFill>
                            <a:srgbClr val="0000FF"/>
                          </a:solidFill>
                        </a:rPr>
                        <a:t>Coupling</a:t>
                      </a:r>
                      <a:endParaRPr lang="en-GB" sz="1600" b="1" dirty="0">
                        <a:solidFill>
                          <a:srgbClr val="0000FF"/>
                        </a:solidFill>
                      </a:endParaRPr>
                    </a:p>
                  </a:txBody>
                  <a:tcPr/>
                </a:tc>
                <a:extLst>
                  <a:ext uri="{0D108BD9-81ED-4DB2-BD59-A6C34878D82A}">
                    <a16:rowId xmlns:a16="http://schemas.microsoft.com/office/drawing/2014/main" val="3843580277"/>
                  </a:ext>
                </a:extLst>
              </a:tr>
            </a:tbl>
          </a:graphicData>
        </a:graphic>
      </p:graphicFrame>
    </p:spTree>
    <p:extLst>
      <p:ext uri="{BB962C8B-B14F-4D97-AF65-F5344CB8AC3E}">
        <p14:creationId xmlns:p14="http://schemas.microsoft.com/office/powerpoint/2010/main" val="19820596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Sextupole</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a:t>
            </a:fld>
            <a:endParaRPr lang="en-US" altLang="en-US"/>
          </a:p>
        </p:txBody>
      </p:sp>
      <p:sp>
        <p:nvSpPr>
          <p:cNvPr id="6" name="Content Placeholder 5"/>
          <p:cNvSpPr>
            <a:spLocks noGrp="1"/>
          </p:cNvSpPr>
          <p:nvPr>
            <p:ph idx="1"/>
          </p:nvPr>
        </p:nvSpPr>
        <p:spPr>
          <a:xfrm>
            <a:off x="459124" y="899800"/>
            <a:ext cx="8330527" cy="1524918"/>
          </a:xfrm>
        </p:spPr>
        <p:txBody>
          <a:bodyPr/>
          <a:lstStyle/>
          <a:p>
            <a:r>
              <a:rPr lang="en-GB" sz="1800" dirty="0" smtClean="0"/>
              <a:t>With </a:t>
            </a:r>
            <a:r>
              <a:rPr lang="en-GB" sz="1800" dirty="0" err="1" smtClean="0"/>
              <a:t>sextupoles</a:t>
            </a:r>
            <a:r>
              <a:rPr lang="en-GB" sz="1800" dirty="0" smtClean="0"/>
              <a:t> we are entering the regime of </a:t>
            </a:r>
            <a:r>
              <a:rPr lang="en-GB" sz="1800" b="1" dirty="0" smtClean="0">
                <a:solidFill>
                  <a:srgbClr val="FF0000"/>
                </a:solidFill>
              </a:rPr>
              <a:t>non-linear dynamics</a:t>
            </a:r>
            <a:r>
              <a:rPr lang="en-GB" sz="1800" dirty="0" smtClean="0"/>
              <a:t>.</a:t>
            </a:r>
          </a:p>
          <a:p>
            <a:r>
              <a:rPr lang="en-GB" sz="1800" dirty="0" smtClean="0"/>
              <a:t>But </a:t>
            </a:r>
            <a:r>
              <a:rPr lang="en-GB" sz="1800" dirty="0" err="1" smtClean="0"/>
              <a:t>sextupoles</a:t>
            </a:r>
            <a:r>
              <a:rPr lang="en-GB" sz="1800" dirty="0" smtClean="0"/>
              <a:t> are also used to correct linear optics errors, for example the chromaticity (tune change with momentum).</a:t>
            </a:r>
          </a:p>
          <a:p>
            <a:pPr lvl="1"/>
            <a:r>
              <a:rPr lang="en-GB" sz="1600" dirty="0" smtClean="0"/>
              <a:t>They may generate linear optics errors through misalignments.</a:t>
            </a:r>
          </a:p>
          <a:p>
            <a:pPr lvl="1"/>
            <a:r>
              <a:rPr lang="en-GB" sz="1600" dirty="0" smtClean="0"/>
              <a:t>A </a:t>
            </a:r>
            <a:r>
              <a:rPr lang="en-GB" sz="1600" dirty="0" err="1" smtClean="0"/>
              <a:t>sextupole</a:t>
            </a:r>
            <a:r>
              <a:rPr lang="en-GB" sz="1600" dirty="0" smtClean="0"/>
              <a:t> is </a:t>
            </a:r>
            <a:r>
              <a:rPr lang="en-GB" sz="1600" dirty="0" smtClean="0">
                <a:sym typeface="Symbol" panose="05050102010706020507" pitchFamily="18" charset="2"/>
              </a:rPr>
              <a:t></a:t>
            </a:r>
            <a:r>
              <a:rPr lang="en-GB" sz="1600" dirty="0" smtClean="0"/>
              <a:t> a quadrupole with gradient that increases with distance to centre.</a:t>
            </a:r>
            <a:endParaRPr lang="en-GB" sz="1600" dirty="0"/>
          </a:p>
        </p:txBody>
      </p:sp>
      <p:pic>
        <p:nvPicPr>
          <p:cNvPr id="11" name="Picture 10"/>
          <p:cNvPicPr>
            <a:picLocks noChangeAspect="1"/>
          </p:cNvPicPr>
          <p:nvPr/>
        </p:nvPicPr>
        <p:blipFill>
          <a:blip r:embed="rId2"/>
          <a:stretch>
            <a:fillRect/>
          </a:stretch>
        </p:blipFill>
        <p:spPr>
          <a:xfrm>
            <a:off x="693095" y="2974334"/>
            <a:ext cx="3318128" cy="3202782"/>
          </a:xfrm>
          <a:prstGeom prst="rect">
            <a:avLst/>
          </a:prstGeom>
        </p:spPr>
      </p:pic>
      <p:pic>
        <p:nvPicPr>
          <p:cNvPr id="12" name="Picture 11"/>
          <p:cNvPicPr>
            <a:picLocks noChangeAspect="1"/>
          </p:cNvPicPr>
          <p:nvPr/>
        </p:nvPicPr>
        <p:blipFill>
          <a:blip r:embed="rId3"/>
          <a:stretch>
            <a:fillRect/>
          </a:stretch>
        </p:blipFill>
        <p:spPr>
          <a:xfrm>
            <a:off x="4495190" y="2991378"/>
            <a:ext cx="3318128" cy="3202782"/>
          </a:xfrm>
          <a:prstGeom prst="rect">
            <a:avLst/>
          </a:prstGeom>
        </p:spPr>
      </p:pic>
      <mc:AlternateContent xmlns:mc="http://schemas.openxmlformats.org/markup-compatibility/2006" xmlns:a14="http://schemas.microsoft.com/office/drawing/2010/main">
        <mc:Choice Requires="a14">
          <p:sp>
            <p:nvSpPr>
              <p:cNvPr id="9" name="TextBox 8"/>
              <p:cNvSpPr txBox="1"/>
              <p:nvPr/>
            </p:nvSpPr>
            <p:spPr>
              <a:xfrm>
                <a:off x="7355792" y="5046575"/>
                <a:ext cx="1615442" cy="359073"/>
              </a:xfrm>
              <a:prstGeom prst="rect">
                <a:avLst/>
              </a:prstGeom>
            </p:spPr>
            <p:txBody>
              <a:bodyPr wrap="none" lIns="0" tIns="0" rIns="0" bIns="0" rtlCol="0">
                <a:spAutoFit/>
              </a:bodyPr>
              <a:lstStyle/>
              <a:p>
                <a:pPr>
                  <a:spcBef>
                    <a:spcPct val="20000"/>
                  </a:spcBef>
                  <a:spcAft>
                    <a:spcPts val="400"/>
                  </a:spcAft>
                  <a:buClr>
                    <a:srgbClr val="0000FF"/>
                  </a:buClr>
                  <a:buSzPct val="80000"/>
                </a:pPr>
                <a14:m>
                  <m:oMathPara xmlns:m="http://schemas.openxmlformats.org/officeDocument/2006/math">
                    <m:oMathParaPr>
                      <m:jc m:val="centerGroup"/>
                    </m:oMathParaPr>
                    <m:oMath xmlns:m="http://schemas.openxmlformats.org/officeDocument/2006/math">
                      <m:sSub>
                        <m:sSubPr>
                          <m:ctrlPr>
                            <a:rPr lang="en-GB" sz="2000" b="1" i="1" kern="0" smtClean="0">
                              <a:solidFill>
                                <a:srgbClr val="009900"/>
                              </a:solidFill>
                              <a:latin typeface="Cambria Math" panose="02040503050406030204" pitchFamily="18" charset="0"/>
                            </a:rPr>
                          </m:ctrlPr>
                        </m:sSubPr>
                        <m:e>
                          <m:r>
                            <a:rPr lang="en-GB" sz="2000" b="1" i="1" kern="0" smtClean="0">
                              <a:solidFill>
                                <a:srgbClr val="009900"/>
                              </a:solidFill>
                              <a:latin typeface="Cambria Math" panose="02040503050406030204" pitchFamily="18" charset="0"/>
                            </a:rPr>
                            <m:t>𝑭</m:t>
                          </m:r>
                        </m:e>
                        <m:sub>
                          <m:r>
                            <a:rPr lang="en-GB" sz="2000" b="1" i="1" kern="0" smtClean="0">
                              <a:solidFill>
                                <a:srgbClr val="009900"/>
                              </a:solidFill>
                              <a:latin typeface="Cambria Math" panose="02040503050406030204" pitchFamily="18" charset="0"/>
                            </a:rPr>
                            <m:t>𝒙</m:t>
                          </m:r>
                        </m:sub>
                      </m:sSub>
                      <m:r>
                        <a:rPr lang="en-GB" sz="2000" b="1" i="1" kern="0" smtClean="0">
                          <a:solidFill>
                            <a:srgbClr val="009900"/>
                          </a:solidFill>
                          <a:latin typeface="Cambria Math" panose="02040503050406030204" pitchFamily="18" charset="0"/>
                          <a:sym typeface="Symbol" panose="05050102010706020507" pitchFamily="18" charset="2"/>
                        </a:rPr>
                        <m:t></m:t>
                      </m:r>
                      <m:r>
                        <a:rPr lang="en-GB" sz="2000" b="1" i="1" kern="0" smtClean="0">
                          <a:solidFill>
                            <a:srgbClr val="009900"/>
                          </a:solidFill>
                          <a:latin typeface="Cambria Math" panose="02040503050406030204" pitchFamily="18" charset="0"/>
                        </a:rPr>
                        <m:t> </m:t>
                      </m:r>
                      <m:r>
                        <a:rPr lang="en-GB" sz="2000" b="1" i="1" kern="0">
                          <a:solidFill>
                            <a:srgbClr val="009900"/>
                          </a:solidFill>
                          <a:latin typeface="Cambria Math" panose="02040503050406030204" pitchFamily="18" charset="0"/>
                        </a:rPr>
                        <m:t>(</m:t>
                      </m:r>
                      <m:r>
                        <a:rPr lang="en-GB" sz="2000" b="1" i="1" kern="0">
                          <a:solidFill>
                            <a:srgbClr val="009900"/>
                          </a:solidFill>
                          <a:latin typeface="Cambria Math" panose="02040503050406030204" pitchFamily="18" charset="0"/>
                        </a:rPr>
                        <m:t>𝒚</m:t>
                      </m:r>
                      <m:r>
                        <a:rPr lang="en-GB" sz="2000" b="1" i="1" kern="0" baseline="30000">
                          <a:solidFill>
                            <a:srgbClr val="009900"/>
                          </a:solidFill>
                          <a:latin typeface="Cambria Math" panose="02040503050406030204" pitchFamily="18" charset="0"/>
                        </a:rPr>
                        <m:t>𝟐</m:t>
                      </m:r>
                      <m:r>
                        <a:rPr lang="en-GB" sz="2000" b="1" i="1" kern="0">
                          <a:solidFill>
                            <a:srgbClr val="009900"/>
                          </a:solidFill>
                          <a:latin typeface="Cambria Math" panose="02040503050406030204" pitchFamily="18" charset="0"/>
                        </a:rPr>
                        <m:t>−</m:t>
                      </m:r>
                      <m:r>
                        <a:rPr lang="en-GB" sz="2000" b="1" i="1" kern="0">
                          <a:solidFill>
                            <a:srgbClr val="009900"/>
                          </a:solidFill>
                          <a:latin typeface="Cambria Math" panose="02040503050406030204" pitchFamily="18" charset="0"/>
                        </a:rPr>
                        <m:t>𝒙</m:t>
                      </m:r>
                      <m:r>
                        <a:rPr lang="en-GB" sz="2000" b="1" i="1" kern="0" baseline="30000" smtClean="0">
                          <a:solidFill>
                            <a:srgbClr val="009900"/>
                          </a:solidFill>
                          <a:latin typeface="Cambria Math" panose="02040503050406030204" pitchFamily="18" charset="0"/>
                        </a:rPr>
                        <m:t>𝟐</m:t>
                      </m:r>
                      <m:r>
                        <a:rPr lang="en-GB" sz="2000" b="1" i="1" kern="0" smtClean="0">
                          <a:solidFill>
                            <a:srgbClr val="009900"/>
                          </a:solidFill>
                          <a:latin typeface="Cambria Math" panose="02040503050406030204" pitchFamily="18" charset="0"/>
                        </a:rPr>
                        <m:t>)</m:t>
                      </m:r>
                    </m:oMath>
                  </m:oMathPara>
                </a14:m>
                <a:endParaRPr lang="en-GB" sz="2000" b="1" kern="0" dirty="0" smtClean="0">
                  <a:solidFill>
                    <a:srgbClr val="009900"/>
                  </a:solidFill>
                  <a:latin typeface="+mn-lt"/>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7355792" y="5046575"/>
                <a:ext cx="1615442" cy="359073"/>
              </a:xfrm>
              <a:prstGeom prst="rect">
                <a:avLst/>
              </a:prstGeom>
              <a:blipFill>
                <a:blip r:embed="rId4"/>
                <a:stretch>
                  <a:fillRect l="-3019" r="-4906" b="-186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6151511" y="2573728"/>
                <a:ext cx="897105" cy="387222"/>
              </a:xfrm>
              <a:prstGeom prst="rect">
                <a:avLst/>
              </a:prstGeom>
            </p:spPr>
            <p:txBody>
              <a:bodyPr wrap="none" lIns="0" tIns="0" rIns="0" bIns="0" rtlCol="0">
                <a:spAutoFit/>
              </a:bodyPr>
              <a:lstStyle/>
              <a:p>
                <a:pPr>
                  <a:spcBef>
                    <a:spcPct val="20000"/>
                  </a:spcBef>
                  <a:spcAft>
                    <a:spcPts val="400"/>
                  </a:spcAft>
                  <a:buClr>
                    <a:srgbClr val="0000FF"/>
                  </a:buClr>
                  <a:buSzPct val="80000"/>
                </a:pPr>
                <a14:m>
                  <m:oMathPara xmlns:m="http://schemas.openxmlformats.org/officeDocument/2006/math">
                    <m:oMathParaPr>
                      <m:jc m:val="centerGroup"/>
                    </m:oMathParaPr>
                    <m:oMath xmlns:m="http://schemas.openxmlformats.org/officeDocument/2006/math">
                      <m:sSub>
                        <m:sSubPr>
                          <m:ctrlPr>
                            <a:rPr lang="en-GB" sz="2000" b="1" i="1" kern="0" smtClean="0">
                              <a:solidFill>
                                <a:srgbClr val="CC3399"/>
                              </a:solidFill>
                              <a:latin typeface="Cambria Math" panose="02040503050406030204" pitchFamily="18" charset="0"/>
                            </a:rPr>
                          </m:ctrlPr>
                        </m:sSubPr>
                        <m:e>
                          <m:r>
                            <a:rPr lang="en-GB" sz="2000" b="1" i="1" kern="0" smtClean="0">
                              <a:solidFill>
                                <a:srgbClr val="CC3399"/>
                              </a:solidFill>
                              <a:latin typeface="Cambria Math" panose="02040503050406030204" pitchFamily="18" charset="0"/>
                            </a:rPr>
                            <m:t>𝑭</m:t>
                          </m:r>
                        </m:e>
                        <m:sub>
                          <m:r>
                            <a:rPr lang="en-GB" sz="2000" b="1" i="1" kern="0" smtClean="0">
                              <a:solidFill>
                                <a:srgbClr val="CC3399"/>
                              </a:solidFill>
                              <a:latin typeface="Cambria Math" panose="02040503050406030204" pitchFamily="18" charset="0"/>
                            </a:rPr>
                            <m:t>𝒚</m:t>
                          </m:r>
                        </m:sub>
                      </m:sSub>
                      <m:r>
                        <a:rPr lang="en-GB" sz="2000" b="1" i="1" kern="0" smtClean="0">
                          <a:solidFill>
                            <a:srgbClr val="CC3399"/>
                          </a:solidFill>
                          <a:latin typeface="Cambria Math" panose="02040503050406030204" pitchFamily="18" charset="0"/>
                          <a:sym typeface="Symbol" panose="05050102010706020507" pitchFamily="18" charset="2"/>
                        </a:rPr>
                        <m:t></m:t>
                      </m:r>
                      <m:r>
                        <a:rPr lang="en-GB" sz="2000" b="1" i="1" kern="0" smtClean="0">
                          <a:solidFill>
                            <a:srgbClr val="CC3399"/>
                          </a:solidFill>
                          <a:latin typeface="Cambria Math" panose="02040503050406030204" pitchFamily="18" charset="0"/>
                        </a:rPr>
                        <m:t> </m:t>
                      </m:r>
                      <m:r>
                        <a:rPr lang="en-GB" sz="2000" b="1" i="1" kern="0" smtClean="0">
                          <a:solidFill>
                            <a:srgbClr val="CC3399"/>
                          </a:solidFill>
                          <a:latin typeface="Cambria Math" panose="02040503050406030204" pitchFamily="18" charset="0"/>
                        </a:rPr>
                        <m:t>𝒙𝒚</m:t>
                      </m:r>
                    </m:oMath>
                  </m:oMathPara>
                </a14:m>
                <a:endParaRPr lang="en-GB" sz="2000" b="1" kern="0" dirty="0" smtClean="0">
                  <a:solidFill>
                    <a:srgbClr val="CC3399"/>
                  </a:solidFill>
                  <a:latin typeface="+mn-lt"/>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6151511" y="2573728"/>
                <a:ext cx="897105" cy="387222"/>
              </a:xfrm>
              <a:prstGeom prst="rect">
                <a:avLst/>
              </a:prstGeom>
              <a:blipFill>
                <a:blip r:embed="rId5"/>
                <a:stretch>
                  <a:fillRect l="-5442" r="-7483" b="-6250"/>
                </a:stretch>
              </a:blipFill>
            </p:spPr>
            <p:txBody>
              <a:bodyPr/>
              <a:lstStyle/>
              <a:p>
                <a:r>
                  <a:rPr lang="en-GB">
                    <a:noFill/>
                  </a:rPr>
                  <a:t> </a:t>
                </a:r>
              </a:p>
            </p:txBody>
          </p:sp>
        </mc:Fallback>
      </mc:AlternateContent>
    </p:spTree>
    <p:extLst>
      <p:ext uri="{BB962C8B-B14F-4D97-AF65-F5344CB8AC3E}">
        <p14:creationId xmlns:p14="http://schemas.microsoft.com/office/powerpoint/2010/main" val="11204906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Linear imperfections table</a:t>
            </a:r>
            <a:endParaRPr lang="en-GB" sz="3200"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60</a:t>
            </a:fld>
            <a:endParaRPr lang="en-US" altLang="en-US"/>
          </a:p>
        </p:txBody>
      </p:sp>
      <p:sp>
        <p:nvSpPr>
          <p:cNvPr id="6" name="Content Placeholder 5"/>
          <p:cNvSpPr>
            <a:spLocks noGrp="1"/>
          </p:cNvSpPr>
          <p:nvPr>
            <p:ph idx="1"/>
          </p:nvPr>
        </p:nvSpPr>
        <p:spPr>
          <a:xfrm>
            <a:off x="786524" y="917696"/>
            <a:ext cx="7877576" cy="1820013"/>
          </a:xfrm>
        </p:spPr>
        <p:txBody>
          <a:bodyPr/>
          <a:lstStyle/>
          <a:p>
            <a:r>
              <a:rPr lang="en-GB" dirty="0" smtClean="0"/>
              <a:t>Summary table of linear imperfections.</a:t>
            </a:r>
          </a:p>
          <a:p>
            <a:r>
              <a:rPr lang="en-GB" dirty="0"/>
              <a:t>A</a:t>
            </a:r>
            <a:r>
              <a:rPr lang="en-GB" dirty="0" smtClean="0"/>
              <a:t>lignment </a:t>
            </a:r>
            <a:r>
              <a:rPr lang="en-GB" b="1" dirty="0" smtClean="0">
                <a:solidFill>
                  <a:srgbClr val="FF0000"/>
                </a:solidFill>
              </a:rPr>
              <a:t>offsets</a:t>
            </a:r>
            <a:r>
              <a:rPr lang="en-GB" dirty="0" smtClean="0"/>
              <a:t> generate field errors of </a:t>
            </a:r>
            <a:r>
              <a:rPr lang="en-GB" b="1" dirty="0" smtClean="0">
                <a:solidFill>
                  <a:srgbClr val="FF0000"/>
                </a:solidFill>
              </a:rPr>
              <a:t>lower order</a:t>
            </a:r>
            <a:r>
              <a:rPr lang="en-GB" dirty="0" smtClean="0"/>
              <a:t>:</a:t>
            </a:r>
          </a:p>
          <a:p>
            <a:pPr lvl="1"/>
            <a:r>
              <a:rPr lang="en-GB" dirty="0" smtClean="0"/>
              <a:t>Quadrupole </a:t>
            </a:r>
            <a:r>
              <a:rPr lang="en-GB" dirty="0" smtClean="0">
                <a:sym typeface="Wingdings" panose="05000000000000000000" pitchFamily="2" charset="2"/>
              </a:rPr>
              <a:t> dipole,</a:t>
            </a:r>
          </a:p>
          <a:p>
            <a:pPr lvl="1"/>
            <a:r>
              <a:rPr lang="en-GB" dirty="0" err="1" smtClean="0">
                <a:sym typeface="Wingdings" panose="05000000000000000000" pitchFamily="2" charset="2"/>
              </a:rPr>
              <a:t>Sextupoles</a:t>
            </a:r>
            <a:r>
              <a:rPr lang="en-GB" dirty="0" smtClean="0">
                <a:sym typeface="Wingdings" panose="05000000000000000000" pitchFamily="2" charset="2"/>
              </a:rPr>
              <a:t>  quadrupole,</a:t>
            </a:r>
          </a:p>
          <a:p>
            <a:pPr lvl="1"/>
            <a:r>
              <a:rPr lang="en-GB" dirty="0" smtClean="0">
                <a:sym typeface="Wingdings" panose="05000000000000000000" pitchFamily="2" charset="2"/>
              </a:rPr>
              <a:t>Etc..</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839303227"/>
              </p:ext>
            </p:extLst>
          </p:nvPr>
        </p:nvGraphicFramePr>
        <p:xfrm>
          <a:off x="665802" y="2905495"/>
          <a:ext cx="8151575" cy="3337560"/>
        </p:xfrm>
        <a:graphic>
          <a:graphicData uri="http://schemas.openxmlformats.org/drawingml/2006/table">
            <a:tbl>
              <a:tblPr firstRow="1" bandRow="1">
                <a:tableStyleId>{00A15C55-8517-42AA-B614-E9B94910E393}</a:tableStyleId>
              </a:tblPr>
              <a:tblGrid>
                <a:gridCol w="1382580">
                  <a:extLst>
                    <a:ext uri="{9D8B030D-6E8A-4147-A177-3AD203B41FA5}">
                      <a16:colId xmlns:a16="http://schemas.microsoft.com/office/drawing/2014/main" val="389422592"/>
                    </a:ext>
                  </a:extLst>
                </a:gridCol>
                <a:gridCol w="1810200">
                  <a:extLst>
                    <a:ext uri="{9D8B030D-6E8A-4147-A177-3AD203B41FA5}">
                      <a16:colId xmlns:a16="http://schemas.microsoft.com/office/drawing/2014/main" val="450700445"/>
                    </a:ext>
                  </a:extLst>
                </a:gridCol>
                <a:gridCol w="1912635">
                  <a:extLst>
                    <a:ext uri="{9D8B030D-6E8A-4147-A177-3AD203B41FA5}">
                      <a16:colId xmlns:a16="http://schemas.microsoft.com/office/drawing/2014/main" val="1181714162"/>
                    </a:ext>
                  </a:extLst>
                </a:gridCol>
                <a:gridCol w="3046160">
                  <a:extLst>
                    <a:ext uri="{9D8B030D-6E8A-4147-A177-3AD203B41FA5}">
                      <a16:colId xmlns:a16="http://schemas.microsoft.com/office/drawing/2014/main" val="1144920230"/>
                    </a:ext>
                  </a:extLst>
                </a:gridCol>
              </a:tblGrid>
              <a:tr h="370840">
                <a:tc>
                  <a:txBody>
                    <a:bodyPr/>
                    <a:lstStyle/>
                    <a:p>
                      <a:r>
                        <a:rPr lang="en-GB" dirty="0" smtClean="0"/>
                        <a:t>Field type</a:t>
                      </a:r>
                      <a:endParaRPr lang="en-GB" dirty="0"/>
                    </a:p>
                  </a:txBody>
                  <a:tcPr/>
                </a:tc>
                <a:tc>
                  <a:txBody>
                    <a:bodyPr/>
                    <a:lstStyle/>
                    <a:p>
                      <a:pPr algn="ctr"/>
                      <a:r>
                        <a:rPr lang="en-GB" dirty="0" smtClean="0"/>
                        <a:t>Imperfection</a:t>
                      </a:r>
                      <a:endParaRPr lang="en-GB" dirty="0"/>
                    </a:p>
                  </a:txBody>
                  <a:tcPr/>
                </a:tc>
                <a:tc>
                  <a:txBody>
                    <a:bodyPr/>
                    <a:lstStyle/>
                    <a:p>
                      <a:pPr algn="ctr"/>
                      <a:r>
                        <a:rPr lang="en-GB" dirty="0" smtClean="0"/>
                        <a:t>Error type</a:t>
                      </a:r>
                      <a:endParaRPr lang="en-GB" dirty="0"/>
                    </a:p>
                  </a:txBody>
                  <a:tcPr/>
                </a:tc>
                <a:tc>
                  <a:txBody>
                    <a:bodyPr/>
                    <a:lstStyle/>
                    <a:p>
                      <a:r>
                        <a:rPr lang="en-GB" dirty="0" smtClean="0"/>
                        <a:t>Impact</a:t>
                      </a:r>
                      <a:endParaRPr lang="en-GB" dirty="0"/>
                    </a:p>
                  </a:txBody>
                  <a:tcPr/>
                </a:tc>
                <a:extLst>
                  <a:ext uri="{0D108BD9-81ED-4DB2-BD59-A6C34878D82A}">
                    <a16:rowId xmlns:a16="http://schemas.microsoft.com/office/drawing/2014/main" val="1129422176"/>
                  </a:ext>
                </a:extLst>
              </a:tr>
              <a:tr h="370840">
                <a:tc>
                  <a:txBody>
                    <a:bodyPr/>
                    <a:lstStyle/>
                    <a:p>
                      <a:r>
                        <a:rPr lang="en-GB" sz="1600" b="0" dirty="0" smtClean="0">
                          <a:solidFill>
                            <a:schemeClr val="tx1"/>
                          </a:solidFill>
                        </a:rPr>
                        <a:t>Dipole</a:t>
                      </a:r>
                      <a:endParaRPr lang="en-GB" sz="1600" b="0" dirty="0">
                        <a:solidFill>
                          <a:schemeClr val="tx1"/>
                        </a:solidFill>
                      </a:endParaRPr>
                    </a:p>
                  </a:txBody>
                  <a:tcPr/>
                </a:tc>
                <a:tc>
                  <a:txBody>
                    <a:bodyPr/>
                    <a:lstStyle/>
                    <a:p>
                      <a:pPr algn="ctr"/>
                      <a:r>
                        <a:rPr lang="en-GB" sz="1600" b="0" dirty="0" smtClean="0">
                          <a:solidFill>
                            <a:schemeClr val="tx1"/>
                          </a:solidFill>
                        </a:rPr>
                        <a:t>Field error</a:t>
                      </a:r>
                      <a:endParaRPr lang="en-GB" sz="1600" b="0" dirty="0">
                        <a:solidFill>
                          <a:schemeClr val="tx1"/>
                        </a:solidFill>
                      </a:endParaRPr>
                    </a:p>
                  </a:txBody>
                  <a:tcPr/>
                </a:tc>
                <a:tc>
                  <a:txBody>
                    <a:bodyPr/>
                    <a:lstStyle/>
                    <a:p>
                      <a:pPr algn="ctr"/>
                      <a:r>
                        <a:rPr lang="en-GB" sz="1600" b="0" dirty="0" smtClean="0">
                          <a:solidFill>
                            <a:schemeClr val="tx1"/>
                          </a:solidFill>
                        </a:rPr>
                        <a:t>Dipole</a:t>
                      </a:r>
                      <a:endParaRPr lang="en-GB" sz="1600" b="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rPr>
                        <a:t>Orbit / trajectory</a:t>
                      </a:r>
                    </a:p>
                  </a:txBody>
                  <a:tcPr/>
                </a:tc>
                <a:extLst>
                  <a:ext uri="{0D108BD9-81ED-4DB2-BD59-A6C34878D82A}">
                    <a16:rowId xmlns:a16="http://schemas.microsoft.com/office/drawing/2014/main" val="3325398195"/>
                  </a:ext>
                </a:extLst>
              </a:tr>
              <a:tr h="370840">
                <a:tc>
                  <a:txBody>
                    <a:bodyPr/>
                    <a:lstStyle/>
                    <a:p>
                      <a:r>
                        <a:rPr lang="en-GB" sz="1600" b="0" dirty="0" smtClean="0">
                          <a:solidFill>
                            <a:schemeClr val="tx1"/>
                          </a:solidFill>
                        </a:rPr>
                        <a:t>Dipole</a:t>
                      </a:r>
                      <a:endParaRPr lang="en-GB" sz="1600" b="0" dirty="0">
                        <a:solidFill>
                          <a:schemeClr val="tx1"/>
                        </a:solidFill>
                      </a:endParaRPr>
                    </a:p>
                  </a:txBody>
                  <a:tcPr/>
                </a:tc>
                <a:tc>
                  <a:txBody>
                    <a:bodyPr/>
                    <a:lstStyle/>
                    <a:p>
                      <a:pPr algn="ctr"/>
                      <a:r>
                        <a:rPr lang="en-GB" sz="1600" b="0" dirty="0" smtClean="0">
                          <a:solidFill>
                            <a:schemeClr val="tx1"/>
                          </a:solidFill>
                        </a:rPr>
                        <a:t>Tilt</a:t>
                      </a:r>
                      <a:endParaRPr lang="en-GB" sz="1600" b="0" dirty="0">
                        <a:solidFill>
                          <a:schemeClr val="tx1"/>
                        </a:solidFill>
                      </a:endParaRPr>
                    </a:p>
                  </a:txBody>
                  <a:tcPr/>
                </a:tc>
                <a:tc>
                  <a:txBody>
                    <a:bodyPr/>
                    <a:lstStyle/>
                    <a:p>
                      <a:pPr algn="ctr"/>
                      <a:r>
                        <a:rPr lang="en-GB" sz="1600" b="0" dirty="0" smtClean="0">
                          <a:solidFill>
                            <a:schemeClr val="tx1"/>
                          </a:solidFill>
                        </a:rPr>
                        <a:t>Dipole</a:t>
                      </a:r>
                      <a:endParaRPr lang="en-GB" sz="1600" b="0" dirty="0">
                        <a:solidFill>
                          <a:schemeClr val="tx1"/>
                        </a:solidFill>
                      </a:endParaRPr>
                    </a:p>
                  </a:txBody>
                  <a:tcPr/>
                </a:tc>
                <a:tc>
                  <a:txBody>
                    <a:bodyPr/>
                    <a:lstStyle/>
                    <a:p>
                      <a:r>
                        <a:rPr lang="en-GB" sz="1600" b="0" dirty="0" smtClean="0">
                          <a:solidFill>
                            <a:schemeClr val="tx1"/>
                          </a:solidFill>
                        </a:rPr>
                        <a:t>Orbit / trajectory</a:t>
                      </a:r>
                      <a:endParaRPr lang="en-GB" sz="1600" b="0" dirty="0">
                        <a:solidFill>
                          <a:schemeClr val="tx1"/>
                        </a:solidFill>
                      </a:endParaRPr>
                    </a:p>
                  </a:txBody>
                  <a:tcPr/>
                </a:tc>
                <a:extLst>
                  <a:ext uri="{0D108BD9-81ED-4DB2-BD59-A6C34878D82A}">
                    <a16:rowId xmlns:a16="http://schemas.microsoft.com/office/drawing/2014/main" val="687864639"/>
                  </a:ext>
                </a:extLst>
              </a:tr>
              <a:tr h="370840">
                <a:tc>
                  <a:txBody>
                    <a:bodyPr/>
                    <a:lstStyle/>
                    <a:p>
                      <a:r>
                        <a:rPr lang="en-GB" sz="1600" b="0" dirty="0" smtClean="0">
                          <a:solidFill>
                            <a:schemeClr val="tx1"/>
                          </a:solidFill>
                        </a:rPr>
                        <a:t>Quadrupole</a:t>
                      </a:r>
                      <a:endParaRPr lang="en-GB" sz="1600" b="0"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rPr>
                        <a:t>Field error</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rPr>
                        <a:t>Quadrupole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rPr>
                        <a:t>Tune / optics</a:t>
                      </a:r>
                    </a:p>
                  </a:txBody>
                  <a:tcPr/>
                </a:tc>
                <a:extLst>
                  <a:ext uri="{0D108BD9-81ED-4DB2-BD59-A6C34878D82A}">
                    <a16:rowId xmlns:a16="http://schemas.microsoft.com/office/drawing/2014/main" val="2419029954"/>
                  </a:ext>
                </a:extLst>
              </a:tr>
              <a:tr h="370840">
                <a:tc>
                  <a:txBody>
                    <a:bodyPr/>
                    <a:lstStyle/>
                    <a:p>
                      <a:r>
                        <a:rPr lang="en-GB" sz="1600" b="1" dirty="0" smtClean="0">
                          <a:solidFill>
                            <a:srgbClr val="FF0000"/>
                          </a:solidFill>
                        </a:rPr>
                        <a:t>Quadrupole</a:t>
                      </a:r>
                      <a:endParaRPr lang="en-GB" sz="1600" b="1" dirty="0">
                        <a:solidFill>
                          <a:srgbClr val="FF0000"/>
                        </a:solidFill>
                      </a:endParaRPr>
                    </a:p>
                  </a:txBody>
                  <a:tcPr/>
                </a:tc>
                <a:tc>
                  <a:txBody>
                    <a:bodyPr/>
                    <a:lstStyle/>
                    <a:p>
                      <a:pPr algn="ctr"/>
                      <a:r>
                        <a:rPr lang="en-GB" sz="1600" b="1" dirty="0" smtClean="0">
                          <a:solidFill>
                            <a:srgbClr val="FF0000"/>
                          </a:solidFill>
                        </a:rPr>
                        <a:t>Offset</a:t>
                      </a:r>
                      <a:endParaRPr lang="en-GB" sz="1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FF0000"/>
                          </a:solidFill>
                        </a:rPr>
                        <a:t>Dipole</a:t>
                      </a:r>
                    </a:p>
                  </a:txBody>
                  <a:tcPr/>
                </a:tc>
                <a:tc>
                  <a:txBody>
                    <a:bodyPr/>
                    <a:lstStyle/>
                    <a:p>
                      <a:r>
                        <a:rPr lang="en-GB" sz="1600" b="1" dirty="0" smtClean="0">
                          <a:solidFill>
                            <a:srgbClr val="FF0000"/>
                          </a:solidFill>
                        </a:rPr>
                        <a:t>Orbit / trajectory</a:t>
                      </a:r>
                      <a:endParaRPr lang="en-GB" sz="1600" b="1" dirty="0">
                        <a:solidFill>
                          <a:srgbClr val="FF0000"/>
                        </a:solidFill>
                      </a:endParaRPr>
                    </a:p>
                  </a:txBody>
                  <a:tcPr/>
                </a:tc>
                <a:extLst>
                  <a:ext uri="{0D108BD9-81ED-4DB2-BD59-A6C34878D82A}">
                    <a16:rowId xmlns:a16="http://schemas.microsoft.com/office/drawing/2014/main" val="3653620085"/>
                  </a:ext>
                </a:extLst>
              </a:tr>
              <a:tr h="370840">
                <a:tc>
                  <a:txBody>
                    <a:bodyPr/>
                    <a:lstStyle/>
                    <a:p>
                      <a:r>
                        <a:rPr lang="en-GB" sz="1600" b="0" dirty="0" smtClean="0">
                          <a:solidFill>
                            <a:schemeClr val="tx1"/>
                          </a:solidFill>
                        </a:rPr>
                        <a:t>Quadrupole</a:t>
                      </a:r>
                      <a:endParaRPr lang="en-GB" sz="1600" b="0" dirty="0">
                        <a:solidFill>
                          <a:schemeClr val="tx1"/>
                        </a:solidFill>
                      </a:endParaRPr>
                    </a:p>
                  </a:txBody>
                  <a:tcPr/>
                </a:tc>
                <a:tc>
                  <a:txBody>
                    <a:bodyPr/>
                    <a:lstStyle/>
                    <a:p>
                      <a:pPr algn="ctr"/>
                      <a:r>
                        <a:rPr lang="en-GB" sz="1600" b="0" dirty="0" smtClean="0">
                          <a:solidFill>
                            <a:schemeClr val="tx1"/>
                          </a:solidFill>
                        </a:rPr>
                        <a:t>Tilt</a:t>
                      </a:r>
                      <a:endParaRPr lang="en-GB" sz="1600" b="0" dirty="0">
                        <a:solidFill>
                          <a:schemeClr val="tx1"/>
                        </a:solidFill>
                      </a:endParaRPr>
                    </a:p>
                  </a:txBody>
                  <a:tcPr/>
                </a:tc>
                <a:tc>
                  <a:txBody>
                    <a:bodyPr/>
                    <a:lstStyle/>
                    <a:p>
                      <a:pPr algn="ctr"/>
                      <a:r>
                        <a:rPr lang="en-GB" sz="1600" b="0" dirty="0" smtClean="0">
                          <a:solidFill>
                            <a:schemeClr val="tx1"/>
                          </a:solidFill>
                        </a:rPr>
                        <a:t>Skew quadrupole</a:t>
                      </a:r>
                      <a:endParaRPr lang="en-GB" sz="1600" b="0" dirty="0">
                        <a:solidFill>
                          <a:schemeClr val="tx1"/>
                        </a:solidFill>
                      </a:endParaRPr>
                    </a:p>
                  </a:txBody>
                  <a:tcPr/>
                </a:tc>
                <a:tc>
                  <a:txBody>
                    <a:bodyPr/>
                    <a:lstStyle/>
                    <a:p>
                      <a:r>
                        <a:rPr lang="en-GB" sz="1600" b="0" dirty="0" smtClean="0">
                          <a:solidFill>
                            <a:schemeClr val="tx1"/>
                          </a:solidFill>
                        </a:rPr>
                        <a:t>Coupling</a:t>
                      </a:r>
                      <a:endParaRPr lang="en-GB" sz="1600" b="0" dirty="0">
                        <a:solidFill>
                          <a:schemeClr val="tx1"/>
                        </a:solidFill>
                      </a:endParaRPr>
                    </a:p>
                  </a:txBody>
                  <a:tcPr/>
                </a:tc>
                <a:extLst>
                  <a:ext uri="{0D108BD9-81ED-4DB2-BD59-A6C34878D82A}">
                    <a16:rowId xmlns:a16="http://schemas.microsoft.com/office/drawing/2014/main" val="2248064642"/>
                  </a:ext>
                </a:extLst>
              </a:tr>
              <a:tr h="370840">
                <a:tc>
                  <a:txBody>
                    <a:bodyPr/>
                    <a:lstStyle/>
                    <a:p>
                      <a:r>
                        <a:rPr lang="en-GB" sz="1600" b="0" dirty="0" err="1" smtClean="0">
                          <a:solidFill>
                            <a:schemeClr val="tx1"/>
                          </a:solidFill>
                        </a:rPr>
                        <a:t>Sextupole</a:t>
                      </a:r>
                      <a:endParaRPr lang="en-GB" sz="1600" b="0"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rPr>
                        <a:t>Field error</a:t>
                      </a:r>
                    </a:p>
                  </a:txBody>
                  <a:tcPr/>
                </a:tc>
                <a:tc>
                  <a:txBody>
                    <a:bodyPr/>
                    <a:lstStyle/>
                    <a:p>
                      <a:pPr algn="ctr"/>
                      <a:r>
                        <a:rPr lang="en-GB" sz="1600" b="0" dirty="0" err="1" smtClean="0">
                          <a:solidFill>
                            <a:schemeClr val="tx1"/>
                          </a:solidFill>
                        </a:rPr>
                        <a:t>Sextupole</a:t>
                      </a:r>
                      <a:endParaRPr lang="en-GB" sz="1600" b="0" dirty="0">
                        <a:solidFill>
                          <a:schemeClr val="tx1"/>
                        </a:solidFill>
                      </a:endParaRPr>
                    </a:p>
                  </a:txBody>
                  <a:tcPr/>
                </a:tc>
                <a:tc>
                  <a:txBody>
                    <a:bodyPr/>
                    <a:lstStyle/>
                    <a:p>
                      <a:r>
                        <a:rPr lang="en-GB" sz="1600" b="0" dirty="0" smtClean="0">
                          <a:solidFill>
                            <a:schemeClr val="tx1"/>
                          </a:solidFill>
                        </a:rPr>
                        <a:t>Chromaticity</a:t>
                      </a:r>
                      <a:endParaRPr lang="en-GB" sz="1600" b="0" dirty="0">
                        <a:solidFill>
                          <a:schemeClr val="tx1"/>
                        </a:solidFill>
                      </a:endParaRPr>
                    </a:p>
                  </a:txBody>
                  <a:tcPr/>
                </a:tc>
                <a:extLst>
                  <a:ext uri="{0D108BD9-81ED-4DB2-BD59-A6C34878D82A}">
                    <a16:rowId xmlns:a16="http://schemas.microsoft.com/office/drawing/2014/main" val="1363104724"/>
                  </a:ext>
                </a:extLst>
              </a:tr>
              <a:tr h="370840">
                <a:tc>
                  <a:txBody>
                    <a:bodyPr/>
                    <a:lstStyle/>
                    <a:p>
                      <a:r>
                        <a:rPr lang="en-GB" sz="1600" b="1" dirty="0" err="1" smtClean="0">
                          <a:solidFill>
                            <a:srgbClr val="FF0000"/>
                          </a:solidFill>
                        </a:rPr>
                        <a:t>Sextupole</a:t>
                      </a:r>
                      <a:endParaRPr lang="en-GB" sz="1600" b="1" dirty="0">
                        <a:solidFill>
                          <a:srgbClr val="FF0000"/>
                        </a:solidFill>
                      </a:endParaRPr>
                    </a:p>
                  </a:txBody>
                  <a:tcPr/>
                </a:tc>
                <a:tc>
                  <a:txBody>
                    <a:bodyPr/>
                    <a:lstStyle/>
                    <a:p>
                      <a:pPr algn="ctr"/>
                      <a:r>
                        <a:rPr lang="en-GB" sz="1600" b="1" dirty="0" smtClean="0">
                          <a:solidFill>
                            <a:srgbClr val="FF0000"/>
                          </a:solidFill>
                        </a:rPr>
                        <a:t>Offset horizontal</a:t>
                      </a:r>
                      <a:endParaRPr lang="en-GB" sz="1600" b="1" dirty="0">
                        <a:solidFill>
                          <a:srgbClr val="FF0000"/>
                        </a:solidFill>
                      </a:endParaRPr>
                    </a:p>
                  </a:txBody>
                  <a:tcPr/>
                </a:tc>
                <a:tc>
                  <a:txBody>
                    <a:bodyPr/>
                    <a:lstStyle/>
                    <a:p>
                      <a:pPr algn="ctr"/>
                      <a:r>
                        <a:rPr lang="en-GB" sz="1600" b="1" dirty="0" smtClean="0">
                          <a:solidFill>
                            <a:srgbClr val="FF0000"/>
                          </a:solidFill>
                        </a:rPr>
                        <a:t>Quadrupole</a:t>
                      </a:r>
                      <a:endParaRPr lang="en-GB" sz="1600" b="1" dirty="0">
                        <a:solidFill>
                          <a:srgbClr val="FF0000"/>
                        </a:solidFill>
                      </a:endParaRPr>
                    </a:p>
                  </a:txBody>
                  <a:tcPr/>
                </a:tc>
                <a:tc>
                  <a:txBody>
                    <a:bodyPr/>
                    <a:lstStyle/>
                    <a:p>
                      <a:r>
                        <a:rPr lang="en-GB" sz="1600" b="1" dirty="0" smtClean="0">
                          <a:solidFill>
                            <a:srgbClr val="FF0000"/>
                          </a:solidFill>
                        </a:rPr>
                        <a:t>Tune / optics</a:t>
                      </a:r>
                      <a:endParaRPr lang="en-GB" sz="1600" b="1" dirty="0">
                        <a:solidFill>
                          <a:srgbClr val="FF0000"/>
                        </a:solidFill>
                      </a:endParaRPr>
                    </a:p>
                  </a:txBody>
                  <a:tcPr/>
                </a:tc>
                <a:extLst>
                  <a:ext uri="{0D108BD9-81ED-4DB2-BD59-A6C34878D82A}">
                    <a16:rowId xmlns:a16="http://schemas.microsoft.com/office/drawing/2014/main" val="1984096517"/>
                  </a:ext>
                </a:extLst>
              </a:tr>
              <a:tr h="370840">
                <a:tc>
                  <a:txBody>
                    <a:bodyPr/>
                    <a:lstStyle/>
                    <a:p>
                      <a:r>
                        <a:rPr lang="en-GB" sz="1600" b="1" dirty="0" err="1" smtClean="0">
                          <a:solidFill>
                            <a:srgbClr val="FF0000"/>
                          </a:solidFill>
                        </a:rPr>
                        <a:t>Sextupole</a:t>
                      </a:r>
                      <a:endParaRPr lang="en-GB" sz="1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FF0000"/>
                          </a:solidFill>
                        </a:rPr>
                        <a:t>Offset vertical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rgbClr val="FF0000"/>
                          </a:solidFill>
                        </a:rPr>
                        <a:t>Skew quadrupole</a:t>
                      </a:r>
                    </a:p>
                  </a:txBody>
                  <a:tcPr/>
                </a:tc>
                <a:tc>
                  <a:txBody>
                    <a:bodyPr/>
                    <a:lstStyle/>
                    <a:p>
                      <a:r>
                        <a:rPr lang="en-GB" sz="1600" b="1" dirty="0" smtClean="0">
                          <a:solidFill>
                            <a:srgbClr val="FF0000"/>
                          </a:solidFill>
                        </a:rPr>
                        <a:t>Coupling</a:t>
                      </a:r>
                      <a:endParaRPr lang="en-GB" sz="1600" b="1" dirty="0">
                        <a:solidFill>
                          <a:srgbClr val="FF0000"/>
                        </a:solidFill>
                      </a:endParaRPr>
                    </a:p>
                  </a:txBody>
                  <a:tcPr/>
                </a:tc>
                <a:extLst>
                  <a:ext uri="{0D108BD9-81ED-4DB2-BD59-A6C34878D82A}">
                    <a16:rowId xmlns:a16="http://schemas.microsoft.com/office/drawing/2014/main" val="3843580277"/>
                  </a:ext>
                </a:extLst>
              </a:tr>
            </a:tbl>
          </a:graphicData>
        </a:graphic>
      </p:graphicFrame>
      <p:sp>
        <p:nvSpPr>
          <p:cNvPr id="8" name="TextBox 7"/>
          <p:cNvSpPr txBox="1"/>
          <p:nvPr/>
        </p:nvSpPr>
        <p:spPr>
          <a:xfrm>
            <a:off x="6108200" y="1931205"/>
            <a:ext cx="1680268" cy="400110"/>
          </a:xfrm>
          <a:prstGeom prst="rect">
            <a:avLst/>
          </a:prstGeom>
        </p:spPr>
        <p:txBody>
          <a:bodyPr wrap="none" rtlCol="0">
            <a:spAutoFit/>
          </a:bodyPr>
          <a:lstStyle/>
          <a:p>
            <a:pPr>
              <a:spcBef>
                <a:spcPct val="20000"/>
              </a:spcBef>
              <a:spcAft>
                <a:spcPts val="400"/>
              </a:spcAft>
              <a:buClr>
                <a:srgbClr val="0000FF"/>
              </a:buClr>
              <a:buSzPct val="80000"/>
            </a:pPr>
            <a:r>
              <a:rPr lang="en-GB" sz="2000" b="1" i="1" kern="0" dirty="0" smtClean="0">
                <a:solidFill>
                  <a:srgbClr val="CC3399"/>
                </a:solidFill>
                <a:latin typeface="+mn-lt"/>
              </a:rPr>
              <a:t>‘Feed-down’</a:t>
            </a:r>
          </a:p>
        </p:txBody>
      </p:sp>
    </p:spTree>
    <p:extLst>
      <p:ext uri="{BB962C8B-B14F-4D97-AF65-F5344CB8AC3E}">
        <p14:creationId xmlns:p14="http://schemas.microsoft.com/office/powerpoint/2010/main" val="56243065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Coupling measurement</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61</a:t>
            </a:fld>
            <a:endParaRPr lang="en-US" altLang="en-US"/>
          </a:p>
        </p:txBody>
      </p:sp>
      <p:sp>
        <p:nvSpPr>
          <p:cNvPr id="6" name="Content Placeholder 5"/>
          <p:cNvSpPr>
            <a:spLocks noGrp="1"/>
          </p:cNvSpPr>
          <p:nvPr>
            <p:ph idx="1"/>
          </p:nvPr>
        </p:nvSpPr>
        <p:spPr>
          <a:xfrm>
            <a:off x="374207" y="911409"/>
            <a:ext cx="6452040" cy="3625282"/>
          </a:xfrm>
        </p:spPr>
        <p:txBody>
          <a:bodyPr/>
          <a:lstStyle/>
          <a:p>
            <a:r>
              <a:rPr lang="en-GB" sz="1800" dirty="0" smtClean="0"/>
              <a:t>In the presence of </a:t>
            </a:r>
            <a:r>
              <a:rPr lang="en-GB" sz="1800" b="1" dirty="0" smtClean="0">
                <a:solidFill>
                  <a:srgbClr val="0000FF"/>
                </a:solidFill>
              </a:rPr>
              <a:t>coupling</a:t>
            </a:r>
            <a:r>
              <a:rPr lang="en-GB" sz="1800" dirty="0" smtClean="0"/>
              <a:t> the beam </a:t>
            </a:r>
            <a:r>
              <a:rPr lang="en-GB" sz="1800" b="1" dirty="0" err="1" smtClean="0">
                <a:solidFill>
                  <a:srgbClr val="0000FF"/>
                </a:solidFill>
              </a:rPr>
              <a:t>eigen</a:t>
            </a:r>
            <a:r>
              <a:rPr lang="en-GB" sz="1800" b="1" dirty="0" smtClean="0">
                <a:solidFill>
                  <a:srgbClr val="0000FF"/>
                </a:solidFill>
              </a:rPr>
              <a:t>-modes</a:t>
            </a:r>
            <a:r>
              <a:rPr lang="en-GB" sz="1800" dirty="0" smtClean="0"/>
              <a:t> Q</a:t>
            </a:r>
            <a:r>
              <a:rPr lang="en-GB" sz="1800" baseline="-25000" dirty="0" smtClean="0"/>
              <a:t>1</a:t>
            </a:r>
            <a:r>
              <a:rPr lang="en-GB" sz="1800" dirty="0"/>
              <a:t> </a:t>
            </a:r>
            <a:r>
              <a:rPr lang="en-GB" sz="1800" dirty="0" smtClean="0"/>
              <a:t>and Q</a:t>
            </a:r>
            <a:r>
              <a:rPr lang="en-GB" sz="1800" baseline="-25000" dirty="0" smtClean="0"/>
              <a:t>2</a:t>
            </a:r>
            <a:r>
              <a:rPr lang="en-GB" sz="1800" dirty="0" smtClean="0"/>
              <a:t> no longer coincide with </a:t>
            </a:r>
            <a:r>
              <a:rPr lang="en-GB" sz="1800" dirty="0" err="1" smtClean="0"/>
              <a:t>Q</a:t>
            </a:r>
            <a:r>
              <a:rPr lang="en-GB" sz="1800" baseline="-25000" dirty="0" err="1" smtClean="0"/>
              <a:t>x</a:t>
            </a:r>
            <a:r>
              <a:rPr lang="en-GB" sz="1800" dirty="0" smtClean="0"/>
              <a:t> and </a:t>
            </a:r>
            <a:r>
              <a:rPr lang="en-GB" sz="1800" dirty="0" err="1" smtClean="0"/>
              <a:t>Q</a:t>
            </a:r>
            <a:r>
              <a:rPr lang="en-GB" sz="1800" baseline="-25000" dirty="0" err="1" smtClean="0"/>
              <a:t>y</a:t>
            </a:r>
            <a:r>
              <a:rPr lang="en-GB" sz="1800" dirty="0" smtClean="0"/>
              <a:t>.</a:t>
            </a:r>
          </a:p>
          <a:p>
            <a:r>
              <a:rPr lang="en-GB" sz="1800" dirty="0" smtClean="0"/>
              <a:t>Large coupling can be an issue for the </a:t>
            </a:r>
            <a:r>
              <a:rPr lang="en-GB" sz="1800" b="1" dirty="0" smtClean="0">
                <a:solidFill>
                  <a:srgbClr val="CC3399"/>
                </a:solidFill>
              </a:rPr>
              <a:t>tune working point </a:t>
            </a:r>
            <a:r>
              <a:rPr lang="en-GB" sz="1800" dirty="0" smtClean="0"/>
              <a:t>(hadron collider) or for the </a:t>
            </a:r>
            <a:r>
              <a:rPr lang="en-GB" sz="1800" b="1" dirty="0" smtClean="0">
                <a:solidFill>
                  <a:srgbClr val="CC3399"/>
                </a:solidFill>
              </a:rPr>
              <a:t>vertical emittance </a:t>
            </a:r>
            <a:r>
              <a:rPr lang="en-GB" sz="1800" dirty="0" smtClean="0"/>
              <a:t>(e+/e- machines).</a:t>
            </a:r>
          </a:p>
          <a:p>
            <a:pPr>
              <a:spcBef>
                <a:spcPts val="1200"/>
              </a:spcBef>
            </a:pPr>
            <a:r>
              <a:rPr lang="en-GB" sz="1800" dirty="0" smtClean="0"/>
              <a:t>A first technique to characterise the </a:t>
            </a:r>
            <a:r>
              <a:rPr lang="en-GB" sz="1800" dirty="0"/>
              <a:t>coupling coefficient </a:t>
            </a:r>
            <a:r>
              <a:rPr lang="en-GB" sz="1800" dirty="0" smtClean="0"/>
              <a:t>C</a:t>
            </a:r>
            <a:r>
              <a:rPr lang="en-GB" sz="1800" baseline="30000" dirty="0" smtClean="0"/>
              <a:t>-</a:t>
            </a:r>
            <a:r>
              <a:rPr lang="en-GB" sz="1800" dirty="0" smtClean="0"/>
              <a:t> consists in measuring </a:t>
            </a:r>
            <a:r>
              <a:rPr lang="en-GB" sz="1800" dirty="0"/>
              <a:t>the crossed tune </a:t>
            </a:r>
            <a:r>
              <a:rPr lang="en-GB" sz="1800" dirty="0" smtClean="0"/>
              <a:t>peak amplitudes:</a:t>
            </a:r>
          </a:p>
          <a:p>
            <a:pPr lvl="1">
              <a:spcBef>
                <a:spcPts val="400"/>
              </a:spcBef>
            </a:pPr>
            <a:r>
              <a:rPr lang="en-GB" sz="1600" dirty="0"/>
              <a:t>V</a:t>
            </a:r>
            <a:r>
              <a:rPr lang="en-GB" sz="1600" dirty="0" smtClean="0"/>
              <a:t>ertical tune in horizontal spectrum and vice-versa.</a:t>
            </a:r>
          </a:p>
          <a:p>
            <a:pPr lvl="1">
              <a:spcBef>
                <a:spcPts val="400"/>
              </a:spcBef>
            </a:pPr>
            <a:r>
              <a:rPr lang="en-GB" sz="1600" dirty="0" smtClean="0"/>
              <a:t>Simple measurement, but no phase information.</a:t>
            </a:r>
          </a:p>
          <a:p>
            <a:pPr lvl="1">
              <a:spcBef>
                <a:spcPts val="400"/>
              </a:spcBef>
            </a:pPr>
            <a:r>
              <a:rPr lang="en-GB" sz="1600" dirty="0" smtClean="0"/>
              <a:t>Only the local coupling is obtained, which can differ from the global coupling.</a:t>
            </a:r>
            <a:endParaRPr lang="en-GB" sz="1600" dirty="0"/>
          </a:p>
        </p:txBody>
      </p:sp>
      <p:grpSp>
        <p:nvGrpSpPr>
          <p:cNvPr id="7" name="Group 6"/>
          <p:cNvGrpSpPr/>
          <p:nvPr/>
        </p:nvGrpSpPr>
        <p:grpSpPr>
          <a:xfrm>
            <a:off x="4061546" y="4382803"/>
            <a:ext cx="4975351" cy="2470622"/>
            <a:chOff x="4787088" y="3517400"/>
            <a:chExt cx="4410835" cy="2094926"/>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7088" y="3517400"/>
              <a:ext cx="4410835" cy="2094926"/>
            </a:xfrm>
            <a:prstGeom prst="rect">
              <a:avLst/>
            </a:prstGeom>
          </p:spPr>
        </p:pic>
        <p:sp>
          <p:nvSpPr>
            <p:cNvPr id="9" name="TextBox 8"/>
            <p:cNvSpPr txBox="1"/>
            <p:nvPr/>
          </p:nvSpPr>
          <p:spPr>
            <a:xfrm>
              <a:off x="5307508" y="3724059"/>
              <a:ext cx="1218008" cy="685316"/>
            </a:xfrm>
            <a:prstGeom prst="rect">
              <a:avLst/>
            </a:prstGeom>
          </p:spPr>
          <p:txBody>
            <a:bodyPr wrap="square" rtlCol="0">
              <a:spAutoFit/>
            </a:bodyPr>
            <a:lstStyle/>
            <a:p>
              <a:pPr algn="ctr">
                <a:spcBef>
                  <a:spcPct val="20000"/>
                </a:spcBef>
                <a:spcAft>
                  <a:spcPts val="400"/>
                </a:spcAft>
                <a:buClr>
                  <a:srgbClr val="0000FF"/>
                </a:buClr>
                <a:buSzPct val="80000"/>
              </a:pPr>
              <a:r>
                <a:rPr lang="en-GB" sz="1100" b="1" i="1" kern="0" dirty="0">
                  <a:latin typeface="+mn-lt"/>
                </a:rPr>
                <a:t>H</a:t>
              </a:r>
              <a:r>
                <a:rPr lang="en-GB" sz="1100" b="1" i="1" kern="0" dirty="0" smtClean="0">
                  <a:latin typeface="+mn-lt"/>
                </a:rPr>
                <a:t>orizontal </a:t>
              </a:r>
              <a:r>
                <a:rPr lang="en-GB" sz="1100" b="1" i="1" kern="0" dirty="0" err="1" smtClean="0">
                  <a:latin typeface="+mn-lt"/>
                </a:rPr>
                <a:t>eigenmode</a:t>
              </a:r>
              <a:r>
                <a:rPr lang="en-GB" sz="1100" b="1" i="1" kern="0" dirty="0" smtClean="0">
                  <a:latin typeface="+mn-lt"/>
                </a:rPr>
                <a:t> Q1,</a:t>
              </a:r>
            </a:p>
            <a:p>
              <a:pPr algn="ctr">
                <a:spcBef>
                  <a:spcPct val="20000"/>
                </a:spcBef>
                <a:spcAft>
                  <a:spcPts val="400"/>
                </a:spcAft>
                <a:buClr>
                  <a:srgbClr val="0000FF"/>
                </a:buClr>
                <a:buSzPct val="80000"/>
              </a:pPr>
              <a:r>
                <a:rPr lang="en-GB" sz="1100" b="1" i="1" kern="0" dirty="0">
                  <a:latin typeface="+mn-lt"/>
                </a:rPr>
                <a:t>a</a:t>
              </a:r>
              <a:r>
                <a:rPr lang="en-GB" sz="1100" b="1" i="1" kern="0" dirty="0" smtClean="0">
                  <a:latin typeface="+mn-lt"/>
                </a:rPr>
                <a:t>mplitude A</a:t>
              </a:r>
              <a:r>
                <a:rPr lang="en-GB" sz="1100" b="1" i="1" kern="0" baseline="-25000" dirty="0" smtClean="0">
                  <a:latin typeface="+mn-lt"/>
                </a:rPr>
                <a:t>1,x</a:t>
              </a:r>
            </a:p>
          </p:txBody>
        </p:sp>
        <p:cxnSp>
          <p:nvCxnSpPr>
            <p:cNvPr id="10" name="Straight Arrow Connector 9"/>
            <p:cNvCxnSpPr/>
            <p:nvPr/>
          </p:nvCxnSpPr>
          <p:spPr bwMode="auto">
            <a:xfrm>
              <a:off x="6473465" y="3912335"/>
              <a:ext cx="689458" cy="5433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11" name="TextBox 10"/>
            <p:cNvSpPr txBox="1"/>
            <p:nvPr/>
          </p:nvSpPr>
          <p:spPr>
            <a:xfrm>
              <a:off x="7799822" y="3724059"/>
              <a:ext cx="1232682" cy="581103"/>
            </a:xfrm>
            <a:prstGeom prst="rect">
              <a:avLst/>
            </a:prstGeom>
          </p:spPr>
          <p:txBody>
            <a:bodyPr wrap="square" rtlCol="0">
              <a:spAutoFit/>
            </a:bodyPr>
            <a:lstStyle/>
            <a:p>
              <a:pPr algn="ctr">
                <a:spcBef>
                  <a:spcPct val="20000"/>
                </a:spcBef>
                <a:spcAft>
                  <a:spcPts val="400"/>
                </a:spcAft>
                <a:buClr>
                  <a:srgbClr val="0000FF"/>
                </a:buClr>
                <a:buSzPct val="80000"/>
              </a:pPr>
              <a:r>
                <a:rPr lang="en-GB" sz="1100" b="1" i="1" kern="0" dirty="0">
                  <a:latin typeface="+mn-lt"/>
                </a:rPr>
                <a:t>V</a:t>
              </a:r>
              <a:r>
                <a:rPr lang="en-GB" sz="1100" b="1" i="1" kern="0" dirty="0" smtClean="0">
                  <a:latin typeface="+mn-lt"/>
                </a:rPr>
                <a:t>ertical </a:t>
              </a:r>
              <a:r>
                <a:rPr lang="en-GB" sz="1100" b="1" i="1" kern="0" dirty="0" err="1" smtClean="0">
                  <a:latin typeface="+mn-lt"/>
                </a:rPr>
                <a:t>eigenmode</a:t>
              </a:r>
              <a:r>
                <a:rPr lang="en-GB" sz="1100" b="1" i="1" kern="0" dirty="0" smtClean="0">
                  <a:latin typeface="+mn-lt"/>
                </a:rPr>
                <a:t> Q2,</a:t>
              </a:r>
            </a:p>
            <a:p>
              <a:pPr lvl="0" algn="ctr">
                <a:spcBef>
                  <a:spcPct val="20000"/>
                </a:spcBef>
                <a:spcAft>
                  <a:spcPts val="400"/>
                </a:spcAft>
                <a:buClr>
                  <a:srgbClr val="0000FF"/>
                </a:buClr>
                <a:buSzPct val="80000"/>
              </a:pPr>
              <a:r>
                <a:rPr lang="en-GB" sz="1100" b="1" i="1" kern="0" dirty="0">
                  <a:solidFill>
                    <a:srgbClr val="000000"/>
                  </a:solidFill>
                  <a:latin typeface="Arial"/>
                </a:rPr>
                <a:t>amplitude </a:t>
              </a:r>
              <a:r>
                <a:rPr lang="en-GB" sz="1100" b="1" i="1" kern="0" dirty="0" smtClean="0">
                  <a:solidFill>
                    <a:srgbClr val="000000"/>
                  </a:solidFill>
                  <a:latin typeface="Arial"/>
                </a:rPr>
                <a:t>A</a:t>
              </a:r>
              <a:r>
                <a:rPr lang="en-GB" sz="1100" b="1" i="1" kern="0" baseline="-25000" dirty="0" smtClean="0">
                  <a:solidFill>
                    <a:srgbClr val="000000"/>
                  </a:solidFill>
                  <a:latin typeface="Arial"/>
                </a:rPr>
                <a:t>1,y</a:t>
              </a:r>
              <a:endParaRPr lang="en-GB" sz="1100" b="1" i="1" kern="0" baseline="-25000" dirty="0">
                <a:solidFill>
                  <a:srgbClr val="000000"/>
                </a:solidFill>
                <a:latin typeface="Arial"/>
              </a:endParaRPr>
            </a:p>
          </p:txBody>
        </p:sp>
        <p:cxnSp>
          <p:nvCxnSpPr>
            <p:cNvPr id="12" name="Straight Arrow Connector 11"/>
            <p:cNvCxnSpPr/>
            <p:nvPr/>
          </p:nvCxnSpPr>
          <p:spPr bwMode="auto">
            <a:xfrm flipH="1">
              <a:off x="7452375" y="3973384"/>
              <a:ext cx="440876" cy="47243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grpSp>
      <p:graphicFrame>
        <p:nvGraphicFramePr>
          <p:cNvPr id="14" name="Object 13"/>
          <p:cNvGraphicFramePr>
            <a:graphicFrameLocks noChangeAspect="1"/>
          </p:cNvGraphicFramePr>
          <p:nvPr>
            <p:extLst>
              <p:ext uri="{D42A27DB-BD31-4B8C-83A1-F6EECF244321}">
                <p14:modId xmlns:p14="http://schemas.microsoft.com/office/powerpoint/2010/main" val="1542002720"/>
              </p:ext>
            </p:extLst>
          </p:nvPr>
        </p:nvGraphicFramePr>
        <p:xfrm>
          <a:off x="1127980" y="5425217"/>
          <a:ext cx="884237" cy="776288"/>
        </p:xfrm>
        <a:graphic>
          <a:graphicData uri="http://schemas.openxmlformats.org/presentationml/2006/ole">
            <mc:AlternateContent xmlns:mc="http://schemas.openxmlformats.org/markup-compatibility/2006">
              <mc:Choice xmlns:v="urn:schemas-microsoft-com:vml" Requires="v">
                <p:oleObj spid="_x0000_s63651" name="Equation" r:id="rId4" imgW="533160" imgH="469800" progId="Equation.3">
                  <p:embed/>
                </p:oleObj>
              </mc:Choice>
              <mc:Fallback>
                <p:oleObj name="Equation" r:id="rId4" imgW="533160" imgH="469800" progId="Equation.3">
                  <p:embed/>
                  <p:pic>
                    <p:nvPicPr>
                      <p:cNvPr id="0" name=""/>
                      <p:cNvPicPr/>
                      <p:nvPr/>
                    </p:nvPicPr>
                    <p:blipFill>
                      <a:blip r:embed="rId5"/>
                      <a:stretch>
                        <a:fillRect/>
                      </a:stretch>
                    </p:blipFill>
                    <p:spPr>
                      <a:xfrm>
                        <a:off x="1127980" y="5425217"/>
                        <a:ext cx="884237" cy="776288"/>
                      </a:xfrm>
                      <a:prstGeom prst="rect">
                        <a:avLst/>
                      </a:prstGeom>
                    </p:spPr>
                  </p:pic>
                </p:oleObj>
              </mc:Fallback>
            </mc:AlternateContent>
          </a:graphicData>
        </a:graphic>
      </p:graphicFrame>
      <p:pic>
        <p:nvPicPr>
          <p:cNvPr id="15" name="Picture 14"/>
          <p:cNvPicPr>
            <a:picLocks noChangeAspect="1"/>
          </p:cNvPicPr>
          <p:nvPr/>
        </p:nvPicPr>
        <p:blipFill>
          <a:blip r:embed="rId6"/>
          <a:stretch>
            <a:fillRect/>
          </a:stretch>
        </p:blipFill>
        <p:spPr>
          <a:xfrm>
            <a:off x="6824693" y="840941"/>
            <a:ext cx="2319307" cy="2499447"/>
          </a:xfrm>
          <a:prstGeom prst="rect">
            <a:avLst/>
          </a:prstGeom>
        </p:spPr>
      </p:pic>
      <p:sp>
        <p:nvSpPr>
          <p:cNvPr id="17" name="TextBox 16"/>
          <p:cNvSpPr txBox="1"/>
          <p:nvPr/>
        </p:nvSpPr>
        <p:spPr>
          <a:xfrm>
            <a:off x="4555838" y="4228914"/>
            <a:ext cx="3286477"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Horizontal tune spectrum at the LHC</a:t>
            </a:r>
          </a:p>
        </p:txBody>
      </p:sp>
      <p:graphicFrame>
        <p:nvGraphicFramePr>
          <p:cNvPr id="18" name="Object 17"/>
          <p:cNvGraphicFramePr>
            <a:graphicFrameLocks noChangeAspect="1"/>
          </p:cNvGraphicFramePr>
          <p:nvPr>
            <p:extLst>
              <p:ext uri="{D42A27DB-BD31-4B8C-83A1-F6EECF244321}">
                <p14:modId xmlns:p14="http://schemas.microsoft.com/office/powerpoint/2010/main" val="3377096832"/>
              </p:ext>
            </p:extLst>
          </p:nvPr>
        </p:nvGraphicFramePr>
        <p:xfrm>
          <a:off x="2413518" y="5434741"/>
          <a:ext cx="947738" cy="755650"/>
        </p:xfrm>
        <a:graphic>
          <a:graphicData uri="http://schemas.openxmlformats.org/presentationml/2006/ole">
            <mc:AlternateContent xmlns:mc="http://schemas.openxmlformats.org/markup-compatibility/2006">
              <mc:Choice xmlns:v="urn:schemas-microsoft-com:vml" Requires="v">
                <p:oleObj spid="_x0000_s63652" name="Equation" r:id="rId7" imgW="571320" imgH="457200" progId="Equation.3">
                  <p:embed/>
                </p:oleObj>
              </mc:Choice>
              <mc:Fallback>
                <p:oleObj name="Equation" r:id="rId7" imgW="571320" imgH="457200" progId="Equation.3">
                  <p:embed/>
                  <p:pic>
                    <p:nvPicPr>
                      <p:cNvPr id="14" name="Object 13"/>
                      <p:cNvPicPr/>
                      <p:nvPr/>
                    </p:nvPicPr>
                    <p:blipFill>
                      <a:blip r:embed="rId8"/>
                      <a:stretch>
                        <a:fillRect/>
                      </a:stretch>
                    </p:blipFill>
                    <p:spPr>
                      <a:xfrm>
                        <a:off x="2413518" y="5434741"/>
                        <a:ext cx="947738" cy="755650"/>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1629773836"/>
              </p:ext>
            </p:extLst>
          </p:nvPr>
        </p:nvGraphicFramePr>
        <p:xfrm>
          <a:off x="1152938" y="4440090"/>
          <a:ext cx="2298628" cy="816335"/>
        </p:xfrm>
        <a:graphic>
          <a:graphicData uri="http://schemas.openxmlformats.org/presentationml/2006/ole">
            <mc:AlternateContent xmlns:mc="http://schemas.openxmlformats.org/markup-compatibility/2006">
              <mc:Choice xmlns:v="urn:schemas-microsoft-com:vml" Requires="v">
                <p:oleObj spid="_x0000_s63653" name="Equation" r:id="rId9" imgW="1358640" imgH="482400" progId="Equation.3">
                  <p:embed/>
                </p:oleObj>
              </mc:Choice>
              <mc:Fallback>
                <p:oleObj name="Equation" r:id="rId9" imgW="1358640" imgH="482400" progId="Equation.3">
                  <p:embed/>
                  <p:pic>
                    <p:nvPicPr>
                      <p:cNvPr id="0" name=""/>
                      <p:cNvPicPr/>
                      <p:nvPr/>
                    </p:nvPicPr>
                    <p:blipFill>
                      <a:blip r:embed="rId10"/>
                      <a:stretch>
                        <a:fillRect/>
                      </a:stretch>
                    </p:blipFill>
                    <p:spPr>
                      <a:xfrm>
                        <a:off x="1152938" y="4440090"/>
                        <a:ext cx="2298628" cy="816335"/>
                      </a:xfrm>
                      <a:prstGeom prst="rect">
                        <a:avLst/>
                      </a:prstGeom>
                    </p:spPr>
                  </p:pic>
                </p:oleObj>
              </mc:Fallback>
            </mc:AlternateContent>
          </a:graphicData>
        </a:graphic>
      </p:graphicFrame>
    </p:spTree>
    <p:extLst>
      <p:ext uri="{BB962C8B-B14F-4D97-AF65-F5344CB8AC3E}">
        <p14:creationId xmlns:p14="http://schemas.microsoft.com/office/powerpoint/2010/main" val="291086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Coupling measurement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62</a:t>
            </a:fld>
            <a:endParaRPr lang="en-US" altLang="en-US"/>
          </a:p>
        </p:txBody>
      </p:sp>
      <p:sp>
        <p:nvSpPr>
          <p:cNvPr id="6" name="Content Placeholder 5"/>
          <p:cNvSpPr>
            <a:spLocks noGrp="1"/>
          </p:cNvSpPr>
          <p:nvPr>
            <p:ph idx="1"/>
          </p:nvPr>
        </p:nvSpPr>
        <p:spPr>
          <a:xfrm>
            <a:off x="466324" y="951367"/>
            <a:ext cx="7877576" cy="1408832"/>
          </a:xfrm>
        </p:spPr>
        <p:txBody>
          <a:bodyPr/>
          <a:lstStyle/>
          <a:p>
            <a:r>
              <a:rPr lang="en-GB" sz="1800" dirty="0" smtClean="0"/>
              <a:t>The global machine coupling can be also determined directly using the </a:t>
            </a:r>
            <a:r>
              <a:rPr lang="en-GB" sz="1800" b="1" dirty="0" smtClean="0">
                <a:solidFill>
                  <a:srgbClr val="FF0000"/>
                </a:solidFill>
              </a:rPr>
              <a:t>closest tune approach</a:t>
            </a:r>
            <a:r>
              <a:rPr lang="en-GB" sz="1800" dirty="0" smtClean="0"/>
              <a:t>.</a:t>
            </a:r>
          </a:p>
          <a:p>
            <a:pPr lvl="1"/>
            <a:r>
              <a:rPr lang="en-GB" sz="1600" dirty="0" smtClean="0"/>
              <a:t>Requires to move the tunes close to / across each other.</a:t>
            </a:r>
          </a:p>
          <a:p>
            <a:pPr lvl="1"/>
            <a:r>
              <a:rPr lang="en-GB" sz="1600" dirty="0" smtClean="0"/>
              <a:t>Provides global coupling information from a single location.</a:t>
            </a:r>
          </a:p>
        </p:txBody>
      </p:sp>
      <p:grpSp>
        <p:nvGrpSpPr>
          <p:cNvPr id="22" name="Group 21"/>
          <p:cNvGrpSpPr/>
          <p:nvPr/>
        </p:nvGrpSpPr>
        <p:grpSpPr>
          <a:xfrm>
            <a:off x="4719438" y="2429933"/>
            <a:ext cx="4301360" cy="3354603"/>
            <a:chOff x="4499740" y="3101203"/>
            <a:chExt cx="4301360" cy="3354603"/>
          </a:xfrm>
        </p:grpSpPr>
        <p:pic>
          <p:nvPicPr>
            <p:cNvPr id="13" name="Picture 12"/>
            <p:cNvPicPr>
              <a:picLocks noChangeAspect="1"/>
            </p:cNvPicPr>
            <p:nvPr/>
          </p:nvPicPr>
          <p:blipFill>
            <a:blip r:embed="rId3"/>
            <a:stretch>
              <a:fillRect/>
            </a:stretch>
          </p:blipFill>
          <p:spPr>
            <a:xfrm>
              <a:off x="4499740" y="3292140"/>
              <a:ext cx="4301360" cy="3163666"/>
            </a:xfrm>
            <a:prstGeom prst="rect">
              <a:avLst/>
            </a:prstGeom>
          </p:spPr>
        </p:pic>
        <p:sp>
          <p:nvSpPr>
            <p:cNvPr id="14" name="TextBox 13"/>
            <p:cNvSpPr txBox="1"/>
            <p:nvPr/>
          </p:nvSpPr>
          <p:spPr>
            <a:xfrm>
              <a:off x="5074708" y="3101203"/>
              <a:ext cx="3079689"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Closest tune measurement at LEP</a:t>
              </a:r>
            </a:p>
          </p:txBody>
        </p:sp>
        <p:cxnSp>
          <p:nvCxnSpPr>
            <p:cNvPr id="16" name="Straight Arrow Connector 15"/>
            <p:cNvCxnSpPr/>
            <p:nvPr/>
          </p:nvCxnSpPr>
          <p:spPr bwMode="auto">
            <a:xfrm>
              <a:off x="6837895" y="4849985"/>
              <a:ext cx="0" cy="168037"/>
            </a:xfrm>
            <a:prstGeom prst="straightConnector1">
              <a:avLst/>
            </a:prstGeom>
            <a:solidFill>
              <a:schemeClr val="accent1"/>
            </a:solidFill>
            <a:ln w="9525" cap="flat" cmpd="sng" algn="ctr">
              <a:solidFill>
                <a:srgbClr val="0000FF"/>
              </a:solidFill>
              <a:prstDash val="solid"/>
              <a:round/>
              <a:headEnd type="triangle" w="sm" len="sm"/>
              <a:tailEnd type="triangle" w="sm" len="sm"/>
            </a:ln>
            <a:effectLst/>
          </p:spPr>
        </p:cxnSp>
        <p:sp>
          <p:nvSpPr>
            <p:cNvPr id="18" name="TextBox 17"/>
            <p:cNvSpPr txBox="1"/>
            <p:nvPr/>
          </p:nvSpPr>
          <p:spPr>
            <a:xfrm>
              <a:off x="7244508" y="5045614"/>
              <a:ext cx="647934"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err="1" smtClean="0">
                  <a:solidFill>
                    <a:srgbClr val="0000FF"/>
                  </a:solidFill>
                  <a:latin typeface="Symbol" panose="05050102010706020507" pitchFamily="18" charset="2"/>
                </a:rPr>
                <a:t>D</a:t>
              </a:r>
              <a:r>
                <a:rPr lang="en-GB" sz="1400" i="1" kern="0" dirty="0" err="1" smtClean="0">
                  <a:solidFill>
                    <a:srgbClr val="0000FF"/>
                  </a:solidFill>
                  <a:latin typeface="+mn-lt"/>
                </a:rPr>
                <a:t>Q</a:t>
              </a:r>
              <a:r>
                <a:rPr lang="en-GB" sz="1400" i="1" kern="0" baseline="-25000" dirty="0" err="1" smtClean="0">
                  <a:solidFill>
                    <a:srgbClr val="0000FF"/>
                  </a:solidFill>
                  <a:latin typeface="+mn-lt"/>
                </a:rPr>
                <a:t>min</a:t>
              </a:r>
              <a:endParaRPr lang="en-GB" sz="1400" i="1" kern="0" baseline="-25000" dirty="0" smtClean="0">
                <a:solidFill>
                  <a:srgbClr val="0000FF"/>
                </a:solidFill>
                <a:latin typeface="+mn-lt"/>
              </a:endParaRPr>
            </a:p>
          </p:txBody>
        </p:sp>
        <p:cxnSp>
          <p:nvCxnSpPr>
            <p:cNvPr id="20" name="Straight Connector 19"/>
            <p:cNvCxnSpPr/>
            <p:nvPr/>
          </p:nvCxnSpPr>
          <p:spPr bwMode="auto">
            <a:xfrm>
              <a:off x="6914705" y="4934003"/>
              <a:ext cx="345645" cy="223222"/>
            </a:xfrm>
            <a:prstGeom prst="line">
              <a:avLst/>
            </a:prstGeom>
            <a:solidFill>
              <a:schemeClr val="accent1"/>
            </a:solidFill>
            <a:ln w="9525" cap="flat" cmpd="sng" algn="ctr">
              <a:solidFill>
                <a:srgbClr val="0000FF"/>
              </a:solidFill>
              <a:prstDash val="dash"/>
              <a:round/>
              <a:headEnd type="none" w="med" len="med"/>
              <a:tailEnd type="none" w="med" len="med"/>
            </a:ln>
            <a:effectLst/>
          </p:spPr>
        </p:cxnSp>
      </p:grpSp>
      <p:sp>
        <p:nvSpPr>
          <p:cNvPr id="23" name="Content Placeholder 5"/>
          <p:cNvSpPr txBox="1">
            <a:spLocks/>
          </p:cNvSpPr>
          <p:nvPr/>
        </p:nvSpPr>
        <p:spPr bwMode="auto">
          <a:xfrm>
            <a:off x="466324" y="2385318"/>
            <a:ext cx="4033416" cy="1734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The closest distance of approach </a:t>
            </a:r>
            <a:r>
              <a:rPr lang="en-GB" sz="1800" i="1" kern="0" dirty="0" err="1" smtClean="0">
                <a:latin typeface="Symbol" panose="05050102010706020507" pitchFamily="18" charset="2"/>
              </a:rPr>
              <a:t>D</a:t>
            </a:r>
            <a:r>
              <a:rPr lang="en-GB" sz="1800" i="1" kern="0" dirty="0" err="1" smtClean="0">
                <a:latin typeface="Times New Roman" panose="02020603050405020304" pitchFamily="18" charset="0"/>
                <a:cs typeface="Times New Roman" panose="02020603050405020304" pitchFamily="18" charset="0"/>
              </a:rPr>
              <a:t>Q</a:t>
            </a:r>
            <a:r>
              <a:rPr lang="en-GB" sz="1800" i="1" kern="0" baseline="-25000" dirty="0" err="1" smtClean="0">
                <a:latin typeface="Times New Roman" panose="02020603050405020304" pitchFamily="18" charset="0"/>
                <a:cs typeface="Times New Roman" panose="02020603050405020304" pitchFamily="18" charset="0"/>
              </a:rPr>
              <a:t>min</a:t>
            </a:r>
            <a:r>
              <a:rPr lang="en-GB" sz="1800" kern="0" dirty="0" smtClean="0"/>
              <a:t> corresponds to the coupling parameter </a:t>
            </a:r>
            <a:r>
              <a:rPr lang="en-GB" sz="1800" i="1" kern="0" dirty="0" smtClean="0">
                <a:latin typeface="Times New Roman" panose="02020603050405020304" pitchFamily="18" charset="0"/>
                <a:cs typeface="Times New Roman" panose="02020603050405020304" pitchFamily="18" charset="0"/>
              </a:rPr>
              <a:t>C</a:t>
            </a:r>
            <a:r>
              <a:rPr lang="en-GB" sz="1800" i="1" kern="0" baseline="30000" dirty="0" smtClean="0">
                <a:latin typeface="Times New Roman" panose="02020603050405020304" pitchFamily="18" charset="0"/>
                <a:cs typeface="Times New Roman" panose="02020603050405020304" pitchFamily="18" charset="0"/>
              </a:rPr>
              <a:t>-</a:t>
            </a:r>
            <a:r>
              <a:rPr lang="en-GB" sz="1800" kern="0" dirty="0" smtClean="0"/>
              <a:t>:</a:t>
            </a:r>
          </a:p>
        </p:txBody>
      </p:sp>
      <p:graphicFrame>
        <p:nvGraphicFramePr>
          <p:cNvPr id="24" name="Object 23"/>
          <p:cNvGraphicFramePr>
            <a:graphicFrameLocks noChangeAspect="1"/>
          </p:cNvGraphicFramePr>
          <p:nvPr>
            <p:extLst>
              <p:ext uri="{D42A27DB-BD31-4B8C-83A1-F6EECF244321}">
                <p14:modId xmlns:p14="http://schemas.microsoft.com/office/powerpoint/2010/main" val="3738733492"/>
              </p:ext>
            </p:extLst>
          </p:nvPr>
        </p:nvGraphicFramePr>
        <p:xfrm>
          <a:off x="1857375" y="3463925"/>
          <a:ext cx="1363663" cy="468313"/>
        </p:xfrm>
        <a:graphic>
          <a:graphicData uri="http://schemas.openxmlformats.org/presentationml/2006/ole">
            <mc:AlternateContent xmlns:mc="http://schemas.openxmlformats.org/markup-compatibility/2006">
              <mc:Choice xmlns:v="urn:schemas-microsoft-com:vml" Requires="v">
                <p:oleObj spid="_x0000_s5625" name="Equation" r:id="rId4" imgW="812520" imgH="279360" progId="Equation.3">
                  <p:embed/>
                </p:oleObj>
              </mc:Choice>
              <mc:Fallback>
                <p:oleObj name="Equation" r:id="rId4" imgW="812520" imgH="279360" progId="Equation.3">
                  <p:embed/>
                  <p:pic>
                    <p:nvPicPr>
                      <p:cNvPr id="0" name=""/>
                      <p:cNvPicPr/>
                      <p:nvPr/>
                    </p:nvPicPr>
                    <p:blipFill>
                      <a:blip r:embed="rId5"/>
                      <a:stretch>
                        <a:fillRect/>
                      </a:stretch>
                    </p:blipFill>
                    <p:spPr>
                      <a:xfrm>
                        <a:off x="1857375" y="3463925"/>
                        <a:ext cx="1363663" cy="468313"/>
                      </a:xfrm>
                      <a:prstGeom prst="rect">
                        <a:avLst/>
                      </a:prstGeom>
                    </p:spPr>
                  </p:pic>
                </p:oleObj>
              </mc:Fallback>
            </mc:AlternateContent>
          </a:graphicData>
        </a:graphic>
      </p:graphicFrame>
      <p:pic>
        <p:nvPicPr>
          <p:cNvPr id="7" name="Picture 6"/>
          <p:cNvPicPr>
            <a:picLocks noChangeAspect="1"/>
          </p:cNvPicPr>
          <p:nvPr/>
        </p:nvPicPr>
        <p:blipFill>
          <a:blip r:embed="rId6"/>
          <a:stretch>
            <a:fillRect/>
          </a:stretch>
        </p:blipFill>
        <p:spPr>
          <a:xfrm>
            <a:off x="375223" y="4828497"/>
            <a:ext cx="2978618" cy="1775814"/>
          </a:xfrm>
          <a:prstGeom prst="rect">
            <a:avLst/>
          </a:prstGeom>
        </p:spPr>
      </p:pic>
      <p:sp>
        <p:nvSpPr>
          <p:cNvPr id="17" name="TextBox 16"/>
          <p:cNvSpPr txBox="1"/>
          <p:nvPr/>
        </p:nvSpPr>
        <p:spPr>
          <a:xfrm>
            <a:off x="658294" y="4485955"/>
            <a:ext cx="388600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Closest tune measurements at </a:t>
            </a:r>
            <a:r>
              <a:rPr lang="en-GB" sz="1400" b="1" i="1" kern="0" dirty="0" err="1" smtClean="0">
                <a:solidFill>
                  <a:srgbClr val="0000CC"/>
                </a:solidFill>
                <a:latin typeface="+mn-lt"/>
              </a:rPr>
              <a:t>superKEKB</a:t>
            </a:r>
            <a:endParaRPr lang="en-GB" sz="1400" b="1" i="1" kern="0" dirty="0" smtClean="0">
              <a:solidFill>
                <a:srgbClr val="0000CC"/>
              </a:solidFill>
              <a:latin typeface="+mn-lt"/>
            </a:endParaRPr>
          </a:p>
        </p:txBody>
      </p:sp>
      <p:pic>
        <p:nvPicPr>
          <p:cNvPr id="8" name="Picture 7"/>
          <p:cNvPicPr>
            <a:picLocks noChangeAspect="1"/>
          </p:cNvPicPr>
          <p:nvPr/>
        </p:nvPicPr>
        <p:blipFill>
          <a:blip r:embed="rId7"/>
          <a:stretch>
            <a:fillRect/>
          </a:stretch>
        </p:blipFill>
        <p:spPr>
          <a:xfrm>
            <a:off x="3370681" y="4808736"/>
            <a:ext cx="2824737" cy="1780812"/>
          </a:xfrm>
          <a:prstGeom prst="rect">
            <a:avLst/>
          </a:prstGeom>
        </p:spPr>
      </p:pic>
      <p:sp>
        <p:nvSpPr>
          <p:cNvPr id="19" name="Rectangle 18"/>
          <p:cNvSpPr/>
          <p:nvPr/>
        </p:nvSpPr>
        <p:spPr>
          <a:xfrm>
            <a:off x="7947306" y="2033346"/>
            <a:ext cx="817853"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LEP-PERF</a:t>
            </a:r>
            <a:endParaRPr lang="en-GB" sz="1000" b="1" dirty="0">
              <a:latin typeface="+mj-lt"/>
            </a:endParaRPr>
          </a:p>
        </p:txBody>
      </p:sp>
      <p:sp>
        <p:nvSpPr>
          <p:cNvPr id="21" name="Rectangle 20"/>
          <p:cNvSpPr/>
          <p:nvPr/>
        </p:nvSpPr>
        <p:spPr>
          <a:xfrm>
            <a:off x="761399" y="4223641"/>
            <a:ext cx="1104790"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Q-COUP-KEKB</a:t>
            </a:r>
            <a:endParaRPr lang="en-GB" sz="1000" b="1" dirty="0">
              <a:latin typeface="+mj-lt"/>
            </a:endParaRPr>
          </a:p>
        </p:txBody>
      </p:sp>
    </p:spTree>
    <p:extLst>
      <p:ext uri="{BB962C8B-B14F-4D97-AF65-F5344CB8AC3E}">
        <p14:creationId xmlns:p14="http://schemas.microsoft.com/office/powerpoint/2010/main" val="407030815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Coupling measurement III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63</a:t>
            </a:fld>
            <a:endParaRPr lang="en-US" altLang="en-US"/>
          </a:p>
        </p:txBody>
      </p:sp>
      <p:sp>
        <p:nvSpPr>
          <p:cNvPr id="6" name="Content Placeholder 5"/>
          <p:cNvSpPr>
            <a:spLocks noGrp="1"/>
          </p:cNvSpPr>
          <p:nvPr>
            <p:ph idx="1"/>
          </p:nvPr>
        </p:nvSpPr>
        <p:spPr>
          <a:xfrm>
            <a:off x="568922" y="844704"/>
            <a:ext cx="7988240" cy="1816196"/>
          </a:xfrm>
        </p:spPr>
        <p:txBody>
          <a:bodyPr/>
          <a:lstStyle/>
          <a:p>
            <a:r>
              <a:rPr lang="en-GB" sz="1800" dirty="0" smtClean="0"/>
              <a:t>The coupling can also be determined along the machine using multi-turn beam position data (with e.g. AC dipole excitation) using pairs or groups of BPMs to reconstruct the coupling locally.</a:t>
            </a:r>
          </a:p>
          <a:p>
            <a:pPr lvl="1"/>
            <a:r>
              <a:rPr lang="en-GB" sz="1600" dirty="0" smtClean="0"/>
              <a:t>Provides detailed local coupling information, including phase.</a:t>
            </a:r>
          </a:p>
          <a:p>
            <a:pPr lvl="1"/>
            <a:r>
              <a:rPr lang="en-GB" sz="1600" dirty="0" smtClean="0"/>
              <a:t>Global coupling is obtained by integration of the local coupling.</a:t>
            </a:r>
          </a:p>
          <a:p>
            <a:pPr lvl="1"/>
            <a:r>
              <a:rPr lang="en-GB" sz="1600" dirty="0" smtClean="0"/>
              <a:t>Provides excellent deterministic corrections, but kicking the beam is required.</a:t>
            </a:r>
          </a:p>
        </p:txBody>
      </p:sp>
      <p:sp>
        <p:nvSpPr>
          <p:cNvPr id="10" name="Rectangle 9"/>
          <p:cNvSpPr/>
          <p:nvPr/>
        </p:nvSpPr>
        <p:spPr>
          <a:xfrm>
            <a:off x="6767928" y="2982038"/>
            <a:ext cx="1005403"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Q-COUP-LHC</a:t>
            </a:r>
            <a:endParaRPr lang="en-GB" sz="1000" b="1" dirty="0">
              <a:latin typeface="+mj-lt"/>
            </a:endParaRPr>
          </a:p>
        </p:txBody>
      </p:sp>
      <p:pic>
        <p:nvPicPr>
          <p:cNvPr id="11" name="Picture 10"/>
          <p:cNvPicPr>
            <a:picLocks noChangeAspect="1"/>
          </p:cNvPicPr>
          <p:nvPr/>
        </p:nvPicPr>
        <p:blipFill>
          <a:blip r:embed="rId2"/>
          <a:stretch>
            <a:fillRect/>
          </a:stretch>
        </p:blipFill>
        <p:spPr>
          <a:xfrm>
            <a:off x="568922" y="3197833"/>
            <a:ext cx="6085638" cy="3202967"/>
          </a:xfrm>
          <a:prstGeom prst="rect">
            <a:avLst/>
          </a:prstGeom>
        </p:spPr>
      </p:pic>
      <p:sp>
        <p:nvSpPr>
          <p:cNvPr id="8" name="TextBox 7"/>
          <p:cNvSpPr txBox="1"/>
          <p:nvPr/>
        </p:nvSpPr>
        <p:spPr>
          <a:xfrm>
            <a:off x="1538005" y="2951261"/>
            <a:ext cx="3286477"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Local coupling measurement at LHC</a:t>
            </a:r>
          </a:p>
        </p:txBody>
      </p:sp>
      <p:sp>
        <p:nvSpPr>
          <p:cNvPr id="12" name="Rectangle 11"/>
          <p:cNvSpPr/>
          <p:nvPr/>
        </p:nvSpPr>
        <p:spPr>
          <a:xfrm>
            <a:off x="6864217" y="3426286"/>
            <a:ext cx="806632"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O-NL-LHC</a:t>
            </a:r>
            <a:endParaRPr lang="en-GB" sz="1000" b="1" dirty="0">
              <a:latin typeface="+mj-lt"/>
            </a:endParaRPr>
          </a:p>
        </p:txBody>
      </p:sp>
    </p:spTree>
    <p:extLst>
      <p:ext uri="{BB962C8B-B14F-4D97-AF65-F5344CB8AC3E}">
        <p14:creationId xmlns:p14="http://schemas.microsoft.com/office/powerpoint/2010/main" val="17674969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Correction of coupling</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64</a:t>
            </a:fld>
            <a:endParaRPr lang="en-US" altLang="en-US"/>
          </a:p>
        </p:txBody>
      </p:sp>
      <p:sp>
        <p:nvSpPr>
          <p:cNvPr id="6" name="Content Placeholder 5"/>
          <p:cNvSpPr>
            <a:spLocks noGrp="1"/>
          </p:cNvSpPr>
          <p:nvPr>
            <p:ph idx="1"/>
          </p:nvPr>
        </p:nvSpPr>
        <p:spPr>
          <a:xfrm>
            <a:off x="808310" y="1047890"/>
            <a:ext cx="7877576" cy="4762220"/>
          </a:xfrm>
        </p:spPr>
        <p:txBody>
          <a:bodyPr/>
          <a:lstStyle/>
          <a:p>
            <a:pPr marL="0" indent="0">
              <a:buNone/>
            </a:pPr>
            <a:r>
              <a:rPr lang="en-GB" dirty="0" smtClean="0"/>
              <a:t>The coupling correction scheme depends on machine design.</a:t>
            </a:r>
          </a:p>
          <a:p>
            <a:r>
              <a:rPr lang="en-GB" sz="1800" dirty="0" smtClean="0"/>
              <a:t>Ideally experimental solenoids should be compensated by </a:t>
            </a:r>
            <a:r>
              <a:rPr lang="en-GB" sz="1800" b="1" dirty="0" smtClean="0">
                <a:solidFill>
                  <a:srgbClr val="0000FF"/>
                </a:solidFill>
              </a:rPr>
              <a:t>local anti-solenoids</a:t>
            </a:r>
            <a:r>
              <a:rPr lang="en-GB" sz="1800" dirty="0" smtClean="0">
                <a:solidFill>
                  <a:srgbClr val="0000FF"/>
                </a:solidFill>
              </a:rPr>
              <a:t> </a:t>
            </a:r>
            <a:r>
              <a:rPr lang="en-GB" sz="1800" dirty="0" smtClean="0"/>
              <a:t>to correct the coupling source locally.</a:t>
            </a:r>
          </a:p>
          <a:p>
            <a:pPr lvl="1"/>
            <a:r>
              <a:rPr lang="en-GB" sz="1600" dirty="0" smtClean="0"/>
              <a:t>At high energy hadron colliders like LHC, the solenoids of the 4 experiments contribute very little to he machine coupling (due to the high momentum).</a:t>
            </a:r>
          </a:p>
          <a:p>
            <a:r>
              <a:rPr lang="en-GB" sz="1800" dirty="0" smtClean="0"/>
              <a:t>The global machine coupling is usually corrected with </a:t>
            </a:r>
            <a:r>
              <a:rPr lang="en-GB" sz="1800" b="1" dirty="0" smtClean="0">
                <a:solidFill>
                  <a:srgbClr val="0000FF"/>
                </a:solidFill>
              </a:rPr>
              <a:t>distributed</a:t>
            </a:r>
            <a:r>
              <a:rPr lang="en-GB" sz="1800" dirty="0" smtClean="0">
                <a:solidFill>
                  <a:srgbClr val="0000FF"/>
                </a:solidFill>
              </a:rPr>
              <a:t> </a:t>
            </a:r>
            <a:r>
              <a:rPr lang="en-GB" sz="1800" b="1" dirty="0" smtClean="0">
                <a:solidFill>
                  <a:srgbClr val="0000FF"/>
                </a:solidFill>
              </a:rPr>
              <a:t>skew quadrupoles</a:t>
            </a:r>
            <a:r>
              <a:rPr lang="en-GB" sz="1800" dirty="0" smtClean="0"/>
              <a:t>, either using 2 orthogonal knobs (similar to a tune correction) or with more refined local corrections.</a:t>
            </a:r>
          </a:p>
          <a:p>
            <a:pPr lvl="1"/>
            <a:r>
              <a:rPr lang="en-GB" sz="1400" dirty="0" smtClean="0"/>
              <a:t>For measurements that do not provide phase information (only global coupling), the two orthogonal knobs must be scanned by trial and error to determine a correction.</a:t>
            </a:r>
          </a:p>
          <a:p>
            <a:r>
              <a:rPr lang="en-GB" sz="1800" dirty="0" smtClean="0"/>
              <a:t>As an alternative, </a:t>
            </a:r>
            <a:r>
              <a:rPr lang="en-GB" sz="1800" b="1" dirty="0" smtClean="0">
                <a:solidFill>
                  <a:srgbClr val="0000FF"/>
                </a:solidFill>
              </a:rPr>
              <a:t>orbit bumps in </a:t>
            </a:r>
            <a:r>
              <a:rPr lang="en-GB" sz="1800" b="1" dirty="0" err="1" smtClean="0">
                <a:solidFill>
                  <a:srgbClr val="0000FF"/>
                </a:solidFill>
              </a:rPr>
              <a:t>sextupoles</a:t>
            </a:r>
            <a:r>
              <a:rPr lang="en-GB" sz="1800" b="1" dirty="0" smtClean="0">
                <a:solidFill>
                  <a:srgbClr val="0000FF"/>
                </a:solidFill>
              </a:rPr>
              <a:t> </a:t>
            </a:r>
            <a:r>
              <a:rPr lang="en-GB" sz="1800" dirty="0" smtClean="0"/>
              <a:t>may also be used for coupling corrections, but this can lead to problems with dispersion etc. Requires a careful combined correction of both parameters.</a:t>
            </a:r>
          </a:p>
        </p:txBody>
      </p:sp>
    </p:spTree>
    <p:extLst>
      <p:ext uri="{BB962C8B-B14F-4D97-AF65-F5344CB8AC3E}">
        <p14:creationId xmlns:p14="http://schemas.microsoft.com/office/powerpoint/2010/main" val="203708335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smtClean="0"/>
          </a:p>
        </p:txBody>
      </p:sp>
      <p:sp>
        <p:nvSpPr>
          <p:cNvPr id="3" name="Date Placeholder 2"/>
          <p:cNvSpPr>
            <a:spLocks noGrp="1"/>
          </p:cNvSpPr>
          <p:nvPr>
            <p:ph type="dt" sz="quarter"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65</a:t>
            </a:fld>
            <a:endParaRPr lang="en-US" altLang="en-US">
              <a:solidFill>
                <a:srgbClr val="000000"/>
              </a:solidFill>
            </a:endParaRPr>
          </a:p>
        </p:txBody>
      </p:sp>
      <p:sp>
        <p:nvSpPr>
          <p:cNvPr id="7" name="TextBox 6"/>
          <p:cNvSpPr txBox="1"/>
          <p:nvPr/>
        </p:nvSpPr>
        <p:spPr>
          <a:xfrm>
            <a:off x="800100" y="1086295"/>
            <a:ext cx="7581900" cy="2862322"/>
          </a:xfrm>
          <a:prstGeom prst="rect">
            <a:avLst/>
          </a:prstGeom>
          <a:noFill/>
        </p:spPr>
        <p:txBody>
          <a:bodyPr>
            <a:spAutoFit/>
          </a:bodyPr>
          <a:lstStyle/>
          <a:p>
            <a:pPr>
              <a:spcBef>
                <a:spcPts val="1200"/>
              </a:spcBef>
              <a:defRPr/>
            </a:pPr>
            <a:r>
              <a:rPr lang="en-US" sz="2800" b="1" dirty="0">
                <a:solidFill>
                  <a:srgbClr val="0000FF">
                    <a:alpha val="34000"/>
                  </a:srgbClr>
                </a:solidFill>
                <a:latin typeface="+mn-lt"/>
              </a:rPr>
              <a:t>Introduction</a:t>
            </a:r>
            <a:r>
              <a:rPr lang="en-US" sz="2800" b="1" dirty="0">
                <a:solidFill>
                  <a:srgbClr val="0000FF">
                    <a:alpha val="38000"/>
                  </a:srgbClr>
                </a:solidFill>
                <a:latin typeface="+mn-lt"/>
              </a:rPr>
              <a:t> </a:t>
            </a:r>
          </a:p>
          <a:p>
            <a:pPr>
              <a:spcBef>
                <a:spcPts val="1200"/>
              </a:spcBef>
              <a:defRPr/>
            </a:pPr>
            <a:r>
              <a:rPr lang="en-US" sz="2800" b="1" dirty="0" smtClean="0">
                <a:solidFill>
                  <a:srgbClr val="0000FF">
                    <a:alpha val="34000"/>
                  </a:srgbClr>
                </a:solidFill>
                <a:latin typeface="+mn-lt"/>
              </a:rPr>
              <a:t>Orbit and dispersion</a:t>
            </a:r>
            <a:endParaRPr lang="en-US" sz="2800" b="1" dirty="0">
              <a:solidFill>
                <a:srgbClr val="0000FF">
                  <a:alpha val="34000"/>
                </a:srgbClr>
              </a:solidFill>
              <a:latin typeface="+mn-lt"/>
            </a:endParaRPr>
          </a:p>
          <a:p>
            <a:pPr>
              <a:spcBef>
                <a:spcPts val="1200"/>
              </a:spcBef>
              <a:defRPr/>
            </a:pPr>
            <a:r>
              <a:rPr lang="en-US" sz="2800" b="1" dirty="0" smtClean="0">
                <a:solidFill>
                  <a:srgbClr val="0000FF">
                    <a:alpha val="34000"/>
                  </a:srgbClr>
                </a:solidFill>
                <a:latin typeface="+mn-lt"/>
              </a:rPr>
              <a:t>Tune and coupling</a:t>
            </a:r>
            <a:endParaRPr lang="en-US" sz="2800" b="1" dirty="0">
              <a:solidFill>
                <a:srgbClr val="0000FF">
                  <a:alpha val="34000"/>
                </a:srgbClr>
              </a:solidFill>
              <a:latin typeface="+mn-lt"/>
            </a:endParaRPr>
          </a:p>
          <a:p>
            <a:pPr>
              <a:spcBef>
                <a:spcPts val="1200"/>
              </a:spcBef>
              <a:defRPr/>
            </a:pPr>
            <a:r>
              <a:rPr lang="en-US" sz="2800" b="1" dirty="0" smtClean="0">
                <a:solidFill>
                  <a:srgbClr val="0000FF"/>
                </a:solidFill>
                <a:latin typeface="+mj-lt"/>
              </a:rPr>
              <a:t>Chromaticity</a:t>
            </a:r>
            <a:endParaRPr lang="en-US" sz="2800" b="1" dirty="0">
              <a:solidFill>
                <a:srgbClr val="0000FF"/>
              </a:solidFill>
              <a:latin typeface="+mj-lt"/>
            </a:endParaRPr>
          </a:p>
          <a:p>
            <a:pPr>
              <a:spcBef>
                <a:spcPts val="1200"/>
              </a:spcBef>
              <a:defRPr/>
            </a:pPr>
            <a:r>
              <a:rPr lang="en-US" sz="2800" b="1" dirty="0" smtClean="0">
                <a:solidFill>
                  <a:srgbClr val="0000FF">
                    <a:alpha val="39000"/>
                  </a:srgbClr>
                </a:solidFill>
                <a:latin typeface="+mn-lt"/>
              </a:rPr>
              <a:t>Linear optics</a:t>
            </a:r>
          </a:p>
        </p:txBody>
      </p:sp>
    </p:spTree>
    <p:extLst>
      <p:ext uri="{BB962C8B-B14F-4D97-AF65-F5344CB8AC3E}">
        <p14:creationId xmlns:p14="http://schemas.microsoft.com/office/powerpoint/2010/main" val="370447199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Chromaticity measurement</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66</a:t>
            </a:fld>
            <a:endParaRPr lang="en-US" altLang="en-US"/>
          </a:p>
        </p:txBody>
      </p:sp>
      <p:sp>
        <p:nvSpPr>
          <p:cNvPr id="6" name="Content Placeholder 5"/>
          <p:cNvSpPr>
            <a:spLocks noGrp="1"/>
          </p:cNvSpPr>
          <p:nvPr>
            <p:ph idx="1"/>
          </p:nvPr>
        </p:nvSpPr>
        <p:spPr>
          <a:xfrm>
            <a:off x="731500" y="903857"/>
            <a:ext cx="7877576" cy="792631"/>
          </a:xfrm>
        </p:spPr>
        <p:txBody>
          <a:bodyPr/>
          <a:lstStyle/>
          <a:p>
            <a:r>
              <a:rPr lang="en-GB" sz="1800" dirty="0" smtClean="0"/>
              <a:t>The </a:t>
            </a:r>
            <a:r>
              <a:rPr lang="en-GB" sz="1800" b="1" dirty="0" smtClean="0">
                <a:solidFill>
                  <a:srgbClr val="0000FF"/>
                </a:solidFill>
              </a:rPr>
              <a:t>linear</a:t>
            </a:r>
            <a:r>
              <a:rPr lang="en-GB" sz="1800" dirty="0" smtClean="0">
                <a:solidFill>
                  <a:srgbClr val="0000FF"/>
                </a:solidFill>
              </a:rPr>
              <a:t> </a:t>
            </a:r>
            <a:r>
              <a:rPr lang="en-GB" sz="1800" b="1" dirty="0" smtClean="0">
                <a:solidFill>
                  <a:srgbClr val="0000FF"/>
                </a:solidFill>
              </a:rPr>
              <a:t>chromaticity</a:t>
            </a:r>
            <a:r>
              <a:rPr lang="en-GB" sz="1800" dirty="0" smtClean="0">
                <a:solidFill>
                  <a:srgbClr val="0000FF"/>
                </a:solidFill>
              </a:rPr>
              <a:t> </a:t>
            </a:r>
            <a:r>
              <a:rPr lang="en-GB" sz="1800" dirty="0" smtClean="0"/>
              <a:t>defines the tune dependence on momentum:</a:t>
            </a:r>
            <a:endParaRPr lang="en-GB" sz="1800" dirty="0"/>
          </a:p>
        </p:txBody>
      </p:sp>
      <p:graphicFrame>
        <p:nvGraphicFramePr>
          <p:cNvPr id="27" name="Object 26"/>
          <p:cNvGraphicFramePr>
            <a:graphicFrameLocks noChangeAspect="1"/>
          </p:cNvGraphicFramePr>
          <p:nvPr>
            <p:extLst>
              <p:ext uri="{D42A27DB-BD31-4B8C-83A1-F6EECF244321}">
                <p14:modId xmlns:p14="http://schemas.microsoft.com/office/powerpoint/2010/main" val="665282286"/>
              </p:ext>
            </p:extLst>
          </p:nvPr>
        </p:nvGraphicFramePr>
        <p:xfrm>
          <a:off x="3150138" y="1300172"/>
          <a:ext cx="1279525" cy="727075"/>
        </p:xfrm>
        <a:graphic>
          <a:graphicData uri="http://schemas.openxmlformats.org/presentationml/2006/ole">
            <mc:AlternateContent xmlns:mc="http://schemas.openxmlformats.org/markup-compatibility/2006">
              <mc:Choice xmlns:v="urn:schemas-microsoft-com:vml" Requires="v">
                <p:oleObj spid="_x0000_s27340" name="Equation" r:id="rId3" imgW="736560" imgH="419040" progId="Equation.3">
                  <p:embed/>
                </p:oleObj>
              </mc:Choice>
              <mc:Fallback>
                <p:oleObj name="Equation" r:id="rId3" imgW="736560" imgH="419040" progId="Equation.3">
                  <p:embed/>
                  <p:pic>
                    <p:nvPicPr>
                      <p:cNvPr id="27" name="Object 26"/>
                      <p:cNvPicPr/>
                      <p:nvPr/>
                    </p:nvPicPr>
                    <p:blipFill>
                      <a:blip r:embed="rId4"/>
                      <a:stretch>
                        <a:fillRect/>
                      </a:stretch>
                    </p:blipFill>
                    <p:spPr>
                      <a:xfrm>
                        <a:off x="3150138" y="1300172"/>
                        <a:ext cx="1279525" cy="727075"/>
                      </a:xfrm>
                      <a:prstGeom prst="rect">
                        <a:avLst/>
                      </a:prstGeom>
                    </p:spPr>
                  </p:pic>
                </p:oleObj>
              </mc:Fallback>
            </mc:AlternateContent>
          </a:graphicData>
        </a:graphic>
      </p:graphicFrame>
      <p:sp>
        <p:nvSpPr>
          <p:cNvPr id="28" name="Content Placeholder 5"/>
          <p:cNvSpPr txBox="1">
            <a:spLocks/>
          </p:cNvSpPr>
          <p:nvPr/>
        </p:nvSpPr>
        <p:spPr bwMode="auto">
          <a:xfrm>
            <a:off x="729891" y="2046420"/>
            <a:ext cx="8098291" cy="971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F</a:t>
            </a:r>
            <a:r>
              <a:rPr lang="en-GB" sz="1800" kern="0" dirty="0" smtClean="0"/>
              <a:t>or a lattice </a:t>
            </a:r>
            <a:r>
              <a:rPr lang="en-GB" sz="1800" i="1" kern="0" dirty="0" smtClean="0">
                <a:latin typeface="Times New Roman" panose="02020603050405020304" pitchFamily="18" charset="0"/>
                <a:cs typeface="Times New Roman" panose="02020603050405020304" pitchFamily="18" charset="0"/>
              </a:rPr>
              <a:t>Q’</a:t>
            </a:r>
            <a:r>
              <a:rPr lang="en-GB" sz="1800" kern="0" dirty="0" smtClean="0"/>
              <a:t> is usually negative unless Q’ is corrected with </a:t>
            </a:r>
            <a:r>
              <a:rPr lang="en-GB" sz="1800" kern="0" dirty="0" err="1" smtClean="0"/>
              <a:t>sextupoles</a:t>
            </a:r>
            <a:r>
              <a:rPr lang="en-GB" sz="1800" kern="0" dirty="0" smtClean="0"/>
              <a:t>. The typical operation range of Q’ is ~ </a:t>
            </a:r>
            <a:r>
              <a:rPr lang="en-GB" sz="1800" b="1" kern="0" dirty="0" smtClean="0">
                <a:solidFill>
                  <a:srgbClr val="CC3399"/>
                </a:solidFill>
              </a:rPr>
              <a:t>+1 to +20</a:t>
            </a:r>
            <a:r>
              <a:rPr lang="en-GB" sz="1800" b="1" kern="0" dirty="0">
                <a:solidFill>
                  <a:srgbClr val="CC3399"/>
                </a:solidFill>
              </a:rPr>
              <a:t> </a:t>
            </a:r>
            <a:r>
              <a:rPr lang="en-GB" sz="1800" b="1" kern="0" dirty="0" smtClean="0">
                <a:solidFill>
                  <a:srgbClr val="CC3399"/>
                </a:solidFill>
              </a:rPr>
              <a:t>above transition</a:t>
            </a:r>
            <a:r>
              <a:rPr lang="en-GB" sz="1800" kern="0" dirty="0" smtClean="0"/>
              <a:t>, </a:t>
            </a:r>
            <a:r>
              <a:rPr lang="en-GB" sz="1800" b="1" kern="0" dirty="0" smtClean="0">
                <a:solidFill>
                  <a:srgbClr val="CC3399"/>
                </a:solidFill>
              </a:rPr>
              <a:t>slightly negative below transition energy</a:t>
            </a:r>
            <a:r>
              <a:rPr lang="en-GB" sz="1800" kern="0" dirty="0"/>
              <a:t> </a:t>
            </a:r>
            <a:r>
              <a:rPr lang="en-GB" sz="1800" kern="0" dirty="0" smtClean="0"/>
              <a:t>– due to collective effects.</a:t>
            </a:r>
            <a:endParaRPr lang="en-GB" sz="1800" kern="0" dirty="0"/>
          </a:p>
        </p:txBody>
      </p:sp>
      <p:sp>
        <p:nvSpPr>
          <p:cNvPr id="29" name="Content Placeholder 5"/>
          <p:cNvSpPr txBox="1">
            <a:spLocks/>
          </p:cNvSpPr>
          <p:nvPr/>
        </p:nvSpPr>
        <p:spPr bwMode="auto">
          <a:xfrm>
            <a:off x="729891" y="3110802"/>
            <a:ext cx="3758526" cy="16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The chromaticity is measured by changing / modulating the energy offset </a:t>
            </a:r>
            <a:r>
              <a:rPr lang="en-GB" sz="1800" i="1" kern="0" dirty="0" err="1" smtClean="0">
                <a:latin typeface="Times New Roman" panose="02020603050405020304" pitchFamily="18" charset="0"/>
                <a:cs typeface="Times New Roman" panose="02020603050405020304" pitchFamily="18" charset="0"/>
              </a:rPr>
              <a:t>dp</a:t>
            </a:r>
            <a:r>
              <a:rPr lang="en-GB" sz="1800" i="1" kern="0" dirty="0" smtClean="0">
                <a:latin typeface="Times New Roman" panose="02020603050405020304" pitchFamily="18" charset="0"/>
                <a:cs typeface="Times New Roman" panose="02020603050405020304" pitchFamily="18" charset="0"/>
              </a:rPr>
              <a:t>/p</a:t>
            </a:r>
            <a:r>
              <a:rPr lang="en-GB" sz="1800" kern="0" dirty="0" smtClean="0"/>
              <a:t> through the RF frequency while recording the tune change </a:t>
            </a:r>
            <a:r>
              <a:rPr lang="en-GB" sz="1800" i="1" kern="0" dirty="0" smtClean="0">
                <a:latin typeface="Symbol" panose="05050102010706020507" pitchFamily="18" charset="2"/>
              </a:rPr>
              <a:t>D</a:t>
            </a:r>
            <a:r>
              <a:rPr lang="en-GB" sz="1800" i="1" kern="0" dirty="0" smtClean="0">
                <a:latin typeface="Times New Roman" panose="02020603050405020304" pitchFamily="18" charset="0"/>
                <a:cs typeface="Times New Roman" panose="02020603050405020304" pitchFamily="18" charset="0"/>
              </a:rPr>
              <a:t>Q</a:t>
            </a:r>
            <a:r>
              <a:rPr lang="en-GB" sz="1800" kern="0" dirty="0" smtClean="0"/>
              <a:t>. </a:t>
            </a:r>
            <a:endParaRPr lang="en-GB" sz="1800" kern="0" dirty="0"/>
          </a:p>
        </p:txBody>
      </p:sp>
      <p:pic>
        <p:nvPicPr>
          <p:cNvPr id="30" name="Picture 29"/>
          <p:cNvPicPr>
            <a:picLocks noChangeAspect="1"/>
          </p:cNvPicPr>
          <p:nvPr/>
        </p:nvPicPr>
        <p:blipFill rotWithShape="1">
          <a:blip r:embed="rId5">
            <a:extLst>
              <a:ext uri="{28A0092B-C50C-407E-A947-70E740481C1C}">
                <a14:useLocalDpi xmlns:a14="http://schemas.microsoft.com/office/drawing/2010/main" val="0"/>
              </a:ext>
            </a:extLst>
          </a:blip>
          <a:srcRect t="42716" b="11666"/>
          <a:stretch/>
        </p:blipFill>
        <p:spPr>
          <a:xfrm>
            <a:off x="4812979" y="3666458"/>
            <a:ext cx="3892805" cy="2349759"/>
          </a:xfrm>
          <a:prstGeom prst="rect">
            <a:avLst/>
          </a:prstGeom>
        </p:spPr>
      </p:pic>
      <p:sp>
        <p:nvSpPr>
          <p:cNvPr id="31" name="TextBox 30"/>
          <p:cNvSpPr txBox="1"/>
          <p:nvPr/>
        </p:nvSpPr>
        <p:spPr>
          <a:xfrm>
            <a:off x="4750315" y="3069567"/>
            <a:ext cx="3391403" cy="523220"/>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Q’ measurement by RF frequency modulation at LHC</a:t>
            </a:r>
          </a:p>
        </p:txBody>
      </p:sp>
      <p:graphicFrame>
        <p:nvGraphicFramePr>
          <p:cNvPr id="32" name="Object 31"/>
          <p:cNvGraphicFramePr>
            <a:graphicFrameLocks noChangeAspect="1"/>
          </p:cNvGraphicFramePr>
          <p:nvPr>
            <p:extLst>
              <p:ext uri="{D42A27DB-BD31-4B8C-83A1-F6EECF244321}">
                <p14:modId xmlns:p14="http://schemas.microsoft.com/office/powerpoint/2010/main" val="3695251033"/>
              </p:ext>
            </p:extLst>
          </p:nvPr>
        </p:nvGraphicFramePr>
        <p:xfrm>
          <a:off x="1269170" y="4859402"/>
          <a:ext cx="3012590" cy="742276"/>
        </p:xfrm>
        <a:graphic>
          <a:graphicData uri="http://schemas.openxmlformats.org/presentationml/2006/ole">
            <mc:AlternateContent xmlns:mc="http://schemas.openxmlformats.org/markup-compatibility/2006">
              <mc:Choice xmlns:v="urn:schemas-microsoft-com:vml" Requires="v">
                <p:oleObj spid="_x0000_s27341" name="Equation" r:id="rId6" imgW="2006280" imgH="495000" progId="Equation.3">
                  <p:embed/>
                </p:oleObj>
              </mc:Choice>
              <mc:Fallback>
                <p:oleObj name="Equation" r:id="rId6" imgW="2006280" imgH="495000" progId="Equation.3">
                  <p:embed/>
                  <p:pic>
                    <p:nvPicPr>
                      <p:cNvPr id="32" name="Object 31"/>
                      <p:cNvPicPr/>
                      <p:nvPr/>
                    </p:nvPicPr>
                    <p:blipFill>
                      <a:blip r:embed="rId7"/>
                      <a:stretch>
                        <a:fillRect/>
                      </a:stretch>
                    </p:blipFill>
                    <p:spPr>
                      <a:xfrm>
                        <a:off x="1269170" y="4859402"/>
                        <a:ext cx="3012590" cy="742276"/>
                      </a:xfrm>
                      <a:prstGeom prst="rect">
                        <a:avLst/>
                      </a:prstGeom>
                    </p:spPr>
                  </p:pic>
                </p:oleObj>
              </mc:Fallback>
            </mc:AlternateContent>
          </a:graphicData>
        </a:graphic>
      </p:graphicFrame>
      <p:sp>
        <p:nvSpPr>
          <p:cNvPr id="33" name="TextBox 32"/>
          <p:cNvSpPr txBox="1"/>
          <p:nvPr/>
        </p:nvSpPr>
        <p:spPr>
          <a:xfrm>
            <a:off x="2203918" y="5967965"/>
            <a:ext cx="2150959"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b="1" i="1" kern="0" dirty="0" smtClean="0">
                <a:latin typeface="+mn-lt"/>
              </a:rPr>
              <a:t>At high energy machines, </a:t>
            </a:r>
            <a:r>
              <a:rPr lang="en-GB" sz="1400" b="1" i="1" kern="0" dirty="0" smtClean="0">
                <a:latin typeface="Symbol" panose="05050102010706020507" pitchFamily="18" charset="2"/>
              </a:rPr>
              <a:t>g</a:t>
            </a:r>
            <a:r>
              <a:rPr lang="en-GB" sz="1400" b="1" i="1" kern="0" dirty="0" smtClean="0">
                <a:latin typeface="+mn-lt"/>
              </a:rPr>
              <a:t> &gt;&gt; 1</a:t>
            </a:r>
          </a:p>
        </p:txBody>
      </p:sp>
      <p:cxnSp>
        <p:nvCxnSpPr>
          <p:cNvPr id="35" name="Straight Arrow Connector 34"/>
          <p:cNvCxnSpPr/>
          <p:nvPr/>
        </p:nvCxnSpPr>
        <p:spPr bwMode="auto">
          <a:xfrm flipH="1" flipV="1">
            <a:off x="3352814" y="5453616"/>
            <a:ext cx="36044" cy="47742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26064398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Chromaticity measurement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67</a:t>
            </a:fld>
            <a:endParaRPr lang="en-US" altLang="en-US"/>
          </a:p>
        </p:txBody>
      </p:sp>
      <p:grpSp>
        <p:nvGrpSpPr>
          <p:cNvPr id="7" name="Group 6"/>
          <p:cNvGrpSpPr/>
          <p:nvPr/>
        </p:nvGrpSpPr>
        <p:grpSpPr>
          <a:xfrm>
            <a:off x="2617200" y="1232751"/>
            <a:ext cx="6378509" cy="3529100"/>
            <a:chOff x="1537487" y="2985960"/>
            <a:chExt cx="5866725" cy="3147803"/>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3734" t="26449" r="984" b="9348"/>
            <a:stretch/>
          </p:blipFill>
          <p:spPr>
            <a:xfrm>
              <a:off x="1537487" y="2985960"/>
              <a:ext cx="5866725" cy="3147803"/>
            </a:xfrm>
            <a:prstGeom prst="rect">
              <a:avLst/>
            </a:prstGeom>
          </p:spPr>
        </p:pic>
        <p:sp>
          <p:nvSpPr>
            <p:cNvPr id="9" name="TextBox 8"/>
            <p:cNvSpPr txBox="1"/>
            <p:nvPr/>
          </p:nvSpPr>
          <p:spPr>
            <a:xfrm>
              <a:off x="3889397" y="3390595"/>
              <a:ext cx="1258678"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smtClean="0">
                  <a:solidFill>
                    <a:srgbClr val="FF0000"/>
                  </a:solidFill>
                  <a:latin typeface="+mn-lt"/>
                </a:rPr>
                <a:t>RF frequency</a:t>
              </a:r>
            </a:p>
          </p:txBody>
        </p:sp>
        <p:sp>
          <p:nvSpPr>
            <p:cNvPr id="10" name="TextBox 9"/>
            <p:cNvSpPr txBox="1"/>
            <p:nvPr/>
          </p:nvSpPr>
          <p:spPr>
            <a:xfrm>
              <a:off x="3594219" y="3896636"/>
              <a:ext cx="1269899"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smtClean="0">
                  <a:solidFill>
                    <a:srgbClr val="0000FF"/>
                  </a:solidFill>
                  <a:latin typeface="+mn-lt"/>
                </a:rPr>
                <a:t>Vertical tunes</a:t>
              </a:r>
            </a:p>
          </p:txBody>
        </p:sp>
        <p:sp>
          <p:nvSpPr>
            <p:cNvPr id="11" name="TextBox 10"/>
            <p:cNvSpPr txBox="1"/>
            <p:nvPr/>
          </p:nvSpPr>
          <p:spPr>
            <a:xfrm>
              <a:off x="4390028" y="5195630"/>
              <a:ext cx="1478290"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smtClean="0">
                  <a:solidFill>
                    <a:srgbClr val="0000FF"/>
                  </a:solidFill>
                  <a:latin typeface="+mn-lt"/>
                </a:rPr>
                <a:t>Horizontal tunes</a:t>
              </a:r>
            </a:p>
          </p:txBody>
        </p:sp>
      </p:grpSp>
      <p:sp>
        <p:nvSpPr>
          <p:cNvPr id="20" name="TextBox 19"/>
          <p:cNvSpPr txBox="1"/>
          <p:nvPr/>
        </p:nvSpPr>
        <p:spPr>
          <a:xfrm>
            <a:off x="2611170" y="905789"/>
            <a:ext cx="6113529"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Q’ measurement along a ramp by RF frequency modulation at LHC</a:t>
            </a:r>
          </a:p>
        </p:txBody>
      </p:sp>
      <p:grpSp>
        <p:nvGrpSpPr>
          <p:cNvPr id="6" name="Group 5"/>
          <p:cNvGrpSpPr/>
          <p:nvPr/>
        </p:nvGrpSpPr>
        <p:grpSpPr>
          <a:xfrm>
            <a:off x="607285" y="2150068"/>
            <a:ext cx="6979355" cy="4186374"/>
            <a:chOff x="607285" y="2150068"/>
            <a:chExt cx="6979355" cy="4186374"/>
          </a:xfrm>
        </p:grpSpPr>
        <p:grpSp>
          <p:nvGrpSpPr>
            <p:cNvPr id="12" name="Group 11"/>
            <p:cNvGrpSpPr/>
            <p:nvPr/>
          </p:nvGrpSpPr>
          <p:grpSpPr>
            <a:xfrm>
              <a:off x="614627" y="2159265"/>
              <a:ext cx="6972013" cy="4177177"/>
              <a:chOff x="5743109" y="2182008"/>
              <a:chExt cx="7480591" cy="5189867"/>
            </a:xfrm>
          </p:grpSpPr>
          <p:sp>
            <p:nvSpPr>
              <p:cNvPr id="13" name="Rectangle 12"/>
              <p:cNvSpPr/>
              <p:nvPr/>
            </p:nvSpPr>
            <p:spPr bwMode="auto">
              <a:xfrm>
                <a:off x="9088756" y="2182008"/>
                <a:ext cx="4134944" cy="868676"/>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15" name="Straight Connector 14"/>
              <p:cNvCxnSpPr/>
              <p:nvPr/>
            </p:nvCxnSpPr>
            <p:spPr bwMode="auto">
              <a:xfrm flipH="1">
                <a:off x="5743109" y="3050684"/>
                <a:ext cx="3345649" cy="432119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flipV="1">
                <a:off x="10056165" y="3050684"/>
                <a:ext cx="3167535" cy="4321191"/>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8" name="Picture 17"/>
              <p:cNvPicPr>
                <a:picLocks noChangeAspect="1"/>
              </p:cNvPicPr>
              <p:nvPr/>
            </p:nvPicPr>
            <p:blipFill rotWithShape="1">
              <a:blip r:embed="rId3">
                <a:extLst>
                  <a:ext uri="{28A0092B-C50C-407E-A947-70E740481C1C}">
                    <a14:useLocalDpi xmlns:a14="http://schemas.microsoft.com/office/drawing/2010/main" val="0"/>
                  </a:ext>
                </a:extLst>
              </a:blip>
              <a:srcRect l="5797" t="51661" r="2150" b="2589"/>
              <a:stretch/>
            </p:blipFill>
            <p:spPr>
              <a:xfrm>
                <a:off x="5743109" y="5029248"/>
                <a:ext cx="4313055" cy="2321554"/>
              </a:xfrm>
              <a:prstGeom prst="rect">
                <a:avLst/>
              </a:prstGeom>
              <a:ln>
                <a:solidFill>
                  <a:schemeClr val="tx1"/>
                </a:solidFill>
              </a:ln>
            </p:spPr>
          </p:pic>
        </p:grpSp>
        <p:cxnSp>
          <p:nvCxnSpPr>
            <p:cNvPr id="36" name="Straight Connector 35"/>
            <p:cNvCxnSpPr/>
            <p:nvPr/>
          </p:nvCxnSpPr>
          <p:spPr bwMode="auto">
            <a:xfrm flipH="1">
              <a:off x="607285" y="2150068"/>
              <a:ext cx="3118191" cy="23086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Straight Connector 38"/>
            <p:cNvCxnSpPr/>
            <p:nvPr/>
          </p:nvCxnSpPr>
          <p:spPr bwMode="auto">
            <a:xfrm flipH="1">
              <a:off x="4634453" y="2159265"/>
              <a:ext cx="2952187" cy="2291663"/>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44" name="TextBox 43"/>
          <p:cNvSpPr txBox="1"/>
          <p:nvPr/>
        </p:nvSpPr>
        <p:spPr>
          <a:xfrm>
            <a:off x="4849796" y="4936077"/>
            <a:ext cx="3952994" cy="1625060"/>
          </a:xfrm>
          <a:prstGeom prst="rect">
            <a:avLst/>
          </a:prstGeom>
        </p:spPr>
        <p:txBody>
          <a:bodyPr wrap="square" rtlCol="0">
            <a:spAutoFit/>
          </a:bodyPr>
          <a:lstStyle/>
          <a:p>
            <a:pPr marL="285750" indent="-285750">
              <a:spcBef>
                <a:spcPct val="20000"/>
              </a:spcBef>
              <a:spcAft>
                <a:spcPts val="400"/>
              </a:spcAft>
              <a:buClr>
                <a:srgbClr val="0000FF"/>
              </a:buClr>
              <a:buSzPct val="80000"/>
              <a:buFont typeface="Wingdings" panose="05000000000000000000" pitchFamily="2" charset="2"/>
              <a:buChar char="q"/>
            </a:pPr>
            <a:r>
              <a:rPr lang="en-GB" sz="1600" kern="0" dirty="0" smtClean="0">
                <a:latin typeface="+mn-lt"/>
              </a:rPr>
              <a:t>Frequency continuously modulated,</a:t>
            </a:r>
          </a:p>
          <a:p>
            <a:pPr marL="285750" indent="-285750">
              <a:spcBef>
                <a:spcPct val="20000"/>
              </a:spcBef>
              <a:spcAft>
                <a:spcPts val="400"/>
              </a:spcAft>
              <a:buClr>
                <a:srgbClr val="0000FF"/>
              </a:buClr>
              <a:buSzPct val="80000"/>
              <a:buFont typeface="Wingdings" panose="05000000000000000000" pitchFamily="2" charset="2"/>
              <a:buChar char="q"/>
            </a:pPr>
            <a:r>
              <a:rPr lang="en-GB" sz="1600" kern="0" dirty="0" smtClean="0">
                <a:latin typeface="+mn-lt"/>
              </a:rPr>
              <a:t>Tune continuously measured,</a:t>
            </a:r>
          </a:p>
          <a:p>
            <a:pPr marL="285750" indent="-285750">
              <a:spcBef>
                <a:spcPct val="20000"/>
              </a:spcBef>
              <a:spcAft>
                <a:spcPts val="400"/>
              </a:spcAft>
              <a:buClr>
                <a:srgbClr val="0000FF"/>
              </a:buClr>
              <a:buSzPct val="80000"/>
              <a:buFont typeface="Wingdings" panose="05000000000000000000" pitchFamily="2" charset="2"/>
              <a:buChar char="q"/>
            </a:pPr>
            <a:r>
              <a:rPr lang="en-GB" sz="1600" kern="0" dirty="0" smtClean="0">
                <a:latin typeface="+mn-lt"/>
              </a:rPr>
              <a:t>Q’ reconstructed offline from the tune modulation amplitude.</a:t>
            </a:r>
          </a:p>
          <a:p>
            <a:pPr marL="285750" indent="-285750">
              <a:spcBef>
                <a:spcPct val="20000"/>
              </a:spcBef>
              <a:spcAft>
                <a:spcPts val="400"/>
              </a:spcAft>
              <a:buClr>
                <a:srgbClr val="0000FF"/>
              </a:buClr>
              <a:buSzPct val="80000"/>
              <a:buFont typeface="Wingdings" panose="05000000000000000000" pitchFamily="2" charset="2"/>
              <a:buChar char="q"/>
            </a:pPr>
            <a:endParaRPr lang="en-GB" sz="1600" kern="0" dirty="0" smtClean="0">
              <a:latin typeface="+mn-lt"/>
            </a:endParaRPr>
          </a:p>
        </p:txBody>
      </p:sp>
    </p:spTree>
    <p:extLst>
      <p:ext uri="{BB962C8B-B14F-4D97-AF65-F5344CB8AC3E}">
        <p14:creationId xmlns:p14="http://schemas.microsoft.com/office/powerpoint/2010/main" val="2657767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Chromaticity from </a:t>
            </a:r>
            <a:r>
              <a:rPr lang="en-GB" dirty="0" err="1" smtClean="0"/>
              <a:t>Shottky</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68</a:t>
            </a:fld>
            <a:endParaRPr lang="en-US" altLang="en-US"/>
          </a:p>
        </p:txBody>
      </p:sp>
      <p:sp>
        <p:nvSpPr>
          <p:cNvPr id="6" name="Content Placeholder 5"/>
          <p:cNvSpPr>
            <a:spLocks noGrp="1"/>
          </p:cNvSpPr>
          <p:nvPr>
            <p:ph idx="1"/>
          </p:nvPr>
        </p:nvSpPr>
        <p:spPr>
          <a:xfrm>
            <a:off x="635534" y="898488"/>
            <a:ext cx="7877576" cy="1531981"/>
          </a:xfrm>
        </p:spPr>
        <p:txBody>
          <a:bodyPr/>
          <a:lstStyle/>
          <a:p>
            <a:r>
              <a:rPr lang="en-GB" sz="1800" dirty="0" smtClean="0"/>
              <a:t>A </a:t>
            </a:r>
            <a:r>
              <a:rPr lang="en-GB" sz="1800" dirty="0" err="1" smtClean="0"/>
              <a:t>Shottky</a:t>
            </a:r>
            <a:r>
              <a:rPr lang="en-GB" sz="1800" dirty="0" smtClean="0"/>
              <a:t> monitor can be used to determine Q’ for hadron beams without the need for a radial modulation.</a:t>
            </a:r>
          </a:p>
          <a:p>
            <a:pPr lvl="1"/>
            <a:r>
              <a:rPr lang="en-GB" sz="1600" dirty="0" smtClean="0"/>
              <a:t>Completely non-invasive measurement.</a:t>
            </a:r>
          </a:p>
          <a:p>
            <a:r>
              <a:rPr lang="en-GB" sz="1800" dirty="0" smtClean="0"/>
              <a:t>Q’ is related to the difference in width of the upper and lower </a:t>
            </a:r>
            <a:r>
              <a:rPr lang="en-GB" sz="1800" dirty="0" err="1" smtClean="0"/>
              <a:t>Shottky</a:t>
            </a:r>
            <a:r>
              <a:rPr lang="en-GB" sz="1800" dirty="0" smtClean="0"/>
              <a:t> side-bands:</a:t>
            </a:r>
            <a:endParaRPr lang="en-GB" sz="1800" dirty="0"/>
          </a:p>
        </p:txBody>
      </p:sp>
      <p:pic>
        <p:nvPicPr>
          <p:cNvPr id="7" name="Picture 6"/>
          <p:cNvPicPr>
            <a:picLocks noChangeAspect="1"/>
          </p:cNvPicPr>
          <p:nvPr/>
        </p:nvPicPr>
        <p:blipFill>
          <a:blip r:embed="rId2"/>
          <a:stretch>
            <a:fillRect/>
          </a:stretch>
        </p:blipFill>
        <p:spPr>
          <a:xfrm>
            <a:off x="389244" y="2975740"/>
            <a:ext cx="6058589" cy="3771411"/>
          </a:xfrm>
          <a:prstGeom prst="rect">
            <a:avLst/>
          </a:prstGeom>
        </p:spPr>
      </p:pic>
      <p:sp>
        <p:nvSpPr>
          <p:cNvPr id="8" name="TextBox 7"/>
          <p:cNvSpPr txBox="1"/>
          <p:nvPr/>
        </p:nvSpPr>
        <p:spPr>
          <a:xfrm>
            <a:off x="1085505" y="2840412"/>
            <a:ext cx="2350323"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err="1" smtClean="0">
                <a:solidFill>
                  <a:srgbClr val="0000CC"/>
                </a:solidFill>
                <a:latin typeface="+mn-lt"/>
              </a:rPr>
              <a:t>Shottky</a:t>
            </a:r>
            <a:r>
              <a:rPr lang="en-GB" sz="1400" b="1" i="1" kern="0" dirty="0" smtClean="0">
                <a:solidFill>
                  <a:srgbClr val="0000CC"/>
                </a:solidFill>
                <a:latin typeface="+mn-lt"/>
              </a:rPr>
              <a:t> signal at the LHC</a:t>
            </a:r>
          </a:p>
        </p:txBody>
      </p:sp>
      <p:pic>
        <p:nvPicPr>
          <p:cNvPr id="9" name="Picture 8"/>
          <p:cNvPicPr>
            <a:picLocks noChangeAspect="1"/>
          </p:cNvPicPr>
          <p:nvPr/>
        </p:nvPicPr>
        <p:blipFill>
          <a:blip r:embed="rId3"/>
          <a:stretch>
            <a:fillRect/>
          </a:stretch>
        </p:blipFill>
        <p:spPr>
          <a:xfrm>
            <a:off x="3249349" y="2236129"/>
            <a:ext cx="2649945" cy="659336"/>
          </a:xfrm>
          <a:prstGeom prst="rect">
            <a:avLst/>
          </a:prstGeom>
        </p:spPr>
      </p:pic>
      <p:sp>
        <p:nvSpPr>
          <p:cNvPr id="10" name="Rectangle 9"/>
          <p:cNvSpPr/>
          <p:nvPr/>
        </p:nvSpPr>
        <p:spPr>
          <a:xfrm>
            <a:off x="1499600" y="3435021"/>
            <a:ext cx="990977"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Q-SHOT-LHC</a:t>
            </a:r>
            <a:endParaRPr lang="en-GB" sz="1000" b="1" dirty="0">
              <a:latin typeface="+mj-lt"/>
            </a:endParaRPr>
          </a:p>
        </p:txBody>
      </p:sp>
      <p:sp>
        <p:nvSpPr>
          <p:cNvPr id="11" name="Content Placeholder 5"/>
          <p:cNvSpPr txBox="1">
            <a:spLocks/>
          </p:cNvSpPr>
          <p:nvPr/>
        </p:nvSpPr>
        <p:spPr bwMode="auto">
          <a:xfrm>
            <a:off x="6338630" y="3558131"/>
            <a:ext cx="2632841" cy="1531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None/>
            </a:pPr>
            <a:r>
              <a:rPr lang="en-GB" sz="1400" i="1" kern="0" dirty="0" smtClean="0"/>
              <a:t>At LHC for example, the </a:t>
            </a:r>
            <a:r>
              <a:rPr lang="en-GB" sz="1400" i="1" kern="0" dirty="0" err="1" smtClean="0"/>
              <a:t>Shottky</a:t>
            </a:r>
            <a:r>
              <a:rPr lang="en-GB" sz="1400" i="1" kern="0" dirty="0" smtClean="0"/>
              <a:t> provides reasonable Q’ data at injection for protons, and at ~ all energies for ions (due to Z</a:t>
            </a:r>
            <a:r>
              <a:rPr lang="en-GB" sz="1400" i="1" kern="0" baseline="30000" dirty="0" smtClean="0"/>
              <a:t>2</a:t>
            </a:r>
            <a:r>
              <a:rPr lang="en-GB" sz="1400" i="1" kern="0" dirty="0" smtClean="0"/>
              <a:t> sensitivity).</a:t>
            </a:r>
            <a:endParaRPr lang="en-GB" sz="1400" i="1" kern="0" dirty="0"/>
          </a:p>
        </p:txBody>
      </p:sp>
    </p:spTree>
    <p:extLst>
      <p:ext uri="{BB962C8B-B14F-4D97-AF65-F5344CB8AC3E}">
        <p14:creationId xmlns:p14="http://schemas.microsoft.com/office/powerpoint/2010/main" val="120470287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Chromaticity and field errors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69</a:t>
            </a:fld>
            <a:endParaRPr lang="en-US" altLang="en-US"/>
          </a:p>
        </p:txBody>
      </p:sp>
      <p:sp>
        <p:nvSpPr>
          <p:cNvPr id="6" name="Content Placeholder 5"/>
          <p:cNvSpPr>
            <a:spLocks noGrp="1"/>
          </p:cNvSpPr>
          <p:nvPr>
            <p:ph idx="1"/>
          </p:nvPr>
        </p:nvSpPr>
        <p:spPr>
          <a:xfrm>
            <a:off x="693095" y="971080"/>
            <a:ext cx="7877576" cy="4301360"/>
          </a:xfrm>
        </p:spPr>
        <p:txBody>
          <a:bodyPr/>
          <a:lstStyle/>
          <a:p>
            <a:r>
              <a:rPr lang="en-GB" sz="1800" dirty="0" smtClean="0"/>
              <a:t>In </a:t>
            </a:r>
            <a:r>
              <a:rPr lang="en-GB" sz="1800" b="1" dirty="0" smtClean="0">
                <a:solidFill>
                  <a:srgbClr val="0000FF"/>
                </a:solidFill>
              </a:rPr>
              <a:t>superconducting machines</a:t>
            </a:r>
            <a:r>
              <a:rPr lang="en-GB" sz="1800" dirty="0" smtClean="0">
                <a:solidFill>
                  <a:srgbClr val="0000FF"/>
                </a:solidFill>
              </a:rPr>
              <a:t> </a:t>
            </a:r>
            <a:r>
              <a:rPr lang="en-GB" sz="1800" dirty="0" smtClean="0"/>
              <a:t>like </a:t>
            </a:r>
            <a:r>
              <a:rPr lang="en-GB" sz="1800" dirty="0" err="1" smtClean="0"/>
              <a:t>Tevatron</a:t>
            </a:r>
            <a:r>
              <a:rPr lang="en-GB" sz="1800" dirty="0" smtClean="0"/>
              <a:t>, LHC or FCC-</a:t>
            </a:r>
            <a:r>
              <a:rPr lang="en-GB" sz="1800" dirty="0" err="1" smtClean="0"/>
              <a:t>hh</a:t>
            </a:r>
            <a:r>
              <a:rPr lang="en-GB" sz="1800" dirty="0"/>
              <a:t> </a:t>
            </a:r>
            <a:r>
              <a:rPr lang="en-GB" sz="1800" dirty="0" smtClean="0"/>
              <a:t>the </a:t>
            </a:r>
            <a:r>
              <a:rPr lang="en-GB" sz="1800" b="1" dirty="0" err="1" smtClean="0">
                <a:solidFill>
                  <a:srgbClr val="CC3399"/>
                </a:solidFill>
              </a:rPr>
              <a:t>sextupolar</a:t>
            </a:r>
            <a:r>
              <a:rPr lang="en-GB" sz="1800" b="1" dirty="0" smtClean="0">
                <a:solidFill>
                  <a:srgbClr val="CC3399"/>
                </a:solidFill>
              </a:rPr>
              <a:t> field errors</a:t>
            </a:r>
            <a:r>
              <a:rPr lang="en-GB" sz="1800" dirty="0" smtClean="0">
                <a:solidFill>
                  <a:srgbClr val="CC3399"/>
                </a:solidFill>
              </a:rPr>
              <a:t> </a:t>
            </a:r>
            <a:r>
              <a:rPr lang="en-GB" sz="1800" dirty="0" smtClean="0"/>
              <a:t>(</a:t>
            </a:r>
            <a:r>
              <a:rPr lang="en-GB" sz="1800" b="1" i="1" dirty="0" smtClean="0">
                <a:solidFill>
                  <a:srgbClr val="CC3399"/>
                </a:solidFill>
              </a:rPr>
              <a:t>b</a:t>
            </a:r>
            <a:r>
              <a:rPr lang="en-GB" sz="1800" b="1" i="1" baseline="-25000" dirty="0" smtClean="0">
                <a:solidFill>
                  <a:srgbClr val="CC3399"/>
                </a:solidFill>
              </a:rPr>
              <a:t>3</a:t>
            </a:r>
            <a:r>
              <a:rPr lang="en-GB" sz="1800" dirty="0" smtClean="0"/>
              <a:t>) play an important role and may generate huge chromaticity errors.</a:t>
            </a:r>
          </a:p>
          <a:p>
            <a:r>
              <a:rPr lang="en-GB" sz="1800" dirty="0" smtClean="0"/>
              <a:t>The </a:t>
            </a:r>
            <a:r>
              <a:rPr lang="en-GB" sz="1800" b="1" dirty="0" smtClean="0">
                <a:solidFill>
                  <a:srgbClr val="0000FF"/>
                </a:solidFill>
              </a:rPr>
              <a:t>field errors </a:t>
            </a:r>
            <a:r>
              <a:rPr lang="en-GB" sz="1800" dirty="0" smtClean="0"/>
              <a:t>are usually generated in the </a:t>
            </a:r>
            <a:r>
              <a:rPr lang="en-GB" sz="1800" b="1" dirty="0" smtClean="0">
                <a:solidFill>
                  <a:srgbClr val="0000FF"/>
                </a:solidFill>
              </a:rPr>
              <a:t>dipoles</a:t>
            </a:r>
            <a:r>
              <a:rPr lang="en-GB" sz="1800" dirty="0" smtClean="0"/>
              <a:t> and due to the important integrated length of the dipoles, the </a:t>
            </a:r>
            <a:r>
              <a:rPr lang="en-GB" sz="1800" i="1" dirty="0" smtClean="0"/>
              <a:t>b</a:t>
            </a:r>
            <a:r>
              <a:rPr lang="en-GB" sz="1800" i="1" baseline="-25000" dirty="0" smtClean="0"/>
              <a:t>3</a:t>
            </a:r>
            <a:r>
              <a:rPr lang="en-GB" sz="1800" dirty="0" smtClean="0"/>
              <a:t> errors can add up to hundred’s of units of Q’.</a:t>
            </a:r>
          </a:p>
          <a:p>
            <a:r>
              <a:rPr lang="en-GB" sz="1800" dirty="0" smtClean="0"/>
              <a:t>Furthermore superconducting machine are affected by </a:t>
            </a:r>
            <a:r>
              <a:rPr lang="en-GB" sz="1800" b="1" dirty="0" smtClean="0">
                <a:solidFill>
                  <a:srgbClr val="CC3399"/>
                </a:solidFill>
              </a:rPr>
              <a:t>decay</a:t>
            </a:r>
            <a:r>
              <a:rPr lang="en-GB" sz="1800" dirty="0" smtClean="0"/>
              <a:t> and </a:t>
            </a:r>
            <a:r>
              <a:rPr lang="en-GB" sz="1800" b="1" dirty="0" smtClean="0">
                <a:solidFill>
                  <a:srgbClr val="CC3399"/>
                </a:solidFill>
              </a:rPr>
              <a:t>snapback</a:t>
            </a:r>
            <a:r>
              <a:rPr lang="en-GB" sz="1800" dirty="0" smtClean="0">
                <a:solidFill>
                  <a:srgbClr val="CC3399"/>
                </a:solidFill>
              </a:rPr>
              <a:t> </a:t>
            </a:r>
            <a:r>
              <a:rPr lang="en-GB" sz="1800" dirty="0" smtClean="0"/>
              <a:t>phenomena:</a:t>
            </a:r>
          </a:p>
          <a:p>
            <a:pPr lvl="1"/>
            <a:r>
              <a:rPr lang="en-GB" sz="1600" b="1" dirty="0" smtClean="0">
                <a:solidFill>
                  <a:srgbClr val="CC3399"/>
                </a:solidFill>
              </a:rPr>
              <a:t>Decay</a:t>
            </a:r>
            <a:r>
              <a:rPr lang="en-GB" sz="1600" dirty="0" smtClean="0"/>
              <a:t>: while the machine ‘sits’ at injection for filling, persistent currents (~ eddy currents) flow between the cable strands and may induced large field errors, in particular </a:t>
            </a:r>
            <a:r>
              <a:rPr lang="en-GB" sz="1600" i="1" dirty="0" smtClean="0"/>
              <a:t>b</a:t>
            </a:r>
            <a:r>
              <a:rPr lang="en-GB" sz="1600" i="1" baseline="-25000" dirty="0" smtClean="0"/>
              <a:t>3</a:t>
            </a:r>
            <a:r>
              <a:rPr lang="en-GB" sz="1600" i="1" dirty="0" smtClean="0"/>
              <a:t> </a:t>
            </a:r>
            <a:r>
              <a:rPr lang="en-GB" sz="1600" dirty="0" smtClean="0"/>
              <a:t>components. This leads to a drift of the chromaticity over time.</a:t>
            </a:r>
          </a:p>
          <a:p>
            <a:pPr lvl="1"/>
            <a:r>
              <a:rPr lang="en-GB" sz="1600" b="1" dirty="0" smtClean="0">
                <a:solidFill>
                  <a:srgbClr val="CC3399"/>
                </a:solidFill>
              </a:rPr>
              <a:t>Snapback</a:t>
            </a:r>
            <a:r>
              <a:rPr lang="en-GB" sz="1600" dirty="0" smtClean="0"/>
              <a:t>: At the start of the energy ramp, the persistent currents ‘snap back’ to their initial value before decay over a very narrow energy range, leading to large dynamic swings of Q’.</a:t>
            </a:r>
            <a:endParaRPr lang="en-GB" sz="1600" dirty="0"/>
          </a:p>
        </p:txBody>
      </p:sp>
    </p:spTree>
    <p:extLst>
      <p:ext uri="{BB962C8B-B14F-4D97-AF65-F5344CB8AC3E}">
        <p14:creationId xmlns:p14="http://schemas.microsoft.com/office/powerpoint/2010/main" val="1463367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realistic lattice - LHC</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a:t>
            </a:fld>
            <a:endParaRPr lang="en-US" altLang="en-US"/>
          </a:p>
        </p:txBody>
      </p:sp>
      <p:sp>
        <p:nvSpPr>
          <p:cNvPr id="6" name="Content Placeholder 5"/>
          <p:cNvSpPr>
            <a:spLocks noGrp="1"/>
          </p:cNvSpPr>
          <p:nvPr>
            <p:ph idx="1"/>
          </p:nvPr>
        </p:nvSpPr>
        <p:spPr>
          <a:xfrm>
            <a:off x="462665" y="897485"/>
            <a:ext cx="8338435" cy="844910"/>
          </a:xfrm>
        </p:spPr>
        <p:txBody>
          <a:bodyPr/>
          <a:lstStyle/>
          <a:p>
            <a:r>
              <a:rPr lang="en-GB" sz="1800" dirty="0" smtClean="0"/>
              <a:t>The LHC arc section are equipped with 107 m long F0D0 cells. Besides our 3 main elements the LHC cell is equipped with other correction (trim) magnets.</a:t>
            </a:r>
          </a:p>
          <a:p>
            <a:pPr lvl="1"/>
            <a:r>
              <a:rPr lang="en-GB" sz="1600" dirty="0" smtClean="0"/>
              <a:t>In modern light sources multipoles are often combined inside the same magnet.</a:t>
            </a:r>
            <a:endParaRPr lang="en-GB" sz="1600" dirty="0"/>
          </a:p>
        </p:txBody>
      </p:sp>
      <p:pic>
        <p:nvPicPr>
          <p:cNvPr id="7" name="Picture 6"/>
          <p:cNvPicPr>
            <a:picLocks noChangeAspect="1"/>
          </p:cNvPicPr>
          <p:nvPr/>
        </p:nvPicPr>
        <p:blipFill>
          <a:blip r:embed="rId2"/>
          <a:stretch>
            <a:fillRect/>
          </a:stretch>
        </p:blipFill>
        <p:spPr>
          <a:xfrm>
            <a:off x="1038424" y="1844281"/>
            <a:ext cx="7191176" cy="1853554"/>
          </a:xfrm>
          <a:prstGeom prst="rect">
            <a:avLst/>
          </a:prstGeom>
        </p:spPr>
      </p:pic>
      <p:pic>
        <p:nvPicPr>
          <p:cNvPr id="8" name="Picture 7"/>
          <p:cNvPicPr>
            <a:picLocks noChangeAspect="1"/>
          </p:cNvPicPr>
          <p:nvPr/>
        </p:nvPicPr>
        <p:blipFill>
          <a:blip r:embed="rId3"/>
          <a:stretch>
            <a:fillRect/>
          </a:stretch>
        </p:blipFill>
        <p:spPr>
          <a:xfrm>
            <a:off x="616285" y="3731177"/>
            <a:ext cx="4213621" cy="2739231"/>
          </a:xfrm>
          <a:prstGeom prst="rect">
            <a:avLst/>
          </a:prstGeom>
        </p:spPr>
      </p:pic>
      <p:sp>
        <p:nvSpPr>
          <p:cNvPr id="12" name="TextBox 11"/>
          <p:cNvSpPr txBox="1"/>
          <p:nvPr/>
        </p:nvSpPr>
        <p:spPr>
          <a:xfrm>
            <a:off x="4413682" y="3697835"/>
            <a:ext cx="3899144" cy="3096232"/>
          </a:xfrm>
          <a:prstGeom prst="rect">
            <a:avLst/>
          </a:prstGeom>
          <a:solidFill>
            <a:schemeClr val="bg1"/>
          </a:solidFill>
        </p:spPr>
        <p:txBody>
          <a:bodyPr wrap="none" rtlCol="0">
            <a:spAutoFit/>
          </a:bodyPr>
          <a:lstStyle/>
          <a:p>
            <a:pPr marL="227013" indent="-227013">
              <a:spcBef>
                <a:spcPct val="20000"/>
              </a:spcBef>
              <a:spcAft>
                <a:spcPts val="400"/>
              </a:spcAft>
              <a:buClr>
                <a:srgbClr val="0000FF"/>
              </a:buClr>
              <a:buSzPct val="80000"/>
              <a:buFont typeface="Courier New" panose="02070309020205020404" pitchFamily="49" charset="0"/>
              <a:buChar char="o"/>
            </a:pPr>
            <a:r>
              <a:rPr lang="en-GB" sz="1400" b="1" kern="0" dirty="0">
                <a:latin typeface="+mn-lt"/>
              </a:rPr>
              <a:t>MB: main </a:t>
            </a:r>
            <a:r>
              <a:rPr lang="en-GB" sz="1400" b="1" kern="0" dirty="0">
                <a:solidFill>
                  <a:srgbClr val="CC3399"/>
                </a:solidFill>
                <a:latin typeface="+mn-lt"/>
              </a:rPr>
              <a:t>dipole</a:t>
            </a:r>
          </a:p>
          <a:p>
            <a:pPr marL="227013" indent="-227013">
              <a:spcBef>
                <a:spcPct val="20000"/>
              </a:spcBef>
              <a:spcAft>
                <a:spcPts val="400"/>
              </a:spcAft>
              <a:buClr>
                <a:srgbClr val="0000FF"/>
              </a:buClr>
              <a:buSzPct val="80000"/>
              <a:buFont typeface="Courier New" panose="02070309020205020404" pitchFamily="49" charset="0"/>
              <a:buChar char="o"/>
            </a:pPr>
            <a:r>
              <a:rPr lang="en-GB" sz="1400" b="1" kern="0" dirty="0">
                <a:latin typeface="+mn-lt"/>
              </a:rPr>
              <a:t>MQ: main </a:t>
            </a:r>
            <a:r>
              <a:rPr lang="en-GB" sz="1400" b="1" kern="0" dirty="0" smtClean="0">
                <a:solidFill>
                  <a:srgbClr val="CC3399"/>
                </a:solidFill>
                <a:latin typeface="+mn-lt"/>
              </a:rPr>
              <a:t>quadrupole</a:t>
            </a:r>
            <a:endParaRPr lang="en-GB" sz="1400" kern="0" dirty="0">
              <a:latin typeface="+mn-lt"/>
            </a:endParaRPr>
          </a:p>
          <a:p>
            <a:pPr marL="227013" indent="-227013">
              <a:spcBef>
                <a:spcPct val="20000"/>
              </a:spcBef>
              <a:spcAft>
                <a:spcPts val="400"/>
              </a:spcAft>
              <a:buClr>
                <a:srgbClr val="0000FF"/>
              </a:buClr>
              <a:buSzPct val="80000"/>
              <a:buFont typeface="Courier New" panose="02070309020205020404" pitchFamily="49" charset="0"/>
              <a:buChar char="o"/>
            </a:pPr>
            <a:r>
              <a:rPr lang="en-GB" sz="1400" b="1" kern="0" dirty="0">
                <a:latin typeface="+mn-lt"/>
              </a:rPr>
              <a:t>MQT</a:t>
            </a:r>
            <a:r>
              <a:rPr lang="en-GB" sz="1400" kern="0" dirty="0">
                <a:latin typeface="+mn-lt"/>
              </a:rPr>
              <a:t>: </a:t>
            </a:r>
            <a:r>
              <a:rPr lang="en-GB" sz="1400" kern="0" dirty="0" smtClean="0">
                <a:latin typeface="+mn-lt"/>
              </a:rPr>
              <a:t>trim </a:t>
            </a:r>
            <a:r>
              <a:rPr lang="en-GB" sz="1400" b="1" kern="0" dirty="0">
                <a:solidFill>
                  <a:srgbClr val="CC3399"/>
                </a:solidFill>
                <a:latin typeface="+mn-lt"/>
              </a:rPr>
              <a:t>quadrupole</a:t>
            </a:r>
          </a:p>
          <a:p>
            <a:pPr marL="227013" indent="-227013">
              <a:spcBef>
                <a:spcPct val="20000"/>
              </a:spcBef>
              <a:spcAft>
                <a:spcPts val="400"/>
              </a:spcAft>
              <a:buClr>
                <a:srgbClr val="0000FF"/>
              </a:buClr>
              <a:buSzPct val="80000"/>
              <a:buFont typeface="Courier New" panose="02070309020205020404" pitchFamily="49" charset="0"/>
              <a:buChar char="o"/>
            </a:pPr>
            <a:r>
              <a:rPr lang="en-GB" sz="1400" b="1" kern="0" dirty="0">
                <a:latin typeface="+mn-lt"/>
              </a:rPr>
              <a:t>MQS</a:t>
            </a:r>
            <a:r>
              <a:rPr lang="en-GB" sz="1400" kern="0" dirty="0">
                <a:latin typeface="+mn-lt"/>
              </a:rPr>
              <a:t>: </a:t>
            </a:r>
            <a:r>
              <a:rPr lang="en-GB" sz="1400" b="1" kern="0" dirty="0" smtClean="0">
                <a:solidFill>
                  <a:srgbClr val="CC3399"/>
                </a:solidFill>
                <a:latin typeface="+mn-lt"/>
              </a:rPr>
              <a:t>skew</a:t>
            </a:r>
            <a:r>
              <a:rPr lang="en-GB" sz="1400" kern="0" dirty="0" smtClean="0">
                <a:latin typeface="+mn-lt"/>
              </a:rPr>
              <a:t> </a:t>
            </a:r>
            <a:r>
              <a:rPr lang="en-GB" sz="1400" kern="0" dirty="0">
                <a:latin typeface="+mn-lt"/>
              </a:rPr>
              <a:t>trim </a:t>
            </a:r>
            <a:r>
              <a:rPr lang="en-GB" sz="1400" b="1" kern="0" dirty="0">
                <a:solidFill>
                  <a:srgbClr val="CC3399"/>
                </a:solidFill>
                <a:latin typeface="+mn-lt"/>
              </a:rPr>
              <a:t>quadrupole</a:t>
            </a:r>
          </a:p>
          <a:p>
            <a:pPr marL="227013" indent="-227013">
              <a:spcBef>
                <a:spcPct val="20000"/>
              </a:spcBef>
              <a:spcAft>
                <a:spcPts val="400"/>
              </a:spcAft>
              <a:buClr>
                <a:srgbClr val="0000FF"/>
              </a:buClr>
              <a:buSzPct val="80000"/>
              <a:buFont typeface="Courier New" panose="02070309020205020404" pitchFamily="49" charset="0"/>
              <a:buChar char="o"/>
            </a:pPr>
            <a:r>
              <a:rPr lang="en-GB" sz="1400" kern="0" dirty="0">
                <a:latin typeface="+mn-lt"/>
              </a:rPr>
              <a:t>MO: </a:t>
            </a:r>
            <a:r>
              <a:rPr lang="en-GB" sz="1400" kern="0" dirty="0" smtClean="0">
                <a:latin typeface="+mn-lt"/>
              </a:rPr>
              <a:t>lattice </a:t>
            </a:r>
            <a:r>
              <a:rPr lang="en-GB" sz="1400" kern="0" dirty="0" err="1">
                <a:latin typeface="+mn-lt"/>
              </a:rPr>
              <a:t>octupole</a:t>
            </a:r>
            <a:r>
              <a:rPr lang="en-GB" sz="1400" kern="0" dirty="0">
                <a:latin typeface="+mn-lt"/>
              </a:rPr>
              <a:t> (Landau damping)</a:t>
            </a:r>
          </a:p>
          <a:p>
            <a:pPr marL="227013" indent="-227013">
              <a:spcBef>
                <a:spcPct val="20000"/>
              </a:spcBef>
              <a:spcAft>
                <a:spcPts val="400"/>
              </a:spcAft>
              <a:buClr>
                <a:srgbClr val="0000FF"/>
              </a:buClr>
              <a:buSzPct val="80000"/>
              <a:buFont typeface="Courier New" panose="02070309020205020404" pitchFamily="49" charset="0"/>
              <a:buChar char="o"/>
            </a:pPr>
            <a:r>
              <a:rPr lang="en-GB" sz="1400" b="1" kern="0" dirty="0">
                <a:latin typeface="+mn-lt"/>
              </a:rPr>
              <a:t>MSCB:</a:t>
            </a:r>
            <a:r>
              <a:rPr lang="en-GB" sz="1400" kern="0" dirty="0">
                <a:latin typeface="+mn-lt"/>
              </a:rPr>
              <a:t> </a:t>
            </a:r>
            <a:r>
              <a:rPr lang="en-GB" sz="1400" b="1" kern="0" dirty="0" err="1" smtClean="0">
                <a:solidFill>
                  <a:srgbClr val="CC3399"/>
                </a:solidFill>
                <a:latin typeface="+mn-lt"/>
              </a:rPr>
              <a:t>sextupole</a:t>
            </a:r>
            <a:r>
              <a:rPr lang="en-GB" sz="1400" kern="0" dirty="0" smtClean="0">
                <a:latin typeface="+mn-lt"/>
              </a:rPr>
              <a:t> + </a:t>
            </a:r>
            <a:r>
              <a:rPr lang="en-GB" sz="1400" b="1" kern="0" dirty="0">
                <a:solidFill>
                  <a:srgbClr val="CC3399"/>
                </a:solidFill>
                <a:latin typeface="+mn-lt"/>
              </a:rPr>
              <a:t>o</a:t>
            </a:r>
            <a:r>
              <a:rPr lang="en-GB" sz="1400" b="1" kern="0" dirty="0" smtClean="0">
                <a:solidFill>
                  <a:srgbClr val="CC3399"/>
                </a:solidFill>
                <a:latin typeface="+mn-lt"/>
              </a:rPr>
              <a:t>rbit </a:t>
            </a:r>
            <a:r>
              <a:rPr lang="en-GB" sz="1400" b="1" kern="0" dirty="0">
                <a:solidFill>
                  <a:srgbClr val="CC3399"/>
                </a:solidFill>
                <a:latin typeface="+mn-lt"/>
              </a:rPr>
              <a:t>corrector </a:t>
            </a:r>
            <a:r>
              <a:rPr lang="en-GB" sz="1400" b="1" kern="0" dirty="0" smtClean="0">
                <a:solidFill>
                  <a:srgbClr val="CC3399"/>
                </a:solidFill>
                <a:latin typeface="+mn-lt"/>
              </a:rPr>
              <a:t>dipole</a:t>
            </a:r>
            <a:endParaRPr lang="en-GB" sz="1400" b="1" kern="0" dirty="0">
              <a:solidFill>
                <a:srgbClr val="CC3399"/>
              </a:solidFill>
              <a:latin typeface="+mn-lt"/>
            </a:endParaRPr>
          </a:p>
          <a:p>
            <a:pPr marL="227013" indent="-227013">
              <a:spcBef>
                <a:spcPct val="20000"/>
              </a:spcBef>
              <a:spcAft>
                <a:spcPts val="400"/>
              </a:spcAft>
              <a:buClr>
                <a:srgbClr val="0000FF"/>
              </a:buClr>
              <a:buSzPct val="80000"/>
              <a:buFont typeface="Courier New" panose="02070309020205020404" pitchFamily="49" charset="0"/>
              <a:buChar char="o"/>
            </a:pPr>
            <a:r>
              <a:rPr lang="en-GB" sz="1400" kern="0" dirty="0">
                <a:latin typeface="+mn-lt"/>
              </a:rPr>
              <a:t>MCS: Spool piece </a:t>
            </a:r>
            <a:r>
              <a:rPr lang="en-GB" sz="1400" b="1" kern="0" dirty="0" err="1">
                <a:solidFill>
                  <a:srgbClr val="CC3399"/>
                </a:solidFill>
                <a:latin typeface="+mn-lt"/>
              </a:rPr>
              <a:t>sextupole</a:t>
            </a:r>
            <a:endParaRPr lang="en-GB" sz="1400" b="1" kern="0" dirty="0">
              <a:solidFill>
                <a:srgbClr val="CC3399"/>
              </a:solidFill>
              <a:latin typeface="+mn-lt"/>
            </a:endParaRPr>
          </a:p>
          <a:p>
            <a:pPr marL="227013" indent="-227013">
              <a:spcBef>
                <a:spcPct val="20000"/>
              </a:spcBef>
              <a:spcAft>
                <a:spcPts val="400"/>
              </a:spcAft>
              <a:buClr>
                <a:srgbClr val="0000FF"/>
              </a:buClr>
              <a:buSzPct val="80000"/>
              <a:buFont typeface="Courier New" panose="02070309020205020404" pitchFamily="49" charset="0"/>
              <a:buChar char="o"/>
            </a:pPr>
            <a:r>
              <a:rPr lang="en-GB" sz="1400" kern="0" dirty="0">
                <a:latin typeface="+mn-lt"/>
              </a:rPr>
              <a:t>MCDO: Spool piece 8 / 10 pole</a:t>
            </a:r>
          </a:p>
          <a:p>
            <a:pPr marL="227013" indent="-227013">
              <a:spcBef>
                <a:spcPct val="20000"/>
              </a:spcBef>
              <a:spcAft>
                <a:spcPts val="400"/>
              </a:spcAft>
              <a:buClr>
                <a:srgbClr val="0000FF"/>
              </a:buClr>
              <a:buSzPct val="80000"/>
              <a:buFont typeface="Courier New" panose="02070309020205020404" pitchFamily="49" charset="0"/>
              <a:buChar char="o"/>
            </a:pPr>
            <a:r>
              <a:rPr lang="en-GB" sz="1400" b="1" kern="0" dirty="0">
                <a:solidFill>
                  <a:srgbClr val="CC3399"/>
                </a:solidFill>
                <a:latin typeface="+mn-lt"/>
              </a:rPr>
              <a:t>BPM: Beam position </a:t>
            </a:r>
            <a:r>
              <a:rPr lang="en-GB" sz="1400" b="1" kern="0" dirty="0" smtClean="0">
                <a:solidFill>
                  <a:srgbClr val="CC3399"/>
                </a:solidFill>
                <a:latin typeface="+mn-lt"/>
              </a:rPr>
              <a:t>monitor</a:t>
            </a:r>
            <a:endParaRPr lang="en-GB" sz="1400" b="1" kern="0" dirty="0">
              <a:solidFill>
                <a:srgbClr val="CC3399"/>
              </a:solidFill>
              <a:latin typeface="+mn-lt"/>
            </a:endParaRPr>
          </a:p>
          <a:p>
            <a:pPr marL="227013" indent="-227013">
              <a:spcBef>
                <a:spcPct val="20000"/>
              </a:spcBef>
              <a:spcAft>
                <a:spcPts val="400"/>
              </a:spcAft>
              <a:buClr>
                <a:srgbClr val="0000FF"/>
              </a:buClr>
              <a:buSzPct val="80000"/>
              <a:buFont typeface="Courier New" panose="02070309020205020404" pitchFamily="49" charset="0"/>
              <a:buChar char="o"/>
            </a:pPr>
            <a:endParaRPr lang="en-GB" sz="1400" kern="0" dirty="0" smtClean="0">
              <a:latin typeface="+mn-lt"/>
            </a:endParaRPr>
          </a:p>
        </p:txBody>
      </p:sp>
    </p:spTree>
    <p:extLst>
      <p:ext uri="{BB962C8B-B14F-4D97-AF65-F5344CB8AC3E}">
        <p14:creationId xmlns:p14="http://schemas.microsoft.com/office/powerpoint/2010/main" val="1203382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t>
            </a:r>
            <a:r>
              <a:rPr lang="en-GB" dirty="0" smtClean="0"/>
              <a:t>3 errors at LHC</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70</a:t>
            </a:fld>
            <a:endParaRPr lang="en-US" altLang="en-US"/>
          </a:p>
        </p:txBody>
      </p:sp>
      <p:sp>
        <p:nvSpPr>
          <p:cNvPr id="6" name="Content Placeholder 5"/>
          <p:cNvSpPr>
            <a:spLocks noGrp="1"/>
          </p:cNvSpPr>
          <p:nvPr>
            <p:ph idx="1"/>
          </p:nvPr>
        </p:nvSpPr>
        <p:spPr>
          <a:xfrm>
            <a:off x="539475" y="830035"/>
            <a:ext cx="7877576" cy="960125"/>
          </a:xfrm>
        </p:spPr>
        <p:txBody>
          <a:bodyPr/>
          <a:lstStyle/>
          <a:p>
            <a:r>
              <a:rPr lang="en-GB" sz="1800" dirty="0" smtClean="0"/>
              <a:t>The b3 errors for the LHC dipole magnets were measured on test benches and on the series production magnets.</a:t>
            </a:r>
          </a:p>
          <a:p>
            <a:pPr lvl="1"/>
            <a:r>
              <a:rPr lang="en-GB" sz="1600" dirty="0" smtClean="0"/>
              <a:t>Higher order field errors were also measured (up to b7).</a:t>
            </a:r>
          </a:p>
        </p:txBody>
      </p:sp>
      <p:grpSp>
        <p:nvGrpSpPr>
          <p:cNvPr id="16" name="Group 15"/>
          <p:cNvGrpSpPr/>
          <p:nvPr/>
        </p:nvGrpSpPr>
        <p:grpSpPr>
          <a:xfrm>
            <a:off x="342900" y="1987433"/>
            <a:ext cx="5155538" cy="4734042"/>
            <a:chOff x="568612" y="1828520"/>
            <a:chExt cx="5155538" cy="4734042"/>
          </a:xfrm>
        </p:grpSpPr>
        <p:grpSp>
          <p:nvGrpSpPr>
            <p:cNvPr id="14" name="Group 13"/>
            <p:cNvGrpSpPr/>
            <p:nvPr/>
          </p:nvGrpSpPr>
          <p:grpSpPr>
            <a:xfrm>
              <a:off x="568612" y="1828520"/>
              <a:ext cx="5155538" cy="4734042"/>
              <a:chOff x="568612" y="1828520"/>
              <a:chExt cx="5155538" cy="4734042"/>
            </a:xfrm>
          </p:grpSpPr>
          <p:pic>
            <p:nvPicPr>
              <p:cNvPr id="7" name="Picture 3" descr="C:\Users\msolfaro\AppData\Local\Microsoft\Windows\Temporary Internet Files\Content.Outlook\BG5OWQN2\Screen Shot 2015-06-15 at 5 06 26 P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612" y="1895445"/>
                <a:ext cx="5155538" cy="4667117"/>
              </a:xfrm>
              <a:prstGeom prst="rect">
                <a:avLst/>
              </a:prstGeom>
              <a:ln>
                <a:noFill/>
              </a:ln>
              <a:effectLst/>
              <a:extLst>
                <a:ext uri="{909E8E84-426E-40dd-AFC4-6F175D3DCCD1}">
                  <a14:hiddenFill xmlns="" xmlns:a14="http://schemas.microsoft.com/office/drawing/2010/main">
                    <a:solidFill>
                      <a:srgbClr val="FFFFFF"/>
                    </a:solidFill>
                  </a14:hiddenFill>
                </a:ext>
              </a:extLst>
            </p:spPr>
          </p:pic>
          <p:sp>
            <p:nvSpPr>
              <p:cNvPr id="8" name="TextBox 7"/>
              <p:cNvSpPr txBox="1"/>
              <p:nvPr/>
            </p:nvSpPr>
            <p:spPr>
              <a:xfrm>
                <a:off x="1153955" y="1828520"/>
                <a:ext cx="4291645"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Evolution of b3 during the LHC dipole cycle</a:t>
                </a:r>
              </a:p>
            </p:txBody>
          </p:sp>
          <p:sp>
            <p:nvSpPr>
              <p:cNvPr id="9" name="TextBox 8"/>
              <p:cNvSpPr txBox="1"/>
              <p:nvPr/>
            </p:nvSpPr>
            <p:spPr>
              <a:xfrm>
                <a:off x="1307575" y="4427530"/>
                <a:ext cx="960124"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b="1" i="1" kern="0" dirty="0" smtClean="0">
                    <a:solidFill>
                      <a:srgbClr val="CC3399"/>
                    </a:solidFill>
                    <a:latin typeface="+mn-lt"/>
                  </a:rPr>
                  <a:t>Injection plateau</a:t>
                </a:r>
              </a:p>
            </p:txBody>
          </p:sp>
          <p:sp>
            <p:nvSpPr>
              <p:cNvPr id="10" name="TextBox 9"/>
              <p:cNvSpPr txBox="1"/>
              <p:nvPr/>
            </p:nvSpPr>
            <p:spPr>
              <a:xfrm>
                <a:off x="2920585" y="3750504"/>
                <a:ext cx="960124" cy="276999"/>
              </a:xfrm>
              <a:prstGeom prst="rect">
                <a:avLst/>
              </a:prstGeom>
            </p:spPr>
            <p:txBody>
              <a:bodyPr wrap="square" rtlCol="0">
                <a:spAutoFit/>
              </a:bodyPr>
              <a:lstStyle/>
              <a:p>
                <a:pPr algn="ctr">
                  <a:spcBef>
                    <a:spcPct val="20000"/>
                  </a:spcBef>
                  <a:spcAft>
                    <a:spcPts val="400"/>
                  </a:spcAft>
                  <a:buClr>
                    <a:srgbClr val="0000FF"/>
                  </a:buClr>
                  <a:buSzPct val="80000"/>
                </a:pPr>
                <a:r>
                  <a:rPr lang="en-GB" sz="1200" b="1" i="1" kern="0" dirty="0" smtClean="0">
                    <a:solidFill>
                      <a:srgbClr val="CC3399"/>
                    </a:solidFill>
                    <a:latin typeface="+mn-lt"/>
                  </a:rPr>
                  <a:t>Ramp</a:t>
                </a:r>
              </a:p>
            </p:txBody>
          </p:sp>
          <p:sp>
            <p:nvSpPr>
              <p:cNvPr id="11" name="TextBox 10"/>
              <p:cNvSpPr txBox="1"/>
              <p:nvPr/>
            </p:nvSpPr>
            <p:spPr>
              <a:xfrm>
                <a:off x="1666058" y="3781191"/>
                <a:ext cx="960124"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b="1" i="1" kern="0" dirty="0" smtClean="0">
                    <a:solidFill>
                      <a:srgbClr val="CC3399"/>
                    </a:solidFill>
                    <a:latin typeface="+mn-lt"/>
                  </a:rPr>
                  <a:t>Start of ramp</a:t>
                </a:r>
              </a:p>
            </p:txBody>
          </p:sp>
          <p:cxnSp>
            <p:nvCxnSpPr>
              <p:cNvPr id="13" name="Straight Connector 12"/>
              <p:cNvCxnSpPr/>
              <p:nvPr/>
            </p:nvCxnSpPr>
            <p:spPr bwMode="auto">
              <a:xfrm>
                <a:off x="2183616" y="4260534"/>
                <a:ext cx="0" cy="1584557"/>
              </a:xfrm>
              <a:prstGeom prst="line">
                <a:avLst/>
              </a:prstGeom>
              <a:solidFill>
                <a:schemeClr val="accent1"/>
              </a:solidFill>
              <a:ln w="19050" cap="flat" cmpd="sng" algn="ctr">
                <a:solidFill>
                  <a:srgbClr val="CC3399"/>
                </a:solidFill>
                <a:prstDash val="dash"/>
                <a:round/>
                <a:headEnd type="none" w="med" len="med"/>
                <a:tailEnd type="none" w="med" len="med"/>
              </a:ln>
              <a:effectLst/>
            </p:spPr>
          </p:cxnSp>
        </p:grpSp>
        <p:sp>
          <p:nvSpPr>
            <p:cNvPr id="15" name="TextBox 14"/>
            <p:cNvSpPr txBox="1"/>
            <p:nvPr/>
          </p:nvSpPr>
          <p:spPr>
            <a:xfrm>
              <a:off x="2346753" y="2619399"/>
              <a:ext cx="808449" cy="276999"/>
            </a:xfrm>
            <a:prstGeom prst="rect">
              <a:avLst/>
            </a:prstGeom>
          </p:spPr>
          <p:txBody>
            <a:bodyPr wrap="square" rtlCol="0">
              <a:spAutoFit/>
            </a:bodyPr>
            <a:lstStyle/>
            <a:p>
              <a:pPr algn="ctr">
                <a:spcBef>
                  <a:spcPct val="20000"/>
                </a:spcBef>
                <a:spcAft>
                  <a:spcPts val="400"/>
                </a:spcAft>
                <a:buClr>
                  <a:srgbClr val="0000FF"/>
                </a:buClr>
                <a:buSzPct val="80000"/>
              </a:pPr>
              <a:r>
                <a:rPr lang="en-GB" sz="1200" b="1" i="1" kern="0" dirty="0" smtClean="0">
                  <a:solidFill>
                    <a:srgbClr val="FF0000"/>
                  </a:solidFill>
                  <a:latin typeface="+mn-lt"/>
                </a:rPr>
                <a:t>(dipole)</a:t>
              </a:r>
            </a:p>
          </p:txBody>
        </p:sp>
      </p:grpSp>
      <p:sp>
        <p:nvSpPr>
          <p:cNvPr id="17" name="Content Placeholder 5"/>
          <p:cNvSpPr txBox="1">
            <a:spLocks/>
          </p:cNvSpPr>
          <p:nvPr/>
        </p:nvSpPr>
        <p:spPr bwMode="auto">
          <a:xfrm>
            <a:off x="5437288" y="2190431"/>
            <a:ext cx="3662833" cy="234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600" kern="0" dirty="0" smtClean="0"/>
              <a:t>During injection b</a:t>
            </a:r>
            <a:r>
              <a:rPr lang="en-GB" sz="1600" kern="0" baseline="-25000" dirty="0" smtClean="0"/>
              <a:t>3</a:t>
            </a:r>
            <a:r>
              <a:rPr lang="en-GB" sz="1600" kern="0" dirty="0" smtClean="0"/>
              <a:t> decays by ~1 unit </a:t>
            </a:r>
            <a:r>
              <a:rPr lang="en-GB" sz="1600" kern="0" dirty="0" smtClean="0">
                <a:sym typeface="Symbol" panose="05050102010706020507" pitchFamily="18" charset="2"/>
              </a:rPr>
              <a:t> </a:t>
            </a:r>
            <a:r>
              <a:rPr lang="en-GB" sz="1600" kern="0" dirty="0" smtClean="0">
                <a:solidFill>
                  <a:srgbClr val="0000FF"/>
                </a:solidFill>
                <a:sym typeface="Symbol" panose="05050102010706020507" pitchFamily="18" charset="2"/>
              </a:rPr>
              <a:t>38 units of Q’.</a:t>
            </a:r>
          </a:p>
          <a:p>
            <a:pPr lvl="1"/>
            <a:r>
              <a:rPr lang="en-GB" sz="1400" b="1" kern="0" dirty="0" smtClean="0">
                <a:solidFill>
                  <a:srgbClr val="CC3399"/>
                </a:solidFill>
                <a:sym typeface="Symbol" panose="05050102010706020507" pitchFamily="18" charset="2"/>
              </a:rPr>
              <a:t>1 unit = relative field (error) of 10</a:t>
            </a:r>
            <a:r>
              <a:rPr lang="en-GB" sz="1400" b="1" kern="0" baseline="30000" dirty="0" smtClean="0">
                <a:solidFill>
                  <a:srgbClr val="CC3399"/>
                </a:solidFill>
                <a:sym typeface="Symbol" panose="05050102010706020507" pitchFamily="18" charset="2"/>
              </a:rPr>
              <a:t>-4</a:t>
            </a:r>
            <a:r>
              <a:rPr lang="en-GB" sz="1400" b="1" kern="0" dirty="0" smtClean="0">
                <a:solidFill>
                  <a:srgbClr val="CC3399"/>
                </a:solidFill>
                <a:sym typeface="Symbol" panose="05050102010706020507" pitchFamily="18" charset="2"/>
              </a:rPr>
              <a:t> at a radius of 17 mm</a:t>
            </a:r>
            <a:r>
              <a:rPr lang="en-GB" sz="1400" kern="0" dirty="0" smtClean="0">
                <a:sym typeface="Symbol" panose="05050102010706020507" pitchFamily="18" charset="2"/>
              </a:rPr>
              <a:t>.</a:t>
            </a:r>
          </a:p>
          <a:p>
            <a:r>
              <a:rPr lang="en-GB" sz="1600" kern="0" dirty="0" smtClean="0">
                <a:sym typeface="Symbol" panose="05050102010706020507" pitchFamily="18" charset="2"/>
              </a:rPr>
              <a:t>Over the full cycle the swing of b3 is ~7 units </a:t>
            </a:r>
            <a:r>
              <a:rPr lang="en-GB" sz="1600" kern="0" dirty="0">
                <a:sym typeface="Symbol" panose="05050102010706020507" pitchFamily="18" charset="2"/>
              </a:rPr>
              <a:t> </a:t>
            </a:r>
            <a:r>
              <a:rPr lang="en-GB" sz="1600" kern="0" dirty="0" smtClean="0">
                <a:solidFill>
                  <a:srgbClr val="0000FF"/>
                </a:solidFill>
                <a:sym typeface="Symbol" panose="05050102010706020507" pitchFamily="18" charset="2"/>
              </a:rPr>
              <a:t>270 </a:t>
            </a:r>
            <a:r>
              <a:rPr lang="en-GB" sz="1600" kern="0" dirty="0">
                <a:solidFill>
                  <a:srgbClr val="0000FF"/>
                </a:solidFill>
                <a:sym typeface="Symbol" panose="05050102010706020507" pitchFamily="18" charset="2"/>
              </a:rPr>
              <a:t>units of Q</a:t>
            </a:r>
            <a:r>
              <a:rPr lang="en-GB" sz="1600" kern="0" dirty="0" smtClean="0">
                <a:solidFill>
                  <a:srgbClr val="0000FF"/>
                </a:solidFill>
                <a:sym typeface="Symbol" panose="05050102010706020507" pitchFamily="18" charset="2"/>
              </a:rPr>
              <a:t>’.</a:t>
            </a:r>
          </a:p>
          <a:p>
            <a:r>
              <a:rPr lang="en-GB" sz="1600" kern="0" dirty="0" smtClean="0">
                <a:solidFill>
                  <a:srgbClr val="009900"/>
                </a:solidFill>
                <a:sym typeface="Symbol" panose="05050102010706020507" pitchFamily="18" charset="2"/>
              </a:rPr>
              <a:t>Typically one would like to control Q’ to a few units (±1-2).</a:t>
            </a:r>
            <a:endParaRPr lang="en-GB" sz="1600" kern="0" dirty="0">
              <a:solidFill>
                <a:srgbClr val="009900"/>
              </a:solidFill>
            </a:endParaRPr>
          </a:p>
        </p:txBody>
      </p:sp>
      <p:sp>
        <p:nvSpPr>
          <p:cNvPr id="18" name="Rectangle 17"/>
          <p:cNvSpPr/>
          <p:nvPr/>
        </p:nvSpPr>
        <p:spPr>
          <a:xfrm>
            <a:off x="3381445" y="5545325"/>
            <a:ext cx="1184940"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CHROM-B3-LHC</a:t>
            </a:r>
            <a:endParaRPr lang="en-GB" sz="1000" b="1" dirty="0">
              <a:latin typeface="+mj-lt"/>
            </a:endParaRPr>
          </a:p>
        </p:txBody>
      </p:sp>
    </p:spTree>
    <p:extLst>
      <p:ext uri="{BB962C8B-B14F-4D97-AF65-F5344CB8AC3E}">
        <p14:creationId xmlns:p14="http://schemas.microsoft.com/office/powerpoint/2010/main" val="309925807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b3 errors at </a:t>
            </a:r>
            <a:r>
              <a:rPr lang="en-GB" dirty="0" smtClean="0"/>
              <a:t>LHC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71</a:t>
            </a:fld>
            <a:endParaRPr lang="en-US" altLang="en-US"/>
          </a:p>
        </p:txBody>
      </p:sp>
      <p:sp>
        <p:nvSpPr>
          <p:cNvPr id="6" name="Content Placeholder 5"/>
          <p:cNvSpPr>
            <a:spLocks noGrp="1"/>
          </p:cNvSpPr>
          <p:nvPr>
            <p:ph idx="1"/>
          </p:nvPr>
        </p:nvSpPr>
        <p:spPr>
          <a:xfrm>
            <a:off x="713625" y="1062440"/>
            <a:ext cx="7877576" cy="984790"/>
          </a:xfrm>
        </p:spPr>
        <p:txBody>
          <a:bodyPr/>
          <a:lstStyle/>
          <a:p>
            <a:r>
              <a:rPr lang="en-GB" sz="1800" dirty="0" smtClean="0"/>
              <a:t>To control the LHC chromaticity at injection it is not possible to modulate the frequency for continuous measurements, a model must therefore be available to stabilize Q’.</a:t>
            </a:r>
          </a:p>
        </p:txBody>
      </p:sp>
      <p:grpSp>
        <p:nvGrpSpPr>
          <p:cNvPr id="26" name="Group 25"/>
          <p:cNvGrpSpPr/>
          <p:nvPr/>
        </p:nvGrpSpPr>
        <p:grpSpPr>
          <a:xfrm>
            <a:off x="342900" y="2392235"/>
            <a:ext cx="4940919" cy="4008565"/>
            <a:chOff x="552800" y="1802082"/>
            <a:chExt cx="4940919" cy="4008565"/>
          </a:xfrm>
        </p:grpSpPr>
        <p:pic>
          <p:nvPicPr>
            <p:cNvPr id="7" name="Picture 7"/>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754"/>
            <a:stretch/>
          </p:blipFill>
          <p:spPr bwMode="auto">
            <a:xfrm>
              <a:off x="923525" y="2127781"/>
              <a:ext cx="4356101" cy="3264425"/>
            </a:xfrm>
            <a:prstGeom prst="rect">
              <a:avLst/>
            </a:prstGeom>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Lst>
          </p:spPr>
        </p:pic>
        <p:sp>
          <p:nvSpPr>
            <p:cNvPr id="8" name="TextBox 7"/>
            <p:cNvSpPr txBox="1"/>
            <p:nvPr/>
          </p:nvSpPr>
          <p:spPr>
            <a:xfrm>
              <a:off x="4232728" y="5502870"/>
              <a:ext cx="1090363"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Time (min)</a:t>
              </a:r>
            </a:p>
          </p:txBody>
        </p:sp>
        <p:sp>
          <p:nvSpPr>
            <p:cNvPr id="9" name="TextBox 8"/>
            <p:cNvSpPr txBox="1"/>
            <p:nvPr/>
          </p:nvSpPr>
          <p:spPr>
            <a:xfrm>
              <a:off x="917002" y="1802082"/>
              <a:ext cx="4576717"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Evolution of the H chromaticity at injection for LHC</a:t>
              </a:r>
            </a:p>
          </p:txBody>
        </p:sp>
        <p:sp>
          <p:nvSpPr>
            <p:cNvPr id="10" name="TextBox 9"/>
            <p:cNvSpPr txBox="1"/>
            <p:nvPr/>
          </p:nvSpPr>
          <p:spPr>
            <a:xfrm>
              <a:off x="552800" y="2127781"/>
              <a:ext cx="37382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Q’</a:t>
              </a:r>
            </a:p>
          </p:txBody>
        </p:sp>
        <p:grpSp>
          <p:nvGrpSpPr>
            <p:cNvPr id="24" name="Group 23"/>
            <p:cNvGrpSpPr/>
            <p:nvPr/>
          </p:nvGrpSpPr>
          <p:grpSpPr>
            <a:xfrm>
              <a:off x="3550722" y="2723802"/>
              <a:ext cx="1772369" cy="876149"/>
              <a:chOff x="6150410" y="1045808"/>
              <a:chExt cx="1772369" cy="876149"/>
            </a:xfrm>
          </p:grpSpPr>
          <p:sp>
            <p:nvSpPr>
              <p:cNvPr id="18" name="TextBox 17"/>
              <p:cNvSpPr txBox="1"/>
              <p:nvPr/>
            </p:nvSpPr>
            <p:spPr>
              <a:xfrm>
                <a:off x="6335485" y="1045808"/>
                <a:ext cx="1029449" cy="261610"/>
              </a:xfrm>
              <a:prstGeom prst="rect">
                <a:avLst/>
              </a:prstGeom>
              <a:noFill/>
            </p:spPr>
            <p:txBody>
              <a:bodyPr wrap="none" rtlCol="0">
                <a:spAutoFit/>
              </a:bodyPr>
              <a:lstStyle/>
              <a:p>
                <a:pPr defTabSz="457200" eaLnBrk="1" fontAlgn="auto" hangingPunct="1">
                  <a:spcBef>
                    <a:spcPts val="0"/>
                  </a:spcBef>
                  <a:spcAft>
                    <a:spcPts val="0"/>
                  </a:spcAft>
                </a:pPr>
                <a:r>
                  <a:rPr lang="en-GB" sz="1100" b="1" dirty="0" smtClean="0">
                    <a:solidFill>
                      <a:srgbClr val="F8F8F8">
                        <a:lumMod val="10000"/>
                      </a:srgbClr>
                    </a:solidFill>
                    <a:latin typeface="Arial"/>
                  </a:rPr>
                  <a:t>Measured Q’</a:t>
                </a:r>
                <a:endParaRPr lang="en-GB" sz="1100" b="1" dirty="0">
                  <a:solidFill>
                    <a:srgbClr val="F8F8F8">
                      <a:lumMod val="10000"/>
                    </a:srgbClr>
                  </a:solidFill>
                  <a:latin typeface="Arial"/>
                </a:endParaRPr>
              </a:p>
            </p:txBody>
          </p:sp>
          <p:sp>
            <p:nvSpPr>
              <p:cNvPr id="19" name="TextBox 18"/>
              <p:cNvSpPr txBox="1"/>
              <p:nvPr/>
            </p:nvSpPr>
            <p:spPr>
              <a:xfrm>
                <a:off x="6335485" y="1357743"/>
                <a:ext cx="1587294" cy="261610"/>
              </a:xfrm>
              <a:prstGeom prst="rect">
                <a:avLst/>
              </a:prstGeom>
              <a:noFill/>
            </p:spPr>
            <p:txBody>
              <a:bodyPr wrap="none" rtlCol="0">
                <a:spAutoFit/>
              </a:bodyPr>
              <a:lstStyle/>
              <a:p>
                <a:pPr defTabSz="457200" eaLnBrk="1" fontAlgn="auto" hangingPunct="1">
                  <a:spcBef>
                    <a:spcPts val="0"/>
                  </a:spcBef>
                  <a:spcAft>
                    <a:spcPts val="0"/>
                  </a:spcAft>
                </a:pPr>
                <a:r>
                  <a:rPr lang="en-GB" sz="1100" b="1" dirty="0" smtClean="0">
                    <a:solidFill>
                      <a:srgbClr val="F8F8F8">
                        <a:lumMod val="10000"/>
                      </a:srgbClr>
                    </a:solidFill>
                    <a:latin typeface="Arial"/>
                  </a:rPr>
                  <a:t>Model compensation</a:t>
                </a:r>
                <a:endParaRPr lang="en-GB" sz="1100" b="1" dirty="0">
                  <a:solidFill>
                    <a:srgbClr val="F8F8F8">
                      <a:lumMod val="10000"/>
                    </a:srgbClr>
                  </a:solidFill>
                  <a:latin typeface="Arial"/>
                </a:endParaRPr>
              </a:p>
            </p:txBody>
          </p:sp>
          <p:sp>
            <p:nvSpPr>
              <p:cNvPr id="20" name="TextBox 19"/>
              <p:cNvSpPr txBox="1"/>
              <p:nvPr/>
            </p:nvSpPr>
            <p:spPr>
              <a:xfrm>
                <a:off x="6335485" y="1660347"/>
                <a:ext cx="1037463" cy="261610"/>
              </a:xfrm>
              <a:prstGeom prst="rect">
                <a:avLst/>
              </a:prstGeom>
              <a:noFill/>
            </p:spPr>
            <p:txBody>
              <a:bodyPr wrap="none" rtlCol="0">
                <a:spAutoFit/>
              </a:bodyPr>
              <a:lstStyle/>
              <a:p>
                <a:pPr defTabSz="457200" eaLnBrk="1" fontAlgn="auto" hangingPunct="1">
                  <a:spcBef>
                    <a:spcPts val="0"/>
                  </a:spcBef>
                  <a:spcAft>
                    <a:spcPts val="0"/>
                  </a:spcAft>
                </a:pPr>
                <a:r>
                  <a:rPr lang="en-GB" sz="1100" b="1" dirty="0" smtClean="0">
                    <a:solidFill>
                      <a:srgbClr val="F8F8F8">
                        <a:lumMod val="10000"/>
                      </a:srgbClr>
                    </a:solidFill>
                    <a:latin typeface="Arial"/>
                  </a:rPr>
                  <a:t>Corrected Q’</a:t>
                </a:r>
                <a:endParaRPr lang="en-GB" sz="1100" b="1" dirty="0">
                  <a:solidFill>
                    <a:srgbClr val="F8F8F8">
                      <a:lumMod val="10000"/>
                    </a:srgbClr>
                  </a:solidFill>
                  <a:latin typeface="Arial"/>
                </a:endParaRPr>
              </a:p>
            </p:txBody>
          </p:sp>
          <p:sp>
            <p:nvSpPr>
              <p:cNvPr id="21" name="Rectangle 20"/>
              <p:cNvSpPr/>
              <p:nvPr/>
            </p:nvSpPr>
            <p:spPr>
              <a:xfrm>
                <a:off x="6150410" y="1132059"/>
                <a:ext cx="144000" cy="144000"/>
              </a:xfrm>
              <a:prstGeom prst="rect">
                <a:avLst/>
              </a:prstGeom>
              <a:solidFill>
                <a:srgbClr val="990000"/>
              </a:solidFill>
              <a:ln w="9525" cap="flat" cmpd="sng" algn="ctr">
                <a:solidFill>
                  <a:srgbClr val="990000"/>
                </a:solidFill>
                <a:prstDash val="solid"/>
              </a:ln>
              <a:effectLst>
                <a:glow rad="70000">
                  <a:srgbClr val="DDDDDD">
                    <a:tint val="30000"/>
                    <a:shade val="95000"/>
                    <a:satMod val="300000"/>
                    <a:alpha val="50000"/>
                  </a:srgbClr>
                </a:glo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sp>
            <p:nvSpPr>
              <p:cNvPr id="22" name="Rectangle 21"/>
              <p:cNvSpPr/>
              <p:nvPr/>
            </p:nvSpPr>
            <p:spPr>
              <a:xfrm rot="2700000">
                <a:off x="6150445" y="1416547"/>
                <a:ext cx="144000" cy="144000"/>
              </a:xfrm>
              <a:prstGeom prst="rect">
                <a:avLst/>
              </a:prstGeom>
              <a:solidFill>
                <a:srgbClr val="0055A0"/>
              </a:solidFill>
              <a:ln w="9525" cap="flat" cmpd="sng" algn="ctr">
                <a:solidFill>
                  <a:srgbClr val="0055A0"/>
                </a:solidFill>
                <a:prstDash val="solid"/>
              </a:ln>
              <a:effectLst>
                <a:glow rad="70000">
                  <a:srgbClr val="DDDDDD">
                    <a:tint val="30000"/>
                    <a:shade val="95000"/>
                    <a:satMod val="300000"/>
                    <a:alpha val="50000"/>
                  </a:srgbClr>
                </a:glo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sp>
            <p:nvSpPr>
              <p:cNvPr id="23" name="Isosceles Triangle 22"/>
              <p:cNvSpPr/>
              <p:nvPr/>
            </p:nvSpPr>
            <p:spPr>
              <a:xfrm>
                <a:off x="6150410" y="1710152"/>
                <a:ext cx="162000" cy="162000"/>
              </a:xfrm>
              <a:prstGeom prst="triangle">
                <a:avLst/>
              </a:prstGeom>
              <a:solidFill>
                <a:srgbClr val="92D050"/>
              </a:solidFill>
              <a:ln w="9525" cap="flat" cmpd="sng" algn="ctr">
                <a:solidFill>
                  <a:srgbClr val="92D050"/>
                </a:solidFill>
                <a:prstDash val="solid"/>
              </a:ln>
              <a:effectLst>
                <a:glow rad="70000">
                  <a:srgbClr val="DDDDDD">
                    <a:tint val="30000"/>
                    <a:shade val="95000"/>
                    <a:satMod val="300000"/>
                    <a:alpha val="50000"/>
                  </a:srgbClr>
                </a:glo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Arial"/>
                  <a:ea typeface="+mn-ea"/>
                  <a:cs typeface="+mn-cs"/>
                </a:endParaRPr>
              </a:p>
            </p:txBody>
          </p:sp>
        </p:grpSp>
      </p:grpSp>
      <p:sp>
        <p:nvSpPr>
          <p:cNvPr id="27" name="Content Placeholder 5"/>
          <p:cNvSpPr txBox="1">
            <a:spLocks/>
          </p:cNvSpPr>
          <p:nvPr/>
        </p:nvSpPr>
        <p:spPr bwMode="auto">
          <a:xfrm>
            <a:off x="5437354" y="2546123"/>
            <a:ext cx="3512816" cy="354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600" kern="0" dirty="0" smtClean="0"/>
              <a:t>Continuous Q’ measurements over many hours are used to establish models of the decay.</a:t>
            </a:r>
          </a:p>
          <a:p>
            <a:pPr lvl="1"/>
            <a:r>
              <a:rPr lang="en-GB" sz="1200" kern="0" dirty="0" smtClean="0"/>
              <a:t>Parameters depend on the flat top energy </a:t>
            </a:r>
            <a:r>
              <a:rPr lang="en-GB" sz="1200" kern="0" dirty="0" err="1" smtClean="0"/>
              <a:t>etc</a:t>
            </a:r>
            <a:r>
              <a:rPr lang="en-GB" sz="1200" kern="0" dirty="0" smtClean="0"/>
              <a:t> </a:t>
            </a:r>
          </a:p>
          <a:p>
            <a:r>
              <a:rPr lang="en-GB" sz="1600" kern="0" dirty="0" smtClean="0"/>
              <a:t>A decay model is used to stabilize Q’ during injection.</a:t>
            </a:r>
          </a:p>
          <a:p>
            <a:pPr lvl="1"/>
            <a:r>
              <a:rPr lang="en-GB" sz="1400" kern="0" dirty="0" smtClean="0"/>
              <a:t>In general correct within ~ ±2.</a:t>
            </a:r>
          </a:p>
          <a:p>
            <a:r>
              <a:rPr lang="en-GB" sz="1600" kern="0" dirty="0" smtClean="0"/>
              <a:t>For the snapback a model is used to correct Q’ during this short phase.</a:t>
            </a:r>
          </a:p>
          <a:p>
            <a:pPr lvl="1"/>
            <a:r>
              <a:rPr lang="en-GB" sz="1400" kern="0" dirty="0" smtClean="0"/>
              <a:t>Lasts ~ 30 s at LHC.</a:t>
            </a:r>
          </a:p>
        </p:txBody>
      </p:sp>
    </p:spTree>
    <p:extLst>
      <p:ext uri="{BB962C8B-B14F-4D97-AF65-F5344CB8AC3E}">
        <p14:creationId xmlns:p14="http://schemas.microsoft.com/office/powerpoint/2010/main" val="13687845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Chromaticity correction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72</a:t>
            </a:fld>
            <a:endParaRPr lang="en-US" altLang="en-US"/>
          </a:p>
        </p:txBody>
      </p:sp>
      <p:sp>
        <p:nvSpPr>
          <p:cNvPr id="6" name="Content Placeholder 5"/>
          <p:cNvSpPr>
            <a:spLocks noGrp="1"/>
          </p:cNvSpPr>
          <p:nvPr>
            <p:ph idx="1"/>
          </p:nvPr>
        </p:nvSpPr>
        <p:spPr>
          <a:xfrm>
            <a:off x="680654" y="858244"/>
            <a:ext cx="8120446" cy="3043055"/>
          </a:xfrm>
        </p:spPr>
        <p:txBody>
          <a:bodyPr/>
          <a:lstStyle/>
          <a:p>
            <a:r>
              <a:rPr lang="en-GB" sz="1800" dirty="0" smtClean="0"/>
              <a:t>The chromaticity is usually corrected with the </a:t>
            </a:r>
            <a:r>
              <a:rPr lang="en-GB" sz="1800" b="1" dirty="0" smtClean="0">
                <a:solidFill>
                  <a:srgbClr val="FF0000"/>
                </a:solidFill>
              </a:rPr>
              <a:t>lattice </a:t>
            </a:r>
            <a:r>
              <a:rPr lang="en-GB" sz="1800" b="1" dirty="0" err="1" smtClean="0">
                <a:solidFill>
                  <a:srgbClr val="FF0000"/>
                </a:solidFill>
              </a:rPr>
              <a:t>sextupoles</a:t>
            </a:r>
            <a:r>
              <a:rPr lang="en-GB" sz="1800" dirty="0" smtClean="0"/>
              <a:t>. The corrections are usually distributed over all / many </a:t>
            </a:r>
            <a:r>
              <a:rPr lang="en-GB" sz="1800" dirty="0" err="1" smtClean="0"/>
              <a:t>sextupoles</a:t>
            </a:r>
            <a:r>
              <a:rPr lang="en-GB" sz="1800" dirty="0" smtClean="0"/>
              <a:t> in the form of orthogonal knobs for the two planes.</a:t>
            </a:r>
          </a:p>
          <a:p>
            <a:r>
              <a:rPr lang="en-GB" sz="1800" dirty="0" smtClean="0"/>
              <a:t>For systematic field errors as they appear in large super-conducting machines, a correction with the lattice </a:t>
            </a:r>
            <a:r>
              <a:rPr lang="en-GB" sz="1800" dirty="0" err="1" smtClean="0"/>
              <a:t>sextupoles</a:t>
            </a:r>
            <a:r>
              <a:rPr lang="en-GB" sz="1800" dirty="0" smtClean="0"/>
              <a:t> may lead to poor dynamic aperture due to strong non-linear fields.</a:t>
            </a:r>
          </a:p>
          <a:p>
            <a:r>
              <a:rPr lang="en-GB" sz="1800" dirty="0" smtClean="0"/>
              <a:t>A better compensation of field errors is obtained using </a:t>
            </a:r>
            <a:r>
              <a:rPr lang="en-GB" sz="1800" b="1" dirty="0" smtClean="0">
                <a:solidFill>
                  <a:srgbClr val="FF0000"/>
                </a:solidFill>
              </a:rPr>
              <a:t>dedicated b3 correctors </a:t>
            </a:r>
            <a:r>
              <a:rPr lang="en-GB" sz="1800" dirty="0" smtClean="0"/>
              <a:t>(~small </a:t>
            </a:r>
            <a:r>
              <a:rPr lang="en-GB" sz="1800" dirty="0" err="1" smtClean="0"/>
              <a:t>sextupoles</a:t>
            </a:r>
            <a:r>
              <a:rPr lang="en-GB" sz="1800" dirty="0" smtClean="0"/>
              <a:t>) that are installed next to the dipoles and distributed over the entire machine – </a:t>
            </a:r>
            <a:r>
              <a:rPr lang="en-GB" sz="1800" b="1" dirty="0" smtClean="0">
                <a:solidFill>
                  <a:srgbClr val="CC3399"/>
                </a:solidFill>
              </a:rPr>
              <a:t>local corrections</a:t>
            </a:r>
            <a:r>
              <a:rPr lang="en-GB" sz="1800" dirty="0" smtClean="0"/>
              <a:t>.</a:t>
            </a:r>
            <a:endParaRPr lang="en-GB" sz="1800" dirty="0"/>
          </a:p>
        </p:txBody>
      </p:sp>
      <p:pic>
        <p:nvPicPr>
          <p:cNvPr id="9" name="Picture 5"/>
          <p:cNvPicPr>
            <a:picLocks noChangeArrowheads="1"/>
          </p:cNvPicPr>
          <p:nvPr/>
        </p:nvPicPr>
        <p:blipFill>
          <a:blip r:embed="rId2">
            <a:extLst>
              <a:ext uri="{28A0092B-C50C-407E-A947-70E740481C1C}">
                <a14:useLocalDpi xmlns:a14="http://schemas.microsoft.com/office/drawing/2010/main" val="0"/>
              </a:ext>
            </a:extLst>
          </a:blip>
          <a:srcRect l="18016" t="55045" r="10765"/>
          <a:stretch>
            <a:fillRect/>
          </a:stretch>
        </p:blipFill>
        <p:spPr bwMode="auto">
          <a:xfrm>
            <a:off x="4753476" y="5310598"/>
            <a:ext cx="4269148" cy="1326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5" name="Rectangle 34"/>
          <p:cNvSpPr/>
          <p:nvPr/>
        </p:nvSpPr>
        <p:spPr bwMode="auto">
          <a:xfrm>
            <a:off x="1954435" y="5945694"/>
            <a:ext cx="115215" cy="269691"/>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6" name="TextBox 35"/>
          <p:cNvSpPr txBox="1"/>
          <p:nvPr/>
        </p:nvSpPr>
        <p:spPr>
          <a:xfrm>
            <a:off x="2137151" y="5914704"/>
            <a:ext cx="1229824"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solidFill>
                  <a:srgbClr val="CC3399"/>
                </a:solidFill>
                <a:latin typeface="+mn-lt"/>
              </a:rPr>
              <a:t>b</a:t>
            </a:r>
            <a:r>
              <a:rPr lang="en-GB" sz="1400" b="1" i="1" kern="0" dirty="0" smtClean="0">
                <a:solidFill>
                  <a:srgbClr val="CC3399"/>
                </a:solidFill>
                <a:latin typeface="+mn-lt"/>
              </a:rPr>
              <a:t>3 corrector</a:t>
            </a:r>
          </a:p>
        </p:txBody>
      </p:sp>
      <p:grpSp>
        <p:nvGrpSpPr>
          <p:cNvPr id="45" name="Group 44"/>
          <p:cNvGrpSpPr/>
          <p:nvPr/>
        </p:nvGrpSpPr>
        <p:grpSpPr>
          <a:xfrm>
            <a:off x="18229" y="3930815"/>
            <a:ext cx="9144000" cy="1619432"/>
            <a:chOff x="-2" y="4039253"/>
            <a:chExt cx="9144000" cy="1619432"/>
          </a:xfrm>
        </p:grpSpPr>
        <p:grpSp>
          <p:nvGrpSpPr>
            <p:cNvPr id="42" name="Group 41"/>
            <p:cNvGrpSpPr/>
            <p:nvPr/>
          </p:nvGrpSpPr>
          <p:grpSpPr>
            <a:xfrm>
              <a:off x="-2" y="4039253"/>
              <a:ext cx="9144000" cy="1619432"/>
              <a:chOff x="-2" y="4251089"/>
              <a:chExt cx="9144000" cy="1619432"/>
            </a:xfrm>
          </p:grpSpPr>
          <p:grpSp>
            <p:nvGrpSpPr>
              <p:cNvPr id="37" name="Group 36"/>
              <p:cNvGrpSpPr/>
              <p:nvPr/>
            </p:nvGrpSpPr>
            <p:grpSpPr>
              <a:xfrm>
                <a:off x="-2" y="4251089"/>
                <a:ext cx="9144000" cy="1333500"/>
                <a:chOff x="-2" y="5256806"/>
                <a:chExt cx="9144000" cy="1333500"/>
              </a:xfrm>
            </p:grpSpPr>
            <p:pic>
              <p:nvPicPr>
                <p:cNvPr id="8" name="Picture 3"/>
                <p:cNvPicPr>
                  <a:picLocks noChangeArrowheads="1"/>
                </p:cNvPicPr>
                <p:nvPr/>
              </p:nvPicPr>
              <p:blipFill>
                <a:blip r:embed="rId2">
                  <a:extLst>
                    <a:ext uri="{28A0092B-C50C-407E-A947-70E740481C1C}">
                      <a14:useLocalDpi xmlns:a14="http://schemas.microsoft.com/office/drawing/2010/main" val="0"/>
                    </a:ext>
                  </a:extLst>
                </a:blip>
                <a:srcRect t="4700" b="57303"/>
                <a:stretch>
                  <a:fillRect/>
                </a:stretch>
              </p:blipFill>
              <p:spPr bwMode="auto">
                <a:xfrm>
                  <a:off x="-2" y="5256806"/>
                  <a:ext cx="91440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 name="Rectangle 9"/>
                <p:cNvSpPr/>
                <p:nvPr/>
              </p:nvSpPr>
              <p:spPr bwMode="auto">
                <a:xfrm>
                  <a:off x="2182577" y="5451275"/>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1" name="Rectangle 10"/>
                <p:cNvSpPr/>
                <p:nvPr/>
              </p:nvSpPr>
              <p:spPr bwMode="auto">
                <a:xfrm>
                  <a:off x="2182577" y="5923556"/>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2" name="Rectangle 11"/>
                <p:cNvSpPr/>
                <p:nvPr/>
              </p:nvSpPr>
              <p:spPr bwMode="auto">
                <a:xfrm>
                  <a:off x="3227825" y="5923556"/>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3" name="Rectangle 12"/>
                <p:cNvSpPr/>
                <p:nvPr/>
              </p:nvSpPr>
              <p:spPr bwMode="auto">
                <a:xfrm>
                  <a:off x="3216126" y="5452501"/>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4" name="Rectangle 13"/>
                <p:cNvSpPr/>
                <p:nvPr/>
              </p:nvSpPr>
              <p:spPr bwMode="auto">
                <a:xfrm>
                  <a:off x="4288468" y="5440033"/>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5" name="Rectangle 14"/>
                <p:cNvSpPr/>
                <p:nvPr/>
              </p:nvSpPr>
              <p:spPr bwMode="auto">
                <a:xfrm>
                  <a:off x="4271842" y="5909701"/>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29" name="Rectangle 28"/>
                <p:cNvSpPr/>
                <p:nvPr/>
              </p:nvSpPr>
              <p:spPr bwMode="auto">
                <a:xfrm>
                  <a:off x="6665908" y="5445733"/>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0" name="Rectangle 29"/>
                <p:cNvSpPr/>
                <p:nvPr/>
              </p:nvSpPr>
              <p:spPr bwMode="auto">
                <a:xfrm>
                  <a:off x="6665908" y="5918014"/>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1" name="Rectangle 30"/>
                <p:cNvSpPr/>
                <p:nvPr/>
              </p:nvSpPr>
              <p:spPr bwMode="auto">
                <a:xfrm>
                  <a:off x="7711156" y="5918014"/>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2" name="Rectangle 31"/>
                <p:cNvSpPr/>
                <p:nvPr/>
              </p:nvSpPr>
              <p:spPr bwMode="auto">
                <a:xfrm>
                  <a:off x="7699457" y="5446959"/>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3" name="Rectangle 32"/>
                <p:cNvSpPr/>
                <p:nvPr/>
              </p:nvSpPr>
              <p:spPr bwMode="auto">
                <a:xfrm>
                  <a:off x="8771799" y="5434491"/>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4" name="Rectangle 33"/>
                <p:cNvSpPr/>
                <p:nvPr/>
              </p:nvSpPr>
              <p:spPr bwMode="auto">
                <a:xfrm>
                  <a:off x="8755173" y="5904159"/>
                  <a:ext cx="153620" cy="422455"/>
                </a:xfrm>
                <a:prstGeom prst="rect">
                  <a:avLst/>
                </a:prstGeom>
                <a:noFill/>
                <a:ln w="38100" cap="flat" cmpd="sng" algn="ctr">
                  <a:solidFill>
                    <a:srgbClr val="CC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38" name="TextBox 37"/>
              <p:cNvSpPr txBox="1"/>
              <p:nvPr/>
            </p:nvSpPr>
            <p:spPr>
              <a:xfrm>
                <a:off x="1510719" y="5519347"/>
                <a:ext cx="71045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9900"/>
                    </a:solidFill>
                    <a:latin typeface="+mn-lt"/>
                  </a:rPr>
                  <a:t>dipole</a:t>
                </a:r>
              </a:p>
            </p:txBody>
          </p:sp>
          <p:sp>
            <p:nvSpPr>
              <p:cNvPr id="39" name="TextBox 38"/>
              <p:cNvSpPr txBox="1"/>
              <p:nvPr/>
            </p:nvSpPr>
            <p:spPr>
              <a:xfrm>
                <a:off x="2524310" y="5519346"/>
                <a:ext cx="71045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9900"/>
                    </a:solidFill>
                    <a:latin typeface="+mn-lt"/>
                  </a:rPr>
                  <a:t>dipole</a:t>
                </a:r>
              </a:p>
            </p:txBody>
          </p:sp>
          <p:sp>
            <p:nvSpPr>
              <p:cNvPr id="40" name="TextBox 39"/>
              <p:cNvSpPr txBox="1"/>
              <p:nvPr/>
            </p:nvSpPr>
            <p:spPr>
              <a:xfrm>
                <a:off x="3550544" y="5530588"/>
                <a:ext cx="71045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9900"/>
                    </a:solidFill>
                    <a:latin typeface="+mn-lt"/>
                  </a:rPr>
                  <a:t>dipole</a:t>
                </a:r>
              </a:p>
            </p:txBody>
          </p:sp>
          <p:sp>
            <p:nvSpPr>
              <p:cNvPr id="41" name="TextBox 40"/>
              <p:cNvSpPr txBox="1"/>
              <p:nvPr/>
            </p:nvSpPr>
            <p:spPr>
              <a:xfrm>
                <a:off x="259403" y="5562744"/>
                <a:ext cx="104868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solidFill>
                      <a:srgbClr val="00B0F0"/>
                    </a:solidFill>
                    <a:latin typeface="+mn-lt"/>
                  </a:rPr>
                  <a:t>quadruple</a:t>
                </a:r>
              </a:p>
            </p:txBody>
          </p:sp>
        </p:grpSp>
        <p:sp>
          <p:nvSpPr>
            <p:cNvPr id="43" name="TextBox 42"/>
            <p:cNvSpPr txBox="1"/>
            <p:nvPr/>
          </p:nvSpPr>
          <p:spPr>
            <a:xfrm>
              <a:off x="2583347" y="4843957"/>
              <a:ext cx="713657" cy="276999"/>
            </a:xfrm>
            <a:prstGeom prst="rect">
              <a:avLst/>
            </a:prstGeom>
          </p:spPr>
          <p:txBody>
            <a:bodyPr wrap="none" rtlCol="0">
              <a:spAutoFit/>
            </a:bodyPr>
            <a:lstStyle/>
            <a:p>
              <a:pPr>
                <a:spcBef>
                  <a:spcPct val="20000"/>
                </a:spcBef>
                <a:spcAft>
                  <a:spcPts val="400"/>
                </a:spcAft>
                <a:buClr>
                  <a:srgbClr val="0000FF"/>
                </a:buClr>
                <a:buSzPct val="80000"/>
              </a:pPr>
              <a:r>
                <a:rPr lang="en-GB" sz="1200" b="1" i="1" kern="0" dirty="0">
                  <a:solidFill>
                    <a:srgbClr val="0000FF"/>
                  </a:solidFill>
                  <a:latin typeface="+mn-lt"/>
                </a:rPr>
                <a:t>b</a:t>
              </a:r>
              <a:r>
                <a:rPr lang="en-GB" sz="1200" b="1" i="1" kern="0" dirty="0" smtClean="0">
                  <a:solidFill>
                    <a:srgbClr val="0000FF"/>
                  </a:solidFill>
                  <a:latin typeface="+mn-lt"/>
                </a:rPr>
                <a:t>eam 1</a:t>
              </a:r>
            </a:p>
          </p:txBody>
        </p:sp>
        <p:sp>
          <p:nvSpPr>
            <p:cNvPr id="44" name="TextBox 43"/>
            <p:cNvSpPr txBox="1"/>
            <p:nvPr/>
          </p:nvSpPr>
          <p:spPr>
            <a:xfrm>
              <a:off x="2541262" y="4242450"/>
              <a:ext cx="713657" cy="276999"/>
            </a:xfrm>
            <a:prstGeom prst="rect">
              <a:avLst/>
            </a:prstGeom>
          </p:spPr>
          <p:txBody>
            <a:bodyPr wrap="none" rtlCol="0">
              <a:spAutoFit/>
            </a:bodyPr>
            <a:lstStyle/>
            <a:p>
              <a:pPr>
                <a:spcBef>
                  <a:spcPct val="20000"/>
                </a:spcBef>
                <a:spcAft>
                  <a:spcPts val="400"/>
                </a:spcAft>
                <a:buClr>
                  <a:srgbClr val="0000FF"/>
                </a:buClr>
                <a:buSzPct val="80000"/>
              </a:pPr>
              <a:r>
                <a:rPr lang="en-GB" sz="1200" b="1" i="1" kern="0" dirty="0">
                  <a:solidFill>
                    <a:srgbClr val="FF0000"/>
                  </a:solidFill>
                  <a:latin typeface="+mn-lt"/>
                </a:rPr>
                <a:t>b</a:t>
              </a:r>
              <a:r>
                <a:rPr lang="en-GB" sz="1200" b="1" i="1" kern="0" dirty="0" smtClean="0">
                  <a:solidFill>
                    <a:srgbClr val="FF0000"/>
                  </a:solidFill>
                  <a:latin typeface="+mn-lt"/>
                </a:rPr>
                <a:t>eam 2</a:t>
              </a:r>
            </a:p>
          </p:txBody>
        </p:sp>
      </p:grpSp>
      <p:sp>
        <p:nvSpPr>
          <p:cNvPr id="46" name="TextBox 45"/>
          <p:cNvSpPr txBox="1"/>
          <p:nvPr/>
        </p:nvSpPr>
        <p:spPr>
          <a:xfrm>
            <a:off x="463704" y="3659430"/>
            <a:ext cx="4576717"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LHC arc cell magnet layout</a:t>
            </a:r>
          </a:p>
        </p:txBody>
      </p:sp>
    </p:spTree>
    <p:extLst>
      <p:ext uri="{BB962C8B-B14F-4D97-AF65-F5344CB8AC3E}">
        <p14:creationId xmlns:p14="http://schemas.microsoft.com/office/powerpoint/2010/main" val="262113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smtClean="0"/>
          </a:p>
        </p:txBody>
      </p:sp>
      <p:sp>
        <p:nvSpPr>
          <p:cNvPr id="3" name="Date Placeholder 2"/>
          <p:cNvSpPr>
            <a:spLocks noGrp="1"/>
          </p:cNvSpPr>
          <p:nvPr>
            <p:ph type="dt" sz="quarter"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73</a:t>
            </a:fld>
            <a:endParaRPr lang="en-US" altLang="en-US">
              <a:solidFill>
                <a:srgbClr val="000000"/>
              </a:solidFill>
            </a:endParaRPr>
          </a:p>
        </p:txBody>
      </p:sp>
      <p:sp>
        <p:nvSpPr>
          <p:cNvPr id="7" name="TextBox 6"/>
          <p:cNvSpPr txBox="1"/>
          <p:nvPr/>
        </p:nvSpPr>
        <p:spPr>
          <a:xfrm>
            <a:off x="800100" y="1086295"/>
            <a:ext cx="7581900" cy="2862322"/>
          </a:xfrm>
          <a:prstGeom prst="rect">
            <a:avLst/>
          </a:prstGeom>
          <a:noFill/>
        </p:spPr>
        <p:txBody>
          <a:bodyPr>
            <a:spAutoFit/>
          </a:bodyPr>
          <a:lstStyle/>
          <a:p>
            <a:pPr>
              <a:spcBef>
                <a:spcPts val="1200"/>
              </a:spcBef>
              <a:defRPr/>
            </a:pPr>
            <a:r>
              <a:rPr lang="en-US" sz="2800" b="1" dirty="0">
                <a:solidFill>
                  <a:srgbClr val="0000FF">
                    <a:alpha val="34000"/>
                  </a:srgbClr>
                </a:solidFill>
                <a:latin typeface="+mn-lt"/>
              </a:rPr>
              <a:t>Introduction</a:t>
            </a:r>
            <a:r>
              <a:rPr lang="en-US" sz="2800" b="1" dirty="0">
                <a:solidFill>
                  <a:srgbClr val="0000FF">
                    <a:alpha val="38000"/>
                  </a:srgbClr>
                </a:solidFill>
                <a:latin typeface="+mn-lt"/>
              </a:rPr>
              <a:t> </a:t>
            </a:r>
          </a:p>
          <a:p>
            <a:pPr>
              <a:spcBef>
                <a:spcPts val="1200"/>
              </a:spcBef>
              <a:defRPr/>
            </a:pPr>
            <a:r>
              <a:rPr lang="en-US" sz="2800" b="1" dirty="0" smtClean="0">
                <a:solidFill>
                  <a:srgbClr val="0000FF">
                    <a:alpha val="34000"/>
                  </a:srgbClr>
                </a:solidFill>
                <a:latin typeface="+mn-lt"/>
              </a:rPr>
              <a:t>Orbit and dispersion</a:t>
            </a:r>
            <a:endParaRPr lang="en-US" sz="2800" b="1" dirty="0">
              <a:solidFill>
                <a:srgbClr val="0000FF">
                  <a:alpha val="34000"/>
                </a:srgbClr>
              </a:solidFill>
              <a:latin typeface="+mn-lt"/>
            </a:endParaRPr>
          </a:p>
          <a:p>
            <a:pPr>
              <a:spcBef>
                <a:spcPts val="1200"/>
              </a:spcBef>
              <a:defRPr/>
            </a:pPr>
            <a:r>
              <a:rPr lang="en-US" sz="2800" b="1" dirty="0" smtClean="0">
                <a:solidFill>
                  <a:srgbClr val="0000FF">
                    <a:alpha val="34000"/>
                  </a:srgbClr>
                </a:solidFill>
                <a:latin typeface="+mn-lt"/>
              </a:rPr>
              <a:t>Tune and coupling</a:t>
            </a:r>
            <a:endParaRPr lang="en-US" sz="2800" b="1" dirty="0">
              <a:solidFill>
                <a:srgbClr val="0000FF">
                  <a:alpha val="34000"/>
                </a:srgbClr>
              </a:solidFill>
              <a:latin typeface="+mn-lt"/>
            </a:endParaRPr>
          </a:p>
          <a:p>
            <a:pPr>
              <a:spcBef>
                <a:spcPts val="1200"/>
              </a:spcBef>
              <a:defRPr/>
            </a:pPr>
            <a:r>
              <a:rPr lang="en-US" sz="2800" b="1" dirty="0" smtClean="0">
                <a:solidFill>
                  <a:srgbClr val="0000FF">
                    <a:alpha val="34000"/>
                  </a:srgbClr>
                </a:solidFill>
                <a:latin typeface="+mj-lt"/>
              </a:rPr>
              <a:t>Chromaticity</a:t>
            </a:r>
            <a:endParaRPr lang="en-US" sz="2800" b="1" dirty="0">
              <a:solidFill>
                <a:srgbClr val="0000FF">
                  <a:alpha val="34000"/>
                </a:srgbClr>
              </a:solidFill>
              <a:latin typeface="+mj-lt"/>
            </a:endParaRPr>
          </a:p>
          <a:p>
            <a:pPr>
              <a:spcBef>
                <a:spcPts val="1200"/>
              </a:spcBef>
              <a:defRPr/>
            </a:pPr>
            <a:r>
              <a:rPr lang="en-US" sz="2800" b="1" dirty="0" smtClean="0">
                <a:solidFill>
                  <a:srgbClr val="0000FF"/>
                </a:solidFill>
                <a:latin typeface="+mn-lt"/>
              </a:rPr>
              <a:t>Linear optics</a:t>
            </a:r>
          </a:p>
        </p:txBody>
      </p:sp>
    </p:spTree>
    <p:extLst>
      <p:ext uri="{BB962C8B-B14F-4D97-AF65-F5344CB8AC3E}">
        <p14:creationId xmlns:p14="http://schemas.microsoft.com/office/powerpoint/2010/main" val="296348076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Quadrupole gradient errors - recap</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74</a:t>
            </a:fld>
            <a:endParaRPr lang="en-US" altLang="en-US"/>
          </a:p>
        </p:txBody>
      </p:sp>
      <p:sp>
        <p:nvSpPr>
          <p:cNvPr id="6" name="Content Placeholder 5"/>
          <p:cNvSpPr>
            <a:spLocks noGrp="1"/>
          </p:cNvSpPr>
          <p:nvPr>
            <p:ph idx="1"/>
          </p:nvPr>
        </p:nvSpPr>
        <p:spPr>
          <a:xfrm>
            <a:off x="666663" y="846897"/>
            <a:ext cx="7877576" cy="691290"/>
          </a:xfrm>
        </p:spPr>
        <p:txBody>
          <a:bodyPr/>
          <a:lstStyle/>
          <a:p>
            <a:r>
              <a:rPr lang="en-GB" dirty="0" smtClean="0"/>
              <a:t>What is the impact of a </a:t>
            </a:r>
            <a:r>
              <a:rPr lang="en-GB" dirty="0" smtClean="0">
                <a:solidFill>
                  <a:srgbClr val="FF0000"/>
                </a:solidFill>
              </a:rPr>
              <a:t>quadrupole gradient error</a:t>
            </a:r>
            <a:r>
              <a:rPr lang="en-GB" dirty="0" smtClean="0"/>
              <a:t>?</a:t>
            </a:r>
          </a:p>
        </p:txBody>
      </p:sp>
      <p:grpSp>
        <p:nvGrpSpPr>
          <p:cNvPr id="138" name="Group 137"/>
          <p:cNvGrpSpPr/>
          <p:nvPr/>
        </p:nvGrpSpPr>
        <p:grpSpPr>
          <a:xfrm>
            <a:off x="627187" y="1662370"/>
            <a:ext cx="8065050" cy="1607697"/>
            <a:chOff x="627187" y="1833352"/>
            <a:chExt cx="8065050" cy="1607697"/>
          </a:xfrm>
        </p:grpSpPr>
        <p:grpSp>
          <p:nvGrpSpPr>
            <p:cNvPr id="72" name="Group 71"/>
            <p:cNvGrpSpPr/>
            <p:nvPr/>
          </p:nvGrpSpPr>
          <p:grpSpPr>
            <a:xfrm>
              <a:off x="627187" y="1833352"/>
              <a:ext cx="8065050" cy="1607697"/>
              <a:chOff x="627187" y="1833352"/>
              <a:chExt cx="8065050" cy="1607697"/>
            </a:xfrm>
          </p:grpSpPr>
          <p:sp>
            <p:nvSpPr>
              <p:cNvPr id="7" name="Rectangle 6"/>
              <p:cNvSpPr/>
              <p:nvPr/>
            </p:nvSpPr>
            <p:spPr>
              <a:xfrm>
                <a:off x="627187" y="1833352"/>
                <a:ext cx="8065050" cy="160769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GB" dirty="0"/>
              </a:p>
            </p:txBody>
          </p:sp>
          <p:sp>
            <p:nvSpPr>
              <p:cNvPr id="8" name="Line 4"/>
              <p:cNvSpPr>
                <a:spLocks noChangeShapeType="1"/>
              </p:cNvSpPr>
              <p:nvPr/>
            </p:nvSpPr>
            <p:spPr bwMode="auto">
              <a:xfrm flipV="1">
                <a:off x="772247" y="2596140"/>
                <a:ext cx="7535939" cy="4977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sz="1846" b="1" dirty="0">
                  <a:solidFill>
                    <a:srgbClr val="3333CC"/>
                  </a:solidFill>
                  <a:latin typeface="Verdana" pitchFamily="34" charset="0"/>
                  <a:cs typeface="Arial" charset="0"/>
                </a:endParaRPr>
              </a:p>
            </p:txBody>
          </p:sp>
          <p:sp>
            <p:nvSpPr>
              <p:cNvPr id="10" name="Oval 9"/>
              <p:cNvSpPr>
                <a:spLocks noChangeArrowheads="1"/>
              </p:cNvSpPr>
              <p:nvPr/>
            </p:nvSpPr>
            <p:spPr bwMode="auto">
              <a:xfrm>
                <a:off x="1234523" y="1993024"/>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11" name="Group 10"/>
              <p:cNvGrpSpPr>
                <a:grpSpLocks/>
              </p:cNvGrpSpPr>
              <p:nvPr/>
            </p:nvGrpSpPr>
            <p:grpSpPr bwMode="auto">
              <a:xfrm>
                <a:off x="2514431" y="2000022"/>
                <a:ext cx="298770" cy="1274417"/>
                <a:chOff x="1568" y="1305"/>
                <a:chExt cx="345" cy="1619"/>
              </a:xfrm>
            </p:grpSpPr>
            <p:grpSp>
              <p:nvGrpSpPr>
                <p:cNvPr id="35" name="Group 34"/>
                <p:cNvGrpSpPr>
                  <a:grpSpLocks/>
                </p:cNvGrpSpPr>
                <p:nvPr/>
              </p:nvGrpSpPr>
              <p:grpSpPr bwMode="auto">
                <a:xfrm flipH="1">
                  <a:off x="1636" y="1305"/>
                  <a:ext cx="277" cy="1619"/>
                  <a:chOff x="1600" y="1305"/>
                  <a:chExt cx="277" cy="1619"/>
                </a:xfrm>
              </p:grpSpPr>
              <p:sp>
                <p:nvSpPr>
                  <p:cNvPr id="40"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1"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2"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36" name="Group 35"/>
                <p:cNvGrpSpPr>
                  <a:grpSpLocks/>
                </p:cNvGrpSpPr>
                <p:nvPr/>
              </p:nvGrpSpPr>
              <p:grpSpPr bwMode="auto">
                <a:xfrm>
                  <a:off x="1568" y="1305"/>
                  <a:ext cx="277" cy="1619"/>
                  <a:chOff x="1600" y="1305"/>
                  <a:chExt cx="277" cy="1619"/>
                </a:xfrm>
              </p:grpSpPr>
              <p:sp>
                <p:nvSpPr>
                  <p:cNvPr id="37"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8"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9"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12" name="Oval 11"/>
              <p:cNvSpPr>
                <a:spLocks noChangeArrowheads="1"/>
              </p:cNvSpPr>
              <p:nvPr/>
            </p:nvSpPr>
            <p:spPr bwMode="auto">
              <a:xfrm>
                <a:off x="386299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13" name="Group 12"/>
              <p:cNvGrpSpPr>
                <a:grpSpLocks/>
              </p:cNvGrpSpPr>
              <p:nvPr/>
            </p:nvGrpSpPr>
            <p:grpSpPr bwMode="auto">
              <a:xfrm>
                <a:off x="5118140" y="1997150"/>
                <a:ext cx="298770" cy="1274417"/>
                <a:chOff x="1568" y="1305"/>
                <a:chExt cx="345" cy="1619"/>
              </a:xfrm>
            </p:grpSpPr>
            <p:grpSp>
              <p:nvGrpSpPr>
                <p:cNvPr id="26" name="Group 25"/>
                <p:cNvGrpSpPr>
                  <a:grpSpLocks/>
                </p:cNvGrpSpPr>
                <p:nvPr/>
              </p:nvGrpSpPr>
              <p:grpSpPr bwMode="auto">
                <a:xfrm flipH="1">
                  <a:off x="1636" y="1305"/>
                  <a:ext cx="277" cy="1619"/>
                  <a:chOff x="1600" y="1305"/>
                  <a:chExt cx="277" cy="1619"/>
                </a:xfrm>
              </p:grpSpPr>
              <p:sp>
                <p:nvSpPr>
                  <p:cNvPr id="31"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2"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3"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27" name="Group 26"/>
                <p:cNvGrpSpPr>
                  <a:grpSpLocks/>
                </p:cNvGrpSpPr>
                <p:nvPr/>
              </p:nvGrpSpPr>
              <p:grpSpPr bwMode="auto">
                <a:xfrm>
                  <a:off x="1568" y="1305"/>
                  <a:ext cx="277" cy="1619"/>
                  <a:chOff x="1600" y="1305"/>
                  <a:chExt cx="277" cy="1619"/>
                </a:xfrm>
              </p:grpSpPr>
              <p:sp>
                <p:nvSpPr>
                  <p:cNvPr id="28"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9"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0"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14" name="Oval 13"/>
              <p:cNvSpPr>
                <a:spLocks noChangeArrowheads="1"/>
              </p:cNvSpPr>
              <p:nvPr/>
            </p:nvSpPr>
            <p:spPr bwMode="auto">
              <a:xfrm>
                <a:off x="655134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15" name="Group 14"/>
              <p:cNvGrpSpPr>
                <a:grpSpLocks/>
              </p:cNvGrpSpPr>
              <p:nvPr/>
            </p:nvGrpSpPr>
            <p:grpSpPr bwMode="auto">
              <a:xfrm>
                <a:off x="7768085" y="1997150"/>
                <a:ext cx="298770" cy="1274417"/>
                <a:chOff x="1568" y="1305"/>
                <a:chExt cx="345" cy="1619"/>
              </a:xfrm>
            </p:grpSpPr>
            <p:grpSp>
              <p:nvGrpSpPr>
                <p:cNvPr id="17" name="Group 16"/>
                <p:cNvGrpSpPr>
                  <a:grpSpLocks/>
                </p:cNvGrpSpPr>
                <p:nvPr/>
              </p:nvGrpSpPr>
              <p:grpSpPr bwMode="auto">
                <a:xfrm flipH="1">
                  <a:off x="1636" y="1305"/>
                  <a:ext cx="277" cy="1619"/>
                  <a:chOff x="1600" y="1305"/>
                  <a:chExt cx="277" cy="1619"/>
                </a:xfrm>
              </p:grpSpPr>
              <p:sp>
                <p:nvSpPr>
                  <p:cNvPr id="22"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3"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4"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18" name="Group 17"/>
                <p:cNvGrpSpPr>
                  <a:grpSpLocks/>
                </p:cNvGrpSpPr>
                <p:nvPr/>
              </p:nvGrpSpPr>
              <p:grpSpPr bwMode="auto">
                <a:xfrm>
                  <a:off x="1568" y="1305"/>
                  <a:ext cx="277" cy="1619"/>
                  <a:chOff x="1600" y="1305"/>
                  <a:chExt cx="277" cy="1619"/>
                </a:xfrm>
              </p:grpSpPr>
              <p:sp>
                <p:nvSpPr>
                  <p:cNvPr id="19"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0"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1"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grpSp>
        <p:grpSp>
          <p:nvGrpSpPr>
            <p:cNvPr id="71" name="Group 70"/>
            <p:cNvGrpSpPr/>
            <p:nvPr/>
          </p:nvGrpSpPr>
          <p:grpSpPr>
            <a:xfrm>
              <a:off x="704817" y="2161635"/>
              <a:ext cx="7987420" cy="943515"/>
              <a:chOff x="704817" y="2161635"/>
              <a:chExt cx="7987420" cy="943515"/>
            </a:xfrm>
          </p:grpSpPr>
          <p:cxnSp>
            <p:nvCxnSpPr>
              <p:cNvPr id="44" name="Straight Connector 43"/>
              <p:cNvCxnSpPr/>
              <p:nvPr/>
            </p:nvCxnSpPr>
            <p:spPr bwMode="auto">
              <a:xfrm>
                <a:off x="1307575" y="2161635"/>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45" name="Straight Connector 44"/>
              <p:cNvCxnSpPr/>
              <p:nvPr/>
            </p:nvCxnSpPr>
            <p:spPr bwMode="auto">
              <a:xfrm>
                <a:off x="2655726" y="2498599"/>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49" name="Straight Connector 48"/>
              <p:cNvCxnSpPr/>
              <p:nvPr/>
            </p:nvCxnSpPr>
            <p:spPr bwMode="auto">
              <a:xfrm>
                <a:off x="3942663" y="2621025"/>
                <a:ext cx="1325577" cy="145238"/>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3" name="Straight Connector 52"/>
              <p:cNvCxnSpPr/>
              <p:nvPr/>
            </p:nvCxnSpPr>
            <p:spPr bwMode="auto">
              <a:xfrm>
                <a:off x="5268240" y="2762299"/>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9" name="Straight Connector 58"/>
              <p:cNvCxnSpPr/>
              <p:nvPr/>
            </p:nvCxnSpPr>
            <p:spPr bwMode="auto">
              <a:xfrm flipV="1">
                <a:off x="6610228" y="2743433"/>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61" name="Straight Connector 60"/>
              <p:cNvCxnSpPr>
                <a:endCxn id="7" idx="3"/>
              </p:cNvCxnSpPr>
              <p:nvPr/>
            </p:nvCxnSpPr>
            <p:spPr bwMode="auto">
              <a:xfrm flipV="1">
                <a:off x="7926967" y="2637201"/>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64" name="Straight Connector 63"/>
              <p:cNvCxnSpPr/>
              <p:nvPr/>
            </p:nvCxnSpPr>
            <p:spPr bwMode="auto">
              <a:xfrm flipV="1">
                <a:off x="704817" y="2161635"/>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grpSp>
        <p:nvGrpSpPr>
          <p:cNvPr id="139" name="Group 138"/>
          <p:cNvGrpSpPr/>
          <p:nvPr/>
        </p:nvGrpSpPr>
        <p:grpSpPr>
          <a:xfrm>
            <a:off x="618566" y="3971983"/>
            <a:ext cx="8065050" cy="1607697"/>
            <a:chOff x="618566" y="4174680"/>
            <a:chExt cx="8065050" cy="1607697"/>
          </a:xfrm>
        </p:grpSpPr>
        <p:grpSp>
          <p:nvGrpSpPr>
            <p:cNvPr id="73" name="Group 72"/>
            <p:cNvGrpSpPr/>
            <p:nvPr/>
          </p:nvGrpSpPr>
          <p:grpSpPr>
            <a:xfrm>
              <a:off x="618566" y="4174680"/>
              <a:ext cx="8065050" cy="1607697"/>
              <a:chOff x="627187" y="1833352"/>
              <a:chExt cx="8065050" cy="1607697"/>
            </a:xfrm>
          </p:grpSpPr>
          <p:sp>
            <p:nvSpPr>
              <p:cNvPr id="74" name="Rectangle 73"/>
              <p:cNvSpPr/>
              <p:nvPr/>
            </p:nvSpPr>
            <p:spPr>
              <a:xfrm>
                <a:off x="627187" y="1833352"/>
                <a:ext cx="8065050" cy="160769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GB" dirty="0"/>
              </a:p>
            </p:txBody>
          </p:sp>
          <p:sp>
            <p:nvSpPr>
              <p:cNvPr id="75" name="Line 4"/>
              <p:cNvSpPr>
                <a:spLocks noChangeShapeType="1"/>
              </p:cNvSpPr>
              <p:nvPr/>
            </p:nvSpPr>
            <p:spPr bwMode="auto">
              <a:xfrm flipV="1">
                <a:off x="772247" y="2596140"/>
                <a:ext cx="7535939" cy="4977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sz="1846" b="1" dirty="0">
                  <a:solidFill>
                    <a:srgbClr val="3333CC"/>
                  </a:solidFill>
                  <a:latin typeface="Verdana" pitchFamily="34" charset="0"/>
                  <a:cs typeface="Arial" charset="0"/>
                </a:endParaRPr>
              </a:p>
            </p:txBody>
          </p:sp>
          <p:sp>
            <p:nvSpPr>
              <p:cNvPr id="76" name="Oval 75"/>
              <p:cNvSpPr>
                <a:spLocks noChangeArrowheads="1"/>
              </p:cNvSpPr>
              <p:nvPr/>
            </p:nvSpPr>
            <p:spPr bwMode="auto">
              <a:xfrm>
                <a:off x="1234523" y="1993024"/>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77" name="Group 76"/>
              <p:cNvGrpSpPr>
                <a:grpSpLocks/>
              </p:cNvGrpSpPr>
              <p:nvPr/>
            </p:nvGrpSpPr>
            <p:grpSpPr bwMode="auto">
              <a:xfrm>
                <a:off x="2514431" y="2000022"/>
                <a:ext cx="298770" cy="1274417"/>
                <a:chOff x="1568" y="1305"/>
                <a:chExt cx="345" cy="1619"/>
              </a:xfrm>
            </p:grpSpPr>
            <p:grpSp>
              <p:nvGrpSpPr>
                <p:cNvPr id="98" name="Group 97"/>
                <p:cNvGrpSpPr>
                  <a:grpSpLocks/>
                </p:cNvGrpSpPr>
                <p:nvPr/>
              </p:nvGrpSpPr>
              <p:grpSpPr bwMode="auto">
                <a:xfrm flipH="1">
                  <a:off x="1636" y="1305"/>
                  <a:ext cx="277" cy="1619"/>
                  <a:chOff x="1600" y="1305"/>
                  <a:chExt cx="277" cy="1619"/>
                </a:xfrm>
              </p:grpSpPr>
              <p:sp>
                <p:nvSpPr>
                  <p:cNvPr id="103"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4"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5"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99" name="Group 98"/>
                <p:cNvGrpSpPr>
                  <a:grpSpLocks/>
                </p:cNvGrpSpPr>
                <p:nvPr/>
              </p:nvGrpSpPr>
              <p:grpSpPr bwMode="auto">
                <a:xfrm>
                  <a:off x="1568" y="1305"/>
                  <a:ext cx="277" cy="1619"/>
                  <a:chOff x="1600" y="1305"/>
                  <a:chExt cx="277" cy="1619"/>
                </a:xfrm>
              </p:grpSpPr>
              <p:sp>
                <p:nvSpPr>
                  <p:cNvPr id="100"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1"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2"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78" name="Oval 77"/>
              <p:cNvSpPr>
                <a:spLocks noChangeArrowheads="1"/>
              </p:cNvSpPr>
              <p:nvPr/>
            </p:nvSpPr>
            <p:spPr bwMode="auto">
              <a:xfrm>
                <a:off x="386299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79" name="Group 78"/>
              <p:cNvGrpSpPr>
                <a:grpSpLocks/>
              </p:cNvGrpSpPr>
              <p:nvPr/>
            </p:nvGrpSpPr>
            <p:grpSpPr bwMode="auto">
              <a:xfrm>
                <a:off x="5118140" y="1997150"/>
                <a:ext cx="298770" cy="1274417"/>
                <a:chOff x="1568" y="1305"/>
                <a:chExt cx="345" cy="1619"/>
              </a:xfrm>
            </p:grpSpPr>
            <p:grpSp>
              <p:nvGrpSpPr>
                <p:cNvPr id="90" name="Group 89"/>
                <p:cNvGrpSpPr>
                  <a:grpSpLocks/>
                </p:cNvGrpSpPr>
                <p:nvPr/>
              </p:nvGrpSpPr>
              <p:grpSpPr bwMode="auto">
                <a:xfrm flipH="1">
                  <a:off x="1636" y="1305"/>
                  <a:ext cx="277" cy="1619"/>
                  <a:chOff x="1600" y="1305"/>
                  <a:chExt cx="277" cy="1619"/>
                </a:xfrm>
              </p:grpSpPr>
              <p:sp>
                <p:nvSpPr>
                  <p:cNvPr id="95"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6"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7"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91" name="Group 90"/>
                <p:cNvGrpSpPr>
                  <a:grpSpLocks/>
                </p:cNvGrpSpPr>
                <p:nvPr/>
              </p:nvGrpSpPr>
              <p:grpSpPr bwMode="auto">
                <a:xfrm>
                  <a:off x="1568" y="1305"/>
                  <a:ext cx="277" cy="1619"/>
                  <a:chOff x="1600" y="1305"/>
                  <a:chExt cx="277" cy="1619"/>
                </a:xfrm>
              </p:grpSpPr>
              <p:sp>
                <p:nvSpPr>
                  <p:cNvPr id="92"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3"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4"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80" name="Oval 79"/>
              <p:cNvSpPr>
                <a:spLocks noChangeArrowheads="1"/>
              </p:cNvSpPr>
              <p:nvPr/>
            </p:nvSpPr>
            <p:spPr bwMode="auto">
              <a:xfrm>
                <a:off x="655134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81" name="Group 80"/>
              <p:cNvGrpSpPr>
                <a:grpSpLocks/>
              </p:cNvGrpSpPr>
              <p:nvPr/>
            </p:nvGrpSpPr>
            <p:grpSpPr bwMode="auto">
              <a:xfrm>
                <a:off x="7768085" y="1997150"/>
                <a:ext cx="298770" cy="1274417"/>
                <a:chOff x="1568" y="1305"/>
                <a:chExt cx="345" cy="1619"/>
              </a:xfrm>
            </p:grpSpPr>
            <p:grpSp>
              <p:nvGrpSpPr>
                <p:cNvPr id="82" name="Group 81"/>
                <p:cNvGrpSpPr>
                  <a:grpSpLocks/>
                </p:cNvGrpSpPr>
                <p:nvPr/>
              </p:nvGrpSpPr>
              <p:grpSpPr bwMode="auto">
                <a:xfrm flipH="1">
                  <a:off x="1636" y="1305"/>
                  <a:ext cx="277" cy="1619"/>
                  <a:chOff x="1600" y="1305"/>
                  <a:chExt cx="277" cy="1619"/>
                </a:xfrm>
              </p:grpSpPr>
              <p:sp>
                <p:nvSpPr>
                  <p:cNvPr id="87"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8"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9"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83" name="Group 82"/>
                <p:cNvGrpSpPr>
                  <a:grpSpLocks/>
                </p:cNvGrpSpPr>
                <p:nvPr/>
              </p:nvGrpSpPr>
              <p:grpSpPr bwMode="auto">
                <a:xfrm>
                  <a:off x="1568" y="1305"/>
                  <a:ext cx="277" cy="1619"/>
                  <a:chOff x="1600" y="1305"/>
                  <a:chExt cx="277" cy="1619"/>
                </a:xfrm>
              </p:grpSpPr>
              <p:sp>
                <p:nvSpPr>
                  <p:cNvPr id="84"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5"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6"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grpSp>
        <p:grpSp>
          <p:nvGrpSpPr>
            <p:cNvPr id="106" name="Group 105"/>
            <p:cNvGrpSpPr/>
            <p:nvPr/>
          </p:nvGrpSpPr>
          <p:grpSpPr>
            <a:xfrm>
              <a:off x="696196" y="4502963"/>
              <a:ext cx="7962719" cy="943515"/>
              <a:chOff x="704817" y="2161635"/>
              <a:chExt cx="7962719" cy="943515"/>
            </a:xfrm>
          </p:grpSpPr>
          <p:cxnSp>
            <p:nvCxnSpPr>
              <p:cNvPr id="107" name="Straight Connector 106"/>
              <p:cNvCxnSpPr/>
              <p:nvPr/>
            </p:nvCxnSpPr>
            <p:spPr bwMode="auto">
              <a:xfrm>
                <a:off x="1307575" y="2161635"/>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08" name="Straight Connector 107"/>
              <p:cNvCxnSpPr/>
              <p:nvPr/>
            </p:nvCxnSpPr>
            <p:spPr bwMode="auto">
              <a:xfrm>
                <a:off x="2655726" y="2498599"/>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09" name="Straight Connector 108"/>
              <p:cNvCxnSpPr/>
              <p:nvPr/>
            </p:nvCxnSpPr>
            <p:spPr bwMode="auto">
              <a:xfrm>
                <a:off x="3942663" y="2621025"/>
                <a:ext cx="1325577" cy="145238"/>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0" name="Straight Connector 109"/>
              <p:cNvCxnSpPr/>
              <p:nvPr/>
            </p:nvCxnSpPr>
            <p:spPr bwMode="auto">
              <a:xfrm>
                <a:off x="5268240" y="2762299"/>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1" name="Straight Connector 110"/>
              <p:cNvCxnSpPr/>
              <p:nvPr/>
            </p:nvCxnSpPr>
            <p:spPr bwMode="auto">
              <a:xfrm flipV="1">
                <a:off x="6610228" y="2743433"/>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2" name="Straight Connector 111"/>
              <p:cNvCxnSpPr/>
              <p:nvPr/>
            </p:nvCxnSpPr>
            <p:spPr bwMode="auto">
              <a:xfrm flipV="1">
                <a:off x="7902266" y="2634445"/>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3" name="Straight Connector 112"/>
              <p:cNvCxnSpPr/>
              <p:nvPr/>
            </p:nvCxnSpPr>
            <p:spPr bwMode="auto">
              <a:xfrm flipV="1">
                <a:off x="704817" y="2161635"/>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114" name="Group 113"/>
            <p:cNvGrpSpPr/>
            <p:nvPr/>
          </p:nvGrpSpPr>
          <p:grpSpPr>
            <a:xfrm>
              <a:off x="1302353" y="4507236"/>
              <a:ext cx="7368676" cy="785880"/>
              <a:chOff x="1307575" y="2161635"/>
              <a:chExt cx="7368676" cy="785880"/>
            </a:xfrm>
          </p:grpSpPr>
          <p:cxnSp>
            <p:nvCxnSpPr>
              <p:cNvPr id="115" name="Straight Connector 114"/>
              <p:cNvCxnSpPr/>
              <p:nvPr/>
            </p:nvCxnSpPr>
            <p:spPr bwMode="auto">
              <a:xfrm>
                <a:off x="1307575" y="2161635"/>
                <a:ext cx="1382286" cy="455117"/>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6" name="Straight Connector 115"/>
              <p:cNvCxnSpPr/>
              <p:nvPr/>
            </p:nvCxnSpPr>
            <p:spPr bwMode="auto">
              <a:xfrm>
                <a:off x="2667098" y="2626638"/>
                <a:ext cx="1293443" cy="320877"/>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7" name="Straight Connector 116"/>
              <p:cNvCxnSpPr/>
              <p:nvPr/>
            </p:nvCxnSpPr>
            <p:spPr bwMode="auto">
              <a:xfrm flipV="1">
                <a:off x="3960541" y="2734972"/>
                <a:ext cx="1307699" cy="212543"/>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8" name="Straight Connector 117"/>
              <p:cNvCxnSpPr/>
              <p:nvPr/>
            </p:nvCxnSpPr>
            <p:spPr bwMode="auto">
              <a:xfrm flipV="1">
                <a:off x="5290417" y="2630173"/>
                <a:ext cx="1351639" cy="9834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9" name="Straight Connector 118"/>
              <p:cNvCxnSpPr/>
              <p:nvPr/>
            </p:nvCxnSpPr>
            <p:spPr bwMode="auto">
              <a:xfrm flipV="1">
                <a:off x="6621272" y="2493959"/>
                <a:ext cx="1322243" cy="144753"/>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20" name="Straight Connector 119"/>
              <p:cNvCxnSpPr/>
              <p:nvPr/>
            </p:nvCxnSpPr>
            <p:spPr bwMode="auto">
              <a:xfrm flipV="1">
                <a:off x="7891112" y="2338144"/>
                <a:ext cx="785139" cy="168483"/>
              </a:xfrm>
              <a:prstGeom prst="line">
                <a:avLst/>
              </a:prstGeom>
              <a:solidFill>
                <a:schemeClr val="accent1"/>
              </a:solidFill>
              <a:ln w="28575" cap="flat" cmpd="sng" algn="ctr">
                <a:solidFill>
                  <a:srgbClr val="FF0000"/>
                </a:solidFill>
                <a:prstDash val="solid"/>
                <a:round/>
                <a:headEnd type="none" w="med" len="med"/>
                <a:tailEnd type="none" w="med" len="med"/>
              </a:ln>
              <a:effectLst/>
            </p:spPr>
          </p:cxnSp>
        </p:grpSp>
      </p:grpSp>
      <p:sp>
        <p:nvSpPr>
          <p:cNvPr id="135" name="TextBox 134"/>
          <p:cNvSpPr txBox="1"/>
          <p:nvPr/>
        </p:nvSpPr>
        <p:spPr>
          <a:xfrm>
            <a:off x="460927" y="3429000"/>
            <a:ext cx="2379177"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smtClean="0">
                <a:latin typeface="+mn-lt"/>
              </a:rPr>
              <a:t>Too strong gradient / lens</a:t>
            </a:r>
          </a:p>
        </p:txBody>
      </p:sp>
      <p:sp>
        <p:nvSpPr>
          <p:cNvPr id="136" name="TextBox 135"/>
          <p:cNvSpPr txBox="1"/>
          <p:nvPr/>
        </p:nvSpPr>
        <p:spPr>
          <a:xfrm>
            <a:off x="618566" y="5696908"/>
            <a:ext cx="7007046" cy="753027"/>
          </a:xfrm>
          <a:prstGeom prst="rect">
            <a:avLst/>
          </a:prstGeom>
        </p:spPr>
        <p:txBody>
          <a:bodyPr wrap="none" rtlCol="0">
            <a:spAutoFit/>
          </a:bodyPr>
          <a:lstStyle/>
          <a:p>
            <a:pPr>
              <a:spcBef>
                <a:spcPct val="20000"/>
              </a:spcBef>
              <a:spcAft>
                <a:spcPts val="400"/>
              </a:spcAft>
              <a:buClr>
                <a:srgbClr val="0000FF"/>
              </a:buClr>
              <a:buSzPct val="80000"/>
            </a:pPr>
            <a:r>
              <a:rPr lang="en-GB" i="1" kern="0" dirty="0" smtClean="0">
                <a:latin typeface="+mn-lt"/>
              </a:rPr>
              <a:t>The oscillation period is affected, leading to a </a:t>
            </a:r>
            <a:r>
              <a:rPr lang="en-GB" b="1" i="1" kern="0" dirty="0" smtClean="0">
                <a:solidFill>
                  <a:srgbClr val="CC3399"/>
                </a:solidFill>
                <a:latin typeface="+mn-lt"/>
                <a:sym typeface="Wingdings" panose="05000000000000000000" pitchFamily="2" charset="2"/>
              </a:rPr>
              <a:t>change of tune,</a:t>
            </a:r>
          </a:p>
          <a:p>
            <a:pPr>
              <a:spcBef>
                <a:spcPct val="20000"/>
              </a:spcBef>
              <a:spcAft>
                <a:spcPts val="400"/>
              </a:spcAft>
              <a:buClr>
                <a:srgbClr val="0000FF"/>
              </a:buClr>
              <a:buSzPct val="80000"/>
            </a:pPr>
            <a:r>
              <a:rPr lang="en-GB" i="1" kern="0" dirty="0" smtClean="0">
                <a:latin typeface="+mn-lt"/>
                <a:sym typeface="Wingdings" panose="05000000000000000000" pitchFamily="2" charset="2"/>
              </a:rPr>
              <a:t>The focussing error also </a:t>
            </a:r>
            <a:r>
              <a:rPr lang="en-GB" b="1" i="1" kern="0" dirty="0" smtClean="0">
                <a:solidFill>
                  <a:srgbClr val="CC3399"/>
                </a:solidFill>
                <a:latin typeface="+mn-lt"/>
                <a:sym typeface="Wingdings" panose="05000000000000000000" pitchFamily="2" charset="2"/>
              </a:rPr>
              <a:t>affects the beam envelope (</a:t>
            </a:r>
            <a:r>
              <a:rPr lang="en-GB" b="1" i="1" kern="0" dirty="0" smtClean="0">
                <a:solidFill>
                  <a:srgbClr val="CC3399"/>
                </a:solidFill>
                <a:latin typeface="Symbol" panose="05050102010706020507" pitchFamily="18" charset="2"/>
                <a:sym typeface="Wingdings" panose="05000000000000000000" pitchFamily="2" charset="2"/>
              </a:rPr>
              <a:t>b</a:t>
            </a:r>
            <a:r>
              <a:rPr lang="en-GB" b="1" i="1" kern="0" dirty="0" smtClean="0">
                <a:solidFill>
                  <a:srgbClr val="CC3399"/>
                </a:solidFill>
                <a:latin typeface="+mn-lt"/>
                <a:sym typeface="Wingdings" panose="05000000000000000000" pitchFamily="2" charset="2"/>
              </a:rPr>
              <a:t> function)</a:t>
            </a:r>
            <a:r>
              <a:rPr lang="en-GB" i="1" kern="0" dirty="0" smtClean="0">
                <a:latin typeface="+mn-lt"/>
                <a:sym typeface="Wingdings" panose="05000000000000000000" pitchFamily="2" charset="2"/>
              </a:rPr>
              <a:t>.</a:t>
            </a:r>
            <a:endParaRPr lang="en-GB" i="1" kern="0" dirty="0" smtClean="0">
              <a:latin typeface="+mn-lt"/>
            </a:endParaRPr>
          </a:p>
        </p:txBody>
      </p:sp>
      <p:sp>
        <p:nvSpPr>
          <p:cNvPr id="137" name="Down Arrow 136"/>
          <p:cNvSpPr/>
          <p:nvPr/>
        </p:nvSpPr>
        <p:spPr bwMode="auto">
          <a:xfrm>
            <a:off x="1185532" y="3724391"/>
            <a:ext cx="265077" cy="212316"/>
          </a:xfrm>
          <a:prstGeom prst="downArrow">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106289472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Optics perturbation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75</a:t>
            </a:fld>
            <a:endParaRPr lang="en-US" altLang="en-US"/>
          </a:p>
        </p:txBody>
      </p:sp>
      <p:sp>
        <p:nvSpPr>
          <p:cNvPr id="6" name="Content Placeholder 5"/>
          <p:cNvSpPr>
            <a:spLocks noGrp="1"/>
          </p:cNvSpPr>
          <p:nvPr>
            <p:ph idx="1"/>
          </p:nvPr>
        </p:nvSpPr>
        <p:spPr>
          <a:xfrm>
            <a:off x="703455" y="938848"/>
            <a:ext cx="7877576" cy="813680"/>
          </a:xfrm>
        </p:spPr>
        <p:txBody>
          <a:bodyPr/>
          <a:lstStyle/>
          <a:p>
            <a:r>
              <a:rPr lang="en-GB" dirty="0" smtClean="0"/>
              <a:t>The focussing error affects not only the tune, but also the beam optics and envelope (size) over the entire ring ! </a:t>
            </a:r>
            <a:endParaRPr lang="en-GB" dirty="0"/>
          </a:p>
        </p:txBody>
      </p:sp>
      <p:grpSp>
        <p:nvGrpSpPr>
          <p:cNvPr id="13" name="Group 12"/>
          <p:cNvGrpSpPr/>
          <p:nvPr/>
        </p:nvGrpSpPr>
        <p:grpSpPr>
          <a:xfrm>
            <a:off x="961930" y="1745585"/>
            <a:ext cx="6720253" cy="3429500"/>
            <a:chOff x="961930" y="1745585"/>
            <a:chExt cx="6720253" cy="3429500"/>
          </a:xfrm>
        </p:grpSpPr>
        <p:grpSp>
          <p:nvGrpSpPr>
            <p:cNvPr id="10" name="Group 9"/>
            <p:cNvGrpSpPr/>
            <p:nvPr/>
          </p:nvGrpSpPr>
          <p:grpSpPr>
            <a:xfrm>
              <a:off x="961930" y="1983301"/>
              <a:ext cx="6720253" cy="3191784"/>
              <a:chOff x="961930" y="1983301"/>
              <a:chExt cx="6720253" cy="3191784"/>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930" y="1983301"/>
                <a:ext cx="6720253" cy="3191784"/>
              </a:xfrm>
              <a:prstGeom prst="rect">
                <a:avLst/>
              </a:prstGeom>
            </p:spPr>
          </p:pic>
          <p:sp>
            <p:nvSpPr>
              <p:cNvPr id="9" name="TextBox 8"/>
              <p:cNvSpPr txBox="1"/>
              <p:nvPr/>
            </p:nvSpPr>
            <p:spPr>
              <a:xfrm>
                <a:off x="5685745" y="2252315"/>
                <a:ext cx="1527982" cy="338554"/>
              </a:xfrm>
              <a:prstGeom prst="rect">
                <a:avLst/>
              </a:prstGeom>
            </p:spPr>
            <p:txBody>
              <a:bodyPr wrap="none" rtlCol="0">
                <a:spAutoFit/>
              </a:bodyPr>
              <a:lstStyle/>
              <a:p>
                <a:pPr>
                  <a:spcBef>
                    <a:spcPct val="20000"/>
                  </a:spcBef>
                  <a:spcAft>
                    <a:spcPts val="400"/>
                  </a:spcAft>
                  <a:buClr>
                    <a:srgbClr val="0000FF"/>
                  </a:buClr>
                  <a:buSzPct val="80000"/>
                </a:pPr>
                <a:r>
                  <a:rPr lang="en-GB" sz="1600" kern="0" dirty="0" smtClean="0">
                    <a:solidFill>
                      <a:srgbClr val="0000FF"/>
                    </a:solidFill>
                    <a:latin typeface="+mn-lt"/>
                  </a:rPr>
                  <a:t>Nominal optics</a:t>
                </a:r>
              </a:p>
            </p:txBody>
          </p:sp>
          <p:sp>
            <p:nvSpPr>
              <p:cNvPr id="12" name="TextBox 11"/>
              <p:cNvSpPr txBox="1"/>
              <p:nvPr/>
            </p:nvSpPr>
            <p:spPr>
              <a:xfrm>
                <a:off x="5685745" y="2545685"/>
                <a:ext cx="1723549" cy="338554"/>
              </a:xfrm>
              <a:prstGeom prst="rect">
                <a:avLst/>
              </a:prstGeom>
            </p:spPr>
            <p:txBody>
              <a:bodyPr wrap="none" rtlCol="0">
                <a:spAutoFit/>
              </a:bodyPr>
              <a:lstStyle/>
              <a:p>
                <a:pPr>
                  <a:spcBef>
                    <a:spcPct val="20000"/>
                  </a:spcBef>
                  <a:spcAft>
                    <a:spcPts val="400"/>
                  </a:spcAft>
                  <a:buClr>
                    <a:srgbClr val="0000FF"/>
                  </a:buClr>
                  <a:buSzPct val="80000"/>
                </a:pPr>
                <a:r>
                  <a:rPr lang="en-GB" sz="1600" kern="0" dirty="0" smtClean="0">
                    <a:solidFill>
                      <a:srgbClr val="FF0000"/>
                    </a:solidFill>
                    <a:latin typeface="+mn-lt"/>
                  </a:rPr>
                  <a:t>Perturbed optics</a:t>
                </a:r>
              </a:p>
            </p:txBody>
          </p:sp>
        </p:grpSp>
        <p:sp>
          <p:nvSpPr>
            <p:cNvPr id="7" name="TextBox 6"/>
            <p:cNvSpPr txBox="1"/>
            <p:nvPr/>
          </p:nvSpPr>
          <p:spPr>
            <a:xfrm>
              <a:off x="2075675" y="1745585"/>
              <a:ext cx="5133136"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smtClean="0">
                  <a:latin typeface="+mn-lt"/>
                </a:rPr>
                <a:t>Example for LHC: one quadrupole gradient is incorrect</a:t>
              </a:r>
            </a:p>
          </p:txBody>
        </p:sp>
      </p:grpSp>
      <p:grpSp>
        <p:nvGrpSpPr>
          <p:cNvPr id="23" name="Group 22"/>
          <p:cNvGrpSpPr/>
          <p:nvPr/>
        </p:nvGrpSpPr>
        <p:grpSpPr>
          <a:xfrm>
            <a:off x="2344510" y="4888390"/>
            <a:ext cx="5375766" cy="1833085"/>
            <a:chOff x="2344510" y="4888390"/>
            <a:chExt cx="5375766" cy="1833085"/>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4510" y="5316960"/>
              <a:ext cx="2957185" cy="1404515"/>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pic>
        <p:cxnSp>
          <p:nvCxnSpPr>
            <p:cNvPr id="15" name="Straight Connector 14"/>
            <p:cNvCxnSpPr/>
            <p:nvPr/>
          </p:nvCxnSpPr>
          <p:spPr bwMode="auto">
            <a:xfrm flipH="1">
              <a:off x="2690155" y="4888390"/>
              <a:ext cx="614480" cy="422455"/>
            </a:xfrm>
            <a:prstGeom prst="line">
              <a:avLst/>
            </a:prstGeom>
            <a:solidFill>
              <a:schemeClr val="accent1"/>
            </a:solidFill>
            <a:ln w="19050" cap="flat" cmpd="sng" algn="ctr">
              <a:solidFill>
                <a:schemeClr val="bg1">
                  <a:lumMod val="65000"/>
                </a:schemeClr>
              </a:solidFill>
              <a:prstDash val="sysDash"/>
              <a:round/>
              <a:headEnd type="none" w="med" len="med"/>
              <a:tailEnd type="none" w="med" len="med"/>
            </a:ln>
            <a:effectLst/>
          </p:spPr>
        </p:cxnSp>
        <p:cxnSp>
          <p:nvCxnSpPr>
            <p:cNvPr id="16" name="Straight Connector 15"/>
            <p:cNvCxnSpPr/>
            <p:nvPr/>
          </p:nvCxnSpPr>
          <p:spPr bwMode="auto">
            <a:xfrm>
              <a:off x="4418380" y="4888390"/>
              <a:ext cx="883315" cy="422455"/>
            </a:xfrm>
            <a:prstGeom prst="line">
              <a:avLst/>
            </a:prstGeom>
            <a:solidFill>
              <a:schemeClr val="accent1"/>
            </a:solidFill>
            <a:ln w="19050" cap="flat" cmpd="sng" algn="ctr">
              <a:solidFill>
                <a:schemeClr val="bg1">
                  <a:lumMod val="65000"/>
                </a:schemeClr>
              </a:solidFill>
              <a:prstDash val="sysDash"/>
              <a:round/>
              <a:headEnd type="none" w="med" len="med"/>
              <a:tailEnd type="none" w="med" len="med"/>
            </a:ln>
            <a:effectLst/>
          </p:spPr>
        </p:cxnSp>
        <p:sp>
          <p:nvSpPr>
            <p:cNvPr id="22" name="TextBox 21"/>
            <p:cNvSpPr txBox="1"/>
            <p:nvPr/>
          </p:nvSpPr>
          <p:spPr>
            <a:xfrm>
              <a:off x="5685745" y="5826323"/>
              <a:ext cx="2034531"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smtClean="0">
                  <a:latin typeface="+mn-lt"/>
                </a:rPr>
                <a:t>Zoom into a subsection</a:t>
              </a:r>
            </a:p>
          </p:txBody>
        </p:sp>
      </p:grpSp>
    </p:spTree>
    <p:extLst>
      <p:ext uri="{BB962C8B-B14F-4D97-AF65-F5344CB8AC3E}">
        <p14:creationId xmlns:p14="http://schemas.microsoft.com/office/powerpoint/2010/main" val="1861255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Optics perturbation</a:t>
            </a:r>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76</a:t>
            </a:fld>
            <a:endParaRPr lang="en-US" altLang="en-US"/>
          </a:p>
        </p:txBody>
      </p:sp>
      <p:sp>
        <p:nvSpPr>
          <p:cNvPr id="6" name="Content Placeholder 5"/>
          <p:cNvSpPr>
            <a:spLocks noGrp="1"/>
          </p:cNvSpPr>
          <p:nvPr>
            <p:ph idx="1"/>
          </p:nvPr>
        </p:nvSpPr>
        <p:spPr>
          <a:xfrm>
            <a:off x="540395" y="1036462"/>
            <a:ext cx="7877576" cy="883315"/>
          </a:xfrm>
        </p:spPr>
        <p:txBody>
          <a:bodyPr/>
          <a:lstStyle/>
          <a:p>
            <a:r>
              <a:rPr lang="en-GB" dirty="0" smtClean="0"/>
              <a:t>The beam optics perturbation exhibits an oscillating pattern</a:t>
            </a:r>
            <a:r>
              <a:rPr lang="en-GB" dirty="0" smtClean="0">
                <a:sym typeface="Wingdings" panose="05000000000000000000" pitchFamily="2" charset="2"/>
              </a:rPr>
              <a:t>.</a:t>
            </a:r>
            <a:endParaRPr lang="en-GB" dirty="0"/>
          </a:p>
        </p:txBody>
      </p:sp>
      <p:grpSp>
        <p:nvGrpSpPr>
          <p:cNvPr id="7" name="Group 6"/>
          <p:cNvGrpSpPr/>
          <p:nvPr/>
        </p:nvGrpSpPr>
        <p:grpSpPr>
          <a:xfrm>
            <a:off x="715493" y="1854395"/>
            <a:ext cx="7527380" cy="3575128"/>
            <a:chOff x="833942" y="1825158"/>
            <a:chExt cx="7527380" cy="3575128"/>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942" y="1825158"/>
              <a:ext cx="7527380" cy="3575128"/>
            </a:xfrm>
            <a:prstGeom prst="rect">
              <a:avLst/>
            </a:prstGeom>
          </p:spPr>
        </p:pic>
        <p:sp>
          <p:nvSpPr>
            <p:cNvPr id="8" name="TextBox 7"/>
            <p:cNvSpPr txBox="1"/>
            <p:nvPr/>
          </p:nvSpPr>
          <p:spPr>
            <a:xfrm>
              <a:off x="6069795" y="2126790"/>
              <a:ext cx="1527982" cy="338554"/>
            </a:xfrm>
            <a:prstGeom prst="rect">
              <a:avLst/>
            </a:prstGeom>
          </p:spPr>
          <p:txBody>
            <a:bodyPr wrap="none" rtlCol="0">
              <a:spAutoFit/>
            </a:bodyPr>
            <a:lstStyle/>
            <a:p>
              <a:pPr>
                <a:spcBef>
                  <a:spcPct val="20000"/>
                </a:spcBef>
                <a:spcAft>
                  <a:spcPts val="400"/>
                </a:spcAft>
                <a:buClr>
                  <a:srgbClr val="0000FF"/>
                </a:buClr>
                <a:buSzPct val="80000"/>
              </a:pPr>
              <a:r>
                <a:rPr lang="en-GB" sz="1600" kern="0" dirty="0" smtClean="0">
                  <a:solidFill>
                    <a:srgbClr val="0000FF"/>
                  </a:solidFill>
                  <a:latin typeface="+mn-lt"/>
                </a:rPr>
                <a:t>Nominal optics</a:t>
              </a:r>
            </a:p>
          </p:txBody>
        </p:sp>
        <p:sp>
          <p:nvSpPr>
            <p:cNvPr id="10" name="TextBox 9"/>
            <p:cNvSpPr txBox="1"/>
            <p:nvPr/>
          </p:nvSpPr>
          <p:spPr>
            <a:xfrm>
              <a:off x="6069795" y="2420160"/>
              <a:ext cx="1723549" cy="338554"/>
            </a:xfrm>
            <a:prstGeom prst="rect">
              <a:avLst/>
            </a:prstGeom>
          </p:spPr>
          <p:txBody>
            <a:bodyPr wrap="none" rtlCol="0">
              <a:spAutoFit/>
            </a:bodyPr>
            <a:lstStyle/>
            <a:p>
              <a:pPr>
                <a:spcBef>
                  <a:spcPct val="20000"/>
                </a:spcBef>
                <a:spcAft>
                  <a:spcPts val="400"/>
                </a:spcAft>
                <a:buClr>
                  <a:srgbClr val="0000FF"/>
                </a:buClr>
                <a:buSzPct val="80000"/>
              </a:pPr>
              <a:r>
                <a:rPr lang="en-GB" sz="1600" kern="0" dirty="0" smtClean="0">
                  <a:solidFill>
                    <a:srgbClr val="FF0000"/>
                  </a:solidFill>
                  <a:latin typeface="+mn-lt"/>
                </a:rPr>
                <a:t>Perturbed optics</a:t>
              </a:r>
            </a:p>
          </p:txBody>
        </p:sp>
      </p:grpSp>
    </p:spTree>
    <p:extLst>
      <p:ext uri="{BB962C8B-B14F-4D97-AF65-F5344CB8AC3E}">
        <p14:creationId xmlns:p14="http://schemas.microsoft.com/office/powerpoint/2010/main" val="193260777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Optics perturbation</a:t>
            </a:r>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77</a:t>
            </a:fld>
            <a:endParaRPr lang="en-US" altLang="en-US"/>
          </a:p>
        </p:txBody>
      </p:sp>
      <p:sp>
        <p:nvSpPr>
          <p:cNvPr id="6" name="Content Placeholder 5"/>
          <p:cNvSpPr>
            <a:spLocks noGrp="1"/>
          </p:cNvSpPr>
          <p:nvPr>
            <p:ph idx="1"/>
          </p:nvPr>
        </p:nvSpPr>
        <p:spPr>
          <a:xfrm>
            <a:off x="834961" y="988877"/>
            <a:ext cx="7877576" cy="1448882"/>
          </a:xfrm>
        </p:spPr>
        <p:txBody>
          <a:bodyPr/>
          <a:lstStyle/>
          <a:p>
            <a:r>
              <a:rPr lang="en-GB" sz="1800" dirty="0" smtClean="0"/>
              <a:t>The error is easier to analyse and diagnose if one considers the ratio of the </a:t>
            </a:r>
            <a:r>
              <a:rPr lang="en-GB" sz="1800" dirty="0" err="1" smtClean="0"/>
              <a:t>betatron</a:t>
            </a:r>
            <a:r>
              <a:rPr lang="en-GB" sz="1800" dirty="0" smtClean="0"/>
              <a:t> function perturbed/nominal.</a:t>
            </a:r>
          </a:p>
          <a:p>
            <a:r>
              <a:rPr lang="en-GB" sz="1800" dirty="0" smtClean="0"/>
              <a:t>The ratio reveals an oscillating pattern called the </a:t>
            </a:r>
            <a:r>
              <a:rPr lang="en-GB" sz="1800" b="1" dirty="0" err="1" smtClean="0">
                <a:solidFill>
                  <a:srgbClr val="CC3399"/>
                </a:solidFill>
              </a:rPr>
              <a:t>betatron</a:t>
            </a:r>
            <a:r>
              <a:rPr lang="en-GB" sz="1800" b="1" dirty="0" smtClean="0">
                <a:solidFill>
                  <a:srgbClr val="CC3399"/>
                </a:solidFill>
              </a:rPr>
              <a:t> function beating </a:t>
            </a:r>
            <a:r>
              <a:rPr lang="en-GB" sz="1800" dirty="0" smtClean="0"/>
              <a:t>(‘beta-beating’). The amplitude of the perturbation is the same all over the ring !</a:t>
            </a:r>
          </a:p>
          <a:p>
            <a:endParaRPr lang="en-GB" sz="18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 y="2623714"/>
            <a:ext cx="7771319" cy="3690987"/>
          </a:xfrm>
          <a:prstGeom prst="rect">
            <a:avLst/>
          </a:prstGeom>
        </p:spPr>
      </p:pic>
    </p:spTree>
    <p:extLst>
      <p:ext uri="{BB962C8B-B14F-4D97-AF65-F5344CB8AC3E}">
        <p14:creationId xmlns:p14="http://schemas.microsoft.com/office/powerpoint/2010/main" val="236436076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Optics perturbation</a:t>
            </a:r>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78</a:t>
            </a:fld>
            <a:endParaRPr lang="en-US" altLang="en-US"/>
          </a:p>
        </p:txBody>
      </p:sp>
      <p:sp>
        <p:nvSpPr>
          <p:cNvPr id="6" name="Content Placeholder 5"/>
          <p:cNvSpPr>
            <a:spLocks noGrp="1"/>
          </p:cNvSpPr>
          <p:nvPr>
            <p:ph idx="1"/>
          </p:nvPr>
        </p:nvSpPr>
        <p:spPr>
          <a:xfrm>
            <a:off x="693095" y="894270"/>
            <a:ext cx="7988240" cy="1881845"/>
          </a:xfrm>
        </p:spPr>
        <p:txBody>
          <a:bodyPr/>
          <a:lstStyle/>
          <a:p>
            <a:r>
              <a:rPr lang="en-GB" sz="1800" dirty="0" smtClean="0"/>
              <a:t>The beta-beating pattern comes out even more clearly if we replace the longitudinal coordinate with the </a:t>
            </a:r>
            <a:r>
              <a:rPr lang="en-GB" sz="1800" dirty="0" err="1" smtClean="0"/>
              <a:t>betatron</a:t>
            </a:r>
            <a:r>
              <a:rPr lang="en-GB" sz="1800" dirty="0" smtClean="0"/>
              <a:t> phase advance.</a:t>
            </a:r>
          </a:p>
          <a:p>
            <a:r>
              <a:rPr lang="en-GB" sz="1800" dirty="0" smtClean="0"/>
              <a:t>The result is very similar to the case of the closed orbit kick, the error reveals itself by a kink !</a:t>
            </a:r>
          </a:p>
          <a:p>
            <a:pPr lvl="1"/>
            <a:r>
              <a:rPr lang="en-GB" sz="1600" dirty="0" smtClean="0"/>
              <a:t>If you watch closely you will observe that there are </a:t>
            </a:r>
            <a:r>
              <a:rPr lang="en-GB" sz="1600" b="1" dirty="0" smtClean="0">
                <a:solidFill>
                  <a:srgbClr val="0000FF"/>
                </a:solidFill>
              </a:rPr>
              <a:t>two oscillation periods per 2</a:t>
            </a:r>
            <a:r>
              <a:rPr lang="en-GB" sz="1600" b="1" dirty="0" smtClean="0">
                <a:solidFill>
                  <a:srgbClr val="0000FF"/>
                </a:solidFill>
                <a:latin typeface="Symbol" panose="05050102010706020507" pitchFamily="18" charset="2"/>
              </a:rPr>
              <a:t>p</a:t>
            </a:r>
            <a:r>
              <a:rPr lang="en-GB" sz="1600" b="1" dirty="0" smtClean="0">
                <a:solidFill>
                  <a:srgbClr val="0000FF"/>
                </a:solidFill>
              </a:rPr>
              <a:t> (360 </a:t>
            </a:r>
            <a:r>
              <a:rPr lang="en-GB" sz="1600" b="1" dirty="0" err="1" smtClean="0">
                <a:solidFill>
                  <a:srgbClr val="0000FF"/>
                </a:solidFill>
              </a:rPr>
              <a:t>deg</a:t>
            </a:r>
            <a:r>
              <a:rPr lang="en-GB" sz="1600" b="1" dirty="0" smtClean="0">
                <a:solidFill>
                  <a:srgbClr val="0000FF"/>
                </a:solidFill>
              </a:rPr>
              <a:t>) phase</a:t>
            </a:r>
            <a:r>
              <a:rPr lang="en-GB" sz="1600" dirty="0" smtClean="0"/>
              <a:t>. </a:t>
            </a:r>
            <a:r>
              <a:rPr lang="en-GB" sz="1600" dirty="0" smtClean="0">
                <a:solidFill>
                  <a:srgbClr val="CC3399"/>
                </a:solidFill>
              </a:rPr>
              <a:t>The beta-beating frequency is </a:t>
            </a:r>
            <a:r>
              <a:rPr lang="en-GB" sz="1600" b="1" dirty="0" smtClean="0">
                <a:solidFill>
                  <a:srgbClr val="CC3399"/>
                </a:solidFill>
              </a:rPr>
              <a:t>twice</a:t>
            </a:r>
            <a:r>
              <a:rPr lang="en-GB" sz="1600" dirty="0" smtClean="0">
                <a:solidFill>
                  <a:srgbClr val="CC3399"/>
                </a:solidFill>
              </a:rPr>
              <a:t> the frequency of the orbit !</a:t>
            </a:r>
            <a:endParaRPr lang="en-GB" sz="1600" dirty="0">
              <a:solidFill>
                <a:srgbClr val="CC3399"/>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617" y="2965957"/>
            <a:ext cx="7232010" cy="3434843"/>
          </a:xfrm>
          <a:prstGeom prst="rect">
            <a:avLst/>
          </a:prstGeom>
        </p:spPr>
      </p:pic>
      <p:cxnSp>
        <p:nvCxnSpPr>
          <p:cNvPr id="8" name="Straight Arrow Connector 7"/>
          <p:cNvCxnSpPr/>
          <p:nvPr/>
        </p:nvCxnSpPr>
        <p:spPr bwMode="auto">
          <a:xfrm flipV="1">
            <a:off x="4055794" y="4602971"/>
            <a:ext cx="837" cy="1900623"/>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10" name="Straight Connector 9"/>
          <p:cNvCxnSpPr/>
          <p:nvPr/>
        </p:nvCxnSpPr>
        <p:spPr bwMode="auto">
          <a:xfrm>
            <a:off x="5213483" y="3164704"/>
            <a:ext cx="0" cy="2726755"/>
          </a:xfrm>
          <a:prstGeom prst="line">
            <a:avLst/>
          </a:prstGeom>
          <a:solidFill>
            <a:schemeClr val="accent1"/>
          </a:solidFill>
          <a:ln w="19050" cap="flat" cmpd="sng" algn="ctr">
            <a:solidFill>
              <a:srgbClr val="C00000"/>
            </a:solidFill>
            <a:prstDash val="dash"/>
            <a:round/>
            <a:headEnd type="none" w="med" len="med"/>
            <a:tailEnd type="none" w="med" len="med"/>
          </a:ln>
          <a:effectLst/>
        </p:spPr>
      </p:cxnSp>
      <p:cxnSp>
        <p:nvCxnSpPr>
          <p:cNvPr id="11" name="Straight Connector 10"/>
          <p:cNvCxnSpPr/>
          <p:nvPr/>
        </p:nvCxnSpPr>
        <p:spPr bwMode="auto">
          <a:xfrm>
            <a:off x="5839365" y="3164704"/>
            <a:ext cx="0" cy="2726755"/>
          </a:xfrm>
          <a:prstGeom prst="line">
            <a:avLst/>
          </a:prstGeom>
          <a:solidFill>
            <a:schemeClr val="accent1"/>
          </a:solidFill>
          <a:ln w="19050" cap="flat" cmpd="sng" algn="ctr">
            <a:solidFill>
              <a:srgbClr val="C00000"/>
            </a:solidFill>
            <a:prstDash val="dash"/>
            <a:round/>
            <a:headEnd type="none" w="med" len="med"/>
            <a:tailEnd type="none" w="med" len="med"/>
          </a:ln>
          <a:effectLst/>
        </p:spPr>
      </p:cxnSp>
    </p:spTree>
    <p:extLst>
      <p:ext uri="{BB962C8B-B14F-4D97-AF65-F5344CB8AC3E}">
        <p14:creationId xmlns:p14="http://schemas.microsoft.com/office/powerpoint/2010/main" val="406032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Optics errors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79</a:t>
            </a:fld>
            <a:endParaRPr lang="en-US" altLang="en-US"/>
          </a:p>
        </p:txBody>
      </p:sp>
      <p:sp>
        <p:nvSpPr>
          <p:cNvPr id="6" name="Content Placeholder 5"/>
          <p:cNvSpPr>
            <a:spLocks noGrp="1"/>
          </p:cNvSpPr>
          <p:nvPr>
            <p:ph idx="1"/>
          </p:nvPr>
        </p:nvSpPr>
        <p:spPr>
          <a:xfrm>
            <a:off x="693095" y="923555"/>
            <a:ext cx="7949835" cy="1689821"/>
          </a:xfrm>
        </p:spPr>
        <p:txBody>
          <a:bodyPr/>
          <a:lstStyle/>
          <a:p>
            <a:r>
              <a:rPr lang="en-GB" sz="1800" dirty="0" smtClean="0"/>
              <a:t>The knowledge of the </a:t>
            </a:r>
            <a:r>
              <a:rPr lang="en-GB" sz="1800" b="1" dirty="0" smtClean="0">
                <a:solidFill>
                  <a:srgbClr val="0000FF"/>
                </a:solidFill>
              </a:rPr>
              <a:t>beam optics </a:t>
            </a:r>
            <a:r>
              <a:rPr lang="en-GB" sz="1800" dirty="0" smtClean="0"/>
              <a:t>is essential for the good performance of an accelerator. Tools to measure and correct the optics towards a design model are essential at any modern facility.</a:t>
            </a:r>
          </a:p>
          <a:p>
            <a:r>
              <a:rPr lang="en-GB" sz="1800" dirty="0" smtClean="0"/>
              <a:t>The </a:t>
            </a:r>
            <a:r>
              <a:rPr lang="en-GB" sz="1800" b="1" dirty="0" err="1" smtClean="0">
                <a:solidFill>
                  <a:srgbClr val="0000FF"/>
                </a:solidFill>
              </a:rPr>
              <a:t>betatron</a:t>
            </a:r>
            <a:r>
              <a:rPr lang="en-GB" sz="1800" b="1" dirty="0" smtClean="0">
                <a:solidFill>
                  <a:srgbClr val="0000FF"/>
                </a:solidFill>
              </a:rPr>
              <a:t> function error </a:t>
            </a:r>
            <a:r>
              <a:rPr lang="en-GB" sz="1800" dirty="0" smtClean="0"/>
              <a:t>(</a:t>
            </a:r>
            <a:r>
              <a:rPr lang="en-GB" sz="1800" dirty="0" smtClean="0">
                <a:solidFill>
                  <a:srgbClr val="0000FF"/>
                </a:solidFill>
              </a:rPr>
              <a:t>beta-beating</a:t>
            </a:r>
            <a:r>
              <a:rPr lang="en-GB" sz="1800" dirty="0" smtClean="0"/>
              <a:t>) at an observation point </a:t>
            </a:r>
            <a:r>
              <a:rPr lang="en-GB" sz="1800" i="1" dirty="0" smtClean="0">
                <a:latin typeface="Times New Roman" panose="02020603050405020304" pitchFamily="18" charset="0"/>
                <a:cs typeface="Times New Roman" panose="02020603050405020304" pitchFamily="18" charset="0"/>
              </a:rPr>
              <a:t>j</a:t>
            </a:r>
            <a:r>
              <a:rPr lang="en-GB" sz="1800" dirty="0" smtClean="0"/>
              <a:t> due to a number of strength errors </a:t>
            </a:r>
            <a:r>
              <a:rPr lang="en-GB" sz="1800" i="1" dirty="0" err="1" smtClean="0">
                <a:latin typeface="Symbol" panose="05050102010706020507" pitchFamily="18" charset="2"/>
              </a:rPr>
              <a:t>D</a:t>
            </a:r>
            <a:r>
              <a:rPr lang="en-GB" sz="1800" i="1" dirty="0" err="1" smtClean="0">
                <a:latin typeface="Times New Roman" panose="02020603050405020304" pitchFamily="18" charset="0"/>
                <a:cs typeface="Times New Roman" panose="02020603050405020304" pitchFamily="18" charset="0"/>
              </a:rPr>
              <a:t>k</a:t>
            </a:r>
            <a:r>
              <a:rPr lang="en-GB" sz="1800" i="1" baseline="-25000" dirty="0" err="1" smtClean="0">
                <a:latin typeface="Times New Roman" panose="02020603050405020304" pitchFamily="18" charset="0"/>
                <a:cs typeface="Times New Roman" panose="02020603050405020304" pitchFamily="18" charset="0"/>
              </a:rPr>
              <a:t>i</a:t>
            </a:r>
            <a:r>
              <a:rPr lang="en-GB" sz="1800" dirty="0" smtClean="0"/>
              <a:t> is given to first order by: </a:t>
            </a:r>
          </a:p>
        </p:txBody>
      </p:sp>
      <p:graphicFrame>
        <p:nvGraphicFramePr>
          <p:cNvPr id="8" name="Object 7"/>
          <p:cNvGraphicFramePr>
            <a:graphicFrameLocks noChangeAspect="1"/>
          </p:cNvGraphicFramePr>
          <p:nvPr>
            <p:extLst>
              <p:ext uri="{D42A27DB-BD31-4B8C-83A1-F6EECF244321}">
                <p14:modId xmlns:p14="http://schemas.microsoft.com/office/powerpoint/2010/main" val="734806313"/>
              </p:ext>
            </p:extLst>
          </p:nvPr>
        </p:nvGraphicFramePr>
        <p:xfrm>
          <a:off x="1984375" y="2607881"/>
          <a:ext cx="5902325" cy="819150"/>
        </p:xfrm>
        <a:graphic>
          <a:graphicData uri="http://schemas.openxmlformats.org/presentationml/2006/ole">
            <mc:AlternateContent xmlns:mc="http://schemas.openxmlformats.org/markup-compatibility/2006">
              <mc:Choice xmlns:v="urn:schemas-microsoft-com:vml" Requires="v">
                <p:oleObj spid="_x0000_s51346" name="Equation" r:id="rId3" imgW="3390840" imgH="469800" progId="Equation.3">
                  <p:embed/>
                </p:oleObj>
              </mc:Choice>
              <mc:Fallback>
                <p:oleObj name="Equation" r:id="rId3" imgW="3390840" imgH="469800" progId="Equation.3">
                  <p:embed/>
                  <p:pic>
                    <p:nvPicPr>
                      <p:cNvPr id="0" name=""/>
                      <p:cNvPicPr/>
                      <p:nvPr/>
                    </p:nvPicPr>
                    <p:blipFill>
                      <a:blip r:embed="rId4"/>
                      <a:stretch>
                        <a:fillRect/>
                      </a:stretch>
                    </p:blipFill>
                    <p:spPr>
                      <a:xfrm>
                        <a:off x="1984375" y="2607881"/>
                        <a:ext cx="5902325" cy="819150"/>
                      </a:xfrm>
                      <a:prstGeom prst="rect">
                        <a:avLst/>
                      </a:prstGeom>
                    </p:spPr>
                  </p:pic>
                </p:oleObj>
              </mc:Fallback>
            </mc:AlternateContent>
          </a:graphicData>
        </a:graphic>
      </p:graphicFrame>
      <p:sp>
        <p:nvSpPr>
          <p:cNvPr id="9" name="Content Placeholder 5"/>
          <p:cNvSpPr txBox="1">
            <a:spLocks/>
          </p:cNvSpPr>
          <p:nvPr/>
        </p:nvSpPr>
        <p:spPr bwMode="auto">
          <a:xfrm>
            <a:off x="693095" y="3659430"/>
            <a:ext cx="8108005" cy="1927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Contrary to the case of orbit kicks, gradient errors have a </a:t>
            </a:r>
            <a:r>
              <a:rPr lang="en-GB" sz="1800" b="1" kern="0" dirty="0" smtClean="0">
                <a:solidFill>
                  <a:srgbClr val="CC3399"/>
                </a:solidFill>
              </a:rPr>
              <a:t>non-linear effect </a:t>
            </a:r>
            <a:r>
              <a:rPr lang="en-GB" sz="1800" kern="0" dirty="0" smtClean="0"/>
              <a:t>on the </a:t>
            </a:r>
            <a:r>
              <a:rPr lang="en-GB" sz="1800" kern="0" dirty="0" err="1" smtClean="0"/>
              <a:t>betatron</a:t>
            </a:r>
            <a:r>
              <a:rPr lang="en-GB" sz="1800" kern="0" dirty="0" smtClean="0"/>
              <a:t> function. </a:t>
            </a:r>
            <a:r>
              <a:rPr lang="en-GB" sz="1800" kern="0" dirty="0"/>
              <a:t>A</a:t>
            </a:r>
            <a:r>
              <a:rPr lang="en-GB" sz="1800" kern="0" dirty="0" smtClean="0"/>
              <a:t> correct treatment must be self-consistent, the equation above is only an approximation.</a:t>
            </a:r>
          </a:p>
          <a:p>
            <a:pPr lvl="1"/>
            <a:r>
              <a:rPr lang="en-GB" sz="1600" kern="0" dirty="0" smtClean="0"/>
              <a:t>The problem may however be linearized using the matrix elements </a:t>
            </a:r>
            <a:r>
              <a:rPr lang="en-GB" sz="1600" i="1" kern="0" dirty="0" err="1" smtClean="0">
                <a:latin typeface="Times New Roman" panose="02020603050405020304" pitchFamily="18" charset="0"/>
                <a:cs typeface="Times New Roman" panose="02020603050405020304" pitchFamily="18" charset="0"/>
              </a:rPr>
              <a:t>B</a:t>
            </a:r>
            <a:r>
              <a:rPr lang="en-GB" sz="1600" i="1" kern="0" baseline="-25000" dirty="0" err="1" smtClean="0">
                <a:latin typeface="Times New Roman" panose="02020603050405020304" pitchFamily="18" charset="0"/>
                <a:cs typeface="Times New Roman" panose="02020603050405020304" pitchFamily="18" charset="0"/>
              </a:rPr>
              <a:t>ji</a:t>
            </a:r>
            <a:r>
              <a:rPr lang="en-GB" sz="1600" kern="0" dirty="0" smtClean="0"/>
              <a:t> and solved </a:t>
            </a:r>
            <a:r>
              <a:rPr lang="en-GB" sz="1600" b="1" kern="0" dirty="0" smtClean="0"/>
              <a:t>iteratively</a:t>
            </a:r>
            <a:r>
              <a:rPr lang="en-GB" sz="1600" kern="0" dirty="0" smtClean="0"/>
              <a:t> using the SVD / MICADO algorithms based on measurements of </a:t>
            </a:r>
            <a:r>
              <a:rPr lang="en-GB" sz="1600" i="1" kern="0" dirty="0" err="1" smtClean="0">
                <a:latin typeface="Symbol" panose="05050102010706020507" pitchFamily="18" charset="2"/>
              </a:rPr>
              <a:t>Db</a:t>
            </a:r>
            <a:r>
              <a:rPr lang="en-GB" sz="1600" i="1" kern="0" baseline="-25000" dirty="0" err="1" smtClean="0"/>
              <a:t>j</a:t>
            </a:r>
            <a:r>
              <a:rPr lang="en-GB" sz="1600" kern="0" dirty="0" smtClean="0"/>
              <a:t>. After each correction iteration the matrix elements </a:t>
            </a:r>
            <a:r>
              <a:rPr lang="en-GB" sz="1600" i="1" kern="0" dirty="0" err="1">
                <a:latin typeface="Times New Roman" panose="02020603050405020304" pitchFamily="18" charset="0"/>
                <a:cs typeface="Times New Roman" panose="02020603050405020304" pitchFamily="18" charset="0"/>
              </a:rPr>
              <a:t>B</a:t>
            </a:r>
            <a:r>
              <a:rPr lang="en-GB" sz="1600" i="1" kern="0" baseline="-25000" dirty="0" err="1">
                <a:latin typeface="Times New Roman" panose="02020603050405020304" pitchFamily="18" charset="0"/>
                <a:cs typeface="Times New Roman" panose="02020603050405020304" pitchFamily="18" charset="0"/>
              </a:rPr>
              <a:t>ji</a:t>
            </a:r>
            <a:r>
              <a:rPr lang="en-GB" sz="1600" kern="0" dirty="0"/>
              <a:t> </a:t>
            </a:r>
            <a:r>
              <a:rPr lang="en-GB" sz="1600" kern="0" dirty="0" smtClean="0"/>
              <a:t>must be revaluated.</a:t>
            </a:r>
          </a:p>
          <a:p>
            <a:pPr lvl="1"/>
            <a:endParaRPr lang="en-GB" sz="1600" kern="0" dirty="0" smtClean="0"/>
          </a:p>
        </p:txBody>
      </p:sp>
    </p:spTree>
    <p:extLst>
      <p:ext uri="{BB962C8B-B14F-4D97-AF65-F5344CB8AC3E}">
        <p14:creationId xmlns:p14="http://schemas.microsoft.com/office/powerpoint/2010/main" val="24443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Recap on beam optics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a:t>
            </a:fld>
            <a:endParaRPr lang="en-US" altLang="en-US"/>
          </a:p>
        </p:txBody>
      </p:sp>
      <p:sp>
        <p:nvSpPr>
          <p:cNvPr id="7" name="Content Placeholder 5"/>
          <p:cNvSpPr>
            <a:spLocks noGrp="1"/>
          </p:cNvSpPr>
          <p:nvPr>
            <p:ph idx="1"/>
          </p:nvPr>
        </p:nvSpPr>
        <p:spPr>
          <a:xfrm>
            <a:off x="430920" y="836303"/>
            <a:ext cx="8450906" cy="2073870"/>
          </a:xfrm>
        </p:spPr>
        <p:txBody>
          <a:bodyPr/>
          <a:lstStyle/>
          <a:p>
            <a:r>
              <a:rPr lang="en-GB" dirty="0" smtClean="0"/>
              <a:t>There are a few quantities related to a beam optics in a circular accelerator that we will need for the lecture:</a:t>
            </a:r>
          </a:p>
          <a:p>
            <a:pPr lvl="1"/>
            <a:r>
              <a:rPr lang="en-GB" dirty="0" smtClean="0"/>
              <a:t>The </a:t>
            </a:r>
            <a:r>
              <a:rPr lang="en-GB" b="1" dirty="0" err="1" smtClean="0">
                <a:solidFill>
                  <a:srgbClr val="CC3399"/>
                </a:solidFill>
              </a:rPr>
              <a:t>betatron</a:t>
            </a:r>
            <a:r>
              <a:rPr lang="en-GB" b="1" dirty="0" smtClean="0">
                <a:solidFill>
                  <a:srgbClr val="CC3399"/>
                </a:solidFill>
              </a:rPr>
              <a:t> function </a:t>
            </a:r>
            <a:r>
              <a:rPr lang="en-GB" b="1" dirty="0" smtClean="0"/>
              <a:t>(</a:t>
            </a:r>
            <a:r>
              <a:rPr lang="en-GB" b="1" dirty="0" smtClean="0">
                <a:solidFill>
                  <a:srgbClr val="CC3399"/>
                </a:solidFill>
                <a:latin typeface="Symbol" panose="05050102010706020507" pitchFamily="18" charset="2"/>
              </a:rPr>
              <a:t>b</a:t>
            </a:r>
            <a:r>
              <a:rPr lang="en-GB" b="1" dirty="0" smtClean="0"/>
              <a:t>) </a:t>
            </a:r>
            <a:r>
              <a:rPr lang="en-GB" dirty="0" smtClean="0"/>
              <a:t>that defines the beam envelope,</a:t>
            </a:r>
          </a:p>
          <a:p>
            <a:pPr lvl="2"/>
            <a:r>
              <a:rPr lang="en-GB" b="1" dirty="0" smtClean="0">
                <a:solidFill>
                  <a:srgbClr val="0000FF"/>
                </a:solidFill>
              </a:rPr>
              <a:t>Beam size / envelope is proportional to </a:t>
            </a:r>
            <a:r>
              <a:rPr lang="en-GB" b="1" dirty="0" smtClean="0">
                <a:solidFill>
                  <a:srgbClr val="0000FF"/>
                </a:solidFill>
                <a:sym typeface="Symbol" panose="05050102010706020507" pitchFamily="18" charset="2"/>
              </a:rPr>
              <a:t></a:t>
            </a:r>
            <a:r>
              <a:rPr lang="en-GB" b="1" dirty="0" smtClean="0">
                <a:solidFill>
                  <a:srgbClr val="0000FF"/>
                </a:solidFill>
                <a:latin typeface="Symbol" panose="05050102010706020507" pitchFamily="18" charset="2"/>
                <a:sym typeface="Symbol" panose="05050102010706020507" pitchFamily="18" charset="2"/>
              </a:rPr>
              <a:t>b</a:t>
            </a:r>
            <a:endParaRPr lang="en-GB" b="1" dirty="0" smtClean="0">
              <a:solidFill>
                <a:srgbClr val="0000FF"/>
              </a:solidFill>
              <a:latin typeface="Symbol" panose="05050102010706020507" pitchFamily="18" charset="2"/>
            </a:endParaRPr>
          </a:p>
          <a:p>
            <a:pPr lvl="1"/>
            <a:r>
              <a:rPr lang="en-GB" dirty="0" smtClean="0"/>
              <a:t>The </a:t>
            </a:r>
            <a:r>
              <a:rPr lang="en-GB" b="1" dirty="0" err="1" smtClean="0">
                <a:solidFill>
                  <a:srgbClr val="CC3399"/>
                </a:solidFill>
              </a:rPr>
              <a:t>betatron</a:t>
            </a:r>
            <a:r>
              <a:rPr lang="en-GB" b="1" dirty="0" smtClean="0">
                <a:solidFill>
                  <a:srgbClr val="CC3399"/>
                </a:solidFill>
              </a:rPr>
              <a:t> phase advance </a:t>
            </a:r>
            <a:r>
              <a:rPr lang="en-GB" b="1" dirty="0" smtClean="0"/>
              <a:t>(</a:t>
            </a:r>
            <a:r>
              <a:rPr lang="en-GB" b="1" dirty="0" smtClean="0">
                <a:solidFill>
                  <a:srgbClr val="CC3399"/>
                </a:solidFill>
                <a:latin typeface="Symbol" panose="05050102010706020507" pitchFamily="18" charset="2"/>
              </a:rPr>
              <a:t>m</a:t>
            </a:r>
            <a:r>
              <a:rPr lang="en-GB" b="1" dirty="0" smtClean="0"/>
              <a:t>) </a:t>
            </a:r>
            <a:r>
              <a:rPr lang="en-GB" dirty="0" smtClean="0"/>
              <a:t>that defines the phase of an oscillation.</a:t>
            </a:r>
            <a:endParaRPr lang="en-GB"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0224" y="4153742"/>
            <a:ext cx="5406326" cy="2567733"/>
          </a:xfrm>
          <a:prstGeom prst="rect">
            <a:avLst/>
          </a:prstGeom>
        </p:spPr>
      </p:pic>
      <p:sp>
        <p:nvSpPr>
          <p:cNvPr id="10" name="Bent-Up Arrow 9"/>
          <p:cNvSpPr/>
          <p:nvPr/>
        </p:nvSpPr>
        <p:spPr bwMode="auto">
          <a:xfrm rot="5400000">
            <a:off x="2505325" y="5003319"/>
            <a:ext cx="850392" cy="731520"/>
          </a:xfrm>
          <a:prstGeom prst="bentUp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475" y="2525316"/>
            <a:ext cx="5095080" cy="2419909"/>
          </a:xfrm>
          <a:prstGeom prst="rect">
            <a:avLst/>
          </a:prstGeom>
        </p:spPr>
      </p:pic>
      <p:sp>
        <p:nvSpPr>
          <p:cNvPr id="8" name="TextBox 7"/>
          <p:cNvSpPr txBox="1"/>
          <p:nvPr/>
        </p:nvSpPr>
        <p:spPr>
          <a:xfrm>
            <a:off x="1153955" y="2722288"/>
            <a:ext cx="2223686"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smtClean="0">
                <a:latin typeface="+mn-lt"/>
              </a:rPr>
              <a:t>LHC optics at injection</a:t>
            </a:r>
          </a:p>
        </p:txBody>
      </p:sp>
      <p:sp>
        <p:nvSpPr>
          <p:cNvPr id="11" name="TextBox 10"/>
          <p:cNvSpPr txBox="1"/>
          <p:nvPr/>
        </p:nvSpPr>
        <p:spPr>
          <a:xfrm>
            <a:off x="1780068" y="5455721"/>
            <a:ext cx="686406"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smtClean="0">
                <a:latin typeface="+mn-lt"/>
              </a:rPr>
              <a:t>zoom</a:t>
            </a: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40183" y="2940324"/>
            <a:ext cx="3109183" cy="1476706"/>
          </a:xfrm>
          <a:prstGeom prst="rect">
            <a:avLst/>
          </a:prstGeom>
        </p:spPr>
      </p:pic>
      <p:sp>
        <p:nvSpPr>
          <p:cNvPr id="13" name="Up Arrow 12"/>
          <p:cNvSpPr/>
          <p:nvPr/>
        </p:nvSpPr>
        <p:spPr bwMode="auto">
          <a:xfrm>
            <a:off x="6891938" y="4647100"/>
            <a:ext cx="374117" cy="797761"/>
          </a:xfrm>
          <a:prstGeom prst="up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4" name="TextBox 13"/>
          <p:cNvSpPr txBox="1"/>
          <p:nvPr/>
        </p:nvSpPr>
        <p:spPr>
          <a:xfrm>
            <a:off x="7321304" y="4965435"/>
            <a:ext cx="686406"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smtClean="0">
                <a:latin typeface="+mn-lt"/>
              </a:rPr>
              <a:t>zoom</a:t>
            </a:r>
          </a:p>
        </p:txBody>
      </p:sp>
      <p:sp>
        <p:nvSpPr>
          <p:cNvPr id="15" name="TextBox 14"/>
          <p:cNvSpPr txBox="1"/>
          <p:nvPr/>
        </p:nvSpPr>
        <p:spPr>
          <a:xfrm>
            <a:off x="6876310" y="2676544"/>
            <a:ext cx="889987"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solidFill>
                  <a:srgbClr val="CC3399"/>
                </a:solidFill>
                <a:latin typeface="+mn-lt"/>
              </a:rPr>
              <a:t>o</a:t>
            </a:r>
            <a:r>
              <a:rPr lang="en-GB" sz="1600" i="1" kern="0" dirty="0" smtClean="0">
                <a:solidFill>
                  <a:srgbClr val="CC3399"/>
                </a:solidFill>
                <a:latin typeface="+mn-lt"/>
              </a:rPr>
              <a:t>ne cell</a:t>
            </a:r>
          </a:p>
        </p:txBody>
      </p:sp>
      <p:cxnSp>
        <p:nvCxnSpPr>
          <p:cNvPr id="17" name="Straight Arrow Connector 16"/>
          <p:cNvCxnSpPr/>
          <p:nvPr/>
        </p:nvCxnSpPr>
        <p:spPr bwMode="auto">
          <a:xfrm>
            <a:off x="7120956" y="3105150"/>
            <a:ext cx="290197" cy="0"/>
          </a:xfrm>
          <a:prstGeom prst="straightConnector1">
            <a:avLst/>
          </a:prstGeom>
          <a:solidFill>
            <a:schemeClr val="accent1"/>
          </a:solidFill>
          <a:ln w="9525" cap="flat" cmpd="sng" algn="ctr">
            <a:solidFill>
              <a:srgbClr val="CC3399"/>
            </a:solidFill>
            <a:prstDash val="solid"/>
            <a:round/>
            <a:headEnd type="triangle" w="med" len="med"/>
            <a:tailEnd type="triangle" w="med" len="med"/>
          </a:ln>
          <a:effectLst/>
        </p:spPr>
      </p:cxnSp>
    </p:spTree>
    <p:extLst>
      <p:ext uri="{BB962C8B-B14F-4D97-AF65-F5344CB8AC3E}">
        <p14:creationId xmlns:p14="http://schemas.microsoft.com/office/powerpoint/2010/main" val="1242797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animBg="1"/>
      <p:bldP spid="14" grpId="0"/>
      <p:bldP spid="15"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Optics measurements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80</a:t>
            </a:fld>
            <a:endParaRPr lang="en-US" altLang="en-US"/>
          </a:p>
        </p:txBody>
      </p:sp>
      <p:sp>
        <p:nvSpPr>
          <p:cNvPr id="6" name="Content Placeholder 5"/>
          <p:cNvSpPr>
            <a:spLocks noGrp="1"/>
          </p:cNvSpPr>
          <p:nvPr>
            <p:ph idx="1"/>
          </p:nvPr>
        </p:nvSpPr>
        <p:spPr>
          <a:xfrm>
            <a:off x="731500" y="1124700"/>
            <a:ext cx="7949835" cy="3751538"/>
          </a:xfrm>
        </p:spPr>
        <p:txBody>
          <a:bodyPr/>
          <a:lstStyle/>
          <a:p>
            <a:pPr marL="0" indent="0">
              <a:buNone/>
            </a:pPr>
            <a:r>
              <a:rPr lang="en-GB" dirty="0" smtClean="0"/>
              <a:t>There are three main technique to measure and reconstruct the machine optics, and they may be used in combination.</a:t>
            </a:r>
          </a:p>
          <a:p>
            <a:pPr>
              <a:spcBef>
                <a:spcPts val="600"/>
              </a:spcBef>
            </a:pPr>
            <a:r>
              <a:rPr lang="en-GB" sz="1800" b="1" dirty="0" smtClean="0">
                <a:solidFill>
                  <a:srgbClr val="CC3399"/>
                </a:solidFill>
              </a:rPr>
              <a:t>K-modulation</a:t>
            </a:r>
            <a:r>
              <a:rPr lang="en-GB" sz="1800" dirty="0" smtClean="0"/>
              <a:t>: the strength of individual quadrupoles is modulated to determine the local optics function.</a:t>
            </a:r>
          </a:p>
          <a:p>
            <a:pPr>
              <a:spcBef>
                <a:spcPts val="600"/>
              </a:spcBef>
            </a:pPr>
            <a:r>
              <a:rPr lang="en-GB" sz="1800" b="1" dirty="0" smtClean="0">
                <a:solidFill>
                  <a:srgbClr val="CC3399"/>
                </a:solidFill>
              </a:rPr>
              <a:t>Orbit (trajectory) response</a:t>
            </a:r>
            <a:r>
              <a:rPr lang="en-GB" sz="1800" dirty="0" smtClean="0"/>
              <a:t>: the orbit or trajectory response matrix is measured with orbit corrector kicks (</a:t>
            </a:r>
            <a:r>
              <a:rPr lang="en-GB" sz="1800" dirty="0" smtClean="0">
                <a:sym typeface="Wingdings" panose="05000000000000000000" pitchFamily="2" charset="2"/>
              </a:rPr>
              <a:t> see orbit correction)</a:t>
            </a:r>
            <a:r>
              <a:rPr lang="en-GB" sz="1800" dirty="0" smtClean="0"/>
              <a:t>, a fit to the response is used to reconstruct and correct the machine model.</a:t>
            </a:r>
          </a:p>
          <a:p>
            <a:pPr>
              <a:spcBef>
                <a:spcPts val="600"/>
              </a:spcBef>
            </a:pPr>
            <a:r>
              <a:rPr lang="en-GB" sz="1800" b="1" dirty="0" smtClean="0">
                <a:solidFill>
                  <a:srgbClr val="CC3399"/>
                </a:solidFill>
              </a:rPr>
              <a:t>Multi-turn beam position data</a:t>
            </a:r>
            <a:r>
              <a:rPr lang="en-GB" sz="1800" dirty="0" smtClean="0"/>
              <a:t>: the beam is excited and </a:t>
            </a:r>
            <a:r>
              <a:rPr lang="en-GB" sz="1800" dirty="0" err="1" smtClean="0"/>
              <a:t>mutli</a:t>
            </a:r>
            <a:r>
              <a:rPr lang="en-GB" sz="1800" dirty="0" smtClean="0"/>
              <a:t>-turn beam position data is recorded to determine the </a:t>
            </a:r>
            <a:r>
              <a:rPr lang="en-GB" sz="1800" dirty="0" err="1" smtClean="0"/>
              <a:t>betatron</a:t>
            </a:r>
            <a:r>
              <a:rPr lang="en-GB" sz="1800" dirty="0" smtClean="0"/>
              <a:t> phase advance between beam position monitors. The </a:t>
            </a:r>
            <a:r>
              <a:rPr lang="en-GB" sz="1800" dirty="0" err="1" smtClean="0"/>
              <a:t>betatron</a:t>
            </a:r>
            <a:r>
              <a:rPr lang="en-GB" sz="1800" dirty="0" smtClean="0"/>
              <a:t> function is reconstructed from the phase advance information.</a:t>
            </a:r>
            <a:endParaRPr lang="en-GB" sz="1800" dirty="0"/>
          </a:p>
        </p:txBody>
      </p:sp>
    </p:spTree>
    <p:extLst>
      <p:ext uri="{BB962C8B-B14F-4D97-AF65-F5344CB8AC3E}">
        <p14:creationId xmlns:p14="http://schemas.microsoft.com/office/powerpoint/2010/main" val="256176163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K-modulation</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81</a:t>
            </a:fld>
            <a:endParaRPr lang="en-US" altLang="en-US"/>
          </a:p>
        </p:txBody>
      </p:sp>
      <p:sp>
        <p:nvSpPr>
          <p:cNvPr id="6" name="Content Placeholder 5"/>
          <p:cNvSpPr>
            <a:spLocks noGrp="1"/>
          </p:cNvSpPr>
          <p:nvPr>
            <p:ph idx="1"/>
          </p:nvPr>
        </p:nvSpPr>
        <p:spPr>
          <a:xfrm>
            <a:off x="654690" y="952301"/>
            <a:ext cx="7877576" cy="1554979"/>
          </a:xfrm>
        </p:spPr>
        <p:txBody>
          <a:bodyPr/>
          <a:lstStyle/>
          <a:p>
            <a:r>
              <a:rPr lang="en-GB" sz="1800" b="1" dirty="0" smtClean="0">
                <a:solidFill>
                  <a:srgbClr val="CC3399"/>
                </a:solidFill>
              </a:rPr>
              <a:t>K-modulation</a:t>
            </a:r>
            <a:r>
              <a:rPr lang="en-GB" sz="1800" dirty="0" smtClean="0"/>
              <a:t> was already described as a means to determine BPM offsets </a:t>
            </a:r>
            <a:r>
              <a:rPr lang="en-GB" sz="1800" dirty="0" err="1" smtClean="0"/>
              <a:t>wrt</a:t>
            </a:r>
            <a:r>
              <a:rPr lang="en-GB" sz="1800" dirty="0" smtClean="0"/>
              <a:t> quadrupole magnetic centres. </a:t>
            </a:r>
          </a:p>
          <a:p>
            <a:r>
              <a:rPr lang="en-GB" sz="1800" dirty="0" smtClean="0"/>
              <a:t>This technique can also be used to determine the average </a:t>
            </a:r>
            <a:r>
              <a:rPr lang="en-GB" sz="1800" dirty="0" err="1" smtClean="0">
                <a:solidFill>
                  <a:srgbClr val="0000FF"/>
                </a:solidFill>
              </a:rPr>
              <a:t>betatron</a:t>
            </a:r>
            <a:r>
              <a:rPr lang="en-GB" sz="1800" dirty="0" smtClean="0">
                <a:solidFill>
                  <a:srgbClr val="0000FF"/>
                </a:solidFill>
              </a:rPr>
              <a:t> function </a:t>
            </a:r>
            <a:r>
              <a:rPr lang="en-GB" sz="1800" dirty="0" smtClean="0"/>
              <a:t>inside the modulated quadrupole since the tune change </a:t>
            </a:r>
            <a:r>
              <a:rPr lang="en-GB" sz="1800" i="1" dirty="0" smtClean="0">
                <a:latin typeface="Symbol" panose="05050102010706020507" pitchFamily="18" charset="2"/>
              </a:rPr>
              <a:t>D</a:t>
            </a:r>
            <a:r>
              <a:rPr lang="en-GB" sz="1800" i="1" dirty="0" smtClean="0">
                <a:latin typeface="Times New Roman" panose="02020603050405020304" pitchFamily="18" charset="0"/>
                <a:cs typeface="Times New Roman" panose="02020603050405020304" pitchFamily="18" charset="0"/>
              </a:rPr>
              <a:t>Q</a:t>
            </a:r>
            <a:r>
              <a:rPr lang="en-GB" sz="1800" dirty="0" smtClean="0"/>
              <a:t> due to a gradient change </a:t>
            </a:r>
            <a:r>
              <a:rPr lang="en-GB" sz="1800" i="1" dirty="0" err="1">
                <a:latin typeface="Symbol" panose="05050102010706020507" pitchFamily="18" charset="2"/>
                <a:cs typeface="Times New Roman" panose="02020603050405020304" pitchFamily="18" charset="0"/>
              </a:rPr>
              <a:t>D</a:t>
            </a:r>
            <a:r>
              <a:rPr lang="en-GB" sz="1800" i="1" dirty="0" err="1" smtClean="0">
                <a:latin typeface="Times New Roman" panose="02020603050405020304" pitchFamily="18" charset="0"/>
                <a:cs typeface="Times New Roman" panose="02020603050405020304" pitchFamily="18" charset="0"/>
              </a:rPr>
              <a:t>k</a:t>
            </a:r>
            <a:r>
              <a:rPr lang="en-GB" sz="1800" dirty="0" smtClean="0"/>
              <a:t> is given by:</a:t>
            </a:r>
            <a:endParaRPr lang="en-GB" sz="1800" dirty="0"/>
          </a:p>
        </p:txBody>
      </p:sp>
      <p:pic>
        <p:nvPicPr>
          <p:cNvPr id="7" name="Picture 6"/>
          <p:cNvPicPr>
            <a:picLocks noChangeAspect="1"/>
          </p:cNvPicPr>
          <p:nvPr/>
        </p:nvPicPr>
        <p:blipFill>
          <a:blip r:embed="rId2"/>
          <a:stretch>
            <a:fillRect/>
          </a:stretch>
        </p:blipFill>
        <p:spPr>
          <a:xfrm>
            <a:off x="852729" y="2548568"/>
            <a:ext cx="2459430" cy="640568"/>
          </a:xfrm>
          <a:prstGeom prst="rect">
            <a:avLst/>
          </a:prstGeom>
        </p:spPr>
      </p:pic>
      <p:pic>
        <p:nvPicPr>
          <p:cNvPr id="8" name="Picture 7"/>
          <p:cNvPicPr>
            <a:picLocks noChangeAspect="1"/>
          </p:cNvPicPr>
          <p:nvPr/>
        </p:nvPicPr>
        <p:blipFill>
          <a:blip r:embed="rId3"/>
          <a:stretch>
            <a:fillRect/>
          </a:stretch>
        </p:blipFill>
        <p:spPr>
          <a:xfrm>
            <a:off x="577880" y="4028863"/>
            <a:ext cx="4189296" cy="795839"/>
          </a:xfrm>
          <a:prstGeom prst="rect">
            <a:avLst/>
          </a:prstGeom>
        </p:spPr>
      </p:pic>
      <p:sp>
        <p:nvSpPr>
          <p:cNvPr id="9" name="TextBox 8"/>
          <p:cNvSpPr txBox="1"/>
          <p:nvPr/>
        </p:nvSpPr>
        <p:spPr>
          <a:xfrm>
            <a:off x="3432054" y="2653444"/>
            <a:ext cx="1766630" cy="461665"/>
          </a:xfrm>
          <a:prstGeom prst="rect">
            <a:avLst/>
          </a:prstGeom>
        </p:spPr>
        <p:txBody>
          <a:bodyPr wrap="square" rtlCol="0">
            <a:spAutoFit/>
          </a:bodyPr>
          <a:lstStyle/>
          <a:p>
            <a:pPr>
              <a:spcBef>
                <a:spcPct val="20000"/>
              </a:spcBef>
              <a:spcAft>
                <a:spcPts val="400"/>
              </a:spcAft>
              <a:buClr>
                <a:srgbClr val="0000FF"/>
              </a:buClr>
              <a:buSzPct val="80000"/>
            </a:pPr>
            <a:r>
              <a:rPr lang="en-GB" sz="1200" i="1" kern="0" dirty="0" smtClean="0">
                <a:latin typeface="+mn-lt"/>
              </a:rPr>
              <a:t>(integral over the quadrupole length </a:t>
            </a:r>
            <a:r>
              <a:rPr lang="en-GB" sz="1200" i="1" kern="0" dirty="0" smtClean="0">
                <a:latin typeface="Times New Roman" panose="02020603050405020304" pitchFamily="18" charset="0"/>
                <a:cs typeface="Times New Roman" panose="02020603050405020304" pitchFamily="18" charset="0"/>
              </a:rPr>
              <a:t>l</a:t>
            </a:r>
            <a:r>
              <a:rPr lang="en-GB" sz="1200" i="1" kern="0" dirty="0" smtClean="0">
                <a:latin typeface="+mn-lt"/>
              </a:rPr>
              <a:t>)</a:t>
            </a:r>
          </a:p>
        </p:txBody>
      </p:sp>
      <p:sp>
        <p:nvSpPr>
          <p:cNvPr id="10" name="Content Placeholder 5"/>
          <p:cNvSpPr txBox="1">
            <a:spLocks/>
          </p:cNvSpPr>
          <p:nvPr/>
        </p:nvSpPr>
        <p:spPr bwMode="auto">
          <a:xfrm>
            <a:off x="653142" y="3347007"/>
            <a:ext cx="4494933" cy="6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The </a:t>
            </a:r>
            <a:r>
              <a:rPr lang="en-GB" sz="1800" kern="0" dirty="0" err="1" smtClean="0"/>
              <a:t>betatron</a:t>
            </a:r>
            <a:r>
              <a:rPr lang="en-GB" sz="1800" kern="0" dirty="0" smtClean="0"/>
              <a:t> function in the quadrupole is then given by:</a:t>
            </a:r>
            <a:endParaRPr lang="en-GB" sz="1800" kern="0" dirty="0"/>
          </a:p>
        </p:txBody>
      </p:sp>
      <p:sp>
        <p:nvSpPr>
          <p:cNvPr id="11" name="Content Placeholder 5"/>
          <p:cNvSpPr txBox="1">
            <a:spLocks/>
          </p:cNvSpPr>
          <p:nvPr/>
        </p:nvSpPr>
        <p:spPr bwMode="auto">
          <a:xfrm>
            <a:off x="653142" y="5003605"/>
            <a:ext cx="7946378" cy="946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This technique is powerful and simple but requires </a:t>
            </a:r>
            <a:r>
              <a:rPr lang="en-GB" sz="1800" kern="0" dirty="0" smtClean="0">
                <a:solidFill>
                  <a:srgbClr val="FF0000"/>
                </a:solidFill>
              </a:rPr>
              <a:t>quadrupoles to be powered </a:t>
            </a:r>
            <a:r>
              <a:rPr lang="en-GB" sz="1800" kern="0" dirty="0">
                <a:solidFill>
                  <a:srgbClr val="FF0000"/>
                </a:solidFill>
              </a:rPr>
              <a:t>individually</a:t>
            </a:r>
            <a:r>
              <a:rPr lang="en-GB" sz="1800" kern="0" dirty="0" smtClean="0"/>
              <a:t> which is often the case on synchrotron light sources but applies only to a subset of quadrupoles in large storage rings!</a:t>
            </a:r>
          </a:p>
          <a:p>
            <a:pPr lvl="1"/>
            <a:r>
              <a:rPr lang="en-GB" sz="1600" kern="0" dirty="0" smtClean="0"/>
              <a:t>Large collider arc quadrupoles are generally powered in series.</a:t>
            </a:r>
            <a:endParaRPr lang="en-GB" sz="1600" kern="0" dirty="0"/>
          </a:p>
        </p:txBody>
      </p:sp>
      <p:sp>
        <p:nvSpPr>
          <p:cNvPr id="14" name="Rectangle 13"/>
          <p:cNvSpPr/>
          <p:nvPr/>
        </p:nvSpPr>
        <p:spPr>
          <a:xfrm>
            <a:off x="7639800" y="2425458"/>
            <a:ext cx="1027845"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O-KMOD-LHC</a:t>
            </a:r>
            <a:endParaRPr lang="en-GB" sz="1000" b="1" dirty="0">
              <a:latin typeface="+mj-lt"/>
            </a:endParaRPr>
          </a:p>
        </p:txBody>
      </p:sp>
      <p:pic>
        <p:nvPicPr>
          <p:cNvPr id="16" name="Picture 15"/>
          <p:cNvPicPr>
            <a:picLocks noChangeAspect="1"/>
          </p:cNvPicPr>
          <p:nvPr/>
        </p:nvPicPr>
        <p:blipFill>
          <a:blip r:embed="rId4"/>
          <a:stretch>
            <a:fillRect/>
          </a:stretch>
        </p:blipFill>
        <p:spPr>
          <a:xfrm>
            <a:off x="4613698" y="3062778"/>
            <a:ext cx="4530302" cy="1961852"/>
          </a:xfrm>
          <a:prstGeom prst="rect">
            <a:avLst/>
          </a:prstGeom>
        </p:spPr>
      </p:pic>
      <p:sp>
        <p:nvSpPr>
          <p:cNvPr id="17" name="Rectangle 16"/>
          <p:cNvSpPr/>
          <p:nvPr/>
        </p:nvSpPr>
        <p:spPr>
          <a:xfrm>
            <a:off x="7707929" y="2756374"/>
            <a:ext cx="891591"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O-MT-LHC2</a:t>
            </a:r>
            <a:endParaRPr lang="en-GB" sz="1000" b="1" dirty="0">
              <a:latin typeface="+mj-lt"/>
            </a:endParaRPr>
          </a:p>
        </p:txBody>
      </p:sp>
      <p:sp>
        <p:nvSpPr>
          <p:cNvPr id="13" name="TextBox 12"/>
          <p:cNvSpPr txBox="1"/>
          <p:nvPr/>
        </p:nvSpPr>
        <p:spPr>
          <a:xfrm>
            <a:off x="5318580" y="2827189"/>
            <a:ext cx="2389667"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K-modulation at LHC</a:t>
            </a:r>
          </a:p>
        </p:txBody>
      </p:sp>
    </p:spTree>
    <p:extLst>
      <p:ext uri="{BB962C8B-B14F-4D97-AF65-F5344CB8AC3E}">
        <p14:creationId xmlns:p14="http://schemas.microsoft.com/office/powerpoint/2010/main" val="424829765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Orbit (trajectory) response</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82</a:t>
            </a:fld>
            <a:endParaRPr lang="en-US" altLang="en-US"/>
          </a:p>
        </p:txBody>
      </p:sp>
      <p:sp>
        <p:nvSpPr>
          <p:cNvPr id="6" name="Content Placeholder 5"/>
          <p:cNvSpPr>
            <a:spLocks noGrp="1"/>
          </p:cNvSpPr>
          <p:nvPr>
            <p:ph idx="1"/>
          </p:nvPr>
        </p:nvSpPr>
        <p:spPr>
          <a:xfrm>
            <a:off x="693095" y="888475"/>
            <a:ext cx="8218670" cy="2073870"/>
          </a:xfrm>
        </p:spPr>
        <p:txBody>
          <a:bodyPr/>
          <a:lstStyle/>
          <a:p>
            <a:r>
              <a:rPr lang="en-GB" sz="1800" dirty="0" smtClean="0"/>
              <a:t>The concept of </a:t>
            </a:r>
            <a:r>
              <a:rPr lang="en-GB" sz="1800" b="1" dirty="0" smtClean="0">
                <a:solidFill>
                  <a:srgbClr val="CC3399"/>
                </a:solidFill>
              </a:rPr>
              <a:t>orbit / trajectory response </a:t>
            </a:r>
            <a:r>
              <a:rPr lang="en-GB" sz="1800" dirty="0" smtClean="0"/>
              <a:t>is to exploit the large amount of information that is encoded in the steering response matrix (</a:t>
            </a:r>
            <a:r>
              <a:rPr lang="en-GB" sz="1800" b="1" dirty="0" smtClean="0">
                <a:solidFill>
                  <a:srgbClr val="0000FF"/>
                </a:solidFill>
              </a:rPr>
              <a:t>ORM</a:t>
            </a:r>
            <a:r>
              <a:rPr lang="en-GB" sz="1800" dirty="0" smtClean="0"/>
              <a:t>).</a:t>
            </a:r>
          </a:p>
          <a:p>
            <a:r>
              <a:rPr lang="en-GB" sz="1800" dirty="0" smtClean="0"/>
              <a:t>The principle, available in the popular </a:t>
            </a:r>
            <a:r>
              <a:rPr lang="en-GB" sz="1800" b="1" dirty="0" smtClean="0">
                <a:solidFill>
                  <a:srgbClr val="0000FF"/>
                </a:solidFill>
              </a:rPr>
              <a:t>LOCO</a:t>
            </a:r>
            <a:r>
              <a:rPr lang="en-GB" sz="1800" dirty="0" smtClean="0">
                <a:solidFill>
                  <a:srgbClr val="0000FF"/>
                </a:solidFill>
              </a:rPr>
              <a:t> </a:t>
            </a:r>
            <a:r>
              <a:rPr lang="en-GB" sz="1800" b="1" dirty="0" smtClean="0">
                <a:solidFill>
                  <a:srgbClr val="0000FF"/>
                </a:solidFill>
              </a:rPr>
              <a:t>code</a:t>
            </a:r>
            <a:r>
              <a:rPr lang="en-GB" sz="1800" dirty="0" smtClean="0"/>
              <a:t>, is to excite all / many steering elements in a ring / line and record the BPM response. This provides a measurement of the </a:t>
            </a:r>
            <a:r>
              <a:rPr lang="en-GB" sz="1800" b="1" dirty="0" smtClean="0"/>
              <a:t>response matrix</a:t>
            </a:r>
            <a:r>
              <a:rPr lang="en-GB" sz="1800" dirty="0" smtClean="0"/>
              <a:t> folded with </a:t>
            </a:r>
            <a:r>
              <a:rPr lang="en-GB" sz="1800" b="1" dirty="0" smtClean="0"/>
              <a:t>BPM</a:t>
            </a:r>
            <a:r>
              <a:rPr lang="en-GB" sz="1800" dirty="0" smtClean="0"/>
              <a:t> </a:t>
            </a:r>
            <a:r>
              <a:rPr lang="en-GB" sz="1800" b="1" dirty="0" smtClean="0"/>
              <a:t>calibration factors </a:t>
            </a:r>
            <a:r>
              <a:rPr lang="en-GB" sz="1800" i="1" dirty="0" smtClean="0">
                <a:latin typeface="Times New Roman" panose="02020603050405020304" pitchFamily="18" charset="0"/>
                <a:cs typeface="Times New Roman" panose="02020603050405020304" pitchFamily="18" charset="0"/>
              </a:rPr>
              <a:t>b</a:t>
            </a:r>
            <a:r>
              <a:rPr lang="en-GB" sz="1800" i="1" baseline="-25000" dirty="0" smtClean="0">
                <a:latin typeface="Times New Roman" panose="02020603050405020304" pitchFamily="18" charset="0"/>
                <a:cs typeface="Times New Roman" panose="02020603050405020304" pitchFamily="18" charset="0"/>
              </a:rPr>
              <a:t>i</a:t>
            </a:r>
            <a:r>
              <a:rPr lang="en-GB" sz="1800" dirty="0" smtClean="0"/>
              <a:t> and </a:t>
            </a:r>
            <a:r>
              <a:rPr lang="en-GB" sz="1800" b="1" dirty="0" smtClean="0"/>
              <a:t>orbit corrector deflection calibration </a:t>
            </a:r>
            <a:r>
              <a:rPr lang="en-GB" sz="1800" dirty="0" smtClean="0"/>
              <a:t>factors </a:t>
            </a:r>
            <a:r>
              <a:rPr lang="en-GB" sz="1800" i="1" dirty="0" err="1" smtClean="0">
                <a:latin typeface="Times New Roman" panose="02020603050405020304" pitchFamily="18" charset="0"/>
                <a:cs typeface="Times New Roman" panose="02020603050405020304" pitchFamily="18" charset="0"/>
              </a:rPr>
              <a:t>c</a:t>
            </a:r>
            <a:r>
              <a:rPr lang="en-GB" sz="1800" i="1" baseline="-25000" dirty="0" err="1" smtClean="0">
                <a:latin typeface="Times New Roman" panose="02020603050405020304" pitchFamily="18" charset="0"/>
                <a:cs typeface="Times New Roman" panose="02020603050405020304" pitchFamily="18" charset="0"/>
              </a:rPr>
              <a:t>j</a:t>
            </a:r>
            <a:r>
              <a:rPr lang="en-GB" sz="1800" dirty="0" smtClean="0"/>
              <a:t>: </a:t>
            </a:r>
            <a:endParaRPr lang="en-GB" sz="1800" dirty="0"/>
          </a:p>
        </p:txBody>
      </p:sp>
      <p:graphicFrame>
        <p:nvGraphicFramePr>
          <p:cNvPr id="7" name="Object 6"/>
          <p:cNvGraphicFramePr>
            <a:graphicFrameLocks noChangeAspect="1"/>
          </p:cNvGraphicFramePr>
          <p:nvPr>
            <p:extLst>
              <p:ext uri="{D42A27DB-BD31-4B8C-83A1-F6EECF244321}">
                <p14:modId xmlns:p14="http://schemas.microsoft.com/office/powerpoint/2010/main" val="1728490680"/>
              </p:ext>
            </p:extLst>
          </p:nvPr>
        </p:nvGraphicFramePr>
        <p:xfrm>
          <a:off x="1845245" y="2955855"/>
          <a:ext cx="1939925" cy="558800"/>
        </p:xfrm>
        <a:graphic>
          <a:graphicData uri="http://schemas.openxmlformats.org/presentationml/2006/ole">
            <mc:AlternateContent xmlns:mc="http://schemas.openxmlformats.org/markup-compatibility/2006">
              <mc:Choice xmlns:v="urn:schemas-microsoft-com:vml" Requires="v">
                <p:oleObj spid="_x0000_s36450" name="Equation" r:id="rId3" imgW="838080" imgH="241200" progId="Equation.3">
                  <p:embed/>
                </p:oleObj>
              </mc:Choice>
              <mc:Fallback>
                <p:oleObj name="Equation" r:id="rId3" imgW="838080" imgH="241200" progId="Equation.3">
                  <p:embed/>
                  <p:pic>
                    <p:nvPicPr>
                      <p:cNvPr id="12" name="Object 11"/>
                      <p:cNvPicPr>
                        <a:picLocks noChangeAspect="1" noChangeArrowheads="1"/>
                      </p:cNvPicPr>
                      <p:nvPr/>
                    </p:nvPicPr>
                    <p:blipFill>
                      <a:blip r:embed="rId4"/>
                      <a:srcRect/>
                      <a:stretch>
                        <a:fillRect/>
                      </a:stretch>
                    </p:blipFill>
                    <p:spPr bwMode="auto">
                      <a:xfrm>
                        <a:off x="1845245" y="2955855"/>
                        <a:ext cx="1939925" cy="55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931972798"/>
              </p:ext>
            </p:extLst>
          </p:nvPr>
        </p:nvGraphicFramePr>
        <p:xfrm>
          <a:off x="4418380" y="2916205"/>
          <a:ext cx="3647560" cy="770040"/>
        </p:xfrm>
        <a:graphic>
          <a:graphicData uri="http://schemas.openxmlformats.org/presentationml/2006/ole">
            <mc:AlternateContent xmlns:mc="http://schemas.openxmlformats.org/markup-compatibility/2006">
              <mc:Choice xmlns:v="urn:schemas-microsoft-com:vml" Requires="v">
                <p:oleObj spid="_x0000_s36451" name="Equation" r:id="rId5" imgW="2286000" imgH="482400" progId="Equation.3">
                  <p:embed/>
                </p:oleObj>
              </mc:Choice>
              <mc:Fallback>
                <p:oleObj name="Equation" r:id="rId5" imgW="2286000" imgH="482400" progId="Equation.3">
                  <p:embed/>
                  <p:pic>
                    <p:nvPicPr>
                      <p:cNvPr id="8" name="Object 7"/>
                      <p:cNvPicPr>
                        <a:picLocks noChangeAspect="1" noChangeArrowheads="1"/>
                      </p:cNvPicPr>
                      <p:nvPr/>
                    </p:nvPicPr>
                    <p:blipFill>
                      <a:blip r:embed="rId6"/>
                      <a:srcRect/>
                      <a:stretch>
                        <a:fillRect/>
                      </a:stretch>
                    </p:blipFill>
                    <p:spPr bwMode="auto">
                      <a:xfrm>
                        <a:off x="4418380" y="2916205"/>
                        <a:ext cx="3647560" cy="770040"/>
                      </a:xfrm>
                      <a:prstGeom prst="rect">
                        <a:avLst/>
                      </a:prstGeom>
                      <a:noFill/>
                      <a:ln>
                        <a:noFill/>
                      </a:ln>
                      <a:effectLst/>
                      <a:extLst/>
                    </p:spPr>
                  </p:pic>
                </p:oleObj>
              </mc:Fallback>
            </mc:AlternateContent>
          </a:graphicData>
        </a:graphic>
      </p:graphicFrame>
      <p:sp>
        <p:nvSpPr>
          <p:cNvPr id="9" name="Content Placeholder 5"/>
          <p:cNvSpPr txBox="1">
            <a:spLocks/>
          </p:cNvSpPr>
          <p:nvPr/>
        </p:nvSpPr>
        <p:spPr bwMode="auto">
          <a:xfrm>
            <a:off x="693447" y="4238555"/>
            <a:ext cx="8218670" cy="20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All the elements of </a:t>
            </a:r>
            <a:r>
              <a:rPr lang="en-GB" sz="1800" b="1" i="1" kern="0" dirty="0" smtClean="0">
                <a:latin typeface="Times New Roman" panose="02020603050405020304" pitchFamily="18" charset="0"/>
                <a:cs typeface="Times New Roman" panose="02020603050405020304" pitchFamily="18" charset="0"/>
              </a:rPr>
              <a:t>R</a:t>
            </a:r>
            <a:r>
              <a:rPr lang="en-GB" sz="1800" b="1" i="1" kern="0" baseline="-25000" dirty="0" smtClean="0">
                <a:latin typeface="Times New Roman" panose="02020603050405020304" pitchFamily="18" charset="0"/>
                <a:cs typeface="Times New Roman" panose="02020603050405020304" pitchFamily="18" charset="0"/>
              </a:rPr>
              <a:t>M</a:t>
            </a:r>
            <a:r>
              <a:rPr lang="en-GB" sz="1800" kern="0" dirty="0" smtClean="0"/>
              <a:t> are observables for a model fit, fit variables include:</a:t>
            </a:r>
          </a:p>
          <a:p>
            <a:pPr lvl="1"/>
            <a:r>
              <a:rPr lang="en-GB" sz="1600" kern="0" dirty="0" smtClean="0"/>
              <a:t>BPM and orbit corrector calibration factors (</a:t>
            </a:r>
            <a:r>
              <a:rPr lang="en-GB" sz="1600" i="1" dirty="0" smtClean="0">
                <a:latin typeface="Times New Roman" panose="02020603050405020304" pitchFamily="18" charset="0"/>
                <a:cs typeface="Times New Roman" panose="02020603050405020304" pitchFamily="18" charset="0"/>
              </a:rPr>
              <a:t>b</a:t>
            </a:r>
            <a:r>
              <a:rPr lang="en-GB" sz="1600" i="1" baseline="-25000" dirty="0" smtClean="0">
                <a:latin typeface="Times New Roman" panose="02020603050405020304" pitchFamily="18" charset="0"/>
                <a:cs typeface="Times New Roman" panose="02020603050405020304" pitchFamily="18" charset="0"/>
              </a:rPr>
              <a:t>i, </a:t>
            </a:r>
            <a:r>
              <a:rPr lang="en-GB" sz="1600" kern="0" dirty="0"/>
              <a:t>,</a:t>
            </a:r>
            <a:r>
              <a:rPr lang="en-GB" sz="1600" i="1" dirty="0" smtClean="0">
                <a:latin typeface="Times New Roman" panose="02020603050405020304" pitchFamily="18" charset="0"/>
                <a:cs typeface="Times New Roman" panose="02020603050405020304" pitchFamily="18" charset="0"/>
              </a:rPr>
              <a:t> </a:t>
            </a:r>
            <a:r>
              <a:rPr lang="en-GB" sz="1600" i="1" dirty="0" err="1" smtClean="0">
                <a:latin typeface="Times New Roman" panose="02020603050405020304" pitchFamily="18" charset="0"/>
                <a:cs typeface="Times New Roman" panose="02020603050405020304" pitchFamily="18" charset="0"/>
              </a:rPr>
              <a:t>c</a:t>
            </a:r>
            <a:r>
              <a:rPr lang="en-GB" sz="1600" i="1" baseline="-25000" dirty="0" err="1" smtClean="0">
                <a:latin typeface="Times New Roman" panose="02020603050405020304" pitchFamily="18" charset="0"/>
                <a:cs typeface="Times New Roman" panose="02020603050405020304" pitchFamily="18" charset="0"/>
              </a:rPr>
              <a:t>j</a:t>
            </a:r>
            <a:r>
              <a:rPr lang="en-GB" sz="1600" dirty="0" smtClean="0">
                <a:latin typeface="+mj-lt"/>
                <a:cs typeface="Times New Roman" panose="02020603050405020304" pitchFamily="18" charset="0"/>
              </a:rPr>
              <a:t>),</a:t>
            </a:r>
          </a:p>
          <a:p>
            <a:pPr lvl="1"/>
            <a:r>
              <a:rPr lang="en-GB" sz="1600" kern="0" dirty="0" smtClean="0">
                <a:latin typeface="+mj-lt"/>
                <a:cs typeface="Times New Roman" panose="02020603050405020304" pitchFamily="18" charset="0"/>
              </a:rPr>
              <a:t>BPM and </a:t>
            </a:r>
            <a:r>
              <a:rPr lang="en-GB" sz="1600" kern="0" dirty="0"/>
              <a:t>orbit corrector</a:t>
            </a:r>
            <a:r>
              <a:rPr lang="en-GB" sz="1600" kern="0" dirty="0" smtClean="0">
                <a:latin typeface="+mj-lt"/>
                <a:cs typeface="Times New Roman" panose="02020603050405020304" pitchFamily="18" charset="0"/>
              </a:rPr>
              <a:t> roll angles </a:t>
            </a:r>
            <a:r>
              <a:rPr lang="en-GB" sz="1600" kern="0" dirty="0" smtClean="0">
                <a:latin typeface="+mj-lt"/>
                <a:cs typeface="Times New Roman" panose="02020603050405020304" pitchFamily="18" charset="0"/>
                <a:sym typeface="Wingdings" panose="05000000000000000000" pitchFamily="2" charset="2"/>
              </a:rPr>
              <a:t>as they generate measurement ‘coupling’,</a:t>
            </a:r>
          </a:p>
          <a:p>
            <a:pPr lvl="1"/>
            <a:r>
              <a:rPr lang="en-GB" sz="1600" kern="0" dirty="0" smtClean="0">
                <a:latin typeface="+mj-lt"/>
                <a:cs typeface="Times New Roman" panose="02020603050405020304" pitchFamily="18" charset="0"/>
                <a:sym typeface="Wingdings" panose="05000000000000000000" pitchFamily="2" charset="2"/>
              </a:rPr>
              <a:t>Any selection of quadrupole gradient to fit for </a:t>
            </a:r>
            <a:r>
              <a:rPr lang="en-GB" sz="1600" kern="0" dirty="0" smtClean="0">
                <a:latin typeface="Symbol" panose="05050102010706020507" pitchFamily="18" charset="2"/>
                <a:cs typeface="Times New Roman" panose="02020603050405020304" pitchFamily="18" charset="0"/>
                <a:sym typeface="Wingdings" panose="05000000000000000000" pitchFamily="2" charset="2"/>
              </a:rPr>
              <a:t>b</a:t>
            </a:r>
            <a:r>
              <a:rPr lang="en-GB" sz="1600" kern="0" dirty="0" smtClean="0">
                <a:latin typeface="+mj-lt"/>
                <a:cs typeface="Times New Roman" panose="02020603050405020304" pitchFamily="18" charset="0"/>
                <a:sym typeface="Wingdings" panose="05000000000000000000" pitchFamily="2" charset="2"/>
              </a:rPr>
              <a:t>, </a:t>
            </a:r>
            <a:r>
              <a:rPr lang="en-GB" sz="1600" kern="0" dirty="0" smtClean="0">
                <a:latin typeface="Symbol" panose="05050102010706020507" pitchFamily="18" charset="2"/>
                <a:cs typeface="Times New Roman" panose="02020603050405020304" pitchFamily="18" charset="0"/>
                <a:sym typeface="Wingdings" panose="05000000000000000000" pitchFamily="2" charset="2"/>
              </a:rPr>
              <a:t>m</a:t>
            </a:r>
            <a:r>
              <a:rPr lang="en-GB" sz="1600" kern="0" dirty="0" smtClean="0">
                <a:latin typeface="+mj-lt"/>
                <a:cs typeface="Times New Roman" panose="02020603050405020304" pitchFamily="18" charset="0"/>
                <a:sym typeface="Wingdings" panose="05000000000000000000" pitchFamily="2" charset="2"/>
              </a:rPr>
              <a:t>,</a:t>
            </a:r>
          </a:p>
          <a:p>
            <a:pPr lvl="1"/>
            <a:r>
              <a:rPr lang="en-GB" sz="1600" kern="0" dirty="0" smtClean="0">
                <a:latin typeface="+mj-lt"/>
                <a:cs typeface="Times New Roman" panose="02020603050405020304" pitchFamily="18" charset="0"/>
                <a:sym typeface="Wingdings" panose="05000000000000000000" pitchFamily="2" charset="2"/>
              </a:rPr>
              <a:t>Skew quadrupoles for coupling.</a:t>
            </a:r>
          </a:p>
          <a:p>
            <a:pPr lvl="1"/>
            <a:r>
              <a:rPr lang="en-GB" sz="1600" kern="0" dirty="0" smtClean="0">
                <a:latin typeface="+mj-lt"/>
                <a:cs typeface="Times New Roman" panose="02020603050405020304" pitchFamily="18" charset="0"/>
                <a:sym typeface="Wingdings" panose="05000000000000000000" pitchFamily="2" charset="2"/>
              </a:rPr>
              <a:t>…</a:t>
            </a:r>
          </a:p>
        </p:txBody>
      </p:sp>
      <p:sp>
        <p:nvSpPr>
          <p:cNvPr id="11" name="Rectangle 10"/>
          <p:cNvSpPr/>
          <p:nvPr/>
        </p:nvSpPr>
        <p:spPr>
          <a:xfrm>
            <a:off x="7605995" y="3753495"/>
            <a:ext cx="1104790" cy="246221"/>
          </a:xfrm>
          <a:prstGeom prst="rect">
            <a:avLst/>
          </a:prstGeom>
          <a:solidFill>
            <a:schemeClr val="bg1">
              <a:lumMod val="85000"/>
            </a:schemeClr>
          </a:solidFill>
        </p:spPr>
        <p:txBody>
          <a:bodyPr wrap="none">
            <a:spAutoFit/>
          </a:bodyPr>
          <a:lstStyle/>
          <a:p>
            <a:r>
              <a:rPr lang="en-GB" sz="1000" b="1" dirty="0">
                <a:latin typeface="+mj-lt"/>
              </a:rPr>
              <a:t>O-LOCO-BDYN</a:t>
            </a:r>
          </a:p>
        </p:txBody>
      </p:sp>
    </p:spTree>
    <p:extLst>
      <p:ext uri="{BB962C8B-B14F-4D97-AF65-F5344CB8AC3E}">
        <p14:creationId xmlns:p14="http://schemas.microsoft.com/office/powerpoint/2010/main" val="228910325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Orbit (trajectory) response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83</a:t>
            </a:fld>
            <a:endParaRPr lang="en-US" altLang="en-US"/>
          </a:p>
        </p:txBody>
      </p:sp>
      <p:sp>
        <p:nvSpPr>
          <p:cNvPr id="10" name="Content Placeholder 9"/>
          <p:cNvSpPr>
            <a:spLocks noGrp="1"/>
          </p:cNvSpPr>
          <p:nvPr>
            <p:ph idx="1"/>
          </p:nvPr>
        </p:nvSpPr>
        <p:spPr>
          <a:xfrm>
            <a:off x="654690" y="932675"/>
            <a:ext cx="7877576" cy="710317"/>
          </a:xfrm>
        </p:spPr>
        <p:txBody>
          <a:bodyPr/>
          <a:lstStyle/>
          <a:p>
            <a:r>
              <a:rPr lang="en-GB" sz="1800" dirty="0">
                <a:cs typeface="Times New Roman" panose="02020603050405020304" pitchFamily="18" charset="0"/>
              </a:rPr>
              <a:t>The </a:t>
            </a:r>
            <a:r>
              <a:rPr lang="en-GB" sz="1800" dirty="0" smtClean="0">
                <a:cs typeface="Times New Roman" panose="02020603050405020304" pitchFamily="18" charset="0"/>
              </a:rPr>
              <a:t>ORM matrix </a:t>
            </a:r>
            <a:r>
              <a:rPr lang="en-GB" sz="1800" dirty="0">
                <a:cs typeface="Times New Roman" panose="02020603050405020304" pitchFamily="18" charset="0"/>
              </a:rPr>
              <a:t>is linearized in the form of a </a:t>
            </a:r>
            <a:r>
              <a:rPr lang="en-GB" sz="1800" dirty="0" smtClean="0">
                <a:cs typeface="Times New Roman" panose="02020603050405020304" pitchFamily="18" charset="0"/>
              </a:rPr>
              <a:t>vector      </a:t>
            </a:r>
            <a:r>
              <a:rPr lang="en-GB" sz="1800" dirty="0" smtClean="0">
                <a:cs typeface="Times New Roman" panose="02020603050405020304" pitchFamily="18" charset="0"/>
                <a:sym typeface="Wingdings" panose="05000000000000000000" pitchFamily="2" charset="2"/>
              </a:rPr>
              <a:t>:</a:t>
            </a:r>
          </a:p>
          <a:p>
            <a:pPr lvl="1"/>
            <a:r>
              <a:rPr lang="en-GB" sz="1600" dirty="0" smtClean="0">
                <a:cs typeface="Times New Roman" panose="02020603050405020304" pitchFamily="18" charset="0"/>
                <a:sym typeface="Wingdings" panose="05000000000000000000" pitchFamily="2" charset="2"/>
              </a:rPr>
              <a:t>The vector size = the number of </a:t>
            </a:r>
            <a:r>
              <a:rPr lang="en-GB" sz="1600" dirty="0">
                <a:cs typeface="Times New Roman" panose="02020603050405020304" pitchFamily="18" charset="0"/>
                <a:sym typeface="Wingdings" panose="05000000000000000000" pitchFamily="2" charset="2"/>
              </a:rPr>
              <a:t>elements of </a:t>
            </a:r>
            <a:r>
              <a:rPr lang="en-GB" sz="1600" b="1" i="1" dirty="0" smtClean="0">
                <a:latin typeface="Times New Roman" panose="02020603050405020304" pitchFamily="18" charset="0"/>
                <a:cs typeface="Times New Roman" panose="02020603050405020304" pitchFamily="18" charset="0"/>
              </a:rPr>
              <a:t>R</a:t>
            </a:r>
            <a:r>
              <a:rPr lang="en-GB" sz="1600" b="1" i="1" baseline="-25000" dirty="0" smtClean="0">
                <a:latin typeface="Times New Roman" panose="02020603050405020304" pitchFamily="18" charset="0"/>
                <a:cs typeface="Times New Roman" panose="02020603050405020304" pitchFamily="18" charset="0"/>
              </a:rPr>
              <a:t>M</a:t>
            </a:r>
            <a:r>
              <a:rPr lang="en-GB" sz="1600" b="1" i="1" dirty="0" smtClean="0">
                <a:latin typeface="Times New Roman" panose="02020603050405020304" pitchFamily="18" charset="0"/>
                <a:cs typeface="Times New Roman" panose="02020603050405020304" pitchFamily="18" charset="0"/>
              </a:rPr>
              <a:t> .</a:t>
            </a:r>
          </a:p>
        </p:txBody>
      </p:sp>
      <p:graphicFrame>
        <p:nvGraphicFramePr>
          <p:cNvPr id="6" name="Object 5"/>
          <p:cNvGraphicFramePr>
            <a:graphicFrameLocks noChangeAspect="1"/>
          </p:cNvGraphicFramePr>
          <p:nvPr>
            <p:extLst>
              <p:ext uri="{D42A27DB-BD31-4B8C-83A1-F6EECF244321}">
                <p14:modId xmlns:p14="http://schemas.microsoft.com/office/powerpoint/2010/main" val="3542424750"/>
              </p:ext>
            </p:extLst>
          </p:nvPr>
        </p:nvGraphicFramePr>
        <p:xfrm>
          <a:off x="2152485" y="1642992"/>
          <a:ext cx="3003899" cy="531757"/>
        </p:xfrm>
        <a:graphic>
          <a:graphicData uri="http://schemas.openxmlformats.org/presentationml/2006/ole">
            <mc:AlternateContent xmlns:mc="http://schemas.openxmlformats.org/markup-compatibility/2006">
              <mc:Choice xmlns:v="urn:schemas-microsoft-com:vml" Requires="v">
                <p:oleObj spid="_x0000_s52844" name="Equation" r:id="rId3" imgW="1434960" imgH="253800" progId="Equation.3">
                  <p:embed/>
                </p:oleObj>
              </mc:Choice>
              <mc:Fallback>
                <p:oleObj name="Equation" r:id="rId3" imgW="1434960" imgH="253800" progId="Equation.3">
                  <p:embed/>
                  <p:pic>
                    <p:nvPicPr>
                      <p:cNvPr id="0" name=""/>
                      <p:cNvPicPr/>
                      <p:nvPr/>
                    </p:nvPicPr>
                    <p:blipFill>
                      <a:blip r:embed="rId4"/>
                      <a:stretch>
                        <a:fillRect/>
                      </a:stretch>
                    </p:blipFill>
                    <p:spPr>
                      <a:xfrm>
                        <a:off x="2152485" y="1642992"/>
                        <a:ext cx="3003899" cy="531757"/>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80007150"/>
              </p:ext>
            </p:extLst>
          </p:nvPr>
        </p:nvGraphicFramePr>
        <p:xfrm>
          <a:off x="6047243" y="3969262"/>
          <a:ext cx="2535912" cy="1961743"/>
        </p:xfrm>
        <a:graphic>
          <a:graphicData uri="http://schemas.openxmlformats.org/presentationml/2006/ole">
            <mc:AlternateContent xmlns:mc="http://schemas.openxmlformats.org/markup-compatibility/2006">
              <mc:Choice xmlns:v="urn:schemas-microsoft-com:vml" Requires="v">
                <p:oleObj spid="_x0000_s52845" name="Equation" r:id="rId5" imgW="1346040" imgH="1041120" progId="Equation.3">
                  <p:embed/>
                </p:oleObj>
              </mc:Choice>
              <mc:Fallback>
                <p:oleObj name="Equation" r:id="rId5" imgW="1346040" imgH="1041120" progId="Equation.3">
                  <p:embed/>
                  <p:pic>
                    <p:nvPicPr>
                      <p:cNvPr id="0" name=""/>
                      <p:cNvPicPr/>
                      <p:nvPr/>
                    </p:nvPicPr>
                    <p:blipFill>
                      <a:blip r:embed="rId6"/>
                      <a:stretch>
                        <a:fillRect/>
                      </a:stretch>
                    </p:blipFill>
                    <p:spPr>
                      <a:xfrm>
                        <a:off x="6047243" y="3969262"/>
                        <a:ext cx="2535912" cy="196174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79989453"/>
              </p:ext>
            </p:extLst>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52846" name="Equation" r:id="rId7" imgW="114120" imgH="215640" progId="Equation.3">
                  <p:embed/>
                </p:oleObj>
              </mc:Choice>
              <mc:Fallback>
                <p:oleObj name="Equation" r:id="rId7" imgW="114120" imgH="215640" progId="Equation.3">
                  <p:embed/>
                  <p:pic>
                    <p:nvPicPr>
                      <p:cNvPr id="0" name=""/>
                      <p:cNvPicPr/>
                      <p:nvPr/>
                    </p:nvPicPr>
                    <p:blipFill>
                      <a:blip r:embed="rId8"/>
                      <a:stretch>
                        <a:fillRect/>
                      </a:stretch>
                    </p:blipFill>
                    <p:spPr>
                      <a:xfrm>
                        <a:off x="4514850" y="3321050"/>
                        <a:ext cx="114300" cy="215900"/>
                      </a:xfrm>
                      <a:prstGeom prst="rect">
                        <a:avLst/>
                      </a:prstGeom>
                    </p:spPr>
                  </p:pic>
                </p:oleObj>
              </mc:Fallback>
            </mc:AlternateContent>
          </a:graphicData>
        </a:graphic>
      </p:graphicFrame>
      <p:sp>
        <p:nvSpPr>
          <p:cNvPr id="12" name="Content Placeholder 9"/>
          <p:cNvSpPr txBox="1">
            <a:spLocks/>
          </p:cNvSpPr>
          <p:nvPr/>
        </p:nvSpPr>
        <p:spPr bwMode="auto">
          <a:xfrm>
            <a:off x="654690" y="2241037"/>
            <a:ext cx="7877576" cy="172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latin typeface="+mj-lt"/>
                <a:cs typeface="Times New Roman" panose="02020603050405020304" pitchFamily="18" charset="0"/>
              </a:rPr>
              <a:t>The fit parameter vector is composed of (for example): </a:t>
            </a:r>
          </a:p>
          <a:p>
            <a:pPr lvl="1"/>
            <a:r>
              <a:rPr lang="en-GB" sz="1600" kern="0" dirty="0" smtClean="0">
                <a:latin typeface="+mj-lt"/>
                <a:cs typeface="Times New Roman" panose="02020603050405020304" pitchFamily="18" charset="0"/>
              </a:rPr>
              <a:t>BPM calibrations and roll angles, </a:t>
            </a:r>
          </a:p>
          <a:p>
            <a:pPr lvl="1"/>
            <a:r>
              <a:rPr lang="en-GB" sz="1600" kern="0" dirty="0" smtClean="0">
                <a:latin typeface="+mj-lt"/>
                <a:cs typeface="Times New Roman" panose="02020603050405020304" pitchFamily="18" charset="0"/>
              </a:rPr>
              <a:t>Steering elements calibrations and roll angles,</a:t>
            </a:r>
          </a:p>
          <a:p>
            <a:pPr lvl="1"/>
            <a:r>
              <a:rPr lang="en-GB" sz="1600" kern="0" dirty="0" smtClean="0">
                <a:latin typeface="+mj-lt"/>
                <a:cs typeface="Times New Roman" panose="02020603050405020304" pitchFamily="18" charset="0"/>
              </a:rPr>
              <a:t>Quadrupole gradients (skew and normal),</a:t>
            </a:r>
          </a:p>
          <a:p>
            <a:pPr lvl="1"/>
            <a:r>
              <a:rPr lang="en-GB" sz="1600" kern="0" dirty="0" smtClean="0">
                <a:latin typeface="+mj-lt"/>
                <a:cs typeface="Times New Roman" panose="02020603050405020304" pitchFamily="18" charset="0"/>
              </a:rPr>
              <a:t>…</a:t>
            </a:r>
          </a:p>
          <a:p>
            <a:endParaRPr lang="en-GB" sz="1800" kern="0" dirty="0"/>
          </a:p>
        </p:txBody>
      </p:sp>
      <p:graphicFrame>
        <p:nvGraphicFramePr>
          <p:cNvPr id="13" name="Object 12"/>
          <p:cNvGraphicFramePr>
            <a:graphicFrameLocks noChangeAspect="1"/>
          </p:cNvGraphicFramePr>
          <p:nvPr>
            <p:extLst>
              <p:ext uri="{D42A27DB-BD31-4B8C-83A1-F6EECF244321}">
                <p14:modId xmlns:p14="http://schemas.microsoft.com/office/powerpoint/2010/main" val="2638612071"/>
              </p:ext>
            </p:extLst>
          </p:nvPr>
        </p:nvGraphicFramePr>
        <p:xfrm>
          <a:off x="6300225" y="841895"/>
          <a:ext cx="467397" cy="436570"/>
        </p:xfrm>
        <a:graphic>
          <a:graphicData uri="http://schemas.openxmlformats.org/presentationml/2006/ole">
            <mc:AlternateContent xmlns:mc="http://schemas.openxmlformats.org/markup-compatibility/2006">
              <mc:Choice xmlns:v="urn:schemas-microsoft-com:vml" Requires="v">
                <p:oleObj spid="_x0000_s52847" name="Equation" r:id="rId9" imgW="126720" imgH="164880" progId="Equation.3">
                  <p:embed/>
                </p:oleObj>
              </mc:Choice>
              <mc:Fallback>
                <p:oleObj name="Equation" r:id="rId9" imgW="126720" imgH="164880" progId="Equation.3">
                  <p:embed/>
                  <p:pic>
                    <p:nvPicPr>
                      <p:cNvPr id="6" name="Object 5"/>
                      <p:cNvPicPr/>
                      <p:nvPr/>
                    </p:nvPicPr>
                    <p:blipFill>
                      <a:blip r:embed="rId10"/>
                      <a:stretch>
                        <a:fillRect/>
                      </a:stretch>
                    </p:blipFill>
                    <p:spPr>
                      <a:xfrm>
                        <a:off x="6300225" y="841895"/>
                        <a:ext cx="467397" cy="43657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173409820"/>
              </p:ext>
            </p:extLst>
          </p:nvPr>
        </p:nvGraphicFramePr>
        <p:xfrm>
          <a:off x="6684275" y="2218745"/>
          <a:ext cx="422368" cy="426677"/>
        </p:xfrm>
        <a:graphic>
          <a:graphicData uri="http://schemas.openxmlformats.org/presentationml/2006/ole">
            <mc:AlternateContent xmlns:mc="http://schemas.openxmlformats.org/markup-compatibility/2006">
              <mc:Choice xmlns:v="urn:schemas-microsoft-com:vml" Requires="v">
                <p:oleObj spid="_x0000_s52848" name="Equation" r:id="rId11" imgW="126720" imgH="177480" progId="Equation.3">
                  <p:embed/>
                </p:oleObj>
              </mc:Choice>
              <mc:Fallback>
                <p:oleObj name="Equation" r:id="rId11" imgW="126720" imgH="177480" progId="Equation.3">
                  <p:embed/>
                  <p:pic>
                    <p:nvPicPr>
                      <p:cNvPr id="13" name="Object 12"/>
                      <p:cNvPicPr/>
                      <p:nvPr/>
                    </p:nvPicPr>
                    <p:blipFill>
                      <a:blip r:embed="rId12"/>
                      <a:stretch>
                        <a:fillRect/>
                      </a:stretch>
                    </p:blipFill>
                    <p:spPr>
                      <a:xfrm>
                        <a:off x="6684275" y="2218745"/>
                        <a:ext cx="422368" cy="426677"/>
                      </a:xfrm>
                      <a:prstGeom prst="rect">
                        <a:avLst/>
                      </a:prstGeom>
                    </p:spPr>
                  </p:pic>
                </p:oleObj>
              </mc:Fallback>
            </mc:AlternateContent>
          </a:graphicData>
        </a:graphic>
      </p:graphicFrame>
      <p:sp>
        <p:nvSpPr>
          <p:cNvPr id="15" name="Content Placeholder 9"/>
          <p:cNvSpPr txBox="1">
            <a:spLocks/>
          </p:cNvSpPr>
          <p:nvPr/>
        </p:nvSpPr>
        <p:spPr bwMode="auto">
          <a:xfrm>
            <a:off x="654690" y="3912906"/>
            <a:ext cx="5223080" cy="172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latin typeface="+mj-lt"/>
                <a:cs typeface="Times New Roman" panose="02020603050405020304" pitchFamily="18" charset="0"/>
              </a:rPr>
              <a:t>A response matrix </a:t>
            </a:r>
            <a:r>
              <a:rPr lang="en-GB" sz="1800" b="1" kern="0" dirty="0" smtClean="0">
                <a:latin typeface="Times New Roman" panose="02020603050405020304" pitchFamily="18" charset="0"/>
                <a:cs typeface="Times New Roman" panose="02020603050405020304" pitchFamily="18" charset="0"/>
              </a:rPr>
              <a:t>G</a:t>
            </a:r>
            <a:r>
              <a:rPr lang="en-GB" sz="1800" kern="0" dirty="0" smtClean="0">
                <a:latin typeface="+mj-lt"/>
                <a:cs typeface="Times New Roman" panose="02020603050405020304" pitchFamily="18" charset="0"/>
              </a:rPr>
              <a:t> </a:t>
            </a:r>
            <a:r>
              <a:rPr lang="en-GB" sz="1800" kern="0" dirty="0" err="1" smtClean="0">
                <a:latin typeface="+mj-lt"/>
                <a:cs typeface="Times New Roman" panose="02020603050405020304" pitchFamily="18" charset="0"/>
              </a:rPr>
              <a:t>ist</a:t>
            </a:r>
            <a:r>
              <a:rPr lang="en-GB" sz="1800" kern="0" dirty="0" smtClean="0">
                <a:latin typeface="+mj-lt"/>
                <a:cs typeface="Times New Roman" panose="02020603050405020304" pitchFamily="18" charset="0"/>
              </a:rPr>
              <a:t> constructed with the dependence of each </a:t>
            </a:r>
            <a:r>
              <a:rPr lang="en-GB" sz="1800" i="1" kern="0" dirty="0" err="1" smtClean="0">
                <a:latin typeface="Times New Roman" panose="02020603050405020304" pitchFamily="18" charset="0"/>
                <a:cs typeface="Times New Roman" panose="02020603050405020304" pitchFamily="18" charset="0"/>
              </a:rPr>
              <a:t>r</a:t>
            </a:r>
            <a:r>
              <a:rPr lang="en-GB" sz="1800" i="1" kern="0" baseline="-25000" dirty="0" err="1" smtClean="0">
                <a:latin typeface="Times New Roman" panose="02020603050405020304" pitchFamily="18" charset="0"/>
                <a:cs typeface="Times New Roman" panose="02020603050405020304" pitchFamily="18" charset="0"/>
              </a:rPr>
              <a:t>i</a:t>
            </a:r>
            <a:r>
              <a:rPr lang="en-GB" sz="1800" kern="0" dirty="0" smtClean="0">
                <a:latin typeface="+mj-lt"/>
                <a:cs typeface="Times New Roman" panose="02020603050405020304" pitchFamily="18" charset="0"/>
              </a:rPr>
              <a:t> on any </a:t>
            </a:r>
            <a:r>
              <a:rPr lang="en-GB" sz="1800" i="1" kern="0" dirty="0" err="1" smtClean="0">
                <a:latin typeface="Times New Roman" panose="02020603050405020304" pitchFamily="18" charset="0"/>
                <a:cs typeface="Times New Roman" panose="02020603050405020304" pitchFamily="18" charset="0"/>
              </a:rPr>
              <a:t>c</a:t>
            </a:r>
            <a:r>
              <a:rPr lang="en-GB" sz="1800" i="1" kern="0" baseline="-25000" dirty="0" err="1" smtClean="0">
                <a:latin typeface="Times New Roman" panose="02020603050405020304" pitchFamily="18" charset="0"/>
                <a:cs typeface="Times New Roman" panose="02020603050405020304" pitchFamily="18" charset="0"/>
              </a:rPr>
              <a:t>j</a:t>
            </a:r>
            <a:r>
              <a:rPr lang="en-GB" sz="1600" kern="0" dirty="0" smtClean="0">
                <a:latin typeface="+mj-lt"/>
                <a:cs typeface="Times New Roman" panose="02020603050405020304" pitchFamily="18" charset="0"/>
              </a:rPr>
              <a:t>.</a:t>
            </a:r>
          </a:p>
          <a:p>
            <a:pPr lvl="1"/>
            <a:r>
              <a:rPr lang="en-GB" sz="1600" kern="0" dirty="0" smtClean="0">
                <a:latin typeface="+mj-lt"/>
                <a:cs typeface="Times New Roman" panose="02020603050405020304" pitchFamily="18" charset="0"/>
              </a:rPr>
              <a:t>Some elements are obtained analytically, others need a simulation tool (like MAD, PTC, ELEGANT…).</a:t>
            </a:r>
          </a:p>
          <a:p>
            <a:endParaRPr lang="en-GB" sz="1800" kern="0" dirty="0"/>
          </a:p>
        </p:txBody>
      </p:sp>
    </p:spTree>
    <p:extLst>
      <p:ext uri="{BB962C8B-B14F-4D97-AF65-F5344CB8AC3E}">
        <p14:creationId xmlns:p14="http://schemas.microsoft.com/office/powerpoint/2010/main" val="229587904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Orbit (trajectory) response III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84</a:t>
            </a:fld>
            <a:endParaRPr lang="en-US" altLang="en-US"/>
          </a:p>
        </p:txBody>
      </p:sp>
      <p:sp>
        <p:nvSpPr>
          <p:cNvPr id="10" name="Content Placeholder 9"/>
          <p:cNvSpPr>
            <a:spLocks noGrp="1"/>
          </p:cNvSpPr>
          <p:nvPr>
            <p:ph idx="1"/>
          </p:nvPr>
        </p:nvSpPr>
        <p:spPr>
          <a:xfrm>
            <a:off x="654690" y="934469"/>
            <a:ext cx="7877576" cy="2571341"/>
          </a:xfrm>
        </p:spPr>
        <p:txBody>
          <a:bodyPr/>
          <a:lstStyle/>
          <a:p>
            <a:r>
              <a:rPr lang="en-GB" sz="1800" dirty="0" smtClean="0">
                <a:latin typeface="+mj-lt"/>
                <a:cs typeface="Times New Roman" panose="02020603050405020304" pitchFamily="18" charset="0"/>
              </a:rPr>
              <a:t>The response analysis is coupled to an accelerator design tool like MAD, PTC </a:t>
            </a:r>
            <a:r>
              <a:rPr lang="en-GB" sz="1800" dirty="0" err="1" smtClean="0">
                <a:latin typeface="+mj-lt"/>
                <a:cs typeface="Times New Roman" panose="02020603050405020304" pitchFamily="18" charset="0"/>
              </a:rPr>
              <a:t>etc</a:t>
            </a:r>
            <a:r>
              <a:rPr lang="en-GB" sz="1800" dirty="0" smtClean="0">
                <a:latin typeface="+mj-lt"/>
                <a:cs typeface="Times New Roman" panose="02020603050405020304" pitchFamily="18" charset="0"/>
              </a:rPr>
              <a:t> in order to determine the sensitivity </a:t>
            </a:r>
            <a:r>
              <a:rPr lang="en-GB" sz="1800" dirty="0" err="1" smtClean="0">
                <a:latin typeface="+mj-lt"/>
                <a:cs typeface="Times New Roman" panose="02020603050405020304" pitchFamily="18" charset="0"/>
              </a:rPr>
              <a:t>wrt</a:t>
            </a:r>
            <a:r>
              <a:rPr lang="en-GB" sz="1800" dirty="0" smtClean="0">
                <a:latin typeface="+mj-lt"/>
                <a:cs typeface="Times New Roman" panose="02020603050405020304" pitchFamily="18" charset="0"/>
              </a:rPr>
              <a:t> to the quadrupole gradients etc.</a:t>
            </a:r>
          </a:p>
          <a:p>
            <a:r>
              <a:rPr lang="en-GB" sz="1800" dirty="0" smtClean="0">
                <a:latin typeface="+mj-lt"/>
                <a:cs typeface="Times New Roman" panose="02020603050405020304" pitchFamily="18" charset="0"/>
              </a:rPr>
              <a:t>Once the system is cast in matrix form, it is solved by SVD inversion –structurally equivalent to an orbit correction.</a:t>
            </a:r>
          </a:p>
          <a:p>
            <a:pPr lvl="1"/>
            <a:r>
              <a:rPr lang="en-GB" sz="1600" dirty="0" smtClean="0">
                <a:latin typeface="+mj-lt"/>
                <a:cs typeface="Times New Roman" panose="02020603050405020304" pitchFamily="18" charset="0"/>
              </a:rPr>
              <a:t>The tricks to filter noise by eliminating small eigenvalues as discussed for beam steering can be employed here !</a:t>
            </a:r>
          </a:p>
          <a:p>
            <a:pPr lvl="1"/>
            <a:r>
              <a:rPr lang="en-GB" sz="1600" dirty="0" smtClean="0">
                <a:latin typeface="+mj-lt"/>
                <a:cs typeface="Times New Roman" panose="02020603050405020304" pitchFamily="18" charset="0"/>
              </a:rPr>
              <a:t>A few iteration may be required to converge. </a:t>
            </a:r>
            <a:r>
              <a:rPr lang="en-GB" sz="1600" dirty="0" smtClean="0">
                <a:solidFill>
                  <a:srgbClr val="0000FF"/>
                </a:solidFill>
                <a:latin typeface="+mj-lt"/>
                <a:cs typeface="Times New Roman" panose="02020603050405020304" pitchFamily="18" charset="0"/>
              </a:rPr>
              <a:t>At each iteration </a:t>
            </a:r>
            <a:r>
              <a:rPr lang="en-GB" sz="1600" b="1" dirty="0" smtClean="0">
                <a:solidFill>
                  <a:srgbClr val="0000FF"/>
                </a:solidFill>
                <a:latin typeface="Times New Roman" panose="02020603050405020304" pitchFamily="18" charset="0"/>
                <a:cs typeface="Times New Roman" panose="02020603050405020304" pitchFamily="18" charset="0"/>
              </a:rPr>
              <a:t>G</a:t>
            </a:r>
            <a:r>
              <a:rPr lang="en-GB" sz="1600" dirty="0" smtClean="0">
                <a:solidFill>
                  <a:srgbClr val="0000FF"/>
                </a:solidFill>
                <a:latin typeface="+mj-lt"/>
                <a:cs typeface="Times New Roman" panose="02020603050405020304" pitchFamily="18" charset="0"/>
              </a:rPr>
              <a:t> must be re-evaluated</a:t>
            </a:r>
            <a:r>
              <a:rPr lang="en-GB" sz="1600" dirty="0" smtClean="0">
                <a:latin typeface="+mj-lt"/>
                <a:cs typeface="Times New Roman" panose="02020603050405020304" pitchFamily="18" charset="0"/>
              </a:rPr>
              <a:t>.</a:t>
            </a:r>
          </a:p>
          <a:p>
            <a:endParaRPr lang="en-GB" sz="1800" dirty="0"/>
          </a:p>
        </p:txBody>
      </p:sp>
      <p:graphicFrame>
        <p:nvGraphicFramePr>
          <p:cNvPr id="7" name="Object 6"/>
          <p:cNvGraphicFramePr>
            <a:graphicFrameLocks noChangeAspect="1"/>
          </p:cNvGraphicFramePr>
          <p:nvPr>
            <p:extLst>
              <p:ext uri="{D42A27DB-BD31-4B8C-83A1-F6EECF244321}">
                <p14:modId xmlns:p14="http://schemas.microsoft.com/office/powerpoint/2010/main" val="2191792742"/>
              </p:ext>
            </p:extLst>
          </p:nvPr>
        </p:nvGraphicFramePr>
        <p:xfrm>
          <a:off x="2574940" y="3640179"/>
          <a:ext cx="3245991" cy="844910"/>
        </p:xfrm>
        <a:graphic>
          <a:graphicData uri="http://schemas.openxmlformats.org/presentationml/2006/ole">
            <mc:AlternateContent xmlns:mc="http://schemas.openxmlformats.org/markup-compatibility/2006">
              <mc:Choice xmlns:v="urn:schemas-microsoft-com:vml" Requires="v">
                <p:oleObj spid="_x0000_s53373" name="Equation" r:id="rId3" imgW="1218960" imgH="317160" progId="Equation.3">
                  <p:embed/>
                </p:oleObj>
              </mc:Choice>
              <mc:Fallback>
                <p:oleObj name="Equation" r:id="rId3" imgW="1218960" imgH="317160" progId="Equation.3">
                  <p:embed/>
                  <p:pic>
                    <p:nvPicPr>
                      <p:cNvPr id="11" name="Object 10"/>
                      <p:cNvPicPr>
                        <a:picLocks noChangeAspect="1" noChangeArrowheads="1"/>
                      </p:cNvPicPr>
                      <p:nvPr/>
                    </p:nvPicPr>
                    <p:blipFill>
                      <a:blip r:embed="rId4"/>
                      <a:srcRect/>
                      <a:stretch>
                        <a:fillRect/>
                      </a:stretch>
                    </p:blipFill>
                    <p:spPr bwMode="auto">
                      <a:xfrm>
                        <a:off x="2574940" y="3640179"/>
                        <a:ext cx="3245991" cy="844910"/>
                      </a:xfrm>
                      <a:prstGeom prst="rect">
                        <a:avLst/>
                      </a:prstGeom>
                      <a:noFill/>
                      <a:ln>
                        <a:noFill/>
                      </a:ln>
                      <a:effectLst/>
                      <a:extLst/>
                    </p:spPr>
                  </p:pic>
                </p:oleObj>
              </mc:Fallback>
            </mc:AlternateContent>
          </a:graphicData>
        </a:graphic>
      </p:graphicFrame>
      <p:sp>
        <p:nvSpPr>
          <p:cNvPr id="8" name="Content Placeholder 9"/>
          <p:cNvSpPr txBox="1">
            <a:spLocks/>
          </p:cNvSpPr>
          <p:nvPr/>
        </p:nvSpPr>
        <p:spPr bwMode="auto">
          <a:xfrm>
            <a:off x="654690" y="4734770"/>
            <a:ext cx="7877576" cy="1075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Note that the size of matrix G grows rapidly !</a:t>
            </a:r>
          </a:p>
          <a:p>
            <a:pPr lvl="1"/>
            <a:r>
              <a:rPr lang="en-GB" sz="1600" kern="0" dirty="0" smtClean="0"/>
              <a:t>For a machine with 100 BPMs and 100 steering elements, there are 10’000 lines and over 200 columns !</a:t>
            </a:r>
          </a:p>
        </p:txBody>
      </p:sp>
    </p:spTree>
    <p:extLst>
      <p:ext uri="{BB962C8B-B14F-4D97-AF65-F5344CB8AC3E}">
        <p14:creationId xmlns:p14="http://schemas.microsoft.com/office/powerpoint/2010/main" val="325861233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Orbit (trajectory) response </a:t>
            </a:r>
            <a:r>
              <a:rPr lang="en-GB" dirty="0" smtClean="0"/>
              <a:t>III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85</a:t>
            </a:fld>
            <a:endParaRPr lang="en-US" altLang="en-US"/>
          </a:p>
        </p:txBody>
      </p:sp>
      <p:pic>
        <p:nvPicPr>
          <p:cNvPr id="8" name="Picture 7"/>
          <p:cNvPicPr>
            <a:picLocks noChangeAspect="1"/>
          </p:cNvPicPr>
          <p:nvPr/>
        </p:nvPicPr>
        <p:blipFill>
          <a:blip r:embed="rId2"/>
          <a:stretch>
            <a:fillRect/>
          </a:stretch>
        </p:blipFill>
        <p:spPr>
          <a:xfrm>
            <a:off x="615543" y="4172835"/>
            <a:ext cx="4104177" cy="2625766"/>
          </a:xfrm>
          <a:prstGeom prst="rect">
            <a:avLst/>
          </a:prstGeom>
        </p:spPr>
      </p:pic>
      <p:sp>
        <p:nvSpPr>
          <p:cNvPr id="9" name="TextBox 8"/>
          <p:cNvSpPr txBox="1"/>
          <p:nvPr/>
        </p:nvSpPr>
        <p:spPr>
          <a:xfrm>
            <a:off x="972832" y="3988046"/>
            <a:ext cx="4285533"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Trajectory response for CNGS line at CERN</a:t>
            </a:r>
          </a:p>
        </p:txBody>
      </p:sp>
      <p:pic>
        <p:nvPicPr>
          <p:cNvPr id="11" name="Picture 10"/>
          <p:cNvPicPr>
            <a:picLocks noChangeAspect="1"/>
          </p:cNvPicPr>
          <p:nvPr/>
        </p:nvPicPr>
        <p:blipFill>
          <a:blip r:embed="rId3"/>
          <a:stretch>
            <a:fillRect/>
          </a:stretch>
        </p:blipFill>
        <p:spPr>
          <a:xfrm>
            <a:off x="581482" y="1180660"/>
            <a:ext cx="4018260" cy="2568091"/>
          </a:xfrm>
          <a:prstGeom prst="rect">
            <a:avLst/>
          </a:prstGeom>
        </p:spPr>
      </p:pic>
      <p:pic>
        <p:nvPicPr>
          <p:cNvPr id="12" name="Picture 11"/>
          <p:cNvPicPr>
            <a:picLocks noChangeAspect="1"/>
          </p:cNvPicPr>
          <p:nvPr/>
        </p:nvPicPr>
        <p:blipFill>
          <a:blip r:embed="rId4"/>
          <a:stretch>
            <a:fillRect/>
          </a:stretch>
        </p:blipFill>
        <p:spPr>
          <a:xfrm>
            <a:off x="5138338" y="1259057"/>
            <a:ext cx="3825616" cy="2431171"/>
          </a:xfrm>
          <a:prstGeom prst="rect">
            <a:avLst/>
          </a:prstGeom>
        </p:spPr>
      </p:pic>
      <p:sp>
        <p:nvSpPr>
          <p:cNvPr id="13" name="TextBox 12"/>
          <p:cNvSpPr txBox="1"/>
          <p:nvPr/>
        </p:nvSpPr>
        <p:spPr>
          <a:xfrm>
            <a:off x="966776" y="955026"/>
            <a:ext cx="3786268"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Orbit response example after fit at SPS</a:t>
            </a:r>
          </a:p>
        </p:txBody>
      </p:sp>
      <p:sp>
        <p:nvSpPr>
          <p:cNvPr id="14" name="TextBox 13"/>
          <p:cNvSpPr txBox="1"/>
          <p:nvPr/>
        </p:nvSpPr>
        <p:spPr>
          <a:xfrm>
            <a:off x="1068874" y="3423122"/>
            <a:ext cx="1420582" cy="276999"/>
          </a:xfrm>
          <a:prstGeom prst="rect">
            <a:avLst/>
          </a:prstGeom>
        </p:spPr>
        <p:txBody>
          <a:bodyPr wrap="none" rtlCol="0">
            <a:spAutoFit/>
          </a:bodyPr>
          <a:lstStyle/>
          <a:p>
            <a:pPr>
              <a:spcBef>
                <a:spcPct val="20000"/>
              </a:spcBef>
              <a:spcAft>
                <a:spcPts val="400"/>
              </a:spcAft>
              <a:buClr>
                <a:srgbClr val="0000FF"/>
              </a:buClr>
              <a:buSzPct val="80000"/>
            </a:pPr>
            <a:r>
              <a:rPr lang="en-GB" sz="1200" b="1" i="1" kern="0" dirty="0">
                <a:solidFill>
                  <a:srgbClr val="009900"/>
                </a:solidFill>
                <a:latin typeface="+mn-lt"/>
              </a:rPr>
              <a:t>h</a:t>
            </a:r>
            <a:r>
              <a:rPr lang="en-GB" sz="1200" b="1" i="1" kern="0" dirty="0" smtClean="0">
                <a:solidFill>
                  <a:srgbClr val="009900"/>
                </a:solidFill>
                <a:latin typeface="+mn-lt"/>
              </a:rPr>
              <a:t>istogram = data</a:t>
            </a:r>
          </a:p>
        </p:txBody>
      </p:sp>
      <p:sp>
        <p:nvSpPr>
          <p:cNvPr id="15" name="TextBox 14"/>
          <p:cNvSpPr txBox="1"/>
          <p:nvPr/>
        </p:nvSpPr>
        <p:spPr>
          <a:xfrm>
            <a:off x="5147890" y="991758"/>
            <a:ext cx="4078360" cy="307777"/>
          </a:xfrm>
          <a:prstGeom prst="rect">
            <a:avLst/>
          </a:prstGeom>
        </p:spPr>
        <p:txBody>
          <a:bodyPr wrap="square" rtlCol="0">
            <a:spAutoFit/>
          </a:bodyPr>
          <a:lstStyle/>
          <a:p>
            <a:pPr>
              <a:spcBef>
                <a:spcPct val="20000"/>
              </a:spcBef>
              <a:spcAft>
                <a:spcPts val="400"/>
              </a:spcAft>
              <a:buClr>
                <a:srgbClr val="0000FF"/>
              </a:buClr>
              <a:buSzPct val="80000"/>
            </a:pPr>
            <a:r>
              <a:rPr lang="en-GB" sz="1400" b="1" i="1" kern="0" dirty="0" smtClean="0">
                <a:solidFill>
                  <a:srgbClr val="0000CC"/>
                </a:solidFill>
                <a:latin typeface="+mn-lt"/>
              </a:rPr>
              <a:t>Horizontal orbit corrector calibrations at SPS</a:t>
            </a:r>
          </a:p>
        </p:txBody>
      </p:sp>
      <p:sp>
        <p:nvSpPr>
          <p:cNvPr id="16" name="TextBox 15"/>
          <p:cNvSpPr txBox="1"/>
          <p:nvPr/>
        </p:nvSpPr>
        <p:spPr>
          <a:xfrm>
            <a:off x="5531007" y="3803503"/>
            <a:ext cx="3312125" cy="738664"/>
          </a:xfrm>
          <a:prstGeom prst="rect">
            <a:avLst/>
          </a:prstGeom>
        </p:spPr>
        <p:txBody>
          <a:bodyPr wrap="square" rtlCol="0">
            <a:spAutoFit/>
          </a:bodyPr>
          <a:lstStyle/>
          <a:p>
            <a:pPr algn="ctr">
              <a:spcBef>
                <a:spcPct val="20000"/>
              </a:spcBef>
              <a:spcAft>
                <a:spcPts val="400"/>
              </a:spcAft>
              <a:buClr>
                <a:srgbClr val="0000FF"/>
              </a:buClr>
              <a:buSzPct val="80000"/>
            </a:pPr>
            <a:r>
              <a:rPr lang="en-GB" sz="1400" i="1" kern="0" dirty="0" smtClean="0">
                <a:latin typeface="+mn-lt"/>
              </a:rPr>
              <a:t>Some correctors are damaged by radiation (from the time when SPS was a lepton injector for LEP !)</a:t>
            </a:r>
          </a:p>
        </p:txBody>
      </p:sp>
      <p:sp>
        <p:nvSpPr>
          <p:cNvPr id="6" name="Left-Right Arrow 5"/>
          <p:cNvSpPr/>
          <p:nvPr/>
        </p:nvSpPr>
        <p:spPr bwMode="auto">
          <a:xfrm>
            <a:off x="4581854" y="2225424"/>
            <a:ext cx="652096" cy="307240"/>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7" name="Rectangle 16"/>
          <p:cNvSpPr/>
          <p:nvPr/>
        </p:nvSpPr>
        <p:spPr>
          <a:xfrm>
            <a:off x="7315199" y="4811580"/>
            <a:ext cx="995785"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O-LOCO-SPS</a:t>
            </a:r>
            <a:endParaRPr lang="en-GB" sz="1000" b="1" dirty="0">
              <a:latin typeface="+mj-lt"/>
            </a:endParaRPr>
          </a:p>
        </p:txBody>
      </p:sp>
      <p:sp>
        <p:nvSpPr>
          <p:cNvPr id="18" name="Rectangle 17"/>
          <p:cNvSpPr/>
          <p:nvPr/>
        </p:nvSpPr>
        <p:spPr>
          <a:xfrm>
            <a:off x="7257490" y="5225262"/>
            <a:ext cx="1111203"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O-LOCO-CNGS</a:t>
            </a:r>
            <a:endParaRPr lang="en-GB" sz="1000" b="1" dirty="0">
              <a:latin typeface="+mj-lt"/>
            </a:endParaRPr>
          </a:p>
        </p:txBody>
      </p:sp>
    </p:spTree>
    <p:extLst>
      <p:ext uri="{BB962C8B-B14F-4D97-AF65-F5344CB8AC3E}">
        <p14:creationId xmlns:p14="http://schemas.microsoft.com/office/powerpoint/2010/main" val="374130529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Trajectory response</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86</a:t>
            </a:fld>
            <a:endParaRPr lang="en-US" altLang="en-US"/>
          </a:p>
        </p:txBody>
      </p:sp>
      <p:sp>
        <p:nvSpPr>
          <p:cNvPr id="6" name="Content Placeholder 5"/>
          <p:cNvSpPr>
            <a:spLocks noGrp="1"/>
          </p:cNvSpPr>
          <p:nvPr>
            <p:ph idx="1"/>
          </p:nvPr>
        </p:nvSpPr>
        <p:spPr>
          <a:xfrm>
            <a:off x="654689" y="971080"/>
            <a:ext cx="7949835" cy="1651415"/>
          </a:xfrm>
        </p:spPr>
        <p:txBody>
          <a:bodyPr/>
          <a:lstStyle/>
          <a:p>
            <a:r>
              <a:rPr lang="en-GB" sz="1800" dirty="0" smtClean="0"/>
              <a:t>Example of am inverted BPM plane captured by a response measurement in a transfer line.</a:t>
            </a:r>
          </a:p>
          <a:p>
            <a:pPr lvl="1"/>
            <a:r>
              <a:rPr lang="en-GB" sz="1600" dirty="0" smtClean="0"/>
              <a:t>The BPM clearly appears for both horizontal and vertical plane measurements.</a:t>
            </a:r>
          </a:p>
          <a:p>
            <a:pPr lvl="1"/>
            <a:r>
              <a:rPr lang="en-GB" sz="1600" dirty="0" smtClean="0"/>
              <a:t>Data in </a:t>
            </a:r>
            <a:r>
              <a:rPr lang="en-GB" sz="1600" b="1" dirty="0" smtClean="0">
                <a:solidFill>
                  <a:srgbClr val="009900"/>
                </a:solidFill>
              </a:rPr>
              <a:t>green</a:t>
            </a:r>
            <a:r>
              <a:rPr lang="en-GB" sz="1600" dirty="0" smtClean="0"/>
              <a:t>, model in </a:t>
            </a:r>
            <a:r>
              <a:rPr lang="en-GB" sz="1600" b="1" dirty="0" smtClean="0">
                <a:solidFill>
                  <a:srgbClr val="CC3399"/>
                </a:solidFill>
              </a:rPr>
              <a:t>magenta</a:t>
            </a:r>
            <a:r>
              <a:rPr lang="en-GB" sz="1600" dirty="0" smtClean="0"/>
              <a:t>.</a:t>
            </a:r>
            <a:endParaRPr lang="en-GB" sz="16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2852925"/>
            <a:ext cx="5209250" cy="2170521"/>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0968" y="4206699"/>
            <a:ext cx="5252032" cy="2188347"/>
          </a:xfrm>
          <a:prstGeom prst="rect">
            <a:avLst/>
          </a:prstGeom>
        </p:spPr>
      </p:pic>
      <p:sp>
        <p:nvSpPr>
          <p:cNvPr id="9" name="Oval 8"/>
          <p:cNvSpPr/>
          <p:nvPr/>
        </p:nvSpPr>
        <p:spPr bwMode="auto">
          <a:xfrm>
            <a:off x="2580350" y="4185246"/>
            <a:ext cx="381000" cy="3810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0" name="Oval 9"/>
          <p:cNvSpPr/>
          <p:nvPr/>
        </p:nvSpPr>
        <p:spPr bwMode="auto">
          <a:xfrm>
            <a:off x="5585514" y="4768312"/>
            <a:ext cx="381000" cy="3810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65774290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Orbit (trajectory) response </a:t>
            </a:r>
            <a:r>
              <a:rPr lang="en-GB" dirty="0" smtClean="0"/>
              <a:t>IV</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87</a:t>
            </a:fld>
            <a:endParaRPr lang="en-US" altLang="en-US"/>
          </a:p>
        </p:txBody>
      </p:sp>
      <p:sp>
        <p:nvSpPr>
          <p:cNvPr id="6" name="Content Placeholder 5"/>
          <p:cNvSpPr>
            <a:spLocks noGrp="1"/>
          </p:cNvSpPr>
          <p:nvPr>
            <p:ph idx="1"/>
          </p:nvPr>
        </p:nvSpPr>
        <p:spPr>
          <a:xfrm>
            <a:off x="654690" y="869350"/>
            <a:ext cx="7877576" cy="1937342"/>
          </a:xfrm>
        </p:spPr>
        <p:txBody>
          <a:bodyPr/>
          <a:lstStyle/>
          <a:p>
            <a:r>
              <a:rPr lang="en-GB" sz="1600" dirty="0" smtClean="0"/>
              <a:t>Orbit response has been used with a lot of success at synchrotron light sources where it is a standard tool.</a:t>
            </a:r>
          </a:p>
          <a:p>
            <a:pPr lvl="1"/>
            <a:r>
              <a:rPr lang="en-GB" sz="1400" dirty="0" smtClean="0"/>
              <a:t>Typically ~ 100 BPMs, </a:t>
            </a:r>
            <a:r>
              <a:rPr lang="en-GB" sz="1400" dirty="0" err="1" smtClean="0"/>
              <a:t>steerers</a:t>
            </a:r>
            <a:r>
              <a:rPr lang="en-GB" sz="1400" dirty="0" smtClean="0"/>
              <a:t> and quadrupoles.</a:t>
            </a:r>
          </a:p>
          <a:p>
            <a:r>
              <a:rPr lang="en-GB" sz="1600" dirty="0" smtClean="0"/>
              <a:t>At very large machines like LHC and FCC-</a:t>
            </a:r>
            <a:r>
              <a:rPr lang="en-GB" sz="1600" dirty="0" err="1" smtClean="0"/>
              <a:t>hh</a:t>
            </a:r>
            <a:r>
              <a:rPr lang="en-GB" sz="1600" dirty="0" smtClean="0"/>
              <a:t>, the data volumes are immense </a:t>
            </a:r>
            <a:r>
              <a:rPr lang="en-GB" sz="1600" dirty="0"/>
              <a:t>and multi-turn methods are </a:t>
            </a:r>
            <a:r>
              <a:rPr lang="en-GB" sz="1600" dirty="0" smtClean="0"/>
              <a:t>faster, therefore the response techniques are mainly useful to calibrate BPMs and </a:t>
            </a:r>
            <a:r>
              <a:rPr lang="en-GB" sz="1600" dirty="0" err="1" smtClean="0"/>
              <a:t>steerers</a:t>
            </a:r>
            <a:r>
              <a:rPr lang="en-GB" sz="1600" dirty="0"/>
              <a:t>.</a:t>
            </a:r>
          </a:p>
        </p:txBody>
      </p:sp>
      <p:pic>
        <p:nvPicPr>
          <p:cNvPr id="7" name="Picture 6"/>
          <p:cNvPicPr>
            <a:picLocks noChangeAspect="1"/>
          </p:cNvPicPr>
          <p:nvPr/>
        </p:nvPicPr>
        <p:blipFill>
          <a:blip r:embed="rId2"/>
          <a:stretch>
            <a:fillRect/>
          </a:stretch>
        </p:blipFill>
        <p:spPr>
          <a:xfrm>
            <a:off x="998007" y="2875942"/>
            <a:ext cx="4579795" cy="3647713"/>
          </a:xfrm>
          <a:prstGeom prst="rect">
            <a:avLst/>
          </a:prstGeom>
        </p:spPr>
      </p:pic>
      <p:sp>
        <p:nvSpPr>
          <p:cNvPr id="8" name="TextBox 7"/>
          <p:cNvSpPr txBox="1"/>
          <p:nvPr/>
        </p:nvSpPr>
        <p:spPr>
          <a:xfrm>
            <a:off x="1317653" y="2718497"/>
            <a:ext cx="3813800" cy="276999"/>
          </a:xfrm>
          <a:prstGeom prst="rect">
            <a:avLst/>
          </a:prstGeom>
        </p:spPr>
        <p:txBody>
          <a:bodyPr wrap="square" rtlCol="0">
            <a:spAutoFit/>
          </a:bodyPr>
          <a:lstStyle/>
          <a:p>
            <a:pPr>
              <a:spcBef>
                <a:spcPct val="20000"/>
              </a:spcBef>
              <a:spcAft>
                <a:spcPts val="400"/>
              </a:spcAft>
              <a:buClr>
                <a:srgbClr val="0000FF"/>
              </a:buClr>
              <a:buSzPct val="80000"/>
            </a:pPr>
            <a:r>
              <a:rPr lang="en-GB" sz="1200" b="1" i="1" kern="0" dirty="0" smtClean="0">
                <a:solidFill>
                  <a:srgbClr val="0000CC"/>
                </a:solidFill>
                <a:latin typeface="+mn-lt"/>
              </a:rPr>
              <a:t>Beta-beating correction with LOCO at SOLEIL</a:t>
            </a:r>
          </a:p>
        </p:txBody>
      </p:sp>
      <p:sp>
        <p:nvSpPr>
          <p:cNvPr id="9" name="Rectangle 8"/>
          <p:cNvSpPr/>
          <p:nvPr/>
        </p:nvSpPr>
        <p:spPr>
          <a:xfrm>
            <a:off x="5641259" y="3115050"/>
            <a:ext cx="1202573"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O-LOCO-SOLEIL</a:t>
            </a:r>
            <a:endParaRPr lang="en-GB" sz="1000" b="1" dirty="0">
              <a:latin typeface="+mj-lt"/>
            </a:endParaRPr>
          </a:p>
        </p:txBody>
      </p:sp>
    </p:spTree>
    <p:extLst>
      <p:ext uri="{BB962C8B-B14F-4D97-AF65-F5344CB8AC3E}">
        <p14:creationId xmlns:p14="http://schemas.microsoft.com/office/powerpoint/2010/main" val="142859884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Multi-turn optics measurements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88</a:t>
            </a:fld>
            <a:endParaRPr lang="en-US" altLang="en-US"/>
          </a:p>
        </p:txBody>
      </p:sp>
      <p:sp>
        <p:nvSpPr>
          <p:cNvPr id="6" name="Content Placeholder 5"/>
          <p:cNvSpPr>
            <a:spLocks noGrp="1"/>
          </p:cNvSpPr>
          <p:nvPr>
            <p:ph idx="1"/>
          </p:nvPr>
        </p:nvSpPr>
        <p:spPr>
          <a:xfrm>
            <a:off x="732299" y="916474"/>
            <a:ext cx="8049727" cy="2284591"/>
          </a:xfrm>
        </p:spPr>
        <p:txBody>
          <a:bodyPr/>
          <a:lstStyle/>
          <a:p>
            <a:r>
              <a:rPr lang="en-GB" sz="1800" dirty="0" smtClean="0"/>
              <a:t>Multi-turn optics measurements rely on a </a:t>
            </a:r>
            <a:r>
              <a:rPr lang="en-GB" sz="1800" b="1" dirty="0" smtClean="0">
                <a:solidFill>
                  <a:srgbClr val="0000FF"/>
                </a:solidFill>
              </a:rPr>
              <a:t>beam excitation </a:t>
            </a:r>
            <a:r>
              <a:rPr lang="en-GB" sz="1800" dirty="0" smtClean="0"/>
              <a:t>for a certain number of turns, typically few x 1000 to obtains sufficient resolution.</a:t>
            </a:r>
          </a:p>
          <a:p>
            <a:r>
              <a:rPr lang="en-GB" sz="1800" dirty="0" smtClean="0"/>
              <a:t>The beam oscillation phase is extracted for each BPM, this phase corresponds to the </a:t>
            </a:r>
            <a:r>
              <a:rPr lang="en-GB" sz="1800" dirty="0" err="1" smtClean="0"/>
              <a:t>betatron</a:t>
            </a:r>
            <a:r>
              <a:rPr lang="en-GB" sz="1800" dirty="0" smtClean="0"/>
              <a:t> phase </a:t>
            </a:r>
            <a:r>
              <a:rPr lang="en-GB" sz="1800" dirty="0" smtClean="0">
                <a:latin typeface="Symbol" panose="05050102010706020507" pitchFamily="18" charset="2"/>
              </a:rPr>
              <a:t>m</a:t>
            </a:r>
            <a:r>
              <a:rPr lang="en-GB" sz="1800" dirty="0" smtClean="0"/>
              <a:t> at each BPM.</a:t>
            </a:r>
          </a:p>
          <a:p>
            <a:pPr lvl="1"/>
            <a:r>
              <a:rPr lang="en-GB" sz="1600" dirty="0" smtClean="0"/>
              <a:t>The </a:t>
            </a:r>
            <a:r>
              <a:rPr lang="en-GB" sz="1600" dirty="0" err="1" smtClean="0"/>
              <a:t>betatron</a:t>
            </a:r>
            <a:r>
              <a:rPr lang="en-GB" sz="1600" dirty="0" smtClean="0"/>
              <a:t> phase advance </a:t>
            </a:r>
            <a:r>
              <a:rPr lang="en-GB" sz="1600" dirty="0" err="1" smtClean="0">
                <a:latin typeface="Symbol" panose="05050102010706020507" pitchFamily="18" charset="2"/>
              </a:rPr>
              <a:t>Dm</a:t>
            </a:r>
            <a:r>
              <a:rPr lang="en-GB" sz="1600" dirty="0" smtClean="0">
                <a:latin typeface="Symbol" panose="05050102010706020507" pitchFamily="18" charset="2"/>
              </a:rPr>
              <a:t> </a:t>
            </a:r>
            <a:r>
              <a:rPr lang="en-GB" sz="1600" dirty="0" smtClean="0"/>
              <a:t>between BPMs can therefore be extracted in a straightforward way.</a:t>
            </a:r>
          </a:p>
          <a:p>
            <a:pPr lvl="1"/>
            <a:r>
              <a:rPr lang="en-GB" sz="1600" dirty="0" smtClean="0"/>
              <a:t>The phase measurement does not depend on the BPM calibration (but is sensitive to BPM non-</a:t>
            </a:r>
            <a:r>
              <a:rPr lang="en-GB" sz="1600" dirty="0" err="1" smtClean="0"/>
              <a:t>linearities</a:t>
            </a:r>
            <a:r>
              <a:rPr lang="en-GB" sz="1600" dirty="0" smtClean="0"/>
              <a:t>).</a:t>
            </a:r>
            <a:endParaRPr lang="en-GB" sz="1600" dirty="0"/>
          </a:p>
        </p:txBody>
      </p:sp>
      <p:sp>
        <p:nvSpPr>
          <p:cNvPr id="11" name="Content Placeholder 5"/>
          <p:cNvSpPr txBox="1">
            <a:spLocks/>
          </p:cNvSpPr>
          <p:nvPr/>
        </p:nvSpPr>
        <p:spPr bwMode="auto">
          <a:xfrm>
            <a:off x="5224885" y="3697835"/>
            <a:ext cx="3694273" cy="2284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600" kern="0" dirty="0" smtClean="0"/>
              <a:t>Exciting the beam with a </a:t>
            </a:r>
            <a:r>
              <a:rPr lang="en-GB" sz="1600" b="1" kern="0" dirty="0" smtClean="0">
                <a:solidFill>
                  <a:srgbClr val="FF0000"/>
                </a:solidFill>
              </a:rPr>
              <a:t>single kick</a:t>
            </a:r>
            <a:r>
              <a:rPr lang="en-GB" sz="1600" kern="0" dirty="0" smtClean="0"/>
              <a:t> is often limited by the </a:t>
            </a:r>
            <a:r>
              <a:rPr lang="en-GB" sz="1600" kern="0" dirty="0" err="1" smtClean="0"/>
              <a:t>decoherence</a:t>
            </a:r>
            <a:r>
              <a:rPr lang="en-GB" sz="1600" kern="0" dirty="0" smtClean="0"/>
              <a:t> of the oscillation (or by radiation damping).</a:t>
            </a:r>
          </a:p>
          <a:p>
            <a:pPr lvl="1"/>
            <a:r>
              <a:rPr lang="en-GB" sz="1400" kern="0" dirty="0" smtClean="0"/>
              <a:t>Limited no of turns </a:t>
            </a:r>
            <a:r>
              <a:rPr lang="en-GB" sz="1400" kern="0" dirty="0" smtClean="0">
                <a:sym typeface="Wingdings" panose="05000000000000000000" pitchFamily="2" charset="2"/>
              </a:rPr>
              <a:t> measurement error.</a:t>
            </a:r>
          </a:p>
          <a:p>
            <a:r>
              <a:rPr lang="en-GB" sz="1600" kern="0" dirty="0" smtClean="0">
                <a:sym typeface="Wingdings" panose="05000000000000000000" pitchFamily="2" charset="2"/>
              </a:rPr>
              <a:t>Excitation by an </a:t>
            </a:r>
            <a:r>
              <a:rPr lang="en-GB" sz="1600" b="1" kern="0" dirty="0" smtClean="0">
                <a:solidFill>
                  <a:srgbClr val="FF0000"/>
                </a:solidFill>
                <a:sym typeface="Wingdings" panose="05000000000000000000" pitchFamily="2" charset="2"/>
              </a:rPr>
              <a:t>AC-dipole</a:t>
            </a:r>
            <a:r>
              <a:rPr lang="en-GB" sz="1600" kern="0" dirty="0" smtClean="0">
                <a:sym typeface="Wingdings" panose="05000000000000000000" pitchFamily="2" charset="2"/>
              </a:rPr>
              <a:t> is more favourable since the number of turns can be increased if necessary.</a:t>
            </a:r>
            <a:endParaRPr lang="en-GB" sz="1600" kern="0" dirty="0" smtClean="0"/>
          </a:p>
        </p:txBody>
      </p:sp>
      <p:pic>
        <p:nvPicPr>
          <p:cNvPr id="12" name="Picture 11"/>
          <p:cNvPicPr>
            <a:picLocks noChangeAspect="1"/>
          </p:cNvPicPr>
          <p:nvPr/>
        </p:nvPicPr>
        <p:blipFill>
          <a:blip r:embed="rId2"/>
          <a:stretch>
            <a:fillRect/>
          </a:stretch>
        </p:blipFill>
        <p:spPr>
          <a:xfrm>
            <a:off x="501070" y="3588837"/>
            <a:ext cx="4440302" cy="3133670"/>
          </a:xfrm>
          <a:prstGeom prst="rect">
            <a:avLst/>
          </a:prstGeom>
        </p:spPr>
      </p:pic>
      <p:sp>
        <p:nvSpPr>
          <p:cNvPr id="13" name="Rectangle 12"/>
          <p:cNvSpPr/>
          <p:nvPr/>
        </p:nvSpPr>
        <p:spPr>
          <a:xfrm>
            <a:off x="668592" y="3588837"/>
            <a:ext cx="590226"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O-REV</a:t>
            </a:r>
            <a:endParaRPr lang="en-GB" sz="1000" b="1" dirty="0">
              <a:latin typeface="+mj-lt"/>
            </a:endParaRPr>
          </a:p>
        </p:txBody>
      </p:sp>
    </p:spTree>
    <p:extLst>
      <p:ext uri="{BB962C8B-B14F-4D97-AF65-F5344CB8AC3E}">
        <p14:creationId xmlns:p14="http://schemas.microsoft.com/office/powerpoint/2010/main" val="174105812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 advance and beam oscillations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89</a:t>
            </a:fld>
            <a:endParaRPr lang="en-US" altLang="en-US"/>
          </a:p>
        </p:txBody>
      </p:sp>
      <p:sp>
        <p:nvSpPr>
          <p:cNvPr id="6" name="Content Placeholder 5"/>
          <p:cNvSpPr>
            <a:spLocks noGrp="1"/>
          </p:cNvSpPr>
          <p:nvPr>
            <p:ph idx="1"/>
          </p:nvPr>
        </p:nvSpPr>
        <p:spPr>
          <a:xfrm>
            <a:off x="6051957" y="2746696"/>
            <a:ext cx="1659630" cy="461509"/>
          </a:xfrm>
        </p:spPr>
        <p:txBody>
          <a:bodyPr/>
          <a:lstStyle/>
          <a:p>
            <a:pPr marL="0" indent="0" algn="ctr">
              <a:buNone/>
            </a:pPr>
            <a:r>
              <a:rPr lang="en-GB" sz="1800" dirty="0" err="1" smtClean="0">
                <a:solidFill>
                  <a:srgbClr val="009900"/>
                </a:solidFill>
                <a:latin typeface="Symbol" panose="05050102010706020507" pitchFamily="18" charset="2"/>
              </a:rPr>
              <a:t>Df</a:t>
            </a:r>
            <a:r>
              <a:rPr lang="en-GB" sz="1800" dirty="0" smtClean="0">
                <a:solidFill>
                  <a:srgbClr val="009900"/>
                </a:solidFill>
              </a:rPr>
              <a:t> = 39.1</a:t>
            </a:r>
            <a:r>
              <a:rPr lang="en-GB" sz="1800" dirty="0" smtClean="0">
                <a:solidFill>
                  <a:srgbClr val="009900"/>
                </a:solidFill>
                <a:sym typeface="Symbol" panose="05050102010706020507" pitchFamily="18" charset="2"/>
              </a:rPr>
              <a:t></a:t>
            </a:r>
            <a:endParaRPr lang="en-GB" sz="1800" dirty="0">
              <a:solidFill>
                <a:srgbClr val="009900"/>
              </a:solidFill>
            </a:endParaRPr>
          </a:p>
        </p:txBody>
      </p:sp>
      <p:sp>
        <p:nvSpPr>
          <p:cNvPr id="10" name="Content Placeholder 5"/>
          <p:cNvSpPr txBox="1">
            <a:spLocks/>
          </p:cNvSpPr>
          <p:nvPr/>
        </p:nvSpPr>
        <p:spPr bwMode="auto">
          <a:xfrm>
            <a:off x="601026" y="876182"/>
            <a:ext cx="8136696" cy="92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The </a:t>
            </a:r>
            <a:r>
              <a:rPr lang="en-GB" sz="1800" kern="0" dirty="0" err="1" smtClean="0"/>
              <a:t>betatron</a:t>
            </a:r>
            <a:r>
              <a:rPr lang="en-GB" sz="1800" kern="0" dirty="0" smtClean="0"/>
              <a:t> phase advance is directly obtained from the phase of the oscillation between adjacent BPMs.</a:t>
            </a:r>
          </a:p>
          <a:p>
            <a:pPr lvl="1"/>
            <a:r>
              <a:rPr lang="en-GB" sz="1600" kern="0" dirty="0"/>
              <a:t>T</a:t>
            </a:r>
            <a:r>
              <a:rPr lang="en-GB" sz="1600" kern="0" dirty="0" smtClean="0"/>
              <a:t>he BPMs must be correctly synchronized to the same turn.</a:t>
            </a:r>
            <a:endParaRPr lang="en-GB" sz="1600" kern="0" dirty="0"/>
          </a:p>
        </p:txBody>
      </p:sp>
      <p:grpSp>
        <p:nvGrpSpPr>
          <p:cNvPr id="17" name="Group 16"/>
          <p:cNvGrpSpPr/>
          <p:nvPr/>
        </p:nvGrpSpPr>
        <p:grpSpPr>
          <a:xfrm>
            <a:off x="330742" y="1901265"/>
            <a:ext cx="8512708" cy="4868970"/>
            <a:chOff x="330742" y="1535304"/>
            <a:chExt cx="8512708" cy="4868970"/>
          </a:xfrm>
        </p:grpSpPr>
        <p:sp>
          <p:nvSpPr>
            <p:cNvPr id="11" name="Content Placeholder 5"/>
            <p:cNvSpPr txBox="1">
              <a:spLocks/>
            </p:cNvSpPr>
            <p:nvPr/>
          </p:nvSpPr>
          <p:spPr bwMode="auto">
            <a:xfrm>
              <a:off x="7183820" y="4098303"/>
              <a:ext cx="1659630" cy="461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ctr">
                <a:buFont typeface="Wingdings" panose="05000000000000000000" pitchFamily="2" charset="2"/>
                <a:buNone/>
              </a:pPr>
              <a:r>
                <a:rPr lang="en-GB" sz="1800" kern="0" dirty="0" err="1" smtClean="0">
                  <a:solidFill>
                    <a:srgbClr val="009900"/>
                  </a:solidFill>
                  <a:latin typeface="Symbol" panose="05050102010706020507" pitchFamily="18" charset="2"/>
                </a:rPr>
                <a:t>Df</a:t>
              </a:r>
              <a:r>
                <a:rPr lang="en-GB" sz="1800" kern="0" dirty="0" smtClean="0">
                  <a:solidFill>
                    <a:srgbClr val="009900"/>
                  </a:solidFill>
                </a:rPr>
                <a:t> = 50.9</a:t>
              </a:r>
              <a:r>
                <a:rPr lang="en-GB" sz="1800" kern="0" dirty="0" smtClean="0">
                  <a:solidFill>
                    <a:srgbClr val="009900"/>
                  </a:solidFill>
                  <a:sym typeface="Symbol" panose="05050102010706020507" pitchFamily="18" charset="2"/>
                </a:rPr>
                <a:t></a:t>
              </a:r>
              <a:endParaRPr lang="en-GB" sz="1800" kern="0" dirty="0">
                <a:solidFill>
                  <a:srgbClr val="009900"/>
                </a:solidFill>
              </a:endParaRPr>
            </a:p>
          </p:txBody>
        </p:sp>
        <p:grpSp>
          <p:nvGrpSpPr>
            <p:cNvPr id="16" name="Group 15"/>
            <p:cNvGrpSpPr/>
            <p:nvPr/>
          </p:nvGrpSpPr>
          <p:grpSpPr>
            <a:xfrm>
              <a:off x="330742" y="1535304"/>
              <a:ext cx="6799782" cy="4868970"/>
              <a:chOff x="330742" y="1535304"/>
              <a:chExt cx="6799782" cy="4868970"/>
            </a:xfrm>
          </p:grpSpPr>
          <p:grpSp>
            <p:nvGrpSpPr>
              <p:cNvPr id="15" name="Group 14"/>
              <p:cNvGrpSpPr/>
              <p:nvPr/>
            </p:nvGrpSpPr>
            <p:grpSpPr>
              <a:xfrm>
                <a:off x="330742" y="1535304"/>
                <a:ext cx="6687415" cy="4868970"/>
                <a:chOff x="330742" y="1535304"/>
                <a:chExt cx="6687415" cy="486897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742" y="1535304"/>
                  <a:ext cx="4531790" cy="2152373"/>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3377" y="2780405"/>
                  <a:ext cx="4531790" cy="2152373"/>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86367" y="4251900"/>
                  <a:ext cx="4531790" cy="2152374"/>
                </a:xfrm>
                <a:prstGeom prst="rect">
                  <a:avLst/>
                </a:prstGeom>
              </p:spPr>
            </p:pic>
          </p:grpSp>
          <p:sp>
            <p:nvSpPr>
              <p:cNvPr id="12" name="Curved Left Arrow 11"/>
              <p:cNvSpPr/>
              <p:nvPr/>
            </p:nvSpPr>
            <p:spPr bwMode="auto">
              <a:xfrm rot="19317182">
                <a:off x="5540030" y="2149586"/>
                <a:ext cx="497504" cy="1216152"/>
              </a:xfrm>
              <a:prstGeom prst="curved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9900"/>
                  </a:solidFill>
                  <a:effectLst/>
                  <a:latin typeface="Comic Sans MS" pitchFamily="66" charset="0"/>
                </a:endParaRPr>
              </a:p>
            </p:txBody>
          </p:sp>
          <p:sp>
            <p:nvSpPr>
              <p:cNvPr id="14" name="Curved Left Arrow 13"/>
              <p:cNvSpPr/>
              <p:nvPr/>
            </p:nvSpPr>
            <p:spPr bwMode="auto">
              <a:xfrm rot="19317182">
                <a:off x="6633020" y="3720982"/>
                <a:ext cx="497504" cy="1216152"/>
              </a:xfrm>
              <a:prstGeom prst="curved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9900"/>
                  </a:solidFill>
                  <a:effectLst/>
                  <a:latin typeface="Comic Sans MS" pitchFamily="66" charset="0"/>
                </a:endParaRPr>
              </a:p>
            </p:txBody>
          </p:sp>
        </p:grpSp>
      </p:grpSp>
      <p:graphicFrame>
        <p:nvGraphicFramePr>
          <p:cNvPr id="18" name="Object 17"/>
          <p:cNvGraphicFramePr>
            <a:graphicFrameLocks noChangeAspect="1"/>
          </p:cNvGraphicFramePr>
          <p:nvPr>
            <p:extLst>
              <p:ext uri="{D42A27DB-BD31-4B8C-83A1-F6EECF244321}">
                <p14:modId xmlns:p14="http://schemas.microsoft.com/office/powerpoint/2010/main" val="3813746450"/>
              </p:ext>
            </p:extLst>
          </p:nvPr>
        </p:nvGraphicFramePr>
        <p:xfrm>
          <a:off x="498606" y="5824291"/>
          <a:ext cx="2094467" cy="352340"/>
        </p:xfrm>
        <a:graphic>
          <a:graphicData uri="http://schemas.openxmlformats.org/presentationml/2006/ole">
            <mc:AlternateContent xmlns:mc="http://schemas.openxmlformats.org/markup-compatibility/2006">
              <mc:Choice xmlns:v="urn:schemas-microsoft-com:vml" Requires="v">
                <p:oleObj spid="_x0000_s61507" name="Equation" r:id="rId6" imgW="1358640" imgH="228600" progId="Equation.3">
                  <p:embed/>
                </p:oleObj>
              </mc:Choice>
              <mc:Fallback>
                <p:oleObj name="Equation" r:id="rId6" imgW="1358640" imgH="228600" progId="Equation.3">
                  <p:embed/>
                  <p:pic>
                    <p:nvPicPr>
                      <p:cNvPr id="0" name=""/>
                      <p:cNvPicPr/>
                      <p:nvPr/>
                    </p:nvPicPr>
                    <p:blipFill>
                      <a:blip r:embed="rId7"/>
                      <a:stretch>
                        <a:fillRect/>
                      </a:stretch>
                    </p:blipFill>
                    <p:spPr>
                      <a:xfrm>
                        <a:off x="498606" y="5824291"/>
                        <a:ext cx="2094467" cy="352340"/>
                      </a:xfrm>
                      <a:prstGeom prst="rect">
                        <a:avLst/>
                      </a:prstGeom>
                      <a:solidFill>
                        <a:schemeClr val="bg1"/>
                      </a:solidFill>
                      <a:ln>
                        <a:solidFill>
                          <a:srgbClr val="FF0000"/>
                        </a:solidFill>
                      </a:ln>
                    </p:spPr>
                  </p:pic>
                </p:oleObj>
              </mc:Fallback>
            </mc:AlternateContent>
          </a:graphicData>
        </a:graphic>
      </p:graphicFrame>
      <p:cxnSp>
        <p:nvCxnSpPr>
          <p:cNvPr id="20" name="Straight Arrow Connector 19"/>
          <p:cNvCxnSpPr/>
          <p:nvPr/>
        </p:nvCxnSpPr>
        <p:spPr bwMode="auto">
          <a:xfrm flipH="1" flipV="1">
            <a:off x="1230765" y="3544215"/>
            <a:ext cx="162612" cy="2280076"/>
          </a:xfrm>
          <a:prstGeom prst="straightConnector1">
            <a:avLst/>
          </a:prstGeom>
          <a:solidFill>
            <a:schemeClr val="accent1"/>
          </a:solidFill>
          <a:ln w="9525" cap="flat" cmpd="sng" algn="ctr">
            <a:solidFill>
              <a:srgbClr val="FF0000"/>
            </a:solidFill>
            <a:prstDash val="dash"/>
            <a:round/>
            <a:headEnd type="none" w="med" len="med"/>
            <a:tailEnd type="triangle"/>
          </a:ln>
          <a:effectLst/>
        </p:spPr>
      </p:cxnSp>
      <p:cxnSp>
        <p:nvCxnSpPr>
          <p:cNvPr id="21" name="Straight Arrow Connector 20"/>
          <p:cNvCxnSpPr/>
          <p:nvPr/>
        </p:nvCxnSpPr>
        <p:spPr bwMode="auto">
          <a:xfrm flipV="1">
            <a:off x="1393376" y="4421477"/>
            <a:ext cx="1128034" cy="1402814"/>
          </a:xfrm>
          <a:prstGeom prst="straightConnector1">
            <a:avLst/>
          </a:prstGeom>
          <a:solidFill>
            <a:schemeClr val="accent1"/>
          </a:solidFill>
          <a:ln w="9525" cap="flat" cmpd="sng" algn="ctr">
            <a:solidFill>
              <a:srgbClr val="FF0000"/>
            </a:solidFill>
            <a:prstDash val="dash"/>
            <a:round/>
            <a:headEnd type="none" w="med" len="med"/>
            <a:tailEnd type="triangle"/>
          </a:ln>
          <a:effectLst/>
        </p:spPr>
      </p:cxnSp>
      <p:cxnSp>
        <p:nvCxnSpPr>
          <p:cNvPr id="24" name="Straight Arrow Connector 23"/>
          <p:cNvCxnSpPr/>
          <p:nvPr/>
        </p:nvCxnSpPr>
        <p:spPr bwMode="auto">
          <a:xfrm flipV="1">
            <a:off x="1393376" y="5402104"/>
            <a:ext cx="1552662" cy="416535"/>
          </a:xfrm>
          <a:prstGeom prst="straightConnector1">
            <a:avLst/>
          </a:prstGeom>
          <a:solidFill>
            <a:schemeClr val="accent1"/>
          </a:solidFill>
          <a:ln w="9525" cap="flat" cmpd="sng" algn="ctr">
            <a:solidFill>
              <a:srgbClr val="FF0000"/>
            </a:solidFill>
            <a:prstDash val="dash"/>
            <a:round/>
            <a:headEnd type="none" w="med" len="med"/>
            <a:tailEnd type="triangle"/>
          </a:ln>
          <a:effectLst/>
        </p:spPr>
      </p:cxnSp>
      <p:sp>
        <p:nvSpPr>
          <p:cNvPr id="28" name="TextBox 27"/>
          <p:cNvSpPr txBox="1"/>
          <p:nvPr/>
        </p:nvSpPr>
        <p:spPr>
          <a:xfrm>
            <a:off x="1950836" y="3294612"/>
            <a:ext cx="1845698" cy="276999"/>
          </a:xfrm>
          <a:prstGeom prst="rect">
            <a:avLst/>
          </a:prstGeom>
        </p:spPr>
        <p:txBody>
          <a:bodyPr wrap="none" rtlCol="0">
            <a:spAutoFit/>
          </a:bodyPr>
          <a:lstStyle/>
          <a:p>
            <a:pPr marL="182563" indent="-182563">
              <a:spcBef>
                <a:spcPct val="20000"/>
              </a:spcBef>
              <a:spcAft>
                <a:spcPts val="400"/>
              </a:spcAft>
              <a:buClr>
                <a:srgbClr val="0000FF"/>
              </a:buClr>
              <a:buSzPct val="140000"/>
              <a:buFont typeface="Arial" panose="020B0604020202020204" pitchFamily="34" charset="0"/>
              <a:buChar char="•"/>
            </a:pPr>
            <a:r>
              <a:rPr lang="en-GB" sz="1200" kern="0" dirty="0" smtClean="0">
                <a:solidFill>
                  <a:srgbClr val="0000FF"/>
                </a:solidFill>
                <a:latin typeface="+mn-lt"/>
              </a:rPr>
              <a:t>Turn by turn positions</a:t>
            </a:r>
          </a:p>
        </p:txBody>
      </p:sp>
    </p:spTree>
    <p:extLst>
      <p:ext uri="{BB962C8B-B14F-4D97-AF65-F5344CB8AC3E}">
        <p14:creationId xmlns:p14="http://schemas.microsoft.com/office/powerpoint/2010/main" val="1756445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Recap on beam optics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9</a:t>
            </a:fld>
            <a:endParaRPr lang="en-US" altLang="en-US"/>
          </a:p>
        </p:txBody>
      </p:sp>
      <p:sp>
        <p:nvSpPr>
          <p:cNvPr id="7" name="Content Placeholder 5"/>
          <p:cNvSpPr txBox="1">
            <a:spLocks/>
          </p:cNvSpPr>
          <p:nvPr/>
        </p:nvSpPr>
        <p:spPr bwMode="auto">
          <a:xfrm>
            <a:off x="633455" y="948448"/>
            <a:ext cx="7877576" cy="806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Consider a particle moving in a section of the accelerator lattice. The focussing elements make it bounce back and forth. </a:t>
            </a:r>
          </a:p>
        </p:txBody>
      </p:sp>
      <p:grpSp>
        <p:nvGrpSpPr>
          <p:cNvPr id="8" name="Group 7"/>
          <p:cNvGrpSpPr/>
          <p:nvPr/>
        </p:nvGrpSpPr>
        <p:grpSpPr>
          <a:xfrm>
            <a:off x="736048" y="1845499"/>
            <a:ext cx="8065050" cy="1607697"/>
            <a:chOff x="627187" y="1833352"/>
            <a:chExt cx="8065050" cy="1607697"/>
          </a:xfrm>
        </p:grpSpPr>
        <p:grpSp>
          <p:nvGrpSpPr>
            <p:cNvPr id="9" name="Group 8"/>
            <p:cNvGrpSpPr/>
            <p:nvPr/>
          </p:nvGrpSpPr>
          <p:grpSpPr>
            <a:xfrm>
              <a:off x="627187" y="1833352"/>
              <a:ext cx="8065050" cy="1607697"/>
              <a:chOff x="627187" y="1833352"/>
              <a:chExt cx="8065050" cy="1607697"/>
            </a:xfrm>
          </p:grpSpPr>
          <p:sp>
            <p:nvSpPr>
              <p:cNvPr id="18" name="Rectangle 17"/>
              <p:cNvSpPr/>
              <p:nvPr/>
            </p:nvSpPr>
            <p:spPr>
              <a:xfrm>
                <a:off x="627187" y="1833352"/>
                <a:ext cx="8065050" cy="160769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GB" dirty="0"/>
              </a:p>
            </p:txBody>
          </p:sp>
          <p:sp>
            <p:nvSpPr>
              <p:cNvPr id="19" name="Line 4"/>
              <p:cNvSpPr>
                <a:spLocks noChangeShapeType="1"/>
              </p:cNvSpPr>
              <p:nvPr/>
            </p:nvSpPr>
            <p:spPr bwMode="auto">
              <a:xfrm flipV="1">
                <a:off x="772247" y="2596140"/>
                <a:ext cx="7535939" cy="4977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sz="1846" b="1" dirty="0">
                  <a:solidFill>
                    <a:srgbClr val="3333CC"/>
                  </a:solidFill>
                  <a:latin typeface="Verdana" pitchFamily="34" charset="0"/>
                  <a:cs typeface="Arial" charset="0"/>
                </a:endParaRPr>
              </a:p>
            </p:txBody>
          </p:sp>
          <p:sp>
            <p:nvSpPr>
              <p:cNvPr id="20" name="Oval 19"/>
              <p:cNvSpPr>
                <a:spLocks noChangeArrowheads="1"/>
              </p:cNvSpPr>
              <p:nvPr/>
            </p:nvSpPr>
            <p:spPr bwMode="auto">
              <a:xfrm>
                <a:off x="1234523" y="1993024"/>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21" name="Group 20"/>
              <p:cNvGrpSpPr>
                <a:grpSpLocks/>
              </p:cNvGrpSpPr>
              <p:nvPr/>
            </p:nvGrpSpPr>
            <p:grpSpPr bwMode="auto">
              <a:xfrm>
                <a:off x="2514431" y="2000022"/>
                <a:ext cx="298770" cy="1274417"/>
                <a:chOff x="1568" y="1305"/>
                <a:chExt cx="345" cy="1619"/>
              </a:xfrm>
            </p:grpSpPr>
            <p:grpSp>
              <p:nvGrpSpPr>
                <p:cNvPr id="42" name="Group 41"/>
                <p:cNvGrpSpPr>
                  <a:grpSpLocks/>
                </p:cNvGrpSpPr>
                <p:nvPr/>
              </p:nvGrpSpPr>
              <p:grpSpPr bwMode="auto">
                <a:xfrm flipH="1">
                  <a:off x="1636" y="1305"/>
                  <a:ext cx="277" cy="1619"/>
                  <a:chOff x="1600" y="1305"/>
                  <a:chExt cx="277" cy="1619"/>
                </a:xfrm>
              </p:grpSpPr>
              <p:sp>
                <p:nvSpPr>
                  <p:cNvPr id="47"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8"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9"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43" name="Group 42"/>
                <p:cNvGrpSpPr>
                  <a:grpSpLocks/>
                </p:cNvGrpSpPr>
                <p:nvPr/>
              </p:nvGrpSpPr>
              <p:grpSpPr bwMode="auto">
                <a:xfrm>
                  <a:off x="1568" y="1305"/>
                  <a:ext cx="277" cy="1619"/>
                  <a:chOff x="1600" y="1305"/>
                  <a:chExt cx="277" cy="1619"/>
                </a:xfrm>
              </p:grpSpPr>
              <p:sp>
                <p:nvSpPr>
                  <p:cNvPr id="44"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5"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6"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22" name="Oval 21"/>
              <p:cNvSpPr>
                <a:spLocks noChangeArrowheads="1"/>
              </p:cNvSpPr>
              <p:nvPr/>
            </p:nvSpPr>
            <p:spPr bwMode="auto">
              <a:xfrm>
                <a:off x="386299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23" name="Group 22"/>
              <p:cNvGrpSpPr>
                <a:grpSpLocks/>
              </p:cNvGrpSpPr>
              <p:nvPr/>
            </p:nvGrpSpPr>
            <p:grpSpPr bwMode="auto">
              <a:xfrm>
                <a:off x="5118140" y="1997150"/>
                <a:ext cx="298770" cy="1274417"/>
                <a:chOff x="1568" y="1305"/>
                <a:chExt cx="345" cy="1619"/>
              </a:xfrm>
            </p:grpSpPr>
            <p:grpSp>
              <p:nvGrpSpPr>
                <p:cNvPr id="34" name="Group 33"/>
                <p:cNvGrpSpPr>
                  <a:grpSpLocks/>
                </p:cNvGrpSpPr>
                <p:nvPr/>
              </p:nvGrpSpPr>
              <p:grpSpPr bwMode="auto">
                <a:xfrm flipH="1">
                  <a:off x="1636" y="1305"/>
                  <a:ext cx="277" cy="1619"/>
                  <a:chOff x="1600" y="1305"/>
                  <a:chExt cx="277" cy="1619"/>
                </a:xfrm>
              </p:grpSpPr>
              <p:sp>
                <p:nvSpPr>
                  <p:cNvPr id="39"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0"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1"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35" name="Group 34"/>
                <p:cNvGrpSpPr>
                  <a:grpSpLocks/>
                </p:cNvGrpSpPr>
                <p:nvPr/>
              </p:nvGrpSpPr>
              <p:grpSpPr bwMode="auto">
                <a:xfrm>
                  <a:off x="1568" y="1305"/>
                  <a:ext cx="277" cy="1619"/>
                  <a:chOff x="1600" y="1305"/>
                  <a:chExt cx="277" cy="1619"/>
                </a:xfrm>
              </p:grpSpPr>
              <p:sp>
                <p:nvSpPr>
                  <p:cNvPr id="36"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7"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8"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24" name="Oval 23"/>
              <p:cNvSpPr>
                <a:spLocks noChangeArrowheads="1"/>
              </p:cNvSpPr>
              <p:nvPr/>
            </p:nvSpPr>
            <p:spPr bwMode="auto">
              <a:xfrm>
                <a:off x="655134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25" name="Group 24"/>
              <p:cNvGrpSpPr>
                <a:grpSpLocks/>
              </p:cNvGrpSpPr>
              <p:nvPr/>
            </p:nvGrpSpPr>
            <p:grpSpPr bwMode="auto">
              <a:xfrm>
                <a:off x="7768085" y="1997150"/>
                <a:ext cx="298770" cy="1274417"/>
                <a:chOff x="1568" y="1305"/>
                <a:chExt cx="345" cy="1619"/>
              </a:xfrm>
            </p:grpSpPr>
            <p:grpSp>
              <p:nvGrpSpPr>
                <p:cNvPr id="26" name="Group 25"/>
                <p:cNvGrpSpPr>
                  <a:grpSpLocks/>
                </p:cNvGrpSpPr>
                <p:nvPr/>
              </p:nvGrpSpPr>
              <p:grpSpPr bwMode="auto">
                <a:xfrm flipH="1">
                  <a:off x="1636" y="1305"/>
                  <a:ext cx="277" cy="1619"/>
                  <a:chOff x="1600" y="1305"/>
                  <a:chExt cx="277" cy="1619"/>
                </a:xfrm>
              </p:grpSpPr>
              <p:sp>
                <p:nvSpPr>
                  <p:cNvPr id="31"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2"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3"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27" name="Group 26"/>
                <p:cNvGrpSpPr>
                  <a:grpSpLocks/>
                </p:cNvGrpSpPr>
                <p:nvPr/>
              </p:nvGrpSpPr>
              <p:grpSpPr bwMode="auto">
                <a:xfrm>
                  <a:off x="1568" y="1305"/>
                  <a:ext cx="277" cy="1619"/>
                  <a:chOff x="1600" y="1305"/>
                  <a:chExt cx="277" cy="1619"/>
                </a:xfrm>
              </p:grpSpPr>
              <p:sp>
                <p:nvSpPr>
                  <p:cNvPr id="28"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9"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0"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grpSp>
        <p:grpSp>
          <p:nvGrpSpPr>
            <p:cNvPr id="10" name="Group 9"/>
            <p:cNvGrpSpPr/>
            <p:nvPr/>
          </p:nvGrpSpPr>
          <p:grpSpPr>
            <a:xfrm>
              <a:off x="704817" y="2161635"/>
              <a:ext cx="7987420" cy="943515"/>
              <a:chOff x="704817" y="2161635"/>
              <a:chExt cx="7987420" cy="943515"/>
            </a:xfrm>
          </p:grpSpPr>
          <p:cxnSp>
            <p:nvCxnSpPr>
              <p:cNvPr id="11" name="Straight Connector 10"/>
              <p:cNvCxnSpPr/>
              <p:nvPr/>
            </p:nvCxnSpPr>
            <p:spPr bwMode="auto">
              <a:xfrm>
                <a:off x="1307575" y="2161635"/>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2" name="Straight Connector 11"/>
              <p:cNvCxnSpPr/>
              <p:nvPr/>
            </p:nvCxnSpPr>
            <p:spPr bwMode="auto">
              <a:xfrm>
                <a:off x="2655726" y="2498599"/>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3" name="Straight Connector 12"/>
              <p:cNvCxnSpPr/>
              <p:nvPr/>
            </p:nvCxnSpPr>
            <p:spPr bwMode="auto">
              <a:xfrm>
                <a:off x="3942663" y="2621025"/>
                <a:ext cx="1325577" cy="145238"/>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4" name="Straight Connector 13"/>
              <p:cNvCxnSpPr/>
              <p:nvPr/>
            </p:nvCxnSpPr>
            <p:spPr bwMode="auto">
              <a:xfrm>
                <a:off x="5268240" y="2762299"/>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5" name="Straight Connector 14"/>
              <p:cNvCxnSpPr/>
              <p:nvPr/>
            </p:nvCxnSpPr>
            <p:spPr bwMode="auto">
              <a:xfrm flipV="1">
                <a:off x="6610228" y="2743433"/>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6" name="Straight Connector 15"/>
              <p:cNvCxnSpPr>
                <a:endCxn id="18" idx="3"/>
              </p:cNvCxnSpPr>
              <p:nvPr/>
            </p:nvCxnSpPr>
            <p:spPr bwMode="auto">
              <a:xfrm flipV="1">
                <a:off x="7926967" y="2637201"/>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7" name="Straight Connector 16"/>
              <p:cNvCxnSpPr/>
              <p:nvPr/>
            </p:nvCxnSpPr>
            <p:spPr bwMode="auto">
              <a:xfrm flipV="1">
                <a:off x="704817" y="2161635"/>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grpSp>
        <p:nvGrpSpPr>
          <p:cNvPr id="71" name="Group 70"/>
          <p:cNvGrpSpPr/>
          <p:nvPr/>
        </p:nvGrpSpPr>
        <p:grpSpPr>
          <a:xfrm>
            <a:off x="3035800" y="3974211"/>
            <a:ext cx="2559450" cy="943515"/>
            <a:chOff x="-210512" y="3487387"/>
            <a:chExt cx="8911618" cy="943515"/>
          </a:xfrm>
        </p:grpSpPr>
        <p:cxnSp>
          <p:nvCxnSpPr>
            <p:cNvPr id="72" name="Straight Connector 71"/>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3" name="Straight Connector 72"/>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4" name="Straight Connector 73"/>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5" name="Straight Connector 74"/>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6" name="Straight Connector 75"/>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7" name="Straight Connector 76"/>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8" name="Straight Connector 77"/>
            <p:cNvCxnSpPr/>
            <p:nvPr/>
          </p:nvCxnSpPr>
          <p:spPr bwMode="auto">
            <a:xfrm flipV="1">
              <a:off x="-210512" y="3487387"/>
              <a:ext cx="1546073" cy="469276"/>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89" name="Group 88"/>
          <p:cNvGrpSpPr/>
          <p:nvPr/>
        </p:nvGrpSpPr>
        <p:grpSpPr>
          <a:xfrm>
            <a:off x="5608935" y="3989949"/>
            <a:ext cx="2559450" cy="943515"/>
            <a:chOff x="-210512" y="3487387"/>
            <a:chExt cx="8911618" cy="943515"/>
          </a:xfrm>
        </p:grpSpPr>
        <p:cxnSp>
          <p:nvCxnSpPr>
            <p:cNvPr id="90" name="Straight Connector 89"/>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1" name="Straight Connector 90"/>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2" name="Straight Connector 91"/>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3" name="Straight Connector 92"/>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4" name="Straight Connector 93"/>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5" name="Straight Connector 94"/>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6" name="Straight Connector 95"/>
            <p:cNvCxnSpPr/>
            <p:nvPr/>
          </p:nvCxnSpPr>
          <p:spPr bwMode="auto">
            <a:xfrm flipV="1">
              <a:off x="-210512" y="3487387"/>
              <a:ext cx="1546073" cy="469276"/>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109" name="Group 108"/>
          <p:cNvGrpSpPr/>
          <p:nvPr/>
        </p:nvGrpSpPr>
        <p:grpSpPr>
          <a:xfrm>
            <a:off x="733892" y="3446711"/>
            <a:ext cx="8024253" cy="1473497"/>
            <a:chOff x="776849" y="3197656"/>
            <a:chExt cx="8024253" cy="1473497"/>
          </a:xfrm>
        </p:grpSpPr>
        <p:grpSp>
          <p:nvGrpSpPr>
            <p:cNvPr id="69" name="Group 68"/>
            <p:cNvGrpSpPr/>
            <p:nvPr/>
          </p:nvGrpSpPr>
          <p:grpSpPr>
            <a:xfrm>
              <a:off x="785232" y="3727638"/>
              <a:ext cx="2294017" cy="943515"/>
              <a:chOff x="713686" y="3487387"/>
              <a:chExt cx="7987420" cy="943515"/>
            </a:xfrm>
          </p:grpSpPr>
          <p:cxnSp>
            <p:nvCxnSpPr>
              <p:cNvPr id="50" name="Straight Connector 49"/>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1" name="Straight Connector 50"/>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2" name="Straight Connector 51"/>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3" name="Straight Connector 52"/>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4" name="Straight Connector 53"/>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5" name="Straight Connector 54"/>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6" name="Straight Connector 55"/>
              <p:cNvCxnSpPr/>
              <p:nvPr/>
            </p:nvCxnSpPr>
            <p:spPr bwMode="auto">
              <a:xfrm flipV="1">
                <a:off x="713686" y="3487387"/>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cxnSp>
          <p:nvCxnSpPr>
            <p:cNvPr id="98" name="Straight Connector 97"/>
            <p:cNvCxnSpPr/>
            <p:nvPr/>
          </p:nvCxnSpPr>
          <p:spPr bwMode="auto">
            <a:xfrm>
              <a:off x="776849" y="3197656"/>
              <a:ext cx="4599" cy="635013"/>
            </a:xfrm>
            <a:prstGeom prst="line">
              <a:avLst/>
            </a:prstGeom>
            <a:solidFill>
              <a:schemeClr val="accent1"/>
            </a:solidFill>
            <a:ln w="12700" cap="flat" cmpd="sng" algn="ctr">
              <a:solidFill>
                <a:schemeClr val="bg1">
                  <a:lumMod val="65000"/>
                </a:schemeClr>
              </a:solidFill>
              <a:prstDash val="sysDash"/>
              <a:round/>
              <a:headEnd type="none" w="med" len="med"/>
              <a:tailEnd type="none" w="med" len="med"/>
            </a:ln>
            <a:effectLst/>
          </p:spPr>
        </p:cxnSp>
        <p:cxnSp>
          <p:nvCxnSpPr>
            <p:cNvPr id="99" name="Straight Connector 98"/>
            <p:cNvCxnSpPr/>
            <p:nvPr/>
          </p:nvCxnSpPr>
          <p:spPr bwMode="auto">
            <a:xfrm flipH="1">
              <a:off x="3063281" y="3197656"/>
              <a:ext cx="5737821" cy="276915"/>
            </a:xfrm>
            <a:prstGeom prst="line">
              <a:avLst/>
            </a:prstGeom>
            <a:solidFill>
              <a:schemeClr val="accent1"/>
            </a:solidFill>
            <a:ln w="12700" cap="flat" cmpd="sng" algn="ctr">
              <a:solidFill>
                <a:schemeClr val="bg1">
                  <a:lumMod val="65000"/>
                </a:schemeClr>
              </a:solidFill>
              <a:prstDash val="sysDash"/>
              <a:round/>
              <a:headEnd type="none" w="med" len="med"/>
              <a:tailEnd type="none" w="med" len="med"/>
            </a:ln>
            <a:effectLst/>
          </p:spPr>
        </p:cxnSp>
        <p:cxnSp>
          <p:nvCxnSpPr>
            <p:cNvPr id="102" name="Straight Connector 101"/>
            <p:cNvCxnSpPr/>
            <p:nvPr/>
          </p:nvCxnSpPr>
          <p:spPr bwMode="auto">
            <a:xfrm flipH="1">
              <a:off x="3063281" y="3478921"/>
              <a:ext cx="12567" cy="715511"/>
            </a:xfrm>
            <a:prstGeom prst="line">
              <a:avLst/>
            </a:prstGeom>
            <a:solidFill>
              <a:schemeClr val="accent1"/>
            </a:solidFill>
            <a:ln w="12700" cap="flat" cmpd="sng" algn="ctr">
              <a:solidFill>
                <a:schemeClr val="bg1">
                  <a:lumMod val="65000"/>
                </a:schemeClr>
              </a:solidFill>
              <a:prstDash val="sysDash"/>
              <a:round/>
              <a:headEnd type="none" w="med" len="med"/>
              <a:tailEnd type="none" w="med" len="med"/>
            </a:ln>
            <a:effectLst/>
          </p:spPr>
        </p:cxnSp>
      </p:grpSp>
      <p:sp>
        <p:nvSpPr>
          <p:cNvPr id="108" name="Content Placeholder 5"/>
          <p:cNvSpPr txBox="1">
            <a:spLocks/>
          </p:cNvSpPr>
          <p:nvPr/>
        </p:nvSpPr>
        <p:spPr bwMode="auto">
          <a:xfrm>
            <a:off x="633455" y="5551264"/>
            <a:ext cx="7877576" cy="806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smtClean="0"/>
              <a:t>This periodic oscillation is called a </a:t>
            </a:r>
            <a:r>
              <a:rPr lang="en-GB" sz="1800" kern="0" dirty="0" err="1" smtClean="0">
                <a:solidFill>
                  <a:srgbClr val="0000FF"/>
                </a:solidFill>
              </a:rPr>
              <a:t>betatron</a:t>
            </a:r>
            <a:r>
              <a:rPr lang="en-GB" sz="1800" kern="0" dirty="0" smtClean="0">
                <a:solidFill>
                  <a:srgbClr val="0000FF"/>
                </a:solidFill>
              </a:rPr>
              <a:t> oscillation</a:t>
            </a:r>
            <a:r>
              <a:rPr lang="en-GB" sz="1800" kern="0" dirty="0" smtClean="0"/>
              <a:t>. </a:t>
            </a:r>
          </a:p>
        </p:txBody>
      </p:sp>
      <p:sp>
        <p:nvSpPr>
          <p:cNvPr id="110" name="TextBox 109"/>
          <p:cNvSpPr txBox="1"/>
          <p:nvPr/>
        </p:nvSpPr>
        <p:spPr>
          <a:xfrm>
            <a:off x="8213514" y="4224061"/>
            <a:ext cx="595035" cy="584775"/>
          </a:xfrm>
          <a:prstGeom prst="rect">
            <a:avLst/>
          </a:prstGeom>
        </p:spPr>
        <p:txBody>
          <a:bodyPr wrap="none" rtlCol="0">
            <a:spAutoFit/>
          </a:bodyPr>
          <a:lstStyle/>
          <a:p>
            <a:pPr>
              <a:spcBef>
                <a:spcPct val="20000"/>
              </a:spcBef>
              <a:spcAft>
                <a:spcPts val="400"/>
              </a:spcAft>
              <a:buClr>
                <a:srgbClr val="0000FF"/>
              </a:buClr>
              <a:buSzPct val="80000"/>
            </a:pPr>
            <a:r>
              <a:rPr lang="en-GB" sz="3200" kern="0" dirty="0" smtClean="0">
                <a:latin typeface="+mn-lt"/>
              </a:rPr>
              <a:t>…</a:t>
            </a:r>
          </a:p>
        </p:txBody>
      </p:sp>
      <p:sp>
        <p:nvSpPr>
          <p:cNvPr id="79" name="TextBox 78"/>
          <p:cNvSpPr txBox="1"/>
          <p:nvPr/>
        </p:nvSpPr>
        <p:spPr>
          <a:xfrm>
            <a:off x="2355034" y="1661081"/>
            <a:ext cx="889987"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solidFill>
                  <a:srgbClr val="CC3399"/>
                </a:solidFill>
                <a:latin typeface="+mn-lt"/>
              </a:rPr>
              <a:t>o</a:t>
            </a:r>
            <a:r>
              <a:rPr lang="en-GB" sz="1600" i="1" kern="0" dirty="0" smtClean="0">
                <a:solidFill>
                  <a:srgbClr val="CC3399"/>
                </a:solidFill>
                <a:latin typeface="+mn-lt"/>
              </a:rPr>
              <a:t>ne cell</a:t>
            </a:r>
          </a:p>
        </p:txBody>
      </p:sp>
      <p:cxnSp>
        <p:nvCxnSpPr>
          <p:cNvPr id="80" name="Straight Arrow Connector 79"/>
          <p:cNvCxnSpPr>
            <a:endCxn id="22" idx="0"/>
          </p:cNvCxnSpPr>
          <p:nvPr/>
        </p:nvCxnSpPr>
        <p:spPr bwMode="auto">
          <a:xfrm flipV="1">
            <a:off x="1429054" y="2002299"/>
            <a:ext cx="2628467" cy="6998"/>
          </a:xfrm>
          <a:prstGeom prst="straightConnector1">
            <a:avLst/>
          </a:prstGeom>
          <a:solidFill>
            <a:schemeClr val="accent1"/>
          </a:solidFill>
          <a:ln w="9525" cap="flat" cmpd="sng" algn="ctr">
            <a:solidFill>
              <a:srgbClr val="CC3399"/>
            </a:solidFill>
            <a:prstDash val="solid"/>
            <a:round/>
            <a:headEnd type="triangle" w="med" len="med"/>
            <a:tailEnd type="triangle" w="med" len="med"/>
          </a:ln>
          <a:effectLst/>
        </p:spPr>
      </p:cxnSp>
      <p:cxnSp>
        <p:nvCxnSpPr>
          <p:cNvPr id="82" name="Straight Arrow Connector 81"/>
          <p:cNvCxnSpPr/>
          <p:nvPr/>
        </p:nvCxnSpPr>
        <p:spPr bwMode="auto">
          <a:xfrm flipV="1">
            <a:off x="4086952" y="1985128"/>
            <a:ext cx="2628467" cy="6998"/>
          </a:xfrm>
          <a:prstGeom prst="straightConnector1">
            <a:avLst/>
          </a:prstGeom>
          <a:solidFill>
            <a:schemeClr val="accent1"/>
          </a:solidFill>
          <a:ln w="9525" cap="flat" cmpd="sng" algn="ctr">
            <a:solidFill>
              <a:srgbClr val="CC3399"/>
            </a:solidFill>
            <a:prstDash val="solid"/>
            <a:round/>
            <a:headEnd type="triangle" w="med" len="med"/>
            <a:tailEnd type="triangle" w="med" len="med"/>
          </a:ln>
          <a:effectLst/>
        </p:spPr>
      </p:cxnSp>
      <p:sp>
        <p:nvSpPr>
          <p:cNvPr id="83" name="TextBox 82"/>
          <p:cNvSpPr txBox="1"/>
          <p:nvPr/>
        </p:nvSpPr>
        <p:spPr>
          <a:xfrm>
            <a:off x="4932107" y="1633678"/>
            <a:ext cx="889987"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solidFill>
                  <a:srgbClr val="CC3399"/>
                </a:solidFill>
                <a:latin typeface="+mn-lt"/>
              </a:rPr>
              <a:t>o</a:t>
            </a:r>
            <a:r>
              <a:rPr lang="en-GB" sz="1600" i="1" kern="0" dirty="0" smtClean="0">
                <a:solidFill>
                  <a:srgbClr val="CC3399"/>
                </a:solidFill>
                <a:latin typeface="+mn-lt"/>
              </a:rPr>
              <a:t>ne cell</a:t>
            </a:r>
          </a:p>
        </p:txBody>
      </p:sp>
      <p:sp>
        <p:nvSpPr>
          <p:cNvPr id="6" name="TextBox 5"/>
          <p:cNvSpPr txBox="1"/>
          <p:nvPr/>
        </p:nvSpPr>
        <p:spPr>
          <a:xfrm>
            <a:off x="3151015" y="4996657"/>
            <a:ext cx="2470548" cy="261610"/>
          </a:xfrm>
          <a:prstGeom prst="rect">
            <a:avLst/>
          </a:prstGeom>
        </p:spPr>
        <p:txBody>
          <a:bodyPr wrap="none" rtlCol="0">
            <a:spAutoFit/>
          </a:bodyPr>
          <a:lstStyle/>
          <a:p>
            <a:pPr>
              <a:spcBef>
                <a:spcPct val="20000"/>
              </a:spcBef>
              <a:spcAft>
                <a:spcPts val="400"/>
              </a:spcAft>
              <a:buClr>
                <a:srgbClr val="0000FF"/>
              </a:buClr>
              <a:buSzPct val="80000"/>
            </a:pPr>
            <a:r>
              <a:rPr lang="en-GB" sz="1100" b="1" i="1" kern="0" dirty="0" smtClean="0">
                <a:solidFill>
                  <a:srgbClr val="0070C0"/>
                </a:solidFill>
                <a:latin typeface="+mn-lt"/>
              </a:rPr>
              <a:t>Another section of the accelerator</a:t>
            </a:r>
          </a:p>
        </p:txBody>
      </p:sp>
      <p:sp>
        <p:nvSpPr>
          <p:cNvPr id="87" name="TextBox 86"/>
          <p:cNvSpPr txBox="1"/>
          <p:nvPr/>
        </p:nvSpPr>
        <p:spPr>
          <a:xfrm>
            <a:off x="5762555" y="4993926"/>
            <a:ext cx="2470548" cy="261610"/>
          </a:xfrm>
          <a:prstGeom prst="rect">
            <a:avLst/>
          </a:prstGeom>
        </p:spPr>
        <p:txBody>
          <a:bodyPr wrap="none" rtlCol="0">
            <a:spAutoFit/>
          </a:bodyPr>
          <a:lstStyle/>
          <a:p>
            <a:pPr>
              <a:spcBef>
                <a:spcPct val="20000"/>
              </a:spcBef>
              <a:spcAft>
                <a:spcPts val="400"/>
              </a:spcAft>
              <a:buClr>
                <a:srgbClr val="0000FF"/>
              </a:buClr>
              <a:buSzPct val="80000"/>
            </a:pPr>
            <a:r>
              <a:rPr lang="en-GB" sz="1100" b="1" i="1" kern="0" dirty="0" smtClean="0">
                <a:solidFill>
                  <a:srgbClr val="0070C0"/>
                </a:solidFill>
                <a:latin typeface="+mn-lt"/>
              </a:rPr>
              <a:t>Another section of the accelerator</a:t>
            </a:r>
          </a:p>
        </p:txBody>
      </p:sp>
      <p:cxnSp>
        <p:nvCxnSpPr>
          <p:cNvPr id="97" name="Straight Connector 96"/>
          <p:cNvCxnSpPr/>
          <p:nvPr/>
        </p:nvCxnSpPr>
        <p:spPr bwMode="auto">
          <a:xfrm flipH="1">
            <a:off x="5611531" y="3937722"/>
            <a:ext cx="12567" cy="715511"/>
          </a:xfrm>
          <a:prstGeom prst="line">
            <a:avLst/>
          </a:prstGeom>
          <a:solidFill>
            <a:schemeClr val="accent1"/>
          </a:solidFill>
          <a:ln w="12700" cap="flat" cmpd="sng" algn="ctr">
            <a:solidFill>
              <a:schemeClr val="bg1">
                <a:lumMod val="65000"/>
              </a:schemeClr>
            </a:solidFill>
            <a:prstDash val="sysDash"/>
            <a:round/>
            <a:headEnd type="none" w="med" len="med"/>
            <a:tailEnd type="none" w="med" len="med"/>
          </a:ln>
          <a:effectLst/>
        </p:spPr>
      </p:cxnSp>
      <p:cxnSp>
        <p:nvCxnSpPr>
          <p:cNvPr id="100" name="Straight Connector 99"/>
          <p:cNvCxnSpPr/>
          <p:nvPr/>
        </p:nvCxnSpPr>
        <p:spPr bwMode="auto">
          <a:xfrm flipH="1">
            <a:off x="8173893" y="3945526"/>
            <a:ext cx="12567" cy="715511"/>
          </a:xfrm>
          <a:prstGeom prst="line">
            <a:avLst/>
          </a:prstGeom>
          <a:solidFill>
            <a:schemeClr val="accent1"/>
          </a:solidFill>
          <a:ln w="12700" cap="flat" cmpd="sng" algn="ctr">
            <a:solidFill>
              <a:schemeClr val="bg1">
                <a:lumMod val="65000"/>
              </a:schemeClr>
            </a:solidFill>
            <a:prstDash val="sysDash"/>
            <a:round/>
            <a:headEnd type="none" w="med" len="med"/>
            <a:tailEnd type="none" w="med" len="med"/>
          </a:ln>
          <a:effectLst/>
        </p:spPr>
      </p:cxnSp>
    </p:spTree>
    <p:extLst>
      <p:ext uri="{BB962C8B-B14F-4D97-AF65-F5344CB8AC3E}">
        <p14:creationId xmlns:p14="http://schemas.microsoft.com/office/powerpoint/2010/main" val="1763112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10" grpId="0"/>
      <p:bldP spid="6" grpId="0"/>
      <p:bldP spid="87"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Multi-turn optics </a:t>
            </a:r>
            <a:r>
              <a:rPr lang="en-GB" dirty="0" smtClean="0"/>
              <a:t>measurements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90</a:t>
            </a:fld>
            <a:endParaRPr lang="en-US" altLang="en-US"/>
          </a:p>
        </p:txBody>
      </p:sp>
      <p:sp>
        <p:nvSpPr>
          <p:cNvPr id="6" name="Content Placeholder 5"/>
          <p:cNvSpPr>
            <a:spLocks noGrp="1"/>
          </p:cNvSpPr>
          <p:nvPr>
            <p:ph idx="1"/>
          </p:nvPr>
        </p:nvSpPr>
        <p:spPr>
          <a:xfrm>
            <a:off x="780206" y="992141"/>
            <a:ext cx="7877576" cy="1075340"/>
          </a:xfrm>
        </p:spPr>
        <p:txBody>
          <a:bodyPr/>
          <a:lstStyle/>
          <a:p>
            <a:r>
              <a:rPr lang="en-GB" sz="1800" dirty="0" smtClean="0"/>
              <a:t>The </a:t>
            </a:r>
            <a:r>
              <a:rPr lang="en-GB" sz="1800" dirty="0" err="1" smtClean="0"/>
              <a:t>betatron</a:t>
            </a:r>
            <a:r>
              <a:rPr lang="en-GB" sz="1800" dirty="0" smtClean="0"/>
              <a:t> function can be reconstructed from the phases measured for 3 BPMs – assuming that they are no sources of errors between the 3 BPMs – but a model is required:</a:t>
            </a:r>
          </a:p>
        </p:txBody>
      </p:sp>
      <p:pic>
        <p:nvPicPr>
          <p:cNvPr id="8" name="Picture 7"/>
          <p:cNvPicPr>
            <a:picLocks noChangeAspect="1"/>
          </p:cNvPicPr>
          <p:nvPr/>
        </p:nvPicPr>
        <p:blipFill>
          <a:blip r:embed="rId3"/>
          <a:stretch>
            <a:fillRect/>
          </a:stretch>
        </p:blipFill>
        <p:spPr>
          <a:xfrm>
            <a:off x="6176450" y="2155145"/>
            <a:ext cx="2643000" cy="675975"/>
          </a:xfrm>
          <a:prstGeom prst="rect">
            <a:avLst/>
          </a:prstGeom>
        </p:spPr>
      </p:pic>
      <p:sp>
        <p:nvSpPr>
          <p:cNvPr id="10" name="Content Placeholder 5"/>
          <p:cNvSpPr txBox="1">
            <a:spLocks/>
          </p:cNvSpPr>
          <p:nvPr/>
        </p:nvSpPr>
        <p:spPr bwMode="auto">
          <a:xfrm>
            <a:off x="779314" y="3285903"/>
            <a:ext cx="7918306" cy="1249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T</a:t>
            </a:r>
            <a:r>
              <a:rPr lang="en-GB" sz="1800" kern="0" dirty="0" smtClean="0"/>
              <a:t>he raw turn data is often </a:t>
            </a:r>
            <a:r>
              <a:rPr lang="en-GB" sz="1800" b="1" kern="0" dirty="0" smtClean="0">
                <a:solidFill>
                  <a:srgbClr val="0000FF"/>
                </a:solidFill>
              </a:rPr>
              <a:t>filtered for noise by SVD </a:t>
            </a:r>
            <a:r>
              <a:rPr lang="en-GB" sz="1800" kern="0" dirty="0" smtClean="0"/>
              <a:t>(</a:t>
            </a:r>
            <a:r>
              <a:rPr lang="en-GB" sz="1800" kern="0" dirty="0" smtClean="0">
                <a:sym typeface="Wingdings" panose="05000000000000000000" pitchFamily="2" charset="2"/>
              </a:rPr>
              <a:t> see later) before the phase is extracted, and </a:t>
            </a:r>
            <a:r>
              <a:rPr lang="en-GB" sz="1800" b="1" kern="0" dirty="0" smtClean="0">
                <a:solidFill>
                  <a:srgbClr val="0000FF"/>
                </a:solidFill>
                <a:sym typeface="Wingdings" panose="05000000000000000000" pitchFamily="2" charset="2"/>
              </a:rPr>
              <a:t>multi-BPM interpolation techniques</a:t>
            </a:r>
            <a:r>
              <a:rPr lang="en-GB" sz="1800" kern="0" dirty="0" smtClean="0">
                <a:sym typeface="Wingdings" panose="05000000000000000000" pitchFamily="2" charset="2"/>
              </a:rPr>
              <a:t> have been developed to improve the accuracy of this technique.</a:t>
            </a:r>
          </a:p>
          <a:p>
            <a:pPr lvl="1"/>
            <a:r>
              <a:rPr lang="en-GB" sz="1600" kern="0" dirty="0" smtClean="0">
                <a:sym typeface="Wingdings" panose="05000000000000000000" pitchFamily="2" charset="2"/>
              </a:rPr>
              <a:t>Improved accuracy when the phase advances to neighbouring BPMs are unfavourable.</a:t>
            </a:r>
          </a:p>
          <a:p>
            <a:endParaRPr lang="en-GB" sz="1800" kern="0" dirty="0"/>
          </a:p>
        </p:txBody>
      </p:sp>
      <p:sp>
        <p:nvSpPr>
          <p:cNvPr id="11" name="Rectangle 10"/>
          <p:cNvSpPr/>
          <p:nvPr/>
        </p:nvSpPr>
        <p:spPr>
          <a:xfrm>
            <a:off x="8107394" y="4736895"/>
            <a:ext cx="590226" cy="246221"/>
          </a:xfrm>
          <a:prstGeom prst="rect">
            <a:avLst/>
          </a:prstGeom>
          <a:solidFill>
            <a:schemeClr val="bg2">
              <a:lumMod val="20000"/>
              <a:lumOff val="80000"/>
            </a:schemeClr>
          </a:solidFill>
        </p:spPr>
        <p:txBody>
          <a:bodyPr wrap="none">
            <a:spAutoFit/>
          </a:bodyPr>
          <a:lstStyle/>
          <a:p>
            <a:pPr algn="ctr"/>
            <a:r>
              <a:rPr lang="en-GB" sz="1000" b="1" kern="0" smtClean="0">
                <a:latin typeface="+mj-lt"/>
              </a:rPr>
              <a:t>O-REV</a:t>
            </a:r>
            <a:endParaRPr lang="en-GB" sz="1000" b="1" dirty="0">
              <a:latin typeface="+mj-lt"/>
            </a:endParaRPr>
          </a:p>
        </p:txBody>
      </p:sp>
      <p:sp>
        <p:nvSpPr>
          <p:cNvPr id="12" name="Rectangle 11"/>
          <p:cNvSpPr/>
          <p:nvPr/>
        </p:nvSpPr>
        <p:spPr>
          <a:xfrm>
            <a:off x="7752415" y="5093329"/>
            <a:ext cx="1048685"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O-MULTI-BPM</a:t>
            </a:r>
            <a:endParaRPr lang="en-GB" sz="1000" b="1" dirty="0">
              <a:latin typeface="+mj-lt"/>
            </a:endParaRPr>
          </a:p>
        </p:txBody>
      </p:sp>
      <p:pic>
        <p:nvPicPr>
          <p:cNvPr id="9" name="Picture 8"/>
          <p:cNvPicPr>
            <a:picLocks noChangeAspect="1"/>
          </p:cNvPicPr>
          <p:nvPr/>
        </p:nvPicPr>
        <p:blipFill>
          <a:blip r:embed="rId4"/>
          <a:stretch>
            <a:fillRect/>
          </a:stretch>
        </p:blipFill>
        <p:spPr>
          <a:xfrm>
            <a:off x="3336229" y="4717705"/>
            <a:ext cx="3058877" cy="1939579"/>
          </a:xfrm>
          <a:prstGeom prst="rect">
            <a:avLst/>
          </a:prstGeom>
        </p:spPr>
      </p:pic>
      <p:sp>
        <p:nvSpPr>
          <p:cNvPr id="13" name="Down Arrow 12"/>
          <p:cNvSpPr/>
          <p:nvPr/>
        </p:nvSpPr>
        <p:spPr bwMode="auto">
          <a:xfrm>
            <a:off x="2412259" y="2030156"/>
            <a:ext cx="192025" cy="188799"/>
          </a:xfrm>
          <a:prstGeom prst="downArrow">
            <a:avLst/>
          </a:prstGeom>
          <a:solidFill>
            <a:srgbClr val="FFCC66"/>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4" name="Down Arrow 13"/>
          <p:cNvSpPr/>
          <p:nvPr/>
        </p:nvSpPr>
        <p:spPr bwMode="auto">
          <a:xfrm flipV="1">
            <a:off x="3842305" y="3043867"/>
            <a:ext cx="181221" cy="154372"/>
          </a:xfrm>
          <a:prstGeom prst="downArrow">
            <a:avLst/>
          </a:prstGeom>
          <a:solidFill>
            <a:srgbClr val="FFCC66"/>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5" name="Down Arrow 14"/>
          <p:cNvSpPr/>
          <p:nvPr/>
        </p:nvSpPr>
        <p:spPr bwMode="auto">
          <a:xfrm flipV="1">
            <a:off x="4865668" y="3043584"/>
            <a:ext cx="181221" cy="154372"/>
          </a:xfrm>
          <a:prstGeom prst="downArrow">
            <a:avLst/>
          </a:prstGeom>
          <a:solidFill>
            <a:srgbClr val="FFCC66"/>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988038414"/>
              </p:ext>
            </p:extLst>
          </p:nvPr>
        </p:nvGraphicFramePr>
        <p:xfrm>
          <a:off x="1423988" y="2095500"/>
          <a:ext cx="4737100" cy="931863"/>
        </p:xfrm>
        <a:graphic>
          <a:graphicData uri="http://schemas.openxmlformats.org/presentationml/2006/ole">
            <mc:AlternateContent xmlns:mc="http://schemas.openxmlformats.org/markup-compatibility/2006">
              <mc:Choice xmlns:v="urn:schemas-microsoft-com:vml" Requires="v">
                <p:oleObj spid="_x0000_s62528" name="Equation" r:id="rId5" imgW="2323800" imgH="457200" progId="Equation.3">
                  <p:embed/>
                </p:oleObj>
              </mc:Choice>
              <mc:Fallback>
                <p:oleObj name="Equation" r:id="rId5" imgW="2323800" imgH="457200" progId="Equation.3">
                  <p:embed/>
                  <p:pic>
                    <p:nvPicPr>
                      <p:cNvPr id="0" name=""/>
                      <p:cNvPicPr/>
                      <p:nvPr/>
                    </p:nvPicPr>
                    <p:blipFill>
                      <a:blip r:embed="rId6"/>
                      <a:stretch>
                        <a:fillRect/>
                      </a:stretch>
                    </p:blipFill>
                    <p:spPr>
                      <a:xfrm>
                        <a:off x="1423988" y="2095500"/>
                        <a:ext cx="4737100" cy="931863"/>
                      </a:xfrm>
                      <a:prstGeom prst="rect">
                        <a:avLst/>
                      </a:prstGeom>
                    </p:spPr>
                  </p:pic>
                </p:oleObj>
              </mc:Fallback>
            </mc:AlternateContent>
          </a:graphicData>
        </a:graphic>
      </p:graphicFrame>
    </p:spTree>
    <p:extLst>
      <p:ext uri="{BB962C8B-B14F-4D97-AF65-F5344CB8AC3E}">
        <p14:creationId xmlns:p14="http://schemas.microsoft.com/office/powerpoint/2010/main" val="300675224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Multi-turn optics </a:t>
            </a:r>
            <a:r>
              <a:rPr lang="en-GB" dirty="0"/>
              <a:t>measurements </a:t>
            </a:r>
            <a:r>
              <a:rPr lang="en-GB" dirty="0" smtClean="0"/>
              <a:t>III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91</a:t>
            </a:fld>
            <a:endParaRPr lang="en-US" altLang="en-US"/>
          </a:p>
        </p:txBody>
      </p:sp>
      <p:sp>
        <p:nvSpPr>
          <p:cNvPr id="6" name="Content Placeholder 5"/>
          <p:cNvSpPr>
            <a:spLocks noGrp="1"/>
          </p:cNvSpPr>
          <p:nvPr>
            <p:ph idx="1"/>
          </p:nvPr>
        </p:nvSpPr>
        <p:spPr>
          <a:xfrm>
            <a:off x="671366" y="1047890"/>
            <a:ext cx="7987626" cy="4647005"/>
          </a:xfrm>
        </p:spPr>
        <p:txBody>
          <a:bodyPr/>
          <a:lstStyle/>
          <a:p>
            <a:r>
              <a:rPr lang="en-GB" sz="1800" dirty="0" smtClean="0"/>
              <a:t>The advantage of the MT technique is that the optics for both planes is obtained with two measurements – which can be very fast – and for large machines the data size is not as immense as with ORM.</a:t>
            </a:r>
          </a:p>
          <a:p>
            <a:pPr lvl="1"/>
            <a:r>
              <a:rPr lang="en-GB" sz="1600" dirty="0" smtClean="0"/>
              <a:t>In addition this method is </a:t>
            </a:r>
            <a:r>
              <a:rPr lang="en-GB" sz="1600" dirty="0" smtClean="0">
                <a:solidFill>
                  <a:srgbClr val="0000FF"/>
                </a:solidFill>
              </a:rPr>
              <a:t>not sensitive to BPM calibrations</a:t>
            </a:r>
            <a:r>
              <a:rPr lang="en-GB" sz="1600" dirty="0" smtClean="0"/>
              <a:t>.</a:t>
            </a:r>
          </a:p>
          <a:p>
            <a:r>
              <a:rPr lang="en-GB" sz="1800" dirty="0" smtClean="0"/>
              <a:t>The </a:t>
            </a:r>
            <a:r>
              <a:rPr lang="en-GB" sz="1800" dirty="0"/>
              <a:t>disadvantage of the MT technique is </a:t>
            </a:r>
            <a:r>
              <a:rPr lang="en-GB" sz="1800" dirty="0" smtClean="0"/>
              <a:t>that a fast kicker is required, and the beam must be excited to </a:t>
            </a:r>
            <a:r>
              <a:rPr lang="en-GB" sz="1800" b="1" dirty="0" smtClean="0">
                <a:solidFill>
                  <a:srgbClr val="0000FF"/>
                </a:solidFill>
              </a:rPr>
              <a:t>sufficiently large amplitude</a:t>
            </a:r>
            <a:r>
              <a:rPr lang="en-GB" sz="1800" dirty="0" smtClean="0"/>
              <a:t> compared to the </a:t>
            </a:r>
            <a:r>
              <a:rPr lang="en-GB" sz="1800" dirty="0" smtClean="0">
                <a:solidFill>
                  <a:srgbClr val="FF0000"/>
                </a:solidFill>
              </a:rPr>
              <a:t>BPM turn-by-turn resolution</a:t>
            </a:r>
            <a:r>
              <a:rPr lang="en-GB" sz="1800" dirty="0" smtClean="0"/>
              <a:t>.</a:t>
            </a:r>
          </a:p>
          <a:p>
            <a:pPr lvl="1"/>
            <a:r>
              <a:rPr lang="en-GB" sz="1600" dirty="0" smtClean="0"/>
              <a:t>Can be an issue when the free aperture for kicking the beam is limited.</a:t>
            </a:r>
          </a:p>
          <a:p>
            <a:pPr lvl="1"/>
            <a:r>
              <a:rPr lang="en-GB" sz="1600" dirty="0" smtClean="0"/>
              <a:t>For ORM the BPM noise is in general not an issue (average over many turns).</a:t>
            </a:r>
          </a:p>
          <a:p>
            <a:r>
              <a:rPr lang="en-GB" sz="1800" dirty="0" smtClean="0">
                <a:sym typeface="Wingdings" panose="05000000000000000000" pitchFamily="2" charset="2"/>
              </a:rPr>
              <a:t>Once the data is prepared an optics modelling tool (MAD, PTC </a:t>
            </a:r>
            <a:r>
              <a:rPr lang="en-GB" sz="1800" dirty="0" err="1" smtClean="0">
                <a:sym typeface="Wingdings" panose="05000000000000000000" pitchFamily="2" charset="2"/>
              </a:rPr>
              <a:t>etc</a:t>
            </a:r>
            <a:r>
              <a:rPr lang="en-GB" sz="1800" dirty="0" smtClean="0">
                <a:sym typeface="Wingdings" panose="05000000000000000000" pitchFamily="2" charset="2"/>
              </a:rPr>
              <a:t>) must to used to fit machine errors to data, respectively establish corrections.</a:t>
            </a:r>
          </a:p>
          <a:p>
            <a:pPr lvl="1"/>
            <a:r>
              <a:rPr lang="en-GB" sz="1600" dirty="0" smtClean="0">
                <a:sym typeface="Wingdings" panose="05000000000000000000" pitchFamily="2" charset="2"/>
              </a:rPr>
              <a:t>Alternatively SVD correction can be applied iteratively from the phase or </a:t>
            </a:r>
            <a:r>
              <a:rPr lang="en-GB" sz="1600" dirty="0" err="1" smtClean="0">
                <a:sym typeface="Wingdings" panose="05000000000000000000" pitchFamily="2" charset="2"/>
              </a:rPr>
              <a:t>betatron</a:t>
            </a:r>
            <a:r>
              <a:rPr lang="en-GB" sz="1600" dirty="0" smtClean="0">
                <a:sym typeface="Wingdings" panose="05000000000000000000" pitchFamily="2" charset="2"/>
              </a:rPr>
              <a:t> function response matrix.</a:t>
            </a:r>
          </a:p>
        </p:txBody>
      </p:sp>
      <p:sp>
        <p:nvSpPr>
          <p:cNvPr id="7" name="Rectangle 6"/>
          <p:cNvSpPr/>
          <p:nvPr/>
        </p:nvSpPr>
        <p:spPr>
          <a:xfrm>
            <a:off x="8397231" y="1815990"/>
            <a:ext cx="590226"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O-REV</a:t>
            </a:r>
            <a:endParaRPr lang="en-GB" sz="1000" b="1" dirty="0">
              <a:latin typeface="+mj-lt"/>
            </a:endParaRPr>
          </a:p>
        </p:txBody>
      </p:sp>
    </p:spTree>
    <p:extLst>
      <p:ext uri="{BB962C8B-B14F-4D97-AF65-F5344CB8AC3E}">
        <p14:creationId xmlns:p14="http://schemas.microsoft.com/office/powerpoint/2010/main" val="157393108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Multi-turn optics measurements </a:t>
            </a:r>
            <a:r>
              <a:rPr lang="en-GB" dirty="0" smtClean="0"/>
              <a:t>IV</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92</a:t>
            </a:fld>
            <a:endParaRPr lang="en-US" altLang="en-US"/>
          </a:p>
        </p:txBody>
      </p:sp>
      <p:sp>
        <p:nvSpPr>
          <p:cNvPr id="6" name="Content Placeholder 5"/>
          <p:cNvSpPr>
            <a:spLocks noGrp="1"/>
          </p:cNvSpPr>
          <p:nvPr>
            <p:ph idx="1"/>
          </p:nvPr>
        </p:nvSpPr>
        <p:spPr>
          <a:xfrm>
            <a:off x="539874" y="932676"/>
            <a:ext cx="8247573" cy="1217866"/>
          </a:xfrm>
        </p:spPr>
        <p:txBody>
          <a:bodyPr/>
          <a:lstStyle/>
          <a:p>
            <a:r>
              <a:rPr lang="en-GB" sz="1800" dirty="0" smtClean="0"/>
              <a:t>In a collider with a low-beta section where the peak </a:t>
            </a:r>
            <a:r>
              <a:rPr lang="en-GB" sz="1800" dirty="0" smtClean="0">
                <a:latin typeface="Symbol" panose="05050102010706020507" pitchFamily="18" charset="2"/>
              </a:rPr>
              <a:t>b</a:t>
            </a:r>
            <a:r>
              <a:rPr lang="en-GB" sz="1800" dirty="0" smtClean="0"/>
              <a:t> is &gt;&gt; than the ring average, the local optics errors may dominate completely the beta-beating.</a:t>
            </a:r>
          </a:p>
          <a:p>
            <a:r>
              <a:rPr lang="en-GB" sz="1800" dirty="0" smtClean="0"/>
              <a:t>In such a configuration it is favourable to first correct the local errors before trying to flatten the beta-beating in the rest of the machine.</a:t>
            </a:r>
            <a:endParaRPr lang="en-GB" sz="1800" dirty="0"/>
          </a:p>
        </p:txBody>
      </p:sp>
      <p:pic>
        <p:nvPicPr>
          <p:cNvPr id="7" name="Picture 6"/>
          <p:cNvPicPr>
            <a:picLocks noChangeAspect="1"/>
          </p:cNvPicPr>
          <p:nvPr/>
        </p:nvPicPr>
        <p:blipFill>
          <a:blip r:embed="rId2"/>
          <a:stretch>
            <a:fillRect/>
          </a:stretch>
        </p:blipFill>
        <p:spPr>
          <a:xfrm>
            <a:off x="326490" y="2716665"/>
            <a:ext cx="4186261" cy="3144368"/>
          </a:xfrm>
          <a:prstGeom prst="rect">
            <a:avLst/>
          </a:prstGeom>
        </p:spPr>
      </p:pic>
      <p:pic>
        <p:nvPicPr>
          <p:cNvPr id="8" name="Picture 7"/>
          <p:cNvPicPr>
            <a:picLocks noChangeAspect="1"/>
          </p:cNvPicPr>
          <p:nvPr/>
        </p:nvPicPr>
        <p:blipFill>
          <a:blip r:embed="rId3"/>
          <a:stretch>
            <a:fillRect/>
          </a:stretch>
        </p:blipFill>
        <p:spPr>
          <a:xfrm>
            <a:off x="4660517" y="2617054"/>
            <a:ext cx="4367187" cy="3243979"/>
          </a:xfrm>
          <a:prstGeom prst="rect">
            <a:avLst/>
          </a:prstGeom>
        </p:spPr>
      </p:pic>
      <p:sp>
        <p:nvSpPr>
          <p:cNvPr id="9" name="Rectangle 8"/>
          <p:cNvSpPr/>
          <p:nvPr/>
        </p:nvSpPr>
        <p:spPr>
          <a:xfrm>
            <a:off x="8092829" y="2260996"/>
            <a:ext cx="891591"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O-MT-LHC2</a:t>
            </a:r>
            <a:endParaRPr lang="en-GB" sz="1000" b="1" dirty="0">
              <a:latin typeface="+mj-lt"/>
            </a:endParaRPr>
          </a:p>
        </p:txBody>
      </p:sp>
      <p:sp>
        <p:nvSpPr>
          <p:cNvPr id="10" name="TextBox 9"/>
          <p:cNvSpPr txBox="1"/>
          <p:nvPr/>
        </p:nvSpPr>
        <p:spPr>
          <a:xfrm>
            <a:off x="846717" y="2478411"/>
            <a:ext cx="3813800" cy="276999"/>
          </a:xfrm>
          <a:prstGeom prst="rect">
            <a:avLst/>
          </a:prstGeom>
        </p:spPr>
        <p:txBody>
          <a:bodyPr wrap="square" rtlCol="0">
            <a:spAutoFit/>
          </a:bodyPr>
          <a:lstStyle/>
          <a:p>
            <a:pPr>
              <a:spcBef>
                <a:spcPct val="20000"/>
              </a:spcBef>
              <a:spcAft>
                <a:spcPts val="400"/>
              </a:spcAft>
              <a:buClr>
                <a:srgbClr val="0000FF"/>
              </a:buClr>
              <a:buSzPct val="80000"/>
            </a:pPr>
            <a:r>
              <a:rPr lang="en-GB" sz="1200" b="1" i="1" kern="0" dirty="0" smtClean="0">
                <a:solidFill>
                  <a:srgbClr val="0000CC"/>
                </a:solidFill>
                <a:latin typeface="+mn-lt"/>
              </a:rPr>
              <a:t>Local beta-beating correction at LHC</a:t>
            </a:r>
          </a:p>
        </p:txBody>
      </p:sp>
      <p:sp>
        <p:nvSpPr>
          <p:cNvPr id="11" name="TextBox 10"/>
          <p:cNvSpPr txBox="1"/>
          <p:nvPr/>
        </p:nvSpPr>
        <p:spPr>
          <a:xfrm>
            <a:off x="923525" y="5907912"/>
            <a:ext cx="3321743" cy="574516"/>
          </a:xfrm>
          <a:prstGeom prst="rect">
            <a:avLst/>
          </a:prstGeom>
        </p:spPr>
        <p:txBody>
          <a:bodyPr wrap="none" rtlCol="0">
            <a:spAutoFit/>
          </a:bodyPr>
          <a:lstStyle/>
          <a:p>
            <a:pPr>
              <a:spcBef>
                <a:spcPts val="0"/>
              </a:spcBef>
              <a:spcAft>
                <a:spcPts val="400"/>
              </a:spcAft>
              <a:buClr>
                <a:srgbClr val="0000FF"/>
              </a:buClr>
              <a:buSzPct val="80000"/>
            </a:pPr>
            <a:r>
              <a:rPr lang="en-GB" sz="1400" i="1" kern="0" dirty="0" smtClean="0">
                <a:latin typeface="+mn-lt"/>
              </a:rPr>
              <a:t>Raw </a:t>
            </a:r>
            <a:r>
              <a:rPr lang="en-GB" sz="1400" i="1" kern="0" dirty="0" smtClean="0">
                <a:latin typeface="Symbol" panose="05050102010706020507" pitchFamily="18" charset="2"/>
              </a:rPr>
              <a:t>b</a:t>
            </a:r>
            <a:r>
              <a:rPr lang="en-GB" sz="1400" i="1" kern="0" dirty="0" smtClean="0">
                <a:latin typeface="+mn-lt"/>
              </a:rPr>
              <a:t>-beating ~ 100%</a:t>
            </a:r>
          </a:p>
          <a:p>
            <a:pPr>
              <a:spcBef>
                <a:spcPts val="0"/>
              </a:spcBef>
              <a:spcAft>
                <a:spcPts val="400"/>
              </a:spcAft>
              <a:buClr>
                <a:srgbClr val="0000FF"/>
              </a:buClr>
              <a:buSzPct val="80000"/>
            </a:pPr>
            <a:r>
              <a:rPr lang="en-GB" sz="1400" i="1" kern="0" dirty="0">
                <a:solidFill>
                  <a:srgbClr val="000000"/>
                </a:solidFill>
                <a:latin typeface="Symbol" panose="05050102010706020507" pitchFamily="18" charset="2"/>
              </a:rPr>
              <a:t>b</a:t>
            </a:r>
            <a:r>
              <a:rPr lang="en-GB" sz="1400" i="1" kern="0" dirty="0">
                <a:solidFill>
                  <a:srgbClr val="000000"/>
                </a:solidFill>
                <a:latin typeface="Arial"/>
              </a:rPr>
              <a:t>-beating </a:t>
            </a:r>
            <a:r>
              <a:rPr lang="en-GB" sz="1400" i="1" kern="0" dirty="0" smtClean="0">
                <a:latin typeface="+mn-lt"/>
              </a:rPr>
              <a:t>with local correction ~10-15%</a:t>
            </a:r>
          </a:p>
        </p:txBody>
      </p:sp>
      <p:sp>
        <p:nvSpPr>
          <p:cNvPr id="12" name="TextBox 11"/>
          <p:cNvSpPr txBox="1"/>
          <p:nvPr/>
        </p:nvSpPr>
        <p:spPr>
          <a:xfrm>
            <a:off x="5213904" y="2478411"/>
            <a:ext cx="3813800" cy="276999"/>
          </a:xfrm>
          <a:prstGeom prst="rect">
            <a:avLst/>
          </a:prstGeom>
        </p:spPr>
        <p:txBody>
          <a:bodyPr wrap="square" rtlCol="0">
            <a:spAutoFit/>
          </a:bodyPr>
          <a:lstStyle/>
          <a:p>
            <a:pPr>
              <a:spcBef>
                <a:spcPct val="20000"/>
              </a:spcBef>
              <a:spcAft>
                <a:spcPts val="400"/>
              </a:spcAft>
              <a:buClr>
                <a:srgbClr val="0000FF"/>
              </a:buClr>
              <a:buSzPct val="80000"/>
            </a:pPr>
            <a:r>
              <a:rPr lang="en-GB" sz="1200" b="1" i="1" kern="0" dirty="0" smtClean="0">
                <a:solidFill>
                  <a:srgbClr val="0000CC"/>
                </a:solidFill>
                <a:latin typeface="+mn-lt"/>
              </a:rPr>
              <a:t>Final beta-beating correction at LHC</a:t>
            </a:r>
          </a:p>
        </p:txBody>
      </p:sp>
      <p:sp>
        <p:nvSpPr>
          <p:cNvPr id="13" name="TextBox 12"/>
          <p:cNvSpPr txBox="1"/>
          <p:nvPr/>
        </p:nvSpPr>
        <p:spPr>
          <a:xfrm>
            <a:off x="5308009" y="6049251"/>
            <a:ext cx="1988045" cy="307777"/>
          </a:xfrm>
          <a:prstGeom prst="rect">
            <a:avLst/>
          </a:prstGeom>
        </p:spPr>
        <p:txBody>
          <a:bodyPr wrap="none" rtlCol="0">
            <a:spAutoFit/>
          </a:bodyPr>
          <a:lstStyle/>
          <a:p>
            <a:pPr>
              <a:spcBef>
                <a:spcPts val="0"/>
              </a:spcBef>
              <a:spcAft>
                <a:spcPts val="400"/>
              </a:spcAft>
              <a:buClr>
                <a:srgbClr val="0000FF"/>
              </a:buClr>
              <a:buSzPct val="80000"/>
            </a:pPr>
            <a:r>
              <a:rPr lang="en-GB" sz="1400" i="1" kern="0" dirty="0" smtClean="0">
                <a:latin typeface="+mn-lt"/>
              </a:rPr>
              <a:t>Final </a:t>
            </a:r>
            <a:r>
              <a:rPr lang="en-GB" sz="1400" i="1" kern="0" dirty="0" smtClean="0">
                <a:latin typeface="Symbol" panose="05050102010706020507" pitchFamily="18" charset="2"/>
              </a:rPr>
              <a:t>b</a:t>
            </a:r>
            <a:r>
              <a:rPr lang="en-GB" sz="1400" i="1" kern="0" dirty="0" smtClean="0">
                <a:latin typeface="+mn-lt"/>
              </a:rPr>
              <a:t>-beating ~ 1-2%</a:t>
            </a:r>
          </a:p>
        </p:txBody>
      </p:sp>
    </p:spTree>
    <p:extLst>
      <p:ext uri="{BB962C8B-B14F-4D97-AF65-F5344CB8AC3E}">
        <p14:creationId xmlns:p14="http://schemas.microsoft.com/office/powerpoint/2010/main" val="196881782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From optics measurements to corrections</a:t>
            </a:r>
            <a:endParaRPr lang="en-GB" sz="2400"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93</a:t>
            </a:fld>
            <a:endParaRPr lang="en-US" altLang="en-US"/>
          </a:p>
        </p:txBody>
      </p:sp>
      <p:sp>
        <p:nvSpPr>
          <p:cNvPr id="6" name="Content Placeholder 5"/>
          <p:cNvSpPr>
            <a:spLocks noGrp="1"/>
          </p:cNvSpPr>
          <p:nvPr>
            <p:ph idx="1"/>
          </p:nvPr>
        </p:nvSpPr>
        <p:spPr>
          <a:xfrm>
            <a:off x="807140" y="1021637"/>
            <a:ext cx="7912599" cy="5112463"/>
          </a:xfrm>
        </p:spPr>
        <p:txBody>
          <a:bodyPr/>
          <a:lstStyle/>
          <a:p>
            <a:r>
              <a:rPr lang="en-GB" sz="1800" b="1" dirty="0">
                <a:solidFill>
                  <a:srgbClr val="0000FF"/>
                </a:solidFill>
              </a:rPr>
              <a:t>K</a:t>
            </a:r>
            <a:r>
              <a:rPr lang="en-GB" sz="1800" b="1" dirty="0" smtClean="0">
                <a:solidFill>
                  <a:srgbClr val="0000FF"/>
                </a:solidFill>
              </a:rPr>
              <a:t>-modulation</a:t>
            </a:r>
            <a:r>
              <a:rPr lang="en-GB" sz="1800" dirty="0" smtClean="0"/>
              <a:t> and </a:t>
            </a:r>
            <a:r>
              <a:rPr lang="en-GB" sz="1800" b="1" dirty="0" smtClean="0">
                <a:solidFill>
                  <a:srgbClr val="0000FF"/>
                </a:solidFill>
              </a:rPr>
              <a:t>multi-turn</a:t>
            </a:r>
            <a:r>
              <a:rPr lang="en-GB" sz="1800" dirty="0" smtClean="0"/>
              <a:t> techniques provide measurements of the real optics (phases, </a:t>
            </a:r>
            <a:r>
              <a:rPr lang="en-GB" sz="1800" dirty="0" smtClean="0">
                <a:latin typeface="Symbol" panose="05050102010706020507" pitchFamily="18" charset="2"/>
              </a:rPr>
              <a:t>b</a:t>
            </a:r>
            <a:r>
              <a:rPr lang="en-GB" sz="1800" dirty="0" smtClean="0"/>
              <a:t>-functions).</a:t>
            </a:r>
          </a:p>
          <a:p>
            <a:pPr lvl="1"/>
            <a:r>
              <a:rPr lang="en-GB" sz="1600" dirty="0" smtClean="0"/>
              <a:t>To restore the design optics (or at least reduce the deviations), corrections must be evaluated in a second step using directly an optics modelling program or using correction techniques based on response matrices with SVD (or even MICADO) type of algorithms.</a:t>
            </a:r>
          </a:p>
          <a:p>
            <a:r>
              <a:rPr lang="en-GB" sz="1800" dirty="0" smtClean="0"/>
              <a:t>The </a:t>
            </a:r>
            <a:r>
              <a:rPr lang="en-GB" sz="1800" b="1" dirty="0" smtClean="0">
                <a:solidFill>
                  <a:srgbClr val="0000FF"/>
                </a:solidFill>
              </a:rPr>
              <a:t>response matrix </a:t>
            </a:r>
            <a:r>
              <a:rPr lang="en-GB" sz="1800" dirty="0" smtClean="0"/>
              <a:t>technique (LOCO) can directly provide errors on gradients </a:t>
            </a:r>
            <a:r>
              <a:rPr lang="en-GB" sz="1800" dirty="0" err="1" smtClean="0"/>
              <a:t>etc</a:t>
            </a:r>
            <a:r>
              <a:rPr lang="en-GB" sz="1800" dirty="0" smtClean="0"/>
              <a:t> in the fitting procedure if the appropriate variables are used in the procedure.</a:t>
            </a:r>
          </a:p>
          <a:p>
            <a:pPr lvl="1"/>
            <a:r>
              <a:rPr lang="en-GB" sz="1600" dirty="0" smtClean="0"/>
              <a:t>To restore the design model it is sufficient to apply the errors as corrections to the real machine.</a:t>
            </a:r>
          </a:p>
          <a:p>
            <a:r>
              <a:rPr lang="en-GB" sz="1800" dirty="0" smtClean="0"/>
              <a:t>In all cases, due to measurement uncertainties and to the non-linear response of optical functions to gradient changes, </a:t>
            </a:r>
            <a:r>
              <a:rPr lang="en-GB" sz="1800" dirty="0" smtClean="0">
                <a:solidFill>
                  <a:srgbClr val="CC3399"/>
                </a:solidFill>
              </a:rPr>
              <a:t>iterations</a:t>
            </a:r>
            <a:r>
              <a:rPr lang="en-GB" sz="1800" dirty="0" smtClean="0"/>
              <a:t> may be required to converge to a satisfactory situation.</a:t>
            </a:r>
          </a:p>
          <a:p>
            <a:pPr lvl="1"/>
            <a:endParaRPr lang="en-GB" sz="1600" dirty="0"/>
          </a:p>
        </p:txBody>
      </p:sp>
    </p:spTree>
    <p:extLst>
      <p:ext uri="{BB962C8B-B14F-4D97-AF65-F5344CB8AC3E}">
        <p14:creationId xmlns:p14="http://schemas.microsoft.com/office/powerpoint/2010/main" val="275847578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smtClean="0"/>
          </a:p>
        </p:txBody>
      </p:sp>
      <p:sp>
        <p:nvSpPr>
          <p:cNvPr id="3" name="Date Placeholder 2"/>
          <p:cNvSpPr>
            <a:spLocks noGrp="1"/>
          </p:cNvSpPr>
          <p:nvPr>
            <p:ph type="dt" sz="quarter"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94</a:t>
            </a:fld>
            <a:endParaRPr lang="en-US" altLang="en-US">
              <a:solidFill>
                <a:srgbClr val="000000"/>
              </a:solidFill>
            </a:endParaRPr>
          </a:p>
        </p:txBody>
      </p:sp>
      <p:sp>
        <p:nvSpPr>
          <p:cNvPr id="7" name="TextBox 6"/>
          <p:cNvSpPr txBox="1"/>
          <p:nvPr/>
        </p:nvSpPr>
        <p:spPr>
          <a:xfrm>
            <a:off x="800100" y="1086295"/>
            <a:ext cx="7581900" cy="3447098"/>
          </a:xfrm>
          <a:prstGeom prst="rect">
            <a:avLst/>
          </a:prstGeom>
          <a:noFill/>
        </p:spPr>
        <p:txBody>
          <a:bodyPr>
            <a:spAutoFit/>
          </a:bodyPr>
          <a:lstStyle/>
          <a:p>
            <a:pPr>
              <a:spcBef>
                <a:spcPts val="1200"/>
              </a:spcBef>
              <a:defRPr/>
            </a:pPr>
            <a:r>
              <a:rPr lang="en-US" sz="2800" b="1" dirty="0">
                <a:solidFill>
                  <a:srgbClr val="0000FF">
                    <a:alpha val="34000"/>
                  </a:srgbClr>
                </a:solidFill>
                <a:latin typeface="+mn-lt"/>
              </a:rPr>
              <a:t>Introduction</a:t>
            </a:r>
            <a:r>
              <a:rPr lang="en-US" sz="2800" b="1" dirty="0">
                <a:solidFill>
                  <a:srgbClr val="0000FF">
                    <a:alpha val="38000"/>
                  </a:srgbClr>
                </a:solidFill>
                <a:latin typeface="+mn-lt"/>
              </a:rPr>
              <a:t> </a:t>
            </a:r>
          </a:p>
          <a:p>
            <a:pPr>
              <a:spcBef>
                <a:spcPts val="1200"/>
              </a:spcBef>
              <a:defRPr/>
            </a:pPr>
            <a:r>
              <a:rPr lang="en-US" sz="2800" b="1" dirty="0" smtClean="0">
                <a:solidFill>
                  <a:srgbClr val="0000FF">
                    <a:alpha val="34000"/>
                  </a:srgbClr>
                </a:solidFill>
                <a:latin typeface="+mn-lt"/>
              </a:rPr>
              <a:t>Orbit and dispersion</a:t>
            </a:r>
            <a:endParaRPr lang="en-US" sz="2800" b="1" dirty="0">
              <a:solidFill>
                <a:srgbClr val="0000FF">
                  <a:alpha val="34000"/>
                </a:srgbClr>
              </a:solidFill>
              <a:latin typeface="+mn-lt"/>
            </a:endParaRPr>
          </a:p>
          <a:p>
            <a:pPr>
              <a:spcBef>
                <a:spcPts val="1200"/>
              </a:spcBef>
              <a:defRPr/>
            </a:pPr>
            <a:r>
              <a:rPr lang="en-US" sz="2800" b="1" dirty="0" smtClean="0">
                <a:solidFill>
                  <a:srgbClr val="0000FF">
                    <a:alpha val="34000"/>
                  </a:srgbClr>
                </a:solidFill>
                <a:latin typeface="+mn-lt"/>
              </a:rPr>
              <a:t>Tune and coupling</a:t>
            </a:r>
            <a:endParaRPr lang="en-US" sz="2800" b="1" dirty="0">
              <a:solidFill>
                <a:srgbClr val="0000FF">
                  <a:alpha val="34000"/>
                </a:srgbClr>
              </a:solidFill>
              <a:latin typeface="+mn-lt"/>
            </a:endParaRPr>
          </a:p>
          <a:p>
            <a:pPr>
              <a:spcBef>
                <a:spcPts val="1200"/>
              </a:spcBef>
              <a:defRPr/>
            </a:pPr>
            <a:r>
              <a:rPr lang="en-US" sz="2800" b="1" dirty="0" smtClean="0">
                <a:solidFill>
                  <a:srgbClr val="0000FF">
                    <a:alpha val="34000"/>
                  </a:srgbClr>
                </a:solidFill>
                <a:latin typeface="+mj-lt"/>
              </a:rPr>
              <a:t>Chromaticity</a:t>
            </a:r>
            <a:endParaRPr lang="en-US" sz="2800" b="1" dirty="0">
              <a:solidFill>
                <a:srgbClr val="0000FF">
                  <a:alpha val="34000"/>
                </a:srgbClr>
              </a:solidFill>
              <a:latin typeface="+mj-lt"/>
            </a:endParaRPr>
          </a:p>
          <a:p>
            <a:pPr>
              <a:spcBef>
                <a:spcPts val="1200"/>
              </a:spcBef>
              <a:defRPr/>
            </a:pPr>
            <a:r>
              <a:rPr lang="en-US" sz="2800" b="1" dirty="0" smtClean="0">
                <a:solidFill>
                  <a:srgbClr val="0000FF">
                    <a:alpha val="40000"/>
                  </a:srgbClr>
                </a:solidFill>
                <a:latin typeface="+mn-lt"/>
              </a:rPr>
              <a:t>Linear optics</a:t>
            </a:r>
          </a:p>
          <a:p>
            <a:pPr>
              <a:spcBef>
                <a:spcPts val="1200"/>
              </a:spcBef>
              <a:defRPr/>
            </a:pPr>
            <a:r>
              <a:rPr lang="en-US" sz="2800" b="1" dirty="0" smtClean="0">
                <a:solidFill>
                  <a:srgbClr val="0000FF"/>
                </a:solidFill>
                <a:latin typeface="+mn-lt"/>
              </a:rPr>
              <a:t>Appendix: model independent analysis</a:t>
            </a:r>
          </a:p>
        </p:txBody>
      </p:sp>
    </p:spTree>
    <p:extLst>
      <p:ext uri="{BB962C8B-B14F-4D97-AF65-F5344CB8AC3E}">
        <p14:creationId xmlns:p14="http://schemas.microsoft.com/office/powerpoint/2010/main" val="408848027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Model Independent Analysis</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95</a:t>
            </a:fld>
            <a:endParaRPr lang="en-US" altLang="en-US"/>
          </a:p>
        </p:txBody>
      </p:sp>
      <p:sp>
        <p:nvSpPr>
          <p:cNvPr id="6" name="Content Placeholder 5"/>
          <p:cNvSpPr>
            <a:spLocks noGrp="1"/>
          </p:cNvSpPr>
          <p:nvPr>
            <p:ph idx="1"/>
          </p:nvPr>
        </p:nvSpPr>
        <p:spPr>
          <a:xfrm>
            <a:off x="633631" y="855858"/>
            <a:ext cx="8167469" cy="2880382"/>
          </a:xfrm>
        </p:spPr>
        <p:txBody>
          <a:bodyPr/>
          <a:lstStyle/>
          <a:p>
            <a:r>
              <a:rPr lang="en-GB" sz="1800" dirty="0" smtClean="0"/>
              <a:t>The properties of the SVD decomposition find an interesting application in </a:t>
            </a:r>
            <a:r>
              <a:rPr lang="en-GB" sz="1800" b="1" dirty="0" smtClean="0">
                <a:solidFill>
                  <a:srgbClr val="0000FF"/>
                </a:solidFill>
              </a:rPr>
              <a:t>Model Independent Analysis</a:t>
            </a:r>
            <a:r>
              <a:rPr lang="en-GB" sz="1800" dirty="0" smtClean="0">
                <a:solidFill>
                  <a:srgbClr val="0000FF"/>
                </a:solidFill>
              </a:rPr>
              <a:t> </a:t>
            </a:r>
            <a:r>
              <a:rPr lang="en-GB" sz="1800" dirty="0" smtClean="0"/>
              <a:t>(MIA) and </a:t>
            </a:r>
            <a:r>
              <a:rPr lang="en-GB" sz="1800" b="1" dirty="0" smtClean="0">
                <a:solidFill>
                  <a:srgbClr val="0000FF"/>
                </a:solidFill>
              </a:rPr>
              <a:t>noise filtering</a:t>
            </a:r>
            <a:r>
              <a:rPr lang="en-GB" sz="1800" dirty="0" smtClean="0"/>
              <a:t>.</a:t>
            </a:r>
          </a:p>
          <a:p>
            <a:r>
              <a:rPr lang="en-GB" sz="1800" dirty="0" smtClean="0"/>
              <a:t>The idea behind MIA is to identify ‘patterns’ in data, in particular in time series, without using a model (at least not initially).</a:t>
            </a:r>
          </a:p>
          <a:p>
            <a:pPr lvl="1"/>
            <a:r>
              <a:rPr lang="en-GB" sz="1600" dirty="0" smtClean="0"/>
              <a:t>SVD is able to find main components in </a:t>
            </a:r>
            <a:r>
              <a:rPr lang="en-GB" sz="1600" smtClean="0"/>
              <a:t>data series.</a:t>
            </a:r>
            <a:endParaRPr lang="en-GB" sz="1600" dirty="0" smtClean="0"/>
          </a:p>
          <a:p>
            <a:r>
              <a:rPr lang="en-GB" sz="1800" dirty="0" smtClean="0"/>
              <a:t>Consider for example of a series of position measurements that are repeated at a certain time interval, not necessarily periodic. </a:t>
            </a:r>
          </a:p>
          <a:p>
            <a:pPr lvl="1"/>
            <a:r>
              <a:rPr lang="en-GB" sz="1600" dirty="0" smtClean="0"/>
              <a:t>For each measurement the beam position at N BPMs is recorded,</a:t>
            </a:r>
          </a:p>
          <a:p>
            <a:pPr lvl="1"/>
            <a:r>
              <a:rPr lang="en-GB" sz="1600" dirty="0" smtClean="0"/>
              <a:t>The data is stored in a matrix that is decomposed by SVD.</a:t>
            </a:r>
            <a:endParaRPr lang="en-GB" sz="1600" dirty="0"/>
          </a:p>
        </p:txBody>
      </p:sp>
      <p:pic>
        <p:nvPicPr>
          <p:cNvPr id="9" name="Picture 8"/>
          <p:cNvPicPr>
            <a:picLocks noChangeAspect="1"/>
          </p:cNvPicPr>
          <p:nvPr/>
        </p:nvPicPr>
        <p:blipFill>
          <a:blip r:embed="rId3"/>
          <a:stretch>
            <a:fillRect/>
          </a:stretch>
        </p:blipFill>
        <p:spPr>
          <a:xfrm>
            <a:off x="1320318" y="3604478"/>
            <a:ext cx="6106395" cy="2928084"/>
          </a:xfrm>
          <a:prstGeom prst="rect">
            <a:avLst/>
          </a:prstGeom>
        </p:spPr>
      </p:pic>
      <p:sp>
        <p:nvSpPr>
          <p:cNvPr id="10" name="TextBox 9"/>
          <p:cNvSpPr txBox="1"/>
          <p:nvPr/>
        </p:nvSpPr>
        <p:spPr>
          <a:xfrm>
            <a:off x="691075" y="5901756"/>
            <a:ext cx="1292341" cy="253916"/>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050" b="1" kern="0" dirty="0" smtClean="0">
                <a:solidFill>
                  <a:srgbClr val="0000FF"/>
                </a:solidFill>
                <a:latin typeface="+mn-lt"/>
              </a:rPr>
              <a:t>Measurement no.</a:t>
            </a:r>
          </a:p>
        </p:txBody>
      </p:sp>
      <p:graphicFrame>
        <p:nvGraphicFramePr>
          <p:cNvPr id="11" name="Object 5"/>
          <p:cNvGraphicFramePr>
            <a:graphicFrameLocks noChangeAspect="1"/>
          </p:cNvGraphicFramePr>
          <p:nvPr>
            <p:extLst>
              <p:ext uri="{D42A27DB-BD31-4B8C-83A1-F6EECF244321}">
                <p14:modId xmlns:p14="http://schemas.microsoft.com/office/powerpoint/2010/main" val="951412564"/>
              </p:ext>
            </p:extLst>
          </p:nvPr>
        </p:nvGraphicFramePr>
        <p:xfrm>
          <a:off x="5007198" y="3642734"/>
          <a:ext cx="1631950" cy="481013"/>
        </p:xfrm>
        <a:graphic>
          <a:graphicData uri="http://schemas.openxmlformats.org/presentationml/2006/ole">
            <mc:AlternateContent xmlns:mc="http://schemas.openxmlformats.org/markup-compatibility/2006">
              <mc:Choice xmlns:v="urn:schemas-microsoft-com:vml" Requires="v">
                <p:oleObj spid="_x0000_s40205" name="Equation" r:id="rId4" imgW="774360" imgH="228600" progId="Equation.3">
                  <p:embed/>
                </p:oleObj>
              </mc:Choice>
              <mc:Fallback>
                <p:oleObj name="Equation" r:id="rId4" imgW="774360" imgH="228600" progId="Equation.3">
                  <p:embed/>
                  <p:pic>
                    <p:nvPicPr>
                      <p:cNvPr id="9" name="Object 5"/>
                      <p:cNvPicPr>
                        <a:picLocks noChangeAspect="1" noChangeArrowheads="1"/>
                      </p:cNvPicPr>
                      <p:nvPr/>
                    </p:nvPicPr>
                    <p:blipFill>
                      <a:blip r:embed="rId5"/>
                      <a:srcRect/>
                      <a:stretch>
                        <a:fillRect/>
                      </a:stretch>
                    </p:blipFill>
                    <p:spPr bwMode="auto">
                      <a:xfrm>
                        <a:off x="5007198" y="3642734"/>
                        <a:ext cx="1631950" cy="48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 name="Rectangle 11"/>
          <p:cNvSpPr/>
          <p:nvPr/>
        </p:nvSpPr>
        <p:spPr>
          <a:xfrm>
            <a:off x="8028450" y="2584090"/>
            <a:ext cx="955711"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O-MIA-SLAC</a:t>
            </a:r>
            <a:endParaRPr lang="en-GB" sz="1000" b="1" dirty="0">
              <a:latin typeface="+mj-lt"/>
            </a:endParaRPr>
          </a:p>
        </p:txBody>
      </p:sp>
    </p:spTree>
    <p:extLst>
      <p:ext uri="{BB962C8B-B14F-4D97-AF65-F5344CB8AC3E}">
        <p14:creationId xmlns:p14="http://schemas.microsoft.com/office/powerpoint/2010/main" val="347920313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Model Independent </a:t>
            </a:r>
            <a:r>
              <a:rPr lang="en-GB" dirty="0" smtClean="0"/>
              <a:t>Analysis 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96</a:t>
            </a:fld>
            <a:endParaRPr lang="en-US" altLang="en-US"/>
          </a:p>
        </p:txBody>
      </p:sp>
      <p:sp>
        <p:nvSpPr>
          <p:cNvPr id="6" name="Content Placeholder 5"/>
          <p:cNvSpPr>
            <a:spLocks noGrp="1"/>
          </p:cNvSpPr>
          <p:nvPr>
            <p:ph idx="1"/>
          </p:nvPr>
        </p:nvSpPr>
        <p:spPr>
          <a:xfrm>
            <a:off x="483435" y="1000804"/>
            <a:ext cx="4833866" cy="2189085"/>
          </a:xfrm>
        </p:spPr>
        <p:txBody>
          <a:bodyPr/>
          <a:lstStyle/>
          <a:p>
            <a:r>
              <a:rPr lang="en-GB" sz="1800" dirty="0" smtClean="0"/>
              <a:t>We are interested in matrices </a:t>
            </a:r>
            <a:r>
              <a:rPr lang="en-GB" sz="1800" b="1" i="1" dirty="0" smtClean="0">
                <a:latin typeface="Times New Roman" panose="02020603050405020304" pitchFamily="18" charset="0"/>
                <a:cs typeface="Times New Roman" panose="02020603050405020304" pitchFamily="18" charset="0"/>
              </a:rPr>
              <a:t>W</a:t>
            </a:r>
            <a:r>
              <a:rPr lang="en-GB" sz="1800" dirty="0" smtClean="0"/>
              <a:t> (eigenvalues) and </a:t>
            </a:r>
            <a:r>
              <a:rPr lang="en-GB" sz="1800" b="1" i="1" dirty="0" smtClean="0">
                <a:latin typeface="Times New Roman" panose="02020603050405020304" pitchFamily="18" charset="0"/>
                <a:cs typeface="Times New Roman" panose="02020603050405020304" pitchFamily="18" charset="0"/>
              </a:rPr>
              <a:t>V</a:t>
            </a:r>
            <a:r>
              <a:rPr lang="en-GB" sz="1800" dirty="0" smtClean="0"/>
              <a:t> (special vectors):</a:t>
            </a:r>
          </a:p>
          <a:p>
            <a:pPr lvl="1"/>
            <a:r>
              <a:rPr lang="en-GB" sz="1600" dirty="0" smtClean="0"/>
              <a:t>The columns of </a:t>
            </a:r>
            <a:r>
              <a:rPr lang="en-GB" sz="1600" b="1" i="1" dirty="0" smtClean="0">
                <a:latin typeface="Times New Roman" panose="02020603050405020304" pitchFamily="18" charset="0"/>
                <a:cs typeface="Times New Roman" panose="02020603050405020304" pitchFamily="18" charset="0"/>
              </a:rPr>
              <a:t>V</a:t>
            </a:r>
            <a:r>
              <a:rPr lang="en-GB" sz="1600" b="1" i="1" baseline="30000" dirty="0" smtClean="0">
                <a:latin typeface="Times New Roman" panose="02020603050405020304" pitchFamily="18" charset="0"/>
                <a:cs typeface="Times New Roman" panose="02020603050405020304" pitchFamily="18" charset="0"/>
              </a:rPr>
              <a:t>T</a:t>
            </a:r>
            <a:r>
              <a:rPr lang="en-GB" sz="1600" dirty="0" smtClean="0"/>
              <a:t> contain orthogonal patterns that are characteristic for the data set (</a:t>
            </a:r>
            <a:r>
              <a:rPr lang="en-GB" sz="1600" b="1" i="1" dirty="0" smtClean="0">
                <a:latin typeface="Times New Roman" panose="02020603050405020304" pitchFamily="18" charset="0"/>
                <a:cs typeface="Times New Roman" panose="02020603050405020304" pitchFamily="18" charset="0"/>
              </a:rPr>
              <a:t>VV</a:t>
            </a:r>
            <a:r>
              <a:rPr lang="en-GB" sz="1600" b="1" i="1" baseline="30000" dirty="0" smtClean="0">
                <a:latin typeface="Times New Roman" panose="02020603050405020304" pitchFamily="18" charset="0"/>
                <a:cs typeface="Times New Roman" panose="02020603050405020304" pitchFamily="18" charset="0"/>
              </a:rPr>
              <a:t>T</a:t>
            </a:r>
            <a:r>
              <a:rPr lang="en-GB" sz="1600" b="1" i="1" dirty="0" smtClean="0">
                <a:latin typeface="Times New Roman" panose="02020603050405020304" pitchFamily="18" charset="0"/>
                <a:cs typeface="Times New Roman" panose="02020603050405020304" pitchFamily="18" charset="0"/>
              </a:rPr>
              <a:t> = V</a:t>
            </a:r>
            <a:r>
              <a:rPr lang="en-GB" sz="1600" b="1" i="1" baseline="30000" dirty="0" smtClean="0">
                <a:latin typeface="Times New Roman" panose="02020603050405020304" pitchFamily="18" charset="0"/>
                <a:cs typeface="Times New Roman" panose="02020603050405020304" pitchFamily="18" charset="0"/>
              </a:rPr>
              <a:t>T</a:t>
            </a:r>
            <a:r>
              <a:rPr lang="en-GB" sz="1600" b="1" i="1" dirty="0" smtClean="0">
                <a:latin typeface="Times New Roman" panose="02020603050405020304" pitchFamily="18" charset="0"/>
                <a:cs typeface="Times New Roman" panose="02020603050405020304" pitchFamily="18" charset="0"/>
              </a:rPr>
              <a:t>V</a:t>
            </a:r>
            <a:r>
              <a:rPr lang="en-GB" sz="1600" b="1" i="1" baseline="30000" dirty="0" smtClean="0">
                <a:latin typeface="Times New Roman" panose="02020603050405020304" pitchFamily="18" charset="0"/>
                <a:cs typeface="Times New Roman" panose="02020603050405020304" pitchFamily="18" charset="0"/>
              </a:rPr>
              <a:t> </a:t>
            </a:r>
            <a:r>
              <a:rPr lang="en-GB" sz="1600" b="1" i="1" dirty="0" smtClean="0">
                <a:latin typeface="Times New Roman" panose="02020603050405020304" pitchFamily="18" charset="0"/>
                <a:cs typeface="Times New Roman" panose="02020603050405020304" pitchFamily="18" charset="0"/>
              </a:rPr>
              <a:t>= 1).</a:t>
            </a:r>
            <a:endParaRPr lang="en-GB" sz="1600" dirty="0" smtClean="0"/>
          </a:p>
          <a:p>
            <a:pPr lvl="1"/>
            <a:r>
              <a:rPr lang="en-GB" sz="1600" dirty="0" smtClean="0"/>
              <a:t>The eigenvalues define the relative ‘importance’ of each pattern.</a:t>
            </a:r>
            <a:endParaRPr lang="en-GB" sz="1600" dirty="0"/>
          </a:p>
        </p:txBody>
      </p:sp>
      <p:pic>
        <p:nvPicPr>
          <p:cNvPr id="7" name="Picture 6"/>
          <p:cNvPicPr>
            <a:picLocks noChangeAspect="1"/>
          </p:cNvPicPr>
          <p:nvPr/>
        </p:nvPicPr>
        <p:blipFill>
          <a:blip r:embed="rId2"/>
          <a:stretch>
            <a:fillRect/>
          </a:stretch>
        </p:blipFill>
        <p:spPr>
          <a:xfrm>
            <a:off x="5403306" y="800099"/>
            <a:ext cx="3740695" cy="2590495"/>
          </a:xfrm>
          <a:prstGeom prst="rect">
            <a:avLst/>
          </a:prstGeom>
        </p:spPr>
      </p:pic>
      <p:pic>
        <p:nvPicPr>
          <p:cNvPr id="9" name="Picture 8"/>
          <p:cNvPicPr>
            <a:picLocks noChangeAspect="1"/>
          </p:cNvPicPr>
          <p:nvPr/>
        </p:nvPicPr>
        <p:blipFill>
          <a:blip r:embed="rId3"/>
          <a:stretch>
            <a:fillRect/>
          </a:stretch>
        </p:blipFill>
        <p:spPr>
          <a:xfrm>
            <a:off x="4062646" y="4152693"/>
            <a:ext cx="2767091" cy="1981407"/>
          </a:xfrm>
          <a:prstGeom prst="rect">
            <a:avLst/>
          </a:prstGeom>
        </p:spPr>
      </p:pic>
      <p:sp>
        <p:nvSpPr>
          <p:cNvPr id="10" name="TextBox 9"/>
          <p:cNvSpPr txBox="1"/>
          <p:nvPr/>
        </p:nvSpPr>
        <p:spPr>
          <a:xfrm>
            <a:off x="801650" y="3890596"/>
            <a:ext cx="2541390" cy="276999"/>
          </a:xfrm>
          <a:prstGeom prst="rect">
            <a:avLst/>
          </a:prstGeom>
        </p:spPr>
        <p:txBody>
          <a:bodyPr wrap="square" rtlCol="0">
            <a:spAutoFit/>
          </a:bodyPr>
          <a:lstStyle/>
          <a:p>
            <a:pPr>
              <a:spcBef>
                <a:spcPct val="20000"/>
              </a:spcBef>
              <a:spcAft>
                <a:spcPts val="400"/>
              </a:spcAft>
              <a:buClr>
                <a:srgbClr val="0000FF"/>
              </a:buClr>
              <a:buSzPct val="80000"/>
            </a:pPr>
            <a:r>
              <a:rPr lang="en-GB" sz="1200" b="1" i="1" kern="0" dirty="0" smtClean="0">
                <a:solidFill>
                  <a:srgbClr val="0000CC"/>
                </a:solidFill>
                <a:latin typeface="+mn-lt"/>
              </a:rPr>
              <a:t>MIA </a:t>
            </a:r>
            <a:r>
              <a:rPr lang="en-GB" sz="1200" b="1" i="1" kern="0" dirty="0">
                <a:solidFill>
                  <a:srgbClr val="0000CC"/>
                </a:solidFill>
                <a:latin typeface="+mn-lt"/>
              </a:rPr>
              <a:t>e</a:t>
            </a:r>
            <a:r>
              <a:rPr lang="en-GB" sz="1200" b="1" i="1" kern="0" dirty="0" smtClean="0">
                <a:solidFill>
                  <a:srgbClr val="0000CC"/>
                </a:solidFill>
                <a:latin typeface="+mn-lt"/>
              </a:rPr>
              <a:t>igenvalues for trajectories</a:t>
            </a:r>
          </a:p>
        </p:txBody>
      </p:sp>
      <p:sp>
        <p:nvSpPr>
          <p:cNvPr id="11" name="TextBox 10"/>
          <p:cNvSpPr txBox="1"/>
          <p:nvPr/>
        </p:nvSpPr>
        <p:spPr>
          <a:xfrm>
            <a:off x="4296681" y="3890596"/>
            <a:ext cx="2601601" cy="276999"/>
          </a:xfrm>
          <a:prstGeom prst="rect">
            <a:avLst/>
          </a:prstGeom>
        </p:spPr>
        <p:txBody>
          <a:bodyPr wrap="square" rtlCol="0">
            <a:spAutoFit/>
          </a:bodyPr>
          <a:lstStyle/>
          <a:p>
            <a:pPr>
              <a:spcBef>
                <a:spcPct val="20000"/>
              </a:spcBef>
              <a:spcAft>
                <a:spcPts val="400"/>
              </a:spcAft>
              <a:buClr>
                <a:srgbClr val="0000FF"/>
              </a:buClr>
              <a:buSzPct val="80000"/>
            </a:pPr>
            <a:r>
              <a:rPr lang="en-GB" sz="1200" b="1" i="1" kern="0" dirty="0" smtClean="0">
                <a:solidFill>
                  <a:srgbClr val="0000CC"/>
                </a:solidFill>
                <a:latin typeface="+mn-lt"/>
              </a:rPr>
              <a:t>Largest MIA special eigenvector</a:t>
            </a:r>
          </a:p>
        </p:txBody>
      </p:sp>
      <p:sp>
        <p:nvSpPr>
          <p:cNvPr id="12" name="TextBox 11"/>
          <p:cNvSpPr txBox="1"/>
          <p:nvPr/>
        </p:nvSpPr>
        <p:spPr>
          <a:xfrm>
            <a:off x="483435" y="3441942"/>
            <a:ext cx="5915722" cy="369332"/>
          </a:xfrm>
          <a:prstGeom prst="rect">
            <a:avLst/>
          </a:prstGeom>
        </p:spPr>
        <p:txBody>
          <a:bodyPr wrap="none" rtlCol="0">
            <a:spAutoFit/>
          </a:bodyPr>
          <a:lstStyle/>
          <a:p>
            <a:pPr marL="227013" indent="-227013">
              <a:spcBef>
                <a:spcPct val="20000"/>
              </a:spcBef>
              <a:spcAft>
                <a:spcPts val="400"/>
              </a:spcAft>
              <a:buClr>
                <a:srgbClr val="0000FF"/>
              </a:buClr>
              <a:buSzPct val="80000"/>
              <a:buFont typeface="Wingdings" pitchFamily="2" charset="2"/>
              <a:buChar char="q"/>
            </a:pPr>
            <a:r>
              <a:rPr lang="en-GB" kern="0" dirty="0" smtClean="0">
                <a:latin typeface="+mn-lt"/>
              </a:rPr>
              <a:t>Example application to the SPS-LHC transfer line TI8.</a:t>
            </a:r>
          </a:p>
        </p:txBody>
      </p:sp>
      <p:grpSp>
        <p:nvGrpSpPr>
          <p:cNvPr id="25" name="Group 24"/>
          <p:cNvGrpSpPr/>
          <p:nvPr/>
        </p:nvGrpSpPr>
        <p:grpSpPr>
          <a:xfrm>
            <a:off x="432748" y="4192848"/>
            <a:ext cx="3561353" cy="2058883"/>
            <a:chOff x="626597" y="4162276"/>
            <a:chExt cx="3561353" cy="2058883"/>
          </a:xfrm>
        </p:grpSpPr>
        <p:pic>
          <p:nvPicPr>
            <p:cNvPr id="8" name="Picture 7"/>
            <p:cNvPicPr>
              <a:picLocks noChangeAspect="1"/>
            </p:cNvPicPr>
            <p:nvPr/>
          </p:nvPicPr>
          <p:blipFill>
            <a:blip r:embed="rId4"/>
            <a:stretch>
              <a:fillRect/>
            </a:stretch>
          </p:blipFill>
          <p:spPr>
            <a:xfrm>
              <a:off x="626597" y="4162276"/>
              <a:ext cx="3348411" cy="2058883"/>
            </a:xfrm>
            <a:prstGeom prst="rect">
              <a:avLst/>
            </a:prstGeom>
          </p:spPr>
        </p:pic>
        <p:sp>
          <p:nvSpPr>
            <p:cNvPr id="13" name="TextBox 12"/>
            <p:cNvSpPr txBox="1"/>
            <p:nvPr/>
          </p:nvSpPr>
          <p:spPr>
            <a:xfrm>
              <a:off x="1351240" y="5546473"/>
              <a:ext cx="1257075" cy="261610"/>
            </a:xfrm>
            <a:prstGeom prst="rect">
              <a:avLst/>
            </a:prstGeom>
          </p:spPr>
          <p:txBody>
            <a:bodyPr wrap="none" rtlCol="0">
              <a:spAutoFit/>
            </a:bodyPr>
            <a:lstStyle/>
            <a:p>
              <a:pPr>
                <a:spcBef>
                  <a:spcPct val="20000"/>
                </a:spcBef>
                <a:spcAft>
                  <a:spcPts val="400"/>
                </a:spcAft>
                <a:buClr>
                  <a:srgbClr val="0000FF"/>
                </a:buClr>
                <a:buSzPct val="80000"/>
              </a:pPr>
              <a:r>
                <a:rPr lang="en-GB" sz="1100" b="1" i="1" kern="0" dirty="0" smtClean="0">
                  <a:latin typeface="+mn-lt"/>
                </a:rPr>
                <a:t>BPM noise floor</a:t>
              </a:r>
            </a:p>
          </p:txBody>
        </p:sp>
        <p:cxnSp>
          <p:nvCxnSpPr>
            <p:cNvPr id="15" name="Straight Arrow Connector 14"/>
            <p:cNvCxnSpPr/>
            <p:nvPr/>
          </p:nvCxnSpPr>
          <p:spPr bwMode="auto">
            <a:xfrm flipH="1" flipV="1">
              <a:off x="1814309" y="5235893"/>
              <a:ext cx="153620" cy="34955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Straight Arrow Connector 17"/>
            <p:cNvCxnSpPr/>
            <p:nvPr/>
          </p:nvCxnSpPr>
          <p:spPr bwMode="auto">
            <a:xfrm>
              <a:off x="1409577" y="4394908"/>
              <a:ext cx="2778373"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1" name="Oval 20"/>
            <p:cNvSpPr/>
            <p:nvPr/>
          </p:nvSpPr>
          <p:spPr bwMode="auto">
            <a:xfrm>
              <a:off x="1035180" y="4247071"/>
              <a:ext cx="337564" cy="295674"/>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24" name="TextBox 23"/>
          <p:cNvSpPr txBox="1"/>
          <p:nvPr/>
        </p:nvSpPr>
        <p:spPr>
          <a:xfrm>
            <a:off x="6841553" y="4446472"/>
            <a:ext cx="2090293" cy="1169551"/>
          </a:xfrm>
          <a:prstGeom prst="rect">
            <a:avLst/>
          </a:prstGeom>
        </p:spPr>
        <p:txBody>
          <a:bodyPr wrap="square" rtlCol="0">
            <a:spAutoFit/>
          </a:bodyPr>
          <a:lstStyle/>
          <a:p>
            <a:pPr algn="ctr">
              <a:spcBef>
                <a:spcPct val="20000"/>
              </a:spcBef>
              <a:spcAft>
                <a:spcPts val="400"/>
              </a:spcAft>
              <a:buClr>
                <a:srgbClr val="0000FF"/>
              </a:buClr>
              <a:buSzPct val="80000"/>
            </a:pPr>
            <a:r>
              <a:rPr lang="en-GB" sz="1400" i="1" kern="0" dirty="0" smtClean="0">
                <a:latin typeface="+mn-lt"/>
              </a:rPr>
              <a:t>A analysis of the </a:t>
            </a:r>
            <a:r>
              <a:rPr lang="en-GB" sz="1400" i="1" kern="0" dirty="0" err="1" smtClean="0">
                <a:latin typeface="+mn-lt"/>
              </a:rPr>
              <a:t>spacial</a:t>
            </a:r>
            <a:r>
              <a:rPr lang="en-GB" sz="1400" i="1" kern="0" dirty="0" smtClean="0">
                <a:latin typeface="+mn-lt"/>
              </a:rPr>
              <a:t> pattern with a model points to the extraction septum magnet as </a:t>
            </a:r>
            <a:r>
              <a:rPr lang="en-GB" sz="1400" i="1" kern="0" dirty="0">
                <a:latin typeface="+mn-lt"/>
              </a:rPr>
              <a:t>s</a:t>
            </a:r>
            <a:r>
              <a:rPr lang="en-GB" sz="1400" i="1" kern="0" dirty="0" smtClean="0">
                <a:latin typeface="+mn-lt"/>
              </a:rPr>
              <a:t>ource (</a:t>
            </a:r>
            <a:r>
              <a:rPr lang="en-GB" sz="1400" i="1" kern="0" dirty="0" smtClean="0">
                <a:latin typeface="+mn-lt"/>
                <a:sym typeface="Wingdings" panose="05000000000000000000" pitchFamily="2" charset="2"/>
              </a:rPr>
              <a:t> ripple)</a:t>
            </a:r>
            <a:endParaRPr lang="en-GB" sz="1400" i="1" kern="0" dirty="0" smtClean="0">
              <a:latin typeface="+mn-lt"/>
            </a:endParaRPr>
          </a:p>
        </p:txBody>
      </p:sp>
      <p:sp>
        <p:nvSpPr>
          <p:cNvPr id="26" name="Rectangle 25"/>
          <p:cNvSpPr/>
          <p:nvPr/>
        </p:nvSpPr>
        <p:spPr>
          <a:xfrm>
            <a:off x="7491400" y="3916012"/>
            <a:ext cx="790601" cy="246221"/>
          </a:xfrm>
          <a:prstGeom prst="rect">
            <a:avLst/>
          </a:prstGeom>
          <a:solidFill>
            <a:schemeClr val="bg2">
              <a:lumMod val="20000"/>
              <a:lumOff val="80000"/>
            </a:schemeClr>
          </a:solidFill>
        </p:spPr>
        <p:txBody>
          <a:bodyPr wrap="none">
            <a:spAutoFit/>
          </a:bodyPr>
          <a:lstStyle/>
          <a:p>
            <a:pPr algn="ctr"/>
            <a:r>
              <a:rPr lang="en-GB" sz="1000" b="1" kern="0" dirty="0" smtClean="0">
                <a:latin typeface="+mj-lt"/>
              </a:rPr>
              <a:t>O-MIA-TI8</a:t>
            </a:r>
            <a:endParaRPr lang="en-GB" sz="1000" b="1" dirty="0">
              <a:latin typeface="+mj-lt"/>
            </a:endParaRPr>
          </a:p>
        </p:txBody>
      </p:sp>
    </p:spTree>
    <p:extLst>
      <p:ext uri="{BB962C8B-B14F-4D97-AF65-F5344CB8AC3E}">
        <p14:creationId xmlns:p14="http://schemas.microsoft.com/office/powerpoint/2010/main" val="319084557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Model Independent Analysis </a:t>
            </a:r>
            <a:r>
              <a:rPr lang="en-GB" dirty="0" smtClean="0"/>
              <a:t>III</a:t>
            </a:r>
            <a:endParaRPr lang="en-GB" dirty="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4" name="Footer Placeholder 3"/>
          <p:cNvSpPr>
            <a:spLocks noGrp="1"/>
          </p:cNvSpPr>
          <p:nvPr>
            <p:ph type="ftr" sz="quarter" idx="11"/>
          </p:nvPr>
        </p:nvSpPr>
        <p:spPr/>
        <p:txBody>
          <a:bodyPr/>
          <a:lstStyle/>
          <a:p>
            <a:pPr>
              <a:defRPr/>
            </a:pPr>
            <a:r>
              <a:rPr lang="en-GB" smtClean="0"/>
              <a:t>Beam Instrumention CAS - Linear Imperfections</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97</a:t>
            </a:fld>
            <a:endParaRPr lang="en-US" altLang="en-US"/>
          </a:p>
        </p:txBody>
      </p:sp>
      <p:graphicFrame>
        <p:nvGraphicFramePr>
          <p:cNvPr id="12" name="Object 11"/>
          <p:cNvGraphicFramePr>
            <a:graphicFrameLocks noChangeAspect="1"/>
          </p:cNvGraphicFramePr>
          <p:nvPr>
            <p:extLst>
              <p:ext uri="{D42A27DB-BD31-4B8C-83A1-F6EECF244321}">
                <p14:modId xmlns:p14="http://schemas.microsoft.com/office/powerpoint/2010/main" val="3910735472"/>
              </p:ext>
            </p:extLst>
          </p:nvPr>
        </p:nvGraphicFramePr>
        <p:xfrm>
          <a:off x="6057310" y="5380924"/>
          <a:ext cx="1050910" cy="662149"/>
        </p:xfrm>
        <a:graphic>
          <a:graphicData uri="http://schemas.openxmlformats.org/presentationml/2006/ole">
            <mc:AlternateContent xmlns:mc="http://schemas.openxmlformats.org/markup-compatibility/2006">
              <mc:Choice xmlns:v="urn:schemas-microsoft-com:vml" Requires="v">
                <p:oleObj spid="_x0000_s41225" name="Equation" r:id="rId4" imgW="342720" imgH="215640" progId="Equation.3">
                  <p:embed/>
                </p:oleObj>
              </mc:Choice>
              <mc:Fallback>
                <p:oleObj name="Equation" r:id="rId4" imgW="342720" imgH="215640" progId="Equation.3">
                  <p:embed/>
                  <p:pic>
                    <p:nvPicPr>
                      <p:cNvPr id="0" name=""/>
                      <p:cNvPicPr/>
                      <p:nvPr/>
                    </p:nvPicPr>
                    <p:blipFill>
                      <a:blip r:embed="rId5"/>
                      <a:stretch>
                        <a:fillRect/>
                      </a:stretch>
                    </p:blipFill>
                    <p:spPr>
                      <a:xfrm>
                        <a:off x="6057310" y="5380924"/>
                        <a:ext cx="1050910" cy="662149"/>
                      </a:xfrm>
                      <a:prstGeom prst="rect">
                        <a:avLst/>
                      </a:prstGeom>
                    </p:spPr>
                  </p:pic>
                </p:oleObj>
              </mc:Fallback>
            </mc:AlternateContent>
          </a:graphicData>
        </a:graphic>
      </p:graphicFrame>
      <p:grpSp>
        <p:nvGrpSpPr>
          <p:cNvPr id="21" name="Group 20"/>
          <p:cNvGrpSpPr/>
          <p:nvPr/>
        </p:nvGrpSpPr>
        <p:grpSpPr>
          <a:xfrm>
            <a:off x="527814" y="4401468"/>
            <a:ext cx="5466109" cy="2621060"/>
            <a:chOff x="527814" y="4401468"/>
            <a:chExt cx="5466109" cy="2621060"/>
          </a:xfrm>
        </p:grpSpPr>
        <p:pic>
          <p:nvPicPr>
            <p:cNvPr id="10" name="Picture 9"/>
            <p:cNvPicPr>
              <a:picLocks noChangeAspect="1"/>
            </p:cNvPicPr>
            <p:nvPr/>
          </p:nvPicPr>
          <p:blipFill>
            <a:blip r:embed="rId6"/>
            <a:stretch>
              <a:fillRect/>
            </a:stretch>
          </p:blipFill>
          <p:spPr>
            <a:xfrm>
              <a:off x="527814" y="4401468"/>
              <a:ext cx="5466109" cy="2621060"/>
            </a:xfrm>
            <a:prstGeom prst="rect">
              <a:avLst/>
            </a:prstGeom>
          </p:spPr>
        </p:pic>
        <p:sp>
          <p:nvSpPr>
            <p:cNvPr id="13" name="Rectangle 12"/>
            <p:cNvSpPr/>
            <p:nvPr/>
          </p:nvSpPr>
          <p:spPr bwMode="auto">
            <a:xfrm>
              <a:off x="539474" y="4401468"/>
              <a:ext cx="1925415" cy="262106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15" name="Straight Connector 14"/>
            <p:cNvCxnSpPr/>
            <p:nvPr/>
          </p:nvCxnSpPr>
          <p:spPr bwMode="auto">
            <a:xfrm flipV="1">
              <a:off x="3957698" y="5481568"/>
              <a:ext cx="0" cy="46086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6" name="Straight Connector 15"/>
            <p:cNvCxnSpPr/>
            <p:nvPr/>
          </p:nvCxnSpPr>
          <p:spPr bwMode="auto">
            <a:xfrm flipH="1">
              <a:off x="3962578" y="5464465"/>
              <a:ext cx="53767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0" name="TextBox 19"/>
            <p:cNvSpPr txBox="1"/>
            <p:nvPr/>
          </p:nvSpPr>
          <p:spPr>
            <a:xfrm>
              <a:off x="3996809" y="5481674"/>
              <a:ext cx="469208" cy="461665"/>
            </a:xfrm>
            <a:prstGeom prst="rect">
              <a:avLst/>
            </a:prstGeom>
            <a:solidFill>
              <a:schemeClr val="bg1"/>
            </a:solidFill>
          </p:spPr>
          <p:txBody>
            <a:bodyPr wrap="square" rtlCol="0">
              <a:spAutoFit/>
            </a:bodyPr>
            <a:lstStyle/>
            <a:p>
              <a:pPr algn="ctr">
                <a:spcBef>
                  <a:spcPct val="20000"/>
                </a:spcBef>
                <a:spcAft>
                  <a:spcPts val="400"/>
                </a:spcAft>
                <a:buClr>
                  <a:srgbClr val="0000FF"/>
                </a:buClr>
                <a:buSzPct val="80000"/>
              </a:pPr>
              <a:r>
                <a:rPr lang="en-GB" sz="2400" i="1" kern="0" dirty="0" smtClean="0">
                  <a:latin typeface="Times New Roman" panose="02020603050405020304" pitchFamily="18" charset="0"/>
                  <a:cs typeface="Times New Roman" panose="02020603050405020304" pitchFamily="18" charset="0"/>
                </a:rPr>
                <a:t>0</a:t>
              </a:r>
            </a:p>
          </p:txBody>
        </p:sp>
      </p:grpSp>
      <p:sp>
        <p:nvSpPr>
          <p:cNvPr id="6" name="Content Placeholder 5"/>
          <p:cNvSpPr>
            <a:spLocks noGrp="1"/>
          </p:cNvSpPr>
          <p:nvPr>
            <p:ph idx="1"/>
          </p:nvPr>
        </p:nvSpPr>
        <p:spPr>
          <a:xfrm>
            <a:off x="539475" y="856399"/>
            <a:ext cx="8065050" cy="3709599"/>
          </a:xfrm>
        </p:spPr>
        <p:txBody>
          <a:bodyPr/>
          <a:lstStyle/>
          <a:p>
            <a:r>
              <a:rPr lang="en-GB" sz="1800" dirty="0" smtClean="0"/>
              <a:t>The example presented on the last slide highlights how a coherent pattern emerges from the data without need of applying a model.</a:t>
            </a:r>
          </a:p>
          <a:p>
            <a:r>
              <a:rPr lang="en-GB" sz="1800" dirty="0" smtClean="0"/>
              <a:t>The components of matrix </a:t>
            </a:r>
            <a:r>
              <a:rPr lang="en-GB" sz="1800" b="1" i="1" dirty="0" smtClean="0">
                <a:latin typeface="Times New Roman" panose="02020603050405020304" pitchFamily="18" charset="0"/>
                <a:cs typeface="Times New Roman" panose="02020603050405020304" pitchFamily="18" charset="0"/>
              </a:rPr>
              <a:t>V</a:t>
            </a:r>
            <a:r>
              <a:rPr lang="en-GB" sz="1800" dirty="0" smtClean="0"/>
              <a:t> are by construction orthogonal.</a:t>
            </a:r>
          </a:p>
          <a:p>
            <a:pPr lvl="1"/>
            <a:r>
              <a:rPr lang="en-GB" sz="1600" dirty="0" smtClean="0"/>
              <a:t>When there are multiple sources of patterns, the eigenvectors do not necessarily correspond to physical elements, but rather to linear combinations that form an orthogonal set.</a:t>
            </a:r>
          </a:p>
          <a:p>
            <a:pPr lvl="1"/>
            <a:r>
              <a:rPr lang="en-GB" sz="1600" dirty="0" smtClean="0"/>
              <a:t>A model is required to identify and disentangle the real physical sources.</a:t>
            </a:r>
          </a:p>
          <a:p>
            <a:r>
              <a:rPr lang="en-GB" sz="1800" dirty="0" smtClean="0"/>
              <a:t>The same technique may also be used to apply </a:t>
            </a:r>
            <a:r>
              <a:rPr lang="en-GB" sz="1800" b="1" dirty="0" smtClean="0">
                <a:solidFill>
                  <a:srgbClr val="0000FF"/>
                </a:solidFill>
              </a:rPr>
              <a:t>noise reduction </a:t>
            </a:r>
            <a:r>
              <a:rPr lang="en-GB" sz="1800" dirty="0" smtClean="0"/>
              <a:t>on a data set. For that purpose, after SVD, a filtered version </a:t>
            </a:r>
            <a:r>
              <a:rPr lang="en-GB" sz="1800" b="1" i="1" dirty="0" smtClean="0">
                <a:latin typeface="Times New Roman" panose="02020603050405020304" pitchFamily="18" charset="0"/>
                <a:cs typeface="Times New Roman" panose="02020603050405020304" pitchFamily="18" charset="0"/>
              </a:rPr>
              <a:t>A</a:t>
            </a:r>
            <a:r>
              <a:rPr lang="en-GB" sz="1800" b="1" i="1" baseline="-25000" dirty="0" smtClean="0">
                <a:latin typeface="Times New Roman" panose="02020603050405020304" pitchFamily="18" charset="0"/>
                <a:cs typeface="Times New Roman" panose="02020603050405020304" pitchFamily="18" charset="0"/>
              </a:rPr>
              <a:t>F</a:t>
            </a:r>
            <a:r>
              <a:rPr lang="en-GB" sz="1800" b="1" i="1" dirty="0" smtClean="0">
                <a:latin typeface="Times New Roman" panose="02020603050405020304" pitchFamily="18" charset="0"/>
                <a:cs typeface="Times New Roman" panose="02020603050405020304" pitchFamily="18" charset="0"/>
              </a:rPr>
              <a:t> </a:t>
            </a:r>
            <a:r>
              <a:rPr lang="en-GB" sz="1800" dirty="0" smtClean="0"/>
              <a:t>of matrix </a:t>
            </a:r>
            <a:r>
              <a:rPr lang="en-GB" sz="1800" b="1" i="1" dirty="0" smtClean="0">
                <a:latin typeface="Times New Roman" panose="02020603050405020304" pitchFamily="18" charset="0"/>
                <a:cs typeface="Times New Roman" panose="02020603050405020304" pitchFamily="18" charset="0"/>
              </a:rPr>
              <a:t>A</a:t>
            </a:r>
            <a:r>
              <a:rPr lang="en-GB" sz="1800" dirty="0" smtClean="0"/>
              <a:t> is </a:t>
            </a:r>
            <a:r>
              <a:rPr lang="en-GB" sz="1800" i="1" dirty="0" smtClean="0"/>
              <a:t>‘reconstructed</a:t>
            </a:r>
            <a:r>
              <a:rPr lang="en-GB" sz="1800" dirty="0" smtClean="0"/>
              <a:t>’ using only the dominant eigenvalues and vectors.</a:t>
            </a:r>
          </a:p>
          <a:p>
            <a:pPr lvl="1"/>
            <a:r>
              <a:rPr lang="en-GB" sz="1600" dirty="0" smtClean="0"/>
              <a:t>This is a common technique to improve the quality of multi-turn data for optics measurements, keeping only the few dominant eigenvalues (~10) that contain the beam oscillation information.</a:t>
            </a:r>
            <a:endParaRPr lang="en-GB" sz="1600" dirty="0"/>
          </a:p>
        </p:txBody>
      </p:sp>
    </p:spTree>
    <p:extLst>
      <p:ext uri="{BB962C8B-B14F-4D97-AF65-F5344CB8AC3E}">
        <p14:creationId xmlns:p14="http://schemas.microsoft.com/office/powerpoint/2010/main" val="355552350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4" name="Content Placeholder 3"/>
          <p:cNvSpPr txBox="1">
            <a:spLocks noGrp="1"/>
          </p:cNvSpPr>
          <p:nvPr>
            <p:ph idx="1"/>
          </p:nvPr>
        </p:nvSpPr>
        <p:spPr>
          <a:xfrm>
            <a:off x="572155" y="800100"/>
            <a:ext cx="8141860" cy="2211888"/>
          </a:xfrm>
          <a:prstGeom prst="rect">
            <a:avLst/>
          </a:prstGeom>
        </p:spPr>
        <p:txBody>
          <a:bodyPr wrap="square" rtlCol="0">
            <a:spAutoFit/>
          </a:bodyPr>
          <a:lstStyle/>
          <a:p>
            <a:pPr marL="0" indent="0">
              <a:spcBef>
                <a:spcPct val="20000"/>
              </a:spcBef>
              <a:spcAft>
                <a:spcPts val="400"/>
              </a:spcAft>
              <a:buClr>
                <a:srgbClr val="0000FF"/>
              </a:buClr>
              <a:buSzPct val="80000"/>
              <a:buNone/>
            </a:pPr>
            <a:r>
              <a:rPr lang="en-GB" sz="1100" b="1" i="1" kern="0" dirty="0" smtClean="0">
                <a:latin typeface="+mn-lt"/>
              </a:rPr>
              <a:t>Tune, coupling and chromaticity</a:t>
            </a:r>
          </a:p>
          <a:p>
            <a:pPr marL="0" indent="0">
              <a:spcAft>
                <a:spcPts val="400"/>
              </a:spcAft>
              <a:buNone/>
            </a:pPr>
            <a:r>
              <a:rPr lang="en-GB" sz="1100" i="1" kern="0" dirty="0" smtClean="0">
                <a:latin typeface="+mn-lt"/>
              </a:rPr>
              <a:t>[</a:t>
            </a:r>
            <a:r>
              <a:rPr lang="en-GB" sz="1100" i="1" dirty="0" smtClean="0"/>
              <a:t>Q-SHOT-LHC</a:t>
            </a:r>
            <a:r>
              <a:rPr lang="en-GB" sz="1100" i="1" kern="0" dirty="0" smtClean="0">
                <a:latin typeface="+mn-lt"/>
              </a:rPr>
              <a:t>] </a:t>
            </a:r>
            <a:r>
              <a:rPr lang="en-GB" sz="1100" i="1" dirty="0"/>
              <a:t>M. </a:t>
            </a:r>
            <a:r>
              <a:rPr lang="en-GB" sz="1100" i="1" dirty="0" smtClean="0"/>
              <a:t>Betz et al</a:t>
            </a:r>
            <a:r>
              <a:rPr lang="en-GB" sz="1100" i="1" dirty="0"/>
              <a:t>, </a:t>
            </a:r>
            <a:r>
              <a:rPr lang="en-GB" sz="1100" i="1" dirty="0" smtClean="0"/>
              <a:t>NIMA </a:t>
            </a:r>
            <a:r>
              <a:rPr lang="en-GB" sz="1100" i="1" dirty="0"/>
              <a:t>874 (2017) </a:t>
            </a:r>
            <a:r>
              <a:rPr lang="en-GB" sz="1100" i="1" dirty="0" smtClean="0"/>
              <a:t>113–126.</a:t>
            </a:r>
          </a:p>
          <a:p>
            <a:pPr marL="0" indent="0">
              <a:spcAft>
                <a:spcPts val="400"/>
              </a:spcAft>
              <a:buNone/>
            </a:pPr>
            <a:r>
              <a:rPr lang="en-GB" sz="1100" i="1" dirty="0"/>
              <a:t>[Q-FB-RHIC] R. Jones et al, TOWARDS A ROBUST PHASE LOCKED LOOP TUNE </a:t>
            </a:r>
            <a:r>
              <a:rPr lang="en-GB" sz="1100" i="1" dirty="0" smtClean="0"/>
              <a:t>FEEDBACK SYSTEM, Proc</a:t>
            </a:r>
            <a:r>
              <a:rPr lang="en-GB" sz="1100" i="1" dirty="0"/>
              <a:t>. DIPAC 2005.</a:t>
            </a:r>
          </a:p>
          <a:p>
            <a:pPr marL="0" indent="0">
              <a:spcAft>
                <a:spcPts val="400"/>
              </a:spcAft>
              <a:buNone/>
            </a:pPr>
            <a:r>
              <a:rPr lang="en-GB" sz="1100" i="1" dirty="0" smtClean="0"/>
              <a:t>[LEP-PERF] </a:t>
            </a:r>
            <a:r>
              <a:rPr lang="en-GB" sz="1100" i="1" dirty="0" err="1"/>
              <a:t>D.Brandt</a:t>
            </a:r>
            <a:r>
              <a:rPr lang="en-GB" sz="1100" i="1" dirty="0"/>
              <a:t> et al, CERN-SL-2000-037 DI and Rep. </a:t>
            </a:r>
            <a:r>
              <a:rPr lang="en-GB" sz="1100" i="1" dirty="0" err="1"/>
              <a:t>Prog</a:t>
            </a:r>
            <a:r>
              <a:rPr lang="en-GB" sz="1100" i="1" dirty="0"/>
              <a:t>. Phys. 63 (2000) pp </a:t>
            </a:r>
            <a:r>
              <a:rPr lang="en-GB" sz="1100" i="1" dirty="0" smtClean="0"/>
              <a:t>939-1000.</a:t>
            </a:r>
          </a:p>
          <a:p>
            <a:pPr marL="0" indent="0">
              <a:spcAft>
                <a:spcPts val="400"/>
              </a:spcAft>
              <a:buNone/>
            </a:pPr>
            <a:r>
              <a:rPr lang="en-GB" sz="1100" i="1" dirty="0"/>
              <a:t>[Q-COUP-KEKB] </a:t>
            </a:r>
            <a:r>
              <a:rPr lang="en-GB" sz="1100" i="1" dirty="0" smtClean="0"/>
              <a:t>Y. </a:t>
            </a:r>
            <a:r>
              <a:rPr lang="en-GB" sz="1100" i="1" dirty="0"/>
              <a:t>Ohnishi , Optics Correction and Low Emittance Tuning at the Phase 1 Commissioning of </a:t>
            </a:r>
            <a:r>
              <a:rPr lang="en-GB" sz="1100" i="1" dirty="0" err="1" smtClean="0"/>
              <a:t>SuperKEKB</a:t>
            </a:r>
            <a:r>
              <a:rPr lang="en-GB" sz="1100" i="1" dirty="0" smtClean="0"/>
              <a:t>, eeFACT2016 workshop, Daresbury.</a:t>
            </a:r>
            <a:endParaRPr lang="en-GB" sz="1100" i="1" dirty="0"/>
          </a:p>
          <a:p>
            <a:pPr marL="0" indent="0">
              <a:spcAft>
                <a:spcPts val="400"/>
              </a:spcAft>
              <a:buNone/>
            </a:pPr>
            <a:r>
              <a:rPr lang="en-GB" sz="1100" i="1" dirty="0" smtClean="0"/>
              <a:t>[Q-COUP-LHC</a:t>
            </a:r>
            <a:r>
              <a:rPr lang="en-GB" sz="1100" i="1" dirty="0"/>
              <a:t>] T. </a:t>
            </a:r>
            <a:r>
              <a:rPr lang="en-GB" sz="1100" i="1" dirty="0" err="1" smtClean="0"/>
              <a:t>Persson</a:t>
            </a:r>
            <a:r>
              <a:rPr lang="en-GB" sz="1100" i="1" dirty="0"/>
              <a:t> et al, </a:t>
            </a:r>
            <a:r>
              <a:rPr lang="en-GB" sz="1100" i="1" dirty="0" smtClean="0"/>
              <a:t>PRSTAB 17</a:t>
            </a:r>
            <a:r>
              <a:rPr lang="en-GB" sz="1100" i="1" dirty="0"/>
              <a:t>, 051004 (2014</a:t>
            </a:r>
            <a:r>
              <a:rPr lang="en-GB" sz="1100" i="1" dirty="0" smtClean="0"/>
              <a:t>).</a:t>
            </a:r>
          </a:p>
          <a:p>
            <a:pPr marL="0" indent="0">
              <a:spcAft>
                <a:spcPts val="400"/>
              </a:spcAft>
              <a:buNone/>
            </a:pPr>
            <a:r>
              <a:rPr lang="en-GB" sz="1100" i="1" dirty="0"/>
              <a:t>[CHROM-B3-LHC] N. J </a:t>
            </a:r>
            <a:r>
              <a:rPr lang="en-GB" sz="1100" i="1" dirty="0" err="1"/>
              <a:t>Sammut</a:t>
            </a:r>
            <a:r>
              <a:rPr lang="en-GB" sz="1100" i="1" dirty="0"/>
              <a:t> et al., PRSTAB 10, 082802 (2007</a:t>
            </a:r>
            <a:r>
              <a:rPr lang="en-GB" sz="1100" i="1" dirty="0" smtClean="0"/>
              <a:t>).</a:t>
            </a:r>
          </a:p>
          <a:p>
            <a:pPr marL="0" indent="0">
              <a:spcAft>
                <a:spcPts val="400"/>
              </a:spcAft>
              <a:buNone/>
            </a:pPr>
            <a:endParaRPr lang="en-GB" sz="1100" i="1" dirty="0" smtClean="0"/>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5" name="Footer Placeholder 4"/>
          <p:cNvSpPr>
            <a:spLocks noGrp="1"/>
          </p:cNvSpPr>
          <p:nvPr>
            <p:ph type="ftr" sz="quarter" idx="11"/>
          </p:nvPr>
        </p:nvSpPr>
        <p:spPr/>
        <p:txBody>
          <a:bodyPr/>
          <a:lstStyle/>
          <a:p>
            <a:pPr>
              <a:defRPr/>
            </a:pPr>
            <a:r>
              <a:rPr lang="en-GB" smtClean="0"/>
              <a:t>Beam Instrumention CAS - Linear Imperfections</a:t>
            </a:r>
            <a:endParaRPr lang="en-US"/>
          </a:p>
        </p:txBody>
      </p:sp>
      <p:sp>
        <p:nvSpPr>
          <p:cNvPr id="6" name="Slide Number Placeholder 5"/>
          <p:cNvSpPr>
            <a:spLocks noGrp="1"/>
          </p:cNvSpPr>
          <p:nvPr>
            <p:ph type="sldNum" sz="quarter" idx="12"/>
          </p:nvPr>
        </p:nvSpPr>
        <p:spPr/>
        <p:txBody>
          <a:bodyPr/>
          <a:lstStyle/>
          <a:p>
            <a:fld id="{CDE5CB26-BAF5-4B05-B144-6888C8927702}" type="slidenum">
              <a:rPr lang="en-US" altLang="en-US" smtClean="0"/>
              <a:pPr/>
              <a:t>98</a:t>
            </a:fld>
            <a:endParaRPr lang="en-US" altLang="en-US"/>
          </a:p>
        </p:txBody>
      </p:sp>
      <p:sp>
        <p:nvSpPr>
          <p:cNvPr id="8" name="Content Placeholder 3"/>
          <p:cNvSpPr txBox="1">
            <a:spLocks/>
          </p:cNvSpPr>
          <p:nvPr/>
        </p:nvSpPr>
        <p:spPr bwMode="auto">
          <a:xfrm>
            <a:off x="577880" y="2896701"/>
            <a:ext cx="8069601" cy="382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spcAft>
                <a:spcPts val="400"/>
              </a:spcAft>
              <a:buFont typeface="Wingdings" panose="05000000000000000000" pitchFamily="2" charset="2"/>
              <a:buNone/>
            </a:pPr>
            <a:r>
              <a:rPr lang="en-GB" sz="1100" b="1" i="1" kern="0" dirty="0" smtClean="0"/>
              <a:t>Optics</a:t>
            </a:r>
          </a:p>
          <a:p>
            <a:pPr marL="0" indent="0">
              <a:spcAft>
                <a:spcPts val="400"/>
              </a:spcAft>
              <a:buNone/>
            </a:pPr>
            <a:r>
              <a:rPr lang="en-GB" sz="1100" i="1" kern="0" dirty="0" smtClean="0"/>
              <a:t>[O-KMOD-LHC] M. Kuhn, CERN-THESIS-2016-149.</a:t>
            </a:r>
          </a:p>
          <a:p>
            <a:pPr marL="0" indent="0">
              <a:spcAft>
                <a:spcPts val="400"/>
              </a:spcAft>
              <a:buNone/>
            </a:pPr>
            <a:r>
              <a:rPr lang="en-GB" sz="1100" i="1" kern="0" dirty="0" smtClean="0"/>
              <a:t>[O-BSTAR-LHC</a:t>
            </a:r>
            <a:r>
              <a:rPr lang="en-GB" sz="1100" i="1" kern="0" dirty="0"/>
              <a:t>] </a:t>
            </a:r>
            <a:r>
              <a:rPr lang="en-GB" sz="1100" i="1" kern="0" dirty="0" smtClean="0"/>
              <a:t>F.S. </a:t>
            </a:r>
            <a:r>
              <a:rPr lang="en-GB" sz="1100" i="1" kern="0" dirty="0" err="1" smtClean="0"/>
              <a:t>Carlier</a:t>
            </a:r>
            <a:r>
              <a:rPr lang="en-GB" sz="1100" i="1" kern="0" dirty="0" smtClean="0"/>
              <a:t>, CERN-THESIS-2015-154.</a:t>
            </a:r>
          </a:p>
          <a:p>
            <a:pPr marL="0" indent="0">
              <a:spcAft>
                <a:spcPts val="400"/>
              </a:spcAft>
              <a:buNone/>
            </a:pPr>
            <a:r>
              <a:rPr lang="en-GB" sz="1100" i="1" kern="0" dirty="0"/>
              <a:t>[O-LOCO-BDYN] </a:t>
            </a:r>
            <a:r>
              <a:rPr lang="en-GB" sz="1100" i="1" kern="0" dirty="0" smtClean="0"/>
              <a:t>LOCO </a:t>
            </a:r>
            <a:r>
              <a:rPr lang="en-GB" sz="1100" i="1" kern="0" dirty="0"/>
              <a:t>theme section in the Beam Dynamics </a:t>
            </a:r>
            <a:r>
              <a:rPr lang="en-GB" sz="1100" i="1" kern="0" dirty="0" smtClean="0"/>
              <a:t>Newsletter, 44</a:t>
            </a:r>
            <a:r>
              <a:rPr lang="en-GB" sz="1100" i="1" kern="0" dirty="0"/>
              <a:t>, ICFA, December </a:t>
            </a:r>
            <a:r>
              <a:rPr lang="en-GB" sz="1100" i="1" kern="0" dirty="0" smtClean="0"/>
              <a:t>2007</a:t>
            </a:r>
          </a:p>
          <a:p>
            <a:pPr marL="0" indent="0">
              <a:spcAft>
                <a:spcPts val="400"/>
              </a:spcAft>
              <a:buNone/>
            </a:pPr>
            <a:r>
              <a:rPr lang="en-GB" sz="1100" i="1" kern="0" dirty="0" smtClean="0"/>
              <a:t>[O-LOCO-SPS] J. </a:t>
            </a:r>
            <a:r>
              <a:rPr lang="en-GB" sz="1100" i="1" kern="0" dirty="0"/>
              <a:t>Wenninger, </a:t>
            </a:r>
            <a:r>
              <a:rPr lang="en-GB" sz="1100" i="1" kern="0" dirty="0" smtClean="0"/>
              <a:t>CERN-AB-2004-009.</a:t>
            </a:r>
          </a:p>
          <a:p>
            <a:pPr marL="0" indent="0">
              <a:spcAft>
                <a:spcPts val="400"/>
              </a:spcAft>
              <a:buNone/>
            </a:pPr>
            <a:r>
              <a:rPr lang="en-GB" sz="1100" i="1" kern="0" dirty="0" smtClean="0"/>
              <a:t>[O-LOCO-CNGS] J. </a:t>
            </a:r>
            <a:r>
              <a:rPr lang="en-GB" sz="1100" i="1" kern="0" dirty="0"/>
              <a:t>Wenninger et al, AB-Note-2007-008 </a:t>
            </a:r>
            <a:r>
              <a:rPr lang="en-GB" sz="1100" i="1" kern="0" dirty="0" smtClean="0"/>
              <a:t>OP.</a:t>
            </a:r>
          </a:p>
          <a:p>
            <a:pPr marL="0" indent="0">
              <a:spcAft>
                <a:spcPts val="400"/>
              </a:spcAft>
              <a:buNone/>
            </a:pPr>
            <a:r>
              <a:rPr lang="en-GB" sz="1100" i="1" kern="0" dirty="0" smtClean="0"/>
              <a:t>[O-LOCO-SOLEIL] L. </a:t>
            </a:r>
            <a:r>
              <a:rPr lang="en-GB" sz="1100" i="1" kern="0" dirty="0" err="1" smtClean="0"/>
              <a:t>Nadolski</a:t>
            </a:r>
            <a:r>
              <a:rPr lang="en-GB" sz="1100" i="1" kern="0" dirty="0"/>
              <a:t>, USE OF LOCO AT SYNCHROTRON </a:t>
            </a:r>
            <a:r>
              <a:rPr lang="en-GB" sz="1100" i="1" kern="0" dirty="0" smtClean="0"/>
              <a:t>SOLEIL, EPAC2008.</a:t>
            </a:r>
          </a:p>
          <a:p>
            <a:pPr marL="0" indent="0">
              <a:spcAft>
                <a:spcPts val="400"/>
              </a:spcAft>
              <a:buNone/>
            </a:pPr>
            <a:r>
              <a:rPr lang="en-GB" sz="1100" i="1" kern="0" dirty="0" smtClean="0"/>
              <a:t>[O-MT-LHC1] R. </a:t>
            </a:r>
            <a:r>
              <a:rPr lang="en-GB" sz="1100" i="1" kern="0" dirty="0"/>
              <a:t>Tomas et al, </a:t>
            </a:r>
            <a:r>
              <a:rPr lang="en-GB" sz="1100" i="1" kern="0" dirty="0" smtClean="0"/>
              <a:t>PRSTAB 15</a:t>
            </a:r>
            <a:r>
              <a:rPr lang="en-GB" sz="1100" i="1" kern="0" dirty="0"/>
              <a:t>, 091001 (2012</a:t>
            </a:r>
            <a:r>
              <a:rPr lang="en-GB" sz="1100" i="1" kern="0" dirty="0" smtClean="0"/>
              <a:t>).</a:t>
            </a:r>
          </a:p>
          <a:p>
            <a:pPr marL="0" indent="0">
              <a:spcAft>
                <a:spcPts val="400"/>
              </a:spcAft>
              <a:buNone/>
            </a:pPr>
            <a:r>
              <a:rPr lang="en-GB" sz="1100" i="1" kern="0" dirty="0" smtClean="0"/>
              <a:t>[O-REV] R. </a:t>
            </a:r>
            <a:r>
              <a:rPr lang="en-GB" sz="1100" i="1" kern="0" dirty="0"/>
              <a:t>Tomas et al, </a:t>
            </a:r>
            <a:r>
              <a:rPr lang="en-GB" sz="1100" i="1" kern="0" dirty="0" smtClean="0"/>
              <a:t>PRAB 20</a:t>
            </a:r>
            <a:r>
              <a:rPr lang="en-GB" sz="1100" i="1" kern="0" dirty="0"/>
              <a:t>, 054801 (2017</a:t>
            </a:r>
            <a:r>
              <a:rPr lang="en-GB" sz="1100" i="1" kern="0" dirty="0" smtClean="0"/>
              <a:t>).</a:t>
            </a:r>
          </a:p>
          <a:p>
            <a:pPr marL="0" indent="0">
              <a:spcAft>
                <a:spcPts val="400"/>
              </a:spcAft>
              <a:buNone/>
            </a:pPr>
            <a:r>
              <a:rPr lang="en-GB" sz="1100" i="1" kern="0" dirty="0" smtClean="0"/>
              <a:t>[O-MULTI-BPM</a:t>
            </a:r>
            <a:r>
              <a:rPr lang="en-GB" sz="1100" i="1" kern="0" dirty="0"/>
              <a:t>] A. </a:t>
            </a:r>
            <a:r>
              <a:rPr lang="en-GB" sz="1100" i="1" kern="0" dirty="0" err="1"/>
              <a:t>Langner</a:t>
            </a:r>
            <a:r>
              <a:rPr lang="en-GB" sz="1100" i="1" kern="0" dirty="0"/>
              <a:t> &amp; R. Tomas PRSTAB 18, </a:t>
            </a:r>
            <a:r>
              <a:rPr lang="en-GB" sz="1100" i="1" kern="0" dirty="0" smtClean="0"/>
              <a:t>031002 (2015).</a:t>
            </a:r>
          </a:p>
          <a:p>
            <a:pPr marL="0" indent="0">
              <a:spcAft>
                <a:spcPts val="400"/>
              </a:spcAft>
              <a:buNone/>
            </a:pPr>
            <a:r>
              <a:rPr lang="en-GB" sz="1100" i="1" kern="0" dirty="0" smtClean="0"/>
              <a:t>[O-MT-LHC2</a:t>
            </a:r>
            <a:r>
              <a:rPr lang="en-GB" sz="1100" i="1" kern="0" dirty="0"/>
              <a:t>] T. </a:t>
            </a:r>
            <a:r>
              <a:rPr lang="en-GB" sz="1100" i="1" kern="0" dirty="0" err="1" smtClean="0"/>
              <a:t>Persson</a:t>
            </a:r>
            <a:r>
              <a:rPr lang="en-GB" sz="1100" i="1" kern="0" dirty="0"/>
              <a:t> et al, </a:t>
            </a:r>
            <a:r>
              <a:rPr lang="en-GB" sz="1100" i="1" kern="0" dirty="0" smtClean="0"/>
              <a:t>PRAB 20</a:t>
            </a:r>
            <a:r>
              <a:rPr lang="en-GB" sz="1100" i="1" kern="0" dirty="0"/>
              <a:t>, 061002 (2017</a:t>
            </a:r>
            <a:r>
              <a:rPr lang="en-GB" sz="1100" i="1" kern="0" dirty="0" smtClean="0"/>
              <a:t>).</a:t>
            </a:r>
          </a:p>
          <a:p>
            <a:pPr marL="0" indent="0">
              <a:spcAft>
                <a:spcPts val="400"/>
              </a:spcAft>
              <a:buNone/>
            </a:pPr>
            <a:r>
              <a:rPr lang="en-GB" sz="1100" i="1" kern="0" dirty="0" smtClean="0"/>
              <a:t>[O-MIA-SLAC</a:t>
            </a:r>
            <a:r>
              <a:rPr lang="en-GB" sz="1100" i="1" kern="0" dirty="0"/>
              <a:t>] J. Irwin et al, Phys. Rev. Letters </a:t>
            </a:r>
            <a:r>
              <a:rPr lang="en-GB" sz="1100" i="1" kern="0" dirty="0" smtClean="0"/>
              <a:t>82 (1999), 8.</a:t>
            </a:r>
            <a:endParaRPr lang="en-GB" sz="1100" i="1" kern="0" dirty="0"/>
          </a:p>
          <a:p>
            <a:pPr marL="0" indent="0">
              <a:spcAft>
                <a:spcPts val="400"/>
              </a:spcAft>
              <a:buNone/>
            </a:pPr>
            <a:r>
              <a:rPr lang="en-GB" sz="1100" i="1" kern="0" dirty="0" smtClean="0"/>
              <a:t>[</a:t>
            </a:r>
            <a:r>
              <a:rPr lang="en-GB" sz="1100" i="1" kern="0" dirty="0"/>
              <a:t>O-MIA-TI8] </a:t>
            </a:r>
            <a:r>
              <a:rPr lang="en-GB" sz="1100" i="1" kern="0" dirty="0" smtClean="0"/>
              <a:t>J. Wenninger et al, Beam </a:t>
            </a:r>
            <a:r>
              <a:rPr lang="en-GB" sz="1100" i="1" kern="0" dirty="0"/>
              <a:t>Stability of the LHC Beam Transfer Line TI </a:t>
            </a:r>
            <a:r>
              <a:rPr lang="en-GB" sz="1100" i="1" kern="0" dirty="0" smtClean="0"/>
              <a:t>8, PAC2005, Knoxville, Tn.</a:t>
            </a:r>
          </a:p>
          <a:p>
            <a:pPr marL="0" indent="0">
              <a:spcAft>
                <a:spcPts val="400"/>
              </a:spcAft>
              <a:buNone/>
            </a:pPr>
            <a:r>
              <a:rPr lang="en-GB" sz="1100" i="1" kern="0" dirty="0" smtClean="0"/>
              <a:t>[O-CHROM-LEP</a:t>
            </a:r>
            <a:r>
              <a:rPr lang="en-GB" sz="1100" i="1" kern="0" dirty="0"/>
              <a:t>] D. </a:t>
            </a:r>
            <a:r>
              <a:rPr lang="en-GB" sz="1100" i="1" kern="0" dirty="0" smtClean="0"/>
              <a:t>Brandt et al</a:t>
            </a:r>
            <a:r>
              <a:rPr lang="en-GB" sz="1100" i="1" kern="0" dirty="0"/>
              <a:t>, MEASUREMENT OF CHROMATIC EFFECTS IN </a:t>
            </a:r>
            <a:r>
              <a:rPr lang="en-GB" sz="1100" i="1" kern="0" dirty="0" smtClean="0"/>
              <a:t>LEP, CERN SL-95-035 (1995)</a:t>
            </a:r>
          </a:p>
          <a:p>
            <a:pPr marL="0" indent="0">
              <a:spcAft>
                <a:spcPts val="400"/>
              </a:spcAft>
              <a:buNone/>
            </a:pPr>
            <a:r>
              <a:rPr lang="en-GB" sz="1100" i="1" kern="0" dirty="0" smtClean="0"/>
              <a:t>[O-NL-LHC] E. Maclean</a:t>
            </a:r>
            <a:r>
              <a:rPr lang="en-GB" sz="1100" i="1" kern="0" dirty="0"/>
              <a:t>, New optics correction approaches in </a:t>
            </a:r>
            <a:r>
              <a:rPr lang="en-GB" sz="1100" i="1" kern="0" dirty="0" smtClean="0"/>
              <a:t>2017, LHC Evian </a:t>
            </a:r>
            <a:r>
              <a:rPr lang="en-GB" sz="1100" i="1" kern="0" dirty="0" err="1" smtClean="0"/>
              <a:t>Worskhop</a:t>
            </a:r>
            <a:r>
              <a:rPr lang="en-GB" sz="1100" i="1" kern="0" dirty="0"/>
              <a:t>, https://</a:t>
            </a:r>
            <a:r>
              <a:rPr lang="en-GB" sz="1100" i="1" kern="0" dirty="0" smtClean="0"/>
              <a:t>indico.cern.ch/event/663598.</a:t>
            </a:r>
          </a:p>
        </p:txBody>
      </p:sp>
    </p:spTree>
    <p:extLst>
      <p:ext uri="{BB962C8B-B14F-4D97-AF65-F5344CB8AC3E}">
        <p14:creationId xmlns:p14="http://schemas.microsoft.com/office/powerpoint/2010/main" val="190412423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4" name="Content Placeholder 3"/>
          <p:cNvSpPr txBox="1">
            <a:spLocks noGrp="1"/>
          </p:cNvSpPr>
          <p:nvPr>
            <p:ph idx="1"/>
          </p:nvPr>
        </p:nvSpPr>
        <p:spPr>
          <a:xfrm>
            <a:off x="806506" y="892374"/>
            <a:ext cx="7877576" cy="1957459"/>
          </a:xfrm>
          <a:prstGeom prst="rect">
            <a:avLst/>
          </a:prstGeom>
        </p:spPr>
        <p:txBody>
          <a:bodyPr wrap="square" rtlCol="0">
            <a:spAutoFit/>
          </a:bodyPr>
          <a:lstStyle/>
          <a:p>
            <a:pPr marL="0" indent="0">
              <a:spcBef>
                <a:spcPct val="20000"/>
              </a:spcBef>
              <a:spcAft>
                <a:spcPts val="400"/>
              </a:spcAft>
              <a:buClr>
                <a:srgbClr val="0000FF"/>
              </a:buClr>
              <a:buSzPct val="80000"/>
              <a:buNone/>
            </a:pPr>
            <a:r>
              <a:rPr lang="en-GB" sz="1100" b="1" i="1" kern="0" dirty="0" smtClean="0">
                <a:latin typeface="+mn-lt"/>
              </a:rPr>
              <a:t>Beam position, steering and ground motion</a:t>
            </a:r>
          </a:p>
          <a:p>
            <a:pPr marL="0" indent="0">
              <a:spcAft>
                <a:spcPts val="400"/>
              </a:spcAft>
              <a:buNone/>
            </a:pPr>
            <a:r>
              <a:rPr lang="en-GB" sz="1100" i="1" dirty="0"/>
              <a:t>[P1] B. </a:t>
            </a:r>
            <a:r>
              <a:rPr lang="en-GB" sz="1100" i="1" dirty="0" err="1"/>
              <a:t>Dehning</a:t>
            </a:r>
            <a:r>
              <a:rPr lang="en-GB" sz="1100" i="1" dirty="0"/>
              <a:t> et al, DYNAMIC BEAM BASED CALIBRATION OF BEAM POSITION MONITORS, EPAC96.</a:t>
            </a:r>
          </a:p>
          <a:p>
            <a:pPr marL="0" indent="0">
              <a:spcAft>
                <a:spcPts val="400"/>
              </a:spcAft>
              <a:buNone/>
            </a:pPr>
            <a:r>
              <a:rPr lang="en-GB" sz="1100" i="1" dirty="0" smtClean="0"/>
              <a:t>[</a:t>
            </a:r>
            <a:r>
              <a:rPr lang="en-GB" sz="1100" i="1" dirty="0"/>
              <a:t>P2] E. </a:t>
            </a:r>
            <a:r>
              <a:rPr lang="en-GB" sz="1100" i="1" dirty="0" err="1"/>
              <a:t>Bozoki</a:t>
            </a:r>
            <a:r>
              <a:rPr lang="en-GB" sz="1100" i="1" dirty="0"/>
              <a:t> and A. Friedman, </a:t>
            </a:r>
            <a:r>
              <a:rPr lang="en-GB" sz="1100" i="1" dirty="0" smtClean="0"/>
              <a:t>NIM,  </a:t>
            </a:r>
            <a:r>
              <a:rPr lang="en-GB" sz="1100" i="1" dirty="0"/>
              <a:t>Sect. </a:t>
            </a:r>
            <a:r>
              <a:rPr lang="en-GB" sz="1100" i="1" dirty="0" smtClean="0"/>
              <a:t>A344, 269  </a:t>
            </a:r>
            <a:r>
              <a:rPr lang="en-GB" sz="1100" i="1" dirty="0"/>
              <a:t>(1994).</a:t>
            </a:r>
            <a:endParaRPr lang="en-GB" sz="1100" i="1" kern="0" dirty="0" smtClean="0">
              <a:latin typeface="+mn-lt"/>
            </a:endParaRPr>
          </a:p>
          <a:p>
            <a:pPr marL="0" indent="0">
              <a:spcAft>
                <a:spcPts val="400"/>
              </a:spcAft>
              <a:buNone/>
            </a:pPr>
            <a:r>
              <a:rPr lang="en-GB" sz="1100" i="1" dirty="0" smtClean="0"/>
              <a:t>[P3] </a:t>
            </a:r>
            <a:r>
              <a:rPr lang="en-GB" sz="1100" i="1" dirty="0"/>
              <a:t>R. </a:t>
            </a:r>
            <a:r>
              <a:rPr lang="en-GB" sz="1100" i="1" dirty="0" err="1"/>
              <a:t>Assmann</a:t>
            </a:r>
            <a:r>
              <a:rPr lang="en-GB" sz="1100" i="1" dirty="0"/>
              <a:t> et al, Phys. Rev. ST </a:t>
            </a:r>
            <a:r>
              <a:rPr lang="en-GB" sz="1100" i="1" dirty="0" err="1"/>
              <a:t>Accel</a:t>
            </a:r>
            <a:r>
              <a:rPr lang="en-GB" sz="1100" i="1" dirty="0"/>
              <a:t>. Beams 3, </a:t>
            </a:r>
            <a:r>
              <a:rPr lang="en-GB" sz="1100" i="1" dirty="0" smtClean="0"/>
              <a:t>121001 (2000).</a:t>
            </a:r>
          </a:p>
          <a:p>
            <a:pPr marL="0" indent="0">
              <a:spcAft>
                <a:spcPts val="400"/>
              </a:spcAft>
              <a:buNone/>
            </a:pPr>
            <a:r>
              <a:rPr lang="en-GB" sz="1100" i="1" dirty="0" smtClean="0"/>
              <a:t>[BPM-NL] A. </a:t>
            </a:r>
            <a:r>
              <a:rPr lang="en-GB" sz="1100" i="1" dirty="0" err="1" smtClean="0"/>
              <a:t>Nosych</a:t>
            </a:r>
            <a:r>
              <a:rPr lang="en-GB" sz="1100" i="1" dirty="0"/>
              <a:t> et al, OVERVIEW OF THE GEOMETRICAL NON-LINEAR EFFECTS </a:t>
            </a:r>
            <a:r>
              <a:rPr lang="en-GB" sz="1100" i="1" dirty="0" smtClean="0"/>
              <a:t>OF BUTTON </a:t>
            </a:r>
            <a:r>
              <a:rPr lang="en-GB" sz="1100" i="1" dirty="0"/>
              <a:t>BPMS AND METHODOLOGY FOR THEIR </a:t>
            </a:r>
            <a:r>
              <a:rPr lang="en-GB" sz="1100" i="1" dirty="0" smtClean="0"/>
              <a:t>EFFICIENT SUPPRESSION, IBIC2014, </a:t>
            </a:r>
            <a:r>
              <a:rPr lang="en-GB" sz="1100" i="1" dirty="0" err="1" smtClean="0"/>
              <a:t>Montery</a:t>
            </a:r>
            <a:r>
              <a:rPr lang="en-GB" sz="1100" i="1" dirty="0" smtClean="0"/>
              <a:t>, USA.</a:t>
            </a:r>
          </a:p>
          <a:p>
            <a:pPr marL="0" indent="0">
              <a:spcAft>
                <a:spcPts val="400"/>
              </a:spcAft>
              <a:buNone/>
            </a:pPr>
            <a:r>
              <a:rPr lang="en-GB" sz="1100" i="1" dirty="0" smtClean="0"/>
              <a:t>[OFB-LHC] R. </a:t>
            </a:r>
            <a:r>
              <a:rPr lang="en-GB" sz="1100" i="1" dirty="0" err="1" smtClean="0"/>
              <a:t>Steinhagen</a:t>
            </a:r>
            <a:r>
              <a:rPr lang="en-GB" sz="1100" i="1" dirty="0" smtClean="0"/>
              <a:t>, CERN-THESIS-2007-058.</a:t>
            </a:r>
          </a:p>
          <a:p>
            <a:pPr marL="0" indent="0">
              <a:spcAft>
                <a:spcPts val="400"/>
              </a:spcAft>
              <a:buNone/>
            </a:pPr>
            <a:r>
              <a:rPr lang="en-GB" sz="1100" i="1" dirty="0" smtClean="0"/>
              <a:t>[DISP-RES] </a:t>
            </a:r>
            <a:r>
              <a:rPr lang="en-GB" sz="1100" i="1" dirty="0" err="1" smtClean="0"/>
              <a:t>J.Wenninger</a:t>
            </a:r>
            <a:r>
              <a:rPr lang="en-GB" sz="1100" i="1" dirty="0"/>
              <a:t>, LHC Performance Note </a:t>
            </a:r>
            <a:r>
              <a:rPr lang="en-GB" sz="1100" i="1" dirty="0" smtClean="0"/>
              <a:t>5 (2009).</a:t>
            </a:r>
          </a:p>
        </p:txBody>
      </p:sp>
      <p:sp>
        <p:nvSpPr>
          <p:cNvPr id="3" name="Date Placeholder 2"/>
          <p:cNvSpPr>
            <a:spLocks noGrp="1"/>
          </p:cNvSpPr>
          <p:nvPr>
            <p:ph type="dt" sz="half" idx="10"/>
          </p:nvPr>
        </p:nvSpPr>
        <p:spPr/>
        <p:txBody>
          <a:bodyPr/>
          <a:lstStyle/>
          <a:p>
            <a:pPr>
              <a:defRPr/>
            </a:pPr>
            <a:r>
              <a:rPr lang="en-US" smtClean="0"/>
              <a:t>05/06/2018</a:t>
            </a:r>
            <a:endParaRPr lang="en-US"/>
          </a:p>
        </p:txBody>
      </p:sp>
      <p:sp>
        <p:nvSpPr>
          <p:cNvPr id="5" name="Footer Placeholder 4"/>
          <p:cNvSpPr>
            <a:spLocks noGrp="1"/>
          </p:cNvSpPr>
          <p:nvPr>
            <p:ph type="ftr" sz="quarter" idx="11"/>
          </p:nvPr>
        </p:nvSpPr>
        <p:spPr/>
        <p:txBody>
          <a:bodyPr/>
          <a:lstStyle/>
          <a:p>
            <a:pPr>
              <a:defRPr/>
            </a:pPr>
            <a:r>
              <a:rPr lang="en-GB" smtClean="0"/>
              <a:t>Beam Instrumention CAS - Linear Imperfections</a:t>
            </a:r>
            <a:endParaRPr lang="en-US"/>
          </a:p>
        </p:txBody>
      </p:sp>
      <p:sp>
        <p:nvSpPr>
          <p:cNvPr id="6" name="Slide Number Placeholder 5"/>
          <p:cNvSpPr>
            <a:spLocks noGrp="1"/>
          </p:cNvSpPr>
          <p:nvPr>
            <p:ph type="sldNum" sz="quarter" idx="12"/>
          </p:nvPr>
        </p:nvSpPr>
        <p:spPr/>
        <p:txBody>
          <a:bodyPr/>
          <a:lstStyle/>
          <a:p>
            <a:fld id="{CDE5CB26-BAF5-4B05-B144-6888C8927702}" type="slidenum">
              <a:rPr lang="en-US" altLang="en-US" smtClean="0"/>
              <a:pPr/>
              <a:t>99</a:t>
            </a:fld>
            <a:endParaRPr lang="en-US" altLang="en-US"/>
          </a:p>
        </p:txBody>
      </p:sp>
    </p:spTree>
    <p:extLst>
      <p:ext uri="{BB962C8B-B14F-4D97-AF65-F5344CB8AC3E}">
        <p14:creationId xmlns:p14="http://schemas.microsoft.com/office/powerpoint/2010/main" val="267923471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txDef>
      <a:spPr/>
      <a:bodyPr/>
      <a:lstStyle>
        <a:defPPr marL="227013" indent="-227013">
          <a:spcBef>
            <a:spcPct val="20000"/>
          </a:spcBef>
          <a:spcAft>
            <a:spcPts val="400"/>
          </a:spcAft>
          <a:buClr>
            <a:srgbClr val="0000FF"/>
          </a:buClr>
          <a:buSzPct val="80000"/>
          <a:buFont typeface="Wingdings" pitchFamily="2" charset="2"/>
          <a:buChar char="q"/>
          <a:defRPr sz="2000" kern="0" dirty="0" smtClean="0">
            <a:latin typeface="+mn-lt"/>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9853</TotalTime>
  <Words>10155</Words>
  <Application>Microsoft Office PowerPoint</Application>
  <PresentationFormat>On-screen Show (4:3)</PresentationFormat>
  <Paragraphs>1321</Paragraphs>
  <Slides>108</Slides>
  <Notes>2</Notes>
  <HiddenSlides>0</HiddenSlides>
  <MMClips>0</MMClips>
  <ScaleCrop>false</ScaleCrop>
  <HeadingPairs>
    <vt:vector size="8" baseType="variant">
      <vt:variant>
        <vt:lpstr>Fonts Used</vt:lpstr>
      </vt:variant>
      <vt:variant>
        <vt:i4>14</vt:i4>
      </vt:variant>
      <vt:variant>
        <vt:lpstr>Theme</vt:lpstr>
      </vt:variant>
      <vt:variant>
        <vt:i4>2</vt:i4>
      </vt:variant>
      <vt:variant>
        <vt:lpstr>Embedded OLE Servers</vt:lpstr>
      </vt:variant>
      <vt:variant>
        <vt:i4>1</vt:i4>
      </vt:variant>
      <vt:variant>
        <vt:lpstr>Slide Titles</vt:lpstr>
      </vt:variant>
      <vt:variant>
        <vt:i4>108</vt:i4>
      </vt:variant>
    </vt:vector>
  </HeadingPairs>
  <TitlesOfParts>
    <vt:vector size="125" baseType="lpstr">
      <vt:lpstr>ＭＳ Ｐゴシック</vt:lpstr>
      <vt:lpstr>Arial</vt:lpstr>
      <vt:lpstr>Calibri</vt:lpstr>
      <vt:lpstr>Cambria</vt:lpstr>
      <vt:lpstr>Cambria Math</vt:lpstr>
      <vt:lpstr>Comic Sans MS</vt:lpstr>
      <vt:lpstr>Constantia</vt:lpstr>
      <vt:lpstr>Courier New</vt:lpstr>
      <vt:lpstr>Helvetica</vt:lpstr>
      <vt:lpstr>Sylfaen</vt:lpstr>
      <vt:lpstr>Symbol</vt:lpstr>
      <vt:lpstr>Times New Roman</vt:lpstr>
      <vt:lpstr>Verdana</vt:lpstr>
      <vt:lpstr>Wingdings</vt:lpstr>
      <vt:lpstr>Default Design</vt:lpstr>
      <vt:lpstr>Theme1</vt:lpstr>
      <vt:lpstr>Equation</vt:lpstr>
      <vt:lpstr>Linear Imperfections</vt:lpstr>
      <vt:lpstr>PowerPoint Presentation</vt:lpstr>
      <vt:lpstr>Accelerator lattice cell</vt:lpstr>
      <vt:lpstr>Dipole magnet</vt:lpstr>
      <vt:lpstr>Quadrupole magnet</vt:lpstr>
      <vt:lpstr>Sextupole</vt:lpstr>
      <vt:lpstr>A realistic lattice - LHC</vt:lpstr>
      <vt:lpstr>Recap on beam optics</vt:lpstr>
      <vt:lpstr>Recap on beam optics</vt:lpstr>
      <vt:lpstr>Recap on beam optics for pedestrians</vt:lpstr>
      <vt:lpstr>From model to reality - fields</vt:lpstr>
      <vt:lpstr>From the lab to the tunnel</vt:lpstr>
      <vt:lpstr>From model to reality - alignment</vt:lpstr>
      <vt:lpstr>Restoring the model</vt:lpstr>
      <vt:lpstr>PowerPoint Presentation</vt:lpstr>
      <vt:lpstr>Imperfection – undesired deflection</vt:lpstr>
      <vt:lpstr>Unintended deflection</vt:lpstr>
      <vt:lpstr>Unintended deflection</vt:lpstr>
      <vt:lpstr>Linear imperfections table</vt:lpstr>
      <vt:lpstr>Effect of a deflection</vt:lpstr>
      <vt:lpstr>Effect of a deflection</vt:lpstr>
      <vt:lpstr>Effect of a deflection</vt:lpstr>
      <vt:lpstr>Many turns reveal something</vt:lpstr>
      <vt:lpstr>The closed orbit</vt:lpstr>
      <vt:lpstr>Closed orbit example</vt:lpstr>
      <vt:lpstr>Orbit &amp; trajectory response</vt:lpstr>
      <vt:lpstr>Orbit &amp; trajectory correction</vt:lpstr>
      <vt:lpstr>Orbit &amp; trajectory correction II</vt:lpstr>
      <vt:lpstr>The early days of orbit correction</vt:lpstr>
      <vt:lpstr>MICADO principle</vt:lpstr>
      <vt:lpstr>MICADO principle II</vt:lpstr>
      <vt:lpstr>Singular Value Decomposition</vt:lpstr>
      <vt:lpstr>Eigenvectors examples for LHC</vt:lpstr>
      <vt:lpstr>Meaning of eigenvectors</vt:lpstr>
      <vt:lpstr>Meaning of eigenvectors II</vt:lpstr>
      <vt:lpstr>Singular Value Decomposition ||</vt:lpstr>
      <vt:lpstr>SVD - MICADO</vt:lpstr>
      <vt:lpstr>Orbit &amp; trajectory – first steps</vt:lpstr>
      <vt:lpstr>Alignment and initial orbit errors</vt:lpstr>
      <vt:lpstr>LHC orbit correction example</vt:lpstr>
      <vt:lpstr>BPM errors</vt:lpstr>
      <vt:lpstr>K-modulation</vt:lpstr>
      <vt:lpstr>Dispersion</vt:lpstr>
      <vt:lpstr>Dispersion</vt:lpstr>
      <vt:lpstr>Dispersion errors</vt:lpstr>
      <vt:lpstr>Dispersion free steering</vt:lpstr>
      <vt:lpstr>Dispersion free steering II</vt:lpstr>
      <vt:lpstr>PowerPoint Presentation</vt:lpstr>
      <vt:lpstr>Tune measurement</vt:lpstr>
      <vt:lpstr>Excitations for tune measurements</vt:lpstr>
      <vt:lpstr>Excitations for tune measurements (II)</vt:lpstr>
      <vt:lpstr>Shottky spectra</vt:lpstr>
      <vt:lpstr>Tune working points</vt:lpstr>
      <vt:lpstr>Quadrupole gradient errors</vt:lpstr>
      <vt:lpstr>Tune change by quadrupole</vt:lpstr>
      <vt:lpstr>Tilted quadrupole</vt:lpstr>
      <vt:lpstr>Coupling (I)</vt:lpstr>
      <vt:lpstr>Coupling (II)</vt:lpstr>
      <vt:lpstr>Linear imperfections table</vt:lpstr>
      <vt:lpstr>Linear imperfections table</vt:lpstr>
      <vt:lpstr>Coupling measurement</vt:lpstr>
      <vt:lpstr>Coupling measurement II</vt:lpstr>
      <vt:lpstr>Coupling measurement III</vt:lpstr>
      <vt:lpstr>Correction of coupling</vt:lpstr>
      <vt:lpstr>PowerPoint Presentation</vt:lpstr>
      <vt:lpstr>Chromaticity measurement</vt:lpstr>
      <vt:lpstr>Chromaticity measurement II</vt:lpstr>
      <vt:lpstr>Chromaticity from Shottky</vt:lpstr>
      <vt:lpstr>Chromaticity and field errors</vt:lpstr>
      <vt:lpstr>b3 errors at LHC</vt:lpstr>
      <vt:lpstr>b3 errors at LHC II</vt:lpstr>
      <vt:lpstr>Chromaticity correction</vt:lpstr>
      <vt:lpstr>PowerPoint Presentation</vt:lpstr>
      <vt:lpstr>Quadrupole gradient errors - recap</vt:lpstr>
      <vt:lpstr>Optics perturbation</vt:lpstr>
      <vt:lpstr>Optics perturbation</vt:lpstr>
      <vt:lpstr>Optics perturbation</vt:lpstr>
      <vt:lpstr>Optics perturbation</vt:lpstr>
      <vt:lpstr>Optics errors</vt:lpstr>
      <vt:lpstr>Optics measurements</vt:lpstr>
      <vt:lpstr>K-modulation</vt:lpstr>
      <vt:lpstr>Orbit (trajectory) response</vt:lpstr>
      <vt:lpstr>Orbit (trajectory) response II</vt:lpstr>
      <vt:lpstr>Orbit (trajectory) response III</vt:lpstr>
      <vt:lpstr>Orbit (trajectory) response III</vt:lpstr>
      <vt:lpstr>Trajectory response</vt:lpstr>
      <vt:lpstr>Orbit (trajectory) response IV</vt:lpstr>
      <vt:lpstr>Multi-turn optics measurements</vt:lpstr>
      <vt:lpstr>Phase advance and beam oscillations</vt:lpstr>
      <vt:lpstr>Multi-turn optics measurements II</vt:lpstr>
      <vt:lpstr>Multi-turn optics measurements III</vt:lpstr>
      <vt:lpstr>Multi-turn optics measurements IV</vt:lpstr>
      <vt:lpstr>From optics measurements to corrections</vt:lpstr>
      <vt:lpstr>PowerPoint Presentation</vt:lpstr>
      <vt:lpstr>Model Independent Analysis</vt:lpstr>
      <vt:lpstr>Model Independent Analysis II</vt:lpstr>
      <vt:lpstr>Model Independent Analysis III</vt:lpstr>
      <vt:lpstr>References</vt:lpstr>
      <vt:lpstr>References</vt:lpstr>
      <vt:lpstr>PowerPoint Presentation</vt:lpstr>
      <vt:lpstr>Threading</vt:lpstr>
      <vt:lpstr>Beam threading @ LHC</vt:lpstr>
      <vt:lpstr>Impact of optics errors</vt:lpstr>
      <vt:lpstr>Off-momentum optics</vt:lpstr>
      <vt:lpstr>Higher order chromaticity</vt:lpstr>
      <vt:lpstr>b* from K-modulation</vt:lpstr>
      <vt:lpstr>Off-momentum optics ||</vt:lpstr>
      <vt:lpstr>Non-linear optics correction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 Wenninger</dc:creator>
  <cp:lastModifiedBy>Jorg Wenninger</cp:lastModifiedBy>
  <cp:revision>2213</cp:revision>
  <cp:lastPrinted>2018-02-08T17:25:54Z</cp:lastPrinted>
  <dcterms:created xsi:type="dcterms:W3CDTF">1601-01-01T00:00:00Z</dcterms:created>
  <dcterms:modified xsi:type="dcterms:W3CDTF">2018-06-07T12:54:45Z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