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57"/>
  </p:notesMasterIdLst>
  <p:sldIdLst>
    <p:sldId id="283" r:id="rId2"/>
    <p:sldId id="399" r:id="rId3"/>
    <p:sldId id="422" r:id="rId4"/>
    <p:sldId id="400" r:id="rId5"/>
    <p:sldId id="320" r:id="rId6"/>
    <p:sldId id="401" r:id="rId7"/>
    <p:sldId id="402" r:id="rId8"/>
    <p:sldId id="403" r:id="rId9"/>
    <p:sldId id="404" r:id="rId10"/>
    <p:sldId id="405" r:id="rId11"/>
    <p:sldId id="406" r:id="rId12"/>
    <p:sldId id="411" r:id="rId13"/>
    <p:sldId id="409" r:id="rId14"/>
    <p:sldId id="410" r:id="rId15"/>
    <p:sldId id="412" r:id="rId16"/>
    <p:sldId id="408" r:id="rId17"/>
    <p:sldId id="413" r:id="rId18"/>
    <p:sldId id="414" r:id="rId19"/>
    <p:sldId id="415" r:id="rId20"/>
    <p:sldId id="416" r:id="rId21"/>
    <p:sldId id="432" r:id="rId22"/>
    <p:sldId id="433" r:id="rId23"/>
    <p:sldId id="434" r:id="rId24"/>
    <p:sldId id="438" r:id="rId25"/>
    <p:sldId id="435" r:id="rId26"/>
    <p:sldId id="439" r:id="rId27"/>
    <p:sldId id="452" r:id="rId28"/>
    <p:sldId id="428" r:id="rId29"/>
    <p:sldId id="429" r:id="rId30"/>
    <p:sldId id="430" r:id="rId31"/>
    <p:sldId id="431" r:id="rId32"/>
    <p:sldId id="417" r:id="rId33"/>
    <p:sldId id="418" r:id="rId34"/>
    <p:sldId id="419" r:id="rId35"/>
    <p:sldId id="423" r:id="rId36"/>
    <p:sldId id="424" r:id="rId37"/>
    <p:sldId id="462" r:id="rId38"/>
    <p:sldId id="463" r:id="rId39"/>
    <p:sldId id="420" r:id="rId40"/>
    <p:sldId id="421" r:id="rId41"/>
    <p:sldId id="425" r:id="rId42"/>
    <p:sldId id="426" r:id="rId43"/>
    <p:sldId id="465" r:id="rId44"/>
    <p:sldId id="446" r:id="rId45"/>
    <p:sldId id="448" r:id="rId46"/>
    <p:sldId id="447" r:id="rId47"/>
    <p:sldId id="442" r:id="rId48"/>
    <p:sldId id="440" r:id="rId49"/>
    <p:sldId id="441" r:id="rId50"/>
    <p:sldId id="443" r:id="rId51"/>
    <p:sldId id="445" r:id="rId52"/>
    <p:sldId id="464" r:id="rId53"/>
    <p:sldId id="444" r:id="rId54"/>
    <p:sldId id="453" r:id="rId55"/>
    <p:sldId id="458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  <a:srgbClr val="FF00FF"/>
    <a:srgbClr val="385D8A"/>
    <a:srgbClr val="DCE6F2"/>
    <a:srgbClr val="0099FF"/>
    <a:srgbClr val="0000FF"/>
    <a:srgbClr val="0066FF"/>
    <a:srgbClr val="008000"/>
    <a:srgbClr val="FF9900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9" autoAdjust="0"/>
    <p:restoredTop sz="94611"/>
  </p:normalViewPr>
  <p:slideViewPr>
    <p:cSldViewPr>
      <p:cViewPr varScale="1">
        <p:scale>
          <a:sx n="75" d="100"/>
          <a:sy n="75" d="100"/>
        </p:scale>
        <p:origin x="151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1432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05C15C-FABA-4890-AB0B-182DE68B333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08100" y="2667000"/>
            <a:ext cx="7162800" cy="1331913"/>
          </a:xfrm>
        </p:spPr>
        <p:txBody>
          <a:bodyPr anchorCtr="1"/>
          <a:lstStyle>
            <a:lvl1pPr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687513" y="434340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9170" y="164575"/>
            <a:ext cx="656725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862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295057" y="164575"/>
            <a:ext cx="6567255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93095" y="6386185"/>
            <a:ext cx="49158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June 10</a:t>
            </a:r>
            <a:r>
              <a:rPr lang="en-US" sz="1200" i="1" baseline="30000" dirty="0">
                <a:solidFill>
                  <a:srgbClr val="000099"/>
                </a:solidFill>
                <a:latin typeface="Times New Roman" pitchFamily="18" charset="0"/>
              </a:rPr>
              <a:t>th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, 2018 – BI CAS</a:t>
            </a: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 2018 –</a:t>
            </a: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 M. Wendt</a:t>
            </a: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b="1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410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9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22.png"/><Relationship Id="rId4" Type="http://schemas.openxmlformats.org/officeDocument/2006/relationships/image" Target="../media/image173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openxmlformats.org/officeDocument/2006/relationships/image" Target="../media/image3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3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png"/><Relationship Id="rId11" Type="http://schemas.openxmlformats.org/officeDocument/2006/relationships/image" Target="../media/image80.png"/><Relationship Id="rId5" Type="http://schemas.openxmlformats.org/officeDocument/2006/relationships/image" Target="../media/image74.png"/><Relationship Id="rId10" Type="http://schemas.openxmlformats.org/officeDocument/2006/relationships/image" Target="../media/image79.png"/><Relationship Id="rId4" Type="http://schemas.openxmlformats.org/officeDocument/2006/relationships/image" Target="../media/image73.png"/><Relationship Id="rId9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4.png"/><Relationship Id="rId18" Type="http://schemas.openxmlformats.org/officeDocument/2006/relationships/image" Target="../media/image99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12" Type="http://schemas.openxmlformats.org/officeDocument/2006/relationships/image" Target="../media/image93.png"/><Relationship Id="rId17" Type="http://schemas.openxmlformats.org/officeDocument/2006/relationships/image" Target="../media/image98.png"/><Relationship Id="rId2" Type="http://schemas.openxmlformats.org/officeDocument/2006/relationships/image" Target="../media/image81.png"/><Relationship Id="rId16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5" Type="http://schemas.openxmlformats.org/officeDocument/2006/relationships/image" Target="../media/image85.png"/><Relationship Id="rId15" Type="http://schemas.openxmlformats.org/officeDocument/2006/relationships/image" Target="../media/image96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image" Target="../media/image95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1.png"/><Relationship Id="rId3" Type="http://schemas.openxmlformats.org/officeDocument/2006/relationships/image" Target="../media/image611.png"/><Relationship Id="rId7" Type="http://schemas.openxmlformats.org/officeDocument/2006/relationships/image" Target="../media/image651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1.png"/><Relationship Id="rId11" Type="http://schemas.openxmlformats.org/officeDocument/2006/relationships/image" Target="../media/image690.png"/><Relationship Id="rId5" Type="http://schemas.openxmlformats.org/officeDocument/2006/relationships/image" Target="../media/image631.png"/><Relationship Id="rId10" Type="http://schemas.openxmlformats.org/officeDocument/2006/relationships/image" Target="../media/image680.png"/><Relationship Id="rId4" Type="http://schemas.openxmlformats.org/officeDocument/2006/relationships/image" Target="../media/image621.png"/><Relationship Id="rId9" Type="http://schemas.openxmlformats.org/officeDocument/2006/relationships/image" Target="../media/image671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0.png"/><Relationship Id="rId3" Type="http://schemas.openxmlformats.org/officeDocument/2006/relationships/image" Target="../media/image103.png"/><Relationship Id="rId7" Type="http://schemas.openxmlformats.org/officeDocument/2006/relationships/image" Target="../media/image750.png"/><Relationship Id="rId2" Type="http://schemas.openxmlformats.org/officeDocument/2006/relationships/image" Target="../media/image10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0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tiff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jpe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13" Type="http://schemas.openxmlformats.org/officeDocument/2006/relationships/image" Target="../media/image111.png"/><Relationship Id="rId3" Type="http://schemas.openxmlformats.org/officeDocument/2006/relationships/image" Target="../media/image530.png"/><Relationship Id="rId7" Type="http://schemas.openxmlformats.org/officeDocument/2006/relationships/image" Target="../media/image570.png"/><Relationship Id="rId12" Type="http://schemas.openxmlformats.org/officeDocument/2006/relationships/image" Target="../media/image110.png"/><Relationship Id="rId17" Type="http://schemas.openxmlformats.org/officeDocument/2006/relationships/image" Target="../media/image670.png"/><Relationship Id="rId2" Type="http://schemas.openxmlformats.org/officeDocument/2006/relationships/image" Target="../media/image109.png"/><Relationship Id="rId16" Type="http://schemas.openxmlformats.org/officeDocument/2006/relationships/image" Target="../media/image6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0.png"/><Relationship Id="rId11" Type="http://schemas.openxmlformats.org/officeDocument/2006/relationships/image" Target="../media/image590.png"/><Relationship Id="rId5" Type="http://schemas.openxmlformats.org/officeDocument/2006/relationships/image" Target="../media/image550.png"/><Relationship Id="rId15" Type="http://schemas.openxmlformats.org/officeDocument/2006/relationships/image" Target="../media/image650.png"/><Relationship Id="rId10" Type="http://schemas.openxmlformats.org/officeDocument/2006/relationships/image" Target="../media/image620.png"/><Relationship Id="rId4" Type="http://schemas.openxmlformats.org/officeDocument/2006/relationships/image" Target="../media/image540.png"/><Relationship Id="rId9" Type="http://schemas.openxmlformats.org/officeDocument/2006/relationships/image" Target="../media/image610.png"/><Relationship Id="rId14" Type="http://schemas.openxmlformats.org/officeDocument/2006/relationships/image" Target="../media/image6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emf"/><Relationship Id="rId3" Type="http://schemas.openxmlformats.org/officeDocument/2006/relationships/image" Target="../media/image115.emf"/><Relationship Id="rId7" Type="http://schemas.openxmlformats.org/officeDocument/2006/relationships/image" Target="../media/image119.pn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jpeg"/><Relationship Id="rId4" Type="http://schemas.openxmlformats.org/officeDocument/2006/relationships/image" Target="../media/image11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0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13" Type="http://schemas.openxmlformats.org/officeDocument/2006/relationships/image" Target="../media/image132.png"/><Relationship Id="rId7" Type="http://schemas.openxmlformats.org/officeDocument/2006/relationships/image" Target="../media/image126.png"/><Relationship Id="rId12" Type="http://schemas.openxmlformats.org/officeDocument/2006/relationships/image" Target="../media/image131.png"/><Relationship Id="rId2" Type="http://schemas.openxmlformats.org/officeDocument/2006/relationships/image" Target="../media/image1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11" Type="http://schemas.openxmlformats.org/officeDocument/2006/relationships/image" Target="../media/image130.png"/><Relationship Id="rId5" Type="http://schemas.openxmlformats.org/officeDocument/2006/relationships/image" Target="../media/image1231.PNG"/><Relationship Id="rId15" Type="http://schemas.openxmlformats.org/officeDocument/2006/relationships/image" Target="../media/image134.png"/><Relationship Id="rId10" Type="http://schemas.openxmlformats.org/officeDocument/2006/relationships/image" Target="../media/image129.png"/><Relationship Id="rId4" Type="http://schemas.openxmlformats.org/officeDocument/2006/relationships/image" Target="../media/image124.png"/><Relationship Id="rId9" Type="http://schemas.openxmlformats.org/officeDocument/2006/relationships/image" Target="../media/image128.png"/><Relationship Id="rId14" Type="http://schemas.openxmlformats.org/officeDocument/2006/relationships/image" Target="../media/image133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0.png"/><Relationship Id="rId3" Type="http://schemas.openxmlformats.org/officeDocument/2006/relationships/image" Target="../media/image1230.png"/><Relationship Id="rId7" Type="http://schemas.openxmlformats.org/officeDocument/2006/relationships/image" Target="../media/image139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Relationship Id="rId9" Type="http://schemas.openxmlformats.org/officeDocument/2006/relationships/image" Target="../media/image14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0.png"/><Relationship Id="rId3" Type="http://schemas.openxmlformats.org/officeDocument/2006/relationships/image" Target="../media/image940.png"/><Relationship Id="rId7" Type="http://schemas.openxmlformats.org/officeDocument/2006/relationships/image" Target="../media/image970.png"/><Relationship Id="rId12" Type="http://schemas.openxmlformats.org/officeDocument/2006/relationships/image" Target="../media/image142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0.png"/><Relationship Id="rId11" Type="http://schemas.openxmlformats.org/officeDocument/2006/relationships/image" Target="../media/image980.png"/><Relationship Id="rId5" Type="http://schemas.openxmlformats.org/officeDocument/2006/relationships/image" Target="../media/image950.png"/><Relationship Id="rId10" Type="http://schemas.openxmlformats.org/officeDocument/2006/relationships/image" Target="../media/image880.png"/><Relationship Id="rId4" Type="http://schemas.openxmlformats.org/officeDocument/2006/relationships/image" Target="../media/image820.png"/><Relationship Id="rId9" Type="http://schemas.openxmlformats.org/officeDocument/2006/relationships/image" Target="../media/image87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80.png"/><Relationship Id="rId4" Type="http://schemas.openxmlformats.org/officeDocument/2006/relationships/image" Target="../media/image127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1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1.png"/><Relationship Id="rId3" Type="http://schemas.openxmlformats.org/officeDocument/2006/relationships/image" Target="../media/image151.png"/><Relationship Id="rId7" Type="http://schemas.openxmlformats.org/officeDocument/2006/relationships/image" Target="../media/image154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3.png"/><Relationship Id="rId5" Type="http://schemas.openxmlformats.org/officeDocument/2006/relationships/image" Target="../media/image152.png"/><Relationship Id="rId4" Type="http://schemas.openxmlformats.org/officeDocument/2006/relationships/image" Target="../media/image1330.png"/><Relationship Id="rId9" Type="http://schemas.openxmlformats.org/officeDocument/2006/relationships/image" Target="../media/image1381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10.png"/><Relationship Id="rId3" Type="http://schemas.openxmlformats.org/officeDocument/2006/relationships/image" Target="../media/image155.png"/><Relationship Id="rId7" Type="http://schemas.openxmlformats.org/officeDocument/2006/relationships/image" Target="../media/image1300.png"/><Relationship Id="rId2" Type="http://schemas.openxmlformats.org/officeDocument/2006/relationships/image" Target="../media/image12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8.gif"/><Relationship Id="rId5" Type="http://schemas.openxmlformats.org/officeDocument/2006/relationships/image" Target="../media/image157.gif"/><Relationship Id="rId4" Type="http://schemas.openxmlformats.org/officeDocument/2006/relationships/image" Target="../media/image156.gif"/><Relationship Id="rId9" Type="http://schemas.openxmlformats.org/officeDocument/2006/relationships/image" Target="../media/image1320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0.png"/><Relationship Id="rId13" Type="http://schemas.openxmlformats.org/officeDocument/2006/relationships/image" Target="../media/image1450.png"/><Relationship Id="rId3" Type="http://schemas.openxmlformats.org/officeDocument/2006/relationships/image" Target="../media/image1340.png"/><Relationship Id="rId7" Type="http://schemas.openxmlformats.org/officeDocument/2006/relationships/image" Target="../media/image1380.png"/><Relationship Id="rId12" Type="http://schemas.openxmlformats.org/officeDocument/2006/relationships/image" Target="../media/image1440.png"/><Relationship Id="rId2" Type="http://schemas.openxmlformats.org/officeDocument/2006/relationships/image" Target="../media/image14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70.png"/><Relationship Id="rId11" Type="http://schemas.openxmlformats.org/officeDocument/2006/relationships/image" Target="../media/image1430.png"/><Relationship Id="rId5" Type="http://schemas.openxmlformats.org/officeDocument/2006/relationships/image" Target="../media/image1360.png"/><Relationship Id="rId10" Type="http://schemas.openxmlformats.org/officeDocument/2006/relationships/image" Target="../media/image1420.png"/><Relationship Id="rId4" Type="http://schemas.openxmlformats.org/officeDocument/2006/relationships/image" Target="../media/image1350.png"/><Relationship Id="rId9" Type="http://schemas.openxmlformats.org/officeDocument/2006/relationships/image" Target="../media/image1411.png"/><Relationship Id="rId14" Type="http://schemas.openxmlformats.org/officeDocument/2006/relationships/image" Target="../media/image146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0.png"/><Relationship Id="rId3" Type="http://schemas.openxmlformats.org/officeDocument/2006/relationships/image" Target="../media/image1480.png"/><Relationship Id="rId7" Type="http://schemas.openxmlformats.org/officeDocument/2006/relationships/image" Target="../media/image1520.png"/><Relationship Id="rId12" Type="http://schemas.openxmlformats.org/officeDocument/2006/relationships/image" Target="../media/image157.png"/><Relationship Id="rId2" Type="http://schemas.openxmlformats.org/officeDocument/2006/relationships/image" Target="../media/image14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10.png"/><Relationship Id="rId11" Type="http://schemas.openxmlformats.org/officeDocument/2006/relationships/image" Target="../media/image156.png"/><Relationship Id="rId5" Type="http://schemas.openxmlformats.org/officeDocument/2006/relationships/image" Target="../media/image1500.png"/><Relationship Id="rId10" Type="http://schemas.openxmlformats.org/officeDocument/2006/relationships/image" Target="../media/image1550.png"/><Relationship Id="rId4" Type="http://schemas.openxmlformats.org/officeDocument/2006/relationships/image" Target="../media/image1490.png"/><Relationship Id="rId9" Type="http://schemas.openxmlformats.org/officeDocument/2006/relationships/image" Target="../media/image154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4.png"/><Relationship Id="rId3" Type="http://schemas.openxmlformats.org/officeDocument/2006/relationships/image" Target="../media/image159.jpeg"/><Relationship Id="rId7" Type="http://schemas.openxmlformats.org/officeDocument/2006/relationships/image" Target="../media/image163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2.png"/><Relationship Id="rId5" Type="http://schemas.openxmlformats.org/officeDocument/2006/relationships/image" Target="../media/image161.png"/><Relationship Id="rId10" Type="http://schemas.openxmlformats.org/officeDocument/2006/relationships/image" Target="../media/image166.png"/><Relationship Id="rId4" Type="http://schemas.openxmlformats.org/officeDocument/2006/relationships/image" Target="../media/image160.jpeg"/><Relationship Id="rId9" Type="http://schemas.openxmlformats.org/officeDocument/2006/relationships/image" Target="../media/image16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0.png"/><Relationship Id="rId7" Type="http://schemas.openxmlformats.org/officeDocument/2006/relationships/image" Target="../media/image171.gif"/><Relationship Id="rId2" Type="http://schemas.openxmlformats.org/officeDocument/2006/relationships/image" Target="../media/image1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png"/><Relationship Id="rId5" Type="http://schemas.openxmlformats.org/officeDocument/2006/relationships/image" Target="../media/image169.gif"/><Relationship Id="rId4" Type="http://schemas.openxmlformats.org/officeDocument/2006/relationships/image" Target="../media/image168.wmf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7" Type="http://schemas.openxmlformats.org/officeDocument/2006/relationships/image" Target="../media/image178.jpeg"/><Relationship Id="rId2" Type="http://schemas.openxmlformats.org/officeDocument/2006/relationships/image" Target="../media/image17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7.jpeg"/><Relationship Id="rId5" Type="http://schemas.openxmlformats.org/officeDocument/2006/relationships/image" Target="../media/image176.png"/><Relationship Id="rId4" Type="http://schemas.openxmlformats.org/officeDocument/2006/relationships/image" Target="../media/image175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1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em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3" Type="http://schemas.openxmlformats.org/officeDocument/2006/relationships/image" Target="../media/image10.png"/><Relationship Id="rId7" Type="http://schemas.openxmlformats.org/officeDocument/2006/relationships/image" Target="../media/image9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png"/><Relationship Id="rId5" Type="http://schemas.openxmlformats.org/officeDocument/2006/relationships/image" Target="../media/image710.png"/><Relationship Id="rId10" Type="http://schemas.openxmlformats.org/officeDocument/2006/relationships/image" Target="../media/image12.png"/><Relationship Id="rId4" Type="http://schemas.openxmlformats.org/officeDocument/2006/relationships/image" Target="../media/image612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F4D3DC-9C6D-B440-9C93-278E6CED9A1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507" b="22000"/>
          <a:stretch/>
        </p:blipFill>
        <p:spPr>
          <a:xfrm>
            <a:off x="0" y="-1"/>
            <a:ext cx="9201853" cy="6858001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13110" y="395005"/>
            <a:ext cx="4725620" cy="2189085"/>
          </a:xfrm>
        </p:spPr>
        <p:txBody>
          <a:bodyPr/>
          <a:lstStyle/>
          <a:p>
            <a:r>
              <a:rPr lang="en-US" sz="4800" b="1" dirty="0">
                <a:solidFill>
                  <a:srgbClr val="00FFFF"/>
                </a:solidFill>
              </a:rPr>
              <a:t>BPM Systems</a:t>
            </a:r>
            <a:br>
              <a:rPr lang="en-US" sz="3200" b="1" dirty="0">
                <a:solidFill>
                  <a:srgbClr val="00FFFF"/>
                </a:solidFill>
              </a:rPr>
            </a:br>
            <a:r>
              <a:rPr lang="en-US" sz="3200" b="1" dirty="0">
                <a:solidFill>
                  <a:srgbClr val="00FFFF"/>
                </a:solidFill>
              </a:rPr>
              <a:t>– </a:t>
            </a:r>
            <a:r>
              <a:rPr lang="en-US" sz="3200" b="1" i="1" dirty="0">
                <a:solidFill>
                  <a:srgbClr val="00FFFF"/>
                </a:solidFill>
              </a:rPr>
              <a:t>A BPM Primer </a:t>
            </a:r>
            <a:r>
              <a:rPr lang="en-US" sz="3200" b="1" dirty="0">
                <a:solidFill>
                  <a:srgbClr val="00FFFF"/>
                </a:solidFill>
              </a:rPr>
              <a:t>–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612" y="3621025"/>
            <a:ext cx="3315615" cy="111374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i="1" dirty="0">
                <a:solidFill>
                  <a:srgbClr val="FFFF00"/>
                </a:solidFill>
              </a:rPr>
              <a:t>Manfred Wendt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FFFF00"/>
                </a:solidFill>
              </a:rPr>
              <a:t>CERN</a:t>
            </a:r>
          </a:p>
          <a:p>
            <a:pPr>
              <a:lnSpc>
                <a:spcPct val="80000"/>
              </a:lnSpc>
            </a:pPr>
            <a:r>
              <a:rPr lang="en-US" dirty="0">
                <a:solidFill>
                  <a:srgbClr val="FFFF00"/>
                </a:solidFill>
              </a:rPr>
              <a:t>BI CAS 2018</a:t>
            </a:r>
          </a:p>
          <a:p>
            <a:pPr>
              <a:lnSpc>
                <a:spcPct val="80000"/>
              </a:lnSpc>
            </a:pPr>
            <a:endParaRPr lang="en-US" i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AB1E1-19E7-7840-9B54-FDBA98F28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BPM</a:t>
            </a:r>
          </a:p>
        </p:txBody>
      </p:sp>
      <p:sp>
        <p:nvSpPr>
          <p:cNvPr id="4" name="Freeform 214">
            <a:extLst>
              <a:ext uri="{FF2B5EF4-FFF2-40B4-BE49-F238E27FC236}">
                <a16:creationId xmlns:a16="http://schemas.microsoft.com/office/drawing/2014/main" id="{E9C29E77-CD6B-D44E-8EE6-1F9FA15E07AC}"/>
              </a:ext>
            </a:extLst>
          </p:cNvPr>
          <p:cNvSpPr>
            <a:spLocks/>
          </p:cNvSpPr>
          <p:nvPr/>
        </p:nvSpPr>
        <p:spPr bwMode="auto">
          <a:xfrm>
            <a:off x="7081838" y="1014413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14">
            <a:extLst>
              <a:ext uri="{FF2B5EF4-FFF2-40B4-BE49-F238E27FC236}">
                <a16:creationId xmlns:a16="http://schemas.microsoft.com/office/drawing/2014/main" id="{4FF9CA43-CFDE-994A-835D-D3A12CE873F2}"/>
              </a:ext>
            </a:extLst>
          </p:cNvPr>
          <p:cNvSpPr>
            <a:spLocks/>
          </p:cNvSpPr>
          <p:nvPr/>
        </p:nvSpPr>
        <p:spPr bwMode="auto">
          <a:xfrm>
            <a:off x="7088188" y="1659732"/>
            <a:ext cx="1762125" cy="493712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215">
            <a:extLst>
              <a:ext uri="{FF2B5EF4-FFF2-40B4-BE49-F238E27FC236}">
                <a16:creationId xmlns:a16="http://schemas.microsoft.com/office/drawing/2014/main" id="{33C052F0-EA7D-8F43-89BF-65346A7DA09C}"/>
              </a:ext>
            </a:extLst>
          </p:cNvPr>
          <p:cNvSpPr>
            <a:spLocks/>
          </p:cNvSpPr>
          <p:nvPr/>
        </p:nvSpPr>
        <p:spPr bwMode="auto">
          <a:xfrm>
            <a:off x="7843838" y="1915214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40F0192-518D-B14A-ABD5-3B8DFE80C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5DC5C3-A8E7-8044-994E-3C29C6B2609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rIns="36000" bIns="72000" anchor="ctr" anchorCtr="1"/>
          <a:lstStyle/>
          <a:p>
            <a:pPr algn="ctr"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9C0456-8159-C74E-A679-2F194EFCA03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225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8FBC64-2646-0642-B5B5-857C9573D9B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640263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8FBE36-6B5E-EE41-95FF-6BE7A7DA92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D4EF0-06BE-AC44-9242-C89C8EA45102}"/>
              </a:ext>
            </a:extLst>
          </p:cNvPr>
          <p:cNvGrpSpPr/>
          <p:nvPr/>
        </p:nvGrpSpPr>
        <p:grpSpPr>
          <a:xfrm>
            <a:off x="136525" y="982663"/>
            <a:ext cx="8902700" cy="2473325"/>
            <a:chOff x="136525" y="982663"/>
            <a:chExt cx="8902700" cy="24733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548244C-4958-F347-8733-BBA2470C418B}"/>
                </a:ext>
              </a:extLst>
            </p:cNvPr>
            <p:cNvGrpSpPr/>
            <p:nvPr/>
          </p:nvGrpSpPr>
          <p:grpSpPr>
            <a:xfrm>
              <a:off x="136525" y="2982913"/>
              <a:ext cx="8902700" cy="473075"/>
              <a:chOff x="136525" y="2982913"/>
              <a:chExt cx="8902700" cy="473075"/>
            </a:xfrm>
          </p:grpSpPr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E93DDE19-5C7F-F645-BA8B-4C6BBF188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25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Rectangle 4">
                <a:extLst>
                  <a:ext uri="{FF2B5EF4-FFF2-40B4-BE49-F238E27FC236}">
                    <a16:creationId xmlns:a16="http://schemas.microsoft.com/office/drawing/2014/main" id="{53C4F4F1-9CBB-514E-BAD1-80A5ED6FE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5800" y="2982913"/>
                <a:ext cx="1309688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6800" tIns="36000" anchor="ctr"/>
              <a:lstStyle/>
              <a:p>
                <a:endParaRPr lang="en-US"/>
              </a:p>
            </p:txBody>
          </p:sp>
          <p:sp>
            <p:nvSpPr>
              <p:cNvPr id="19" name="Rectangle 5">
                <a:extLst>
                  <a:ext uri="{FF2B5EF4-FFF2-40B4-BE49-F238E27FC236}">
                    <a16:creationId xmlns:a16="http://schemas.microsoft.com/office/drawing/2014/main" id="{1DE99A16-DF40-AC45-8EFF-E7A9A0254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263" y="2982913"/>
                <a:ext cx="1309687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6">
                <a:extLst>
                  <a:ext uri="{FF2B5EF4-FFF2-40B4-BE49-F238E27FC236}">
                    <a16:creationId xmlns:a16="http://schemas.microsoft.com/office/drawing/2014/main" id="{90C38C82-1773-3147-B3D9-39297D22F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9950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4F23136-A044-F74F-9C00-B6FC3EEB58C2}"/>
                </a:ext>
              </a:extLst>
            </p:cNvPr>
            <p:cNvGrpSpPr/>
            <p:nvPr/>
          </p:nvGrpSpPr>
          <p:grpSpPr>
            <a:xfrm>
              <a:off x="3384550" y="982663"/>
              <a:ext cx="2406650" cy="2473325"/>
              <a:chOff x="3384550" y="982663"/>
              <a:chExt cx="2406650" cy="2473325"/>
            </a:xfrm>
          </p:grpSpPr>
          <p:sp>
            <p:nvSpPr>
              <p:cNvPr id="15" name="AutoShape 14">
                <a:extLst>
                  <a:ext uri="{FF2B5EF4-FFF2-40B4-BE49-F238E27FC236}">
                    <a16:creationId xmlns:a16="http://schemas.microsoft.com/office/drawing/2014/main" id="{879FDD70-A1C9-924D-9C4D-A5A36F865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548188" y="982663"/>
                <a:ext cx="84137" cy="2247900"/>
              </a:xfrm>
              <a:prstGeom prst="can">
                <a:avLst>
                  <a:gd name="adj" fmla="val 99447"/>
                </a:avLst>
              </a:prstGeom>
              <a:gradFill>
                <a:gsLst>
                  <a:gs pos="20000">
                    <a:srgbClr val="00FFFF"/>
                  </a:gs>
                  <a:gs pos="47000">
                    <a:srgbClr val="0070C0"/>
                  </a:gs>
                  <a:gs pos="80000">
                    <a:srgbClr val="00FFFF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D738A44-727E-7144-BEE6-4517B80E5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4550" y="3154363"/>
                <a:ext cx="2406650" cy="301625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21" name="AutoShape 16">
            <a:extLst>
              <a:ext uri="{FF2B5EF4-FFF2-40B4-BE49-F238E27FC236}">
                <a16:creationId xmlns:a16="http://schemas.microsoft.com/office/drawing/2014/main" id="{0A6E62C3-D057-7E4F-AD55-D6E9AEF6EFD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535488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2" name="Oval 17">
            <a:extLst>
              <a:ext uri="{FF2B5EF4-FFF2-40B4-BE49-F238E27FC236}">
                <a16:creationId xmlns:a16="http://schemas.microsoft.com/office/drawing/2014/main" id="{76F7038C-EB28-8946-A3BE-6C6CFA6B5F9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384550" y="5565775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3" name="Oval 19">
            <a:extLst>
              <a:ext uri="{FF2B5EF4-FFF2-40B4-BE49-F238E27FC236}">
                <a16:creationId xmlns:a16="http://schemas.microsoft.com/office/drawing/2014/main" id="{FB79BFE9-1DB3-AC44-98B4-CED0652DE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775" y="3082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4" name="Oval 20">
            <a:extLst>
              <a:ext uri="{FF2B5EF4-FFF2-40B4-BE49-F238E27FC236}">
                <a16:creationId xmlns:a16="http://schemas.microsoft.com/office/drawing/2014/main" id="{E3398B49-C60B-BC4C-9D67-DFBEDD17E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5" name="Oval 21">
            <a:extLst>
              <a:ext uri="{FF2B5EF4-FFF2-40B4-BE49-F238E27FC236}">
                <a16:creationId xmlns:a16="http://schemas.microsoft.com/office/drawing/2014/main" id="{41E43106-F5F7-0C45-94A2-E105C2EC8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6" name="Oval 22">
            <a:extLst>
              <a:ext uri="{FF2B5EF4-FFF2-40B4-BE49-F238E27FC236}">
                <a16:creationId xmlns:a16="http://schemas.microsoft.com/office/drawing/2014/main" id="{B056D6ED-B5AF-964E-AD8E-76336165D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id="{42950CD1-598B-594E-A467-378229025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8" name="Oval 24">
            <a:extLst>
              <a:ext uri="{FF2B5EF4-FFF2-40B4-BE49-F238E27FC236}">
                <a16:creationId xmlns:a16="http://schemas.microsoft.com/office/drawing/2014/main" id="{9E5854BB-83A0-8D4F-B3B1-EFB09C9CA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63" y="32654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032B0E98-95FC-9C43-A48C-870164F39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0" name="Oval 26">
            <a:extLst>
              <a:ext uri="{FF2B5EF4-FFF2-40B4-BE49-F238E27FC236}">
                <a16:creationId xmlns:a16="http://schemas.microsoft.com/office/drawing/2014/main" id="{C19D2ABD-6E86-AD4E-BD46-E0A301405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1" name="Oval 27">
            <a:extLst>
              <a:ext uri="{FF2B5EF4-FFF2-40B4-BE49-F238E27FC236}">
                <a16:creationId xmlns:a16="http://schemas.microsoft.com/office/drawing/2014/main" id="{7A354913-6D74-1E42-B482-837FE592C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2" name="Oval 117">
            <a:extLst>
              <a:ext uri="{FF2B5EF4-FFF2-40B4-BE49-F238E27FC236}">
                <a16:creationId xmlns:a16="http://schemas.microsoft.com/office/drawing/2014/main" id="{EB31BFCB-365B-CC47-ABDB-CB7E1DA64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3" name="Oval 118">
            <a:extLst>
              <a:ext uri="{FF2B5EF4-FFF2-40B4-BE49-F238E27FC236}">
                <a16:creationId xmlns:a16="http://schemas.microsoft.com/office/drawing/2014/main" id="{F2D8C0B1-6D5A-2D41-976E-DE6FE9F5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" name="Oval 119">
            <a:extLst>
              <a:ext uri="{FF2B5EF4-FFF2-40B4-BE49-F238E27FC236}">
                <a16:creationId xmlns:a16="http://schemas.microsoft.com/office/drawing/2014/main" id="{E03AD908-00C9-E34A-BCE3-A16CAA8BA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35" name="Oval 120">
            <a:extLst>
              <a:ext uri="{FF2B5EF4-FFF2-40B4-BE49-F238E27FC236}">
                <a16:creationId xmlns:a16="http://schemas.microsoft.com/office/drawing/2014/main" id="{44A7EA82-2125-A14D-B1B8-D0C36457A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6" name="Oval 121">
            <a:extLst>
              <a:ext uri="{FF2B5EF4-FFF2-40B4-BE49-F238E27FC236}">
                <a16:creationId xmlns:a16="http://schemas.microsoft.com/office/drawing/2014/main" id="{6BCD34E8-CDBC-9B42-A3AD-643CD15E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7" name="Oval 122">
            <a:extLst>
              <a:ext uri="{FF2B5EF4-FFF2-40B4-BE49-F238E27FC236}">
                <a16:creationId xmlns:a16="http://schemas.microsoft.com/office/drawing/2014/main" id="{2A3A31F0-CC99-6542-875D-B8C191E52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" name="Oval 123">
            <a:extLst>
              <a:ext uri="{FF2B5EF4-FFF2-40B4-BE49-F238E27FC236}">
                <a16:creationId xmlns:a16="http://schemas.microsoft.com/office/drawing/2014/main" id="{CED8F652-58EE-074A-AC31-99DDCE005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" name="Oval 124">
            <a:extLst>
              <a:ext uri="{FF2B5EF4-FFF2-40B4-BE49-F238E27FC236}">
                <a16:creationId xmlns:a16="http://schemas.microsoft.com/office/drawing/2014/main" id="{61278A49-4826-1A47-AF06-E35191F8A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0" name="Oval 125">
            <a:extLst>
              <a:ext uri="{FF2B5EF4-FFF2-40B4-BE49-F238E27FC236}">
                <a16:creationId xmlns:a16="http://schemas.microsoft.com/office/drawing/2014/main" id="{9412BFE5-3320-8D42-A726-0F63AFA96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" name="Oval 126">
            <a:extLst>
              <a:ext uri="{FF2B5EF4-FFF2-40B4-BE49-F238E27FC236}">
                <a16:creationId xmlns:a16="http://schemas.microsoft.com/office/drawing/2014/main" id="{475A33FB-9CE6-1B49-AA1E-07AB17D91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2" name="Oval 127">
            <a:extLst>
              <a:ext uri="{FF2B5EF4-FFF2-40B4-BE49-F238E27FC236}">
                <a16:creationId xmlns:a16="http://schemas.microsoft.com/office/drawing/2014/main" id="{AF6E6EA4-6B65-F44C-8239-C1F955260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3" name="Oval 128">
            <a:extLst>
              <a:ext uri="{FF2B5EF4-FFF2-40B4-BE49-F238E27FC236}">
                <a16:creationId xmlns:a16="http://schemas.microsoft.com/office/drawing/2014/main" id="{0F20DC97-AC56-A74D-B12D-5643DF7D3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4" name="Oval 129">
            <a:extLst>
              <a:ext uri="{FF2B5EF4-FFF2-40B4-BE49-F238E27FC236}">
                <a16:creationId xmlns:a16="http://schemas.microsoft.com/office/drawing/2014/main" id="{E6A493D5-C38B-864B-B784-7FD82F05A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5" name="Oval 130">
            <a:extLst>
              <a:ext uri="{FF2B5EF4-FFF2-40B4-BE49-F238E27FC236}">
                <a16:creationId xmlns:a16="http://schemas.microsoft.com/office/drawing/2014/main" id="{DC01929C-D104-4847-BDA7-7D22FFEEC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6" name="Oval 131">
            <a:extLst>
              <a:ext uri="{FF2B5EF4-FFF2-40B4-BE49-F238E27FC236}">
                <a16:creationId xmlns:a16="http://schemas.microsoft.com/office/drawing/2014/main" id="{E2BDC430-6333-5447-B64A-1A78D1179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7" name="Oval 132">
            <a:extLst>
              <a:ext uri="{FF2B5EF4-FFF2-40B4-BE49-F238E27FC236}">
                <a16:creationId xmlns:a16="http://schemas.microsoft.com/office/drawing/2014/main" id="{9AB86818-2C6B-094F-A15E-1DCF6ACA5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8" name="Oval 133">
            <a:extLst>
              <a:ext uri="{FF2B5EF4-FFF2-40B4-BE49-F238E27FC236}">
                <a16:creationId xmlns:a16="http://schemas.microsoft.com/office/drawing/2014/main" id="{ED40CC04-422C-A64D-A659-07EE60D12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9" name="Oval 134">
            <a:extLst>
              <a:ext uri="{FF2B5EF4-FFF2-40B4-BE49-F238E27FC236}">
                <a16:creationId xmlns:a16="http://schemas.microsoft.com/office/drawing/2014/main" id="{898BF68A-61E9-2E45-AFD4-144A7070C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0" name="Oval 135">
            <a:extLst>
              <a:ext uri="{FF2B5EF4-FFF2-40B4-BE49-F238E27FC236}">
                <a16:creationId xmlns:a16="http://schemas.microsoft.com/office/drawing/2014/main" id="{E588EA0C-AE45-2742-B26E-316D80F59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1" name="Oval 136">
            <a:extLst>
              <a:ext uri="{FF2B5EF4-FFF2-40B4-BE49-F238E27FC236}">
                <a16:creationId xmlns:a16="http://schemas.microsoft.com/office/drawing/2014/main" id="{C82E9E9E-C2B7-E647-BFD3-602FE56D8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2" name="Oval 137">
            <a:extLst>
              <a:ext uri="{FF2B5EF4-FFF2-40B4-BE49-F238E27FC236}">
                <a16:creationId xmlns:a16="http://schemas.microsoft.com/office/drawing/2014/main" id="{956D6932-6666-B14A-8671-CBE88219D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" name="Oval 138">
            <a:extLst>
              <a:ext uri="{FF2B5EF4-FFF2-40B4-BE49-F238E27FC236}">
                <a16:creationId xmlns:a16="http://schemas.microsoft.com/office/drawing/2014/main" id="{0ABC1201-21BD-264D-B031-D90E91D23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" name="Oval 139">
            <a:extLst>
              <a:ext uri="{FF2B5EF4-FFF2-40B4-BE49-F238E27FC236}">
                <a16:creationId xmlns:a16="http://schemas.microsoft.com/office/drawing/2014/main" id="{0E3781F3-E30C-094D-8C71-2B1D6AE44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2813" y="323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" name="Oval 140">
            <a:extLst>
              <a:ext uri="{FF2B5EF4-FFF2-40B4-BE49-F238E27FC236}">
                <a16:creationId xmlns:a16="http://schemas.microsoft.com/office/drawing/2014/main" id="{16284763-CC6B-DB49-BB72-ED8FB59AA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825" y="3287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" name="Oval 141">
            <a:extLst>
              <a:ext uri="{FF2B5EF4-FFF2-40B4-BE49-F238E27FC236}">
                <a16:creationId xmlns:a16="http://schemas.microsoft.com/office/drawing/2014/main" id="{7D671EC8-F351-A94C-BCFB-26EFED889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0075" y="32956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7" name="Oval 142">
            <a:extLst>
              <a:ext uri="{FF2B5EF4-FFF2-40B4-BE49-F238E27FC236}">
                <a16:creationId xmlns:a16="http://schemas.microsoft.com/office/drawing/2014/main" id="{0CD8727C-1338-764B-BBD4-08F487F4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91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" name="Oval 143">
            <a:extLst>
              <a:ext uri="{FF2B5EF4-FFF2-40B4-BE49-F238E27FC236}">
                <a16:creationId xmlns:a16="http://schemas.microsoft.com/office/drawing/2014/main" id="{FBD0BE87-BD80-B344-B408-663567FBB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50" y="3257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" name="Oval 144">
            <a:extLst>
              <a:ext uri="{FF2B5EF4-FFF2-40B4-BE49-F238E27FC236}">
                <a16:creationId xmlns:a16="http://schemas.microsoft.com/office/drawing/2014/main" id="{C19F9EFF-215B-6944-9EBF-33D008F7D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8388" y="32353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0" name="Oval 145">
            <a:extLst>
              <a:ext uri="{FF2B5EF4-FFF2-40B4-BE49-F238E27FC236}">
                <a16:creationId xmlns:a16="http://schemas.microsoft.com/office/drawing/2014/main" id="{2D558C4C-6A0E-B245-AFBC-D920E58C0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450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1" name="Oval 146">
            <a:extLst>
              <a:ext uri="{FF2B5EF4-FFF2-40B4-BE49-F238E27FC236}">
                <a16:creationId xmlns:a16="http://schemas.microsoft.com/office/drawing/2014/main" id="{D01DA1F2-BED4-DD4F-B489-7D5D32E4F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2" name="Oval 147">
            <a:extLst>
              <a:ext uri="{FF2B5EF4-FFF2-40B4-BE49-F238E27FC236}">
                <a16:creationId xmlns:a16="http://schemas.microsoft.com/office/drawing/2014/main" id="{4A0EFF41-1219-E243-9D27-741CBCEE2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6025" y="3189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63" name="Oval 148">
            <a:extLst>
              <a:ext uri="{FF2B5EF4-FFF2-40B4-BE49-F238E27FC236}">
                <a16:creationId xmlns:a16="http://schemas.microsoft.com/office/drawing/2014/main" id="{4B2B3873-C1B9-CD42-897E-0BF6E8BE4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200" y="31908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4" name="Oval 149">
            <a:extLst>
              <a:ext uri="{FF2B5EF4-FFF2-40B4-BE49-F238E27FC236}">
                <a16:creationId xmlns:a16="http://schemas.microsoft.com/office/drawing/2014/main" id="{9AC6C156-AF8A-DB4D-A12C-BF30FB2C8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388" y="32924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5" name="Oval 150">
            <a:extLst>
              <a:ext uri="{FF2B5EF4-FFF2-40B4-BE49-F238E27FC236}">
                <a16:creationId xmlns:a16="http://schemas.microsoft.com/office/drawing/2014/main" id="{E388FA66-B32A-8342-9ECC-7FB731F15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638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66" name="Oval 151">
            <a:extLst>
              <a:ext uri="{FF2B5EF4-FFF2-40B4-BE49-F238E27FC236}">
                <a16:creationId xmlns:a16="http://schemas.microsoft.com/office/drawing/2014/main" id="{BA62472F-0287-144A-BB34-6509DEE5E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72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7" name="Oval 152">
            <a:extLst>
              <a:ext uri="{FF2B5EF4-FFF2-40B4-BE49-F238E27FC236}">
                <a16:creationId xmlns:a16="http://schemas.microsoft.com/office/drawing/2014/main" id="{6D2DA205-7760-8B44-A362-2D7727776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97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8" name="Oval 153">
            <a:extLst>
              <a:ext uri="{FF2B5EF4-FFF2-40B4-BE49-F238E27FC236}">
                <a16:creationId xmlns:a16="http://schemas.microsoft.com/office/drawing/2014/main" id="{2A103171-8F7E-2D42-A1F2-20F8A691A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3160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9" name="Oval 154">
            <a:extLst>
              <a:ext uri="{FF2B5EF4-FFF2-40B4-BE49-F238E27FC236}">
                <a16:creationId xmlns:a16="http://schemas.microsoft.com/office/drawing/2014/main" id="{171EFFD3-6925-FF4C-A85B-DCF48FCFE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24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0" name="Oval 155">
            <a:extLst>
              <a:ext uri="{FF2B5EF4-FFF2-40B4-BE49-F238E27FC236}">
                <a16:creationId xmlns:a16="http://schemas.microsoft.com/office/drawing/2014/main" id="{ABECF525-A735-5A47-9B20-896EEC619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1" name="Oval 156">
            <a:extLst>
              <a:ext uri="{FF2B5EF4-FFF2-40B4-BE49-F238E27FC236}">
                <a16:creationId xmlns:a16="http://schemas.microsoft.com/office/drawing/2014/main" id="{C1432B5F-9CE0-D447-AB86-090157598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2" name="Oval 157">
            <a:extLst>
              <a:ext uri="{FF2B5EF4-FFF2-40B4-BE49-F238E27FC236}">
                <a16:creationId xmlns:a16="http://schemas.microsoft.com/office/drawing/2014/main" id="{99FD0A9F-08F3-554C-969C-4D42D2CAE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038" y="32734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3" name="Oval 158">
            <a:extLst>
              <a:ext uri="{FF2B5EF4-FFF2-40B4-BE49-F238E27FC236}">
                <a16:creationId xmlns:a16="http://schemas.microsoft.com/office/drawing/2014/main" id="{BBFDA49D-4041-8848-890F-0BEE4EAB7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713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4" name="Oval 159">
            <a:extLst>
              <a:ext uri="{FF2B5EF4-FFF2-40B4-BE49-F238E27FC236}">
                <a16:creationId xmlns:a16="http://schemas.microsoft.com/office/drawing/2014/main" id="{4BED9E13-3DDD-3945-89B6-68F5692D8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4463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5" name="Oval 160">
            <a:extLst>
              <a:ext uri="{FF2B5EF4-FFF2-40B4-BE49-F238E27FC236}">
                <a16:creationId xmlns:a16="http://schemas.microsoft.com/office/drawing/2014/main" id="{08145E22-F8F9-E543-9D24-BA03C153D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950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6" name="Oval 161">
            <a:extLst>
              <a:ext uri="{FF2B5EF4-FFF2-40B4-BE49-F238E27FC236}">
                <a16:creationId xmlns:a16="http://schemas.microsoft.com/office/drawing/2014/main" id="{13E4D4C2-548B-134F-A657-0674A3CAD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8950" y="32337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7" name="Oval 162">
            <a:extLst>
              <a:ext uri="{FF2B5EF4-FFF2-40B4-BE49-F238E27FC236}">
                <a16:creationId xmlns:a16="http://schemas.microsoft.com/office/drawing/2014/main" id="{182B1445-0678-444D-971D-5D881F18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9563" y="3257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78" name="Oval 163">
            <a:extLst>
              <a:ext uri="{FF2B5EF4-FFF2-40B4-BE49-F238E27FC236}">
                <a16:creationId xmlns:a16="http://schemas.microsoft.com/office/drawing/2014/main" id="{16B4E254-352F-D447-AD7B-A610446E4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9" name="Oval 164">
            <a:extLst>
              <a:ext uri="{FF2B5EF4-FFF2-40B4-BE49-F238E27FC236}">
                <a16:creationId xmlns:a16="http://schemas.microsoft.com/office/drawing/2014/main" id="{EC850B79-CEB8-2945-B774-B03DA86B0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0" name="Oval 165">
            <a:extLst>
              <a:ext uri="{FF2B5EF4-FFF2-40B4-BE49-F238E27FC236}">
                <a16:creationId xmlns:a16="http://schemas.microsoft.com/office/drawing/2014/main" id="{A9AAC0E1-DC21-7E47-8271-C026F4FCA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1" name="Oval 166">
            <a:extLst>
              <a:ext uri="{FF2B5EF4-FFF2-40B4-BE49-F238E27FC236}">
                <a16:creationId xmlns:a16="http://schemas.microsoft.com/office/drawing/2014/main" id="{DE1178C8-CC84-134F-A8C9-8770FCB0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2" name="Oval 167">
            <a:extLst>
              <a:ext uri="{FF2B5EF4-FFF2-40B4-BE49-F238E27FC236}">
                <a16:creationId xmlns:a16="http://schemas.microsoft.com/office/drawing/2014/main" id="{62D6781C-3CB5-884A-9F3F-2F4BFF44F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3" name="Oval 168">
            <a:extLst>
              <a:ext uri="{FF2B5EF4-FFF2-40B4-BE49-F238E27FC236}">
                <a16:creationId xmlns:a16="http://schemas.microsoft.com/office/drawing/2014/main" id="{9F116A59-52BB-6848-9C49-7D5A55370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4" name="Oval 169">
            <a:extLst>
              <a:ext uri="{FF2B5EF4-FFF2-40B4-BE49-F238E27FC236}">
                <a16:creationId xmlns:a16="http://schemas.microsoft.com/office/drawing/2014/main" id="{5EF23CD4-F24E-2646-BB5E-8C46035F2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5" name="Oval 170">
            <a:extLst>
              <a:ext uri="{FF2B5EF4-FFF2-40B4-BE49-F238E27FC236}">
                <a16:creationId xmlns:a16="http://schemas.microsoft.com/office/drawing/2014/main" id="{9654BF1D-411A-5845-94BA-6A11B8DB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6" name="Oval 171">
            <a:extLst>
              <a:ext uri="{FF2B5EF4-FFF2-40B4-BE49-F238E27FC236}">
                <a16:creationId xmlns:a16="http://schemas.microsoft.com/office/drawing/2014/main" id="{AFCA8545-6172-BB40-972F-B3E6C06E6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7" name="Oval 172">
            <a:extLst>
              <a:ext uri="{FF2B5EF4-FFF2-40B4-BE49-F238E27FC236}">
                <a16:creationId xmlns:a16="http://schemas.microsoft.com/office/drawing/2014/main" id="{FE0073E2-5ACA-F143-B2EB-CF293B115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8" name="Oval 173">
            <a:extLst>
              <a:ext uri="{FF2B5EF4-FFF2-40B4-BE49-F238E27FC236}">
                <a16:creationId xmlns:a16="http://schemas.microsoft.com/office/drawing/2014/main" id="{54463F1D-0437-5948-A8F4-AE9D1445E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9" name="Oval 174">
            <a:extLst>
              <a:ext uri="{FF2B5EF4-FFF2-40B4-BE49-F238E27FC236}">
                <a16:creationId xmlns:a16="http://schemas.microsoft.com/office/drawing/2014/main" id="{0ACFEB9F-923A-4D4F-9017-DF7D3A94D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0" name="Oval 175">
            <a:extLst>
              <a:ext uri="{FF2B5EF4-FFF2-40B4-BE49-F238E27FC236}">
                <a16:creationId xmlns:a16="http://schemas.microsoft.com/office/drawing/2014/main" id="{DC40EB79-1DF1-9A43-B5C9-16C5E7239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1" name="Oval 176">
            <a:extLst>
              <a:ext uri="{FF2B5EF4-FFF2-40B4-BE49-F238E27FC236}">
                <a16:creationId xmlns:a16="http://schemas.microsoft.com/office/drawing/2014/main" id="{01F81E07-BB55-924D-88D8-E686EF9CE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2" name="Oval 177">
            <a:extLst>
              <a:ext uri="{FF2B5EF4-FFF2-40B4-BE49-F238E27FC236}">
                <a16:creationId xmlns:a16="http://schemas.microsoft.com/office/drawing/2014/main" id="{E79B9B1F-5F21-3741-BA42-E2C337836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3" name="Oval 178">
            <a:extLst>
              <a:ext uri="{FF2B5EF4-FFF2-40B4-BE49-F238E27FC236}">
                <a16:creationId xmlns:a16="http://schemas.microsoft.com/office/drawing/2014/main" id="{62FD17D6-1ADF-7040-831E-03B48B3A7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4" name="Oval 179">
            <a:extLst>
              <a:ext uri="{FF2B5EF4-FFF2-40B4-BE49-F238E27FC236}">
                <a16:creationId xmlns:a16="http://schemas.microsoft.com/office/drawing/2014/main" id="{0843048B-AED4-7242-A389-42F7DFE35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5" name="Oval 180">
            <a:extLst>
              <a:ext uri="{FF2B5EF4-FFF2-40B4-BE49-F238E27FC236}">
                <a16:creationId xmlns:a16="http://schemas.microsoft.com/office/drawing/2014/main" id="{304BA734-EFEF-7748-8711-A0ED76D2D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6" name="Oval 181">
            <a:extLst>
              <a:ext uri="{FF2B5EF4-FFF2-40B4-BE49-F238E27FC236}">
                <a16:creationId xmlns:a16="http://schemas.microsoft.com/office/drawing/2014/main" id="{64C8C322-4B50-D147-82FB-4D6F0EBA3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7" name="Oval 182">
            <a:extLst>
              <a:ext uri="{FF2B5EF4-FFF2-40B4-BE49-F238E27FC236}">
                <a16:creationId xmlns:a16="http://schemas.microsoft.com/office/drawing/2014/main" id="{E27DF6CE-73D2-364B-9FDB-632019E98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8" name="Oval 183">
            <a:extLst>
              <a:ext uri="{FF2B5EF4-FFF2-40B4-BE49-F238E27FC236}">
                <a16:creationId xmlns:a16="http://schemas.microsoft.com/office/drawing/2014/main" id="{F50CCE55-E6D6-D94F-A51C-181A10C67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9" name="Oval 184">
            <a:extLst>
              <a:ext uri="{FF2B5EF4-FFF2-40B4-BE49-F238E27FC236}">
                <a16:creationId xmlns:a16="http://schemas.microsoft.com/office/drawing/2014/main" id="{912087C0-6B6D-DA4C-9E40-557F92000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0" name="Oval 185">
            <a:extLst>
              <a:ext uri="{FF2B5EF4-FFF2-40B4-BE49-F238E27FC236}">
                <a16:creationId xmlns:a16="http://schemas.microsoft.com/office/drawing/2014/main" id="{A2A34B8B-73EB-7049-A1D3-CD72A21D7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1" name="Oval 186">
            <a:extLst>
              <a:ext uri="{FF2B5EF4-FFF2-40B4-BE49-F238E27FC236}">
                <a16:creationId xmlns:a16="http://schemas.microsoft.com/office/drawing/2014/main" id="{5EA7E38D-37E7-BA45-9B39-3A3D8F18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02" name="Oval 187">
            <a:extLst>
              <a:ext uri="{FF2B5EF4-FFF2-40B4-BE49-F238E27FC236}">
                <a16:creationId xmlns:a16="http://schemas.microsoft.com/office/drawing/2014/main" id="{6204C23B-D0F8-8945-963F-2E7431F74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3" name="Oval 188">
            <a:extLst>
              <a:ext uri="{FF2B5EF4-FFF2-40B4-BE49-F238E27FC236}">
                <a16:creationId xmlns:a16="http://schemas.microsoft.com/office/drawing/2014/main" id="{ED05C3FB-5F2E-B04A-AFB5-0D7389719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4" name="Oval 189">
            <a:extLst>
              <a:ext uri="{FF2B5EF4-FFF2-40B4-BE49-F238E27FC236}">
                <a16:creationId xmlns:a16="http://schemas.microsoft.com/office/drawing/2014/main" id="{3F092FB7-F2F9-9F44-A44C-496EF947F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05" name="Oval 190">
            <a:extLst>
              <a:ext uri="{FF2B5EF4-FFF2-40B4-BE49-F238E27FC236}">
                <a16:creationId xmlns:a16="http://schemas.microsoft.com/office/drawing/2014/main" id="{34664C43-7D56-294C-BF03-B8CDEBCEF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06" name="Oval 191">
            <a:extLst>
              <a:ext uri="{FF2B5EF4-FFF2-40B4-BE49-F238E27FC236}">
                <a16:creationId xmlns:a16="http://schemas.microsoft.com/office/drawing/2014/main" id="{8B91B664-3B82-7A45-A7DA-AFFFFBC3F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7" name="Oval 192">
            <a:extLst>
              <a:ext uri="{FF2B5EF4-FFF2-40B4-BE49-F238E27FC236}">
                <a16:creationId xmlns:a16="http://schemas.microsoft.com/office/drawing/2014/main" id="{2067225C-F294-3540-83BE-492D8439F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6363" y="31908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108" name="Oval 193">
            <a:extLst>
              <a:ext uri="{FF2B5EF4-FFF2-40B4-BE49-F238E27FC236}">
                <a16:creationId xmlns:a16="http://schemas.microsoft.com/office/drawing/2014/main" id="{67665A21-ECD3-4E4A-BAC1-026529EFA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25" y="31924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9" name="AutoShape 194">
            <a:extLst>
              <a:ext uri="{FF2B5EF4-FFF2-40B4-BE49-F238E27FC236}">
                <a16:creationId xmlns:a16="http://schemas.microsoft.com/office/drawing/2014/main" id="{D9619E66-F177-4C42-BD2E-81AC41FC66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76044" y="346869"/>
            <a:ext cx="88900" cy="1354138"/>
          </a:xfrm>
          <a:prstGeom prst="can">
            <a:avLst>
              <a:gd name="adj" fmla="val 58884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AutoShape 195">
            <a:extLst>
              <a:ext uri="{FF2B5EF4-FFF2-40B4-BE49-F238E27FC236}">
                <a16:creationId xmlns:a16="http://schemas.microsoft.com/office/drawing/2014/main" id="{6E9C0E50-C857-C049-9A16-CB38B8B9817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808663" y="979488"/>
            <a:ext cx="88900" cy="638175"/>
          </a:xfrm>
          <a:prstGeom prst="can">
            <a:avLst>
              <a:gd name="adj" fmla="val 31307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AutoShape 196">
            <a:extLst>
              <a:ext uri="{FF2B5EF4-FFF2-40B4-BE49-F238E27FC236}">
                <a16:creationId xmlns:a16="http://schemas.microsoft.com/office/drawing/2014/main" id="{6FBD7988-14C6-2B4C-AAD7-27ABCF25C60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6119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2" name="AutoShape 197">
            <a:extLst>
              <a:ext uri="{FF2B5EF4-FFF2-40B4-BE49-F238E27FC236}">
                <a16:creationId xmlns:a16="http://schemas.microsoft.com/office/drawing/2014/main" id="{4CF40309-216F-644D-96C6-0FCF653088D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12469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3" name="AutoShape 198">
            <a:extLst>
              <a:ext uri="{FF2B5EF4-FFF2-40B4-BE49-F238E27FC236}">
                <a16:creationId xmlns:a16="http://schemas.microsoft.com/office/drawing/2014/main" id="{5E701906-0567-2C4C-9115-1008D3904A07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4816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4" name="AutoShape 199">
            <a:extLst>
              <a:ext uri="{FF2B5EF4-FFF2-40B4-BE49-F238E27FC236}">
                <a16:creationId xmlns:a16="http://schemas.microsoft.com/office/drawing/2014/main" id="{C6CFE7B6-9927-B04F-ADE3-DA19BAA321D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7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5" name="AutoShape 200">
            <a:extLst>
              <a:ext uri="{FF2B5EF4-FFF2-40B4-BE49-F238E27FC236}">
                <a16:creationId xmlns:a16="http://schemas.microsoft.com/office/drawing/2014/main" id="{10F0095E-9E6E-B244-B3F3-9457B91D0C4D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5392738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6" name="AutoShape 201">
            <a:extLst>
              <a:ext uri="{FF2B5EF4-FFF2-40B4-BE49-F238E27FC236}">
                <a16:creationId xmlns:a16="http://schemas.microsoft.com/office/drawing/2014/main" id="{43B6A856-9D93-194D-973D-0A60B2955070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5769769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7" name="AutoShape 202">
            <a:extLst>
              <a:ext uri="{FF2B5EF4-FFF2-40B4-BE49-F238E27FC236}">
                <a16:creationId xmlns:a16="http://schemas.microsoft.com/office/drawing/2014/main" id="{312CD814-5E8F-9C4F-AD1A-41432678DFA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697538" y="1357313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AutoShape 203">
            <a:extLst>
              <a:ext uri="{FF2B5EF4-FFF2-40B4-BE49-F238E27FC236}">
                <a16:creationId xmlns:a16="http://schemas.microsoft.com/office/drawing/2014/main" id="{01BEAEF8-4904-6441-890D-76FF4B3A7FD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805488" y="2332038"/>
            <a:ext cx="93662" cy="322262"/>
          </a:xfrm>
          <a:prstGeom prst="can">
            <a:avLst>
              <a:gd name="adj" fmla="val 54509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9" name="Group 204">
            <a:extLst>
              <a:ext uri="{FF2B5EF4-FFF2-40B4-BE49-F238E27FC236}">
                <a16:creationId xmlns:a16="http://schemas.microsoft.com/office/drawing/2014/main" id="{F4648BA0-0FEC-7D45-A68F-6E324E4268ED}"/>
              </a:ext>
            </a:extLst>
          </p:cNvPr>
          <p:cNvGrpSpPr>
            <a:grpSpLocks/>
          </p:cNvGrpSpPr>
          <p:nvPr/>
        </p:nvGrpSpPr>
        <p:grpSpPr bwMode="auto">
          <a:xfrm>
            <a:off x="5541963" y="2625725"/>
            <a:ext cx="639762" cy="215900"/>
            <a:chOff x="3990" y="1256"/>
            <a:chExt cx="403" cy="136"/>
          </a:xfrm>
        </p:grpSpPr>
        <p:sp>
          <p:nvSpPr>
            <p:cNvPr id="120" name="Line 205">
              <a:extLst>
                <a:ext uri="{FF2B5EF4-FFF2-40B4-BE49-F238E27FC236}">
                  <a16:creationId xmlns:a16="http://schemas.microsoft.com/office/drawing/2014/main" id="{4E127217-93E1-EC40-9B91-D746C15B1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Line 206">
              <a:extLst>
                <a:ext uri="{FF2B5EF4-FFF2-40B4-BE49-F238E27FC236}">
                  <a16:creationId xmlns:a16="http://schemas.microsoft.com/office/drawing/2014/main" id="{1ABE218A-8990-A240-A3B4-4CEB2F64E3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Line 207">
              <a:extLst>
                <a:ext uri="{FF2B5EF4-FFF2-40B4-BE49-F238E27FC236}">
                  <a16:creationId xmlns:a16="http://schemas.microsoft.com/office/drawing/2014/main" id="{87A54D03-FC27-2745-A448-F1C038A27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Line 208">
              <a:extLst>
                <a:ext uri="{FF2B5EF4-FFF2-40B4-BE49-F238E27FC236}">
                  <a16:creationId xmlns:a16="http://schemas.microsoft.com/office/drawing/2014/main" id="{9258C36F-4D73-9F44-BCB0-C82F2A6442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" name="AutoShape 209">
            <a:extLst>
              <a:ext uri="{FF2B5EF4-FFF2-40B4-BE49-F238E27FC236}">
                <a16:creationId xmlns:a16="http://schemas.microsoft.com/office/drawing/2014/main" id="{F21B6F94-C53A-5E42-B68A-8285648D826B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5769769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25" name="Line 210">
            <a:extLst>
              <a:ext uri="{FF2B5EF4-FFF2-40B4-BE49-F238E27FC236}">
                <a16:creationId xmlns:a16="http://schemas.microsoft.com/office/drawing/2014/main" id="{218921AF-A7F7-DC47-89D4-E8D01D73F185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2325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Line 211">
            <a:extLst>
              <a:ext uri="{FF2B5EF4-FFF2-40B4-BE49-F238E27FC236}">
                <a16:creationId xmlns:a16="http://schemas.microsoft.com/office/drawing/2014/main" id="{D5BBF71D-E6A7-5F40-8F22-AD588BCA8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3913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Line 212">
            <a:extLst>
              <a:ext uri="{FF2B5EF4-FFF2-40B4-BE49-F238E27FC236}">
                <a16:creationId xmlns:a16="http://schemas.microsoft.com/office/drawing/2014/main" id="{5E1C294A-BD4D-9E45-ADC7-880ED6D79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7488" y="1042988"/>
            <a:ext cx="0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Text Box 213">
            <a:extLst>
              <a:ext uri="{FF2B5EF4-FFF2-40B4-BE49-F238E27FC236}">
                <a16:creationId xmlns:a16="http://schemas.microsoft.com/office/drawing/2014/main" id="{3A4647C4-302F-9A49-9884-3E34DD982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1579563"/>
            <a:ext cx="3365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/>
              <a:t>V</a:t>
            </a:r>
          </a:p>
        </p:txBody>
      </p:sp>
      <p:sp>
        <p:nvSpPr>
          <p:cNvPr id="129" name="Oval 216">
            <a:extLst>
              <a:ext uri="{FF2B5EF4-FFF2-40B4-BE49-F238E27FC236}">
                <a16:creationId xmlns:a16="http://schemas.microsoft.com/office/drawing/2014/main" id="{1F654352-00A4-364F-A276-03EDB64BC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44492" y="3207545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0" name="Oval 217">
            <a:extLst>
              <a:ext uri="{FF2B5EF4-FFF2-40B4-BE49-F238E27FC236}">
                <a16:creationId xmlns:a16="http://schemas.microsoft.com/office/drawing/2014/main" id="{6B5F7F96-5091-A24C-A076-DA95E5CFB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80644" y="317817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1" name="Oval 218">
            <a:extLst>
              <a:ext uri="{FF2B5EF4-FFF2-40B4-BE49-F238E27FC236}">
                <a16:creationId xmlns:a16="http://schemas.microsoft.com/office/drawing/2014/main" id="{3968374F-26BC-7A4C-9C9B-96913E4AB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637" y="3169444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2" name="Oval 219">
            <a:extLst>
              <a:ext uri="{FF2B5EF4-FFF2-40B4-BE49-F238E27FC236}">
                <a16:creationId xmlns:a16="http://schemas.microsoft.com/office/drawing/2014/main" id="{0764286C-364C-FE40-B9E6-E5790FB05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500" y="3159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3" name="Oval 220">
            <a:extLst>
              <a:ext uri="{FF2B5EF4-FFF2-40B4-BE49-F238E27FC236}">
                <a16:creationId xmlns:a16="http://schemas.microsoft.com/office/drawing/2014/main" id="{C2F40176-34EE-D34E-B5BF-DCD63BFA8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5844" y="3170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4" name="Oval 221">
            <a:extLst>
              <a:ext uri="{FF2B5EF4-FFF2-40B4-BE49-F238E27FC236}">
                <a16:creationId xmlns:a16="http://schemas.microsoft.com/office/drawing/2014/main" id="{29999603-D50C-B94B-AA41-7E46AACCB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275" y="3176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5" name="Oval 222">
            <a:extLst>
              <a:ext uri="{FF2B5EF4-FFF2-40B4-BE49-F238E27FC236}">
                <a16:creationId xmlns:a16="http://schemas.microsoft.com/office/drawing/2014/main" id="{9F2602C7-B266-5B49-86E6-463C528B1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25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6" name="AutoShape 223">
            <a:extLst>
              <a:ext uri="{FF2B5EF4-FFF2-40B4-BE49-F238E27FC236}">
                <a16:creationId xmlns:a16="http://schemas.microsoft.com/office/drawing/2014/main" id="{14413901-B621-0446-90E0-F29E62DEF91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02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7" name="AutoShape 224">
            <a:extLst>
              <a:ext uri="{FF2B5EF4-FFF2-40B4-BE49-F238E27FC236}">
                <a16:creationId xmlns:a16="http://schemas.microsoft.com/office/drawing/2014/main" id="{7AC86F11-030D-674C-B4C0-97E3D314D2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09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8" name="AutoShape 225">
            <a:extLst>
              <a:ext uri="{FF2B5EF4-FFF2-40B4-BE49-F238E27FC236}">
                <a16:creationId xmlns:a16="http://schemas.microsoft.com/office/drawing/2014/main" id="{E4985634-294F-1F40-99C6-05389ECA27B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813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9" name="AutoShape 226">
            <a:extLst>
              <a:ext uri="{FF2B5EF4-FFF2-40B4-BE49-F238E27FC236}">
                <a16:creationId xmlns:a16="http://schemas.microsoft.com/office/drawing/2014/main" id="{57F01C91-FFF0-1148-BD55-3D77C7926CE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04531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0" name="AutoShape 227">
            <a:extLst>
              <a:ext uri="{FF2B5EF4-FFF2-40B4-BE49-F238E27FC236}">
                <a16:creationId xmlns:a16="http://schemas.microsoft.com/office/drawing/2014/main" id="{707F9DA3-8888-8041-81D7-86E1E5A2941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389563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1" name="AutoShape 228">
            <a:extLst>
              <a:ext uri="{FF2B5EF4-FFF2-40B4-BE49-F238E27FC236}">
                <a16:creationId xmlns:a16="http://schemas.microsoft.com/office/drawing/2014/main" id="{2C8F2890-93BA-4248-A2BB-E3AE5469E6B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766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2" name="AutoShape 229">
            <a:extLst>
              <a:ext uri="{FF2B5EF4-FFF2-40B4-BE49-F238E27FC236}">
                <a16:creationId xmlns:a16="http://schemas.microsoft.com/office/drawing/2014/main" id="{9B684364-959E-E747-BC1D-1D93C0BC108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766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3" name="Oval 19">
            <a:extLst>
              <a:ext uri="{FF2B5EF4-FFF2-40B4-BE49-F238E27FC236}">
                <a16:creationId xmlns:a16="http://schemas.microsoft.com/office/drawing/2014/main" id="{A7DD7E27-99BE-D44D-AE1C-DB850E9B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387" y="580089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44" name="Oval 24">
            <a:extLst>
              <a:ext uri="{FF2B5EF4-FFF2-40B4-BE49-F238E27FC236}">
                <a16:creationId xmlns:a16="http://schemas.microsoft.com/office/drawing/2014/main" id="{A1FA395D-4123-3A4E-815B-1643CCD0E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247" y="557229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5" name="Oval 26">
            <a:extLst>
              <a:ext uri="{FF2B5EF4-FFF2-40B4-BE49-F238E27FC236}">
                <a16:creationId xmlns:a16="http://schemas.microsoft.com/office/drawing/2014/main" id="{38E31F10-09D9-3F48-8F14-475F2D6B7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8147" y="5861532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6" name="Oval 27">
            <a:extLst>
              <a:ext uri="{FF2B5EF4-FFF2-40B4-BE49-F238E27FC236}">
                <a16:creationId xmlns:a16="http://schemas.microsoft.com/office/drawing/2014/main" id="{38A896C3-46EA-934A-B08D-B8BBDE7F8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6034" y="58512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7" name="Oval 117">
            <a:extLst>
              <a:ext uri="{FF2B5EF4-FFF2-40B4-BE49-F238E27FC236}">
                <a16:creationId xmlns:a16="http://schemas.microsoft.com/office/drawing/2014/main" id="{EB1F83F5-6928-D94F-8D74-E174C2BB1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800" y="5686907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48" name="Oval 120">
            <a:extLst>
              <a:ext uri="{FF2B5EF4-FFF2-40B4-BE49-F238E27FC236}">
                <a16:creationId xmlns:a16="http://schemas.microsoft.com/office/drawing/2014/main" id="{4A1D0086-A693-B04B-B424-80B8896F9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4190" y="557402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9" name="Oval 122">
            <a:extLst>
              <a:ext uri="{FF2B5EF4-FFF2-40B4-BE49-F238E27FC236}">
                <a16:creationId xmlns:a16="http://schemas.microsoft.com/office/drawing/2014/main" id="{CD01AC7A-BAFC-A045-AD96-8C91001AD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3319" y="580279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0" name="Oval 123">
            <a:extLst>
              <a:ext uri="{FF2B5EF4-FFF2-40B4-BE49-F238E27FC236}">
                <a16:creationId xmlns:a16="http://schemas.microsoft.com/office/drawing/2014/main" id="{EB371C83-E8B5-1346-B05A-C92D1DEF6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2" y="559500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1" name="Oval 124">
            <a:extLst>
              <a:ext uri="{FF2B5EF4-FFF2-40B4-BE49-F238E27FC236}">
                <a16:creationId xmlns:a16="http://schemas.microsoft.com/office/drawing/2014/main" id="{99B493AC-270F-7D45-BEE7-7837728D7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9713" y="57318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2" name="Oval 125">
            <a:extLst>
              <a:ext uri="{FF2B5EF4-FFF2-40B4-BE49-F238E27FC236}">
                <a16:creationId xmlns:a16="http://schemas.microsoft.com/office/drawing/2014/main" id="{181C5E46-0AC8-0243-AFCB-292D149A6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65312" y="576738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3" name="Oval 127">
            <a:extLst>
              <a:ext uri="{FF2B5EF4-FFF2-40B4-BE49-F238E27FC236}">
                <a16:creationId xmlns:a16="http://schemas.microsoft.com/office/drawing/2014/main" id="{1EE5025B-6911-1745-AB64-E3752E3A7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0658" y="5594832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4" name="Oval 129">
            <a:extLst>
              <a:ext uri="{FF2B5EF4-FFF2-40B4-BE49-F238E27FC236}">
                <a16:creationId xmlns:a16="http://schemas.microsoft.com/office/drawing/2014/main" id="{174C1E61-10C3-DB4D-BADC-16B88EF88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384" y="565515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5" name="Oval 130">
            <a:extLst>
              <a:ext uri="{FF2B5EF4-FFF2-40B4-BE49-F238E27FC236}">
                <a16:creationId xmlns:a16="http://schemas.microsoft.com/office/drawing/2014/main" id="{4D6BCF38-6982-BF4B-94D5-0891E1848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6423" y="561515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6" name="Oval 132">
            <a:extLst>
              <a:ext uri="{FF2B5EF4-FFF2-40B4-BE49-F238E27FC236}">
                <a16:creationId xmlns:a16="http://schemas.microsoft.com/office/drawing/2014/main" id="{7019054C-46A4-1449-B34D-825FDB72F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9301" y="5786607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7" name="Oval 133">
            <a:extLst>
              <a:ext uri="{FF2B5EF4-FFF2-40B4-BE49-F238E27FC236}">
                <a16:creationId xmlns:a16="http://schemas.microsoft.com/office/drawing/2014/main" id="{BB1F333C-BCE4-4349-89D1-B4CD355C4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38509" y="575516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8" name="Oval 135">
            <a:extLst>
              <a:ext uri="{FF2B5EF4-FFF2-40B4-BE49-F238E27FC236}">
                <a16:creationId xmlns:a16="http://schemas.microsoft.com/office/drawing/2014/main" id="{066C8449-23DC-024F-9C37-4A8B37951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5263" y="578312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9" name="Oval 137">
            <a:extLst>
              <a:ext uri="{FF2B5EF4-FFF2-40B4-BE49-F238E27FC236}">
                <a16:creationId xmlns:a16="http://schemas.microsoft.com/office/drawing/2014/main" id="{E5A3B5D2-B224-DA46-A433-09B54314E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4038" y="565325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0" name="Oval 140">
            <a:extLst>
              <a:ext uri="{FF2B5EF4-FFF2-40B4-BE49-F238E27FC236}">
                <a16:creationId xmlns:a16="http://schemas.microsoft.com/office/drawing/2014/main" id="{8266705C-1D26-114C-A065-10DFD6E94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638" y="55886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1" name="Oval 143">
            <a:extLst>
              <a:ext uri="{FF2B5EF4-FFF2-40B4-BE49-F238E27FC236}">
                <a16:creationId xmlns:a16="http://schemas.microsoft.com/office/drawing/2014/main" id="{857683FE-F3F8-3A41-BCC2-5D3EA0F47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4006" y="56140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2" name="Oval 144">
            <a:extLst>
              <a:ext uri="{FF2B5EF4-FFF2-40B4-BE49-F238E27FC236}">
                <a16:creationId xmlns:a16="http://schemas.microsoft.com/office/drawing/2014/main" id="{DA2A1D3C-8AE2-BD42-8F36-C5FD6FF90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22772" y="563911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3" name="Oval 145">
            <a:extLst>
              <a:ext uri="{FF2B5EF4-FFF2-40B4-BE49-F238E27FC236}">
                <a16:creationId xmlns:a16="http://schemas.microsoft.com/office/drawing/2014/main" id="{DAFB042B-1110-C644-A709-031C14510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95851" y="569943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4" name="Oval 146">
            <a:extLst>
              <a:ext uri="{FF2B5EF4-FFF2-40B4-BE49-F238E27FC236}">
                <a16:creationId xmlns:a16="http://schemas.microsoft.com/office/drawing/2014/main" id="{B041A1F7-E1BB-2E49-A260-EA06A0B0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3788" y="58366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5" name="Oval 148">
            <a:extLst>
              <a:ext uri="{FF2B5EF4-FFF2-40B4-BE49-F238E27FC236}">
                <a16:creationId xmlns:a16="http://schemas.microsoft.com/office/drawing/2014/main" id="{81151B67-CBA0-6D49-8C9F-07E0BECE1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0980" y="567103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6" name="Oval 149">
            <a:extLst>
              <a:ext uri="{FF2B5EF4-FFF2-40B4-BE49-F238E27FC236}">
                <a16:creationId xmlns:a16="http://schemas.microsoft.com/office/drawing/2014/main" id="{75D5CE37-170E-2148-84CE-9E6E74F12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759" y="557560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7" name="Oval 150">
            <a:extLst>
              <a:ext uri="{FF2B5EF4-FFF2-40B4-BE49-F238E27FC236}">
                <a16:creationId xmlns:a16="http://schemas.microsoft.com/office/drawing/2014/main" id="{1DF96E9C-43CC-7848-9528-64BCC3718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3669" y="569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8" name="Oval 153">
            <a:extLst>
              <a:ext uri="{FF2B5EF4-FFF2-40B4-BE49-F238E27FC236}">
                <a16:creationId xmlns:a16="http://schemas.microsoft.com/office/drawing/2014/main" id="{2FBBC36D-4FB9-014E-B716-87D9FD6B8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1050" y="57175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Oval 154">
            <a:extLst>
              <a:ext uri="{FF2B5EF4-FFF2-40B4-BE49-F238E27FC236}">
                <a16:creationId xmlns:a16="http://schemas.microsoft.com/office/drawing/2014/main" id="{74B36E76-C454-8946-8F2B-2EF8D7B05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1037" y="56404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0" name="Oval 155">
            <a:extLst>
              <a:ext uri="{FF2B5EF4-FFF2-40B4-BE49-F238E27FC236}">
                <a16:creationId xmlns:a16="http://schemas.microsoft.com/office/drawing/2014/main" id="{104B8637-53A2-5742-B5A4-94D3FEE05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4582" y="569943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" name="Oval 159">
            <a:extLst>
              <a:ext uri="{FF2B5EF4-FFF2-40B4-BE49-F238E27FC236}">
                <a16:creationId xmlns:a16="http://schemas.microsoft.com/office/drawing/2014/main" id="{7BE0F262-9938-0E4A-9C53-F0CC4270A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7313" y="568373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2" name="Oval 160">
            <a:extLst>
              <a:ext uri="{FF2B5EF4-FFF2-40B4-BE49-F238E27FC236}">
                <a16:creationId xmlns:a16="http://schemas.microsoft.com/office/drawing/2014/main" id="{2B694D65-0B85-CD4E-A529-AD19FC99B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9688" y="559483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3" name="Oval 161">
            <a:extLst>
              <a:ext uri="{FF2B5EF4-FFF2-40B4-BE49-F238E27FC236}">
                <a16:creationId xmlns:a16="http://schemas.microsoft.com/office/drawing/2014/main" id="{5EC8A568-4CFB-4245-9F3C-26FFE577E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3334" y="563752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4" name="Oval 162">
            <a:extLst>
              <a:ext uri="{FF2B5EF4-FFF2-40B4-BE49-F238E27FC236}">
                <a16:creationId xmlns:a16="http://schemas.microsoft.com/office/drawing/2014/main" id="{93F6F0D4-557B-5C44-AFB8-5E456949E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1631" y="562085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5" name="Oval 164">
            <a:extLst>
              <a:ext uri="{FF2B5EF4-FFF2-40B4-BE49-F238E27FC236}">
                <a16:creationId xmlns:a16="http://schemas.microsoft.com/office/drawing/2014/main" id="{868DAEAD-89AB-0142-BBA3-20D1E7E1D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8150" y="5867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6" name="Oval 165">
            <a:extLst>
              <a:ext uri="{FF2B5EF4-FFF2-40B4-BE49-F238E27FC236}">
                <a16:creationId xmlns:a16="http://schemas.microsoft.com/office/drawing/2014/main" id="{78967FA0-CE0B-F04E-94E7-1DCB02F13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3976" y="57961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7" name="Oval 166">
            <a:extLst>
              <a:ext uri="{FF2B5EF4-FFF2-40B4-BE49-F238E27FC236}">
                <a16:creationId xmlns:a16="http://schemas.microsoft.com/office/drawing/2014/main" id="{33DE3F25-2941-5449-A51D-7BDC50827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72313" y="556914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8" name="Oval 168">
            <a:extLst>
              <a:ext uri="{FF2B5EF4-FFF2-40B4-BE49-F238E27FC236}">
                <a16:creationId xmlns:a16="http://schemas.microsoft.com/office/drawing/2014/main" id="{B3078ADB-3BF8-E046-AFC6-B66CD946E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6950" y="56075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9" name="Oval 169">
            <a:extLst>
              <a:ext uri="{FF2B5EF4-FFF2-40B4-BE49-F238E27FC236}">
                <a16:creationId xmlns:a16="http://schemas.microsoft.com/office/drawing/2014/main" id="{FD975158-B6FC-9C47-8085-9BB3C9CC0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8473" y="558182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0" name="Oval 172">
            <a:extLst>
              <a:ext uri="{FF2B5EF4-FFF2-40B4-BE49-F238E27FC236}">
                <a16:creationId xmlns:a16="http://schemas.microsoft.com/office/drawing/2014/main" id="{6CBD3798-A684-0545-91D1-4BE921FB9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1519" y="585472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81" name="Oval 173">
            <a:extLst>
              <a:ext uri="{FF2B5EF4-FFF2-40B4-BE49-F238E27FC236}">
                <a16:creationId xmlns:a16="http://schemas.microsoft.com/office/drawing/2014/main" id="{A2227B0E-8D88-544D-8484-8DBE86A2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7199" y="5663091"/>
            <a:ext cx="131764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2" name="Oval 175">
            <a:extLst>
              <a:ext uri="{FF2B5EF4-FFF2-40B4-BE49-F238E27FC236}">
                <a16:creationId xmlns:a16="http://schemas.microsoft.com/office/drawing/2014/main" id="{F644F72C-C4C0-384E-BDB2-61565B9EA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54863" y="574246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83" name="Oval 179">
            <a:extLst>
              <a:ext uri="{FF2B5EF4-FFF2-40B4-BE49-F238E27FC236}">
                <a16:creationId xmlns:a16="http://schemas.microsoft.com/office/drawing/2014/main" id="{7A07A0F9-D594-EB4F-AA11-7AEDB4753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9761" y="57729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4" name="Oval 180">
            <a:extLst>
              <a:ext uri="{FF2B5EF4-FFF2-40B4-BE49-F238E27FC236}">
                <a16:creationId xmlns:a16="http://schemas.microsoft.com/office/drawing/2014/main" id="{BCCB218C-4CEE-B34E-AAD8-F66D35926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8641" y="56326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5" name="Oval 182">
            <a:extLst>
              <a:ext uri="{FF2B5EF4-FFF2-40B4-BE49-F238E27FC236}">
                <a16:creationId xmlns:a16="http://schemas.microsoft.com/office/drawing/2014/main" id="{274D5D53-688B-6648-873A-C2D1CD3BC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8706" y="575451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6" name="Oval 184">
            <a:extLst>
              <a:ext uri="{FF2B5EF4-FFF2-40B4-BE49-F238E27FC236}">
                <a16:creationId xmlns:a16="http://schemas.microsoft.com/office/drawing/2014/main" id="{0D98E22E-503A-354B-B100-AEEF89FA2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3244" y="586756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7" name="Oval 188">
            <a:extLst>
              <a:ext uri="{FF2B5EF4-FFF2-40B4-BE49-F238E27FC236}">
                <a16:creationId xmlns:a16="http://schemas.microsoft.com/office/drawing/2014/main" id="{B48D24D5-D72F-854D-8CA8-8B4AE0028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0044" y="58807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8" name="Oval 189">
            <a:extLst>
              <a:ext uri="{FF2B5EF4-FFF2-40B4-BE49-F238E27FC236}">
                <a16:creationId xmlns:a16="http://schemas.microsoft.com/office/drawing/2014/main" id="{A8DC81CB-A8BF-284F-A691-3897420E1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5057" y="576372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89" name="Oval 216">
            <a:extLst>
              <a:ext uri="{FF2B5EF4-FFF2-40B4-BE49-F238E27FC236}">
                <a16:creationId xmlns:a16="http://schemas.microsoft.com/office/drawing/2014/main" id="{21C38A4C-B83E-984C-9CEB-53A78248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49880" y="568307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0" name="Oval 217">
            <a:extLst>
              <a:ext uri="{FF2B5EF4-FFF2-40B4-BE49-F238E27FC236}">
                <a16:creationId xmlns:a16="http://schemas.microsoft.com/office/drawing/2014/main" id="{F8A95F94-C6D0-E246-88EE-26DF94686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36353" y="3162299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1" name="Oval 218">
            <a:extLst>
              <a:ext uri="{FF2B5EF4-FFF2-40B4-BE49-F238E27FC236}">
                <a16:creationId xmlns:a16="http://schemas.microsoft.com/office/drawing/2014/main" id="{A8902E5D-C02C-324F-912B-4DD4C0799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04590" y="5701024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2" name="Oval 219">
            <a:extLst>
              <a:ext uri="{FF2B5EF4-FFF2-40B4-BE49-F238E27FC236}">
                <a16:creationId xmlns:a16="http://schemas.microsoft.com/office/drawing/2014/main" id="{162040BD-BC5C-3D4B-A2F3-BB27720ED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7762" y="3157537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3" name="Oval 220">
            <a:extLst>
              <a:ext uri="{FF2B5EF4-FFF2-40B4-BE49-F238E27FC236}">
                <a16:creationId xmlns:a16="http://schemas.microsoft.com/office/drawing/2014/main" id="{4D296361-3F97-1040-ACF5-EB707BF58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7418" y="570022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4" name="Oval 221">
            <a:extLst>
              <a:ext uri="{FF2B5EF4-FFF2-40B4-BE49-F238E27FC236}">
                <a16:creationId xmlns:a16="http://schemas.microsoft.com/office/drawing/2014/main" id="{92F65D69-1470-B348-A85F-386C18E6A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8558" y="32210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5" name="Oval 222">
            <a:extLst>
              <a:ext uri="{FF2B5EF4-FFF2-40B4-BE49-F238E27FC236}">
                <a16:creationId xmlns:a16="http://schemas.microsoft.com/office/drawing/2014/main" id="{ACDB1834-9514-C040-8EFD-50509B04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69105" y="567897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6" name="Freeform 214">
            <a:extLst>
              <a:ext uri="{FF2B5EF4-FFF2-40B4-BE49-F238E27FC236}">
                <a16:creationId xmlns:a16="http://schemas.microsoft.com/office/drawing/2014/main" id="{6F17BE1C-17F4-6C46-AEAE-46C34AB02960}"/>
              </a:ext>
            </a:extLst>
          </p:cNvPr>
          <p:cNvSpPr>
            <a:spLocks/>
          </p:cNvSpPr>
          <p:nvPr/>
        </p:nvSpPr>
        <p:spPr bwMode="auto">
          <a:xfrm>
            <a:off x="7868444" y="1924000"/>
            <a:ext cx="981869" cy="184768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  <a:gd name="connsiteX0" fmla="*/ 0 w 10000"/>
              <a:gd name="connsiteY0" fmla="*/ 358 h 3988"/>
              <a:gd name="connsiteX1" fmla="*/ 1919 w 10000"/>
              <a:gd name="connsiteY1" fmla="*/ 215 h 3988"/>
              <a:gd name="connsiteX2" fmla="*/ 4177 w 10000"/>
              <a:gd name="connsiteY2" fmla="*/ 311 h 3988"/>
              <a:gd name="connsiteX3" fmla="*/ 4919 w 10000"/>
              <a:gd name="connsiteY3" fmla="*/ 3975 h 3988"/>
              <a:gd name="connsiteX4" fmla="*/ 6432 w 10000"/>
              <a:gd name="connsiteY4" fmla="*/ 1535 h 3988"/>
              <a:gd name="connsiteX5" fmla="*/ 7459 w 10000"/>
              <a:gd name="connsiteY5" fmla="*/ 760 h 3988"/>
              <a:gd name="connsiteX6" fmla="*/ 10000 w 10000"/>
              <a:gd name="connsiteY6" fmla="*/ 387 h 3988"/>
              <a:gd name="connsiteX0" fmla="*/ 0 w 10000"/>
              <a:gd name="connsiteY0" fmla="*/ 766 h 9869"/>
              <a:gd name="connsiteX1" fmla="*/ 4177 w 10000"/>
              <a:gd name="connsiteY1" fmla="*/ 648 h 9869"/>
              <a:gd name="connsiteX2" fmla="*/ 4919 w 10000"/>
              <a:gd name="connsiteY2" fmla="*/ 9835 h 9869"/>
              <a:gd name="connsiteX3" fmla="*/ 6432 w 10000"/>
              <a:gd name="connsiteY3" fmla="*/ 3717 h 9869"/>
              <a:gd name="connsiteX4" fmla="*/ 7459 w 10000"/>
              <a:gd name="connsiteY4" fmla="*/ 1774 h 9869"/>
              <a:gd name="connsiteX5" fmla="*/ 10000 w 10000"/>
              <a:gd name="connsiteY5" fmla="*/ 838 h 9869"/>
              <a:gd name="connsiteX0" fmla="*/ 0 w 5823"/>
              <a:gd name="connsiteY0" fmla="*/ 0 h 9344"/>
              <a:gd name="connsiteX1" fmla="*/ 742 w 5823"/>
              <a:gd name="connsiteY1" fmla="*/ 9309 h 9344"/>
              <a:gd name="connsiteX2" fmla="*/ 2255 w 5823"/>
              <a:gd name="connsiteY2" fmla="*/ 3109 h 9344"/>
              <a:gd name="connsiteX3" fmla="*/ 3282 w 5823"/>
              <a:gd name="connsiteY3" fmla="*/ 1141 h 9344"/>
              <a:gd name="connsiteX4" fmla="*/ 5823 w 5823"/>
              <a:gd name="connsiteY4" fmla="*/ 192 h 9344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1630"/>
              <a:gd name="connsiteX1" fmla="*/ 1274 w 10000"/>
              <a:gd name="connsiteY1" fmla="*/ 9963 h 11630"/>
              <a:gd name="connsiteX2" fmla="*/ 3873 w 10000"/>
              <a:gd name="connsiteY2" fmla="*/ 3327 h 11630"/>
              <a:gd name="connsiteX3" fmla="*/ 5636 w 10000"/>
              <a:gd name="connsiteY3" fmla="*/ 1221 h 11630"/>
              <a:gd name="connsiteX4" fmla="*/ 10000 w 10000"/>
              <a:gd name="connsiteY4" fmla="*/ 205 h 11630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9916"/>
              <a:gd name="connsiteY0" fmla="*/ 2645 h 9758"/>
              <a:gd name="connsiteX1" fmla="*/ 1190 w 9916"/>
              <a:gd name="connsiteY1" fmla="*/ 9758 h 9758"/>
              <a:gd name="connsiteX2" fmla="*/ 3789 w 9916"/>
              <a:gd name="connsiteY2" fmla="*/ 3122 h 9758"/>
              <a:gd name="connsiteX3" fmla="*/ 5552 w 9916"/>
              <a:gd name="connsiteY3" fmla="*/ 1016 h 9758"/>
              <a:gd name="connsiteX4" fmla="*/ 9916 w 9916"/>
              <a:gd name="connsiteY4" fmla="*/ 0 h 9758"/>
              <a:gd name="connsiteX0" fmla="*/ 0 w 10000"/>
              <a:gd name="connsiteY0" fmla="*/ 2711 h 10001"/>
              <a:gd name="connsiteX1" fmla="*/ 1200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000"/>
              <a:gd name="connsiteY0" fmla="*/ 2711 h 10001"/>
              <a:gd name="connsiteX1" fmla="*/ 1036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187"/>
              <a:gd name="connsiteY0" fmla="*/ 2711 h 10001"/>
              <a:gd name="connsiteX1" fmla="*/ 1223 w 10187"/>
              <a:gd name="connsiteY1" fmla="*/ 10000 h 10001"/>
              <a:gd name="connsiteX2" fmla="*/ 3610 w 10187"/>
              <a:gd name="connsiteY2" fmla="*/ 2366 h 10001"/>
              <a:gd name="connsiteX3" fmla="*/ 5786 w 10187"/>
              <a:gd name="connsiteY3" fmla="*/ 1041 h 10001"/>
              <a:gd name="connsiteX4" fmla="*/ 10187 w 10187"/>
              <a:gd name="connsiteY4" fmla="*/ 0 h 10001"/>
              <a:gd name="connsiteX0" fmla="*/ 0 w 10070"/>
              <a:gd name="connsiteY0" fmla="*/ 2433 h 10000"/>
              <a:gd name="connsiteX1" fmla="*/ 1106 w 10070"/>
              <a:gd name="connsiteY1" fmla="*/ 10000 h 10000"/>
              <a:gd name="connsiteX2" fmla="*/ 3493 w 10070"/>
              <a:gd name="connsiteY2" fmla="*/ 2366 h 10000"/>
              <a:gd name="connsiteX3" fmla="*/ 5669 w 10070"/>
              <a:gd name="connsiteY3" fmla="*/ 1041 h 10000"/>
              <a:gd name="connsiteX4" fmla="*/ 10070 w 10070"/>
              <a:gd name="connsiteY4" fmla="*/ 0 h 10000"/>
              <a:gd name="connsiteX0" fmla="*/ 0 w 10070"/>
              <a:gd name="connsiteY0" fmla="*/ 2433 h 10034"/>
              <a:gd name="connsiteX1" fmla="*/ 1106 w 10070"/>
              <a:gd name="connsiteY1" fmla="*/ 10000 h 10034"/>
              <a:gd name="connsiteX2" fmla="*/ 3966 w 10070"/>
              <a:gd name="connsiteY2" fmla="*/ 5052 h 10034"/>
              <a:gd name="connsiteX3" fmla="*/ 5669 w 10070"/>
              <a:gd name="connsiteY3" fmla="*/ 1041 h 10034"/>
              <a:gd name="connsiteX4" fmla="*/ 10070 w 10070"/>
              <a:gd name="connsiteY4" fmla="*/ 0 h 10034"/>
              <a:gd name="connsiteX0" fmla="*/ 0 w 10070"/>
              <a:gd name="connsiteY0" fmla="*/ 2433 h 10923"/>
              <a:gd name="connsiteX1" fmla="*/ 1579 w 10070"/>
              <a:gd name="connsiteY1" fmla="*/ 10895 h 10923"/>
              <a:gd name="connsiteX2" fmla="*/ 3966 w 10070"/>
              <a:gd name="connsiteY2" fmla="*/ 5052 h 10923"/>
              <a:gd name="connsiteX3" fmla="*/ 5669 w 10070"/>
              <a:gd name="connsiteY3" fmla="*/ 1041 h 10923"/>
              <a:gd name="connsiteX4" fmla="*/ 10070 w 10070"/>
              <a:gd name="connsiteY4" fmla="*/ 0 h 10923"/>
              <a:gd name="connsiteX0" fmla="*/ 0 w 10070"/>
              <a:gd name="connsiteY0" fmla="*/ 2433 h 10922"/>
              <a:gd name="connsiteX1" fmla="*/ 1579 w 10070"/>
              <a:gd name="connsiteY1" fmla="*/ 10895 h 10922"/>
              <a:gd name="connsiteX2" fmla="*/ 3966 w 10070"/>
              <a:gd name="connsiteY2" fmla="*/ 5052 h 10922"/>
              <a:gd name="connsiteX3" fmla="*/ 6448 w 10070"/>
              <a:gd name="connsiteY3" fmla="*/ 3056 h 10922"/>
              <a:gd name="connsiteX4" fmla="*/ 10070 w 10070"/>
              <a:gd name="connsiteY4" fmla="*/ 0 h 10922"/>
              <a:gd name="connsiteX0" fmla="*/ 0 w 11350"/>
              <a:gd name="connsiteY0" fmla="*/ 195 h 8684"/>
              <a:gd name="connsiteX1" fmla="*/ 1579 w 11350"/>
              <a:gd name="connsiteY1" fmla="*/ 8657 h 8684"/>
              <a:gd name="connsiteX2" fmla="*/ 3966 w 11350"/>
              <a:gd name="connsiteY2" fmla="*/ 2814 h 8684"/>
              <a:gd name="connsiteX3" fmla="*/ 6448 w 11350"/>
              <a:gd name="connsiteY3" fmla="*/ 818 h 8684"/>
              <a:gd name="connsiteX4" fmla="*/ 11350 w 11350"/>
              <a:gd name="connsiteY4" fmla="*/ 0 h 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" h="8684">
                <a:moveTo>
                  <a:pt x="0" y="195"/>
                </a:moveTo>
                <a:cubicBezTo>
                  <a:pt x="572" y="5282"/>
                  <a:pt x="918" y="8221"/>
                  <a:pt x="1579" y="8657"/>
                </a:cubicBezTo>
                <a:cubicBezTo>
                  <a:pt x="2240" y="9094"/>
                  <a:pt x="3154" y="4121"/>
                  <a:pt x="3966" y="2814"/>
                </a:cubicBezTo>
                <a:cubicBezTo>
                  <a:pt x="4778" y="1507"/>
                  <a:pt x="5419" y="1350"/>
                  <a:pt x="6448" y="818"/>
                </a:cubicBezTo>
                <a:cubicBezTo>
                  <a:pt x="7479" y="285"/>
                  <a:pt x="10508" y="268"/>
                  <a:pt x="11350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AutoShape 228">
            <a:extLst>
              <a:ext uri="{FF2B5EF4-FFF2-40B4-BE49-F238E27FC236}">
                <a16:creationId xmlns:a16="http://schemas.microsoft.com/office/drawing/2014/main" id="{4C7E67A6-5ED1-E841-8505-96F7131E7C3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496211" y="6203951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98" name="AutoShape 201">
            <a:extLst>
              <a:ext uri="{FF2B5EF4-FFF2-40B4-BE49-F238E27FC236}">
                <a16:creationId xmlns:a16="http://schemas.microsoft.com/office/drawing/2014/main" id="{A2700C05-B2FB-1848-8A30-456A2FF75F24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4497358" y="620395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E2D09947-4337-7F44-AAB2-116FA668C562}"/>
              </a:ext>
            </a:extLst>
          </p:cNvPr>
          <p:cNvCxnSpPr/>
          <p:nvPr/>
        </p:nvCxnSpPr>
        <p:spPr bwMode="auto">
          <a:xfrm>
            <a:off x="0" y="402589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05321DDA-EEEA-D448-8536-C742FA883FF8}"/>
              </a:ext>
            </a:extLst>
          </p:cNvPr>
          <p:cNvCxnSpPr>
            <a:stCxn id="7" idx="1"/>
            <a:endCxn id="7" idx="3"/>
          </p:cNvCxnSpPr>
          <p:nvPr/>
        </p:nvCxnSpPr>
        <p:spPr bwMode="auto">
          <a:xfrm>
            <a:off x="136525" y="4510882"/>
            <a:ext cx="8902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01" name="Group 28">
            <a:extLst>
              <a:ext uri="{FF2B5EF4-FFF2-40B4-BE49-F238E27FC236}">
                <a16:creationId xmlns:a16="http://schemas.microsoft.com/office/drawing/2014/main" id="{C0E27E22-F385-4541-9549-8970ADF6AD92}"/>
              </a:ext>
            </a:extLst>
          </p:cNvPr>
          <p:cNvGrpSpPr>
            <a:grpSpLocks/>
          </p:cNvGrpSpPr>
          <p:nvPr/>
        </p:nvGrpSpPr>
        <p:grpSpPr bwMode="auto">
          <a:xfrm>
            <a:off x="-3432032" y="3685809"/>
            <a:ext cx="3394075" cy="703929"/>
            <a:chOff x="1722" y="11792"/>
            <a:chExt cx="3025" cy="778"/>
          </a:xfrm>
        </p:grpSpPr>
        <p:grpSp>
          <p:nvGrpSpPr>
            <p:cNvPr id="202" name="Group 29">
              <a:extLst>
                <a:ext uri="{FF2B5EF4-FFF2-40B4-BE49-F238E27FC236}">
                  <a16:creationId xmlns:a16="http://schemas.microsoft.com/office/drawing/2014/main" id="{93BA40E5-99E9-844A-A3A2-A86B417A54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11792"/>
              <a:ext cx="2736" cy="778"/>
              <a:chOff x="2011" y="11792"/>
              <a:chExt cx="2736" cy="778"/>
            </a:xfrm>
          </p:grpSpPr>
          <p:sp>
            <p:nvSpPr>
              <p:cNvPr id="212" name="Freeform 30">
                <a:extLst>
                  <a:ext uri="{FF2B5EF4-FFF2-40B4-BE49-F238E27FC236}">
                    <a16:creationId xmlns:a16="http://schemas.microsoft.com/office/drawing/2014/main" id="{43512206-F9E3-6E48-B40D-259895156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3" name="Oval 31">
                <a:extLst>
                  <a:ext uri="{FF2B5EF4-FFF2-40B4-BE49-F238E27FC236}">
                    <a16:creationId xmlns:a16="http://schemas.microsoft.com/office/drawing/2014/main" id="{9D7C6EAA-BF8F-E94E-A51A-D8CF92CE0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4" name="Oval 32">
                <a:extLst>
                  <a:ext uri="{FF2B5EF4-FFF2-40B4-BE49-F238E27FC236}">
                    <a16:creationId xmlns:a16="http://schemas.microsoft.com/office/drawing/2014/main" id="{7650C45D-79E4-6F49-A684-A8AFAF800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5" name="Oval 33">
                <a:extLst>
                  <a:ext uri="{FF2B5EF4-FFF2-40B4-BE49-F238E27FC236}">
                    <a16:creationId xmlns:a16="http://schemas.microsoft.com/office/drawing/2014/main" id="{7E886A5C-4760-1D4A-995F-FC5016FB9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4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6" name="Oval 34">
                <a:extLst>
                  <a:ext uri="{FF2B5EF4-FFF2-40B4-BE49-F238E27FC236}">
                    <a16:creationId xmlns:a16="http://schemas.microsoft.com/office/drawing/2014/main" id="{FA5EEFD0-0AFD-C84F-8D56-47E40B54B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7" name="Oval 35">
                <a:extLst>
                  <a:ext uri="{FF2B5EF4-FFF2-40B4-BE49-F238E27FC236}">
                    <a16:creationId xmlns:a16="http://schemas.microsoft.com/office/drawing/2014/main" id="{AC5B604D-D356-534E-A3BB-26C507146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8" name="Oval 36">
                <a:extLst>
                  <a:ext uri="{FF2B5EF4-FFF2-40B4-BE49-F238E27FC236}">
                    <a16:creationId xmlns:a16="http://schemas.microsoft.com/office/drawing/2014/main" id="{07F44F51-2455-1345-A58C-3A907FDF6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9" name="Oval 37">
                <a:extLst>
                  <a:ext uri="{FF2B5EF4-FFF2-40B4-BE49-F238E27FC236}">
                    <a16:creationId xmlns:a16="http://schemas.microsoft.com/office/drawing/2014/main" id="{D9C446A1-5E99-EE43-AE05-EDD66E0AC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0" name="Oval 38">
                <a:extLst>
                  <a:ext uri="{FF2B5EF4-FFF2-40B4-BE49-F238E27FC236}">
                    <a16:creationId xmlns:a16="http://schemas.microsoft.com/office/drawing/2014/main" id="{B6D37F23-444C-FB49-93FC-741605993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1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1" name="Oval 39">
                <a:extLst>
                  <a:ext uri="{FF2B5EF4-FFF2-40B4-BE49-F238E27FC236}">
                    <a16:creationId xmlns:a16="http://schemas.microsoft.com/office/drawing/2014/main" id="{8434A8D0-CD89-F242-9253-25AC74CBA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18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2" name="Oval 40">
                <a:extLst>
                  <a:ext uri="{FF2B5EF4-FFF2-40B4-BE49-F238E27FC236}">
                    <a16:creationId xmlns:a16="http://schemas.microsoft.com/office/drawing/2014/main" id="{562F81E1-BDB2-864F-A9C7-A104601D0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3" name="Oval 41">
                <a:extLst>
                  <a:ext uri="{FF2B5EF4-FFF2-40B4-BE49-F238E27FC236}">
                    <a16:creationId xmlns:a16="http://schemas.microsoft.com/office/drawing/2014/main" id="{7078DB32-65C2-A940-8793-3794FC192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4" name="Oval 42">
                <a:extLst>
                  <a:ext uri="{FF2B5EF4-FFF2-40B4-BE49-F238E27FC236}">
                    <a16:creationId xmlns:a16="http://schemas.microsoft.com/office/drawing/2014/main" id="{799691C2-5B07-1A48-82A4-432A12C59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5" name="Oval 43">
                <a:extLst>
                  <a:ext uri="{FF2B5EF4-FFF2-40B4-BE49-F238E27FC236}">
                    <a16:creationId xmlns:a16="http://schemas.microsoft.com/office/drawing/2014/main" id="{9CFF56BC-5320-0B45-8A2A-8D1A3AB5A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6" name="Oval 44">
                <a:extLst>
                  <a:ext uri="{FF2B5EF4-FFF2-40B4-BE49-F238E27FC236}">
                    <a16:creationId xmlns:a16="http://schemas.microsoft.com/office/drawing/2014/main" id="{FE46A72F-E288-6E40-8287-5A45D27F9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7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7" name="Oval 45">
                <a:extLst>
                  <a:ext uri="{FF2B5EF4-FFF2-40B4-BE49-F238E27FC236}">
                    <a16:creationId xmlns:a16="http://schemas.microsoft.com/office/drawing/2014/main" id="{5AF7A15D-779F-0C47-9245-C4F070C8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8" name="Oval 46">
                <a:extLst>
                  <a:ext uri="{FF2B5EF4-FFF2-40B4-BE49-F238E27FC236}">
                    <a16:creationId xmlns:a16="http://schemas.microsoft.com/office/drawing/2014/main" id="{FB69329F-3FDE-A24B-BD14-34151F874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1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9" name="Oval 47">
                <a:extLst>
                  <a:ext uri="{FF2B5EF4-FFF2-40B4-BE49-F238E27FC236}">
                    <a16:creationId xmlns:a16="http://schemas.microsoft.com/office/drawing/2014/main" id="{3FD52A00-06FC-4F4B-A665-73F52480E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0" name="Oval 48">
                <a:extLst>
                  <a:ext uri="{FF2B5EF4-FFF2-40B4-BE49-F238E27FC236}">
                    <a16:creationId xmlns:a16="http://schemas.microsoft.com/office/drawing/2014/main" id="{C5CC614C-2F82-0849-AD02-1265BBFB9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1" name="Oval 49">
                <a:extLst>
                  <a:ext uri="{FF2B5EF4-FFF2-40B4-BE49-F238E27FC236}">
                    <a16:creationId xmlns:a16="http://schemas.microsoft.com/office/drawing/2014/main" id="{261719E3-9ED5-724E-9DF9-ED359028F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2" name="Oval 50">
                <a:extLst>
                  <a:ext uri="{FF2B5EF4-FFF2-40B4-BE49-F238E27FC236}">
                    <a16:creationId xmlns:a16="http://schemas.microsoft.com/office/drawing/2014/main" id="{A89883BA-9FD6-8A4C-8178-DE95E1420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5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3" name="Oval 51">
                <a:extLst>
                  <a:ext uri="{FF2B5EF4-FFF2-40B4-BE49-F238E27FC236}">
                    <a16:creationId xmlns:a16="http://schemas.microsoft.com/office/drawing/2014/main" id="{4E6B16D1-43FE-B344-BA66-6A691F49E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4" name="Oval 52">
                <a:extLst>
                  <a:ext uri="{FF2B5EF4-FFF2-40B4-BE49-F238E27FC236}">
                    <a16:creationId xmlns:a16="http://schemas.microsoft.com/office/drawing/2014/main" id="{A6D1A572-E2EC-8142-B41A-4B2F0755F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5" name="Oval 53">
                <a:extLst>
                  <a:ext uri="{FF2B5EF4-FFF2-40B4-BE49-F238E27FC236}">
                    <a16:creationId xmlns:a16="http://schemas.microsoft.com/office/drawing/2014/main" id="{BCFE9E4B-2C18-6240-99E4-1D09382FD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6" name="Oval 54">
                <a:extLst>
                  <a:ext uri="{FF2B5EF4-FFF2-40B4-BE49-F238E27FC236}">
                    <a16:creationId xmlns:a16="http://schemas.microsoft.com/office/drawing/2014/main" id="{C70CCDEE-3AD6-FC4B-B8DE-66E9F972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3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7" name="Oval 55">
                <a:extLst>
                  <a:ext uri="{FF2B5EF4-FFF2-40B4-BE49-F238E27FC236}">
                    <a16:creationId xmlns:a16="http://schemas.microsoft.com/office/drawing/2014/main" id="{EE9E0A3C-0D8C-5842-BC07-A3965EE03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8" name="Oval 56">
                <a:extLst>
                  <a:ext uri="{FF2B5EF4-FFF2-40B4-BE49-F238E27FC236}">
                    <a16:creationId xmlns:a16="http://schemas.microsoft.com/office/drawing/2014/main" id="{E7FE6F58-A4F3-9248-841B-115EF79CD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9" name="Oval 57">
                <a:extLst>
                  <a:ext uri="{FF2B5EF4-FFF2-40B4-BE49-F238E27FC236}">
                    <a16:creationId xmlns:a16="http://schemas.microsoft.com/office/drawing/2014/main" id="{DABC2544-0385-1543-BE19-DEEA0FA1E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0" name="Oval 58">
                <a:extLst>
                  <a:ext uri="{FF2B5EF4-FFF2-40B4-BE49-F238E27FC236}">
                    <a16:creationId xmlns:a16="http://schemas.microsoft.com/office/drawing/2014/main" id="{98B6A105-8AC2-5C4B-B4BF-C1D7060C9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1" name="Oval 59">
                <a:extLst>
                  <a:ext uri="{FF2B5EF4-FFF2-40B4-BE49-F238E27FC236}">
                    <a16:creationId xmlns:a16="http://schemas.microsoft.com/office/drawing/2014/main" id="{FA5DF964-3980-D145-BDB9-F3EB35815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2" name="Oval 60">
                <a:extLst>
                  <a:ext uri="{FF2B5EF4-FFF2-40B4-BE49-F238E27FC236}">
                    <a16:creationId xmlns:a16="http://schemas.microsoft.com/office/drawing/2014/main" id="{B8D673DB-44C5-D54A-BB42-AA5205407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5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3" name="Oval 61">
                <a:extLst>
                  <a:ext uri="{FF2B5EF4-FFF2-40B4-BE49-F238E27FC236}">
                    <a16:creationId xmlns:a16="http://schemas.microsoft.com/office/drawing/2014/main" id="{64751938-47BA-634B-A33D-0EDBA62EE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4" name="Oval 62">
                <a:extLst>
                  <a:ext uri="{FF2B5EF4-FFF2-40B4-BE49-F238E27FC236}">
                    <a16:creationId xmlns:a16="http://schemas.microsoft.com/office/drawing/2014/main" id="{35FE9135-C9D4-CD46-92FC-74E8ED5DD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5" name="Oval 63">
                <a:extLst>
                  <a:ext uri="{FF2B5EF4-FFF2-40B4-BE49-F238E27FC236}">
                    <a16:creationId xmlns:a16="http://schemas.microsoft.com/office/drawing/2014/main" id="{DE1B750B-3001-934F-A775-4F999EDB6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6" name="Oval 64">
                <a:extLst>
                  <a:ext uri="{FF2B5EF4-FFF2-40B4-BE49-F238E27FC236}">
                    <a16:creationId xmlns:a16="http://schemas.microsoft.com/office/drawing/2014/main" id="{6CE308AD-AA99-E445-83B9-ADBD77F13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7" name="Oval 65">
                <a:extLst>
                  <a:ext uri="{FF2B5EF4-FFF2-40B4-BE49-F238E27FC236}">
                    <a16:creationId xmlns:a16="http://schemas.microsoft.com/office/drawing/2014/main" id="{35BB6C34-014D-6D4F-914B-47A1F6A21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8" name="Oval 66">
                <a:extLst>
                  <a:ext uri="{FF2B5EF4-FFF2-40B4-BE49-F238E27FC236}">
                    <a16:creationId xmlns:a16="http://schemas.microsoft.com/office/drawing/2014/main" id="{3B57F24F-1364-F540-9BF7-82105315F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9" name="Oval 67">
                <a:extLst>
                  <a:ext uri="{FF2B5EF4-FFF2-40B4-BE49-F238E27FC236}">
                    <a16:creationId xmlns:a16="http://schemas.microsoft.com/office/drawing/2014/main" id="{DE5F01B4-58CB-EB48-B25B-603261F1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2" y="1221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0" name="Oval 68">
                <a:extLst>
                  <a:ext uri="{FF2B5EF4-FFF2-40B4-BE49-F238E27FC236}">
                    <a16:creationId xmlns:a16="http://schemas.microsoft.com/office/drawing/2014/main" id="{98FA2D13-D841-9A48-BAB6-7CDBD44A5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49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1" name="Oval 69">
                <a:extLst>
                  <a:ext uri="{FF2B5EF4-FFF2-40B4-BE49-F238E27FC236}">
                    <a16:creationId xmlns:a16="http://schemas.microsoft.com/office/drawing/2014/main" id="{D5FC7B2E-8254-0945-B5CE-4E994CB4A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2" name="Oval 70">
                <a:extLst>
                  <a:ext uri="{FF2B5EF4-FFF2-40B4-BE49-F238E27FC236}">
                    <a16:creationId xmlns:a16="http://schemas.microsoft.com/office/drawing/2014/main" id="{30070A8E-E5B3-9A40-BF4C-7692E5033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49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3" name="Oval 71">
                <a:extLst>
                  <a:ext uri="{FF2B5EF4-FFF2-40B4-BE49-F238E27FC236}">
                    <a16:creationId xmlns:a16="http://schemas.microsoft.com/office/drawing/2014/main" id="{2998B829-3D50-FA43-867E-9C7D7292B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97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4" name="Oval 72">
                <a:extLst>
                  <a:ext uri="{FF2B5EF4-FFF2-40B4-BE49-F238E27FC236}">
                    <a16:creationId xmlns:a16="http://schemas.microsoft.com/office/drawing/2014/main" id="{1C588254-F99E-0D4F-A39A-D509928B4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2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5" name="Oval 73">
                <a:extLst>
                  <a:ext uri="{FF2B5EF4-FFF2-40B4-BE49-F238E27FC236}">
                    <a16:creationId xmlns:a16="http://schemas.microsoft.com/office/drawing/2014/main" id="{36C5E936-1B86-AE41-8D17-33EE1B1C1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40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6" name="Oval 74">
                <a:extLst>
                  <a:ext uri="{FF2B5EF4-FFF2-40B4-BE49-F238E27FC236}">
                    <a16:creationId xmlns:a16="http://schemas.microsoft.com/office/drawing/2014/main" id="{29C104FD-FFEB-C34D-8D26-37D81B59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25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7" name="Oval 75">
                <a:extLst>
                  <a:ext uri="{FF2B5EF4-FFF2-40B4-BE49-F238E27FC236}">
                    <a16:creationId xmlns:a16="http://schemas.microsoft.com/office/drawing/2014/main" id="{7B80501D-8D93-0043-8F0B-141974187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8" name="Oval 76">
                <a:extLst>
                  <a:ext uri="{FF2B5EF4-FFF2-40B4-BE49-F238E27FC236}">
                    <a16:creationId xmlns:a16="http://schemas.microsoft.com/office/drawing/2014/main" id="{44002215-BBB0-AA40-8C81-F4107C630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9" name="Oval 77">
                <a:extLst>
                  <a:ext uri="{FF2B5EF4-FFF2-40B4-BE49-F238E27FC236}">
                    <a16:creationId xmlns:a16="http://schemas.microsoft.com/office/drawing/2014/main" id="{6E512F2E-E9BA-144D-8BB3-A917B506B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66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0" name="Oval 78">
                <a:extLst>
                  <a:ext uri="{FF2B5EF4-FFF2-40B4-BE49-F238E27FC236}">
                    <a16:creationId xmlns:a16="http://schemas.microsoft.com/office/drawing/2014/main" id="{EDB027A7-BA46-354F-98DB-C9FA3A217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182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1" name="Oval 79">
                <a:extLst>
                  <a:ext uri="{FF2B5EF4-FFF2-40B4-BE49-F238E27FC236}">
                    <a16:creationId xmlns:a16="http://schemas.microsoft.com/office/drawing/2014/main" id="{0C19C4ED-C842-B848-8A8F-27D6DB5A5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2" name="Oval 80">
                <a:extLst>
                  <a:ext uri="{FF2B5EF4-FFF2-40B4-BE49-F238E27FC236}">
                    <a16:creationId xmlns:a16="http://schemas.microsoft.com/office/drawing/2014/main" id="{CC2997AE-0BBE-9E48-AC0E-9E9CE7097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26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3" name="Oval 81">
                <a:extLst>
                  <a:ext uri="{FF2B5EF4-FFF2-40B4-BE49-F238E27FC236}">
                    <a16:creationId xmlns:a16="http://schemas.microsoft.com/office/drawing/2014/main" id="{8D9B4808-4F19-9743-ADCB-58D607B0A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4" name="Oval 82">
                <a:extLst>
                  <a:ext uri="{FF2B5EF4-FFF2-40B4-BE49-F238E27FC236}">
                    <a16:creationId xmlns:a16="http://schemas.microsoft.com/office/drawing/2014/main" id="{19C1A98F-B1BF-E14C-9738-750391939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90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5" name="Oval 83">
                <a:extLst>
                  <a:ext uri="{FF2B5EF4-FFF2-40B4-BE49-F238E27FC236}">
                    <a16:creationId xmlns:a16="http://schemas.microsoft.com/office/drawing/2014/main" id="{52B24444-138A-0C42-9121-9C7348051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18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6" name="Oval 84">
                <a:extLst>
                  <a:ext uri="{FF2B5EF4-FFF2-40B4-BE49-F238E27FC236}">
                    <a16:creationId xmlns:a16="http://schemas.microsoft.com/office/drawing/2014/main" id="{557F9296-F9BA-BE48-8F8A-76E7CE6B2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7" name="Oval 85">
                <a:extLst>
                  <a:ext uri="{FF2B5EF4-FFF2-40B4-BE49-F238E27FC236}">
                    <a16:creationId xmlns:a16="http://schemas.microsoft.com/office/drawing/2014/main" id="{B2CFD39F-922E-B842-BD95-802F6D03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94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8" name="Oval 86">
                <a:extLst>
                  <a:ext uri="{FF2B5EF4-FFF2-40B4-BE49-F238E27FC236}">
                    <a16:creationId xmlns:a16="http://schemas.microsoft.com/office/drawing/2014/main" id="{267E968F-0898-EE46-9A4E-5B83E4401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9" name="Oval 87">
                <a:extLst>
                  <a:ext uri="{FF2B5EF4-FFF2-40B4-BE49-F238E27FC236}">
                    <a16:creationId xmlns:a16="http://schemas.microsoft.com/office/drawing/2014/main" id="{A8E0436E-C3E9-7A4E-A153-30F16ECB4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0" name="Oval 88">
                <a:extLst>
                  <a:ext uri="{FF2B5EF4-FFF2-40B4-BE49-F238E27FC236}">
                    <a16:creationId xmlns:a16="http://schemas.microsoft.com/office/drawing/2014/main" id="{D62CBAE5-72B6-5A45-B66C-33B9C847D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1" name="Oval 89">
                <a:extLst>
                  <a:ext uri="{FF2B5EF4-FFF2-40B4-BE49-F238E27FC236}">
                    <a16:creationId xmlns:a16="http://schemas.microsoft.com/office/drawing/2014/main" id="{DF8029CB-97D0-A64F-A95D-984D4CAD2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55" y="1232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2" name="Oval 90">
                <a:extLst>
                  <a:ext uri="{FF2B5EF4-FFF2-40B4-BE49-F238E27FC236}">
                    <a16:creationId xmlns:a16="http://schemas.microsoft.com/office/drawing/2014/main" id="{0F006574-DA52-2D4B-95FF-A61A48A47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10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3" name="Oval 91">
                <a:extLst>
                  <a:ext uri="{FF2B5EF4-FFF2-40B4-BE49-F238E27FC236}">
                    <a16:creationId xmlns:a16="http://schemas.microsoft.com/office/drawing/2014/main" id="{1BD718EF-47D5-8042-B24A-5D56188DC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6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4" name="Oval 92">
                <a:extLst>
                  <a:ext uri="{FF2B5EF4-FFF2-40B4-BE49-F238E27FC236}">
                    <a16:creationId xmlns:a16="http://schemas.microsoft.com/office/drawing/2014/main" id="{0B4ADCF9-36F0-0F43-8907-A1350256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5" name="Oval 93">
                <a:extLst>
                  <a:ext uri="{FF2B5EF4-FFF2-40B4-BE49-F238E27FC236}">
                    <a16:creationId xmlns:a16="http://schemas.microsoft.com/office/drawing/2014/main" id="{E1676256-15A6-BB43-97C0-7EE91696B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9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6" name="Oval 94">
                <a:extLst>
                  <a:ext uri="{FF2B5EF4-FFF2-40B4-BE49-F238E27FC236}">
                    <a16:creationId xmlns:a16="http://schemas.microsoft.com/office/drawing/2014/main" id="{65CF93AA-D78D-1E4B-A859-528488234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44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7" name="Oval 95">
                <a:extLst>
                  <a:ext uri="{FF2B5EF4-FFF2-40B4-BE49-F238E27FC236}">
                    <a16:creationId xmlns:a16="http://schemas.microsoft.com/office/drawing/2014/main" id="{B23B3605-37A0-8041-BE91-470EA94AE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8" name="Oval 96">
                <a:extLst>
                  <a:ext uri="{FF2B5EF4-FFF2-40B4-BE49-F238E27FC236}">
                    <a16:creationId xmlns:a16="http://schemas.microsoft.com/office/drawing/2014/main" id="{4670E836-290C-6043-9D5D-B85311B26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3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9" name="Oval 97">
                <a:extLst>
                  <a:ext uri="{FF2B5EF4-FFF2-40B4-BE49-F238E27FC236}">
                    <a16:creationId xmlns:a16="http://schemas.microsoft.com/office/drawing/2014/main" id="{33A451D9-40DA-8049-8E98-1A61E5C76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0" name="Oval 98">
                <a:extLst>
                  <a:ext uri="{FF2B5EF4-FFF2-40B4-BE49-F238E27FC236}">
                    <a16:creationId xmlns:a16="http://schemas.microsoft.com/office/drawing/2014/main" id="{E230E69E-7772-084E-9E7C-6001DDC95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38" y="1198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1" name="Oval 99">
                <a:extLst>
                  <a:ext uri="{FF2B5EF4-FFF2-40B4-BE49-F238E27FC236}">
                    <a16:creationId xmlns:a16="http://schemas.microsoft.com/office/drawing/2014/main" id="{432733CA-9747-9E46-8FAC-5FF7D1672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90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2" name="Oval 100">
                <a:extLst>
                  <a:ext uri="{FF2B5EF4-FFF2-40B4-BE49-F238E27FC236}">
                    <a16:creationId xmlns:a16="http://schemas.microsoft.com/office/drawing/2014/main" id="{9A8E301F-461D-DB4C-8F71-38926237C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3" name="Oval 101">
                <a:extLst>
                  <a:ext uri="{FF2B5EF4-FFF2-40B4-BE49-F238E27FC236}">
                    <a16:creationId xmlns:a16="http://schemas.microsoft.com/office/drawing/2014/main" id="{769991C9-DAE4-5642-8BDD-4463CDCCD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4" name="Oval 102">
                <a:extLst>
                  <a:ext uri="{FF2B5EF4-FFF2-40B4-BE49-F238E27FC236}">
                    <a16:creationId xmlns:a16="http://schemas.microsoft.com/office/drawing/2014/main" id="{A916FDE5-BED8-FF47-B1F0-D08AF7F6D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75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5" name="Oval 103">
                <a:extLst>
                  <a:ext uri="{FF2B5EF4-FFF2-40B4-BE49-F238E27FC236}">
                    <a16:creationId xmlns:a16="http://schemas.microsoft.com/office/drawing/2014/main" id="{599EDAC0-5719-CD4A-A9D3-E76DD81C0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6" name="Oval 104">
                <a:extLst>
                  <a:ext uri="{FF2B5EF4-FFF2-40B4-BE49-F238E27FC236}">
                    <a16:creationId xmlns:a16="http://schemas.microsoft.com/office/drawing/2014/main" id="{4A5B9949-88B3-244C-88A9-DB2D9EAB3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8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7" name="Oval 105">
                <a:extLst>
                  <a:ext uri="{FF2B5EF4-FFF2-40B4-BE49-F238E27FC236}">
                    <a16:creationId xmlns:a16="http://schemas.microsoft.com/office/drawing/2014/main" id="{5E3231CC-8928-3B43-9071-5160C85B9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8" name="Oval 106">
                <a:extLst>
                  <a:ext uri="{FF2B5EF4-FFF2-40B4-BE49-F238E27FC236}">
                    <a16:creationId xmlns:a16="http://schemas.microsoft.com/office/drawing/2014/main" id="{B7741AC3-B191-B243-B176-ED954D842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9" name="Oval 107">
                <a:extLst>
                  <a:ext uri="{FF2B5EF4-FFF2-40B4-BE49-F238E27FC236}">
                    <a16:creationId xmlns:a16="http://schemas.microsoft.com/office/drawing/2014/main" id="{8EEA3CBF-BC11-9A47-8326-F79E02178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07" y="1246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203" name="Group 108">
              <a:extLst>
                <a:ext uri="{FF2B5EF4-FFF2-40B4-BE49-F238E27FC236}">
                  <a16:creationId xmlns:a16="http://schemas.microsoft.com/office/drawing/2014/main" id="{F9A1F785-FFB0-3643-91AB-B076E49B83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204" name="Group 109">
                <a:extLst>
                  <a:ext uri="{FF2B5EF4-FFF2-40B4-BE49-F238E27FC236}">
                    <a16:creationId xmlns:a16="http://schemas.microsoft.com/office/drawing/2014/main" id="{F12B7F87-4C40-794A-9C17-2D3309B2D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209" name="Line 110">
                  <a:extLst>
                    <a:ext uri="{FF2B5EF4-FFF2-40B4-BE49-F238E27FC236}">
                      <a16:creationId xmlns:a16="http://schemas.microsoft.com/office/drawing/2014/main" id="{2180A861-0077-C543-9BA7-6A179C7EDB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Line 111">
                  <a:extLst>
                    <a:ext uri="{FF2B5EF4-FFF2-40B4-BE49-F238E27FC236}">
                      <a16:creationId xmlns:a16="http://schemas.microsoft.com/office/drawing/2014/main" id="{AC3086D8-EEF6-7247-A2E3-8662635E0F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Line 112">
                  <a:extLst>
                    <a:ext uri="{FF2B5EF4-FFF2-40B4-BE49-F238E27FC236}">
                      <a16:creationId xmlns:a16="http://schemas.microsoft.com/office/drawing/2014/main" id="{5EF73E38-A191-464B-BA9A-F347870CFD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" name="Group 113">
                <a:extLst>
                  <a:ext uri="{FF2B5EF4-FFF2-40B4-BE49-F238E27FC236}">
                    <a16:creationId xmlns:a16="http://schemas.microsoft.com/office/drawing/2014/main" id="{59C6FFB0-6184-9541-A6EB-B579C7A61F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206" name="Line 114">
                  <a:extLst>
                    <a:ext uri="{FF2B5EF4-FFF2-40B4-BE49-F238E27FC236}">
                      <a16:creationId xmlns:a16="http://schemas.microsoft.com/office/drawing/2014/main" id="{E73CF0EC-8162-7B40-ADA4-2951448680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Line 115">
                  <a:extLst>
                    <a:ext uri="{FF2B5EF4-FFF2-40B4-BE49-F238E27FC236}">
                      <a16:creationId xmlns:a16="http://schemas.microsoft.com/office/drawing/2014/main" id="{181996E6-D6FA-D94E-9CCB-9753C041A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Line 116">
                  <a:extLst>
                    <a:ext uri="{FF2B5EF4-FFF2-40B4-BE49-F238E27FC236}">
                      <a16:creationId xmlns:a16="http://schemas.microsoft.com/office/drawing/2014/main" id="{FFADFA71-9122-AD47-821B-406DF11706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90" name="TextBox 289">
            <a:extLst>
              <a:ext uri="{FF2B5EF4-FFF2-40B4-BE49-F238E27FC236}">
                <a16:creationId xmlns:a16="http://schemas.microsoft.com/office/drawing/2014/main" id="{42B06AE9-9175-254D-854D-090B3E2F09E4}"/>
              </a:ext>
            </a:extLst>
          </p:cNvPr>
          <p:cNvSpPr txBox="1"/>
          <p:nvPr/>
        </p:nvSpPr>
        <p:spPr>
          <a:xfrm>
            <a:off x="315072" y="125966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O.R. Jones</a:t>
            </a:r>
            <a:endParaRPr lang="en-US" dirty="0"/>
          </a:p>
        </p:txBody>
      </p:sp>
      <p:sp>
        <p:nvSpPr>
          <p:cNvPr id="291" name="Text Box 213">
            <a:extLst>
              <a:ext uri="{FF2B5EF4-FFF2-40B4-BE49-F238E27FC236}">
                <a16:creationId xmlns:a16="http://schemas.microsoft.com/office/drawing/2014/main" id="{1C8B1FBD-6F3F-DC43-82A3-C0659BF87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8709" y="1696245"/>
            <a:ext cx="351378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499149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11111E-6 L 0.67327 1.11111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6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8.33333E-7 -0.03333 L -8.33333E-7 -2.59259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0.02848 L 2.5E-6 0.00417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53 -0.02963 L -4.72222E-6 -3.7037E-7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4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0052 0.04097 L 0.00052 3.33333E-6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-0.03333 L 2.5E-6 -4.44444E-6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8 0.02338 L -0.00018 0.00301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2.77778E-7 -0.02569 L -2.77778E-7 -4.81481E-6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0052 0.04097 L 0.00052 -7.40741E-7 " pathEditMode="relative" rAng="0" ptsTypes="AA">
                                      <p:cBhvr>
                                        <p:cTn id="52" dur="2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-0.01528 L -0.00104 4.81481E-6 " pathEditMode="relative" rAng="0" ptsTypes="AA">
                                      <p:cBhvr>
                                        <p:cTn id="58" dur="20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0.03218 L -3.33333E-6 3.7037E-7 " pathEditMode="relative" rAng="0" ptsTypes="AA">
                                      <p:cBhvr>
                                        <p:cTn id="62" dur="20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0.01412 L -2.22222E-6 -2.22222E-6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11111E-6 -0.02569 L 1.11111E-6 -1.11111E-6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.00052 -0.01528 L -2.5E-6 4.44444E-6 " pathEditMode="relative" rAng="0" ptsTypes="AA">
                                      <p:cBhvr>
                                        <p:cTn id="82" dur="2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052 -0.01528 L -2.77778E-6 -7.40741E-7 " pathEditMode="relative" rAng="0" ptsTypes="AA">
                                      <p:cBhvr>
                                        <p:cTn id="86" dur="200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4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2"/>
                                            </p:cond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2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0"/>
                                            </p:cond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1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2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0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1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8"/>
                                            </p:cond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182" dur="2000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94444E-6 -0.01898 L -0.00035 0.00417 " pathEditMode="relative" rAng="0" ptsTypes="AA">
                                      <p:cBhvr>
                                        <p:cTn id="188" dur="2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1157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0034 0.01667 L 0.00034 0.00718 " pathEditMode="relative" rAng="0" ptsTypes="AA">
                                      <p:cBhvr>
                                        <p:cTn id="192" dur="2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0.00035 -0.01829 L -0.00035 -0.00139 " pathEditMode="relative" rAng="0" ptsTypes="AA">
                                      <p:cBhvr>
                                        <p:cTn id="196" dur="2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-0.01528 L -0.00105 -7.40741E-7 " pathEditMode="relative" rAng="0" ptsTypes="AA">
                                      <p:cBhvr>
                                        <p:cTn id="204" dur="2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764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4.44444E-6 0.01088 L -4.44444E-6 -0.00092 " pathEditMode="relative" rAng="0" ptsTypes="AA">
                                      <p:cBhvr>
                                        <p:cTn id="208" dur="2000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2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61111E-6 0.01134 L 3.61111E-6 4.44444E-6 " pathEditMode="relative" rAng="0" ptsTypes="AA">
                                      <p:cBhvr>
                                        <p:cTn id="212" dur="2000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-1.48148E-6 L -0.00052 0.04097 " pathEditMode="relative" rAng="0" ptsTypes="AA">
                                      <p:cBhvr>
                                        <p:cTn id="216" dur="2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3.88889E-6 -2.96296E-6 L -3.88889E-6 -0.03333 " pathEditMode="relative" rAng="0" ptsTypes="AA">
                                      <p:cBhvr>
                                        <p:cTn id="220" dur="2000" spd="-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4.72222E-6 -3.7037E-7 L 0.0007 -0.02986 " pathEditMode="relative" rAng="0" ptsTypes="AA">
                                      <p:cBhvr>
                                        <p:cTn id="226" dur="2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1505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1.11111E-6 -1.48148E-6 L -1.11111E-6 0.02847 " pathEditMode="relative" rAng="0" ptsTypes="AA">
                                      <p:cBhvr>
                                        <p:cTn id="230" dur="2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 -2.22222E-6 L -0.00052 0.04097 " pathEditMode="relative" rAng="0" ptsTypes="AA">
                                      <p:cBhvr>
                                        <p:cTn id="236" dur="2000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4.16667E-6 -3.7037E-6 L 4.16667E-6 -0.03333 " pathEditMode="relative" rAng="0" ptsTypes="AA">
                                      <p:cBhvr>
                                        <p:cTn id="240" dur="200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2.22222E-6 0.00324 L -0.00017 0.02338 " pathEditMode="relative" rAng="0" ptsTypes="AA">
                                      <p:cBhvr>
                                        <p:cTn id="248" dur="2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995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2.22222E-6 -4.44444E-6 L -2.22222E-6 -0.02569 " pathEditMode="relative" rAng="0" ptsTypes="AA">
                                      <p:cBhvr>
                                        <p:cTn id="254" dur="2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6 4.44444E-6 L -0.00052 0.04097 " pathEditMode="relative" rAng="0" ptsTypes="AA">
                                      <p:cBhvr>
                                        <p:cTn id="258" dur="2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2037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1.94444E-6 3.33333E-6 L -0.00052 -0.01528 " pathEditMode="relative" rAng="0" ptsTypes="AA">
                                      <p:cBhvr>
                                        <p:cTn id="264" dur="20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3.61111E-6 -4.07407E-6 L -3.61111E-6 0.03542 " pathEditMode="relative" rAng="0" ptsTypes="AA">
                                      <p:cBhvr>
                                        <p:cTn id="268" dur="20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E-6 4.81481E-6 L 5E-6 0.01851 " pathEditMode="relative" rAng="0" ptsTypes="AA">
                                      <p:cBhvr>
                                        <p:cTn id="274" dur="2000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77778E-7 -1.48148E-6 L 2.77778E-7 -0.02569 " pathEditMode="relative" rAng="0" ptsTypes="AA">
                                      <p:cBhvr>
                                        <p:cTn id="280" dur="200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8.33333E-7 -7.40741E-7 L -0.00052 -0.01528 " pathEditMode="relative" rAng="0" ptsTypes="AA">
                                      <p:cBhvr>
                                        <p:cTn id="288" dur="2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48148E-6 L -0.00052 -0.01528 " pathEditMode="relative" rAng="0" ptsTypes="AA">
                                      <p:cBhvr>
                                        <p:cTn id="294" dur="200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111E-6 L 1.38525 1.11111E-6 " pathEditMode="relative" rAng="0" ptsTypes="AA">
                                      <p:cBhvr>
                                        <p:cTn id="296" dur="8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0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8" dur="6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1" dur="6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0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1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2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9"/>
                                            </p:cond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7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8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9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6"/>
                                            </p:cond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4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5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6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3"/>
                                            </p:cond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8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3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0"/>
                                            </p:cond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9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0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7"/>
                                            </p:cond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5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6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7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4"/>
                                            </p:cond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0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1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2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3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9"/>
                                            </p:cond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7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8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9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0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6"/>
                                            </p:cond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1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74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7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7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79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8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8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83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8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8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38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87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38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9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9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39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39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39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0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0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0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40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40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410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41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1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1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1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42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2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-2.96296E-6 L -2.22222E-6 0.01852 " pathEditMode="relative" rAng="0" ptsTypes="AA">
                                      <p:cBhvr>
                                        <p:cTn id="424" dur="2000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42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42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81481E-6 L -1.94444E-6 -0.01899 " pathEditMode="relative" rAng="0" ptsTypes="AA">
                                      <p:cBhvr>
                                        <p:cTn id="430" dur="2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4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2.59259E-6 L 0.00034 0.01667 " pathEditMode="relative" rAng="0" ptsTypes="AA">
                                      <p:cBhvr>
                                        <p:cTn id="434" dur="2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3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43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5E-6 2.59259E-6 L -0.00035 -0.01829 " pathEditMode="relative" rAng="0" ptsTypes="AA">
                                      <p:cBhvr>
                                        <p:cTn id="438" dur="2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26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44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4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66667E-6 -1.48148E-6 L -0.00052 -0.01528 " pathEditMode="relative" rAng="0" ptsTypes="AA">
                                      <p:cBhvr>
                                        <p:cTn id="446" dur="2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764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44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5E-6 -3.7037E-6 L -2.5E-6 0.01088 " pathEditMode="relative" rAng="0" ptsTypes="AA">
                                      <p:cBhvr>
                                        <p:cTn id="450" dur="2000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45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8.33333E-7 -1.11111E-6 L -8.33333E-7 0.01528 " pathEditMode="relative" rAng="0" ptsTypes="AA">
                                      <p:cBhvr>
                                        <p:cTn id="454" dur="2000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4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5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5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6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6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6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65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6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6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7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7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5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47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47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479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8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81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82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48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485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8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48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489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49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491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49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493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494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495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49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49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499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50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4352 L -0.00017 0.00092 " pathEditMode="relative" rAng="0" ptsTypes="AA">
                                      <p:cBhvr>
                                        <p:cTn id="516" dur="2000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-0.03333 L 3.05556E-6 -2.59259E-6 " pathEditMode="relative" rAng="0" ptsTypes="AA">
                                      <p:cBhvr>
                                        <p:cTn id="518" dur="2000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19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05556E-6 0.02847 L -3.05556E-6 0.00417 " pathEditMode="relative" rAng="0" ptsTypes="AA">
                                      <p:cBhvr>
                                        <p:cTn id="520" dur="2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52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77778E-6 -0.04445 L 2.77778E-6 3.7037E-6 " pathEditMode="relative" rAng="0" ptsTypes="AA">
                                      <p:cBhvr>
                                        <p:cTn id="522" dur="20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0.01852 L -2.22222E-6 0.0044 " pathEditMode="relative" rAng="0" ptsTypes="AA">
                                      <p:cBhvr>
                                        <p:cTn id="524" dur="2000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8.33333E-7 -0.03334 L -8.33333E-7 3.7037E-6 " pathEditMode="relative" rAng="0" ptsTypes="AA">
                                      <p:cBhvr>
                                        <p:cTn id="526" dur="2000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11111E-6 0.03542 L -1.11111E-6 0.00324 " pathEditMode="relative" rAng="0" ptsTypes="AA">
                                      <p:cBhvr>
                                        <p:cTn id="528" dur="2000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4.16667E-6 0.01852 L -4.16667E-6 0.0044 " pathEditMode="relative" rAng="0" ptsTypes="AA">
                                      <p:cBhvr>
                                        <p:cTn id="530" dur="2000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018 -0.04352 L -0.00018 0.00092 " pathEditMode="relative" rAng="0" ptsTypes="AA">
                                      <p:cBhvr>
                                        <p:cTn id="532" dur="2000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1.11111E-6 0.01412 L 1.11111E-6 4.07407E-6 " pathEditMode="relative" rAng="0" ptsTypes="AA">
                                      <p:cBhvr>
                                        <p:cTn id="534" dur="20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8.33333E-7 4.81481E-6 L -0.00017 -0.04352 " pathEditMode="relative" rAng="0" ptsTypes="AA">
                                      <p:cBhvr>
                                        <p:cTn id="536" dur="2000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3.33333E-6 -3.7037E-7 L -3.33333E-6 -0.03333 " pathEditMode="relative" rAng="0" ptsTypes="AA">
                                      <p:cBhvr>
                                        <p:cTn id="538" dur="2000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2.77778E-6 -2.96296E-6 L -0.00018 -0.04352 " pathEditMode="relative" rAng="0" ptsTypes="AA">
                                      <p:cBhvr>
                                        <p:cTn id="540" dur="20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38889E-6 -1.48148E-6 L -1.38889E-6 0.02847 " pathEditMode="relative" rAng="0" ptsTypes="AA">
                                      <p:cBhvr>
                                        <p:cTn id="542" dur="2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3.05556E-6 7.40741E-7 L 3.05556E-6 0.01852 " pathEditMode="relative" rAng="0" ptsTypes="AA">
                                      <p:cBhvr>
                                        <p:cTn id="544" dur="2000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2.22222E-6 3.7037E-7 L 2.22222E-6 -0.03333 " pathEditMode="relative" rAng="0" ptsTypes="AA">
                                      <p:cBhvr>
                                        <p:cTn id="546" dur="2000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2.5E-6 -7.40741E-7 L 2.5E-6 0.03542 " pathEditMode="relative" rAng="0" ptsTypes="AA">
                                      <p:cBhvr>
                                        <p:cTn id="548" dur="2000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05556E-6 1.48148E-6 L 3.05556E-6 0.01852 " pathEditMode="relative" rAng="0" ptsTypes="AA">
                                      <p:cBhvr>
                                        <p:cTn id="550" dur="2000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4.44444E-6 1.85185E-6 L -0.00018 -0.04352 " pathEditMode="relative" rAng="0" ptsTypes="AA">
                                      <p:cBhvr>
                                        <p:cTn id="552" dur="2000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176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2.5E-6 2.59259E-6 L -2.5E-6 0.01852 " pathEditMode="relative" rAng="0" ptsTypes="AA">
                                      <p:cBhvr>
                                        <p:cTn id="554" dur="20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7" dur="10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3" grpId="0" animBg="1"/>
      <p:bldP spid="23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7" grpId="0" animBg="1"/>
      <p:bldP spid="78" grpId="0" animBg="1"/>
      <p:bldP spid="79" grpId="0" animBg="1"/>
      <p:bldP spid="80" grpId="0" animBg="1"/>
      <p:bldP spid="85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4" grpId="0" animBg="1"/>
      <p:bldP spid="175" grpId="0" animBg="1"/>
      <p:bldP spid="176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33FC8-5BEE-EC4D-A910-83FE08A24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 Principle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118626-5C04-364C-9E98-E96D9E796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031" y="2176557"/>
            <a:ext cx="3467609" cy="269328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375E32-05CD-484C-8324-30EB1DF86D99}"/>
              </a:ext>
            </a:extLst>
          </p:cNvPr>
          <p:cNvCxnSpPr>
            <a:cxnSpLocks/>
          </p:cNvCxnSpPr>
          <p:nvPr/>
        </p:nvCxnSpPr>
        <p:spPr bwMode="auto">
          <a:xfrm>
            <a:off x="3995092" y="3096000"/>
            <a:ext cx="0" cy="2293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B5185F-A9E8-CB40-BDBE-728D31C5B9D8}"/>
              </a:ext>
            </a:extLst>
          </p:cNvPr>
          <p:cNvCxnSpPr>
            <a:cxnSpLocks/>
          </p:cNvCxnSpPr>
          <p:nvPr/>
        </p:nvCxnSpPr>
        <p:spPr bwMode="auto">
          <a:xfrm>
            <a:off x="3985096" y="3523201"/>
            <a:ext cx="0" cy="2293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E91020-6E37-1742-9742-F5F551462DD9}"/>
              </a:ext>
            </a:extLst>
          </p:cNvPr>
          <p:cNvSpPr txBox="1"/>
          <p:nvPr/>
        </p:nvSpPr>
        <p:spPr>
          <a:xfrm>
            <a:off x="4018480" y="3160165"/>
            <a:ext cx="37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345D0827-07F5-0A44-8CBD-369347027E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2665" y="1086296"/>
                <a:ext cx="8372289" cy="5107864"/>
              </a:xfrm>
            </p:spPr>
            <p:txBody>
              <a:bodyPr/>
              <a:lstStyle/>
              <a:p>
                <a:r>
                  <a:rPr lang="en-US" dirty="0"/>
                  <a:t>The BPM principle is based on symmetry</a:t>
                </a:r>
              </a:p>
              <a:p>
                <a:pPr lvl="1"/>
                <a:r>
                  <a:rPr lang="en-US" dirty="0"/>
                  <a:t>The beam displacement </a:t>
                </a:r>
                <a:r>
                  <a:rPr lang="en-US" i="1" dirty="0"/>
                  <a:t>d</a:t>
                </a:r>
                <a:r>
                  <a:rPr lang="en-US" dirty="0"/>
                  <a:t> is detected by a pair of symmetrical arrange electrodes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BUT: Hoops, wait a minute, not so fast…</a:t>
                </a:r>
                <a:br>
                  <a:rPr lang="en-US" dirty="0"/>
                </a:br>
                <a:r>
                  <a:rPr lang="en-US" dirty="0"/>
                  <a:t>What happens if the beam / bunch intensity changes?!</a:t>
                </a:r>
              </a:p>
              <a:p>
                <a:pPr lvl="2"/>
                <a:r>
                  <a:rPr lang="en-US" sz="1600" dirty="0">
                    <a:solidFill>
                      <a:srgbClr val="FF0000"/>
                    </a:solidFill>
                  </a:rPr>
                  <a:t>The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-signal still contains beam intensity information!</a:t>
                </a:r>
              </a:p>
              <a:p>
                <a:pPr lvl="2"/>
                <a:r>
                  <a:rPr lang="en-US" sz="1600" dirty="0">
                    <a:solidFill>
                      <a:srgbClr val="FF0000"/>
                    </a:solidFill>
                  </a:rPr>
                  <a:t>Need to “normalize” the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-signal </a:t>
                </a:r>
              </a:p>
            </p:txBody>
          </p:sp>
        </mc:Choice>
        <mc:Fallback xmlns="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345D0827-07F5-0A44-8CBD-369347027E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2665" y="1086296"/>
                <a:ext cx="8372289" cy="5107864"/>
              </a:xfrm>
              <a:blipFill>
                <a:blip r:embed="rId3"/>
                <a:stretch>
                  <a:fillRect l="-1061" t="-1985" b="-2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76FD779-4425-0440-A5BC-F7AAC5785A01}"/>
              </a:ext>
            </a:extLst>
          </p:cNvPr>
          <p:cNvSpPr txBox="1"/>
          <p:nvPr/>
        </p:nvSpPr>
        <p:spPr>
          <a:xfrm>
            <a:off x="296747" y="1965712"/>
            <a:ext cx="1338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br>
              <a:rPr lang="en-US" dirty="0"/>
            </a:br>
            <a:r>
              <a:rPr lang="en-US" i="1" dirty="0"/>
              <a:t>O.R. Jones</a:t>
            </a:r>
            <a:endParaRPr lang="en-US" dirty="0"/>
          </a:p>
        </p:txBody>
      </p:sp>
      <p:sp>
        <p:nvSpPr>
          <p:cNvPr id="9" name="Freeform 214">
            <a:extLst>
              <a:ext uri="{FF2B5EF4-FFF2-40B4-BE49-F238E27FC236}">
                <a16:creationId xmlns:a16="http://schemas.microsoft.com/office/drawing/2014/main" id="{92917C95-0B7D-704C-A735-BAC19790F44F}"/>
              </a:ext>
            </a:extLst>
          </p:cNvPr>
          <p:cNvSpPr>
            <a:spLocks/>
          </p:cNvSpPr>
          <p:nvPr/>
        </p:nvSpPr>
        <p:spPr bwMode="auto">
          <a:xfrm>
            <a:off x="4608000" y="1944000"/>
            <a:ext cx="1764000" cy="122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214">
            <a:extLst>
              <a:ext uri="{FF2B5EF4-FFF2-40B4-BE49-F238E27FC236}">
                <a16:creationId xmlns:a16="http://schemas.microsoft.com/office/drawing/2014/main" id="{93542D70-431F-B44E-98F0-5A21D5A58207}"/>
              </a:ext>
            </a:extLst>
          </p:cNvPr>
          <p:cNvSpPr>
            <a:spLocks/>
          </p:cNvSpPr>
          <p:nvPr/>
        </p:nvSpPr>
        <p:spPr bwMode="auto">
          <a:xfrm>
            <a:off x="4610074" y="4388230"/>
            <a:ext cx="1764000" cy="50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57EA58-D256-AD41-81F5-0FFC1BC08E5C}"/>
              </a:ext>
            </a:extLst>
          </p:cNvPr>
          <p:cNvSpPr txBox="1"/>
          <p:nvPr/>
        </p:nvSpPr>
        <p:spPr>
          <a:xfrm>
            <a:off x="6377264" y="3326524"/>
            <a:ext cx="3642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=</a:t>
            </a:r>
          </a:p>
        </p:txBody>
      </p:sp>
      <p:sp>
        <p:nvSpPr>
          <p:cNvPr id="12" name="Freeform 214">
            <a:extLst>
              <a:ext uri="{FF2B5EF4-FFF2-40B4-BE49-F238E27FC236}">
                <a16:creationId xmlns:a16="http://schemas.microsoft.com/office/drawing/2014/main" id="{ED1FFEA5-1628-9247-BBE8-58E4A9C3B33C}"/>
              </a:ext>
            </a:extLst>
          </p:cNvPr>
          <p:cNvSpPr>
            <a:spLocks/>
          </p:cNvSpPr>
          <p:nvPr/>
        </p:nvSpPr>
        <p:spPr bwMode="auto">
          <a:xfrm>
            <a:off x="6840000" y="3060000"/>
            <a:ext cx="1764000" cy="900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13C030-3E3F-8E48-9A7D-57D9122A3BFC}"/>
              </a:ext>
            </a:extLst>
          </p:cNvPr>
          <p:cNvSpPr/>
          <p:nvPr/>
        </p:nvSpPr>
        <p:spPr bwMode="auto">
          <a:xfrm>
            <a:off x="5109670" y="3305355"/>
            <a:ext cx="504000" cy="504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F58C3F-A391-8445-ADED-8FD6D413D6D3}"/>
              </a:ext>
            </a:extLst>
          </p:cNvPr>
          <p:cNvSpPr txBox="1"/>
          <p:nvPr/>
        </p:nvSpPr>
        <p:spPr>
          <a:xfrm>
            <a:off x="5196424" y="3303455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–</a:t>
            </a:r>
          </a:p>
        </p:txBody>
      </p:sp>
      <p:sp>
        <p:nvSpPr>
          <p:cNvPr id="21" name="Freeform 214">
            <a:extLst>
              <a:ext uri="{FF2B5EF4-FFF2-40B4-BE49-F238E27FC236}">
                <a16:creationId xmlns:a16="http://schemas.microsoft.com/office/drawing/2014/main" id="{E8ED30C5-E57D-D04D-B196-BBDCA7691711}"/>
              </a:ext>
            </a:extLst>
          </p:cNvPr>
          <p:cNvSpPr>
            <a:spLocks/>
          </p:cNvSpPr>
          <p:nvPr/>
        </p:nvSpPr>
        <p:spPr bwMode="auto">
          <a:xfrm>
            <a:off x="4608000" y="1800000"/>
            <a:ext cx="1764000" cy="1512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14">
            <a:extLst>
              <a:ext uri="{FF2B5EF4-FFF2-40B4-BE49-F238E27FC236}">
                <a16:creationId xmlns:a16="http://schemas.microsoft.com/office/drawing/2014/main" id="{BD78D3A7-F1E9-9748-9B08-D46FC789CCA1}"/>
              </a:ext>
            </a:extLst>
          </p:cNvPr>
          <p:cNvSpPr>
            <a:spLocks/>
          </p:cNvSpPr>
          <p:nvPr/>
        </p:nvSpPr>
        <p:spPr bwMode="auto">
          <a:xfrm>
            <a:off x="4608000" y="4320000"/>
            <a:ext cx="1764000" cy="6228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14">
            <a:extLst>
              <a:ext uri="{FF2B5EF4-FFF2-40B4-BE49-F238E27FC236}">
                <a16:creationId xmlns:a16="http://schemas.microsoft.com/office/drawing/2014/main" id="{CBEE0290-D379-E046-91B9-8668D63C14DE}"/>
              </a:ext>
            </a:extLst>
          </p:cNvPr>
          <p:cNvSpPr>
            <a:spLocks/>
          </p:cNvSpPr>
          <p:nvPr/>
        </p:nvSpPr>
        <p:spPr bwMode="auto">
          <a:xfrm>
            <a:off x="6840000" y="2952000"/>
            <a:ext cx="1764000" cy="1116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A52A864-36C4-FF4F-8096-E16287605CEA}"/>
                  </a:ext>
                </a:extLst>
              </p:cNvPr>
              <p:cNvSpPr txBox="1"/>
              <p:nvPr/>
            </p:nvSpPr>
            <p:spPr>
              <a:xfrm>
                <a:off x="6912585" y="2516615"/>
                <a:ext cx="154991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el-GR" sz="20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000" b="1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𝐩𝐨𝐬</m:t>
                      </m:r>
                      <m:r>
                        <a:rPr lang="en-US" sz="20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1" i="0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𝐢𝐧𝐭</m:t>
                      </m:r>
                    </m:oMath>
                  </m:oMathPara>
                </a14:m>
                <a:endParaRPr lang="en-US" sz="2000" b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A52A864-36C4-FF4F-8096-E16287605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585" y="2516615"/>
                <a:ext cx="1549911" cy="307777"/>
              </a:xfrm>
              <a:prstGeom prst="rect">
                <a:avLst/>
              </a:prstGeom>
              <a:blipFill>
                <a:blip r:embed="rId4"/>
                <a:stretch>
                  <a:fillRect l="-1626" r="-2439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eeform 214">
            <a:extLst>
              <a:ext uri="{FF2B5EF4-FFF2-40B4-BE49-F238E27FC236}">
                <a16:creationId xmlns:a16="http://schemas.microsoft.com/office/drawing/2014/main" id="{A6FA1C79-5166-8043-8963-5AEDE47DD339}"/>
              </a:ext>
            </a:extLst>
          </p:cNvPr>
          <p:cNvSpPr>
            <a:spLocks/>
          </p:cNvSpPr>
          <p:nvPr/>
        </p:nvSpPr>
        <p:spPr bwMode="auto">
          <a:xfrm>
            <a:off x="6840000" y="3060000"/>
            <a:ext cx="1764000" cy="900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B05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14">
            <a:extLst>
              <a:ext uri="{FF2B5EF4-FFF2-40B4-BE49-F238E27FC236}">
                <a16:creationId xmlns:a16="http://schemas.microsoft.com/office/drawing/2014/main" id="{E9440CC3-8962-5442-980B-0DA5A9040118}"/>
              </a:ext>
            </a:extLst>
          </p:cNvPr>
          <p:cNvSpPr>
            <a:spLocks/>
          </p:cNvSpPr>
          <p:nvPr/>
        </p:nvSpPr>
        <p:spPr bwMode="auto">
          <a:xfrm>
            <a:off x="4608000" y="1944000"/>
            <a:ext cx="1764000" cy="122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7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14">
            <a:extLst>
              <a:ext uri="{FF2B5EF4-FFF2-40B4-BE49-F238E27FC236}">
                <a16:creationId xmlns:a16="http://schemas.microsoft.com/office/drawing/2014/main" id="{7A278D5C-6123-264A-BF56-E55043DBC6BE}"/>
              </a:ext>
            </a:extLst>
          </p:cNvPr>
          <p:cNvSpPr>
            <a:spLocks/>
          </p:cNvSpPr>
          <p:nvPr/>
        </p:nvSpPr>
        <p:spPr bwMode="auto">
          <a:xfrm>
            <a:off x="4608000" y="4392000"/>
            <a:ext cx="1764000" cy="50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FFC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76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21" grpId="0" animBg="1"/>
      <p:bldP spid="22" grpId="0" animBg="1"/>
      <p:bldP spid="23" grpId="0" animBg="1"/>
      <p:bldP spid="5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EF85E85C-46DB-1A4E-943E-C0704DAB05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419" y="3352190"/>
            <a:ext cx="2948043" cy="26752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9770C57-5CA7-CD4A-AADB-A2115D3CD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26" y="164575"/>
            <a:ext cx="8859036" cy="629095"/>
          </a:xfrm>
        </p:spPr>
        <p:txBody>
          <a:bodyPr/>
          <a:lstStyle/>
          <a:p>
            <a:r>
              <a:rPr lang="en-US" dirty="0"/>
              <a:t>EM Pickup for Beam Position Measurements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C261D1-3EB5-9B4A-85DE-8A06C98349A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The BPM pickup detects the beam positions by means of: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identifying asymmetries </a:t>
                </a:r>
                <a:r>
                  <a:rPr lang="en-US" dirty="0"/>
                  <a:t>of the signal amplitudes from two symmetrically arranged electrodes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𝑨</m:t>
                    </m:r>
                  </m:oMath>
                </a14:m>
                <a:r>
                  <a:rPr lang="en-US" dirty="0"/>
                  <a:t> &amp;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𝑩</m:t>
                    </m:r>
                  </m:oMath>
                </a14:m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dirty="0"/>
                  <a:t> </a:t>
                </a:r>
              </a:p>
              <a:p>
                <a:pPr lvl="2"/>
                <a:r>
                  <a:rPr lang="en-US" sz="1600" dirty="0"/>
                  <a:t>broadband pickups, e.g. buttons, </a:t>
                </a:r>
                <a:r>
                  <a:rPr lang="en-US" sz="1600" dirty="0" err="1"/>
                  <a:t>striplines</a:t>
                </a:r>
                <a:endParaRPr lang="en-US" sz="1600" dirty="0"/>
              </a:p>
              <a:p>
                <a:pPr lvl="1"/>
                <a:r>
                  <a:rPr lang="en-US" dirty="0"/>
                  <a:t>Detecting dipole-like eigenmodes of a beam excited, </a:t>
                </a:r>
                <a:br>
                  <a:rPr lang="en-US" dirty="0"/>
                </a:br>
                <a:r>
                  <a:rPr lang="en-US" dirty="0"/>
                  <a:t>passive resonator:</a:t>
                </a:r>
              </a:p>
              <a:p>
                <a:pPr lvl="2"/>
                <a:r>
                  <a:rPr lang="en-US" sz="1600" dirty="0"/>
                  <a:t>narrowband  pickups, e.g. cavity BPM</a:t>
                </a:r>
              </a:p>
              <a:p>
                <a:r>
                  <a:rPr lang="en-US" dirty="0"/>
                  <a:t>BPM electrode transfer impedance: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lvl="1"/>
                <a:r>
                  <a:rPr lang="en-US" dirty="0"/>
                  <a:t>The beam displacement or sensitivity</a:t>
                </a:r>
                <a:br>
                  <a:rPr lang="en-US" dirty="0"/>
                </a:br>
                <a:r>
                  <a:rPr lang="en-US" dirty="0"/>
                  <a:t>function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𝒔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/>
                  <a:t>is frequency independent</a:t>
                </a:r>
                <a:br>
                  <a:rPr lang="en-US" dirty="0"/>
                </a:br>
                <a:r>
                  <a:rPr lang="en-US" dirty="0"/>
                  <a:t>for broadband pickups (@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𝒗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𝒄</m:t>
                    </m:r>
                  </m:oMath>
                </a14:m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DC261D1-3EB5-9B4A-85DE-8A06C98349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282" t="-1985" b="-29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F9F305-AC44-F54B-AE09-B987CA504DD9}"/>
                  </a:ext>
                </a:extLst>
              </p:cNvPr>
              <p:cNvSpPr txBox="1"/>
              <p:nvPr/>
            </p:nvSpPr>
            <p:spPr>
              <a:xfrm>
                <a:off x="6157233" y="1862105"/>
                <a:ext cx="2598468" cy="52399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norm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pos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𝑩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AF9F305-AC44-F54B-AE09-B987CA504D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7233" y="1862105"/>
                <a:ext cx="2598468" cy="523990"/>
              </a:xfrm>
              <a:prstGeom prst="rect">
                <a:avLst/>
              </a:prstGeom>
              <a:blipFill>
                <a:blip r:embed="rId4"/>
                <a:stretch>
                  <a:fillRect t="-2381" r="-488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6312BA-F04C-C846-8B51-0685D7FB9B46}"/>
                  </a:ext>
                </a:extLst>
              </p:cNvPr>
              <p:cNvSpPr txBox="1"/>
              <p:nvPr/>
            </p:nvSpPr>
            <p:spPr>
              <a:xfrm>
                <a:off x="1362412" y="3946611"/>
                <a:ext cx="37253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𝒆𝒍𝒆𝒄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26312BA-F04C-C846-8B51-0685D7FB9B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2412" y="3946611"/>
                <a:ext cx="3725315" cy="276999"/>
              </a:xfrm>
              <a:prstGeom prst="rect">
                <a:avLst/>
              </a:prstGeom>
              <a:blipFill>
                <a:blip r:embed="rId5"/>
                <a:stretch>
                  <a:fillRect l="-339" r="-1356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8AF840B4-4439-AD4C-81F4-813853BF6565}"/>
              </a:ext>
            </a:extLst>
          </p:cNvPr>
          <p:cNvSpPr txBox="1"/>
          <p:nvPr/>
        </p:nvSpPr>
        <p:spPr>
          <a:xfrm>
            <a:off x="1782512" y="4619555"/>
            <a:ext cx="16711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008000"/>
                </a:solidFill>
              </a:rPr>
              <a:t>applies only for </a:t>
            </a:r>
            <a:br>
              <a:rPr lang="en-US" sz="1400" b="1" dirty="0">
                <a:solidFill>
                  <a:srgbClr val="008000"/>
                </a:solidFill>
              </a:rPr>
            </a:br>
            <a:r>
              <a:rPr lang="en-US" sz="1400" b="1" dirty="0">
                <a:solidFill>
                  <a:srgbClr val="008000"/>
                </a:solidFill>
              </a:rPr>
              <a:t>resonant pickups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AEE28BD-9310-9D49-8806-BA0497E17335}"/>
              </a:ext>
            </a:extLst>
          </p:cNvPr>
          <p:cNvCxnSpPr/>
          <p:nvPr/>
        </p:nvCxnSpPr>
        <p:spPr bwMode="auto">
          <a:xfrm flipV="1">
            <a:off x="3395522" y="4235505"/>
            <a:ext cx="345645" cy="6144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6E1FDD5-7923-4D44-887B-E42D691F4376}"/>
              </a:ext>
            </a:extLst>
          </p:cNvPr>
          <p:cNvSpPr txBox="1"/>
          <p:nvPr/>
        </p:nvSpPr>
        <p:spPr>
          <a:xfrm>
            <a:off x="3625952" y="4542745"/>
            <a:ext cx="19912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frequency depending</a:t>
            </a:r>
            <a:br>
              <a:rPr lang="en-US" sz="1400" b="1" dirty="0">
                <a:solidFill>
                  <a:srgbClr val="0000FF"/>
                </a:solidFill>
              </a:rPr>
            </a:br>
            <a:r>
              <a:rPr lang="en-US" sz="1400" b="1" dirty="0">
                <a:solidFill>
                  <a:srgbClr val="0000FF"/>
                </a:solidFill>
              </a:rPr>
              <a:t>transfer impedance </a:t>
            </a:r>
            <a:br>
              <a:rPr lang="en-US" sz="1400" b="1" dirty="0">
                <a:solidFill>
                  <a:srgbClr val="0000FF"/>
                </a:solidFill>
              </a:rPr>
            </a:br>
            <a:r>
              <a:rPr lang="en-US" sz="1400" b="1" dirty="0">
                <a:solidFill>
                  <a:srgbClr val="0000FF"/>
                </a:solidFill>
              </a:rPr>
              <a:t>of the BPM electrode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B71FC4-7CF9-404F-80EF-CB10ADFA5C28}"/>
              </a:ext>
            </a:extLst>
          </p:cNvPr>
          <p:cNvSpPr txBox="1"/>
          <p:nvPr/>
        </p:nvSpPr>
        <p:spPr>
          <a:xfrm>
            <a:off x="1835849" y="4311098"/>
            <a:ext cx="1401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FF0000"/>
                </a:solidFill>
              </a:rPr>
              <a:t>beam 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64F75A-DE74-1640-8A97-13A73E653F07}"/>
              </a:ext>
            </a:extLst>
          </p:cNvPr>
          <p:cNvSpPr txBox="1"/>
          <p:nvPr/>
        </p:nvSpPr>
        <p:spPr>
          <a:xfrm>
            <a:off x="4524893" y="4199764"/>
            <a:ext cx="1441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FF00FF"/>
                </a:solidFill>
              </a:rPr>
              <a:t>beam intensity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62EC1F8-A113-584C-A795-0E8A7B797C24}"/>
              </a:ext>
            </a:extLst>
          </p:cNvPr>
          <p:cNvCxnSpPr/>
          <p:nvPr/>
        </p:nvCxnSpPr>
        <p:spPr bwMode="auto">
          <a:xfrm flipH="1" flipV="1">
            <a:off x="4177331" y="4228503"/>
            <a:ext cx="115214" cy="3072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6564D2E-D2F3-5B46-B3B9-2231AECAA484}"/>
              </a:ext>
            </a:extLst>
          </p:cNvPr>
          <p:cNvCxnSpPr>
            <a:cxnSpLocks/>
          </p:cNvCxnSpPr>
          <p:nvPr/>
        </p:nvCxnSpPr>
        <p:spPr bwMode="auto">
          <a:xfrm flipV="1">
            <a:off x="3111335" y="4235505"/>
            <a:ext cx="215044" cy="1441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57991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B8612-3B95-DA42-85F2-6F7123688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Current Signals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BB833B-5E4C-794C-BD0D-EFB3488503A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88985" y="1187616"/>
                <a:ext cx="7924800" cy="5083353"/>
              </a:xfrm>
            </p:spPr>
            <p:txBody>
              <a:bodyPr/>
              <a:lstStyle/>
              <a:p>
                <a:r>
                  <a:rPr lang="en-US" dirty="0"/>
                  <a:t>Single bunch with Gaussian</a:t>
                </a:r>
                <a:br>
                  <a:rPr lang="en-US" dirty="0"/>
                </a:br>
                <a:r>
                  <a:rPr lang="en-US" dirty="0"/>
                  <a:t>distribution of the particles (long.)</a:t>
                </a:r>
              </a:p>
              <a:p>
                <a:pPr lvl="1"/>
                <a:r>
                  <a:rPr lang="en-US" dirty="0"/>
                  <a:t>Number of particles:</a:t>
                </a:r>
              </a:p>
              <a:p>
                <a:pPr lvl="1"/>
                <a:r>
                  <a:rPr lang="en-US" dirty="0"/>
                  <a:t>Bunch length (time):</a:t>
                </a:r>
                <a:br>
                  <a:rPr lang="en-US" dirty="0"/>
                </a:br>
                <a:endParaRPr lang="en-US" dirty="0"/>
              </a:p>
              <a:p>
                <a:r>
                  <a:rPr lang="en-US" dirty="0"/>
                  <a:t>Bunches spaced by an equidistant time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66FF"/>
                        </a:solidFill>
                        <a:latin typeface="Cambria Math" panose="02040503050406030204" pitchFamily="18" charset="0"/>
                      </a:rPr>
                      <m:t>𝑻</m:t>
                    </m:r>
                  </m:oMath>
                </a14:m>
                <a:endParaRPr lang="en-US" dirty="0"/>
              </a:p>
              <a:p>
                <a:pPr lvl="1"/>
                <a:r>
                  <a:rPr lang="en-US" i="1" dirty="0"/>
                  <a:t>Fourier</a:t>
                </a:r>
                <a:r>
                  <a:rPr lang="en-US" dirty="0"/>
                  <a:t> series expansion:</a:t>
                </a:r>
                <a:br>
                  <a:rPr lang="en-US" dirty="0"/>
                </a:br>
                <a:endParaRPr lang="en-US" dirty="0"/>
              </a:p>
              <a:p>
                <a:pPr lvl="1"/>
                <a:r>
                  <a:rPr lang="en-US" dirty="0"/>
                  <a:t>Average beam current:</a:t>
                </a:r>
              </a:p>
              <a:p>
                <a:pPr lvl="1"/>
                <a:r>
                  <a:rPr lang="en-US" dirty="0"/>
                  <a:t>Frequency harmonics </a:t>
                </a:r>
                <a:br>
                  <a:rPr lang="en-US" dirty="0"/>
                </a:br>
                <a:r>
                  <a:rPr lang="en-US" dirty="0"/>
                  <a:t>spaced by: </a:t>
                </a:r>
                <a:br>
                  <a:rPr lang="en-US" dirty="0"/>
                </a:br>
                <a:endParaRPr lang="en-US" dirty="0"/>
              </a:p>
              <a:p>
                <a:pPr lvl="1"/>
                <a:r>
                  <a:rPr lang="en-US" dirty="0"/>
                  <a:t>Time distance:</a:t>
                </a:r>
              </a:p>
              <a:p>
                <a:pPr lvl="2"/>
                <a:r>
                  <a:rPr lang="en-US" sz="1600" dirty="0"/>
                  <a:t>Note: Understand the integration</a:t>
                </a:r>
                <a:br>
                  <a:rPr lang="en-US" sz="1600" dirty="0"/>
                </a:br>
                <a:r>
                  <a:rPr lang="en-US" sz="1600" dirty="0"/>
                  <a:t>time of the BPM electronics</a:t>
                </a:r>
              </a:p>
              <a:p>
                <a:pPr lvl="1"/>
                <a:r>
                  <a:rPr lang="en-US" dirty="0"/>
                  <a:t>Harmonic amplitude factor: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BBB833B-5E4C-794C-BD0D-EFB3488503A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8985" y="1187616"/>
                <a:ext cx="7924800" cy="5083353"/>
              </a:xfrm>
              <a:blipFill>
                <a:blip r:embed="rId2"/>
                <a:stretch>
                  <a:fillRect l="-960" t="-1995" b="-24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43078A-DA62-3848-89EB-671D756206E6}"/>
                  </a:ext>
                </a:extLst>
              </p:cNvPr>
              <p:cNvSpPr txBox="1"/>
              <p:nvPr/>
            </p:nvSpPr>
            <p:spPr>
              <a:xfrm>
                <a:off x="3706475" y="1917729"/>
                <a:ext cx="21320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643078A-DA62-3848-89EB-671D756206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475" y="1917729"/>
                <a:ext cx="213200" cy="246221"/>
              </a:xfrm>
              <a:prstGeom prst="rect">
                <a:avLst/>
              </a:prstGeom>
              <a:blipFill>
                <a:blip r:embed="rId3"/>
                <a:stretch>
                  <a:fillRect l="-16667" r="-16667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55AD3A-8D94-B640-AB58-8A7EBE0BBDF1}"/>
                  </a:ext>
                </a:extLst>
              </p:cNvPr>
              <p:cNvSpPr txBox="1"/>
              <p:nvPr/>
            </p:nvSpPr>
            <p:spPr>
              <a:xfrm>
                <a:off x="3706475" y="2238445"/>
                <a:ext cx="18755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𝝈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255AD3A-8D94-B640-AB58-8A7EBE0BBD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6475" y="2238445"/>
                <a:ext cx="187551" cy="246221"/>
              </a:xfrm>
              <a:prstGeom prst="rect">
                <a:avLst/>
              </a:prstGeom>
              <a:blipFill>
                <a:blip r:embed="rId4"/>
                <a:stretch>
                  <a:fillRect l="-12500" r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2BD63C-6907-DE43-AAB5-5B193AE6C31A}"/>
                  </a:ext>
                </a:extLst>
              </p:cNvPr>
              <p:cNvSpPr txBox="1"/>
              <p:nvPr/>
            </p:nvSpPr>
            <p:spPr>
              <a:xfrm>
                <a:off x="4325228" y="3058296"/>
                <a:ext cx="3684855" cy="6712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d>
                        <m:dPr>
                          <m:ctrlP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𝑫𝑪</m:t>
                              </m:r>
                            </m:sub>
                          </m:sSub>
                        </m:e>
                      </m:d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6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d>
                        <m:dPr>
                          <m:begChr m:val="⟨"/>
                          <m:endChr m:val="⟩"/>
                          <m:ctrlPr>
                            <a:rPr lang="en-US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𝑫𝑪</m:t>
                              </m:r>
                            </m:sub>
                          </m:sSub>
                        </m:e>
                      </m:d>
                      <m:nary>
                        <m:naryPr>
                          <m:chr m:val="∑"/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𝒎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FF"/>
                                  </a:solidFill>
                                  <a:latin typeface="Cambria Math" panose="02040503050406030204" pitchFamily="18" charset="0"/>
                                </a:rPr>
                                <m:t>𝒎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sz="1600" b="1" i="0" smtClean="0">
                                  <a:latin typeface="Cambria Math" panose="02040503050406030204" pitchFamily="18" charset="0"/>
                                </a:rPr>
                                <m:t>𝐜𝐨𝐬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0066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𝒎</m:t>
                                  </m:r>
                                  <m:r>
                                    <a:rPr lang="en-US" sz="1600" b="1" i="1" smtClean="0">
                                      <a:solidFill>
                                        <a:srgbClr val="0066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  <m:r>
                                    <a:rPr lang="en-US" sz="16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𝒕</m:t>
                                  </m:r>
                                </m:e>
                              </m:d>
                            </m:e>
                          </m:func>
                        </m:e>
                      </m:nary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62BD63C-6907-DE43-AAB5-5B193AE6C3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5228" y="3058296"/>
                <a:ext cx="3684855" cy="671209"/>
              </a:xfrm>
              <a:prstGeom prst="rect">
                <a:avLst/>
              </a:prstGeom>
              <a:blipFill>
                <a:blip r:embed="rId5"/>
                <a:stretch>
                  <a:fillRect l="-687" t="-120370" b="-18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4F834A-0FA6-8446-9209-F4E70F8E6B56}"/>
                  </a:ext>
                </a:extLst>
              </p:cNvPr>
              <p:cNvSpPr txBox="1"/>
              <p:nvPr/>
            </p:nvSpPr>
            <p:spPr>
              <a:xfrm>
                <a:off x="4028453" y="3700112"/>
                <a:ext cx="1045864" cy="4594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𝑫𝑪</m:t>
                              </m:r>
                            </m:sub>
                          </m:sSub>
                        </m:e>
                      </m:d>
                      <m:r>
                        <a:rPr lang="en-US" sz="16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𝒆𝑵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A4F834A-0FA6-8446-9209-F4E70F8E6B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8453" y="3700112"/>
                <a:ext cx="1045864" cy="459421"/>
              </a:xfrm>
              <a:prstGeom prst="rect">
                <a:avLst/>
              </a:prstGeom>
              <a:blipFill>
                <a:blip r:embed="rId6"/>
                <a:stretch>
                  <a:fillRect r="-2381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A1F579-5A9B-A64F-B797-B5C6F70C6A73}"/>
                  </a:ext>
                </a:extLst>
              </p:cNvPr>
              <p:cNvSpPr txBox="1"/>
              <p:nvPr/>
            </p:nvSpPr>
            <p:spPr>
              <a:xfrm>
                <a:off x="3399844" y="4906914"/>
                <a:ext cx="718338" cy="461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lang="en-US" sz="1600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sz="16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lang="en-US" sz="1600" b="1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4A1F579-5A9B-A64F-B797-B5C6F70C6A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9844" y="4906914"/>
                <a:ext cx="718338" cy="461024"/>
              </a:xfrm>
              <a:prstGeom prst="rect">
                <a:avLst/>
              </a:prstGeom>
              <a:blipFill>
                <a:blip r:embed="rId7"/>
                <a:stretch>
                  <a:fillRect l="-5263" r="-1754" b="-7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173D9D1-5157-924A-9CA3-335621BE669E}"/>
                  </a:ext>
                </a:extLst>
              </p:cNvPr>
              <p:cNvSpPr txBox="1"/>
              <p:nvPr/>
            </p:nvSpPr>
            <p:spPr>
              <a:xfrm>
                <a:off x="4477423" y="5937029"/>
                <a:ext cx="78617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173D9D1-5157-924A-9CA3-335621BE66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7423" y="5937029"/>
                <a:ext cx="786177" cy="246221"/>
              </a:xfrm>
              <a:prstGeom prst="rect">
                <a:avLst/>
              </a:prstGeom>
              <a:blipFill>
                <a:blip r:embed="rId8"/>
                <a:stretch>
                  <a:fillRect l="-4839" r="-1613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B2DA0661-267B-C343-BF80-DF3892381C9F}"/>
              </a:ext>
            </a:extLst>
          </p:cNvPr>
          <p:cNvGrpSpPr/>
          <p:nvPr/>
        </p:nvGrpSpPr>
        <p:grpSpPr>
          <a:xfrm>
            <a:off x="4985360" y="3850746"/>
            <a:ext cx="3789839" cy="2635237"/>
            <a:chOff x="5675117" y="3519132"/>
            <a:chExt cx="3278223" cy="2029847"/>
          </a:xfrm>
        </p:grpSpPr>
        <p:sp>
          <p:nvSpPr>
            <p:cNvPr id="16" name="Freeform 45">
              <a:extLst>
                <a:ext uri="{FF2B5EF4-FFF2-40B4-BE49-F238E27FC236}">
                  <a16:creationId xmlns:a16="http://schemas.microsoft.com/office/drawing/2014/main" id="{E4052180-A44F-DE4E-B75D-2F0FA33CA0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340" y="3747124"/>
              <a:ext cx="2880000" cy="1080000"/>
            </a:xfrm>
            <a:custGeom>
              <a:avLst/>
              <a:gdLst>
                <a:gd name="T0" fmla="*/ 0 w 2304"/>
                <a:gd name="T1" fmla="*/ 0 h 1579"/>
                <a:gd name="T2" fmla="*/ 0 w 2304"/>
                <a:gd name="T3" fmla="*/ 1579 h 1579"/>
                <a:gd name="T4" fmla="*/ 2304 w 2304"/>
                <a:gd name="T5" fmla="*/ 1579 h 1579"/>
                <a:gd name="T6" fmla="*/ 0 60000 65536"/>
                <a:gd name="T7" fmla="*/ 0 60000 65536"/>
                <a:gd name="T8" fmla="*/ 0 60000 65536"/>
                <a:gd name="T9" fmla="*/ 0 w 2304"/>
                <a:gd name="T10" fmla="*/ 0 h 1579"/>
                <a:gd name="T11" fmla="*/ 2304 w 2304"/>
                <a:gd name="T12" fmla="*/ 1579 h 157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04" h="1579">
                  <a:moveTo>
                    <a:pt x="0" y="0"/>
                  </a:moveTo>
                  <a:lnTo>
                    <a:pt x="0" y="1579"/>
                  </a:lnTo>
                  <a:lnTo>
                    <a:pt x="2304" y="1579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Arc 17">
              <a:extLst>
                <a:ext uri="{FF2B5EF4-FFF2-40B4-BE49-F238E27FC236}">
                  <a16:creationId xmlns:a16="http://schemas.microsoft.com/office/drawing/2014/main" id="{F41DBD13-3B65-FD41-9133-F763A43C4EB5}"/>
                </a:ext>
              </a:extLst>
            </p:cNvPr>
            <p:cNvSpPr/>
            <p:nvPr/>
          </p:nvSpPr>
          <p:spPr bwMode="auto">
            <a:xfrm>
              <a:off x="6007141" y="4107372"/>
              <a:ext cx="144000" cy="1441607"/>
            </a:xfrm>
            <a:prstGeom prst="arc">
              <a:avLst>
                <a:gd name="adj1" fmla="val 1094676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5D93370A-A6F8-214A-ACE6-C8C80CCB1DD6}"/>
                </a:ext>
              </a:extLst>
            </p:cNvPr>
            <p:cNvSpPr/>
            <p:nvPr/>
          </p:nvSpPr>
          <p:spPr bwMode="auto">
            <a:xfrm>
              <a:off x="6489786" y="4095727"/>
              <a:ext cx="144000" cy="1441607"/>
            </a:xfrm>
            <a:prstGeom prst="arc">
              <a:avLst>
                <a:gd name="adj1" fmla="val 1094676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229453D9-67F7-D942-8DA9-05710ACB99EC}"/>
                </a:ext>
              </a:extLst>
            </p:cNvPr>
            <p:cNvSpPr/>
            <p:nvPr/>
          </p:nvSpPr>
          <p:spPr bwMode="auto">
            <a:xfrm>
              <a:off x="6969664" y="4107372"/>
              <a:ext cx="144000" cy="1441607"/>
            </a:xfrm>
            <a:prstGeom prst="arc">
              <a:avLst>
                <a:gd name="adj1" fmla="val 1094676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894F7E99-9F7B-CC40-9657-F4EB24DFAC0E}"/>
                </a:ext>
              </a:extLst>
            </p:cNvPr>
            <p:cNvSpPr/>
            <p:nvPr/>
          </p:nvSpPr>
          <p:spPr bwMode="auto">
            <a:xfrm>
              <a:off x="7449308" y="4107372"/>
              <a:ext cx="144000" cy="1441607"/>
            </a:xfrm>
            <a:prstGeom prst="arc">
              <a:avLst>
                <a:gd name="adj1" fmla="val 1094676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266F5D12-4978-5E49-9627-3DE40848C053}"/>
                </a:ext>
              </a:extLst>
            </p:cNvPr>
            <p:cNvSpPr/>
            <p:nvPr/>
          </p:nvSpPr>
          <p:spPr bwMode="auto">
            <a:xfrm>
              <a:off x="7930054" y="4107372"/>
              <a:ext cx="144000" cy="1441607"/>
            </a:xfrm>
            <a:prstGeom prst="arc">
              <a:avLst>
                <a:gd name="adj1" fmla="val 1094676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B194E261-A4BB-9645-84C7-8B639870EB40}"/>
                </a:ext>
              </a:extLst>
            </p:cNvPr>
            <p:cNvSpPr/>
            <p:nvPr/>
          </p:nvSpPr>
          <p:spPr bwMode="auto">
            <a:xfrm>
              <a:off x="8409698" y="4107372"/>
              <a:ext cx="144000" cy="1441607"/>
            </a:xfrm>
            <a:prstGeom prst="arc">
              <a:avLst>
                <a:gd name="adj1" fmla="val 10946769"/>
                <a:gd name="adj2" fmla="val 0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B9BD08C-A447-6049-AD10-52AEE2B1B7E2}"/>
                </a:ext>
              </a:extLst>
            </p:cNvPr>
            <p:cNvCxnSpPr/>
            <p:nvPr/>
          </p:nvCxnSpPr>
          <p:spPr bwMode="auto">
            <a:xfrm flipV="1">
              <a:off x="7038464" y="3856558"/>
              <a:ext cx="0" cy="1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8B908F85-E368-5547-954B-527D11BB704B}"/>
                </a:ext>
              </a:extLst>
            </p:cNvPr>
            <p:cNvCxnSpPr/>
            <p:nvPr/>
          </p:nvCxnSpPr>
          <p:spPr bwMode="auto">
            <a:xfrm flipV="1">
              <a:off x="7510140" y="3856559"/>
              <a:ext cx="0" cy="1800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E4A0676-AC7A-5141-98FE-9B3242676F66}"/>
                </a:ext>
              </a:extLst>
            </p:cNvPr>
            <p:cNvCxnSpPr/>
            <p:nvPr/>
          </p:nvCxnSpPr>
          <p:spPr bwMode="auto">
            <a:xfrm>
              <a:off x="6858464" y="3941837"/>
              <a:ext cx="1800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94842F2C-2ABE-7E40-92C6-D4AA2278875B}"/>
                </a:ext>
              </a:extLst>
            </p:cNvPr>
            <p:cNvCxnSpPr/>
            <p:nvPr/>
          </p:nvCxnSpPr>
          <p:spPr bwMode="auto">
            <a:xfrm>
              <a:off x="7513340" y="3948853"/>
              <a:ext cx="1800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84695076-A14F-654C-8820-F39E7413ACDA}"/>
                    </a:ext>
                  </a:extLst>
                </p:cNvPr>
                <p:cNvSpPr txBox="1"/>
                <p:nvPr/>
              </p:nvSpPr>
              <p:spPr>
                <a:xfrm>
                  <a:off x="7192901" y="3803338"/>
                  <a:ext cx="20704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0066FF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oMath>
                    </m:oMathPara>
                  </a14:m>
                  <a:endParaRPr lang="en-US" b="1" dirty="0">
                    <a:solidFill>
                      <a:srgbClr val="0066FF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84695076-A14F-654C-8820-F39E7413AC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92901" y="3803338"/>
                  <a:ext cx="207043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0000" r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C877DC2-BFAB-2644-8CE0-4CA6A7DD20B7}"/>
                </a:ext>
              </a:extLst>
            </p:cNvPr>
            <p:cNvSpPr txBox="1"/>
            <p:nvPr/>
          </p:nvSpPr>
          <p:spPr>
            <a:xfrm>
              <a:off x="8267044" y="4812374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time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AC6353D-8F77-624D-9012-EBB21F73BE0F}"/>
                </a:ext>
              </a:extLst>
            </p:cNvPr>
            <p:cNvSpPr txBox="1"/>
            <p:nvPr/>
          </p:nvSpPr>
          <p:spPr>
            <a:xfrm rot="16200000">
              <a:off x="5267152" y="4114681"/>
              <a:ext cx="11544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amplitude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28D6CD5-2859-DD4F-82DD-BAB97465A4A6}"/>
                    </a:ext>
                  </a:extLst>
                </p:cNvPr>
                <p:cNvSpPr txBox="1"/>
                <p:nvPr/>
              </p:nvSpPr>
              <p:spPr>
                <a:xfrm>
                  <a:off x="5826591" y="3519132"/>
                  <a:ext cx="54976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328D6CD5-2859-DD4F-82DD-BAB97465A4A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26591" y="3519132"/>
                  <a:ext cx="549766" cy="276999"/>
                </a:xfrm>
                <a:prstGeom prst="rect">
                  <a:avLst/>
                </a:prstGeom>
                <a:blipFill>
                  <a:blip r:embed="rId10"/>
                  <a:stretch>
                    <a:fillRect r="-3922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0F83C53-0AC9-2642-85E5-816CFB889EF0}"/>
              </a:ext>
            </a:extLst>
          </p:cNvPr>
          <p:cNvGrpSpPr/>
          <p:nvPr/>
        </p:nvGrpSpPr>
        <p:grpSpPr>
          <a:xfrm>
            <a:off x="4985360" y="997430"/>
            <a:ext cx="3901798" cy="1891608"/>
            <a:chOff x="4985360" y="997430"/>
            <a:chExt cx="3901798" cy="18916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7CA23A5-D4D6-D547-970E-5D3EFE069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0584" y="997430"/>
              <a:ext cx="3026574" cy="189160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AFF331F-7EFA-3142-AE58-C2D271557D9D}"/>
                    </a:ext>
                  </a:extLst>
                </p:cNvPr>
                <p:cNvSpPr txBox="1"/>
                <p:nvPr/>
              </p:nvSpPr>
              <p:spPr>
                <a:xfrm>
                  <a:off x="4985360" y="1060167"/>
                  <a:ext cx="1861151" cy="565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𝒃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𝒆𝑵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e>
                            </m:rad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den>
                        </m:f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6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AFF331F-7EFA-3142-AE58-C2D271557D9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85360" y="1060167"/>
                  <a:ext cx="1861151" cy="565091"/>
                </a:xfrm>
                <a:prstGeom prst="rect">
                  <a:avLst/>
                </a:prstGeom>
                <a:blipFill>
                  <a:blip r:embed="rId12"/>
                  <a:stretch>
                    <a:fillRect l="-680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E4E54F9-0D3D-5B4B-8A55-23884B100228}"/>
                  </a:ext>
                </a:extLst>
              </p:cNvPr>
              <p:cNvSpPr txBox="1"/>
              <p:nvPr/>
            </p:nvSpPr>
            <p:spPr>
              <a:xfrm>
                <a:off x="3348999" y="4425543"/>
                <a:ext cx="9762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𝝎</m:t>
                      </m:r>
                      <m:r>
                        <a:rPr lang="en-US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r>
                        <a:rPr lang="en-US" b="1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</m:oMath>
                  </m:oMathPara>
                </a14:m>
                <a:endParaRPr lang="en-US" b="1" dirty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E4E54F9-0D3D-5B4B-8A55-23884B100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8999" y="4425543"/>
                <a:ext cx="976229" cy="276999"/>
              </a:xfrm>
              <a:prstGeom prst="rect">
                <a:avLst/>
              </a:prstGeom>
              <a:blipFill>
                <a:blip r:embed="rId13"/>
                <a:stretch>
                  <a:fillRect l="-3896" r="-6494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626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B8612-3B95-DA42-85F2-6F7123688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831" y="164575"/>
            <a:ext cx="8717934" cy="629095"/>
          </a:xfrm>
        </p:spPr>
        <p:txBody>
          <a:bodyPr/>
          <a:lstStyle/>
          <a:p>
            <a:r>
              <a:rPr lang="en-US" dirty="0"/>
              <a:t>Beam Signals: Harmonic Amplitude Factors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DEAFFC74-264C-564D-8EE6-D85C459EA92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9010399"/>
                  </p:ext>
                </p:extLst>
              </p:nvPr>
            </p:nvGraphicFramePr>
            <p:xfrm>
              <a:off x="328248" y="1047890"/>
              <a:ext cx="8391492" cy="46149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09022">
                      <a:extLst>
                        <a:ext uri="{9D8B030D-6E8A-4147-A177-3AD203B41FA5}">
                          <a16:colId xmlns:a16="http://schemas.microsoft.com/office/drawing/2014/main" val="2695947961"/>
                        </a:ext>
                      </a:extLst>
                    </a:gridCol>
                    <a:gridCol w="3917093">
                      <a:extLst>
                        <a:ext uri="{9D8B030D-6E8A-4147-A177-3AD203B41FA5}">
                          <a16:colId xmlns:a16="http://schemas.microsoft.com/office/drawing/2014/main" val="357847889"/>
                        </a:ext>
                      </a:extLst>
                    </a:gridCol>
                    <a:gridCol w="2765377">
                      <a:extLst>
                        <a:ext uri="{9D8B030D-6E8A-4147-A177-3AD203B41FA5}">
                          <a16:colId xmlns:a16="http://schemas.microsoft.com/office/drawing/2014/main" val="3856672470"/>
                        </a:ext>
                      </a:extLst>
                    </a:gridCol>
                  </a:tblGrid>
                  <a:tr h="5089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Bunch shape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Harmonic amplitude factor </a:t>
                          </a:r>
                          <a:r>
                            <a:rPr lang="en-US" i="1" dirty="0"/>
                            <a:t>A</a:t>
                          </a:r>
                          <a:r>
                            <a:rPr lang="en-US" i="1" baseline="-25000" dirty="0"/>
                            <a:t>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Comments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37315005"/>
                      </a:ext>
                    </a:extLst>
                  </a:tr>
                  <a:tr h="56221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δ</a:t>
                          </a:r>
                          <a:r>
                            <a:rPr lang="en-US" dirty="0"/>
                            <a:t>-function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(point charge)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For all harmonics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79396417"/>
                      </a:ext>
                    </a:extLst>
                  </a:tr>
                  <a:tr h="6239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i="1" dirty="0"/>
                            <a:t>Gaussian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1800" b="1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sz="1800" b="1" i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𝐞𝐱𝐩</m:t>
                                    </m:r>
                                  </m:fName>
                                  <m:e>
                                    <m:d>
                                      <m:dPr>
                                        <m:begChr m:val="["/>
                                        <m:endChr m:val="]"/>
                                        <m:ctrlPr>
                                          <a:rPr lang="en-US" sz="1800" b="1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ctrlPr>
                                              <a:rPr lang="en-US" sz="18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sSup>
                                              <m:sSupPr>
                                                <m:ctrlPr>
                                                  <a:rPr lang="en-US" sz="1800" b="1" i="1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pPr>
                                              <m:e>
                                                <m:d>
                                                  <m:dPr>
                                                    <m:ctrlPr>
                                                      <a:rPr lang="en-US" sz="18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dPr>
                                                  <m:e>
                                                    <m:r>
                                                      <a:rPr lang="en-US" sz="18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</a:rPr>
                                                      <m:t>𝒎</m:t>
                                                    </m:r>
                                                    <m:r>
                                                      <a:rPr lang="en-US" sz="1800" b="1" i="1" smtClean="0">
                                                        <a:solidFill>
                                                          <a:schemeClr val="tx1"/>
                                                        </a:solidFill>
                                                        <a:latin typeface="Cambria Math" panose="02040503050406030204" pitchFamily="18" charset="0"/>
                                                        <a:ea typeface="Cambria Math" panose="02040503050406030204" pitchFamily="18" charset="0"/>
                                                      </a:rPr>
                                                      <m:t>𝝎𝝈</m:t>
                                                    </m:r>
                                                  </m:e>
                                                </m:d>
                                              </m:e>
                                              <m:sup>
                                                <m:r>
                                                  <a:rPr lang="en-US" sz="1800" b="1" i="1" smtClean="0">
                                                    <a:solidFill>
                                                      <a:schemeClr val="tx1"/>
                                                    </a:solidFill>
                                                    <a:latin typeface="Cambria Math" panose="02040503050406030204" pitchFamily="18" charset="0"/>
                                                  </a:rPr>
                                                  <m:t>𝟐</m:t>
                                                </m:r>
                                              </m:sup>
                                            </m:sSup>
                                          </m:num>
                                          <m:den>
                                            <m:r>
                                              <a:rPr lang="en-US" sz="1800" b="1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den>
                                        </m:f>
                                      </m:e>
                                    </m:d>
                                  </m:e>
                                </m:func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𝝈</m:t>
                                </m:r>
                                <m:r>
                                  <a:rPr lang="en-US" sz="1800" b="1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n-US" sz="18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𝐑𝐌𝐒</m:t>
                                </m:r>
                                <m:r>
                                  <a:rPr lang="en-US" sz="18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8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𝐛𝐮𝐧𝐜𝐡</m:t>
                                </m:r>
                                <m:r>
                                  <a:rPr lang="en-US" sz="18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800" b="1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𝐥𝐞𝐧𝐠𝐭𝐡</m:t>
                                </m:r>
                              </m:oMath>
                            </m:oMathPara>
                          </a14:m>
                          <a:endParaRPr lang="en-US" sz="1800" b="1" i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27131593"/>
                      </a:ext>
                    </a:extLst>
                  </a:tr>
                  <a:tr h="53488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parabolic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d>
                                  <m:d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func>
                                          <m:func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b="0" i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sin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</m:func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3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18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func>
                                          <m:funcPr>
                                            <m:ctrlPr>
                                              <a:rPr lang="en-US" sz="18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b="0" i="0" smtClean="0">
                                                <a:latin typeface="Cambria Math" panose="02040503050406030204" pitchFamily="18" charset="0"/>
                                              </a:rPr>
                                              <m:t>co</m:t>
                                            </m:r>
                                            <m:r>
                                              <a:rPr lang="en-US" sz="1800" b="0" i="1">
                                                <a:latin typeface="Cambria Math" panose="02040503050406030204" pitchFamily="18" charset="0"/>
                                              </a:rPr>
                                              <m:t>𝑠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8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</m:func>
                                      </m:num>
                                      <m:den>
                                        <m:sSup>
                                          <m:sSupPr>
                                            <m:ctrlPr>
                                              <a:rPr lang="en-US" sz="1800" b="0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8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  <m:sup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8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𝑊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96420169"/>
                      </a:ext>
                    </a:extLst>
                  </a:tr>
                  <a:tr h="80165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(cos)</a:t>
                          </a:r>
                          <a:r>
                            <a:rPr lang="en-US" baseline="300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−2</m:t>
                                            </m:r>
                                          </m:e>
                                        </m:d>
                                        <m:f>
                                          <m:f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func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</m:e>
                                    </m:d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800" b="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800" b="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>
                                            <a:latin typeface="Cambria Math" panose="02040503050406030204" pitchFamily="18" charset="0"/>
                                          </a:rPr>
                                          <m:t>s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latin typeface="Cambria Math" panose="02040503050406030204" pitchFamily="18" charset="0"/>
                                          </a:rPr>
                                          <m:t>in</m:t>
                                        </m:r>
                                      </m:fName>
                                      <m:e>
                                        <m:f>
                                          <m:fPr>
                                            <m:ctrlP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8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800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func>
                                  </m:num>
                                  <m:den>
                                    <m:f>
                                      <m:fPr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𝛼𝜋</m:t>
                                        </m:r>
                                      </m:num>
                                      <m:den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den>
                                </m:f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d>
                                          <m:d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dPr>
                                          <m:e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+2</m:t>
                                            </m:r>
                                          </m:e>
                                        </m:d>
                                        <m:f>
                                          <m:f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𝜋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den>
                                        </m:f>
                                      </m:e>
                                    </m:func>
                                  </m:num>
                                  <m:den>
                                    <m:d>
                                      <m:d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+2</m:t>
                                        </m:r>
                                      </m:e>
                                    </m:d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𝑚𝑊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02266990"/>
                      </a:ext>
                    </a:extLst>
                  </a:tr>
                  <a:tr h="54787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triangular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d>
                                      <m:d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1−</m:t>
                                        </m:r>
                                        <m:func>
                                          <m:funcPr>
                                            <m:ctrlP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uncPr>
                                          <m:fName>
                                            <m:r>
                                              <m:rPr>
                                                <m:sty m:val="p"/>
                                              </m:rPr>
                                              <a:rPr lang="en-US" sz="1800" b="0" i="0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cos</m:t>
                                            </m:r>
                                          </m:fName>
                                          <m:e>
                                            <m:r>
                                              <a:rPr lang="en-US" sz="1800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𝛼</m:t>
                                            </m:r>
                                          </m:e>
                                        </m:func>
                                      </m:e>
                                    </m:d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  <m:sup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𝑊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10178477"/>
                      </a:ext>
                    </a:extLst>
                  </a:tr>
                  <a:tr h="52975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square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func>
                                      <m:funcPr>
                                        <m:ctrlP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 sz="1800" b="0" i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sin</m:t>
                                        </m:r>
                                      </m:fName>
                                      <m:e>
                                        <m:r>
                                          <a:rPr lang="en-US" sz="18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𝛼</m:t>
                                </m:r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type m:val="skw"/>
                                    <m:ctrlP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𝑊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𝑇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4228116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DEAFFC74-264C-564D-8EE6-D85C459EA92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39010399"/>
                  </p:ext>
                </p:extLst>
              </p:nvPr>
            </p:nvGraphicFramePr>
            <p:xfrm>
              <a:off x="328248" y="1047890"/>
              <a:ext cx="8391492" cy="461497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09022">
                      <a:extLst>
                        <a:ext uri="{9D8B030D-6E8A-4147-A177-3AD203B41FA5}">
                          <a16:colId xmlns:a16="http://schemas.microsoft.com/office/drawing/2014/main" val="2695947961"/>
                        </a:ext>
                      </a:extLst>
                    </a:gridCol>
                    <a:gridCol w="3917093">
                      <a:extLst>
                        <a:ext uri="{9D8B030D-6E8A-4147-A177-3AD203B41FA5}">
                          <a16:colId xmlns:a16="http://schemas.microsoft.com/office/drawing/2014/main" val="357847889"/>
                        </a:ext>
                      </a:extLst>
                    </a:gridCol>
                    <a:gridCol w="2765377">
                      <a:extLst>
                        <a:ext uri="{9D8B030D-6E8A-4147-A177-3AD203B41FA5}">
                          <a16:colId xmlns:a16="http://schemas.microsoft.com/office/drawing/2014/main" val="3856672470"/>
                        </a:ext>
                      </a:extLst>
                    </a:gridCol>
                  </a:tblGrid>
                  <a:tr h="50899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Bunch shape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Harmonic amplitude factor </a:t>
                          </a:r>
                          <a:r>
                            <a:rPr lang="en-US" i="1" dirty="0"/>
                            <a:t>A</a:t>
                          </a:r>
                          <a:r>
                            <a:rPr lang="en-US" i="1" baseline="-25000" dirty="0"/>
                            <a:t>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Comments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37315005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dirty="0"/>
                            <a:t>δ</a:t>
                          </a:r>
                          <a:r>
                            <a:rPr lang="en-US" dirty="0"/>
                            <a:t>-function</a:t>
                          </a:r>
                          <a:br>
                            <a:rPr lang="en-US" dirty="0"/>
                          </a:br>
                          <a:r>
                            <a:rPr lang="en-US" dirty="0"/>
                            <a:t>(point charge)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013" t="-80392" r="-70874" b="-64902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0" dirty="0"/>
                            <a:t>For all harmonics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79396417"/>
                      </a:ext>
                    </a:extLst>
                  </a:tr>
                  <a:tr h="7173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i="1" dirty="0"/>
                            <a:t>Gaussian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013" t="-164286" r="-70874" b="-4910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4128" t="-164286" r="-459" b="-4910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27131593"/>
                      </a:ext>
                    </a:extLst>
                  </a:tr>
                  <a:tr h="60896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parabolic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013" t="-308333" r="-70874" b="-4729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4128" t="-308333" r="-459" b="-47291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96420169"/>
                      </a:ext>
                    </a:extLst>
                  </a:tr>
                  <a:tr h="9126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(cos)</a:t>
                          </a:r>
                          <a:r>
                            <a:rPr lang="en-US" baseline="30000" dirty="0"/>
                            <a:t>2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013" t="-272222" r="-70874" b="-2152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4128" t="-272222" r="-459" b="-2152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02266990"/>
                      </a:ext>
                    </a:extLst>
                  </a:tr>
                  <a:tr h="62376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triangular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013" t="-546939" r="-70874" b="-2163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4128" t="-546939" r="-459" b="-21632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10178477"/>
                      </a:ext>
                    </a:extLst>
                  </a:tr>
                  <a:tr h="603123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square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44013" t="-660417" r="-70874" b="-1208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204128" t="-660417" r="-459" b="-12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4228116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81CBAA-7D71-9E48-AC23-789D18A664F1}"/>
                  </a:ext>
                </a:extLst>
              </p:cNvPr>
              <p:cNvSpPr txBox="1"/>
              <p:nvPr/>
            </p:nvSpPr>
            <p:spPr>
              <a:xfrm>
                <a:off x="618450" y="5771596"/>
                <a:ext cx="78686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Normaization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for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bunch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period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𝑊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bunch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lenght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at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base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681CBAA-7D71-9E48-AC23-789D18A664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450" y="5771596"/>
                <a:ext cx="7868693" cy="276999"/>
              </a:xfrm>
              <a:prstGeom prst="rect">
                <a:avLst/>
              </a:prstGeom>
              <a:blipFill>
                <a:blip r:embed="rId3"/>
                <a:stretch>
                  <a:fillRect r="-161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02826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3F666-B5DA-8945-9478-32E8AA0C86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Beam Signal Frequency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D6AC9-47E6-5A48-ACD1-0398BDF44A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6295"/>
            <a:ext cx="7924800" cy="1260563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i="1" dirty="0"/>
              <a:t>Fourier</a:t>
            </a:r>
            <a:r>
              <a:rPr lang="en-US" dirty="0"/>
              <a:t> transformation</a:t>
            </a:r>
          </a:p>
          <a:p>
            <a:pPr lvl="1"/>
            <a:r>
              <a:rPr lang="en-US" dirty="0"/>
              <a:t>instead of </a:t>
            </a:r>
            <a:r>
              <a:rPr lang="en-US" i="1" dirty="0"/>
              <a:t>Fourier</a:t>
            </a:r>
            <a:r>
              <a:rPr lang="en-US" dirty="0"/>
              <a:t> series expansion with infinite sums   </a:t>
            </a:r>
          </a:p>
          <a:p>
            <a:r>
              <a:rPr lang="en-US" dirty="0"/>
              <a:t>Examples: </a:t>
            </a:r>
            <a:r>
              <a:rPr lang="en-US" i="1" dirty="0">
                <a:solidFill>
                  <a:srgbClr val="0000FF"/>
                </a:solidFill>
              </a:rPr>
              <a:t>Gaussian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raised cosine (cos</a:t>
            </a:r>
            <a:r>
              <a:rPr lang="en-US" baseline="30000" dirty="0">
                <a:solidFill>
                  <a:srgbClr val="FF0000"/>
                </a:solidFill>
              </a:rPr>
              <a:t>2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US" dirty="0"/>
              <a:t>pulse</a:t>
            </a:r>
          </a:p>
          <a:p>
            <a:pPr lvl="1"/>
            <a:r>
              <a:rPr lang="en-US" dirty="0"/>
              <a:t>Time domain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511B8E2-E432-0E45-B30A-F49D8E40BBD6}"/>
              </a:ext>
            </a:extLst>
          </p:cNvPr>
          <p:cNvGrpSpPr/>
          <p:nvPr/>
        </p:nvGrpSpPr>
        <p:grpSpPr>
          <a:xfrm>
            <a:off x="4785" y="2520290"/>
            <a:ext cx="4567215" cy="3701453"/>
            <a:chOff x="4785" y="2520290"/>
            <a:chExt cx="4567215" cy="370145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0ABF5AF5-0AE9-684D-9C33-CAF4840C9162}"/>
                    </a:ext>
                  </a:extLst>
                </p:cNvPr>
                <p:cNvSpPr txBox="1"/>
                <p:nvPr/>
              </p:nvSpPr>
              <p:spPr>
                <a:xfrm>
                  <a:off x="609600" y="2520290"/>
                  <a:ext cx="2164119" cy="56509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𝑮𝒂𝒖𝒔𝒔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f>
                          <m:f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𝒆𝑵</m:t>
                            </m:r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e>
                            </m:rad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den>
                        </m:f>
                        <m:sSup>
                          <m:sSupPr>
                            <m:ctrlP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e>
                          <m:sup>
                            <m:r>
                              <a:rPr lang="en-US" sz="1600" b="1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num>
                              <m:den>
                                <m:r>
                                  <a:rPr lang="en-US" sz="1600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600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p>
                                    <m:r>
                                      <a:rPr lang="en-US" sz="1600" b="1" i="1" smtClean="0">
                                        <a:solidFill>
                                          <a:srgbClr val="0000FF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p>
                              </m:den>
                            </m:f>
                          </m:sup>
                        </m:sSup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0ABF5AF5-0AE9-684D-9C33-CAF4840C91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600" y="2520290"/>
                  <a:ext cx="2164119" cy="565091"/>
                </a:xfrm>
                <a:prstGeom prst="rect">
                  <a:avLst/>
                </a:prstGeom>
                <a:blipFill>
                  <a:blip r:embed="rId2"/>
                  <a:stretch>
                    <a:fillRect l="-1765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680E8A3C-7472-574B-9239-539439D7F263}"/>
                    </a:ext>
                  </a:extLst>
                </p:cNvPr>
                <p:cNvSpPr txBox="1"/>
                <p:nvPr/>
              </p:nvSpPr>
              <p:spPr>
                <a:xfrm>
                  <a:off x="288070" y="3115389"/>
                  <a:ext cx="4283930" cy="78611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𝒊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𝑹𝒂𝒊𝒔𝒆𝒅𝑪𝒐𝒔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  <m:r>
                          <a:rPr lang="en-US" sz="16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)=</m:t>
                        </m:r>
                        <m:d>
                          <m:dPr>
                            <m:begChr m:val="{"/>
                            <m:endChr m:val=""/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f>
                                  <m:fPr>
                                    <m:ctrlP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𝒆𝑵</m:t>
                                    </m:r>
                                  </m:num>
                                  <m:den>
                                    <m: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  <m: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𝒘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𝟏</m:t>
                                    </m:r>
                                    <m:r>
                                      <a:rPr lang="en-US" sz="1600" b="1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func>
                                      <m:funcPr>
                                        <m:ctrlPr>
                                          <a:rPr lang="en-US" sz="16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a:rPr lang="en-US" sz="1600" b="1" i="1">
                                            <a:solidFill>
                                              <a:srgbClr val="FF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𝒄𝒐𝒔</m:t>
                                        </m:r>
                                      </m:fName>
                                      <m:e>
                                        <m:f>
                                          <m:fPr>
                                            <m:ctrlPr>
                                              <a:rPr lang="en-US" sz="1600" b="1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sz="1600" b="1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𝝅</m:t>
                                            </m:r>
                                            <m:r>
                                              <a:rPr lang="en-US" sz="1600" b="1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𝒕</m:t>
                                            </m:r>
                                          </m:num>
                                          <m:den>
                                            <m:r>
                                              <a:rPr lang="en-US" sz="1600" b="1" i="1">
                                                <a:solidFill>
                                                  <a:srgbClr val="FF0000"/>
                                                </a:solidFill>
                                                <a:latin typeface="Cambria Math" panose="02040503050406030204" pitchFamily="18" charset="0"/>
                                              </a:rPr>
                                              <m:t>𝒘</m:t>
                                            </m:r>
                                          </m:den>
                                        </m:f>
                                      </m:e>
                                    </m:func>
                                  </m:e>
                                </m:d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, −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</m:e>
                              <m:e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,  </m:t>
                                </m:r>
                                <m:r>
                                  <m:rPr>
                                    <m:nor/>
                                  </m:rP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elsewhere</m:t>
                                </m:r>
                              </m:e>
                            </m:eqArr>
                          </m:e>
                        </m:d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680E8A3C-7472-574B-9239-539439D7F26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070" y="3115389"/>
                  <a:ext cx="4283930" cy="786113"/>
                </a:xfrm>
                <a:prstGeom prst="rect">
                  <a:avLst/>
                </a:prstGeom>
                <a:blipFill>
                  <a:blip r:embed="rId3"/>
                  <a:stretch>
                    <a:fillRect l="-2071" t="-230159" b="-32698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4797023-0070-7340-AC91-CA4BA88FD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5" y="4357432"/>
              <a:ext cx="2982897" cy="1864311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E5A05ED-C12D-774D-B7D5-AFD98CDD78CD}"/>
                </a:ext>
              </a:extLst>
            </p:cNvPr>
            <p:cNvSpPr txBox="1"/>
            <p:nvPr/>
          </p:nvSpPr>
          <p:spPr>
            <a:xfrm>
              <a:off x="279860" y="3993202"/>
              <a:ext cx="235449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Time domain </a:t>
              </a:r>
              <a:r>
                <a:rPr lang="en-US" sz="1600" dirty="0"/>
                <a:t>(</a:t>
              </a:r>
              <a:r>
                <a:rPr lang="en-US" sz="1600" i="1" dirty="0"/>
                <a:t>N</a:t>
              </a:r>
              <a:r>
                <a:rPr lang="en-US" sz="1600" dirty="0"/>
                <a:t>=10</a:t>
              </a:r>
              <a:r>
                <a:rPr lang="en-US" sz="1600" baseline="30000" dirty="0"/>
                <a:t>11</a:t>
              </a:r>
              <a:r>
                <a:rPr lang="en-US" sz="1600" dirty="0"/>
                <a:t>)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371FB26-9EF4-CA4A-8F76-C9FC150233C0}"/>
              </a:ext>
            </a:extLst>
          </p:cNvPr>
          <p:cNvGrpSpPr/>
          <p:nvPr/>
        </p:nvGrpSpPr>
        <p:grpSpPr>
          <a:xfrm>
            <a:off x="3080551" y="2144630"/>
            <a:ext cx="6017767" cy="4088609"/>
            <a:chOff x="3080551" y="2144630"/>
            <a:chExt cx="6017767" cy="408860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AE9CD1CC-5669-C847-9C09-3AECC4DC7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7345" y="4351454"/>
              <a:ext cx="2971238" cy="1881785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9734810-B8CF-3549-ACBF-4561EABE4C1C}"/>
                </a:ext>
              </a:extLst>
            </p:cNvPr>
            <p:cNvGrpSpPr/>
            <p:nvPr/>
          </p:nvGrpSpPr>
          <p:grpSpPr>
            <a:xfrm>
              <a:off x="3080551" y="2144630"/>
              <a:ext cx="6017767" cy="4077113"/>
              <a:chOff x="3080551" y="2144630"/>
              <a:chExt cx="6017767" cy="4077113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62946CF1-4791-7941-82C0-49B8159EB7A2}"/>
                      </a:ext>
                    </a:extLst>
                  </p:cNvPr>
                  <p:cNvSpPr txBox="1"/>
                  <p:nvPr/>
                </p:nvSpPr>
                <p:spPr>
                  <a:xfrm>
                    <a:off x="4994455" y="3215615"/>
                    <a:ext cx="3150606" cy="52104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𝑹𝒂𝒊𝒔𝒆𝒅𝑪𝒐𝒔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</m:e>
                          </m:d>
                          <m:r>
                            <a:rPr lang="en-US" sz="16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𝒆𝑵</m:t>
                              </m:r>
                              <m:func>
                                <m:funcPr>
                                  <m:ctrlP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600" b="1" i="0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𝐬𝐢𝐧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𝟐</m:t>
                                      </m:r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𝒇𝒘</m:t>
                                      </m:r>
                                    </m:e>
                                  </m:d>
                                </m:e>
                              </m:func>
                            </m:num>
                            <m:den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𝒇𝒘</m:t>
                              </m:r>
                              <m:d>
                                <m:dPr>
                                  <m:ctrlP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16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𝟒</m:t>
                                  </m:r>
                                  <m:sSup>
                                    <m:sSupPr>
                                      <m:ctrlP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𝒇</m:t>
                                      </m:r>
                                    </m:e>
                                    <m:sup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𝒘</m:t>
                                      </m:r>
                                    </m:e>
                                    <m:sup>
                                      <m:r>
                                        <a:rPr lang="en-US" sz="1600" b="1" i="1" smtClean="0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den>
                          </m:f>
                        </m:oMath>
                      </m:oMathPara>
                    </a14:m>
                    <a:endParaRPr lang="en-US" sz="1600" b="1" dirty="0"/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62946CF1-4791-7941-82C0-49B8159EB7A2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994455" y="3215615"/>
                    <a:ext cx="3150606" cy="521040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803" b="-16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1AA1220E-8853-0147-A04C-B51104365B47}"/>
                      </a:ext>
                    </a:extLst>
                  </p:cNvPr>
                  <p:cNvSpPr txBox="1"/>
                  <p:nvPr/>
                </p:nvSpPr>
                <p:spPr>
                  <a:xfrm>
                    <a:off x="5268897" y="2636966"/>
                    <a:ext cx="2268634" cy="28854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𝑮𝒂𝒖𝒔𝒔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  <m:r>
                            <a:rPr lang="en-US" sz="16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)=</m:t>
                          </m:r>
                          <m:sSup>
                            <m:sSupPr>
                              <m:ctrlP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𝒆𝑵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e>
                            <m:sup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p>
                                <m:sSupPr>
                                  <m:ctrlP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600" b="1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1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𝝅</m:t>
                                      </m:r>
                                      <m:r>
                                        <a:rPr lang="en-US" sz="1600" b="1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𝒇</m:t>
                                      </m:r>
                                      <m:r>
                                        <a:rPr lang="en-US" sz="1600" b="1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𝝈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600" b="1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sup>
                          </m:sSup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1AA1220E-8853-0147-A04C-B51104365B4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68897" y="2636966"/>
                    <a:ext cx="2268634" cy="288541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l="-1111" b="-3478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EC958303-7461-1745-9BCC-419B6D8C7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080551" y="4415433"/>
                <a:ext cx="2982897" cy="1806310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DF1DD59-A4D9-2348-823E-37EC0BBB8BF2}"/>
                  </a:ext>
                </a:extLst>
              </p:cNvPr>
              <p:cNvSpPr txBox="1"/>
              <p:nvPr/>
            </p:nvSpPr>
            <p:spPr>
              <a:xfrm>
                <a:off x="3381445" y="3960190"/>
                <a:ext cx="200728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Frequency domain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3FFB79C-967E-424F-AB0D-0075559A4F83}"/>
                  </a:ext>
                </a:extLst>
              </p:cNvPr>
              <p:cNvSpPr txBox="1"/>
              <p:nvPr/>
            </p:nvSpPr>
            <p:spPr>
              <a:xfrm>
                <a:off x="6185554" y="3772657"/>
                <a:ext cx="291276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Frequency domain</a:t>
                </a:r>
                <a:br>
                  <a:rPr lang="en-US" sz="1600" b="1" dirty="0"/>
                </a:br>
                <a:r>
                  <a:rPr lang="en-US" sz="1600" i="1" dirty="0"/>
                  <a:t>log</a:t>
                </a:r>
                <a:r>
                  <a:rPr lang="en-US" sz="1600" i="1" baseline="-25000" dirty="0"/>
                  <a:t>10</a:t>
                </a:r>
                <a:r>
                  <a:rPr lang="en-US" sz="1600" i="1" dirty="0"/>
                  <a:t>[</a:t>
                </a:r>
                <a:r>
                  <a:rPr lang="en-US" sz="1600" i="1" dirty="0" err="1"/>
                  <a:t>magn</a:t>
                </a:r>
                <a:r>
                  <a:rPr lang="en-US" sz="1600" i="1" dirty="0"/>
                  <a:t>.(f))/log</a:t>
                </a:r>
                <a:r>
                  <a:rPr lang="en-US" sz="1600" i="1" baseline="-25000" dirty="0"/>
                  <a:t>10</a:t>
                </a:r>
                <a:r>
                  <a:rPr lang="en-US" sz="1600" i="1" dirty="0"/>
                  <a:t>[</a:t>
                </a:r>
                <a:r>
                  <a:rPr lang="en-US" sz="1600" i="1" dirty="0" err="1"/>
                  <a:t>magn</a:t>
                </a:r>
                <a:r>
                  <a:rPr lang="en-US" sz="1600" i="1" dirty="0"/>
                  <a:t>.(0)]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3622315-ED61-5440-A34F-A2B23D5E54A9}"/>
                  </a:ext>
                </a:extLst>
              </p:cNvPr>
              <p:cNvSpPr/>
              <p:nvPr/>
            </p:nvSpPr>
            <p:spPr>
              <a:xfrm>
                <a:off x="5372281" y="2144630"/>
                <a:ext cx="223651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Frequency domain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4294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B9AA424-91D5-6A41-92B8-566655FA4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351" y="3240054"/>
            <a:ext cx="3089927" cy="29848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9844AC7-F737-4249-B7E9-64BB8F1DA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425" y="164575"/>
            <a:ext cx="8833150" cy="629095"/>
          </a:xfrm>
        </p:spPr>
        <p:txBody>
          <a:bodyPr/>
          <a:lstStyle/>
          <a:p>
            <a:r>
              <a:rPr lang="en-US" dirty="0"/>
              <a:t>More on Image Charges and Image Currents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9894B1-F5CF-F94E-995E-1CF505938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25" y="1086295"/>
            <a:ext cx="8833150" cy="5031055"/>
          </a:xfrm>
        </p:spPr>
        <p:txBody>
          <a:bodyPr/>
          <a:lstStyle/>
          <a:p>
            <a:r>
              <a:rPr lang="en-US" dirty="0"/>
              <a:t>Relativistic beams v ≈ c:</a:t>
            </a:r>
          </a:p>
          <a:p>
            <a:pPr lvl="1"/>
            <a:r>
              <a:rPr lang="en-US" dirty="0"/>
              <a:t>Electrostatic problem of a line charge in a conductive circular cylinder</a:t>
            </a:r>
          </a:p>
          <a:p>
            <a:r>
              <a:rPr lang="en-US" dirty="0"/>
              <a:t>Solution based on the image charge method:</a:t>
            </a:r>
          </a:p>
          <a:p>
            <a:pPr lvl="1"/>
            <a:r>
              <a:rPr lang="en-US" dirty="0"/>
              <a:t>Image current density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Image current integrated on BPM electrode </a:t>
            </a:r>
            <a:r>
              <a:rPr lang="en-US" dirty="0">
                <a:solidFill>
                  <a:srgbClr val="0066FF"/>
                </a:solidFill>
              </a:rPr>
              <a:t>A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Similar solution for electrode </a:t>
            </a:r>
            <a:r>
              <a:rPr lang="en-US" dirty="0">
                <a:solidFill>
                  <a:srgbClr val="00FFFF"/>
                </a:solidFill>
              </a:rPr>
              <a:t>B</a:t>
            </a:r>
            <a:br>
              <a:rPr lang="en-US" dirty="0"/>
            </a:br>
            <a:r>
              <a:rPr lang="en-US" dirty="0"/>
              <a:t>or for vertically arranged electrodes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F0D14D5-9783-1F4A-8BCF-6DD47182C492}"/>
                  </a:ext>
                </a:extLst>
              </p:cNvPr>
              <p:cNvSpPr txBox="1"/>
              <p:nvPr/>
            </p:nvSpPr>
            <p:spPr>
              <a:xfrm>
                <a:off x="0" y="2392578"/>
                <a:ext cx="9312614" cy="8474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𝑤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𝑅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𝑒𝑎𝑚</m:t>
                              </m:r>
                            </m:sub>
                          </m:sSub>
                        </m:num>
                        <m:den>
                          <m:r>
                            <a:rPr lang="en-US" b="0" i="1">
                              <a:latin typeface="Cambria Math"/>
                            </a:rPr>
                            <m:t>2</m:t>
                          </m:r>
                          <m:r>
                            <a:rPr lang="en-US" b="0" i="1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1+2</m:t>
                          </m:r>
                          <m:nary>
                            <m:naryPr>
                              <m:chr m:val="∑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p>
                            <m:e>
                              <m:sSup>
                                <m:s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  <m:t>𝑟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  <m:t>𝑅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𝑛</m:t>
                                  </m:r>
                                </m:sup>
                              </m:sSup>
                              <m:func>
                                <m:func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𝑛</m:t>
                                  </m:r>
                                  <m:d>
                                    <m:d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Φ</m:t>
                                          </m:r>
                                        </m:e>
                                        <m:sub>
                                          <m:r>
                                            <a:rPr lang="en-US" b="0" i="1">
                                              <a:latin typeface="Cambria Math"/>
                                              <a:ea typeface="Cambria Math"/>
                                            </a:rPr>
                                            <m:t>𝑤</m:t>
                                          </m:r>
                                        </m:sub>
                                      </m:sSub>
                                      <m:r>
                                        <a:rPr lang="en-US" b="0" i="1">
                                          <a:latin typeface="Cambria Math"/>
                                          <a:ea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b="0" i="1">
                                          <a:latin typeface="Cambria Math"/>
                                          <a:ea typeface="Cambria Math"/>
                                        </a:rPr>
                                        <m:t>𝜑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nary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=−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𝑒𝑎𝑚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𝜋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𝑅</m:t>
                          </m:r>
                        </m:den>
                      </m:f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/>
                            </a:rPr>
                            <m:t>−2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func>
                            <m:func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Φ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/>
                                          <a:ea typeface="Cambria Math"/>
                                        </a:rPr>
                                        <m:t>𝑤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−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F0D14D5-9783-1F4A-8BCF-6DD47182C4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392578"/>
                <a:ext cx="9312614" cy="847476"/>
              </a:xfrm>
              <a:prstGeom prst="rect">
                <a:avLst/>
              </a:prstGeom>
              <a:blipFill>
                <a:blip r:embed="rId3"/>
                <a:stretch>
                  <a:fillRect t="-98529" b="-15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B9FB12-4421-7C41-911D-676611330BC0}"/>
                  </a:ext>
                </a:extLst>
              </p:cNvPr>
              <p:cNvSpPr txBox="1"/>
              <p:nvPr/>
            </p:nvSpPr>
            <p:spPr>
              <a:xfrm>
                <a:off x="799863" y="3878718"/>
                <a:ext cx="5203476" cy="6676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nary>
                        <m:nary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3B9FB12-4421-7C41-911D-676611330B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863" y="3878718"/>
                <a:ext cx="5203476" cy="667619"/>
              </a:xfrm>
              <a:prstGeom prst="rect">
                <a:avLst/>
              </a:prstGeom>
              <a:blipFill>
                <a:blip r:embed="rId4"/>
                <a:stretch>
                  <a:fillRect l="-4866" t="-162963" b="-242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F6D4F6-B51A-4744-8980-96C38F1920E8}"/>
                  </a:ext>
                </a:extLst>
              </p:cNvPr>
              <p:cNvSpPr txBox="1"/>
              <p:nvPr/>
            </p:nvSpPr>
            <p:spPr>
              <a:xfrm>
                <a:off x="686402" y="4546337"/>
                <a:ext cx="5201552" cy="8476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+4</m:t>
                      </m:r>
                      <m:nary>
                        <m:naryPr>
                          <m:chr m:val="∑"/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latin typeface="Cambria Math"/>
                              <a:ea typeface="Cambria Math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∞</m:t>
                          </m:r>
                        </m:sup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𝑛</m:t>
                              </m:r>
                            </m:den>
                          </m:f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𝑟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𝑅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𝑛</m:t>
                              </m:r>
                            </m:sup>
                          </m:sSup>
                          <m:func>
                            <m:func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/>
                                  <a:ea typeface="Cambria Math"/>
                                </a:rPr>
                                <m:t>cos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𝜑</m:t>
                                  </m:r>
                                </m:e>
                              </m:d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/>
                                      <a:ea typeface="Cambria Math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𝑛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func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FF6D4F6-B51A-4744-8980-96C38F1920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402" y="4546337"/>
                <a:ext cx="5201552" cy="847604"/>
              </a:xfrm>
              <a:prstGeom prst="rect">
                <a:avLst/>
              </a:prstGeom>
              <a:blipFill>
                <a:blip r:embed="rId5"/>
                <a:stretch>
                  <a:fillRect t="-98529" b="-15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160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95CA5-29CC-1B43-830A-50571262A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36" y="164575"/>
            <a:ext cx="8564314" cy="629095"/>
          </a:xfrm>
        </p:spPr>
        <p:txBody>
          <a:bodyPr/>
          <a:lstStyle/>
          <a:p>
            <a:r>
              <a:rPr lang="en-US" dirty="0"/>
              <a:t>Normalized Beam Position Characteristic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8E325F-E8D3-484D-B5BF-9450E8B47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Pair of symmetric horizontal electrodes:</a:t>
            </a:r>
          </a:p>
          <a:p>
            <a:endParaRPr lang="en-US" dirty="0"/>
          </a:p>
          <a:p>
            <a:pPr lvl="1"/>
            <a:r>
              <a:rPr lang="en-US" dirty="0"/>
              <a:t>Horizontal and vertical beam position:</a:t>
            </a:r>
          </a:p>
          <a:p>
            <a:endParaRPr lang="en-US" dirty="0"/>
          </a:p>
          <a:p>
            <a:r>
              <a:rPr lang="en-US" dirty="0"/>
              <a:t>Normalized beam position characteristic </a:t>
            </a:r>
            <a:r>
              <a:rPr lang="en-US" i="1" dirty="0" err="1"/>
              <a:t>Δ</a:t>
            </a:r>
            <a:r>
              <a:rPr lang="en-US" i="1" dirty="0"/>
              <a:t>/</a:t>
            </a:r>
            <a:r>
              <a:rPr lang="en-US" i="1" dirty="0" err="1"/>
              <a:t>Σ</a:t>
            </a:r>
            <a:r>
              <a:rPr lang="en-US" dirty="0"/>
              <a:t> (horizontal):</a:t>
            </a:r>
          </a:p>
          <a:p>
            <a:pPr lvl="1"/>
            <a:r>
              <a:rPr lang="en-US" b="0" dirty="0"/>
              <a:t>Approximation and </a:t>
            </a:r>
            <a:r>
              <a:rPr lang="en-US" dirty="0"/>
              <a:t>closed form 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C13951-F128-FB42-BF53-BE1343B99A19}"/>
                  </a:ext>
                </a:extLst>
              </p:cNvPr>
              <p:cNvSpPr txBox="1"/>
              <p:nvPr/>
            </p:nvSpPr>
            <p:spPr>
              <a:xfrm>
                <a:off x="1052643" y="1476552"/>
                <a:ext cx="239296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right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electrode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8C13951-F128-FB42-BF53-BE1343B99A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643" y="1476552"/>
                <a:ext cx="2392963" cy="276999"/>
              </a:xfrm>
              <a:prstGeom prst="rect">
                <a:avLst/>
              </a:prstGeom>
              <a:blipFill>
                <a:blip r:embed="rId2"/>
                <a:stretch>
                  <a:fillRect l="-1058" r="-2646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978A878-6C8A-154E-819D-C63CE2907045}"/>
                  </a:ext>
                </a:extLst>
              </p:cNvPr>
              <p:cNvSpPr txBox="1"/>
              <p:nvPr/>
            </p:nvSpPr>
            <p:spPr>
              <a:xfrm>
                <a:off x="3727090" y="1470345"/>
                <a:ext cx="226376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left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electrode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978A878-6C8A-154E-819D-C63CE29070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7090" y="1470345"/>
                <a:ext cx="2263760" cy="276999"/>
              </a:xfrm>
              <a:prstGeom prst="rect">
                <a:avLst/>
              </a:prstGeom>
              <a:blipFill>
                <a:blip r:embed="rId3"/>
                <a:stretch>
                  <a:fillRect l="-1111" r="-2778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>
            <a:extLst>
              <a:ext uri="{FF2B5EF4-FFF2-40B4-BE49-F238E27FC236}">
                <a16:creationId xmlns:a16="http://schemas.microsoft.com/office/drawing/2014/main" id="{FD486606-6AE5-6F40-94C6-33F3A2E811D6}"/>
              </a:ext>
            </a:extLst>
          </p:cNvPr>
          <p:cNvGrpSpPr/>
          <p:nvPr/>
        </p:nvGrpSpPr>
        <p:grpSpPr>
          <a:xfrm>
            <a:off x="1345980" y="3252465"/>
            <a:ext cx="6099804" cy="1376527"/>
            <a:chOff x="1345980" y="3252465"/>
            <a:chExt cx="6099804" cy="1376527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31DCCF5-EA39-2F43-9684-76FF1761CC40}"/>
                </a:ext>
              </a:extLst>
            </p:cNvPr>
            <p:cNvSpPr/>
            <p:nvPr/>
          </p:nvSpPr>
          <p:spPr bwMode="auto">
            <a:xfrm>
              <a:off x="1345980" y="3252465"/>
              <a:ext cx="6099804" cy="137652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marR="0" indent="-381000" algn="l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  <a:tabLst/>
              </a:pPr>
              <a:endParaRPr kumimoji="0" lang="en-US" sz="2000" b="0" i="1" u="none" strike="noStrike" cap="none" normalizeH="0" baseline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06B27B2-07AD-EE4B-8C04-F50705B13095}"/>
                    </a:ext>
                  </a:extLst>
                </p:cNvPr>
                <p:cNvSpPr txBox="1"/>
                <p:nvPr/>
              </p:nvSpPr>
              <p:spPr>
                <a:xfrm>
                  <a:off x="1452861" y="3310880"/>
                  <a:ext cx="5992923" cy="1244956"/>
                </a:xfrm>
                <a:prstGeom prst="rect">
                  <a:avLst/>
                </a:prstGeom>
                <a:noFill/>
                <a:ln w="19050">
                  <a:noFill/>
                </a:ln>
                <a:effectLst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hor</m:t>
                        </m:r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. </m:t>
                        </m:r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position</m:t>
                        </m:r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 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𝚫</m:t>
                            </m:r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𝚺</m:t>
                            </m:r>
                          </m:den>
                        </m:f>
                        <m:r>
                          <m:rPr>
                            <m:nor/>
                          </m:rPr>
                          <a:rPr lang="en-US" b="1" i="0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𝑩</m:t>
                            </m:r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𝑩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  <m:func>
                              <m:func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𝛼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func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den>
                        </m:f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higher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order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terms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  <m:oMath xmlns:m="http://schemas.openxmlformats.org/officeDocument/2006/math"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                                         </m:t>
                        </m:r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        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e>
                            </m:d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𝑹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d>
                              <m:d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𝒙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𝒚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𝑹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e>
                            </m:d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(−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𝑹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𝜶</m:t>
                            </m:r>
                            <m:r>
                              <a:rPr lang="en-US" b="1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06B27B2-07AD-EE4B-8C04-F50705B1309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52861" y="3310880"/>
                  <a:ext cx="5992923" cy="1244956"/>
                </a:xfrm>
                <a:prstGeom prst="rect">
                  <a:avLst/>
                </a:prstGeom>
                <a:blipFill>
                  <a:blip r:embed="rId4"/>
                  <a:stretch>
                    <a:fillRect l="-846" r="-1057" b="-7071"/>
                  </a:stretch>
                </a:blipFill>
                <a:ln w="19050">
                  <a:noFill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F1794D-004A-CA42-9DDF-D0E247A068D8}"/>
                  </a:ext>
                </a:extLst>
              </p:cNvPr>
              <p:cNvSpPr txBox="1"/>
              <p:nvPr/>
            </p:nvSpPr>
            <p:spPr>
              <a:xfrm>
                <a:off x="1452861" y="2185823"/>
                <a:ext cx="117115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AF1794D-004A-CA42-9DDF-D0E247A068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2861" y="2185823"/>
                <a:ext cx="1171153" cy="276999"/>
              </a:xfrm>
              <a:prstGeom prst="rect">
                <a:avLst/>
              </a:prstGeom>
              <a:blipFill>
                <a:blip r:embed="rId5"/>
                <a:stretch>
                  <a:fillRect l="-1064" r="-2128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E1F4C6-28D3-B44D-A1BB-99DD1D0CBBF1}"/>
                  </a:ext>
                </a:extLst>
              </p:cNvPr>
              <p:cNvSpPr txBox="1"/>
              <p:nvPr/>
            </p:nvSpPr>
            <p:spPr>
              <a:xfrm>
                <a:off x="3155042" y="2185824"/>
                <a:ext cx="11440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𝑟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5E1F4C6-28D3-B44D-A1BB-99DD1D0CBB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5042" y="2185824"/>
                <a:ext cx="1144096" cy="276999"/>
              </a:xfrm>
              <a:prstGeom prst="rect">
                <a:avLst/>
              </a:prstGeom>
              <a:blipFill>
                <a:blip r:embed="rId6"/>
                <a:stretch>
                  <a:fillRect l="-3261" r="-2174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905BA9-1280-EE45-AF6E-03FF0FF53AF4}"/>
                  </a:ext>
                </a:extLst>
              </p:cNvPr>
              <p:cNvSpPr txBox="1"/>
              <p:nvPr/>
            </p:nvSpPr>
            <p:spPr>
              <a:xfrm>
                <a:off x="1052643" y="4702148"/>
                <a:ext cx="7892225" cy="1492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𝒇</m:t>
                      </m:r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𝑹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𝜶</m:t>
                          </m:r>
                        </m:e>
                      </m:d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/2</m:t>
                          </m:r>
                        </m:sup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𝑅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𝑤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𝑤</m:t>
                              </m:r>
                            </m:sub>
                          </m:sSub>
                        </m:e>
                      </m:nary>
                      <m:r>
                        <a:rPr lang="en-US" b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tan</m:t>
                          </m:r>
                        </m:e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["/>
                              <m:endChr m:val="]"/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𝑹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𝒙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  <m:func>
                            <m:func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nor/>
                                </m:rPr>
                                <a:rPr lang="en-US" b="1" i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𝜶</m:t>
                                      </m:r>
                                    </m:num>
                                    <m:den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𝟒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𝑹𝒚</m:t>
                              </m:r>
                            </m:e>
                          </m:func>
                        </m:num>
                        <m:den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den>
                      </m:f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  <m:oMath xmlns:m="http://schemas.openxmlformats.org/officeDocument/2006/math">
                      <m: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          </m:t>
                      </m:r>
                      <m:func>
                        <m:func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</m:t>
                          </m:r>
                          <m:sSup>
                            <m:sSup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nor/>
                                </m:rPr>
                                <a:rPr lang="en-US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tan</m:t>
                              </m:r>
                            </m:e>
                            <m: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p>
                          </m:sSup>
                        </m:fName>
                        <m:e>
                          <m:f>
                            <m:f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𝑹</m:t>
                                          </m:r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𝒙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𝒚</m:t>
                                      </m:r>
                                    </m:e>
                                    <m:sup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  <m:func>
                                <m:func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nor/>
                                    </m:rPr>
                                    <a:rPr lang="en-US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tan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𝜶</m:t>
                                          </m:r>
                                        </m:num>
                                        <m:den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𝟒</m:t>
                                          </m:r>
                                        </m:den>
                                      </m:f>
                                    </m:e>
                                  </m:d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𝑹𝒚</m:t>
                                  </m:r>
                                </m:e>
                              </m:func>
                            </m:num>
                            <m:den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func>
                    </m:oMath>
                  </m:oMathPara>
                </a14:m>
                <a:endParaRPr lang="en-US" b="1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5905BA9-1280-EE45-AF6E-03FF0FF53A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643" y="4702148"/>
                <a:ext cx="7892225" cy="1492012"/>
              </a:xfrm>
              <a:prstGeom prst="rect">
                <a:avLst/>
              </a:prstGeom>
              <a:blipFill>
                <a:blip r:embed="rId7"/>
                <a:stretch>
                  <a:fillRect l="-965" t="-68067" r="-322" b="-621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891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FE2D5-43EF-7F4E-84B4-F23F3AEA8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7DA498-5149-FF49-823C-41A181649C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6295"/>
            <a:ext cx="7924800" cy="5107865"/>
          </a:xfrm>
        </p:spPr>
        <p:txBody>
          <a:bodyPr/>
          <a:lstStyle/>
          <a:p>
            <a:r>
              <a:rPr lang="en-US" dirty="0"/>
              <a:t>Position characteristic for </a:t>
            </a:r>
            <a:r>
              <a:rPr lang="en-US" i="1" dirty="0"/>
              <a:t>R </a:t>
            </a:r>
            <a:r>
              <a:rPr lang="en-US" dirty="0"/>
              <a:t>= 12.5 mm, </a:t>
            </a:r>
            <a:r>
              <a:rPr lang="en-US" i="1" dirty="0"/>
              <a:t>α </a:t>
            </a:r>
            <a:r>
              <a:rPr lang="en-US" dirty="0"/>
              <a:t>= 30</a:t>
            </a:r>
            <a:r>
              <a:rPr lang="en-US" baseline="30000" dirty="0"/>
              <a:t>0</a:t>
            </a:r>
            <a:r>
              <a:rPr lang="en-US" dirty="0"/>
              <a:t>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Approximations</a:t>
            </a:r>
          </a:p>
          <a:p>
            <a:pPr lvl="1"/>
            <a:r>
              <a:rPr lang="en-US" dirty="0"/>
              <a:t>Point-like electrodes:</a:t>
            </a:r>
            <a:br>
              <a:rPr lang="en-US" dirty="0"/>
            </a:br>
            <a:endParaRPr lang="en-US" dirty="0"/>
          </a:p>
          <a:p>
            <a:pPr lvl="1"/>
            <a:r>
              <a:rPr lang="en-US" dirty="0"/>
              <a:t>Small beam positions: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86BCFF4-CDB4-6446-85FF-2EB1BB6474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467" y="1544684"/>
            <a:ext cx="3197156" cy="309946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9DBF75-8CD7-4343-9A79-7B0510BE9977}"/>
                  </a:ext>
                </a:extLst>
              </p:cNvPr>
              <p:cNvSpPr txBox="1"/>
              <p:nvPr/>
            </p:nvSpPr>
            <p:spPr>
              <a:xfrm>
                <a:off x="3915142" y="4876630"/>
                <a:ext cx="5112040" cy="7809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hor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position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9DBF75-8CD7-4343-9A79-7B0510BE9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142" y="4876630"/>
                <a:ext cx="5112040" cy="780983"/>
              </a:xfrm>
              <a:prstGeom prst="rect">
                <a:avLst/>
              </a:prstGeom>
              <a:blipFill>
                <a:blip r:embed="rId3"/>
                <a:stretch>
                  <a:fillRect l="-495" t="-3279" r="-248" b="-81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1D05559-6118-AE40-B1B8-31AD26C25B79}"/>
                  </a:ext>
                </a:extLst>
              </p:cNvPr>
              <p:cNvSpPr txBox="1"/>
              <p:nvPr/>
            </p:nvSpPr>
            <p:spPr>
              <a:xfrm>
                <a:off x="3901183" y="5669144"/>
                <a:ext cx="4857676" cy="5250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hor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position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1D05559-6118-AE40-B1B8-31AD26C25B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1183" y="5669144"/>
                <a:ext cx="4857676" cy="525016"/>
              </a:xfrm>
              <a:prstGeom prst="rect">
                <a:avLst/>
              </a:prstGeom>
              <a:blipFill>
                <a:blip r:embed="rId4"/>
                <a:stretch>
                  <a:fillRect l="-521" t="-232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B96F5507-FD93-7C4F-B57F-82990BDECE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297" y="1526056"/>
            <a:ext cx="4767562" cy="303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991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45ECFE9-9532-7740-AC1F-B9E69C99373B}"/>
              </a:ext>
            </a:extLst>
          </p:cNvPr>
          <p:cNvSpPr/>
          <p:nvPr/>
        </p:nvSpPr>
        <p:spPr bwMode="auto">
          <a:xfrm>
            <a:off x="1000335" y="1504562"/>
            <a:ext cx="7230881" cy="1376527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0C71CB-197F-924F-BC3A-CA1FAF0AB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Logarithmic Ratio Normalization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58309-D5BA-924F-B355-9C5D4EEC4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6296"/>
            <a:ext cx="7924800" cy="2534730"/>
          </a:xfrm>
        </p:spPr>
        <p:txBody>
          <a:bodyPr/>
          <a:lstStyle/>
          <a:p>
            <a:r>
              <a:rPr lang="en-US" dirty="0"/>
              <a:t>Results in a more linear position characteristic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The example for </a:t>
            </a:r>
            <a:r>
              <a:rPr lang="en-US" i="1" dirty="0"/>
              <a:t>R </a:t>
            </a:r>
            <a:r>
              <a:rPr lang="en-US" dirty="0"/>
              <a:t>= 12.5 mm, </a:t>
            </a:r>
            <a:r>
              <a:rPr lang="en-US" i="1" dirty="0"/>
              <a:t>α </a:t>
            </a:r>
            <a:r>
              <a:rPr lang="en-US" dirty="0"/>
              <a:t>= 30</a:t>
            </a:r>
            <a:r>
              <a:rPr lang="en-US" baseline="30000" dirty="0"/>
              <a:t>0 </a:t>
            </a:r>
            <a:br>
              <a:rPr lang="en-US" baseline="30000" dirty="0"/>
            </a:br>
            <a:r>
              <a:rPr lang="en-US" dirty="0"/>
              <a:t>gives a sensitivity of 2.75 dB/mm near the origin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A69D36-B306-8843-B363-D6E8152B62D5}"/>
                  </a:ext>
                </a:extLst>
              </p:cNvPr>
              <p:cNvSpPr txBox="1"/>
              <p:nvPr/>
            </p:nvSpPr>
            <p:spPr>
              <a:xfrm>
                <a:off x="1115550" y="1547155"/>
                <a:ext cx="7115666" cy="12759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hor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position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b="1" i="0" smtClean="0"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𝑩</m:t>
                              </m:r>
                            </m:den>
                          </m:f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>
                          <a:latin typeface="Cambria Math" panose="02040503050406030204" pitchFamily="18" charset="0"/>
                        </a:rPr>
                        <m:t>20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10</m:t>
                          </m:r>
                        </m:sub>
                      </m:sSub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e>
                              </m:func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den>
                          </m:f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higher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order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terms</m:t>
                          </m:r>
                        </m:e>
                      </m:d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𝟐𝟎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b="1">
                              <a:latin typeface="Cambria Math" panose="02040503050406030204" pitchFamily="18" charset="0"/>
                            </a:rPr>
                            <m:t>log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𝟏𝟎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𝒇</m:t>
                              </m:r>
                              <m:d>
                                <m:d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𝜶</m:t>
                                  </m:r>
                                </m:e>
                              </m:d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A69D36-B306-8843-B363-D6E8152B62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5550" y="1547155"/>
                <a:ext cx="7115666" cy="1275927"/>
              </a:xfrm>
              <a:prstGeom prst="rect">
                <a:avLst/>
              </a:prstGeom>
              <a:blipFill>
                <a:blip r:embed="rId2"/>
                <a:stretch>
                  <a:fillRect l="-713" b="-5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D14DCA1-CF33-6343-823C-3E463CCE4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335" y="3572454"/>
            <a:ext cx="2785265" cy="27001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3007C0-9C76-B942-BF6B-22D1034105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65" y="3637941"/>
            <a:ext cx="4004660" cy="25930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FB682C-3ABD-5E46-8623-490261A3FF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65" y="3605378"/>
            <a:ext cx="4004660" cy="259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474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EC9FA-6210-094C-91A0-A9410CFB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690" y="164575"/>
            <a:ext cx="7879709" cy="629095"/>
          </a:xfrm>
        </p:spPr>
        <p:txBody>
          <a:bodyPr/>
          <a:lstStyle/>
          <a:p>
            <a:r>
              <a:rPr lang="en-US" dirty="0"/>
              <a:t>A Beam Position Monitoring  System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4DEBF6F-AEAE-CB48-B6AD-A74B26913C4B}"/>
              </a:ext>
            </a:extLst>
          </p:cNvPr>
          <p:cNvSpPr/>
          <p:nvPr/>
        </p:nvSpPr>
        <p:spPr bwMode="auto">
          <a:xfrm>
            <a:off x="961930" y="1508750"/>
            <a:ext cx="7200000" cy="2700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931F032-0CEE-DB40-8AD7-099A541C720B}"/>
              </a:ext>
            </a:extLst>
          </p:cNvPr>
          <p:cNvGrpSpPr/>
          <p:nvPr/>
        </p:nvGrpSpPr>
        <p:grpSpPr>
          <a:xfrm>
            <a:off x="4426930" y="4073750"/>
            <a:ext cx="270000" cy="270000"/>
            <a:chOff x="4145185" y="3843320"/>
            <a:chExt cx="270000" cy="270000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7263F73D-4729-3148-ACEE-5AB1768136DB}"/>
                </a:ext>
              </a:extLst>
            </p:cNvPr>
            <p:cNvSpPr/>
            <p:nvPr/>
          </p:nvSpPr>
          <p:spPr bwMode="auto">
            <a:xfrm>
              <a:off x="4201530" y="387012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BA6BB808-6D1C-6F4B-9540-F4BDF5C7DAF8}"/>
                </a:ext>
              </a:extLst>
            </p:cNvPr>
            <p:cNvSpPr/>
            <p:nvPr/>
          </p:nvSpPr>
          <p:spPr bwMode="auto">
            <a:xfrm>
              <a:off x="4280185" y="3887455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639BAD2-0DD2-6B4C-B68E-E67100A66BA3}"/>
                </a:ext>
              </a:extLst>
            </p:cNvPr>
            <p:cNvSpPr/>
            <p:nvPr/>
          </p:nvSpPr>
          <p:spPr bwMode="auto">
            <a:xfrm>
              <a:off x="4219530" y="392334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D98B031-39EA-5D43-A8DA-EF98D39D8F3E}"/>
                </a:ext>
              </a:extLst>
            </p:cNvPr>
            <p:cNvSpPr/>
            <p:nvPr/>
          </p:nvSpPr>
          <p:spPr bwMode="auto">
            <a:xfrm>
              <a:off x="4255530" y="3977225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C162FB26-9A78-2F4F-9800-786A42C34FAA}"/>
                </a:ext>
              </a:extLst>
            </p:cNvPr>
            <p:cNvSpPr/>
            <p:nvPr/>
          </p:nvSpPr>
          <p:spPr bwMode="auto">
            <a:xfrm>
              <a:off x="4316185" y="400102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533232E6-938F-0545-9DBB-CF836970BEC8}"/>
                </a:ext>
              </a:extLst>
            </p:cNvPr>
            <p:cNvSpPr/>
            <p:nvPr/>
          </p:nvSpPr>
          <p:spPr bwMode="auto">
            <a:xfrm>
              <a:off x="4340840" y="390691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EF4701A0-95DF-E148-A798-35BB5C684D35}"/>
                </a:ext>
              </a:extLst>
            </p:cNvPr>
            <p:cNvSpPr/>
            <p:nvPr/>
          </p:nvSpPr>
          <p:spPr bwMode="auto">
            <a:xfrm>
              <a:off x="4193960" y="4006815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D523ADA-0174-B441-BCA6-09937E3CC16C}"/>
                </a:ext>
              </a:extLst>
            </p:cNvPr>
            <p:cNvSpPr/>
            <p:nvPr/>
          </p:nvSpPr>
          <p:spPr bwMode="auto">
            <a:xfrm>
              <a:off x="4369270" y="397167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625D9D0E-60A6-1640-905B-7B590113928A}"/>
                </a:ext>
              </a:extLst>
            </p:cNvPr>
            <p:cNvSpPr/>
            <p:nvPr/>
          </p:nvSpPr>
          <p:spPr bwMode="auto">
            <a:xfrm>
              <a:off x="4156390" y="3935670"/>
              <a:ext cx="36000" cy="36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861C2D0-EB82-0C4B-BB61-62F0CFC2ABAA}"/>
                </a:ext>
              </a:extLst>
            </p:cNvPr>
            <p:cNvSpPr/>
            <p:nvPr/>
          </p:nvSpPr>
          <p:spPr bwMode="auto">
            <a:xfrm>
              <a:off x="4145185" y="3843320"/>
              <a:ext cx="270000" cy="270000"/>
            </a:xfrm>
            <a:prstGeom prst="ellipse">
              <a:avLst/>
            </a:prstGeom>
            <a:solidFill>
              <a:srgbClr val="FF0000">
                <a:alpha val="25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B42BE78-48FD-F440-9F07-86E44BD37D88}"/>
              </a:ext>
            </a:extLst>
          </p:cNvPr>
          <p:cNvGrpSpPr/>
          <p:nvPr/>
        </p:nvGrpSpPr>
        <p:grpSpPr>
          <a:xfrm rot="404314">
            <a:off x="3418164" y="3649929"/>
            <a:ext cx="360000" cy="1004695"/>
            <a:chOff x="3573470" y="3468625"/>
            <a:chExt cx="360000" cy="1004695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01242C9-CCA3-8A4D-A380-F84B78B86A9C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5F93E8B-4F5A-E748-BB12-1A7319E00593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5963DC9-F36E-0C45-9A9D-F5774B6ACA6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CFBD7C6-3666-6141-90B0-AA0DBB2D11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898E1C3-5D73-7C41-97EA-D5AC00155C20}"/>
              </a:ext>
            </a:extLst>
          </p:cNvPr>
          <p:cNvGrpSpPr/>
          <p:nvPr/>
        </p:nvGrpSpPr>
        <p:grpSpPr>
          <a:xfrm rot="21185508">
            <a:off x="5492916" y="3650281"/>
            <a:ext cx="360000" cy="1004695"/>
            <a:chOff x="3573470" y="3468625"/>
            <a:chExt cx="360000" cy="1004695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0523295-E8B0-AB48-8262-6A2695EE73C0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CA9B625-9730-6B48-9DC4-FEE825D3E7E7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3AF3D4A-E530-4141-B50B-C2AF1D4EB0C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4F01E721-88BF-D04F-A25E-88E2D0F1CD0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435595F-5426-BA4B-B456-1EBF6328BCBA}"/>
              </a:ext>
            </a:extLst>
          </p:cNvPr>
          <p:cNvGrpSpPr/>
          <p:nvPr/>
        </p:nvGrpSpPr>
        <p:grpSpPr>
          <a:xfrm rot="21269029">
            <a:off x="3441200" y="1041796"/>
            <a:ext cx="360000" cy="1004695"/>
            <a:chOff x="3573470" y="3468625"/>
            <a:chExt cx="360000" cy="1004695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4FBDBD0-F5B9-E841-B8B8-2A64199CE4DC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8825FD15-38A2-9341-81E4-525CDAB25DFD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DDD79A6-DEBA-8A48-A3AD-822645EB06D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632A78F-B1CE-134A-A404-770AA46E5F8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F953BA1-1C08-724B-8658-8184E5861AAA}"/>
              </a:ext>
            </a:extLst>
          </p:cNvPr>
          <p:cNvGrpSpPr/>
          <p:nvPr/>
        </p:nvGrpSpPr>
        <p:grpSpPr>
          <a:xfrm rot="454974">
            <a:off x="5511700" y="1055254"/>
            <a:ext cx="360000" cy="1004695"/>
            <a:chOff x="3573470" y="3468625"/>
            <a:chExt cx="360000" cy="1004695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FE271FFF-A68C-404E-BAA7-CAF603956348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AFA6685-94F9-854E-94D4-37741E69D4ED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A7EE882-FE5F-B749-8C6B-7BCAA2FDA38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F9E011B-4B6F-264F-9685-2FF2E9FC1B0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286C683-2876-2E47-B443-0D7272278A73}"/>
              </a:ext>
            </a:extLst>
          </p:cNvPr>
          <p:cNvGrpSpPr/>
          <p:nvPr/>
        </p:nvGrpSpPr>
        <p:grpSpPr>
          <a:xfrm rot="1733454">
            <a:off x="7294170" y="1547500"/>
            <a:ext cx="360000" cy="1004695"/>
            <a:chOff x="3573470" y="3468625"/>
            <a:chExt cx="360000" cy="1004695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AA795B9-338B-D14E-B053-31A69A1CF47D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9B67FC0-3FED-B54C-9B76-0C1802D5A32B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68D033A-E918-C943-9B66-0CB94D5E9EA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B9AFC374-5331-A34C-BECE-A7748E0CA18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4D4B770-B7DF-7B4A-A22B-AE12640392B2}"/>
              </a:ext>
            </a:extLst>
          </p:cNvPr>
          <p:cNvGrpSpPr/>
          <p:nvPr/>
        </p:nvGrpSpPr>
        <p:grpSpPr>
          <a:xfrm rot="19939116">
            <a:off x="1581533" y="1499968"/>
            <a:ext cx="360000" cy="1004695"/>
            <a:chOff x="3573470" y="3468625"/>
            <a:chExt cx="360000" cy="1004695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50DD3A0-A77C-3E4A-9A6D-A9912FEFF6BF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85249C3-AE58-744C-A5BB-011E544DB03F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6DBB03B-A23F-BE41-ABDB-88E96A4CF9B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92D9617-1CFC-B044-A5D7-A72288C829C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06E310E-0D6C-414C-B41E-4491983DE5A1}"/>
              </a:ext>
            </a:extLst>
          </p:cNvPr>
          <p:cNvGrpSpPr/>
          <p:nvPr/>
        </p:nvGrpSpPr>
        <p:grpSpPr>
          <a:xfrm rot="1383978">
            <a:off x="1526418" y="3156504"/>
            <a:ext cx="360000" cy="1004695"/>
            <a:chOff x="3573470" y="3468625"/>
            <a:chExt cx="360000" cy="1004695"/>
          </a:xfrm>
        </p:grpSpPr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4875EF1A-6DAC-BB4C-9E6F-997609C0D469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BD57B2C-6923-1141-9AE4-E5AA24B1F972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34A9C19-9941-1B40-BB89-3977C8C88B90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F868AA33-4AF8-7246-8150-35A3CBFBD81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BBA6967-52A9-2848-9F23-95747D0C405D}"/>
              </a:ext>
            </a:extLst>
          </p:cNvPr>
          <p:cNvGrpSpPr/>
          <p:nvPr/>
        </p:nvGrpSpPr>
        <p:grpSpPr>
          <a:xfrm rot="20082183">
            <a:off x="7238601" y="3168661"/>
            <a:ext cx="360000" cy="1004695"/>
            <a:chOff x="3573470" y="3468625"/>
            <a:chExt cx="360000" cy="1004695"/>
          </a:xfrm>
        </p:grpSpPr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4BA5952-6D8C-D249-962D-033AFEC92BE1}"/>
                </a:ext>
              </a:extLst>
            </p:cNvPr>
            <p:cNvCxnSpPr/>
            <p:nvPr/>
          </p:nvCxnSpPr>
          <p:spPr bwMode="auto">
            <a:xfrm>
              <a:off x="3573470" y="384306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8A599E0-813A-324F-BE25-D4E8A2423BF2}"/>
                </a:ext>
              </a:extLst>
            </p:cNvPr>
            <p:cNvCxnSpPr/>
            <p:nvPr/>
          </p:nvCxnSpPr>
          <p:spPr bwMode="auto">
            <a:xfrm>
              <a:off x="3573470" y="4113320"/>
              <a:ext cx="360000" cy="0"/>
            </a:xfrm>
            <a:prstGeom prst="line">
              <a:avLst/>
            </a:prstGeom>
            <a:solidFill>
              <a:schemeClr val="accent1"/>
            </a:solidFill>
            <a:ln w="508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042C48B-E1A7-2E44-83E5-4B0516443C5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65495" y="3468625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D7679D76-18F7-F345-B359-91F57A21714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59090" y="4113320"/>
              <a:ext cx="0" cy="3600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A628C53-E582-194C-952B-5567039CC260}"/>
              </a:ext>
            </a:extLst>
          </p:cNvPr>
          <p:cNvGrpSpPr/>
          <p:nvPr/>
        </p:nvGrpSpPr>
        <p:grpSpPr>
          <a:xfrm>
            <a:off x="2936309" y="4409680"/>
            <a:ext cx="540000" cy="900000"/>
            <a:chOff x="2936309" y="4409680"/>
            <a:chExt cx="540000" cy="900000"/>
          </a:xfrm>
        </p:grpSpPr>
        <p:sp>
          <p:nvSpPr>
            <p:cNvPr id="66" name="Arc 65">
              <a:extLst>
                <a:ext uri="{FF2B5EF4-FFF2-40B4-BE49-F238E27FC236}">
                  <a16:creationId xmlns:a16="http://schemas.microsoft.com/office/drawing/2014/main" id="{BA7817C9-82C3-2440-A362-38393F30E96F}"/>
                </a:ext>
              </a:extLst>
            </p:cNvPr>
            <p:cNvSpPr/>
            <p:nvPr/>
          </p:nvSpPr>
          <p:spPr bwMode="auto">
            <a:xfrm>
              <a:off x="3026309" y="4409680"/>
              <a:ext cx="180000" cy="900000"/>
            </a:xfrm>
            <a:prstGeom prst="arc">
              <a:avLst>
                <a:gd name="adj1" fmla="val 10736493"/>
                <a:gd name="adj2" fmla="val 0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A1C7F8A6-40F8-F041-93B7-7C7FCF752B3B}"/>
                </a:ext>
              </a:extLst>
            </p:cNvPr>
            <p:cNvSpPr/>
            <p:nvPr/>
          </p:nvSpPr>
          <p:spPr bwMode="auto">
            <a:xfrm>
              <a:off x="3206310" y="4409680"/>
              <a:ext cx="180000" cy="900000"/>
            </a:xfrm>
            <a:prstGeom prst="arc">
              <a:avLst>
                <a:gd name="adj1" fmla="val 21509804"/>
                <a:gd name="adj2" fmla="val 10690644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AB576C17-EB9B-244E-A53E-7EFF877EB2E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936309" y="4859680"/>
              <a:ext cx="540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0FBA62E3-1C4C-374B-85A3-7F330A6E53A7}"/>
              </a:ext>
            </a:extLst>
          </p:cNvPr>
          <p:cNvSpPr txBox="1"/>
          <p:nvPr/>
        </p:nvSpPr>
        <p:spPr>
          <a:xfrm>
            <a:off x="3693648" y="3398678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9ECBAAF-CF85-094E-B0F9-8560BCC0684D}"/>
              </a:ext>
            </a:extLst>
          </p:cNvPr>
          <p:cNvSpPr txBox="1"/>
          <p:nvPr/>
        </p:nvSpPr>
        <p:spPr>
          <a:xfrm>
            <a:off x="5624431" y="3317421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F4D5B68-7E2F-C745-BDB3-A47D9A216FAA}"/>
              </a:ext>
            </a:extLst>
          </p:cNvPr>
          <p:cNvSpPr txBox="1"/>
          <p:nvPr/>
        </p:nvSpPr>
        <p:spPr>
          <a:xfrm>
            <a:off x="6641753" y="3040246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5686DEC-21C0-324D-A149-CAEB8E872FBF}"/>
              </a:ext>
            </a:extLst>
          </p:cNvPr>
          <p:cNvSpPr txBox="1"/>
          <p:nvPr/>
        </p:nvSpPr>
        <p:spPr>
          <a:xfrm>
            <a:off x="1895822" y="3021244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D5EC1E0-89E1-A34E-A8DF-186D88B8D9B1}"/>
              </a:ext>
            </a:extLst>
          </p:cNvPr>
          <p:cNvSpPr txBox="1"/>
          <p:nvPr/>
        </p:nvSpPr>
        <p:spPr>
          <a:xfrm>
            <a:off x="1612114" y="1235534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6964381-D8E9-CB43-AD99-8D72A072638C}"/>
              </a:ext>
            </a:extLst>
          </p:cNvPr>
          <p:cNvSpPr txBox="1"/>
          <p:nvPr/>
        </p:nvSpPr>
        <p:spPr>
          <a:xfrm>
            <a:off x="7726327" y="1591093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F94FB6E-F105-1740-B976-D7EC17974AFF}"/>
              </a:ext>
            </a:extLst>
          </p:cNvPr>
          <p:cNvSpPr txBox="1"/>
          <p:nvPr/>
        </p:nvSpPr>
        <p:spPr>
          <a:xfrm>
            <a:off x="5887005" y="1061234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5D2D5A-B82C-9045-8C10-790D15E0A19D}"/>
              </a:ext>
            </a:extLst>
          </p:cNvPr>
          <p:cNvSpPr txBox="1"/>
          <p:nvPr/>
        </p:nvSpPr>
        <p:spPr>
          <a:xfrm>
            <a:off x="3761468" y="1012180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BPM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pickup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14BA801-9FFE-E04A-A2D4-0116DD5247EF}"/>
              </a:ext>
            </a:extLst>
          </p:cNvPr>
          <p:cNvSpPr txBox="1"/>
          <p:nvPr/>
        </p:nvSpPr>
        <p:spPr>
          <a:xfrm>
            <a:off x="4577439" y="3680603"/>
            <a:ext cx="647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F0000"/>
                </a:solidFill>
              </a:rPr>
              <a:t>beam</a:t>
            </a:r>
            <a:br>
              <a:rPr lang="en-US" sz="1200" b="1" kern="0" dirty="0">
                <a:solidFill>
                  <a:srgbClr val="FF0000"/>
                </a:solidFill>
              </a:rPr>
            </a:br>
            <a:r>
              <a:rPr lang="en-US" sz="1200" b="1" kern="0" dirty="0">
                <a:solidFill>
                  <a:srgbClr val="FF0000"/>
                </a:solidFill>
              </a:rPr>
              <a:t>bunch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3A06DF1-B5D1-124C-B373-B27A57E269C6}"/>
              </a:ext>
            </a:extLst>
          </p:cNvPr>
          <p:cNvSpPr txBox="1"/>
          <p:nvPr/>
        </p:nvSpPr>
        <p:spPr>
          <a:xfrm>
            <a:off x="6034224" y="1823493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rgbClr val="FF0000"/>
                </a:solidFill>
              </a:rPr>
              <a:t>beam orbit</a:t>
            </a:r>
            <a:br>
              <a:rPr lang="en-US" sz="1200" b="1" kern="0" dirty="0">
                <a:solidFill>
                  <a:srgbClr val="FF0000"/>
                </a:solidFill>
              </a:rPr>
            </a:br>
            <a:r>
              <a:rPr lang="en-US" sz="1200" b="1" kern="0" dirty="0">
                <a:solidFill>
                  <a:srgbClr val="FF0000"/>
                </a:solidFill>
              </a:rPr>
              <a:t>(trajectory)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389494DD-6B18-EF4F-B3E5-0EFEE7830D56}"/>
              </a:ext>
            </a:extLst>
          </p:cNvPr>
          <p:cNvSpPr txBox="1"/>
          <p:nvPr/>
        </p:nvSpPr>
        <p:spPr>
          <a:xfrm>
            <a:off x="2454970" y="4961533"/>
            <a:ext cx="6815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>
                <a:solidFill>
                  <a:sysClr val="windowText" lastClr="000000"/>
                </a:solidFill>
              </a:rPr>
              <a:t>p</a:t>
            </a:r>
            <a:r>
              <a:rPr kumimoji="0" lang="en-US" sz="12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ickup</a:t>
            </a:r>
            <a:b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</a:b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signal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B30B215-D48C-B345-9721-8452FAFFA55B}"/>
              </a:ext>
            </a:extLst>
          </p:cNvPr>
          <p:cNvGrpSpPr/>
          <p:nvPr/>
        </p:nvGrpSpPr>
        <p:grpSpPr>
          <a:xfrm>
            <a:off x="3544799" y="4650654"/>
            <a:ext cx="2693125" cy="1398184"/>
            <a:chOff x="3544799" y="4650654"/>
            <a:chExt cx="2693125" cy="1398184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2716462D-88BC-1741-BC86-1419134237EB}"/>
                </a:ext>
              </a:extLst>
            </p:cNvPr>
            <p:cNvSpPr/>
            <p:nvPr/>
          </p:nvSpPr>
          <p:spPr>
            <a:xfrm>
              <a:off x="3904799" y="4859680"/>
              <a:ext cx="1080000" cy="720000"/>
            </a:xfrm>
            <a:prstGeom prst="roundRect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solidFill>
                    <a:schemeClr val="bg1"/>
                  </a:solidFill>
                  <a:latin typeface="Calibri"/>
                </a:rPr>
                <a:t>R</a:t>
              </a:r>
              <a:r>
                <a:rPr kumimoji="0" lang="en-US" sz="1600" b="1" i="0" u="none" strike="noStrike" kern="0" cap="none" spc="0" normalizeH="0" baseline="0" noProof="0" dirty="0" err="1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ead</a:t>
              </a: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-out</a:t>
              </a:r>
              <a:b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</a:b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electronics</a:t>
              </a: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67864C5D-0F11-1B48-AF8E-BE297D50F644}"/>
                </a:ext>
              </a:extLst>
            </p:cNvPr>
            <p:cNvCxnSpPr/>
            <p:nvPr/>
          </p:nvCxnSpPr>
          <p:spPr bwMode="auto">
            <a:xfrm>
              <a:off x="3544799" y="4650654"/>
              <a:ext cx="0" cy="569026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A38751C-6D7B-FB44-8A57-A540F0A0AED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44799" y="5219680"/>
              <a:ext cx="360000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65" name="Right Arrow 64">
              <a:extLst>
                <a:ext uri="{FF2B5EF4-FFF2-40B4-BE49-F238E27FC236}">
                  <a16:creationId xmlns:a16="http://schemas.microsoft.com/office/drawing/2014/main" id="{81E0EF9D-8895-EA49-BF7F-FBF1C0AE8F48}"/>
                </a:ext>
              </a:extLst>
            </p:cNvPr>
            <p:cNvSpPr/>
            <p:nvPr/>
          </p:nvSpPr>
          <p:spPr bwMode="auto">
            <a:xfrm>
              <a:off x="4984799" y="5129680"/>
              <a:ext cx="540000" cy="180000"/>
            </a:xfrm>
            <a:prstGeom prst="rightArrow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B75B42C-7DF3-814B-A2CD-CF77D0789B22}"/>
                </a:ext>
              </a:extLst>
            </p:cNvPr>
            <p:cNvSpPr txBox="1"/>
            <p:nvPr/>
          </p:nvSpPr>
          <p:spPr>
            <a:xfrm>
              <a:off x="5556327" y="5008208"/>
              <a:ext cx="6815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BPM</a:t>
              </a:r>
              <a:b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</a:b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data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E1E013D-6832-C642-AC8C-10A19A301040}"/>
                </a:ext>
              </a:extLst>
            </p:cNvPr>
            <p:cNvSpPr txBox="1"/>
            <p:nvPr/>
          </p:nvSpPr>
          <p:spPr>
            <a:xfrm>
              <a:off x="3856268" y="5587173"/>
              <a:ext cx="141132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200" i="1" kern="0" dirty="0">
                  <a:solidFill>
                    <a:sysClr val="windowText" lastClr="000000"/>
                  </a:solidFill>
                </a:rPr>
                <a:t>required for</a:t>
              </a:r>
              <a:br>
                <a:rPr lang="en-US" sz="1200" i="1" kern="0" dirty="0">
                  <a:solidFill>
                    <a:sysClr val="windowText" lastClr="000000"/>
                  </a:solidFill>
                </a:rPr>
              </a:br>
              <a:r>
                <a:rPr lang="en-US" sz="1200" i="1" kern="0" dirty="0">
                  <a:solidFill>
                    <a:sysClr val="windowText" lastClr="000000"/>
                  </a:solidFill>
                </a:rPr>
                <a:t>each BPM pickup</a:t>
              </a:r>
              <a:endParaRPr kumimoji="0" lang="en-US" sz="120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6C836F4-D51B-D143-8B93-F1BCE310E87B}"/>
              </a:ext>
            </a:extLst>
          </p:cNvPr>
          <p:cNvGrpSpPr/>
          <p:nvPr/>
        </p:nvGrpSpPr>
        <p:grpSpPr>
          <a:xfrm>
            <a:off x="1392231" y="2437157"/>
            <a:ext cx="3011124" cy="1989917"/>
            <a:chOff x="1392231" y="2437157"/>
            <a:chExt cx="3011124" cy="1989917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3BE2D29-88E2-BC40-A217-F02276B8BFD4}"/>
                </a:ext>
              </a:extLst>
            </p:cNvPr>
            <p:cNvSpPr/>
            <p:nvPr/>
          </p:nvSpPr>
          <p:spPr bwMode="auto">
            <a:xfrm rot="1374961">
              <a:off x="1392231" y="2799072"/>
              <a:ext cx="1125916" cy="1628002"/>
            </a:xfrm>
            <a:prstGeom prst="ellipse">
              <a:avLst/>
            </a:prstGeom>
            <a:solidFill>
              <a:schemeClr val="bg1">
                <a:lumMod val="75000"/>
                <a:alpha val="2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68348AF-C3BC-5946-8550-71D2F4E33C72}"/>
                </a:ext>
              </a:extLst>
            </p:cNvPr>
            <p:cNvSpPr txBox="1"/>
            <p:nvPr/>
          </p:nvSpPr>
          <p:spPr>
            <a:xfrm>
              <a:off x="2607671" y="2437157"/>
              <a:ext cx="17956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i="1" kern="0" dirty="0">
                  <a:solidFill>
                    <a:sysClr val="windowText" lastClr="000000"/>
                  </a:solidFill>
                </a:rPr>
                <a:t>Part 1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BPM pickups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B774B11-7115-0F45-934D-918C0D15B6A1}"/>
              </a:ext>
            </a:extLst>
          </p:cNvPr>
          <p:cNvGrpSpPr/>
          <p:nvPr/>
        </p:nvGrpSpPr>
        <p:grpSpPr>
          <a:xfrm>
            <a:off x="3318446" y="2444557"/>
            <a:ext cx="5751445" cy="3737165"/>
            <a:chOff x="3318446" y="2444557"/>
            <a:chExt cx="5751445" cy="3737165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62CB56D-2AC1-F342-940E-15E77CA68A52}"/>
                </a:ext>
              </a:extLst>
            </p:cNvPr>
            <p:cNvGrpSpPr/>
            <p:nvPr/>
          </p:nvGrpSpPr>
          <p:grpSpPr>
            <a:xfrm>
              <a:off x="3510363" y="4576241"/>
              <a:ext cx="5559528" cy="1605481"/>
              <a:chOff x="3510363" y="4576241"/>
              <a:chExt cx="5559528" cy="1605481"/>
            </a:xfrm>
          </p:grpSpPr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6FE028C1-82AC-E344-9D4A-B4F71F381E87}"/>
                  </a:ext>
                </a:extLst>
              </p:cNvPr>
              <p:cNvSpPr/>
              <p:nvPr/>
            </p:nvSpPr>
            <p:spPr bwMode="auto">
              <a:xfrm>
                <a:off x="3510363" y="4576241"/>
                <a:ext cx="2727562" cy="1605481"/>
              </a:xfrm>
              <a:prstGeom prst="ellipse">
                <a:avLst/>
              </a:prstGeom>
              <a:solidFill>
                <a:schemeClr val="bg1">
                  <a:lumMod val="75000"/>
                  <a:alpha val="25000"/>
                </a:schemeClr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F83F80B6-3C52-8743-BF42-BE62A4F00583}"/>
                  </a:ext>
                </a:extLst>
              </p:cNvPr>
              <p:cNvSpPr txBox="1"/>
              <p:nvPr/>
            </p:nvSpPr>
            <p:spPr>
              <a:xfrm>
                <a:off x="6278742" y="4693982"/>
                <a:ext cx="2791149" cy="13234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i="1" kern="0" dirty="0">
                    <a:solidFill>
                      <a:sysClr val="windowText" lastClr="000000"/>
                    </a:solidFill>
                  </a:rPr>
                  <a:t>Part 2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000" b="1" kern="0" dirty="0">
                    <a:solidFill>
                      <a:sysClr val="windowText" lastClr="000000"/>
                    </a:solidFill>
                  </a:rPr>
                  <a:t>Read-out electronics,</a:t>
                </a:r>
                <a:br>
                  <a:rPr lang="en-US" sz="2000" b="1" kern="0" dirty="0">
                    <a:solidFill>
                      <a:sysClr val="windowText" lastClr="000000"/>
                    </a:solidFill>
                  </a:rPr>
                </a:br>
                <a:r>
                  <a:rPr lang="en-US" sz="2000" b="1" kern="0" dirty="0">
                    <a:solidFill>
                      <a:sysClr val="windowText" lastClr="000000"/>
                    </a:solidFill>
                  </a:rPr>
                  <a:t>BPM systems &amp;</a:t>
                </a:r>
                <a:br>
                  <a:rPr lang="en-US" sz="2000" b="1" kern="0" dirty="0">
                    <a:solidFill>
                      <a:sysClr val="windowText" lastClr="000000"/>
                    </a:solidFill>
                  </a:rPr>
                </a:br>
                <a:r>
                  <a:rPr lang="en-US" sz="2000" b="1" kern="0" dirty="0">
                    <a:solidFill>
                      <a:sysClr val="windowText" lastClr="000000"/>
                    </a:solidFill>
                  </a:rPr>
                  <a:t>other aspects</a:t>
                </a:r>
                <a:endPara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5ADBC684-963F-204D-B1BA-B4A0A8F14181}"/>
                </a:ext>
              </a:extLst>
            </p:cNvPr>
            <p:cNvSpPr txBox="1"/>
            <p:nvPr/>
          </p:nvSpPr>
          <p:spPr>
            <a:xfrm>
              <a:off x="3318446" y="2444557"/>
              <a:ext cx="6543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000" b="1" i="1" kern="0" dirty="0">
                  <a:solidFill>
                    <a:sysClr val="windowText" lastClr="000000"/>
                  </a:solidFill>
                </a:rPr>
                <a:t> &amp; 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50419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40741E-7 C 0.21719 -7.40741E-7 0.39375 -0.08843 0.39375 -0.19699 C 0.39375 -0.30555 0.21719 -0.39352 -1.11111E-6 -0.39352 C -0.21719 -0.39352 -0.3934 -0.30555 -0.3934 -0.19699 C -0.3934 -0.08843 -0.21719 -7.40741E-7 -1.11111E-6 -7.40741E-7 Z " pathEditMode="relative" rAng="0" ptsTypes="AAAAA">
                                      <p:cBhvr>
                                        <p:cTn id="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196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9" presetClass="exit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pat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C 0.21685 2.59259E-6 0.39375 -0.08843 0.39375 -0.19699 C 0.39375 -0.30556 0.21685 -0.39375 -4.72222E-6 -0.39375 C -0.21718 -0.39375 -0.39357 -0.30556 -0.39357 -0.19699 C -0.39357 -0.08843 -0.21718 2.59259E-6 -4.72222E-6 2.59259E-6 Z " pathEditMode="relative" rAng="0" ptsTypes="AAAAA">
                                      <p:cBhvr>
                                        <p:cTn id="1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699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"/>
                                            </p:cond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36ED9-D8D6-C443-94C0-EC789E1AD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with 45</a:t>
            </a:r>
            <a:r>
              <a:rPr lang="en-US" baseline="30000" dirty="0"/>
              <a:t>0</a:t>
            </a:r>
            <a:r>
              <a:rPr lang="en-US" dirty="0"/>
              <a:t> Rotated Electrodes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4FBCFB-9FF4-3B4C-A8EB-F2376B1E6D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60" y="1086296"/>
            <a:ext cx="8372290" cy="2304300"/>
          </a:xfrm>
        </p:spPr>
        <p:txBody>
          <a:bodyPr/>
          <a:lstStyle/>
          <a:p>
            <a:r>
              <a:rPr lang="en-US" dirty="0"/>
              <a:t>Popular in synchrotron light and damping rings, and in the LHC!</a:t>
            </a:r>
          </a:p>
          <a:p>
            <a:pPr lvl="1"/>
            <a:r>
              <a:rPr lang="en-US" dirty="0"/>
              <a:t>Prevents that sync light, or collision debris, hits the electrodes</a:t>
            </a:r>
          </a:p>
          <a:p>
            <a:pPr lvl="2"/>
            <a:r>
              <a:rPr lang="en-US" sz="1600" dirty="0"/>
              <a:t>More non-linear position behavior</a:t>
            </a:r>
          </a:p>
          <a:p>
            <a:pPr lvl="2"/>
            <a:r>
              <a:rPr lang="en-US" sz="1600" dirty="0"/>
              <a:t>Reduced position sensitivity (this example: 1.94 dB/mm)</a:t>
            </a:r>
          </a:p>
          <a:p>
            <a:pPr lvl="1"/>
            <a:r>
              <a:rPr lang="en-US" dirty="0"/>
              <a:t>Same mathematical procedure, but with coordinate rotation of 45</a:t>
            </a:r>
            <a:r>
              <a:rPr lang="en-US" baseline="30000" dirty="0"/>
              <a:t>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1608BC-41FA-7E4D-9ECB-EEC08B0B68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710" y="2929735"/>
            <a:ext cx="5080000" cy="3289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95001F-7192-DB4E-8027-37E9DAA26D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99" y="2929735"/>
            <a:ext cx="3392975" cy="32893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D113B2-B738-0842-B517-4708DDC78A79}"/>
                  </a:ext>
                </a:extLst>
              </p:cNvPr>
              <p:cNvSpPr txBox="1"/>
              <p:nvPr/>
            </p:nvSpPr>
            <p:spPr>
              <a:xfrm>
                <a:off x="434947" y="2611891"/>
                <a:ext cx="1261756" cy="3178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num>
                        <m:den>
                          <m:r>
                            <a:rPr lang="el-GR" sz="16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𝜮</m:t>
                          </m:r>
                        </m:den>
                      </m:f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𝒄𝒐𝒏𝒔𝒕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BD113B2-B738-0842-B517-4708DDC78A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947" y="2611891"/>
                <a:ext cx="1261756" cy="317844"/>
              </a:xfrm>
              <a:prstGeom prst="rect">
                <a:avLst/>
              </a:prstGeom>
              <a:blipFill>
                <a:blip r:embed="rId4"/>
                <a:stretch>
                  <a:fillRect l="-22772" t="-157692" b="-2269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0417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9D75C-F75D-074A-8A2F-4CC29BCB6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Analysis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F9B936-DD66-5245-8477-E02918649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For most button or </a:t>
            </a:r>
            <a:r>
              <a:rPr lang="en-US" dirty="0" err="1"/>
              <a:t>stripline</a:t>
            </a:r>
            <a:r>
              <a:rPr lang="en-US" dirty="0"/>
              <a:t> type BPMs: 2D E-static analysis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Relativistic beam                             long bunches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Solve the 2D E-static potential problem</a:t>
            </a:r>
          </a:p>
          <a:p>
            <a:pPr lvl="2"/>
            <a:r>
              <a:rPr lang="en-US" sz="1600" dirty="0">
                <a:solidFill>
                  <a:srgbClr val="FF0000"/>
                </a:solidFill>
              </a:rPr>
              <a:t>BUT: without varying     </a:t>
            </a:r>
            <a:br>
              <a:rPr lang="en-US" sz="1600" dirty="0">
                <a:solidFill>
                  <a:srgbClr val="FF0000"/>
                </a:solidFill>
              </a:rPr>
            </a:br>
            <a:r>
              <a:rPr lang="en-US" sz="1600" dirty="0">
                <a:solidFill>
                  <a:srgbClr val="FF0000"/>
                </a:solidFill>
              </a:rPr>
              <a:t>for many positions </a:t>
            </a:r>
          </a:p>
          <a:p>
            <a:pPr lvl="1"/>
            <a:r>
              <a:rPr lang="en-US" dirty="0"/>
              <a:t>Apply Green’s reciprocity theorem</a:t>
            </a:r>
            <a:br>
              <a:rPr lang="en-US" dirty="0"/>
            </a:br>
            <a:r>
              <a:rPr lang="en-US" dirty="0"/>
              <a:t>and solve the Laplace equation in 2D: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B3C92F-E2B9-BD4E-AE94-D490D5196D75}"/>
                  </a:ext>
                </a:extLst>
              </p:cNvPr>
              <p:cNvSpPr txBox="1"/>
              <p:nvPr/>
            </p:nvSpPr>
            <p:spPr>
              <a:xfrm>
                <a:off x="3458255" y="1584337"/>
                <a:ext cx="1632691" cy="480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skw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</m:t>
                      </m:r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skw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ℓ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51B3C92F-E2B9-BD4E-AE94-D490D5196D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8255" y="1584337"/>
                <a:ext cx="1632691" cy="480644"/>
              </a:xfrm>
              <a:prstGeom prst="rect">
                <a:avLst/>
              </a:prstGeom>
              <a:blipFill>
                <a:blip r:embed="rId2"/>
                <a:stretch>
                  <a:fillRect l="-21538" t="-102564" b="-1615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B0301D-B185-2440-9A0B-9BFB7BED9CF3}"/>
                  </a:ext>
                </a:extLst>
              </p:cNvPr>
              <p:cNvSpPr txBox="1"/>
              <p:nvPr/>
            </p:nvSpPr>
            <p:spPr>
              <a:xfrm>
                <a:off x="6761085" y="1686159"/>
                <a:ext cx="76674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sub>
                      </m:sSub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FB0301D-B185-2440-9A0B-9BFB7BED9C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1085" y="1686159"/>
                <a:ext cx="766748" cy="276999"/>
              </a:xfrm>
              <a:prstGeom prst="rect">
                <a:avLst/>
              </a:prstGeom>
              <a:blipFill>
                <a:blip r:embed="rId3"/>
                <a:stretch>
                  <a:fillRect l="-1613" r="-3226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D7F051-46DE-6B41-9440-19E8FF911022}"/>
                  </a:ext>
                </a:extLst>
              </p:cNvPr>
              <p:cNvSpPr txBox="1"/>
              <p:nvPr/>
            </p:nvSpPr>
            <p:spPr>
              <a:xfrm>
                <a:off x="5861704" y="2388195"/>
                <a:ext cx="2565510" cy="5209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∇</m:t>
                          </m:r>
                        </m:e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𝑒𝑙𝑒𝑐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2D7F051-46DE-6B41-9440-19E8FF911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1704" y="2388195"/>
                <a:ext cx="2565510" cy="520976"/>
              </a:xfrm>
              <a:prstGeom prst="rect">
                <a:avLst/>
              </a:prstGeom>
              <a:blipFill>
                <a:blip r:embed="rId4"/>
                <a:stretch>
                  <a:fillRect l="-1478" b="-19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811B0F6-3DFA-ED45-B88F-E8240EB25DA6}"/>
              </a:ext>
            </a:extLst>
          </p:cNvPr>
          <p:cNvSpPr txBox="1"/>
          <p:nvPr/>
        </p:nvSpPr>
        <p:spPr>
          <a:xfrm>
            <a:off x="6645870" y="2101894"/>
            <a:ext cx="2073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line charge density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BAA048-F3C2-E747-98C1-162A8B9E4AFC}"/>
              </a:ext>
            </a:extLst>
          </p:cNvPr>
          <p:cNvSpPr txBox="1"/>
          <p:nvPr/>
        </p:nvSpPr>
        <p:spPr>
          <a:xfrm>
            <a:off x="7106729" y="2887695"/>
            <a:ext cx="1152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potential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E6AD83-7A86-BD48-88A7-4A394638F510}"/>
                  </a:ext>
                </a:extLst>
              </p:cNvPr>
              <p:cNvSpPr txBox="1"/>
              <p:nvPr/>
            </p:nvSpPr>
            <p:spPr>
              <a:xfrm>
                <a:off x="3919115" y="2539073"/>
                <a:ext cx="1967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66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</m:oMath>
                  </m:oMathPara>
                </a14:m>
                <a:endParaRPr lang="en-US" dirty="0">
                  <a:solidFill>
                    <a:srgbClr val="0066FF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FE6AD83-7A86-BD48-88A7-4A394638F5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9115" y="2539073"/>
                <a:ext cx="196785" cy="276999"/>
              </a:xfrm>
              <a:prstGeom prst="rect">
                <a:avLst/>
              </a:prstGeom>
              <a:blipFill>
                <a:blip r:embed="rId5"/>
                <a:stretch>
                  <a:fillRect l="-25000" r="-18750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16765CD-0F99-A848-A684-E774A69671EC}"/>
                  </a:ext>
                </a:extLst>
              </p:cNvPr>
              <p:cNvSpPr txBox="1"/>
              <p:nvPr/>
            </p:nvSpPr>
            <p:spPr>
              <a:xfrm>
                <a:off x="3744854" y="2789664"/>
                <a:ext cx="9930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d>
                        <m:d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16765CD-0F99-A848-A684-E774A69671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4854" y="2789664"/>
                <a:ext cx="993092" cy="276999"/>
              </a:xfrm>
              <a:prstGeom prst="rect">
                <a:avLst/>
              </a:prstGeom>
              <a:blipFill>
                <a:blip r:embed="rId6"/>
                <a:stretch>
                  <a:fillRect l="-3797" t="-27273" b="-3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4F004E-55D1-B947-BFE3-D2A3F2BEA338}"/>
                  </a:ext>
                </a:extLst>
              </p:cNvPr>
              <p:cNvSpPr txBox="1"/>
              <p:nvPr/>
            </p:nvSpPr>
            <p:spPr>
              <a:xfrm>
                <a:off x="5672719" y="3379724"/>
                <a:ext cx="3092065" cy="2872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𝜵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𝜱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𝒆𝒍𝒆𝒄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 →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𝜱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𝒆𝒍𝒆𝒄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14F004E-55D1-B947-BFE3-D2A3F2BEA3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2719" y="3379724"/>
                <a:ext cx="3092065" cy="287258"/>
              </a:xfrm>
              <a:prstGeom prst="rect">
                <a:avLst/>
              </a:prstGeom>
              <a:blipFill>
                <a:blip r:embed="rId7"/>
                <a:stretch>
                  <a:fillRect l="-820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E544E894-F901-A64F-9572-5667431EF98E}"/>
              </a:ext>
            </a:extLst>
          </p:cNvPr>
          <p:cNvGrpSpPr/>
          <p:nvPr/>
        </p:nvGrpSpPr>
        <p:grpSpPr>
          <a:xfrm>
            <a:off x="424261" y="3851233"/>
            <a:ext cx="8110139" cy="2401810"/>
            <a:chOff x="424261" y="3851233"/>
            <a:chExt cx="8110139" cy="240181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142AD9C-0ED8-0845-85D5-37A22D36E8B1}"/>
                </a:ext>
              </a:extLst>
            </p:cNvPr>
            <p:cNvGrpSpPr/>
            <p:nvPr/>
          </p:nvGrpSpPr>
          <p:grpSpPr>
            <a:xfrm>
              <a:off x="424261" y="3851233"/>
              <a:ext cx="4431764" cy="2392543"/>
              <a:chOff x="424261" y="3851233"/>
              <a:chExt cx="4431764" cy="2392543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EF4DE676-346C-C14B-95FF-6F0EF37FE7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24261" y="3851233"/>
                <a:ext cx="2689427" cy="2392543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009518A-8FDD-A14C-BDC9-53AE811F0C4A}"/>
                  </a:ext>
                </a:extLst>
              </p:cNvPr>
              <p:cNvSpPr txBox="1"/>
              <p:nvPr/>
            </p:nvSpPr>
            <p:spPr>
              <a:xfrm>
                <a:off x="3111858" y="3851233"/>
                <a:ext cx="1744167" cy="11695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/>
                  <a:t>2D “slice”, prepared with tetrahedral mesh for the numerical analysis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FEB4B02-73B1-1D4B-9703-8DD53DDF0D5C}"/>
                </a:ext>
              </a:extLst>
            </p:cNvPr>
            <p:cNvGrpSpPr/>
            <p:nvPr/>
          </p:nvGrpSpPr>
          <p:grpSpPr>
            <a:xfrm>
              <a:off x="3493085" y="3851234"/>
              <a:ext cx="5041315" cy="2401809"/>
              <a:chOff x="3493085" y="3851234"/>
              <a:chExt cx="5041315" cy="2401809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EF4D5D2A-A3A5-6842-BEA3-C8B05D5466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7201" y="3851234"/>
                <a:ext cx="2937199" cy="2385831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47653DE-046D-224B-A8A1-B83389FD3590}"/>
                  </a:ext>
                </a:extLst>
              </p:cNvPr>
              <p:cNvSpPr txBox="1"/>
              <p:nvPr/>
            </p:nvSpPr>
            <p:spPr>
              <a:xfrm>
                <a:off x="3493085" y="5298936"/>
                <a:ext cx="2157829" cy="9541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400" b="1" dirty="0"/>
                  <a:t>Result of the quasi-2D numerical analysis: </a:t>
                </a:r>
                <a:r>
                  <a:rPr lang="en-US" sz="1400" b="1" dirty="0" err="1"/>
                  <a:t>equipotentials</a:t>
                </a:r>
                <a:r>
                  <a:rPr lang="en-US" sz="1400" b="1" dirty="0"/>
                  <a:t> of the right electrodes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99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19F14-F744-9847-A3CB-5C1561568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Analysis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81D76-62B5-DE48-A982-537AD7D1BA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80" y="1009486"/>
            <a:ext cx="7956520" cy="2449828"/>
          </a:xfrm>
        </p:spPr>
        <p:txBody>
          <a:bodyPr/>
          <a:lstStyle/>
          <a:p>
            <a:r>
              <a:rPr lang="en-US" dirty="0"/>
              <a:t>For a horizontal BPM</a:t>
            </a:r>
          </a:p>
          <a:p>
            <a:pPr lvl="1"/>
            <a:r>
              <a:rPr lang="en-US" dirty="0"/>
              <a:t>Mirror the potential field</a:t>
            </a:r>
          </a:p>
          <a:p>
            <a:pPr lvl="1">
              <a:lnSpc>
                <a:spcPct val="200000"/>
              </a:lnSpc>
            </a:pPr>
            <a:r>
              <a:rPr lang="en-US" dirty="0"/>
              <a:t>And then combine the fields</a:t>
            </a:r>
          </a:p>
          <a:p>
            <a:pPr lvl="2">
              <a:lnSpc>
                <a:spcPct val="200000"/>
              </a:lnSpc>
            </a:pPr>
            <a:r>
              <a:rPr lang="en-US" sz="1600" dirty="0"/>
              <a:t>Can be performed for any symmetric arrangement of the electrodes</a:t>
            </a:r>
          </a:p>
          <a:p>
            <a:r>
              <a:rPr lang="en-US" dirty="0"/>
              <a:t>Comparison: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0595007-51BD-C149-94D2-41EBA3624E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03" y="3671358"/>
            <a:ext cx="2324405" cy="22792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4EFFD0-CDAD-FF44-A06F-5333F33BC5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606" y="3686945"/>
            <a:ext cx="2545966" cy="22480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47AB42-5460-0249-B9FA-3794C14FD7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7770" y="3671358"/>
            <a:ext cx="2841970" cy="2099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E1F1D3-084B-B44B-9508-C49C530C6EA1}"/>
                  </a:ext>
                </a:extLst>
              </p:cNvPr>
              <p:cNvSpPr txBox="1"/>
              <p:nvPr/>
            </p:nvSpPr>
            <p:spPr>
              <a:xfrm>
                <a:off x="4233126" y="1400917"/>
                <a:ext cx="365555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𝛷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𝑒𝑙𝑒𝑐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𝛷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8E1F1D3-084B-B44B-9508-C49C530C6E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3126" y="1400917"/>
                <a:ext cx="3655551" cy="276999"/>
              </a:xfrm>
              <a:prstGeom prst="rect">
                <a:avLst/>
              </a:prstGeom>
              <a:blipFill>
                <a:blip r:embed="rId5"/>
                <a:stretch>
                  <a:fillRect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B318B9E-519B-A94D-8834-A63DD75A5B75}"/>
                  </a:ext>
                </a:extLst>
              </p:cNvPr>
              <p:cNvSpPr/>
              <p:nvPr/>
            </p:nvSpPr>
            <p:spPr>
              <a:xfrm>
                <a:off x="4552797" y="1755232"/>
                <a:ext cx="3016210" cy="68191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𝜱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𝒉𝒐𝒓</m:t>
                          </m:r>
                        </m:sub>
                      </m:sSub>
                      <m:d>
                        <m:d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e>
                      </m:d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𝜱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𝜱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𝜱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𝑨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l-GR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𝜱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𝚺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B318B9E-519B-A94D-8834-A63DD75A5B7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2797" y="1755232"/>
                <a:ext cx="3016210" cy="68191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5D48561-2511-304F-9F3A-CF5A5E8A8374}"/>
              </a:ext>
            </a:extLst>
          </p:cNvPr>
          <p:cNvSpPr txBox="1"/>
          <p:nvPr/>
        </p:nvSpPr>
        <p:spPr>
          <a:xfrm>
            <a:off x="693095" y="3190195"/>
            <a:ext cx="2019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analytical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85ACDC-4D66-3346-8366-4C50348E82BB}"/>
              </a:ext>
            </a:extLst>
          </p:cNvPr>
          <p:cNvSpPr txBox="1"/>
          <p:nvPr/>
        </p:nvSpPr>
        <p:spPr>
          <a:xfrm>
            <a:off x="3523259" y="3228853"/>
            <a:ext cx="20190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numerical analysis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C6D08A-61A1-9A49-931B-9E6F69A3E6F7}"/>
              </a:ext>
            </a:extLst>
          </p:cNvPr>
          <p:cNvSpPr txBox="1"/>
          <p:nvPr/>
        </p:nvSpPr>
        <p:spPr>
          <a:xfrm>
            <a:off x="6185010" y="3228852"/>
            <a:ext cx="2349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analytical - numerical </a:t>
            </a:r>
          </a:p>
        </p:txBody>
      </p:sp>
    </p:spTree>
    <p:extLst>
      <p:ext uri="{BB962C8B-B14F-4D97-AF65-F5344CB8AC3E}">
        <p14:creationId xmlns:p14="http://schemas.microsoft.com/office/powerpoint/2010/main" val="24229117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33D2C-3A77-7F4D-97A2-3E5837F19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1D Non-linear 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C5FD11-96E5-FB44-B8C6-8946BB7C49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9045" y="1086295"/>
                <a:ext cx="8410695" cy="5107865"/>
              </a:xfrm>
            </p:spPr>
            <p:txBody>
              <a:bodyPr/>
              <a:lstStyle/>
              <a:p>
                <a:r>
                  <a:rPr lang="en-US" dirty="0"/>
                  <a:t>The 2D electrostatic analysis enables</a:t>
                </a:r>
              </a:p>
              <a:p>
                <a:pPr lvl="1"/>
                <a:r>
                  <a:rPr lang="en-US" dirty="0"/>
                  <a:t>optimization of the characteristic impendence of a </a:t>
                </a:r>
                <a:r>
                  <a:rPr lang="en-US" dirty="0" err="1"/>
                  <a:t>stripline</a:t>
                </a:r>
                <a:endParaRPr lang="en-US" dirty="0"/>
              </a:p>
              <a:p>
                <a:pPr lvl="1"/>
                <a:r>
                  <a:rPr lang="en-US" dirty="0"/>
                  <a:t>Coverage factor, centered beam sensitivity 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=0,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=0)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Correction of the non-linear position behavior in 1D or 2D</a:t>
                </a:r>
              </a:p>
              <a:p>
                <a:pPr lvl="2"/>
                <a:r>
                  <a:rPr lang="en-US" sz="1600" dirty="0"/>
                  <a:t>By look-up tables or a polynomial fit function</a:t>
                </a:r>
                <a:br>
                  <a:rPr lang="en-US" sz="1600" dirty="0"/>
                </a:br>
                <a:endParaRPr lang="en-US" sz="1600" dirty="0"/>
              </a:p>
              <a:p>
                <a:r>
                  <a:rPr lang="en-US" dirty="0"/>
                  <a:t>Find a 1D polynomial fit function </a:t>
                </a:r>
                <a:br>
                  <a:rPr lang="en-US" dirty="0"/>
                </a:br>
                <a:r>
                  <a:rPr lang="en-US" dirty="0"/>
                  <a:t>for horizontal beam displacements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≠0,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Relationship between raw (measured) </a:t>
                </a:r>
                <a:br>
                  <a:rPr lang="en-US" dirty="0"/>
                </a:br>
                <a:r>
                  <a:rPr lang="en-US" dirty="0"/>
                  <a:t>and true beam position: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𝑟𝑎𝑤</m:t>
                        </m:r>
                      </m:sub>
                    </m:sSub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Fit the inverted function              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p>
                        <m:r>
                          <a:rPr lang="en-US" b="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𝑟𝑎𝑤</m:t>
                        </m:r>
                      </m:sub>
                    </m:sSub>
                  </m:oMath>
                </a14:m>
                <a:br>
                  <a:rPr lang="en-US" dirty="0"/>
                </a:br>
                <a:r>
                  <a:rPr lang="en-US" dirty="0"/>
                  <a:t>by a polynomial of power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US" b="0" dirty="0"/>
              </a:p>
              <a:p>
                <a:pPr lvl="2"/>
                <a:r>
                  <a:rPr lang="en-US" sz="1600" dirty="0"/>
                  <a:t>Larger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𝒑</m:t>
                    </m:r>
                  </m:oMath>
                </a14:m>
                <a:r>
                  <a:rPr lang="en-US" sz="1600" dirty="0"/>
                  <a:t>, better fit</a:t>
                </a:r>
              </a:p>
              <a:p>
                <a:pPr lvl="3"/>
                <a:r>
                  <a:rPr lang="en-US" sz="1400" dirty="0"/>
                  <a:t>A too high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00" dirty="0"/>
                  <a:t> may lead to an unstable fit</a:t>
                </a:r>
              </a:p>
              <a:p>
                <a:pPr lvl="2"/>
                <a:r>
                  <a:rPr lang="en-US" sz="1600" dirty="0"/>
                  <a:t>In most cases a x-y symmetry is given,</a:t>
                </a:r>
                <a:br>
                  <a:rPr lang="en-US" sz="1600" dirty="0"/>
                </a:br>
                <a:r>
                  <a:rPr lang="en-US" sz="1600" dirty="0"/>
                  <a:t>and the same correction polynomial can be applied to the vertical axes</a:t>
                </a:r>
              </a:p>
              <a:p>
                <a:pPr lvl="2"/>
                <a:r>
                  <a:rPr lang="en-US" sz="1600" dirty="0"/>
                  <a:t>In practice, the quadradic correction area has to be limited, e.g.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=40%</m:t>
                    </m:r>
                  </m:oMath>
                </a14:m>
                <a:r>
                  <a:rPr lang="en-US" sz="1600" b="0" dirty="0"/>
                  <a:t> </a:t>
                </a:r>
              </a:p>
              <a:p>
                <a:pPr lvl="2"/>
                <a:endParaRPr lang="en-US" b="0" dirty="0"/>
              </a:p>
              <a:p>
                <a:pPr lvl="1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5C5FD11-96E5-FB44-B8C6-8946BB7C49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9045" y="1086295"/>
                <a:ext cx="8410695" cy="5107865"/>
              </a:xfrm>
              <a:blipFill>
                <a:blip r:embed="rId2"/>
                <a:stretch>
                  <a:fillRect l="-1056" t="-1985" b="-27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299AF6-BAB8-3342-A372-27D8DF3516E8}"/>
                  </a:ext>
                </a:extLst>
              </p:cNvPr>
              <p:cNvSpPr txBox="1"/>
              <p:nvPr/>
            </p:nvSpPr>
            <p:spPr>
              <a:xfrm>
                <a:off x="5498983" y="4696365"/>
                <a:ext cx="3549369" cy="7549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𝒃𝒑𝒎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𝑫</m:t>
                          </m:r>
                        </m:sup>
                      </m:sSubSup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1" i="1" smtClean="0"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p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𝒓𝒂𝒘</m:t>
                              </m:r>
                            </m:sub>
                            <m: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p>
                          </m:sSubSup>
                        </m:e>
                      </m:nary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𝑼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𝒑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𝒓𝒂𝒘</m:t>
                              </m:r>
                            </m:sub>
                          </m:sSub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𝒙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7299AF6-BAB8-3342-A372-27D8DF3516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98983" y="4696365"/>
                <a:ext cx="3549369" cy="754950"/>
              </a:xfrm>
              <a:prstGeom prst="rect">
                <a:avLst/>
              </a:prstGeom>
              <a:blipFill>
                <a:blip r:embed="rId3"/>
                <a:stretch>
                  <a:fillRect l="-357" t="-118333" r="-357" b="-18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74DC4273-4A22-7C4F-A61B-693D2CC3739B}"/>
              </a:ext>
            </a:extLst>
          </p:cNvPr>
          <p:cNvGrpSpPr/>
          <p:nvPr/>
        </p:nvGrpSpPr>
        <p:grpSpPr>
          <a:xfrm>
            <a:off x="6325998" y="2772479"/>
            <a:ext cx="2730144" cy="1631261"/>
            <a:chOff x="6325998" y="2772479"/>
            <a:chExt cx="2730144" cy="163126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08DE737-9641-FB41-BEB1-84A73F0CC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25998" y="2772479"/>
              <a:ext cx="2730144" cy="163126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6CDC1B-012C-4746-BE52-88B6518DF30B}"/>
                </a:ext>
              </a:extLst>
            </p:cNvPr>
            <p:cNvSpPr txBox="1"/>
            <p:nvPr/>
          </p:nvSpPr>
          <p:spPr>
            <a:xfrm>
              <a:off x="7356064" y="3961033"/>
              <a:ext cx="152798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LHC </a:t>
              </a:r>
              <a:r>
                <a:rPr lang="en-US" sz="1200" b="1" dirty="0" err="1"/>
                <a:t>stripline</a:t>
              </a:r>
              <a:r>
                <a:rPr lang="en-US" sz="1200" b="1" dirty="0"/>
                <a:t> BPM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068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A07E6-1B7E-1740-8760-8D0F46E5A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Non-linear 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7888F3-AC0A-CA42-A426-3DADE06701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24260" y="1393535"/>
                <a:ext cx="8295480" cy="4839030"/>
              </a:xfrm>
            </p:spPr>
            <p:txBody>
              <a:bodyPr/>
              <a:lstStyle/>
              <a:p>
                <a:r>
                  <a:rPr lang="en-US" dirty="0"/>
                  <a:t>1D non-linear correction example:</a:t>
                </a:r>
              </a:p>
              <a:p>
                <a:pPr lvl="1"/>
                <a:r>
                  <a:rPr lang="en-US" dirty="0"/>
                  <a:t>Remaining errors for the</a:t>
                </a:r>
                <a:br>
                  <a:rPr lang="en-US" dirty="0"/>
                </a:br>
                <a:r>
                  <a:rPr lang="en-US" dirty="0"/>
                  <a:t>LHC </a:t>
                </a:r>
                <a:r>
                  <a:rPr lang="en-US" dirty="0" err="1"/>
                  <a:t>stripline</a:t>
                </a:r>
                <a:r>
                  <a:rPr lang="en-US" dirty="0"/>
                  <a:t> BPM applying</a:t>
                </a:r>
                <a:br>
                  <a:rPr lang="en-US" dirty="0"/>
                </a:br>
                <a:r>
                  <a:rPr lang="en-US" dirty="0"/>
                  <a:t>correction polynomials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</m:oMath>
                </a14:m>
                <a:br>
                  <a:rPr lang="en-US" dirty="0"/>
                </a:br>
                <a:r>
                  <a:rPr lang="en-US" dirty="0"/>
                  <a:t>at an area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=68%</m:t>
                    </m:r>
                  </m:oMath>
                </a14:m>
                <a:endParaRPr lang="en-US" b="0" dirty="0"/>
              </a:p>
              <a:p>
                <a:pPr lvl="1"/>
                <a:endParaRPr lang="en-US" dirty="0"/>
              </a:p>
              <a:p>
                <a:r>
                  <a:rPr lang="en-US" dirty="0"/>
                  <a:t>Find a  2D polynomial fit function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endParaRPr lang="en-US" b="0" dirty="0"/>
              </a:p>
              <a:p>
                <a:pPr lvl="1"/>
                <a:r>
                  <a:rPr lang="en-US" dirty="0"/>
                  <a:t>Raw and true beam position are given by:</a:t>
                </a:r>
                <a:br>
                  <a:rPr lang="en-US" dirty="0"/>
                </a:br>
                <a:r>
                  <a:rPr lang="en-US" dirty="0"/>
                  <a:t>with: 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b="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𝑟𝑎𝑤</m:t>
                            </m:r>
                          </m:sub>
                        </m:sSub>
                        <m:r>
                          <a:rPr lang="en-US" b="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b="0" i="1">
                                <a:latin typeface="Cambria Math" panose="02040503050406030204" pitchFamily="18" charset="0"/>
                              </a:rPr>
                              <m:t>𝑟𝑎𝑤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lvl="2"/>
                <a:r>
                  <a:rPr lang="en-US" sz="1600" dirty="0">
                    <a:solidFill>
                      <a:srgbClr val="FF0000"/>
                    </a:solidFill>
                  </a:rPr>
                  <a:t>Notice the swap!</a:t>
                </a:r>
              </a:p>
              <a:p>
                <a:pPr lvl="1"/>
                <a:r>
                  <a:rPr lang="en-US" dirty="0"/>
                  <a:t>Fit a 2D surface polynomial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b="0" i="1" dirty="0"/>
                  <a:t> </a:t>
                </a:r>
                <a:r>
                  <a:rPr lang="en-US" dirty="0"/>
                  <a:t>of power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𝑞</m:t>
                    </m:r>
                  </m:oMath>
                </a14:m>
                <a:r>
                  <a:rPr lang="en-US" dirty="0"/>
                  <a:t>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US" b="0" i="1" dirty="0"/>
              </a:p>
              <a:p>
                <a:pPr marL="457200" lvl="1" indent="0">
                  <a:buNone/>
                </a:pPr>
                <a:endParaRPr lang="en-US" i="1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77888F3-AC0A-CA42-A426-3DADE06701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24260" y="1393535"/>
                <a:ext cx="8295480" cy="4839030"/>
              </a:xfrm>
              <a:blipFill>
                <a:blip r:embed="rId2"/>
                <a:stretch>
                  <a:fillRect l="-916" t="-1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8FF5FBE-1C76-E841-9A63-B003EA2A0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75" y="1050665"/>
            <a:ext cx="3466496" cy="1869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4D331A-8F78-3245-B729-D9DC2360F8AE}"/>
                  </a:ext>
                </a:extLst>
              </p:cNvPr>
              <p:cNvSpPr txBox="1"/>
              <p:nvPr/>
            </p:nvSpPr>
            <p:spPr>
              <a:xfrm>
                <a:off x="6377035" y="3361335"/>
                <a:ext cx="1947713" cy="6178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𝑟𝑎𝑤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𝑟𝑎𝑤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𝑟𝑎𝑤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𝑟𝑎𝑤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04D331A-8F78-3245-B729-D9DC2360F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7035" y="3361335"/>
                <a:ext cx="1947713" cy="617861"/>
              </a:xfrm>
              <a:prstGeom prst="rect">
                <a:avLst/>
              </a:prstGeom>
              <a:blipFill>
                <a:blip r:embed="rId4"/>
                <a:stretch>
                  <a:fillRect l="-57792" t="-228571" b="-3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Arc 5">
            <a:extLst>
              <a:ext uri="{FF2B5EF4-FFF2-40B4-BE49-F238E27FC236}">
                <a16:creationId xmlns:a16="http://schemas.microsoft.com/office/drawing/2014/main" id="{08349865-C4AF-5B4F-A477-2D7D6A534187}"/>
              </a:ext>
            </a:extLst>
          </p:cNvPr>
          <p:cNvSpPr/>
          <p:nvPr/>
        </p:nvSpPr>
        <p:spPr bwMode="auto">
          <a:xfrm>
            <a:off x="3823658" y="4042028"/>
            <a:ext cx="537670" cy="390264"/>
          </a:xfrm>
          <a:prstGeom prst="arc">
            <a:avLst>
              <a:gd name="adj1" fmla="val 21577439"/>
              <a:gd name="adj2" fmla="val 10809246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EC5E09-5DE7-D248-8E3B-EA64779D475A}"/>
                  </a:ext>
                </a:extLst>
              </p:cNvPr>
              <p:cNvSpPr txBox="1"/>
              <p:nvPr/>
            </p:nvSpPr>
            <p:spPr>
              <a:xfrm>
                <a:off x="1557773" y="4927356"/>
                <a:ext cx="5607111" cy="12866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Sup>
                                <m:sSub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𝒃𝒑𝒎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sup>
                              </m:sSubSup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𝒊𝒋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𝒙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  <m:sup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𝒊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𝒚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  <m:sup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𝒋</m:t>
                                          </m:r>
                                        </m:sup>
                                      </m:sSubSup>
                                    </m:e>
                                  </m:d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sSub>
                                    <m:sSub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𝒙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</m:s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𝒚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≈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e>
                              </m:nary>
                            </m:e>
                            <m:e>
                              <m:sSubSup>
                                <m:sSubSup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𝒃𝒑𝒎</m:t>
                                  </m:r>
                                </m:sub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𝟐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𝑫</m:t>
                                  </m:r>
                                </m:sup>
                              </m:sSubSup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nary>
                                <m:naryPr>
                                  <m:chr m:val="∑"/>
                                  <m:limLoc m:val="subSup"/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5"/>
                                    </m:rP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𝒋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  <m:sup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𝒑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𝒒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𝒄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𝒊𝒋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𝒚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  <m:sup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𝒊</m:t>
                                          </m:r>
                                        </m:sup>
                                      </m:sSubSup>
                                      <m:sSubSup>
                                        <m:sSubSup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𝒙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  <m:sup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𝒋</m:t>
                                          </m:r>
                                        </m:sup>
                                      </m:sSubSup>
                                    </m:e>
                                  </m:d>
                                  <m:r>
                                    <a:rPr lang="en-US" b="1" i="1"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sSub>
                                    <m:sSub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𝑸</m:t>
                                      </m:r>
                                    </m:e>
                                    <m: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𝒑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𝒒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𝒚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</m:sSub>
                                      <m:r>
                                        <a:rPr lang="en-US" b="1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sSub>
                                        <m:sSubPr>
                                          <m:ctrlP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𝒙</m:t>
                                          </m:r>
                                        </m:e>
                                        <m:sub>
                                          <m:r>
                                            <a:rPr lang="en-US" b="1" i="1">
                                              <a:latin typeface="Cambria Math" panose="02040503050406030204" pitchFamily="18" charset="0"/>
                                            </a:rPr>
                                            <m:t>𝒓𝒂𝒘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≈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e>
                              </m:nary>
                            </m:e>
                          </m:eqArr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2EC5E09-5DE7-D248-8E3B-EA64779D47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7773" y="4927356"/>
                <a:ext cx="5607111" cy="1286699"/>
              </a:xfrm>
              <a:prstGeom prst="rect">
                <a:avLst/>
              </a:prstGeom>
              <a:blipFill>
                <a:blip r:embed="rId5"/>
                <a:stretch>
                  <a:fillRect t="-73529" b="-106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4647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12AEA-79EE-7844-88ED-FD02ED760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690" y="164575"/>
            <a:ext cx="7834620" cy="629095"/>
          </a:xfrm>
        </p:spPr>
        <p:txBody>
          <a:bodyPr/>
          <a:lstStyle/>
          <a:p>
            <a:r>
              <a:rPr lang="en-US" dirty="0"/>
              <a:t>Examples for 2D corrections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2244DE-9E85-E440-A145-BECDFE77D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115" y="2075792"/>
            <a:ext cx="2152626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437C5E-FCE1-8B43-8A35-4036E9BE35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331" y="2084825"/>
            <a:ext cx="2152626" cy="21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E06A460-7B02-A14A-AB66-4E1155FCE9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559" y="2084825"/>
            <a:ext cx="2152626" cy="21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2C7B0D-2370-804D-A1F8-CC35EAE61C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1333" y="4655428"/>
            <a:ext cx="2870997" cy="154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227DF87-28CC-1240-AEB5-C99641993E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977" y="4655428"/>
            <a:ext cx="2870998" cy="154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DDD8B07-9118-2841-A21F-CE713C8AE7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" y="4655428"/>
            <a:ext cx="2870999" cy="154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E48AD079-7D9C-6C47-B220-59F46C6CD31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5855" y="1086295"/>
                <a:ext cx="8257075" cy="5107865"/>
              </a:xfrm>
            </p:spPr>
            <p:txBody>
              <a:bodyPr/>
              <a:lstStyle/>
              <a:p>
                <a:r>
                  <a:rPr lang="en-US" dirty="0"/>
                  <a:t>LHC </a:t>
                </a:r>
                <a:r>
                  <a:rPr lang="en-US" dirty="0" err="1"/>
                  <a:t>stripline</a:t>
                </a:r>
                <a:r>
                  <a:rPr lang="en-US" dirty="0"/>
                  <a:t> BPM</a:t>
                </a:r>
              </a:p>
              <a:p>
                <a:pPr lvl="1"/>
                <a:r>
                  <a:rPr lang="en-US" dirty="0"/>
                  <a:t>Pin-cushion maps (</a:t>
                </a:r>
                <a14:m>
                  <m:oMath xmlns:m="http://schemas.openxmlformats.org/officeDocument/2006/math"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ℝ</m:t>
                    </m:r>
                    <m:r>
                      <a:rPr lang="en-US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=40%</m:t>
                    </m:r>
                  </m:oMath>
                </a14:m>
                <a:r>
                  <a:rPr lang="en-US" b="0" dirty="0"/>
                  <a:t>)</a:t>
                </a:r>
              </a:p>
              <a:p>
                <a:pPr lvl="2"/>
                <a:r>
                  <a:rPr lang="en-US" sz="1600" b="0" dirty="0"/>
                  <a:t>For symmetry reasons some cross-terms are 0, or very small (negligible)</a:t>
                </a:r>
              </a:p>
              <a:p>
                <a:pPr lvl="1"/>
                <a:endParaRPr lang="en-US" b="0" dirty="0"/>
              </a:p>
              <a:p>
                <a:pPr lvl="1"/>
                <a:endParaRPr lang="en-US" b="0" dirty="0"/>
              </a:p>
              <a:p>
                <a:pPr lvl="1"/>
                <a:endParaRPr lang="en-US" b="0" dirty="0"/>
              </a:p>
              <a:p>
                <a:pPr lvl="1"/>
                <a:endParaRPr lang="en-US" b="0" dirty="0"/>
              </a:p>
              <a:p>
                <a:pPr lvl="1"/>
                <a:endParaRPr lang="en-US" b="0" dirty="0"/>
              </a:p>
              <a:p>
                <a:pPr lvl="1"/>
                <a:endParaRPr lang="en-US" b="0" dirty="0"/>
              </a:p>
              <a:p>
                <a:pPr lvl="1"/>
                <a:endParaRPr lang="en-US" b="0" dirty="0"/>
              </a:p>
              <a:p>
                <a:pPr lvl="1"/>
                <a:r>
                  <a:rPr lang="en-US" dirty="0"/>
                  <a:t>Remaining errors:</a:t>
                </a:r>
              </a:p>
            </p:txBody>
          </p:sp>
        </mc:Choice>
        <mc:Fallback xmlns="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E48AD079-7D9C-6C47-B220-59F46C6CD31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5855" y="1086295"/>
                <a:ext cx="8257075" cy="5107865"/>
              </a:xfrm>
              <a:blipFill>
                <a:blip r:embed="rId8"/>
                <a:stretch>
                  <a:fillRect l="-920" t="-1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50D8DAC-8A2A-2944-A318-09218820953C}"/>
                  </a:ext>
                </a:extLst>
              </p:cNvPr>
              <p:cNvSpPr txBox="1"/>
              <p:nvPr/>
            </p:nvSpPr>
            <p:spPr>
              <a:xfrm>
                <a:off x="611504" y="2084825"/>
                <a:ext cx="201337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3,2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3,2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50D8DAC-8A2A-2944-A318-0921882095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04" y="2084825"/>
                <a:ext cx="2013372" cy="289182"/>
              </a:xfrm>
              <a:prstGeom prst="rect">
                <a:avLst/>
              </a:prstGeom>
              <a:blipFill>
                <a:blip r:embed="rId9"/>
                <a:stretch>
                  <a:fillRect l="-3145" r="-314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AF6D4E7-27EA-4640-9F99-7916743A7EC8}"/>
                  </a:ext>
                </a:extLst>
              </p:cNvPr>
              <p:cNvSpPr txBox="1"/>
              <p:nvPr/>
            </p:nvSpPr>
            <p:spPr>
              <a:xfrm>
                <a:off x="3594222" y="2084825"/>
                <a:ext cx="201337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5,4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5,4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AF6D4E7-27EA-4640-9F99-7916743A7E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4222" y="2084825"/>
                <a:ext cx="2013372" cy="289182"/>
              </a:xfrm>
              <a:prstGeom prst="rect">
                <a:avLst/>
              </a:prstGeom>
              <a:blipFill>
                <a:blip r:embed="rId10"/>
                <a:stretch>
                  <a:fillRect l="-2500" r="-2500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4A9C0A1-AF31-3E43-9EC5-8190E4E53E1D}"/>
                  </a:ext>
                </a:extLst>
              </p:cNvPr>
              <p:cNvSpPr txBox="1"/>
              <p:nvPr/>
            </p:nvSpPr>
            <p:spPr>
              <a:xfrm>
                <a:off x="6671813" y="2084825"/>
                <a:ext cx="201337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7,6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5,4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4A9C0A1-AF31-3E43-9EC5-8190E4E53E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1813" y="2084825"/>
                <a:ext cx="2013372" cy="289182"/>
              </a:xfrm>
              <a:prstGeom prst="rect">
                <a:avLst/>
              </a:prstGeom>
              <a:blipFill>
                <a:blip r:embed="rId11"/>
                <a:stretch>
                  <a:fillRect l="-2500" r="-312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29256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09875-EEC4-B54D-B4E3-CD3E3889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Higher Order Moments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9D1789-A906-EB43-B703-53E30F22BE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47449" y="1009485"/>
                <a:ext cx="8402855" cy="5184675"/>
              </a:xfrm>
            </p:spPr>
            <p:txBody>
              <a:bodyPr/>
              <a:lstStyle/>
              <a:p>
                <a:r>
                  <a:rPr lang="en-US" dirty="0"/>
                  <a:t>Particle&lt;-&gt;BPM EM-fields are linear and time-invariant</a:t>
                </a:r>
              </a:p>
              <a:p>
                <a:pPr lvl="1"/>
                <a:r>
                  <a:rPr lang="en-US" dirty="0"/>
                  <a:t>Superposition principles apply</a:t>
                </a:r>
              </a:p>
              <a:p>
                <a:pPr lvl="1"/>
                <a:r>
                  <a:rPr lang="en-US" dirty="0"/>
                  <a:t>Many particles -&gt; BPM detects </a:t>
                </a:r>
                <a:r>
                  <a:rPr lang="en-US" dirty="0">
                    <a:solidFill>
                      <a:srgbClr val="FF0000"/>
                    </a:solidFill>
                  </a:rPr>
                  <a:t>(approximately) </a:t>
                </a:r>
                <a:r>
                  <a:rPr lang="en-US" dirty="0"/>
                  <a:t>the center-of-charge</a:t>
                </a:r>
              </a:p>
              <a:p>
                <a:pPr lvl="2"/>
                <a:r>
                  <a:rPr lang="en-US" sz="1600" dirty="0"/>
                  <a:t>Point charge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 smtClean="0">
                        <a:latin typeface="Cambria Math" panose="02040503050406030204" pitchFamily="18" charset="0"/>
                      </a:rPr>
                      <m:t>𝒆𝑵</m:t>
                    </m:r>
                  </m:oMath>
                </a14:m>
                <a:r>
                  <a:rPr lang="en-US" sz="1600" dirty="0"/>
                  <a:t>  </a:t>
                </a:r>
              </a:p>
              <a:p>
                <a:r>
                  <a:rPr lang="en-US" dirty="0"/>
                  <a:t>But: Non-linear effects allow the</a:t>
                </a:r>
                <a:br>
                  <a:rPr lang="en-US" dirty="0"/>
                </a:br>
                <a:r>
                  <a:rPr lang="en-US" dirty="0"/>
                  <a:t>detection of higher moments:</a:t>
                </a:r>
              </a:p>
              <a:p>
                <a:pPr lvl="1"/>
                <a:r>
                  <a:rPr lang="en-US" dirty="0"/>
                  <a:t>Electrode A signal to </a:t>
                </a:r>
                <a:r>
                  <a:rPr lang="en-US" i="1" dirty="0"/>
                  <a:t>N</a:t>
                </a:r>
                <a:r>
                  <a:rPr lang="en-US" dirty="0"/>
                  <a:t> particles: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r>
                  <a:rPr lang="en-US" dirty="0"/>
                  <a:t>After some math gym follows: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89D1789-A906-EB43-B703-53E30F22BE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47449" y="1009485"/>
                <a:ext cx="8402855" cy="5184675"/>
              </a:xfrm>
              <a:blipFill>
                <a:blip r:embed="rId2"/>
                <a:stretch>
                  <a:fillRect l="-905" t="-14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433B76-24B1-1B4F-BD15-A246AF108D69}"/>
                  </a:ext>
                </a:extLst>
              </p:cNvPr>
              <p:cNvSpPr txBox="1"/>
              <p:nvPr/>
            </p:nvSpPr>
            <p:spPr>
              <a:xfrm>
                <a:off x="459273" y="3374579"/>
                <a:ext cx="5503750" cy="8712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+4</m:t>
                          </m:r>
                          <m:nary>
                            <m:naryPr>
                              <m:chr m:val="∑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𝑁</m:t>
                              </m:r>
                            </m:sup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𝑛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∞</m:t>
                                  </m:r>
                                </m:sup>
                                <m:e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i="1" smtClean="0">
                                                      <a:latin typeface="Cambria Math" panose="02040503050406030204" pitchFamily="18" charset="0"/>
                                                      <a:ea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  <a:ea typeface="Cambria Math"/>
                                                    </a:rPr>
                                                    <m:t>𝑟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b="0" i="1" smtClean="0">
                                                      <a:latin typeface="Cambria Math" panose="02040503050406030204" pitchFamily="18" charset="0"/>
                                                      <a:ea typeface="Cambria Math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/>
                                                </a:rPr>
                                                <m:t>𝑅</m:t>
                                              </m:r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𝑛</m:t>
                                      </m:r>
                                    </m:sup>
                                  </m:sSup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/>
                                          <a:ea typeface="Cambria Math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/>
                                              <a:ea typeface="Cambria Math"/>
                                            </a:rPr>
                                            <m:t>𝑛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  <a:ea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𝜑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b="0" i="1" smtClean="0">
                                                  <a:latin typeface="Cambria Math" panose="02040503050406030204" pitchFamily="18" charset="0"/>
                                                  <a:ea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  <m:func>
                                        <m:func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latin typeface="Cambria Math"/>
                                              <a:ea typeface="Cambria Math"/>
                                            </a:rPr>
                                            <m:t>sin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f>
                                                <m:fPr>
                                                  <m:ctrlP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/>
                                                    </a:rPr>
                                                  </m:ctrlPr>
                                                </m:fPr>
                                                <m:num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𝑛</m:t>
                                                  </m:r>
                                                  <m:r>
                                                    <a:rPr lang="en-US" i="1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𝛼</m:t>
                                                  </m:r>
                                                </m:num>
                                                <m:den>
                                                  <m:r>
                                                    <a:rPr lang="en-US" i="1">
                                                      <a:latin typeface="Cambria Math"/>
                                                      <a:ea typeface="Cambria Math"/>
                                                    </a:rPr>
                                                    <m:t>2</m:t>
                                                  </m:r>
                                                </m:den>
                                              </m:f>
                                            </m:e>
                                          </m:d>
                                        </m:e>
                                      </m:func>
                                    </m:e>
                                  </m:func>
                                </m:e>
                              </m:nary>
                            </m:e>
                          </m:nary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433B76-24B1-1B4F-BD15-A246AF108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73" y="3374579"/>
                <a:ext cx="5503750" cy="871264"/>
              </a:xfrm>
              <a:prstGeom prst="rect">
                <a:avLst/>
              </a:prstGeom>
              <a:blipFill>
                <a:blip r:embed="rId3"/>
                <a:stretch>
                  <a:fillRect t="-94203" b="-150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677F662D-4BA5-D747-9892-43427D5FD51A}"/>
              </a:ext>
            </a:extLst>
          </p:cNvPr>
          <p:cNvGrpSpPr/>
          <p:nvPr/>
        </p:nvGrpSpPr>
        <p:grpSpPr>
          <a:xfrm>
            <a:off x="5898586" y="1990778"/>
            <a:ext cx="3182251" cy="3240000"/>
            <a:chOff x="5863050" y="1634671"/>
            <a:chExt cx="3182251" cy="3249197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F75B8A9-1B0E-2B4C-B3E6-3FE8469D3A0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878305" y="3353868"/>
              <a:ext cx="30600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D48D82DE-DA67-2046-A2C1-0787613F5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6055" y="2637346"/>
              <a:ext cx="938782" cy="581523"/>
            </a:xfrm>
            <a:prstGeom prst="rect">
              <a:avLst/>
            </a:prstGeom>
          </p:spPr>
        </p:pic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144EEFC7-F576-1142-B08C-9CD8C789C380}"/>
                </a:ext>
              </a:extLst>
            </p:cNvPr>
            <p:cNvSpPr/>
            <p:nvPr/>
          </p:nvSpPr>
          <p:spPr bwMode="auto">
            <a:xfrm>
              <a:off x="6114980" y="2093869"/>
              <a:ext cx="2520000" cy="2519999"/>
            </a:xfrm>
            <a:prstGeom prst="ellipse">
              <a:avLst/>
            </a:prstGeom>
            <a:noFill/>
            <a:ln w="381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BF1A36-44CC-734E-9706-9CCCB464EDA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374980" y="2900374"/>
              <a:ext cx="46198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EEB272C-FC4A-8541-A45A-FB986B22775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877696" y="2938778"/>
              <a:ext cx="0" cy="415091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F641873-3E87-DF48-B249-4E7E6827053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376100" y="1823869"/>
              <a:ext cx="0" cy="305999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C515057E-9F88-534F-B093-87CEAC469459}"/>
                    </a:ext>
                  </a:extLst>
                </p:cNvPr>
                <p:cNvSpPr txBox="1"/>
                <p:nvPr/>
              </p:nvSpPr>
              <p:spPr>
                <a:xfrm>
                  <a:off x="6741272" y="2777262"/>
                  <a:ext cx="593624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𝒃𝒆𝒂𝒎</m:t>
                            </m:r>
                          </m:sub>
                        </m:sSub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C515057E-9F88-534F-B093-87CEAC46945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41272" y="2777262"/>
                  <a:ext cx="593624" cy="246221"/>
                </a:xfrm>
                <a:prstGeom prst="rect">
                  <a:avLst/>
                </a:prstGeom>
                <a:blipFill>
                  <a:blip r:embed="rId5"/>
                  <a:stretch>
                    <a:fillRect l="-6383" r="-2128" b="-238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098180A-237E-9D40-B4EB-6B2C4733DC82}"/>
                    </a:ext>
                  </a:extLst>
                </p:cNvPr>
                <p:cNvSpPr txBox="1"/>
                <p:nvPr/>
              </p:nvSpPr>
              <p:spPr>
                <a:xfrm>
                  <a:off x="7642129" y="3342249"/>
                  <a:ext cx="590418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𝒃𝒆𝒂𝒎</m:t>
                            </m:r>
                          </m:sub>
                        </m:sSub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6098180A-237E-9D40-B4EB-6B2C4733DC8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42129" y="3342249"/>
                  <a:ext cx="590418" cy="246221"/>
                </a:xfrm>
                <a:prstGeom prst="rect">
                  <a:avLst/>
                </a:prstGeom>
                <a:blipFill>
                  <a:blip r:embed="rId6"/>
                  <a:stretch>
                    <a:fillRect l="-4255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CC0068D-DEF2-414C-B26D-4292DDBF8149}"/>
                    </a:ext>
                  </a:extLst>
                </p:cNvPr>
                <p:cNvSpPr txBox="1"/>
                <p:nvPr/>
              </p:nvSpPr>
              <p:spPr>
                <a:xfrm>
                  <a:off x="8850761" y="3395369"/>
                  <a:ext cx="19454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2CC0068D-DEF2-414C-B26D-4292DDBF814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0761" y="3395369"/>
                  <a:ext cx="194540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12500" r="-625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6953AEF-124F-5D44-A208-2DF5834EA330}"/>
                    </a:ext>
                  </a:extLst>
                </p:cNvPr>
                <p:cNvSpPr txBox="1"/>
                <p:nvPr/>
              </p:nvSpPr>
              <p:spPr>
                <a:xfrm>
                  <a:off x="7138219" y="1634671"/>
                  <a:ext cx="19793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6953AEF-124F-5D44-A208-2DF5834EA33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38219" y="1634671"/>
                  <a:ext cx="197939" cy="276999"/>
                </a:xfrm>
                <a:prstGeom prst="rect">
                  <a:avLst/>
                </a:prstGeom>
                <a:blipFill>
                  <a:blip r:embed="rId8"/>
                  <a:stretch>
                    <a:fillRect l="-25000" r="-25000" b="-2608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68E826-2400-D740-931B-C1448ACB6371}"/>
                    </a:ext>
                  </a:extLst>
                </p:cNvPr>
                <p:cNvSpPr txBox="1"/>
                <p:nvPr/>
              </p:nvSpPr>
              <p:spPr>
                <a:xfrm>
                  <a:off x="7588964" y="2432772"/>
                  <a:ext cx="586634" cy="26879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𝒙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chemeClr val="accent5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𝒚</m:t>
                            </m:r>
                          </m:sub>
                        </m:sSub>
                      </m:oMath>
                    </m:oMathPara>
                  </a14:m>
                  <a:endParaRPr lang="en-US" sz="1600" b="1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A468E826-2400-D740-931B-C1448ACB637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8964" y="2432772"/>
                  <a:ext cx="586634" cy="268792"/>
                </a:xfrm>
                <a:prstGeom prst="rect">
                  <a:avLst/>
                </a:prstGeom>
                <a:blipFill>
                  <a:blip r:embed="rId9"/>
                  <a:stretch>
                    <a:fillRect l="-4255" b="-869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" name="Arc 4">
              <a:extLst>
                <a:ext uri="{FF2B5EF4-FFF2-40B4-BE49-F238E27FC236}">
                  <a16:creationId xmlns:a16="http://schemas.microsoft.com/office/drawing/2014/main" id="{E4D624D3-A885-E644-B204-275662E9F708}"/>
                </a:ext>
              </a:extLst>
            </p:cNvPr>
            <p:cNvSpPr/>
            <p:nvPr/>
          </p:nvSpPr>
          <p:spPr bwMode="auto">
            <a:xfrm>
              <a:off x="6113350" y="2092189"/>
              <a:ext cx="2520000" cy="2519999"/>
            </a:xfrm>
            <a:prstGeom prst="arc">
              <a:avLst>
                <a:gd name="adj1" fmla="val 21013722"/>
                <a:gd name="adj2" fmla="val 596136"/>
              </a:avLst>
            </a:prstGeom>
            <a:noFill/>
            <a:ln w="1016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3BF7715-FD14-E345-8A0A-D9687608B3A5}"/>
                </a:ext>
              </a:extLst>
            </p:cNvPr>
            <p:cNvCxnSpPr>
              <a:stCxn id="5" idx="1"/>
              <a:endCxn id="5" idx="0"/>
            </p:cNvCxnSpPr>
            <p:nvPr/>
          </p:nvCxnSpPr>
          <p:spPr bwMode="auto">
            <a:xfrm flipV="1">
              <a:off x="7373350" y="3138346"/>
              <a:ext cx="1241721" cy="213842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DE53F8C0-FBB9-1044-91A8-0A807B333020}"/>
                </a:ext>
              </a:extLst>
            </p:cNvPr>
            <p:cNvCxnSpPr>
              <a:cxnSpLocks/>
              <a:stCxn id="5" idx="1"/>
            </p:cNvCxnSpPr>
            <p:nvPr/>
          </p:nvCxnSpPr>
          <p:spPr bwMode="auto">
            <a:xfrm>
              <a:off x="7373350" y="3352189"/>
              <a:ext cx="1241721" cy="21416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0DFC871-95F8-E340-8424-80787DA94E2E}"/>
                    </a:ext>
                  </a:extLst>
                </p:cNvPr>
                <p:cNvSpPr txBox="1"/>
                <p:nvPr/>
              </p:nvSpPr>
              <p:spPr>
                <a:xfrm>
                  <a:off x="8290924" y="2924639"/>
                  <a:ext cx="195566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</m:oMath>
                    </m:oMathPara>
                  </a14:m>
                  <a:endParaRPr lang="en-US" sz="1600" b="1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50DFC871-95F8-E340-8424-80787DA94E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90924" y="2924639"/>
                  <a:ext cx="195566" cy="246221"/>
                </a:xfrm>
                <a:prstGeom prst="rect">
                  <a:avLst/>
                </a:prstGeom>
                <a:blipFill>
                  <a:blip r:embed="rId10"/>
                  <a:stretch>
                    <a:fillRect l="-12500" r="-6250"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55759827-8460-0A4F-84FC-3C4561FD076C}"/>
                </a:ext>
              </a:extLst>
            </p:cNvPr>
            <p:cNvSpPr/>
            <p:nvPr/>
          </p:nvSpPr>
          <p:spPr bwMode="auto">
            <a:xfrm>
              <a:off x="6103045" y="2184291"/>
              <a:ext cx="2340000" cy="2340000"/>
            </a:xfrm>
            <a:prstGeom prst="arc">
              <a:avLst>
                <a:gd name="adj1" fmla="val 21079687"/>
                <a:gd name="adj2" fmla="val 522358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AB9D9094-277D-5A43-9270-861AAE896C98}"/>
                </a:ext>
              </a:extLst>
            </p:cNvPr>
            <p:cNvSpPr/>
            <p:nvPr/>
          </p:nvSpPr>
          <p:spPr bwMode="auto">
            <a:xfrm rot="16200000">
              <a:off x="6113351" y="2092189"/>
              <a:ext cx="2519999" cy="2520000"/>
            </a:xfrm>
            <a:prstGeom prst="arc">
              <a:avLst>
                <a:gd name="adj1" fmla="val 21013722"/>
                <a:gd name="adj2" fmla="val 596136"/>
              </a:avLst>
            </a:prstGeom>
            <a:noFill/>
            <a:ln w="1016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DFD270D1-F460-C24B-8A83-67BF0A8DE499}"/>
                </a:ext>
              </a:extLst>
            </p:cNvPr>
            <p:cNvSpPr/>
            <p:nvPr/>
          </p:nvSpPr>
          <p:spPr bwMode="auto">
            <a:xfrm rot="10800000">
              <a:off x="6113350" y="2092189"/>
              <a:ext cx="2520000" cy="2519999"/>
            </a:xfrm>
            <a:prstGeom prst="arc">
              <a:avLst>
                <a:gd name="adj1" fmla="val 21013722"/>
                <a:gd name="adj2" fmla="val 596136"/>
              </a:avLst>
            </a:prstGeom>
            <a:noFill/>
            <a:ln w="1016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63CCFB37-35C9-244B-9C2D-B754BB72A29A}"/>
                </a:ext>
              </a:extLst>
            </p:cNvPr>
            <p:cNvSpPr/>
            <p:nvPr/>
          </p:nvSpPr>
          <p:spPr bwMode="auto">
            <a:xfrm rot="5400000">
              <a:off x="6113350" y="2092189"/>
              <a:ext cx="2519999" cy="2520000"/>
            </a:xfrm>
            <a:prstGeom prst="arc">
              <a:avLst>
                <a:gd name="adj1" fmla="val 21013722"/>
                <a:gd name="adj2" fmla="val 596136"/>
              </a:avLst>
            </a:prstGeom>
            <a:noFill/>
            <a:ln w="1016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8CB1DE2-A8C3-4F4A-BFC3-DB4B5D5D1FE2}"/>
                </a:ext>
              </a:extLst>
            </p:cNvPr>
            <p:cNvCxnSpPr>
              <a:cxnSpLocks/>
              <a:stCxn id="4" idx="5"/>
            </p:cNvCxnSpPr>
            <p:nvPr/>
          </p:nvCxnSpPr>
          <p:spPr bwMode="auto">
            <a:xfrm flipH="1" flipV="1">
              <a:off x="7386057" y="3350511"/>
              <a:ext cx="879878" cy="894314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triangle" w="med" len="med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A75C7F7-386D-C24C-8217-767B5FA749DA}"/>
                    </a:ext>
                  </a:extLst>
                </p:cNvPr>
                <p:cNvSpPr txBox="1"/>
                <p:nvPr/>
              </p:nvSpPr>
              <p:spPr>
                <a:xfrm>
                  <a:off x="8302491" y="4142955"/>
                  <a:ext cx="21832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A75C7F7-386D-C24C-8217-767B5FA749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2491" y="4142955"/>
                  <a:ext cx="218328" cy="276999"/>
                </a:xfrm>
                <a:prstGeom prst="rect">
                  <a:avLst/>
                </a:prstGeom>
                <a:blipFill>
                  <a:blip r:embed="rId11"/>
                  <a:stretch>
                    <a:fillRect l="-22222" r="-11111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27DE0D81-EA5A-BB41-952A-2C88C9FEFD78}"/>
                    </a:ext>
                  </a:extLst>
                </p:cNvPr>
                <p:cNvSpPr txBox="1"/>
                <p:nvPr/>
              </p:nvSpPr>
              <p:spPr>
                <a:xfrm>
                  <a:off x="8714769" y="3007825"/>
                  <a:ext cx="212238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27DE0D81-EA5A-BB41-952A-2C88C9FEFD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14769" y="3007825"/>
                  <a:ext cx="212238" cy="276999"/>
                </a:xfrm>
                <a:prstGeom prst="rect">
                  <a:avLst/>
                </a:prstGeom>
                <a:blipFill>
                  <a:blip r:embed="rId12"/>
                  <a:stretch>
                    <a:fillRect l="-16667" r="-11111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9E240618-D174-7246-84C7-05808BAA21F3}"/>
                    </a:ext>
                  </a:extLst>
                </p:cNvPr>
                <p:cNvSpPr txBox="1"/>
                <p:nvPr/>
              </p:nvSpPr>
              <p:spPr>
                <a:xfrm>
                  <a:off x="5863050" y="3045691"/>
                  <a:ext cx="22102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9E240618-D174-7246-84C7-05808BAA21F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63050" y="3045691"/>
                  <a:ext cx="221023" cy="276999"/>
                </a:xfrm>
                <a:prstGeom prst="rect">
                  <a:avLst/>
                </a:prstGeom>
                <a:blipFill>
                  <a:blip r:embed="rId13"/>
                  <a:stretch>
                    <a:fillRect l="-15789" r="-10526" b="-909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47974DF-BE43-EA42-9699-B98BD984F658}"/>
                    </a:ext>
                  </a:extLst>
                </p:cNvPr>
                <p:cNvSpPr txBox="1"/>
                <p:nvPr/>
              </p:nvSpPr>
              <p:spPr>
                <a:xfrm>
                  <a:off x="8185023" y="2684694"/>
                  <a:ext cx="213200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1" i="1" smtClean="0">
                            <a:solidFill>
                              <a:schemeClr val="accent5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oMath>
                    </m:oMathPara>
                  </a14:m>
                  <a:endParaRPr lang="en-US" sz="1600" b="1" dirty="0">
                    <a:solidFill>
                      <a:schemeClr val="accent5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47974DF-BE43-EA42-9699-B98BD984F65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5023" y="2684694"/>
                  <a:ext cx="213200" cy="246221"/>
                </a:xfrm>
                <a:prstGeom prst="rect">
                  <a:avLst/>
                </a:prstGeom>
                <a:blipFill>
                  <a:blip r:embed="rId14"/>
                  <a:stretch>
                    <a:fillRect l="-16667" r="-16667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4964BC2-9A8F-3A4A-B20C-FB371D118038}"/>
              </a:ext>
            </a:extLst>
          </p:cNvPr>
          <p:cNvGrpSpPr/>
          <p:nvPr/>
        </p:nvGrpSpPr>
        <p:grpSpPr>
          <a:xfrm>
            <a:off x="997457" y="4780348"/>
            <a:ext cx="8197565" cy="1350846"/>
            <a:chOff x="997457" y="4780348"/>
            <a:chExt cx="8197565" cy="135084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2699404E-821A-FE4F-8FE3-3FB724BB48A9}"/>
                    </a:ext>
                  </a:extLst>
                </p:cNvPr>
                <p:cNvSpPr txBox="1"/>
                <p:nvPr/>
              </p:nvSpPr>
              <p:spPr>
                <a:xfrm>
                  <a:off x="997457" y="5128320"/>
                  <a:ext cx="8197565" cy="6202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𝑏𝑒𝑎𝑚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 smtClean="0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𝜶</m:t>
                                </m:r>
                              </m:num>
                              <m:den>
                                <m:r>
                                  <a:rPr lang="en-US" b="1" i="1">
                                    <a:solidFill>
                                      <a:srgbClr val="0000FF"/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den>
                            </m:f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num>
                              <m:den>
                                <m:r>
                                  <a:rPr lang="en-US" b="1" i="1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𝑹</m:t>
                                </m:r>
                              </m:den>
                            </m:f>
                            <m:func>
                              <m:func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a:rPr lang="en-US" b="1" i="1" smtClean="0">
                                    <a:solidFill>
                                      <a:srgbClr val="008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𝐬𝐢𝐧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b="1" i="1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1" i="1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num>
                                      <m:den>
                                        <m:r>
                                          <a:rPr lang="en-US" b="1" i="1">
                                            <a:solidFill>
                                              <a:srgbClr val="008000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e>
                                </m:d>
                                <m:sSub>
                                  <m:sSubPr>
                                    <m:ctrlPr>
                                      <a:rPr lang="en-US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𝒙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solidFill>
                                          <a:srgbClr val="008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𝒃𝒆𝒂𝒎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f>
                                  <m:fPr>
                                    <m:ctrlPr>
                                      <a:rPr lang="en-US" b="1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1" i="1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num>
                                  <m:den>
                                    <m:sSup>
                                      <m:sSupPr>
                                        <m:ctrlP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𝑹</m:t>
                                        </m:r>
                                      </m:e>
                                      <m:sup>
                                        <m: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p>
                                    </m:sSup>
                                  </m:den>
                                </m:f>
                                <m:func>
                                  <m:funcPr>
                                    <m:ctrlPr>
                                      <a:rPr lang="en-US" b="1" i="1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uncPr>
                                  <m:fName>
                                    <m:r>
                                      <a:rPr lang="en-US" b="1" i="0" smtClean="0">
                                        <a:solidFill>
                                          <a:srgbClr val="FF00FF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𝐬𝐢𝐧</m:t>
                                    </m:r>
                                  </m:fName>
                                  <m:e>
                                    <m:d>
                                      <m:dPr>
                                        <m:ctrlP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𝜶</m:t>
                                        </m:r>
                                      </m:e>
                                    </m:d>
                                    <m:d>
                                      <m:dPr>
                                        <m:ctrlP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bSup>
                                          <m:sSubSupPr>
                                            <m:ctrlP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𝝈</m:t>
                                            </m:r>
                                          </m:e>
                                          <m:sub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sub>
                                          <m:sup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bSup>
                                        <m: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b="1" i="1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1" i="1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𝝈</m:t>
                                            </m:r>
                                          </m:e>
                                          <m:sub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𝒚</m:t>
                                            </m:r>
                                          </m:sub>
                                          <m:sup>
                                            <m:r>
                                              <a:rPr lang="en-US" b="1" i="1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bSup>
                                        <m: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+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𝒙</m:t>
                                            </m:r>
                                          </m:e>
                                          <m:sub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𝒃𝒆𝒂𝒎</m:t>
                                            </m:r>
                                          </m:sub>
                                          <m:sup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bSup>
                                        <m:r>
                                          <a:rPr lang="en-US" b="1" i="1" smtClean="0">
                                            <a:solidFill>
                                              <a:srgbClr val="FF00FF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sSubSup>
                                          <m:sSubSupPr>
                                            <m:ctrlPr>
                                              <a:rPr lang="en-US" b="1" i="1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bSupPr>
                                          <m:e>
                                            <m:r>
                                              <a:rPr lang="en-US" b="1" i="1" smtClean="0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𝒚</m:t>
                                            </m:r>
                                          </m:e>
                                          <m:sub>
                                            <m:r>
                                              <a:rPr lang="en-US" b="1" i="1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𝒃𝒆𝒂𝒎</m:t>
                                            </m:r>
                                          </m:sub>
                                          <m:sup>
                                            <m:r>
                                              <a:rPr lang="en-US" b="1" i="1">
                                                <a:solidFill>
                                                  <a:srgbClr val="FF00FF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𝟐</m:t>
                                            </m:r>
                                          </m:sup>
                                        </m:sSubSup>
                                      </m:e>
                                    </m:d>
                                  </m:e>
                                </m:func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+⋯</m:t>
                                </m:r>
                              </m:e>
                            </m:func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2699404E-821A-FE4F-8FE3-3FB724BB48A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97457" y="5128320"/>
                  <a:ext cx="8197565" cy="62023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2AB6876D-1F77-524D-B5AB-ACFCBF34FC0B}"/>
                    </a:ext>
                  </a:extLst>
                </p:cNvPr>
                <p:cNvSpPr txBox="1"/>
                <p:nvPr/>
              </p:nvSpPr>
              <p:spPr>
                <a:xfrm>
                  <a:off x="1511758" y="4780348"/>
                  <a:ext cx="426521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00FF"/>
                      </a:solidFill>
                    </a:rPr>
                    <a:t>monopole moment 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a14:m>
                  <a:r>
                    <a:rPr lang="en-US" sz="1400" b="1" dirty="0">
                      <a:solidFill>
                        <a:srgbClr val="0000FF"/>
                      </a:solidFill>
                    </a:rPr>
                    <a:t> intensity (common mode)</a:t>
                  </a:r>
                </a:p>
              </p:txBody>
            </p:sp>
          </mc:Choice>
          <mc:Fallback xmlns="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2AB6876D-1F77-524D-B5AB-ACFCBF34FC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11758" y="4780348"/>
                  <a:ext cx="4265210" cy="307777"/>
                </a:xfrm>
                <a:prstGeom prst="rect">
                  <a:avLst/>
                </a:prstGeom>
                <a:blipFill>
                  <a:blip r:embed="rId16"/>
                  <a:stretch>
                    <a:fillRect l="-297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54661FB-3D9C-354D-9129-38CE3B68717F}"/>
                    </a:ext>
                  </a:extLst>
                </p:cNvPr>
                <p:cNvSpPr txBox="1"/>
                <p:nvPr/>
              </p:nvSpPr>
              <p:spPr>
                <a:xfrm>
                  <a:off x="2306105" y="5812460"/>
                  <a:ext cx="288037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008000"/>
                      </a:solidFill>
                    </a:rPr>
                    <a:t>dipole moment 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a14:m>
                  <a:r>
                    <a:rPr lang="en-US" sz="1400" b="1" dirty="0">
                      <a:solidFill>
                        <a:srgbClr val="008000"/>
                      </a:solidFill>
                    </a:rPr>
                    <a:t> position/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𝑹</m:t>
                      </m:r>
                    </m:oMath>
                  </a14:m>
                  <a:endParaRPr lang="en-US" sz="1400" b="1" dirty="0">
                    <a:solidFill>
                      <a:srgbClr val="008000"/>
                    </a:solidFill>
                  </a:endParaRP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54661FB-3D9C-354D-9129-38CE3B6871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6105" y="5812460"/>
                  <a:ext cx="2880375" cy="307777"/>
                </a:xfrm>
                <a:prstGeom prst="rect">
                  <a:avLst/>
                </a:prstGeom>
                <a:blipFill>
                  <a:blip r:embed="rId17"/>
                  <a:stretch>
                    <a:fillRect l="-441" t="-4000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2B4054D6-91CF-8544-97D4-2CED8B961244}"/>
                    </a:ext>
                  </a:extLst>
                </p:cNvPr>
                <p:cNvSpPr txBox="1"/>
                <p:nvPr/>
              </p:nvSpPr>
              <p:spPr>
                <a:xfrm>
                  <a:off x="4910906" y="5818608"/>
                  <a:ext cx="3939855" cy="3125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>
                      <a:solidFill>
                        <a:srgbClr val="FF00FF"/>
                      </a:solidFill>
                    </a:rPr>
                    <a:t>quadrupolar moment 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</m:oMath>
                  </a14:m>
                  <a:r>
                    <a:rPr lang="en-US" sz="1400" b="1" dirty="0">
                      <a:solidFill>
                        <a:srgbClr val="FF00FF"/>
                      </a:solidFill>
                    </a:rPr>
                    <a:t> (</a:t>
                  </a:r>
                  <a14:m>
                    <m:oMath xmlns:m="http://schemas.openxmlformats.org/officeDocument/2006/math">
                      <m:r>
                        <a:rPr lang="en-US" sz="1400" b="1" i="1" dirty="0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  <m:r>
                        <a:rPr lang="en-US" sz="1400" b="1" i="0" dirty="0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𝐬𝐢𝐳𝐞</m:t>
                      </m:r>
                    </m:oMath>
                  </a14:m>
                  <a:r>
                    <a:rPr lang="en-US" sz="1400" b="1" dirty="0">
                      <a:solidFill>
                        <a:srgbClr val="FF00FF"/>
                      </a:solidFill>
                    </a:rPr>
                    <a:t>+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𝚫</m:t>
                      </m:r>
                    </m:oMath>
                  </a14:m>
                  <a:r>
                    <a:rPr lang="en-US" sz="1400" b="1" dirty="0" err="1">
                      <a:solidFill>
                        <a:srgbClr val="FF00FF"/>
                      </a:solidFill>
                    </a:rPr>
                    <a:t>pos</a:t>
                  </a:r>
                  <a:r>
                    <a:rPr lang="en-US" sz="1400" b="1" dirty="0">
                      <a:solidFill>
                        <a:srgbClr val="FF00FF"/>
                      </a:solidFill>
                    </a:rPr>
                    <a:t>)/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p>
                          <m:r>
                            <a:rPr lang="en-US" sz="14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a14:m>
                  <a:endParaRPr lang="en-US" sz="1400" b="1" dirty="0">
                    <a:solidFill>
                      <a:srgbClr val="FF00FF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2B4054D6-91CF-8544-97D4-2CED8B96124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10906" y="5818608"/>
                  <a:ext cx="3939855" cy="312586"/>
                </a:xfrm>
                <a:prstGeom prst="rect">
                  <a:avLst/>
                </a:prstGeom>
                <a:blipFill>
                  <a:blip r:embed="rId18"/>
                  <a:stretch>
                    <a:fillRect l="-643" b="-153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C5120C85-7969-5E45-8FBA-768B2BE5F5C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613345" y="5033310"/>
              <a:ext cx="115215" cy="197468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50" name="Right Brace 49">
              <a:extLst>
                <a:ext uri="{FF2B5EF4-FFF2-40B4-BE49-F238E27FC236}">
                  <a16:creationId xmlns:a16="http://schemas.microsoft.com/office/drawing/2014/main" id="{7128F375-4B46-9144-93A6-CB1D829A18E7}"/>
                </a:ext>
              </a:extLst>
            </p:cNvPr>
            <p:cNvSpPr/>
            <p:nvPr/>
          </p:nvSpPr>
          <p:spPr bwMode="auto">
            <a:xfrm rot="5400000">
              <a:off x="3602331" y="4980625"/>
              <a:ext cx="172708" cy="1613010"/>
            </a:xfrm>
            <a:prstGeom prst="rightBrace">
              <a:avLst/>
            </a:prstGeom>
            <a:noFill/>
            <a:ln w="1905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51" name="Right Brace 50">
              <a:extLst>
                <a:ext uri="{FF2B5EF4-FFF2-40B4-BE49-F238E27FC236}">
                  <a16:creationId xmlns:a16="http://schemas.microsoft.com/office/drawing/2014/main" id="{3BDF5E5E-7A00-3141-9C4F-9EAC5C788363}"/>
                </a:ext>
              </a:extLst>
            </p:cNvPr>
            <p:cNvSpPr/>
            <p:nvPr/>
          </p:nvSpPr>
          <p:spPr bwMode="auto">
            <a:xfrm rot="5400000">
              <a:off x="6509778" y="3940214"/>
              <a:ext cx="172708" cy="3693827"/>
            </a:xfrm>
            <a:prstGeom prst="rightBrace">
              <a:avLst/>
            </a:prstGeom>
            <a:noFill/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361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3230BE-4CF6-F945-8D9D-389099632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the Beam Size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59D568-600E-E549-8EFC-B20A16ED1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65" y="1095770"/>
            <a:ext cx="8309432" cy="508362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802212-AE61-F94E-9002-C6D1CC31E418}"/>
              </a:ext>
            </a:extLst>
          </p:cNvPr>
          <p:cNvSpPr txBox="1"/>
          <p:nvPr/>
        </p:nvSpPr>
        <p:spPr>
          <a:xfrm>
            <a:off x="6381699" y="1080520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M. </a:t>
            </a:r>
            <a:r>
              <a:rPr lang="en-US" i="1" dirty="0" err="1"/>
              <a:t>Bozzolan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0592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4DAFAF1E-33C1-3046-9CE6-A4E62856E11E}"/>
              </a:ext>
            </a:extLst>
          </p:cNvPr>
          <p:cNvSpPr/>
          <p:nvPr/>
        </p:nvSpPr>
        <p:spPr bwMode="auto">
          <a:xfrm>
            <a:off x="5384346" y="5367861"/>
            <a:ext cx="3406363" cy="8257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9313B39-4169-E547-93A4-90D92F2BE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BPM with Linear Position Response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A51196-996F-1C48-8522-153AC7F1E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63105"/>
            <a:ext cx="7924799" cy="5031055"/>
          </a:xfrm>
        </p:spPr>
        <p:txBody>
          <a:bodyPr/>
          <a:lstStyle/>
          <a:p>
            <a:r>
              <a:rPr lang="en-US" dirty="0"/>
              <a:t>Split-plane tube electrode</a:t>
            </a:r>
          </a:p>
          <a:p>
            <a:pPr lvl="1"/>
            <a:r>
              <a:rPr lang="en-US" dirty="0"/>
              <a:t>radius:</a:t>
            </a:r>
          </a:p>
          <a:p>
            <a:pPr lvl="1"/>
            <a:r>
              <a:rPr lang="en-US" dirty="0"/>
              <a:t>length:</a:t>
            </a:r>
          </a:p>
          <a:p>
            <a:r>
              <a:rPr lang="en-US" dirty="0"/>
              <a:t>A beam of</a:t>
            </a:r>
          </a:p>
          <a:p>
            <a:pPr lvl="1"/>
            <a:r>
              <a:rPr lang="en-US" dirty="0"/>
              <a:t>charge:     , position:</a:t>
            </a:r>
          </a:p>
          <a:p>
            <a:pPr marL="0" indent="0">
              <a:buNone/>
            </a:pPr>
            <a:r>
              <a:rPr lang="en-US" dirty="0"/>
              <a:t>     induces an image charge </a:t>
            </a:r>
            <a:br>
              <a:rPr lang="en-US" dirty="0"/>
            </a:br>
            <a:r>
              <a:rPr lang="en-US" dirty="0"/>
              <a:t>     on the electrode: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with a linear position response 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8770BD-05E6-8C4D-9A98-AD7E24EB7A4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5" t="4670" r="18061" b="10101"/>
          <a:stretch/>
        </p:blipFill>
        <p:spPr>
          <a:xfrm>
            <a:off x="5186480" y="1180137"/>
            <a:ext cx="3802096" cy="326533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744C23E-9439-444B-804D-728C9125E1DE}"/>
              </a:ext>
            </a:extLst>
          </p:cNvPr>
          <p:cNvCxnSpPr>
            <a:cxnSpLocks/>
          </p:cNvCxnSpPr>
          <p:nvPr/>
        </p:nvCxnSpPr>
        <p:spPr bwMode="auto">
          <a:xfrm flipH="1">
            <a:off x="6462657" y="3966281"/>
            <a:ext cx="797693" cy="26438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025D55-0A2F-F442-8DFF-28AE2564C81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415441" y="4081885"/>
            <a:ext cx="72000" cy="23043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2C3D626-E473-9344-85EB-3E0E8645B7D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066855" y="3544215"/>
            <a:ext cx="72000" cy="23043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40E387A-A1C4-B24E-BFC3-C484BFDB0FC0}"/>
              </a:ext>
            </a:extLst>
          </p:cNvPr>
          <p:cNvCxnSpPr>
            <a:cxnSpLocks/>
          </p:cNvCxnSpPr>
          <p:nvPr/>
        </p:nvCxnSpPr>
        <p:spPr bwMode="auto">
          <a:xfrm flipH="1">
            <a:off x="7490780" y="3686113"/>
            <a:ext cx="612077" cy="20374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07737AE-A5B2-394D-9FB9-0515E121EFAC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685746" y="2507281"/>
            <a:ext cx="989353" cy="12673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69299A7-66DE-DF48-93A9-59FDDED2FB85}"/>
                  </a:ext>
                </a:extLst>
              </p:cNvPr>
              <p:cNvSpPr txBox="1"/>
              <p:nvPr/>
            </p:nvSpPr>
            <p:spPr>
              <a:xfrm>
                <a:off x="5751118" y="3017852"/>
                <a:ext cx="32380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69299A7-66DE-DF48-93A9-59FDDED2F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1118" y="3017852"/>
                <a:ext cx="323807" cy="246221"/>
              </a:xfrm>
              <a:prstGeom prst="rect">
                <a:avLst/>
              </a:prstGeom>
              <a:blipFill>
                <a:blip r:embed="rId3"/>
                <a:stretch>
                  <a:fillRect l="-11538" r="-11538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529B917-F56E-894F-91D6-79C078C0C712}"/>
                  </a:ext>
                </a:extLst>
              </p:cNvPr>
              <p:cNvSpPr txBox="1"/>
              <p:nvPr/>
            </p:nvSpPr>
            <p:spPr>
              <a:xfrm>
                <a:off x="7245085" y="3804004"/>
                <a:ext cx="28693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529B917-F56E-894F-91D6-79C078C0C7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5085" y="3804004"/>
                <a:ext cx="286938" cy="246221"/>
              </a:xfrm>
              <a:prstGeom prst="rect">
                <a:avLst/>
              </a:prstGeom>
              <a:blipFill>
                <a:blip r:embed="rId4"/>
                <a:stretch>
                  <a:fillRect l="-12500" r="-12500" b="-105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0FDEDAB3-CECF-7343-9C5A-DC63EEAAE590}"/>
              </a:ext>
            </a:extLst>
          </p:cNvPr>
          <p:cNvSpPr txBox="1"/>
          <p:nvPr/>
        </p:nvSpPr>
        <p:spPr>
          <a:xfrm rot="20566947">
            <a:off x="6684487" y="2012599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</a:t>
            </a:r>
            <a:br>
              <a:rPr lang="en-US" sz="1400" b="1" dirty="0"/>
            </a:br>
            <a:r>
              <a:rPr lang="en-US" sz="1400" b="1" dirty="0"/>
              <a:t>electrode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6E52B0-7BE7-FE45-90E9-C7F7BE2DD7A9}"/>
              </a:ext>
            </a:extLst>
          </p:cNvPr>
          <p:cNvSpPr txBox="1"/>
          <p:nvPr/>
        </p:nvSpPr>
        <p:spPr>
          <a:xfrm rot="20534374">
            <a:off x="7380008" y="2896139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/>
              <a:t>B</a:t>
            </a:r>
            <a:br>
              <a:rPr lang="en-US" sz="1400" b="1" dirty="0"/>
            </a:br>
            <a:r>
              <a:rPr lang="en-US" sz="1400" b="1" dirty="0"/>
              <a:t>electrode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3887072-DF5A-D840-858A-C6263093B94D}"/>
                  </a:ext>
                </a:extLst>
              </p:cNvPr>
              <p:cNvSpPr txBox="1"/>
              <p:nvPr/>
            </p:nvSpPr>
            <p:spPr>
              <a:xfrm>
                <a:off x="2306105" y="1547155"/>
                <a:ext cx="22442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𝑹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3887072-DF5A-D840-858A-C6263093B9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105" y="1547155"/>
                <a:ext cx="224420" cy="276999"/>
              </a:xfrm>
              <a:prstGeom prst="rect">
                <a:avLst/>
              </a:prstGeom>
              <a:blipFill>
                <a:blip r:embed="rId5"/>
                <a:stretch>
                  <a:fillRect l="-16667" r="-22222" b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F6C5698-D1A0-3649-8F39-06BFF64B3AD3}"/>
                  </a:ext>
                </a:extLst>
              </p:cNvPr>
              <p:cNvSpPr txBox="1"/>
              <p:nvPr/>
            </p:nvSpPr>
            <p:spPr>
              <a:xfrm>
                <a:off x="2418315" y="1894516"/>
                <a:ext cx="24595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=ℓ(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𝐜𝐨𝐬</m:t>
                          </m:r>
                        </m:fName>
                        <m:e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F6C5698-D1A0-3649-8F39-06BFF64B3A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315" y="1894516"/>
                <a:ext cx="2459519" cy="276999"/>
              </a:xfrm>
              <a:prstGeom prst="rect">
                <a:avLst/>
              </a:prstGeom>
              <a:blipFill>
                <a:blip r:embed="rId6"/>
                <a:stretch>
                  <a:fillRect l="-1026" r="-2564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32A209F-41C1-C548-B488-929F653DB6D0}"/>
                  </a:ext>
                </a:extLst>
              </p:cNvPr>
              <p:cNvSpPr txBox="1"/>
              <p:nvPr/>
            </p:nvSpPr>
            <p:spPr>
              <a:xfrm>
                <a:off x="2306105" y="2571636"/>
                <a:ext cx="31572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732A209F-41C1-C548-B488-929F653DB6D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06105" y="2571636"/>
                <a:ext cx="315727" cy="276999"/>
              </a:xfrm>
              <a:prstGeom prst="rect">
                <a:avLst/>
              </a:prstGeom>
              <a:blipFill>
                <a:blip r:embed="rId7"/>
                <a:stretch>
                  <a:fillRect l="-16000" r="-4000" b="-30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2557895-4906-F24F-90A4-78EE848ACAD8}"/>
                  </a:ext>
                </a:extLst>
              </p:cNvPr>
              <p:cNvSpPr txBox="1"/>
              <p:nvPr/>
            </p:nvSpPr>
            <p:spPr>
              <a:xfrm>
                <a:off x="3721480" y="2573534"/>
                <a:ext cx="6412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𝝋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2557895-4906-F24F-90A4-78EE848ACA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1480" y="2573534"/>
                <a:ext cx="641201" cy="276999"/>
              </a:xfrm>
              <a:prstGeom prst="rect">
                <a:avLst/>
              </a:prstGeom>
              <a:blipFill>
                <a:blip r:embed="rId8"/>
                <a:stretch>
                  <a:fillRect l="-9615" r="-9615" b="-40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CE3CFF1-1528-8246-B4BE-C90331F559D7}"/>
                  </a:ext>
                </a:extLst>
              </p:cNvPr>
              <p:cNvSpPr txBox="1"/>
              <p:nvPr/>
            </p:nvSpPr>
            <p:spPr>
              <a:xfrm>
                <a:off x="838297" y="3604018"/>
                <a:ext cx="5106013" cy="8414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𝒆𝒍𝒆𝒄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nary>
                        <m:naryPr>
                          <m:limLoc m:val="undOvr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4"/>
                            </m:r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  <m:sup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sup>
                        <m:e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unc>
                                    <m:func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b="1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𝐜𝐨𝐬</m:t>
                                      </m:r>
                                    </m:fName>
                                    <m:e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𝚽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𝒘</m:t>
                                          </m:r>
                                        </m:sub>
                                      </m:sSub>
                                    </m:e>
                                  </m:func>
                                </m:e>
                              </m:d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𝑹</m:t>
                                      </m:r>
                                    </m:e>
                                    <m:sup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𝒓</m:t>
                                      </m:r>
                                    </m:e>
                                    <m:sup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𝑹𝒓</m:t>
                              </m:r>
                              <m:func>
                                <m:func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b="1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𝐜𝐨𝐬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𝚽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𝒘</m:t>
                                          </m:r>
                                        </m:sub>
                                      </m:s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𝝋</m:t>
                                      </m:r>
                                    </m:e>
                                  </m:d>
                                </m:e>
                              </m:func>
                            </m:den>
                          </m:f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CE3CFF1-1528-8246-B4BE-C90331F559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97" y="3604018"/>
                <a:ext cx="5106013" cy="841449"/>
              </a:xfrm>
              <a:prstGeom prst="rect">
                <a:avLst/>
              </a:prstGeom>
              <a:blipFill>
                <a:blip r:embed="rId9"/>
                <a:stretch>
                  <a:fillRect l="-744" t="-120896" b="-1880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BDB69C1-F1D6-4E47-BB8E-A565C98D14E7}"/>
                  </a:ext>
                </a:extLst>
              </p:cNvPr>
              <p:cNvSpPr txBox="1"/>
              <p:nvPr/>
            </p:nvSpPr>
            <p:spPr>
              <a:xfrm>
                <a:off x="838297" y="4938543"/>
                <a:ext cx="4463210" cy="47666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𝒆𝒍𝒆𝒄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𝒓</m:t>
                              </m:r>
                              <m:func>
                                <m:func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cos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𝝋</m:t>
                                  </m:r>
                                </m:e>
                              </m:func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den>
                          </m:f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𝒙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BDB69C1-F1D6-4E47-BB8E-A565C98D1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97" y="4938543"/>
                <a:ext cx="4463210" cy="476669"/>
              </a:xfrm>
              <a:prstGeom prst="rect">
                <a:avLst/>
              </a:prstGeom>
              <a:blipFill>
                <a:blip r:embed="rId10"/>
                <a:stretch>
                  <a:fillRect l="-1136" t="-2632" b="-157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F34A02C-3DAC-BD4B-A0A5-FD7A268562D1}"/>
                  </a:ext>
                </a:extLst>
              </p:cNvPr>
              <p:cNvSpPr txBox="1"/>
              <p:nvPr/>
            </p:nvSpPr>
            <p:spPr>
              <a:xfrm>
                <a:off x="4877834" y="5518647"/>
                <a:ext cx="3757439" cy="524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⟹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hor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. </m:t>
                      </m:r>
                      <m:r>
                        <m:rPr>
                          <m:nor/>
                        </m:rPr>
                        <a:rPr lang="en-US" b="1" i="0" smtClean="0">
                          <a:latin typeface="Cambria Math" panose="02040503050406030204" pitchFamily="18" charset="0"/>
                        </a:rPr>
                        <m:t>position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num>
                        <m:den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𝜮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𝑩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F34A02C-3DAC-BD4B-A0A5-FD7A268562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7834" y="5518647"/>
                <a:ext cx="3757439" cy="524182"/>
              </a:xfrm>
              <a:prstGeom prst="rect">
                <a:avLst/>
              </a:prstGeom>
              <a:blipFill>
                <a:blip r:embed="rId11"/>
                <a:stretch>
                  <a:fillRect l="-676" t="-2381" r="-676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78632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45CBDBC7-C623-BA4F-8EF8-A692BE1A1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2452" y="3523169"/>
            <a:ext cx="2960908" cy="25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A118349-3EDC-8A4A-80B3-70AED1D03B39}"/>
              </a:ext>
            </a:extLst>
          </p:cNvPr>
          <p:cNvSpPr/>
          <p:nvPr/>
        </p:nvSpPr>
        <p:spPr bwMode="auto">
          <a:xfrm>
            <a:off x="3419799" y="5217443"/>
            <a:ext cx="2800134" cy="8257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pic>
        <p:nvPicPr>
          <p:cNvPr id="14" name="Picture 4" descr="BPM-ESR-bunt-xfig">
            <a:extLst>
              <a:ext uri="{FF2B5EF4-FFF2-40B4-BE49-F238E27FC236}">
                <a16:creationId xmlns:a16="http://schemas.microsoft.com/office/drawing/2014/main" id="{3AD05682-6927-6D4C-87EA-D93805E9E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829" y="1406957"/>
            <a:ext cx="2693683" cy="229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D0F231-5290-0549-BAAB-7EB3BF937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“Shoe-box” BPM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7762ABD9-8BF0-EE44-8A45-A9421A32F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20" y="1117895"/>
            <a:ext cx="3302830" cy="1886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07DFEF-BC65-7F48-AC68-2CE7E118B30B}"/>
              </a:ext>
            </a:extLst>
          </p:cNvPr>
          <p:cNvSpPr txBox="1"/>
          <p:nvPr/>
        </p:nvSpPr>
        <p:spPr>
          <a:xfrm>
            <a:off x="1134640" y="3510011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 guards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5A2181-1753-834D-ABC2-17AB791DFAF8}"/>
              </a:ext>
            </a:extLst>
          </p:cNvPr>
          <p:cNvSpPr txBox="1"/>
          <p:nvPr/>
        </p:nvSpPr>
        <p:spPr>
          <a:xfrm>
            <a:off x="676823" y="3174884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F5B7D5-B000-6A40-B6EA-347A5E940081}"/>
              </a:ext>
            </a:extLst>
          </p:cNvPr>
          <p:cNvSpPr txBox="1"/>
          <p:nvPr/>
        </p:nvSpPr>
        <p:spPr>
          <a:xfrm>
            <a:off x="2443453" y="3165042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3685002-4903-D54A-A23E-E6F79D188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150" y="1117895"/>
            <a:ext cx="3302830" cy="2392116"/>
          </a:xfrm>
        </p:spPr>
        <p:txBody>
          <a:bodyPr/>
          <a:lstStyle/>
          <a:p>
            <a:r>
              <a:rPr lang="en-US" dirty="0"/>
              <a:t>Split-plane </a:t>
            </a:r>
            <a:br>
              <a:rPr lang="en-US" dirty="0"/>
            </a:br>
            <a:r>
              <a:rPr lang="en-US" dirty="0"/>
              <a:t>(“shoe-box”) BPM</a:t>
            </a:r>
            <a:br>
              <a:rPr lang="en-US" dirty="0"/>
            </a:br>
            <a:r>
              <a:rPr lang="en-US" dirty="0"/>
              <a:t>with ground-guards</a:t>
            </a:r>
          </a:p>
          <a:p>
            <a:pPr lvl="1"/>
            <a:r>
              <a:rPr lang="en-US" dirty="0"/>
              <a:t>Improved sensitivity and </a:t>
            </a:r>
            <a:br>
              <a:rPr lang="en-US" dirty="0"/>
            </a:br>
            <a:r>
              <a:rPr lang="en-US" dirty="0"/>
              <a:t>reduced cross-talk</a:t>
            </a:r>
          </a:p>
          <a:p>
            <a:pPr lvl="1"/>
            <a:r>
              <a:rPr lang="en-US" dirty="0"/>
              <a:t>Improved linearity</a:t>
            </a: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5749A07A-7FA5-EA45-97CD-11896A317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21" y="4049488"/>
            <a:ext cx="2935052" cy="214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41F358-8E49-6345-ADBF-8C4A0AEFFA12}"/>
                  </a:ext>
                </a:extLst>
              </p:cNvPr>
              <p:cNvSpPr txBox="1"/>
              <p:nvPr/>
            </p:nvSpPr>
            <p:spPr>
              <a:xfrm>
                <a:off x="3473943" y="4249878"/>
                <a:ext cx="2133084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br>
                  <a:rPr lang="en-US" b="0" dirty="0"/>
                </a:br>
                <a:endParaRPr lang="en-US" b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41F358-8E49-6345-ADBF-8C4A0AEFF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3943" y="4249878"/>
                <a:ext cx="2133084" cy="299313"/>
              </a:xfrm>
              <a:prstGeom prst="rect">
                <a:avLst/>
              </a:prstGeom>
              <a:blipFill>
                <a:blip r:embed="rId6"/>
                <a:stretch>
                  <a:fillRect l="-595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2B128BF-800A-B84F-8CFB-C4C9F4027FDA}"/>
                  </a:ext>
                </a:extLst>
              </p:cNvPr>
              <p:cNvSpPr txBox="1"/>
              <p:nvPr/>
            </p:nvSpPr>
            <p:spPr>
              <a:xfrm>
                <a:off x="3411829" y="4763098"/>
                <a:ext cx="2203167" cy="299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br>
                  <a:rPr lang="en-US" b="0" dirty="0"/>
                </a:br>
                <a:endParaRPr lang="en-US" b="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2B128BF-800A-B84F-8CFB-C4C9F4027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1829" y="4763098"/>
                <a:ext cx="2203167" cy="299634"/>
              </a:xfrm>
              <a:prstGeom prst="rect">
                <a:avLst/>
              </a:prstGeom>
              <a:blipFill>
                <a:blip r:embed="rId7"/>
                <a:stretch>
                  <a:fillRect l="-1724" r="-575" b="-2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6EF82C-C739-1445-AD44-63783E9E1515}"/>
                  </a:ext>
                </a:extLst>
              </p:cNvPr>
              <p:cNvSpPr txBox="1"/>
              <p:nvPr/>
            </p:nvSpPr>
            <p:spPr>
              <a:xfrm>
                <a:off x="3521023" y="5303118"/>
                <a:ext cx="2475293" cy="6226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𝒂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𝒓𝒊𝒈𝒉𝒕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𝒍𝒆𝒇𝒕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𝒓𝒊𝒈𝒉𝒕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  <m:t>𝒍𝒆𝒇𝒕</m:t>
                              </m:r>
                            </m:sub>
                          </m:sSub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num>
                        <m:den>
                          <m:r>
                            <a:rPr lang="el-GR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𝜮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6EF82C-C739-1445-AD44-63783E9E1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1023" y="5303118"/>
                <a:ext cx="2475293" cy="622671"/>
              </a:xfrm>
              <a:prstGeom prst="rect">
                <a:avLst/>
              </a:prstGeom>
              <a:blipFill>
                <a:blip r:embed="rId8"/>
                <a:stretch>
                  <a:fillRect l="-510" t="-2000" r="-1531" b="-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EEC9BCB-8A54-0C45-9A8F-E6E6A1EBDFCD}"/>
              </a:ext>
            </a:extLst>
          </p:cNvPr>
          <p:cNvSpPr txBox="1"/>
          <p:nvPr/>
        </p:nvSpPr>
        <p:spPr>
          <a:xfrm>
            <a:off x="3222181" y="3761105"/>
            <a:ext cx="2129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P. </a:t>
            </a:r>
            <a:r>
              <a:rPr lang="en-US" i="1" dirty="0" err="1"/>
              <a:t>Kowina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368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3198F-32FF-EA4F-98A5-9F03D5F97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3F45C-D43B-9A40-AB7D-76EE8113BE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260" y="1086295"/>
            <a:ext cx="8295480" cy="51078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Introduction into BPM systems</a:t>
            </a:r>
          </a:p>
          <a:p>
            <a:pPr lvl="1"/>
            <a:r>
              <a:rPr lang="en-US" dirty="0"/>
              <a:t>From an engineering perspective</a:t>
            </a:r>
          </a:p>
          <a:p>
            <a:pPr lvl="2"/>
            <a:r>
              <a:rPr lang="en-US" sz="1600" dirty="0"/>
              <a:t>How to design and build a BPM system!?</a:t>
            </a:r>
          </a:p>
          <a:p>
            <a:pPr lvl="1"/>
            <a:r>
              <a:rPr lang="en-US" dirty="0"/>
              <a:t>Focus on the principle of operation </a:t>
            </a:r>
          </a:p>
          <a:p>
            <a:pPr lvl="2"/>
            <a:r>
              <a:rPr lang="en-US" sz="1600" dirty="0"/>
              <a:t>Often in graphical format </a:t>
            </a:r>
          </a:p>
          <a:p>
            <a:pPr lvl="1"/>
            <a:r>
              <a:rPr lang="en-US" dirty="0"/>
              <a:t>Practical formulas as necessary, but no lengthy derivations</a:t>
            </a:r>
          </a:p>
          <a:p>
            <a:pPr lvl="1"/>
            <a:r>
              <a:rPr lang="en-US" dirty="0"/>
              <a:t>Stick to the fundamentals</a:t>
            </a:r>
          </a:p>
          <a:p>
            <a:pPr lvl="2"/>
            <a:r>
              <a:rPr lang="en-US" sz="1600" dirty="0"/>
              <a:t>Expert and exotic stuff: please study the related papers</a:t>
            </a:r>
          </a:p>
          <a:p>
            <a:r>
              <a:rPr lang="en-US" dirty="0"/>
              <a:t>Very personal selection of BPM topics</a:t>
            </a:r>
          </a:p>
          <a:p>
            <a:pPr lvl="1"/>
            <a:r>
              <a:rPr lang="en-US" dirty="0"/>
              <a:t>Focus on popular BPM components and subsystems</a:t>
            </a:r>
          </a:p>
          <a:p>
            <a:pPr lvl="2"/>
            <a:r>
              <a:rPr lang="en-US" sz="1600" dirty="0"/>
              <a:t>BPM pickups, such as buttons, </a:t>
            </a:r>
            <a:r>
              <a:rPr lang="en-US" sz="1600" dirty="0" err="1"/>
              <a:t>stripline</a:t>
            </a:r>
            <a:r>
              <a:rPr lang="en-US" sz="1600" dirty="0"/>
              <a:t>, cavity BPM, etc.</a:t>
            </a:r>
          </a:p>
          <a:p>
            <a:pPr lvl="2"/>
            <a:r>
              <a:rPr lang="en-US" sz="1600" dirty="0"/>
              <a:t>BPM electronics, e.g. RF signal conditioning, digital signal processing</a:t>
            </a:r>
          </a:p>
          <a:p>
            <a:pPr lvl="1"/>
            <a:r>
              <a:rPr lang="en-US" dirty="0"/>
              <a:t>Will not cover BPM applications and beam measurements</a:t>
            </a:r>
          </a:p>
          <a:p>
            <a:pPr lvl="2"/>
            <a:r>
              <a:rPr lang="en-US" sz="1600" dirty="0"/>
              <a:t>Covered at the CAS introduction and advanced courses</a:t>
            </a:r>
          </a:p>
          <a:p>
            <a:r>
              <a:rPr lang="en-US" dirty="0"/>
              <a:t>Give the design basics for the key elements of a BPM system</a:t>
            </a:r>
          </a:p>
          <a:p>
            <a:pPr lvl="1"/>
            <a:r>
              <a:rPr lang="en-US" dirty="0"/>
              <a:t>So lets start…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198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0CDE-62B4-CE48-A688-BE8BC9B9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Spit-Plane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9259-1781-6146-AB99-EB52BF8DB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65" y="1431940"/>
            <a:ext cx="8218670" cy="4762220"/>
          </a:xfrm>
        </p:spPr>
        <p:txBody>
          <a:bodyPr/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Linear position response </a:t>
            </a:r>
          </a:p>
          <a:p>
            <a:pPr lvl="2"/>
            <a:r>
              <a:rPr lang="en-US" sz="1600" dirty="0"/>
              <a:t>No correction for non-linearities required, simple analog read-out electronics without post-processing</a:t>
            </a:r>
          </a:p>
          <a:p>
            <a:pPr lvl="1"/>
            <a:r>
              <a:rPr lang="en-US" dirty="0"/>
              <a:t>high transfer impedance at low frequencies</a:t>
            </a:r>
          </a:p>
          <a:p>
            <a:pPr lvl="2"/>
            <a:r>
              <a:rPr lang="en-US" sz="1600" dirty="0"/>
              <a:t>Good match for long bunches, low-β beam</a:t>
            </a:r>
          </a:p>
          <a:p>
            <a:pPr lvl="2"/>
            <a:r>
              <a:rPr lang="en-US" sz="1600" dirty="0"/>
              <a:t>High signal levels, allows operation at low frequencies with high load impedance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Complicated mechanics, requires sufficient real-estate</a:t>
            </a:r>
          </a:p>
          <a:p>
            <a:pPr lvl="1"/>
            <a:r>
              <a:rPr lang="en-US" dirty="0"/>
              <a:t>High capacitive source impedance, reflective</a:t>
            </a:r>
          </a:p>
          <a:p>
            <a:pPr lvl="1"/>
            <a:r>
              <a:rPr lang="en-US" dirty="0"/>
              <a:t>Eigenmodes at low frequencies, high beam coupling impedance </a:t>
            </a:r>
          </a:p>
          <a:p>
            <a:pPr lvl="2"/>
            <a:r>
              <a:rPr lang="en-US" sz="1600" dirty="0"/>
              <a:t>Limited to low frequency operation, typically &lt;300 MHz </a:t>
            </a:r>
          </a:p>
        </p:txBody>
      </p:sp>
    </p:spTree>
    <p:extLst>
      <p:ext uri="{BB962C8B-B14F-4D97-AF65-F5344CB8AC3E}">
        <p14:creationId xmlns:p14="http://schemas.microsoft.com/office/powerpoint/2010/main" val="2297731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3AE6D-7739-2D44-9327-81540214C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“Shoe-box” BPM Example</a:t>
            </a:r>
          </a:p>
        </p:txBody>
      </p:sp>
      <p:sp>
        <p:nvSpPr>
          <p:cNvPr id="16" name="Text Box 15">
            <a:extLst>
              <a:ext uri="{FF2B5EF4-FFF2-40B4-BE49-F238E27FC236}">
                <a16:creationId xmlns:a16="http://schemas.microsoft.com/office/drawing/2014/main" id="{98656C16-41F7-7E4E-A935-CDC1A38EFF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140352"/>
            <a:ext cx="9144000" cy="546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ym typeface="Symbol" pitchFamily="18" charset="2"/>
              </a:rPr>
              <a:t>Technical realization at the HIT synchrotron of 46 m length for 7 MeV/u 440 MeV/u</a:t>
            </a:r>
          </a:p>
          <a:p>
            <a:pPr algn="l">
              <a:lnSpc>
                <a:spcPct val="70000"/>
              </a:lnSpc>
              <a:buFont typeface="Wingdings" pitchFamily="2" charset="2"/>
              <a:buNone/>
            </a:pPr>
            <a:r>
              <a:rPr lang="en-US" altLang="de-DE" sz="2000" dirty="0">
                <a:sym typeface="Symbol" pitchFamily="18" charset="2"/>
              </a:rPr>
              <a:t>BPM clearance: 180x70 mm</a:t>
            </a:r>
            <a:r>
              <a:rPr lang="en-US" altLang="de-DE" sz="2400" baseline="30000" dirty="0">
                <a:sym typeface="Symbol" pitchFamily="18" charset="2"/>
              </a:rPr>
              <a:t>2</a:t>
            </a:r>
            <a:r>
              <a:rPr lang="en-US" altLang="de-DE" sz="2000" dirty="0">
                <a:sym typeface="Symbol" pitchFamily="18" charset="2"/>
              </a:rPr>
              <a:t>, standard beam pipe diameter: 200 mm.</a:t>
            </a:r>
          </a:p>
        </p:txBody>
      </p:sp>
      <p:pic>
        <p:nvPicPr>
          <p:cNvPr id="17" name="Picture 16" descr="RC287609">
            <a:extLst>
              <a:ext uri="{FF2B5EF4-FFF2-40B4-BE49-F238E27FC236}">
                <a16:creationId xmlns:a16="http://schemas.microsoft.com/office/drawing/2014/main" id="{41153677-2D14-004D-A55B-C5088729C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35" y="1788138"/>
            <a:ext cx="3028035" cy="3363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3A25385-99E4-D147-9E7E-A08BFD2D1E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625" r="9227"/>
          <a:stretch/>
        </p:blipFill>
        <p:spPr>
          <a:xfrm>
            <a:off x="5685522" y="1733563"/>
            <a:ext cx="3447485" cy="3846380"/>
          </a:xfrm>
          <a:prstGeom prst="rect">
            <a:avLst/>
          </a:prstGeom>
        </p:spPr>
      </p:pic>
      <p:pic>
        <p:nvPicPr>
          <p:cNvPr id="18" name="Picture 17" descr="RC287617">
            <a:extLst>
              <a:ext uri="{FF2B5EF4-FFF2-40B4-BE49-F238E27FC236}">
                <a16:creationId xmlns:a16="http://schemas.microsoft.com/office/drawing/2014/main" id="{B9047A30-8BFE-3748-B760-D7941B4A9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lum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155" y="3697835"/>
            <a:ext cx="3216275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330874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079AB-7F0D-DB4E-9337-FFDF3F4C0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BPM Equivalent Circuit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59661-9431-DC44-A9E3-DC1771EB2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91" y="1035024"/>
            <a:ext cx="5589728" cy="20738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AB029E-D34C-6649-897F-CF930A020308}"/>
                  </a:ext>
                </a:extLst>
              </p:cNvPr>
              <p:cNvSpPr txBox="1"/>
              <p:nvPr/>
            </p:nvSpPr>
            <p:spPr>
              <a:xfrm>
                <a:off x="166833" y="1807182"/>
                <a:ext cx="6299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AB029E-D34C-6649-897F-CF930A020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833" y="1807182"/>
                <a:ext cx="629916" cy="276999"/>
              </a:xfrm>
              <a:prstGeom prst="rect">
                <a:avLst/>
              </a:prstGeom>
              <a:blipFill>
                <a:blip r:embed="rId3"/>
                <a:stretch>
                  <a:fillRect l="-5882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EA7CDF-9FD3-CD40-8B95-3E389D4F536C}"/>
                  </a:ext>
                </a:extLst>
              </p:cNvPr>
              <p:cNvSpPr txBox="1"/>
              <p:nvPr/>
            </p:nvSpPr>
            <p:spPr>
              <a:xfrm>
                <a:off x="1672346" y="1807182"/>
                <a:ext cx="7822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EA7CDF-9FD3-CD40-8B95-3E389D4F5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2346" y="1807182"/>
                <a:ext cx="782202" cy="276999"/>
              </a:xfrm>
              <a:prstGeom prst="rect">
                <a:avLst/>
              </a:prstGeom>
              <a:blipFill>
                <a:blip r:embed="rId4"/>
                <a:stretch>
                  <a:fillRect l="-6557" r="-1639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96F2DA-5597-684E-8313-0CA1DF6CBF95}"/>
                  </a:ext>
                </a:extLst>
              </p:cNvPr>
              <p:cNvSpPr txBox="1"/>
              <p:nvPr/>
            </p:nvSpPr>
            <p:spPr>
              <a:xfrm>
                <a:off x="2552753" y="1738825"/>
                <a:ext cx="7773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96F2DA-5597-684E-8313-0CA1DF6CB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2753" y="1738825"/>
                <a:ext cx="777392" cy="276999"/>
              </a:xfrm>
              <a:prstGeom prst="rect">
                <a:avLst/>
              </a:prstGeom>
              <a:blipFill>
                <a:blip r:embed="rId5"/>
                <a:stretch>
                  <a:fillRect l="-4839" r="-161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892568-810D-B748-BB67-8635176B89C1}"/>
                  </a:ext>
                </a:extLst>
              </p:cNvPr>
              <p:cNvSpPr txBox="1"/>
              <p:nvPr/>
            </p:nvSpPr>
            <p:spPr>
              <a:xfrm>
                <a:off x="5265242" y="1108301"/>
                <a:ext cx="607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𝒍𝒐𝒂𝒅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892568-810D-B748-BB67-8635176B8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5242" y="1108301"/>
                <a:ext cx="607474" cy="276999"/>
              </a:xfrm>
              <a:prstGeom prst="rect">
                <a:avLst/>
              </a:prstGeom>
              <a:blipFill>
                <a:blip r:embed="rId6"/>
                <a:stretch>
                  <a:fillRect l="-8333" r="-208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E1C3A4-C86C-EB46-B013-E2493205D8AE}"/>
                  </a:ext>
                </a:extLst>
              </p:cNvPr>
              <p:cNvSpPr txBox="1"/>
              <p:nvPr/>
            </p:nvSpPr>
            <p:spPr>
              <a:xfrm>
                <a:off x="4478912" y="1002627"/>
                <a:ext cx="3205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E1C3A4-C86C-EB46-B013-E2493205D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912" y="1002627"/>
                <a:ext cx="320537" cy="276999"/>
              </a:xfrm>
              <a:prstGeom prst="rect">
                <a:avLst/>
              </a:prstGeom>
              <a:blipFill>
                <a:blip r:embed="rId7"/>
                <a:stretch>
                  <a:fillRect l="-15385" r="-3846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E940E1-2740-FB42-B3BB-0E839D2E0862}"/>
                  </a:ext>
                </a:extLst>
              </p:cNvPr>
              <p:cNvSpPr txBox="1"/>
              <p:nvPr/>
            </p:nvSpPr>
            <p:spPr>
              <a:xfrm>
                <a:off x="413574" y="2982767"/>
                <a:ext cx="5517343" cy="8736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  <m:d>
                        <m:d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𝒃𝒖𝒕𝒕𝒐𝒏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𝒃𝒆𝒂𝒎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𝝓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𝒍𝒐𝒂𝒅</m:t>
                          </m:r>
                        </m:sub>
                      </m:sSub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f>
                            <m:fPr>
                              <m:type m:val="skw"/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skw"/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𝒋</m:t>
                              </m:r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𝝎</m:t>
                                  </m:r>
                                </m:e>
                                <m:sub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BE940E1-2740-FB42-B3BB-0E839D2E08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3574" y="2982767"/>
                <a:ext cx="5517343" cy="873637"/>
              </a:xfrm>
              <a:prstGeom prst="rect">
                <a:avLst/>
              </a:prstGeom>
              <a:blipFill>
                <a:blip r:embed="rId8"/>
                <a:stretch>
                  <a:fillRect l="-460" t="-58571" r="-920" b="-9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BE46D2-1266-AA45-8852-31664B087193}"/>
                  </a:ext>
                </a:extLst>
              </p:cNvPr>
              <p:cNvSpPr txBox="1"/>
              <p:nvPr/>
            </p:nvSpPr>
            <p:spPr>
              <a:xfrm>
                <a:off x="609306" y="3947435"/>
                <a:ext cx="1916999" cy="5670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𝒍𝒐𝒂𝒅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</a:rPr>
                                <m:t>𝒃𝒖𝒕𝒕𝒐𝒏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BE46D2-1266-AA45-8852-31664B0871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306" y="3947435"/>
                <a:ext cx="1916999" cy="567078"/>
              </a:xfrm>
              <a:prstGeom prst="rect">
                <a:avLst/>
              </a:prstGeom>
              <a:blipFill>
                <a:blip r:embed="rId9"/>
                <a:stretch>
                  <a:fillRect l="-1325" t="-4444" b="-88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16108C3-C423-3743-84F8-09859A9E7404}"/>
                  </a:ext>
                </a:extLst>
              </p:cNvPr>
              <p:cNvSpPr txBox="1"/>
              <p:nvPr/>
            </p:nvSpPr>
            <p:spPr>
              <a:xfrm>
                <a:off x="2655913" y="3992253"/>
                <a:ext cx="1490664" cy="5250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8000"/>
                                  </a:solidFill>
                                  <a:latin typeface="Cambria Math" panose="02040503050406030204" pitchFamily="18" charset="0"/>
                                </a:rPr>
                                <m:t>𝒃𝒖𝒕𝒕𝒐𝒏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16108C3-C423-3743-84F8-09859A9E74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5913" y="3992253"/>
                <a:ext cx="1490664" cy="525016"/>
              </a:xfrm>
              <a:prstGeom prst="rect">
                <a:avLst/>
              </a:prstGeom>
              <a:blipFill>
                <a:blip r:embed="rId10"/>
                <a:stretch>
                  <a:fillRect l="-840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14A447-1B1C-CC4F-B3CC-0A409EAF9F4B}"/>
                  </a:ext>
                </a:extLst>
              </p:cNvPr>
              <p:cNvSpPr txBox="1"/>
              <p:nvPr/>
            </p:nvSpPr>
            <p:spPr>
              <a:xfrm>
                <a:off x="4490219" y="3992253"/>
                <a:ext cx="3079305" cy="5590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𝝓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𝒃𝒖𝒕𝒕𝒐𝒏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𝟒</m:t>
                              </m:r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</a:rPr>
                                <m:t>𝒑𝒊𝒑𝒆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=0, 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3B14A447-1B1C-CC4F-B3CC-0A409EAF9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0219" y="3992253"/>
                <a:ext cx="3079305" cy="559064"/>
              </a:xfrm>
              <a:prstGeom prst="rect">
                <a:avLst/>
              </a:prstGeom>
              <a:blipFill>
                <a:blip r:embed="rId11"/>
                <a:stretch>
                  <a:fillRect l="-1646" r="-1646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CECE55-1583-8746-A2E6-2DC1B9EE9329}"/>
                  </a:ext>
                </a:extLst>
              </p:cNvPr>
              <p:cNvSpPr txBox="1"/>
              <p:nvPr/>
            </p:nvSpPr>
            <p:spPr>
              <a:xfrm>
                <a:off x="552465" y="5392795"/>
                <a:ext cx="4216154" cy="8104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func>
                            <m:func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a:rPr lang="en-US" b="1" i="0" smtClean="0">
                                  <a:latin typeface="Cambria Math" panose="02040503050406030204" pitchFamily="18" charset="0"/>
                                </a:rPr>
                                <m:t>𝐥𝐧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𝒃𝒖𝒕𝒕𝒐𝒏</m:t>
                                          </m:r>
                                        </m:sub>
                                      </m:sSub>
                                      <m:r>
                                        <a:rPr lang="en-US" b="1" i="1" smtClean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𝒘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𝒈𝒂𝒑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𝒓</m:t>
                                          </m:r>
                                        </m:e>
                                        <m:sub>
                                          <m:r>
                                            <a:rPr lang="en-US" b="1" i="1" smtClean="0">
                                              <a:latin typeface="Cambria Math" panose="02040503050406030204" pitchFamily="18" charset="0"/>
                                            </a:rPr>
                                            <m:t>𝒃𝒖𝒕𝒕𝒐𝒏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⋯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FCECE55-1583-8746-A2E6-2DC1B9EE9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465" y="5392795"/>
                <a:ext cx="4216154" cy="810478"/>
              </a:xfrm>
              <a:prstGeom prst="rect">
                <a:avLst/>
              </a:prstGeom>
              <a:blipFill>
                <a:blip r:embed="rId12"/>
                <a:stretch>
                  <a:fillRect l="-602" t="-3125" b="-62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4F892B83-3E1D-AB4D-8331-EE1226226A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795731"/>
              </p:ext>
            </p:extLst>
          </p:nvPr>
        </p:nvGraphicFramePr>
        <p:xfrm>
          <a:off x="4840835" y="4569835"/>
          <a:ext cx="4184339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49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693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982">
                <a:tc>
                  <a:txBody>
                    <a:bodyPr/>
                    <a:lstStyle/>
                    <a:p>
                      <a:r>
                        <a:rPr lang="en-US" sz="1200" dirty="0"/>
                        <a:t>Increase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Effect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64">
                <a:tc>
                  <a:txBody>
                    <a:bodyPr/>
                    <a:lstStyle/>
                    <a:p>
                      <a:r>
                        <a:rPr lang="en-US" sz="1200" i="1" dirty="0" err="1">
                          <a:solidFill>
                            <a:schemeClr val="tx1"/>
                          </a:solidFill>
                        </a:rPr>
                        <a:t>d</a:t>
                      </a:r>
                      <a:r>
                        <a:rPr lang="en-US" sz="1200" i="1" baseline="-25000" dirty="0" err="1">
                          <a:solidFill>
                            <a:schemeClr val="tx1"/>
                          </a:solidFill>
                        </a:rPr>
                        <a:t>button</a:t>
                      </a:r>
                      <a:endParaRPr lang="en-US" sz="1200" i="1" baseline="-25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(larger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area &amp; </a:t>
                      </a:r>
                      <a:r>
                        <a:rPr lang="en-US" sz="1200" i="1" baseline="0" dirty="0" err="1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1200" i="1" baseline="-25000" dirty="0" err="1">
                          <a:solidFill>
                            <a:schemeClr val="tx1"/>
                          </a:solidFill>
                        </a:rPr>
                        <a:t>button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Higher signal level</a:t>
                      </a:r>
                    </a:p>
                    <a:p>
                      <a:r>
                        <a:rPr lang="en-US" sz="1200" dirty="0">
                          <a:solidFill>
                            <a:srgbClr val="FF3300"/>
                          </a:solidFill>
                        </a:rPr>
                        <a:t>Lower 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64">
                <a:tc>
                  <a:txBody>
                    <a:bodyPr/>
                    <a:lstStyle/>
                    <a:p>
                      <a:r>
                        <a:rPr lang="en-US" sz="1200" i="1" baseline="0" dirty="0" err="1">
                          <a:solidFill>
                            <a:srgbClr val="3366FF"/>
                          </a:solidFill>
                        </a:rPr>
                        <a:t>t</a:t>
                      </a:r>
                      <a:r>
                        <a:rPr lang="en-US" sz="1200" i="1" baseline="-25000" dirty="0" err="1">
                          <a:solidFill>
                            <a:srgbClr val="3366FF"/>
                          </a:solidFill>
                        </a:rPr>
                        <a:t>button</a:t>
                      </a:r>
                      <a:endParaRPr lang="en-US" sz="1200" i="1" baseline="-25000" dirty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lang="en-US" sz="1200" dirty="0"/>
                        <a:t>(larger volume)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Lower wake</a:t>
                      </a:r>
                      <a:r>
                        <a:rPr lang="en-US" sz="1200" baseline="0" dirty="0">
                          <a:solidFill>
                            <a:srgbClr val="008000"/>
                          </a:solidFill>
                        </a:rPr>
                        <a:t> impedance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Lower resolution, higher weight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64">
                <a:tc>
                  <a:txBody>
                    <a:bodyPr/>
                    <a:lstStyle/>
                    <a:p>
                      <a:r>
                        <a:rPr lang="en-US" sz="1200" i="1" dirty="0" err="1">
                          <a:solidFill>
                            <a:srgbClr val="FF6600"/>
                          </a:solidFill>
                        </a:rPr>
                        <a:t>w</a:t>
                      </a:r>
                      <a:r>
                        <a:rPr lang="en-US" sz="1200" i="1" baseline="-25000" dirty="0" err="1">
                          <a:solidFill>
                            <a:srgbClr val="FF6600"/>
                          </a:solidFill>
                        </a:rPr>
                        <a:t>gap</a:t>
                      </a:r>
                      <a:endParaRPr lang="en-US" sz="1200" i="1" baseline="-25000" dirty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en-US" sz="1200" dirty="0"/>
                        <a:t>(more trapped modes)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Higher resolution</a:t>
                      </a:r>
                    </a:p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Higher wake impedance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89F3E023-6524-DB40-9DC8-36C3E38BB3EE}"/>
              </a:ext>
            </a:extLst>
          </p:cNvPr>
          <p:cNvSpPr txBox="1"/>
          <p:nvPr/>
        </p:nvSpPr>
        <p:spPr>
          <a:xfrm>
            <a:off x="3819320" y="2704133"/>
            <a:ext cx="949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typically 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50 </a:t>
            </a:r>
            <a:r>
              <a:rPr lang="en-US" sz="1400" b="1" i="1" dirty="0" err="1">
                <a:solidFill>
                  <a:srgbClr val="C00000"/>
                </a:solidFill>
              </a:rPr>
              <a:t>Ω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52A5663-28A9-4244-81CA-2FC846B95D62}"/>
              </a:ext>
            </a:extLst>
          </p:cNvPr>
          <p:cNvSpPr txBox="1"/>
          <p:nvPr/>
        </p:nvSpPr>
        <p:spPr>
          <a:xfrm>
            <a:off x="1133038" y="4569909"/>
            <a:ext cx="13932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time constant</a:t>
            </a:r>
            <a:endParaRPr lang="en-US" sz="1400" b="1" i="1" dirty="0">
              <a:solidFill>
                <a:srgbClr val="0000F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7E74C69-745A-F348-9262-3B86E2EDDE43}"/>
              </a:ext>
            </a:extLst>
          </p:cNvPr>
          <p:cNvSpPr txBox="1"/>
          <p:nvPr/>
        </p:nvSpPr>
        <p:spPr>
          <a:xfrm>
            <a:off x="2655913" y="4551317"/>
            <a:ext cx="21435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8000"/>
                </a:solidFill>
              </a:rPr>
              <a:t>1/electrode transit time</a:t>
            </a:r>
            <a:endParaRPr lang="en-US" sz="1400" b="1" i="1" dirty="0">
              <a:solidFill>
                <a:srgbClr val="008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D1F914-A25C-D040-A518-DE4F1EC74337}"/>
              </a:ext>
            </a:extLst>
          </p:cNvPr>
          <p:cNvSpPr txBox="1"/>
          <p:nvPr/>
        </p:nvSpPr>
        <p:spPr>
          <a:xfrm>
            <a:off x="7581689" y="4007771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coverage </a:t>
            </a:r>
            <a:br>
              <a:rPr lang="en-US" sz="1400" b="1" dirty="0">
                <a:solidFill>
                  <a:srgbClr val="7030A0"/>
                </a:solidFill>
              </a:rPr>
            </a:br>
            <a:r>
              <a:rPr lang="en-US" sz="1400" b="1" dirty="0">
                <a:solidFill>
                  <a:srgbClr val="7030A0"/>
                </a:solidFill>
              </a:rPr>
              <a:t>factor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A2D2F59-5C8B-6441-AB6F-5E9FC7A82EE0}"/>
              </a:ext>
            </a:extLst>
          </p:cNvPr>
          <p:cNvSpPr txBox="1"/>
          <p:nvPr/>
        </p:nvSpPr>
        <p:spPr>
          <a:xfrm>
            <a:off x="654671" y="4951319"/>
            <a:ext cx="31646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button capacitance, very simplified</a:t>
            </a:r>
            <a:br>
              <a:rPr lang="en-US" sz="1400" b="1" dirty="0"/>
            </a:br>
            <a:r>
              <a:rPr lang="en-US" sz="1400" b="1" dirty="0"/>
              <a:t>typically 2…15 pF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FD3CBE-4EDC-484D-9B54-80C37A2D429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062" y="1017416"/>
            <a:ext cx="3040112" cy="295530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4AFCC9-142A-704B-A314-0E3F866D3AAB}"/>
              </a:ext>
            </a:extLst>
          </p:cNvPr>
          <p:cNvCxnSpPr>
            <a:cxnSpLocks/>
          </p:cNvCxnSpPr>
          <p:nvPr/>
        </p:nvCxnSpPr>
        <p:spPr bwMode="auto">
          <a:xfrm flipH="1">
            <a:off x="7145136" y="3198570"/>
            <a:ext cx="30723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6A1BDE4-FA01-F343-B638-4A6273D333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415440" y="2238445"/>
            <a:ext cx="268835" cy="6568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D9AA137-8F6F-5B44-88AB-141B3A87B590}"/>
              </a:ext>
            </a:extLst>
          </p:cNvPr>
          <p:cNvCxnSpPr>
            <a:cxnSpLocks/>
          </p:cNvCxnSpPr>
          <p:nvPr/>
        </p:nvCxnSpPr>
        <p:spPr bwMode="auto">
          <a:xfrm>
            <a:off x="6769711" y="1508750"/>
            <a:ext cx="346281" cy="2155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F8ADA0B-A3A1-9146-B259-D514F895B459}"/>
              </a:ext>
            </a:extLst>
          </p:cNvPr>
          <p:cNvCxnSpPr>
            <a:cxnSpLocks/>
          </p:cNvCxnSpPr>
          <p:nvPr/>
        </p:nvCxnSpPr>
        <p:spPr bwMode="auto">
          <a:xfrm flipH="1">
            <a:off x="7721211" y="1772689"/>
            <a:ext cx="34564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2AC677A-BC1B-A545-BC49-43304CF08233}"/>
                  </a:ext>
                </a:extLst>
              </p:cNvPr>
              <p:cNvSpPr txBox="1"/>
              <p:nvPr/>
            </p:nvSpPr>
            <p:spPr>
              <a:xfrm>
                <a:off x="6071519" y="1920376"/>
                <a:ext cx="500650" cy="268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2AC677A-BC1B-A545-BC49-43304CF08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519" y="1920376"/>
                <a:ext cx="500650" cy="268279"/>
              </a:xfrm>
              <a:prstGeom prst="rect">
                <a:avLst/>
              </a:prstGeom>
              <a:blipFill>
                <a:blip r:embed="rId14"/>
                <a:stretch>
                  <a:fillRect l="-2500" r="-5000"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3288084-7453-344E-8CA1-10F167D78643}"/>
                  </a:ext>
                </a:extLst>
              </p:cNvPr>
              <p:cNvSpPr txBox="1"/>
              <p:nvPr/>
            </p:nvSpPr>
            <p:spPr>
              <a:xfrm>
                <a:off x="7048350" y="2851713"/>
                <a:ext cx="26821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3288084-7453-344E-8CA1-10F167D78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8350" y="2851713"/>
                <a:ext cx="268214" cy="246221"/>
              </a:xfrm>
              <a:prstGeom prst="rect">
                <a:avLst/>
              </a:prstGeom>
              <a:blipFill>
                <a:blip r:embed="rId15"/>
                <a:stretch>
                  <a:fillRect l="-9091" r="-454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F0E9BF2-2DD4-764D-B86D-DD27DC3B0BD1}"/>
                  </a:ext>
                </a:extLst>
              </p:cNvPr>
              <p:cNvSpPr txBox="1"/>
              <p:nvPr/>
            </p:nvSpPr>
            <p:spPr>
              <a:xfrm>
                <a:off x="8091605" y="1601184"/>
                <a:ext cx="24416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F0E9BF2-2DD4-764D-B86D-DD27DC3B0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1605" y="1601184"/>
                <a:ext cx="244169" cy="246221"/>
              </a:xfrm>
              <a:prstGeom prst="rect">
                <a:avLst/>
              </a:prstGeom>
              <a:blipFill>
                <a:blip r:embed="rId16"/>
                <a:stretch>
                  <a:fillRect l="-10000" r="-5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88ABD12-E197-2247-BD01-8F09A9EF1E68}"/>
                  </a:ext>
                </a:extLst>
              </p:cNvPr>
              <p:cNvSpPr txBox="1"/>
              <p:nvPr/>
            </p:nvSpPr>
            <p:spPr>
              <a:xfrm>
                <a:off x="6496132" y="1237540"/>
                <a:ext cx="329128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600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88ABD12-E197-2247-BD01-8F09A9EF1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6132" y="1237540"/>
                <a:ext cx="329128" cy="269561"/>
              </a:xfrm>
              <a:prstGeom prst="rect">
                <a:avLst/>
              </a:prstGeom>
              <a:blipFill>
                <a:blip r:embed="rId17"/>
                <a:stretch>
                  <a:fillRect l="-7692" r="-3846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544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20" grpId="0"/>
      <p:bldP spid="21" grpId="0"/>
      <p:bldP spid="22" grpId="0"/>
      <p:bldP spid="24" grpId="0"/>
      <p:bldP spid="2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0CDE-62B4-CE48-A688-BE8BC9B9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9259-1781-6146-AB99-EB52BF8DB7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Robust simple construction, cost effective, minimum real-estate</a:t>
            </a:r>
          </a:p>
          <a:p>
            <a:pPr lvl="2"/>
            <a:r>
              <a:rPr lang="en-US" sz="1600" dirty="0"/>
              <a:t>RF UHV feedthrough and button is a single element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High-pass characteristic with high cut-off frequency </a:t>
            </a:r>
          </a:p>
          <a:p>
            <a:pPr lvl="2"/>
            <a:r>
              <a:rPr lang="en-US" sz="1600" dirty="0"/>
              <a:t>Typically &gt;= 500 MHz, </a:t>
            </a:r>
          </a:p>
          <a:p>
            <a:pPr lvl="2"/>
            <a:r>
              <a:rPr lang="en-US" sz="1600" dirty="0"/>
              <a:t>bad match to operate with long bunches, or at low frequencies</a:t>
            </a:r>
          </a:p>
          <a:p>
            <a:pPr lvl="1"/>
            <a:r>
              <a:rPr lang="en-US" dirty="0"/>
              <a:t>Capacitive source impedance, reflective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E4A355-ECCE-F04B-8DFC-C9FFBD847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549" y="3732938"/>
            <a:ext cx="6912901" cy="253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76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8EDC3-0A6B-2147-B03E-DC999A76B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Button BPMs</a:t>
            </a:r>
          </a:p>
        </p:txBody>
      </p:sp>
      <p:pic>
        <p:nvPicPr>
          <p:cNvPr id="4" name="Picture 4" descr="MVC-008F">
            <a:extLst>
              <a:ext uri="{FF2B5EF4-FFF2-40B4-BE49-F238E27FC236}">
                <a16:creationId xmlns:a16="http://schemas.microsoft.com/office/drawing/2014/main" id="{AD0463FA-1694-154F-BD0C-5BFE7A163F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3130" r="12313"/>
          <a:stretch/>
        </p:blipFill>
        <p:spPr bwMode="auto">
          <a:xfrm>
            <a:off x="2336297" y="1086295"/>
            <a:ext cx="1890058" cy="201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get-dessin-drawing_pl">
            <a:extLst>
              <a:ext uri="{FF2B5EF4-FFF2-40B4-BE49-F238E27FC236}">
                <a16:creationId xmlns:a16="http://schemas.microsoft.com/office/drawing/2014/main" id="{6EEE643D-0F9F-A44B-B7A3-1BA2E1534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40000" contrast="40000"/>
          </a:blip>
          <a:srcRect l="48602" t="11780" r="8197" b="48595"/>
          <a:stretch>
            <a:fillRect/>
          </a:stretch>
        </p:blipFill>
        <p:spPr bwMode="auto">
          <a:xfrm>
            <a:off x="69854" y="1086295"/>
            <a:ext cx="2225534" cy="159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4">
            <a:extLst>
              <a:ext uri="{FF2B5EF4-FFF2-40B4-BE49-F238E27FC236}">
                <a16:creationId xmlns:a16="http://schemas.microsoft.com/office/drawing/2014/main" id="{BA51EF83-FB37-3047-BD09-9E49CD3C2E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1" r="9489" b="12607"/>
          <a:stretch>
            <a:fillRect/>
          </a:stretch>
        </p:blipFill>
        <p:spPr bwMode="auto">
          <a:xfrm>
            <a:off x="4199964" y="1056681"/>
            <a:ext cx="2702400" cy="2190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DSC01004.JPG">
            <a:extLst>
              <a:ext uri="{FF2B5EF4-FFF2-40B4-BE49-F238E27FC236}">
                <a16:creationId xmlns:a16="http://schemas.microsoft.com/office/drawing/2014/main" id="{9D0C3F1E-9567-CD4D-A2F7-26652200282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71" r="13078"/>
          <a:stretch/>
        </p:blipFill>
        <p:spPr bwMode="auto">
          <a:xfrm>
            <a:off x="6953110" y="1086295"/>
            <a:ext cx="2063669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F30A6A-9B29-D542-B02E-9B091BA0590C}"/>
              </a:ext>
            </a:extLst>
          </p:cNvPr>
          <p:cNvSpPr txBox="1"/>
          <p:nvPr/>
        </p:nvSpPr>
        <p:spPr>
          <a:xfrm>
            <a:off x="4315179" y="3168956"/>
            <a:ext cx="2706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ATF Button BPM (</a:t>
            </a:r>
            <a:r>
              <a:rPr lang="en-US" b="1" i="1" dirty="0"/>
              <a:t>KEK</a:t>
            </a:r>
            <a:r>
              <a:rPr lang="en-US" b="1" dirty="0"/>
              <a:t>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87ABF4-C6D6-C145-BD2E-6F3C7E61CE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9436" y="4155082"/>
            <a:ext cx="1799011" cy="17105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2DCEB9-BFC7-DA4D-AC13-19681184EE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31641" y="4155082"/>
            <a:ext cx="2021107" cy="17105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1B9811C-D36E-5640-9B24-EAA3AB1A1DBA}"/>
              </a:ext>
            </a:extLst>
          </p:cNvPr>
          <p:cNvSpPr txBox="1"/>
          <p:nvPr/>
        </p:nvSpPr>
        <p:spPr>
          <a:xfrm>
            <a:off x="492020" y="3766607"/>
            <a:ext cx="3372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NSLS-II Button BPM (</a:t>
            </a:r>
            <a:r>
              <a:rPr lang="en-US" b="1" i="1" dirty="0"/>
              <a:t>BNL</a:t>
            </a:r>
            <a:r>
              <a:rPr lang="en-US" b="1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970A82-61A4-A742-BBC5-D0849C585262}"/>
              </a:ext>
            </a:extLst>
          </p:cNvPr>
          <p:cNvSpPr txBox="1"/>
          <p:nvPr/>
        </p:nvSpPr>
        <p:spPr>
          <a:xfrm>
            <a:off x="4869490" y="4364019"/>
            <a:ext cx="4147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/>
              <a:t>TTFII Button BPM (</a:t>
            </a:r>
            <a:r>
              <a:rPr lang="en-US" b="1" i="1" dirty="0"/>
              <a:t>DESY</a:t>
            </a:r>
            <a:r>
              <a:rPr lang="en-US" b="1" dirty="0"/>
              <a:t>)</a:t>
            </a:r>
          </a:p>
          <a:p>
            <a:pPr algn="r"/>
            <a:r>
              <a:rPr lang="en-US" b="1" dirty="0"/>
              <a:t>located inside an undulator magnet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D01776-07A3-D543-92F9-2ACD4CCD3B64}"/>
              </a:ext>
            </a:extLst>
          </p:cNvPr>
          <p:cNvSpPr txBox="1"/>
          <p:nvPr/>
        </p:nvSpPr>
        <p:spPr>
          <a:xfrm>
            <a:off x="118923" y="2681848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LHC Button BPM </a:t>
            </a:r>
            <a:br>
              <a:rPr lang="en-US" b="1" dirty="0"/>
            </a:br>
            <a:r>
              <a:rPr lang="en-US" b="1" dirty="0"/>
              <a:t>(</a:t>
            </a:r>
            <a:r>
              <a:rPr lang="en-US" b="1" i="1" dirty="0"/>
              <a:t>CERN</a:t>
            </a:r>
            <a:r>
              <a:rPr lang="en-US" b="1" dirty="0"/>
              <a:t>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880B44-C132-6F4D-9C54-184087A6E6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179" y="5099163"/>
            <a:ext cx="4775672" cy="104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3301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55C97-08F4-AB4B-B5E8-08692C25E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or Directional Coupler BPM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BFE3EB-398A-6A47-B253-0882A1D2E6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45" y="971080"/>
            <a:ext cx="7613110" cy="52733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0074E691-574D-734F-9374-B4A353C8C1E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226355" y="3083355"/>
            <a:ext cx="2381111" cy="14249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7462CF7-AF46-9F44-B508-2C9CAFCE18A9}"/>
              </a:ext>
            </a:extLst>
          </p:cNvPr>
          <p:cNvCxnSpPr>
            <a:cxnSpLocks/>
          </p:cNvCxnSpPr>
          <p:nvPr/>
        </p:nvCxnSpPr>
        <p:spPr bwMode="auto">
          <a:xfrm flipV="1">
            <a:off x="6261820" y="987286"/>
            <a:ext cx="1" cy="36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046FE46-7A2A-BB4D-B688-9674469653DB}"/>
              </a:ext>
            </a:extLst>
          </p:cNvPr>
          <p:cNvCxnSpPr>
            <a:cxnSpLocks/>
          </p:cNvCxnSpPr>
          <p:nvPr/>
        </p:nvCxnSpPr>
        <p:spPr bwMode="auto">
          <a:xfrm flipV="1">
            <a:off x="2997395" y="2903355"/>
            <a:ext cx="1" cy="36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BA85ECF-3C33-1743-B051-DED7D13BAA02}"/>
              </a:ext>
            </a:extLst>
          </p:cNvPr>
          <p:cNvCxnSpPr>
            <a:cxnSpLocks/>
          </p:cNvCxnSpPr>
          <p:nvPr/>
        </p:nvCxnSpPr>
        <p:spPr bwMode="auto">
          <a:xfrm flipH="1">
            <a:off x="3002292" y="2238445"/>
            <a:ext cx="1454493" cy="85376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FFD299D-EB39-9942-AEF2-91FB9C058615}"/>
              </a:ext>
            </a:extLst>
          </p:cNvPr>
          <p:cNvCxnSpPr>
            <a:cxnSpLocks/>
          </p:cNvCxnSpPr>
          <p:nvPr/>
        </p:nvCxnSpPr>
        <p:spPr bwMode="auto">
          <a:xfrm flipH="1">
            <a:off x="4764024" y="1168631"/>
            <a:ext cx="1497796" cy="88833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4BE5A84-4BF5-F24E-B692-20E07F0EAEF4}"/>
                  </a:ext>
                </a:extLst>
              </p:cNvPr>
              <p:cNvSpPr txBox="1"/>
              <p:nvPr/>
            </p:nvSpPr>
            <p:spPr>
              <a:xfrm>
                <a:off x="4518815" y="1992224"/>
                <a:ext cx="16350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4BE5A84-4BF5-F24E-B692-20E07F0EA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8815" y="1992224"/>
                <a:ext cx="163506" cy="246221"/>
              </a:xfrm>
              <a:prstGeom prst="rect">
                <a:avLst/>
              </a:prstGeom>
              <a:blipFill>
                <a:blip r:embed="rId3"/>
                <a:stretch>
                  <a:fillRect l="-21429" r="-21429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8E5F92-E3C7-4943-885D-78E56F775AB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803900" y="4542745"/>
            <a:ext cx="384052" cy="885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triangl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374579F-4F69-FD43-AB2F-92E6862DB083}"/>
                  </a:ext>
                </a:extLst>
              </p:cNvPr>
              <p:cNvSpPr txBox="1"/>
              <p:nvPr/>
            </p:nvSpPr>
            <p:spPr>
              <a:xfrm>
                <a:off x="3735794" y="4262090"/>
                <a:ext cx="21961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1" i="1" smtClean="0">
                          <a:latin typeface="Cambria Math" panose="02040503050406030204" pitchFamily="18" charset="0"/>
                        </a:rPr>
                        <m:t>𝒘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374579F-4F69-FD43-AB2F-92E6862DB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5794" y="4262090"/>
                <a:ext cx="219611" cy="246221"/>
              </a:xfrm>
              <a:prstGeom prst="rect">
                <a:avLst/>
              </a:prstGeom>
              <a:blipFill>
                <a:blip r:embed="rId4"/>
                <a:stretch>
                  <a:fillRect l="-5556" r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DB656237-B6EF-FF48-8672-5893069A7B5C}"/>
              </a:ext>
            </a:extLst>
          </p:cNvPr>
          <p:cNvSpPr txBox="1"/>
          <p:nvPr/>
        </p:nvSpPr>
        <p:spPr>
          <a:xfrm>
            <a:off x="6213768" y="2518103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beam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04D5D8F-F2DF-E744-86C2-DEF0A07DE3AD}"/>
              </a:ext>
            </a:extLst>
          </p:cNvPr>
          <p:cNvSpPr txBox="1"/>
          <p:nvPr/>
        </p:nvSpPr>
        <p:spPr>
          <a:xfrm>
            <a:off x="7155143" y="3284564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upstream</a:t>
            </a:r>
            <a:br>
              <a:rPr lang="en-US" b="1" dirty="0"/>
            </a:br>
            <a:r>
              <a:rPr lang="en-US" b="1" dirty="0"/>
              <a:t>ports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5B5175E-03EB-9B49-974F-E957E2F79FD9}"/>
              </a:ext>
            </a:extLst>
          </p:cNvPr>
          <p:cNvSpPr txBox="1"/>
          <p:nvPr/>
        </p:nvSpPr>
        <p:spPr>
          <a:xfrm>
            <a:off x="4550683" y="485685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upstream</a:t>
            </a:r>
            <a:br>
              <a:rPr lang="en-US" b="1" dirty="0"/>
            </a:br>
            <a:r>
              <a:rPr lang="en-US" b="1" dirty="0"/>
              <a:t>ports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F30F8F4-4B5B-5644-B4CF-35F7B65AF48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305037" y="1418144"/>
            <a:ext cx="1320254" cy="18664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5A80BBB-0EE4-7341-B705-D4407A428F22}"/>
              </a:ext>
            </a:extLst>
          </p:cNvPr>
          <p:cNvCxnSpPr>
            <a:cxnSpLocks/>
            <a:stCxn id="26" idx="1"/>
          </p:cNvCxnSpPr>
          <p:nvPr/>
        </p:nvCxnSpPr>
        <p:spPr bwMode="auto">
          <a:xfrm flipH="1">
            <a:off x="6305037" y="3607730"/>
            <a:ext cx="850106" cy="1844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86D421F-785D-3247-B755-D6D606950B6E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068657" y="3324334"/>
            <a:ext cx="2012968" cy="14872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7DBAE8C-A8B1-2B4C-9E32-268DB6884597}"/>
              </a:ext>
            </a:extLst>
          </p:cNvPr>
          <p:cNvCxnSpPr>
            <a:cxnSpLocks/>
            <a:stCxn id="27" idx="1"/>
          </p:cNvCxnSpPr>
          <p:nvPr/>
        </p:nvCxnSpPr>
        <p:spPr bwMode="auto">
          <a:xfrm flipH="1">
            <a:off x="3068657" y="5180022"/>
            <a:ext cx="1482026" cy="55130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2F5E7F6-9113-8143-8C99-8581BBD486F8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842154" y="4129843"/>
            <a:ext cx="1765311" cy="5558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0562F81-7176-9A47-9FF7-768B96FCDDFA}"/>
              </a:ext>
            </a:extLst>
          </p:cNvPr>
          <p:cNvSpPr txBox="1"/>
          <p:nvPr/>
        </p:nvSpPr>
        <p:spPr>
          <a:xfrm>
            <a:off x="6644415" y="4263841"/>
            <a:ext cx="23134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Pair of symmetrical</a:t>
            </a:r>
            <a:br>
              <a:rPr lang="en-US" b="1" dirty="0"/>
            </a:br>
            <a:r>
              <a:rPr lang="en-US" b="1" dirty="0"/>
              <a:t>arranged</a:t>
            </a:r>
            <a:br>
              <a:rPr lang="en-US" b="1" dirty="0"/>
            </a:br>
            <a:r>
              <a:rPr lang="en-US" b="1" dirty="0"/>
              <a:t>strip-lines</a:t>
            </a:r>
          </a:p>
        </p:txBody>
      </p:sp>
    </p:spTree>
    <p:extLst>
      <p:ext uri="{BB962C8B-B14F-4D97-AF65-F5344CB8AC3E}">
        <p14:creationId xmlns:p14="http://schemas.microsoft.com/office/powerpoint/2010/main" val="32406668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55C97-08F4-AB4B-B5E8-08692C25EB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6E9BD0-3A1A-E74D-A806-03D52789B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991" y="3006874"/>
            <a:ext cx="4388830" cy="318728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F82D9-70D9-B940-8409-E81BBDE056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78320"/>
            <a:ext cx="7924800" cy="4915840"/>
          </a:xfrm>
        </p:spPr>
        <p:txBody>
          <a:bodyPr/>
          <a:lstStyle/>
          <a:p>
            <a:r>
              <a:rPr lang="en-US" dirty="0"/>
              <a:t>Strip transmission-line of characteristic impedance </a:t>
            </a:r>
            <a:r>
              <a:rPr lang="en-US" i="1" dirty="0"/>
              <a:t>Z</a:t>
            </a:r>
            <a:r>
              <a:rPr lang="en-US" i="1" baseline="-25000" dirty="0"/>
              <a:t>0</a:t>
            </a:r>
            <a:r>
              <a:rPr lang="en-US" baseline="-25000" dirty="0"/>
              <a:t> </a:t>
            </a:r>
            <a:r>
              <a:rPr lang="en-US" dirty="0"/>
              <a:t>= 50 </a:t>
            </a:r>
            <a:r>
              <a:rPr lang="en-US" dirty="0" err="1"/>
              <a:t>Ω</a:t>
            </a:r>
            <a:endParaRPr lang="en-US" dirty="0"/>
          </a:p>
          <a:p>
            <a:r>
              <a:rPr lang="en-US" dirty="0"/>
              <a:t>No dielectric materials (</a:t>
            </a:r>
            <a:r>
              <a:rPr lang="en-US" i="1" dirty="0" err="1"/>
              <a:t>ε</a:t>
            </a:r>
            <a:r>
              <a:rPr lang="en-US" i="1" baseline="-25000" dirty="0" err="1"/>
              <a:t>r</a:t>
            </a:r>
            <a:r>
              <a:rPr lang="en-US" baseline="-25000" dirty="0"/>
              <a:t> </a:t>
            </a:r>
            <a:r>
              <a:rPr lang="en-US" dirty="0"/>
              <a:t>= 1, vacuum)</a:t>
            </a:r>
          </a:p>
          <a:p>
            <a:pPr lvl="1"/>
            <a:r>
              <a:rPr lang="en-US" dirty="0"/>
              <a:t>TEM fields of the signal, except near the transition at the ports</a:t>
            </a:r>
          </a:p>
          <a:p>
            <a:r>
              <a:rPr lang="en-US" dirty="0"/>
              <a:t>Coupling to the TEM field of the beam</a:t>
            </a:r>
          </a:p>
          <a:p>
            <a:pPr lvl="1"/>
            <a:r>
              <a:rPr lang="en-US" dirty="0"/>
              <a:t>Electric and magnetic field coupling</a:t>
            </a:r>
          </a:p>
          <a:p>
            <a:r>
              <a:rPr lang="en-US" dirty="0"/>
              <a:t>Only the upstream port </a:t>
            </a:r>
            <a:br>
              <a:rPr lang="en-US" dirty="0"/>
            </a:br>
            <a:r>
              <a:rPr lang="en-US" dirty="0"/>
              <a:t>delivers a beam signal!</a:t>
            </a:r>
          </a:p>
          <a:p>
            <a:pPr lvl="1"/>
            <a:r>
              <a:rPr lang="en-US" dirty="0"/>
              <a:t>Directional coupler</a:t>
            </a:r>
          </a:p>
          <a:p>
            <a:r>
              <a:rPr lang="en-US" dirty="0"/>
              <a:t>Both ports are terminated </a:t>
            </a:r>
          </a:p>
          <a:p>
            <a:pPr lvl="1"/>
            <a:r>
              <a:rPr lang="en-US" dirty="0"/>
              <a:t>Sometimes the downstream</a:t>
            </a:r>
            <a:br>
              <a:rPr lang="en-US" dirty="0"/>
            </a:br>
            <a:r>
              <a:rPr lang="en-US" dirty="0"/>
              <a:t>port is shorted to ground</a:t>
            </a:r>
          </a:p>
          <a:p>
            <a:pPr lvl="2"/>
            <a:r>
              <a:rPr lang="en-US" dirty="0"/>
              <a:t>No directivity</a:t>
            </a:r>
          </a:p>
        </p:txBody>
      </p:sp>
    </p:spTree>
    <p:extLst>
      <p:ext uri="{BB962C8B-B14F-4D97-AF65-F5344CB8AC3E}">
        <p14:creationId xmlns:p14="http://schemas.microsoft.com/office/powerpoint/2010/main" val="22179407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F0627-A4E5-8B40-ACED-DD44F3B4B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 Principle (1)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85AF41-45DF-9647-AA41-1A4087B31394}"/>
              </a:ext>
            </a:extLst>
          </p:cNvPr>
          <p:cNvSpPr/>
          <p:nvPr/>
        </p:nvSpPr>
        <p:spPr bwMode="auto">
          <a:xfrm>
            <a:off x="616286" y="2310553"/>
            <a:ext cx="4346557" cy="36346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198EF1F-A1D0-DC4B-B2FC-3A587FB0853F}"/>
              </a:ext>
            </a:extLst>
          </p:cNvPr>
          <p:cNvSpPr/>
          <p:nvPr/>
        </p:nvSpPr>
        <p:spPr bwMode="auto">
          <a:xfrm>
            <a:off x="5159575" y="2494017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16478C-A014-2C4F-9EEE-6765A3092990}"/>
              </a:ext>
            </a:extLst>
          </p:cNvPr>
          <p:cNvSpPr/>
          <p:nvPr/>
        </p:nvSpPr>
        <p:spPr bwMode="auto">
          <a:xfrm>
            <a:off x="7127700" y="2314017"/>
            <a:ext cx="1359331" cy="36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9DEE93B-7BAF-5E40-9051-765AE5BA29EF}"/>
              </a:ext>
            </a:extLst>
          </p:cNvPr>
          <p:cNvSpPr/>
          <p:nvPr/>
        </p:nvSpPr>
        <p:spPr bwMode="auto">
          <a:xfrm>
            <a:off x="5075700" y="2314017"/>
            <a:ext cx="1980000" cy="900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CAAE731-7CA6-2348-8F3A-7D6B9D2E75DC}"/>
              </a:ext>
            </a:extLst>
          </p:cNvPr>
          <p:cNvCxnSpPr>
            <a:cxnSpLocks/>
          </p:cNvCxnSpPr>
          <p:nvPr/>
        </p:nvCxnSpPr>
        <p:spPr bwMode="auto">
          <a:xfrm>
            <a:off x="5081567" y="2359017"/>
            <a:ext cx="0" cy="54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C320433-54D2-0F4A-A506-6F1F71137EBB}"/>
              </a:ext>
            </a:extLst>
          </p:cNvPr>
          <p:cNvCxnSpPr>
            <a:cxnSpLocks/>
          </p:cNvCxnSpPr>
          <p:nvPr/>
        </p:nvCxnSpPr>
        <p:spPr bwMode="auto">
          <a:xfrm>
            <a:off x="7050500" y="2359017"/>
            <a:ext cx="0" cy="54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1E719F-3116-9243-858A-1C6F263CE7E6}"/>
              </a:ext>
            </a:extLst>
          </p:cNvPr>
          <p:cNvCxnSpPr>
            <a:cxnSpLocks/>
          </p:cNvCxnSpPr>
          <p:nvPr/>
        </p:nvCxnSpPr>
        <p:spPr bwMode="auto">
          <a:xfrm flipH="1">
            <a:off x="7050500" y="2885926"/>
            <a:ext cx="568215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AB0145-E605-A849-8B89-68DE8ACFDC03}"/>
              </a:ext>
            </a:extLst>
          </p:cNvPr>
          <p:cNvCxnSpPr>
            <a:cxnSpLocks/>
          </p:cNvCxnSpPr>
          <p:nvPr/>
        </p:nvCxnSpPr>
        <p:spPr bwMode="auto">
          <a:xfrm flipH="1">
            <a:off x="616286" y="2899017"/>
            <a:ext cx="4459416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Freeform 14">
            <a:extLst>
              <a:ext uri="{FF2B5EF4-FFF2-40B4-BE49-F238E27FC236}">
                <a16:creationId xmlns:a16="http://schemas.microsoft.com/office/drawing/2014/main" id="{F7B61FA9-323C-BB4C-9EC2-C0E17031570B}"/>
              </a:ext>
            </a:extLst>
          </p:cNvPr>
          <p:cNvSpPr>
            <a:spLocks/>
          </p:cNvSpPr>
          <p:nvPr/>
        </p:nvSpPr>
        <p:spPr bwMode="auto">
          <a:xfrm>
            <a:off x="7542516" y="2879484"/>
            <a:ext cx="152400" cy="463550"/>
          </a:xfrm>
          <a:custGeom>
            <a:avLst/>
            <a:gdLst>
              <a:gd name="T0" fmla="*/ 65 w 144"/>
              <a:gd name="T1" fmla="*/ 0 h 916"/>
              <a:gd name="T2" fmla="*/ 65 w 144"/>
              <a:gd name="T3" fmla="*/ 166 h 916"/>
              <a:gd name="T4" fmla="*/ 144 w 144"/>
              <a:gd name="T5" fmla="*/ 244 h 916"/>
              <a:gd name="T6" fmla="*/ 0 w 144"/>
              <a:gd name="T7" fmla="*/ 340 h 916"/>
              <a:gd name="T8" fmla="*/ 144 w 144"/>
              <a:gd name="T9" fmla="*/ 436 h 916"/>
              <a:gd name="T10" fmla="*/ 0 w 144"/>
              <a:gd name="T11" fmla="*/ 532 h 916"/>
              <a:gd name="T12" fmla="*/ 144 w 144"/>
              <a:gd name="T13" fmla="*/ 628 h 916"/>
              <a:gd name="T14" fmla="*/ 0 w 144"/>
              <a:gd name="T15" fmla="*/ 724 h 916"/>
              <a:gd name="T16" fmla="*/ 96 w 144"/>
              <a:gd name="T17" fmla="*/ 820 h 916"/>
              <a:gd name="T18" fmla="*/ 96 w 144"/>
              <a:gd name="T19" fmla="*/ 91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16">
                <a:moveTo>
                  <a:pt x="65" y="0"/>
                </a:moveTo>
                <a:lnTo>
                  <a:pt x="65" y="166"/>
                </a:lnTo>
                <a:lnTo>
                  <a:pt x="144" y="244"/>
                </a:lnTo>
                <a:lnTo>
                  <a:pt x="0" y="340"/>
                </a:lnTo>
                <a:lnTo>
                  <a:pt x="144" y="436"/>
                </a:lnTo>
                <a:lnTo>
                  <a:pt x="0" y="532"/>
                </a:lnTo>
                <a:lnTo>
                  <a:pt x="144" y="628"/>
                </a:lnTo>
                <a:lnTo>
                  <a:pt x="0" y="724"/>
                </a:lnTo>
                <a:lnTo>
                  <a:pt x="96" y="820"/>
                </a:lnTo>
                <a:lnTo>
                  <a:pt x="96" y="916"/>
                </a:lnTo>
              </a:path>
            </a:pathLst>
          </a:custGeom>
          <a:noFill/>
          <a:ln w="254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5916BD9-BD61-6244-91A2-97CA8849C6F1}"/>
              </a:ext>
            </a:extLst>
          </p:cNvPr>
          <p:cNvCxnSpPr>
            <a:cxnSpLocks/>
          </p:cNvCxnSpPr>
          <p:nvPr/>
        </p:nvCxnSpPr>
        <p:spPr bwMode="auto">
          <a:xfrm flipH="1">
            <a:off x="7494834" y="3366942"/>
            <a:ext cx="288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78E8D3A-5ACD-2841-8531-7A1A89DA6B7D}"/>
              </a:ext>
            </a:extLst>
          </p:cNvPr>
          <p:cNvGrpSpPr/>
          <p:nvPr/>
        </p:nvGrpSpPr>
        <p:grpSpPr>
          <a:xfrm>
            <a:off x="1621043" y="1006112"/>
            <a:ext cx="288000" cy="492443"/>
            <a:chOff x="4962843" y="999294"/>
            <a:chExt cx="288000" cy="492443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D17814AD-7822-3B47-93B3-E618FEFACAC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62843" y="1104737"/>
              <a:ext cx="288000" cy="28800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356537C-9352-AB49-9C5F-7B9CF8E07561}"/>
                </a:ext>
              </a:extLst>
            </p:cNvPr>
            <p:cNvSpPr txBox="1"/>
            <p:nvPr/>
          </p:nvSpPr>
          <p:spPr>
            <a:xfrm>
              <a:off x="4986618" y="999294"/>
              <a:ext cx="240451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/>
              <a:r>
                <a:rPr lang="en-US" sz="32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sp>
        <p:nvSpPr>
          <p:cNvPr id="49" name="Rectangle 48">
            <a:extLst>
              <a:ext uri="{FF2B5EF4-FFF2-40B4-BE49-F238E27FC236}">
                <a16:creationId xmlns:a16="http://schemas.microsoft.com/office/drawing/2014/main" id="{2DDC298E-5CAF-D64F-ABC5-E80D2D98575C}"/>
              </a:ext>
            </a:extLst>
          </p:cNvPr>
          <p:cNvSpPr/>
          <p:nvPr/>
        </p:nvSpPr>
        <p:spPr bwMode="auto">
          <a:xfrm>
            <a:off x="616286" y="971080"/>
            <a:ext cx="7870746" cy="2542418"/>
          </a:xfrm>
          <a:prstGeom prst="rect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DCFFE66-C1F5-904F-ABFA-90F9A011D23F}"/>
                  </a:ext>
                </a:extLst>
              </p:cNvPr>
              <p:cNvSpPr txBox="1"/>
              <p:nvPr/>
            </p:nvSpPr>
            <p:spPr>
              <a:xfrm>
                <a:off x="778780" y="1313601"/>
                <a:ext cx="66665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ADCFFE66-C1F5-904F-ABFA-90F9A011D2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780" y="1313601"/>
                <a:ext cx="666656" cy="307777"/>
              </a:xfrm>
              <a:prstGeom prst="rect">
                <a:avLst/>
              </a:prstGeom>
              <a:blipFill>
                <a:blip r:embed="rId2"/>
                <a:stretch>
                  <a:fillRect l="-3704" r="-5556" b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50F0470-87AA-3440-8BBA-8DF696E96F1C}"/>
              </a:ext>
            </a:extLst>
          </p:cNvPr>
          <p:cNvGrpSpPr/>
          <p:nvPr/>
        </p:nvGrpSpPr>
        <p:grpSpPr>
          <a:xfrm>
            <a:off x="4977372" y="5628343"/>
            <a:ext cx="216000" cy="540000"/>
            <a:chOff x="3847116" y="1218334"/>
            <a:chExt cx="216000" cy="540000"/>
          </a:xfrm>
        </p:grpSpPr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54B7719A-82D3-9843-B0FD-EF3C53883CB3}"/>
                </a:ext>
              </a:extLst>
            </p:cNvPr>
            <p:cNvSpPr/>
            <p:nvPr/>
          </p:nvSpPr>
          <p:spPr bwMode="auto">
            <a:xfrm>
              <a:off x="3919116" y="1218334"/>
              <a:ext cx="72000" cy="540000"/>
            </a:xfrm>
            <a:prstGeom prst="arc">
              <a:avLst>
                <a:gd name="adj1" fmla="val 10855035"/>
                <a:gd name="adj2" fmla="val 0"/>
              </a:avLst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1818107-F238-4246-81B2-392012E913F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1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FD9E52B-C3E1-CA46-8D40-77784C399FE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7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F46A3E7-8D90-6941-8033-2E79AA3F503C}"/>
                  </a:ext>
                </a:extLst>
              </p:cNvPr>
              <p:cNvSpPr txBox="1"/>
              <p:nvPr/>
            </p:nvSpPr>
            <p:spPr>
              <a:xfrm>
                <a:off x="799618" y="3782082"/>
                <a:ext cx="645818" cy="583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F46A3E7-8D90-6941-8033-2E79AA3F5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18" y="3782082"/>
                <a:ext cx="645818" cy="583686"/>
              </a:xfrm>
              <a:prstGeom prst="rect">
                <a:avLst/>
              </a:prstGeom>
              <a:blipFill>
                <a:blip r:embed="rId4"/>
                <a:stretch>
                  <a:fillRect l="-5769" r="-7692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D22A4267-C708-BA43-8892-B98A5A079B52}"/>
              </a:ext>
            </a:extLst>
          </p:cNvPr>
          <p:cNvGrpSpPr/>
          <p:nvPr/>
        </p:nvGrpSpPr>
        <p:grpSpPr>
          <a:xfrm>
            <a:off x="616286" y="3648425"/>
            <a:ext cx="7870745" cy="2542418"/>
            <a:chOff x="616286" y="3648425"/>
            <a:chExt cx="7870745" cy="2542418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E3277126-7F99-B443-B9A1-1495B9BBDA74}"/>
                </a:ext>
              </a:extLst>
            </p:cNvPr>
            <p:cNvGrpSpPr/>
            <p:nvPr/>
          </p:nvGrpSpPr>
          <p:grpSpPr>
            <a:xfrm>
              <a:off x="616286" y="3648425"/>
              <a:ext cx="7870745" cy="2542418"/>
              <a:chOff x="616286" y="3648425"/>
              <a:chExt cx="7870745" cy="2542418"/>
            </a:xfrm>
          </p:grpSpPr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73053D2-4B65-0141-A373-CAB5911780D4}"/>
                  </a:ext>
                </a:extLst>
              </p:cNvPr>
              <p:cNvSpPr/>
              <p:nvPr/>
            </p:nvSpPr>
            <p:spPr bwMode="auto">
              <a:xfrm>
                <a:off x="616286" y="4991362"/>
                <a:ext cx="4346557" cy="360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128CECCB-D9F1-4B49-9526-BA749352F9F6}"/>
                  </a:ext>
                </a:extLst>
              </p:cNvPr>
              <p:cNvSpPr/>
              <p:nvPr/>
            </p:nvSpPr>
            <p:spPr bwMode="auto">
              <a:xfrm>
                <a:off x="5159575" y="5171362"/>
                <a:ext cx="1800000" cy="180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ABC38878-C0D5-5847-B56A-EE6DF9D39E1C}"/>
                  </a:ext>
                </a:extLst>
              </p:cNvPr>
              <p:cNvSpPr/>
              <p:nvPr/>
            </p:nvSpPr>
            <p:spPr bwMode="auto">
              <a:xfrm>
                <a:off x="7127700" y="4991362"/>
                <a:ext cx="1359331" cy="360000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7EBF7000-CB16-9D46-BB33-2FCB3BEB7296}"/>
                  </a:ext>
                </a:extLst>
              </p:cNvPr>
              <p:cNvSpPr/>
              <p:nvPr/>
            </p:nvSpPr>
            <p:spPr bwMode="auto">
              <a:xfrm>
                <a:off x="5075700" y="4991362"/>
                <a:ext cx="1980000" cy="90000"/>
              </a:xfrm>
              <a:prstGeom prst="rect">
                <a:avLst/>
              </a:prstGeom>
              <a:solidFill>
                <a:srgbClr val="C0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4C3AFC8C-E48D-1F4F-B2A2-8BD7CBC7A0B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081567" y="5036362"/>
                <a:ext cx="0" cy="5400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D501D2DC-B3A6-5A48-A2D9-B560CE2BEC9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7050500" y="5036362"/>
                <a:ext cx="0" cy="54000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2914796-871E-4A44-AA76-5C4AA75F6536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050500" y="5563271"/>
                <a:ext cx="568215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DC2C9BF5-2FB4-314F-A3FA-110A1C739C0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16286" y="5576362"/>
                <a:ext cx="4459416" cy="0"/>
              </a:xfrm>
              <a:prstGeom prst="line">
                <a:avLst/>
              </a:prstGeom>
              <a:solidFill>
                <a:schemeClr val="accent1"/>
              </a:solidFill>
              <a:ln w="317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96" name="Freeform 95">
                <a:extLst>
                  <a:ext uri="{FF2B5EF4-FFF2-40B4-BE49-F238E27FC236}">
                    <a16:creationId xmlns:a16="http://schemas.microsoft.com/office/drawing/2014/main" id="{D1793A0C-1CA9-1E4F-B9C6-E3D6070BF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42516" y="5556829"/>
                <a:ext cx="152400" cy="463550"/>
              </a:xfrm>
              <a:custGeom>
                <a:avLst/>
                <a:gdLst>
                  <a:gd name="T0" fmla="*/ 65 w 144"/>
                  <a:gd name="T1" fmla="*/ 0 h 916"/>
                  <a:gd name="T2" fmla="*/ 65 w 144"/>
                  <a:gd name="T3" fmla="*/ 166 h 916"/>
                  <a:gd name="T4" fmla="*/ 144 w 144"/>
                  <a:gd name="T5" fmla="*/ 244 h 916"/>
                  <a:gd name="T6" fmla="*/ 0 w 144"/>
                  <a:gd name="T7" fmla="*/ 340 h 916"/>
                  <a:gd name="T8" fmla="*/ 144 w 144"/>
                  <a:gd name="T9" fmla="*/ 436 h 916"/>
                  <a:gd name="T10" fmla="*/ 0 w 144"/>
                  <a:gd name="T11" fmla="*/ 532 h 916"/>
                  <a:gd name="T12" fmla="*/ 144 w 144"/>
                  <a:gd name="T13" fmla="*/ 628 h 916"/>
                  <a:gd name="T14" fmla="*/ 0 w 144"/>
                  <a:gd name="T15" fmla="*/ 724 h 916"/>
                  <a:gd name="T16" fmla="*/ 96 w 144"/>
                  <a:gd name="T17" fmla="*/ 820 h 916"/>
                  <a:gd name="T18" fmla="*/ 96 w 144"/>
                  <a:gd name="T19" fmla="*/ 916 h 9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4" h="916">
                    <a:moveTo>
                      <a:pt x="65" y="0"/>
                    </a:moveTo>
                    <a:lnTo>
                      <a:pt x="65" y="166"/>
                    </a:lnTo>
                    <a:lnTo>
                      <a:pt x="144" y="244"/>
                    </a:lnTo>
                    <a:lnTo>
                      <a:pt x="0" y="340"/>
                    </a:lnTo>
                    <a:lnTo>
                      <a:pt x="144" y="436"/>
                    </a:lnTo>
                    <a:lnTo>
                      <a:pt x="0" y="532"/>
                    </a:lnTo>
                    <a:lnTo>
                      <a:pt x="144" y="628"/>
                    </a:lnTo>
                    <a:lnTo>
                      <a:pt x="0" y="724"/>
                    </a:lnTo>
                    <a:lnTo>
                      <a:pt x="96" y="820"/>
                    </a:lnTo>
                    <a:lnTo>
                      <a:pt x="96" y="916"/>
                    </a:lnTo>
                  </a:path>
                </a:pathLst>
              </a:custGeom>
              <a:noFill/>
              <a:ln w="25400">
                <a:solidFill>
                  <a:srgbClr val="C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B16C52E-3464-4E43-9597-E3C00429114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7494834" y="6044287"/>
                <a:ext cx="288000" cy="0"/>
              </a:xfrm>
              <a:prstGeom prst="line">
                <a:avLst/>
              </a:prstGeom>
              <a:solidFill>
                <a:schemeClr val="accent1"/>
              </a:solidFill>
              <a:ln w="5080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4" name="Rectangle 113">
                <a:extLst>
                  <a:ext uri="{FF2B5EF4-FFF2-40B4-BE49-F238E27FC236}">
                    <a16:creationId xmlns:a16="http://schemas.microsoft.com/office/drawing/2014/main" id="{AF81B7B6-2C7A-3242-AAFB-CC9092A06578}"/>
                  </a:ext>
                </a:extLst>
              </p:cNvPr>
              <p:cNvSpPr/>
              <p:nvPr/>
            </p:nvSpPr>
            <p:spPr bwMode="auto">
              <a:xfrm>
                <a:off x="616286" y="3648425"/>
                <a:ext cx="7870745" cy="2542418"/>
              </a:xfrm>
              <a:prstGeom prst="rect">
                <a:avLst/>
              </a:prstGeom>
              <a:noFill/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693A85F-F884-FB45-A54C-30DF9D6C92BA}"/>
                </a:ext>
              </a:extLst>
            </p:cNvPr>
            <p:cNvGrpSpPr/>
            <p:nvPr/>
          </p:nvGrpSpPr>
          <p:grpSpPr>
            <a:xfrm>
              <a:off x="5085262" y="5676644"/>
              <a:ext cx="1965238" cy="276999"/>
              <a:chOff x="5085262" y="5676644"/>
              <a:chExt cx="1965238" cy="276999"/>
            </a:xfrm>
          </p:grpSpPr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3CF34517-3C9E-584D-BA86-E954C7DCB56E}"/>
                  </a:ext>
                </a:extLst>
              </p:cNvPr>
              <p:cNvCxnSpPr/>
              <p:nvPr/>
            </p:nvCxnSpPr>
            <p:spPr bwMode="auto">
              <a:xfrm>
                <a:off x="6185010" y="5825614"/>
                <a:ext cx="86549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8C7FAB91-216E-B040-B6F9-FA806C81F313}"/>
                  </a:ext>
                </a:extLst>
              </p:cNvPr>
              <p:cNvCxnSpPr/>
              <p:nvPr/>
            </p:nvCxnSpPr>
            <p:spPr bwMode="auto">
              <a:xfrm>
                <a:off x="5085262" y="5825614"/>
                <a:ext cx="86549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E40D5782-F309-544C-91EC-0C3700007B70}"/>
                      </a:ext>
                    </a:extLst>
                  </p:cNvPr>
                  <p:cNvSpPr txBox="1"/>
                  <p:nvPr/>
                </p:nvSpPr>
                <p:spPr>
                  <a:xfrm>
                    <a:off x="5973527" y="5676644"/>
                    <a:ext cx="18434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118" name="TextBox 117">
                    <a:extLst>
                      <a:ext uri="{FF2B5EF4-FFF2-40B4-BE49-F238E27FC236}">
                        <a16:creationId xmlns:a16="http://schemas.microsoft.com/office/drawing/2014/main" id="{E40D5782-F309-544C-91EC-0C3700007B7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73527" y="5676644"/>
                    <a:ext cx="184346" cy="27699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18750" r="-25000" b="-8696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6E5CB8A-FC0A-6F45-AA30-D4B1C84A4CD6}"/>
              </a:ext>
            </a:extLst>
          </p:cNvPr>
          <p:cNvGrpSpPr/>
          <p:nvPr/>
        </p:nvGrpSpPr>
        <p:grpSpPr>
          <a:xfrm>
            <a:off x="4889626" y="3683457"/>
            <a:ext cx="288000" cy="492443"/>
            <a:chOff x="6883912" y="3676639"/>
            <a:chExt cx="288000" cy="492443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43C9F997-C879-F248-B582-5C69D0950A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6883912" y="3782082"/>
              <a:ext cx="288000" cy="288000"/>
            </a:xfrm>
            <a:prstGeom prst="ellips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8EFCBBC-17E6-D245-A9BE-247F44A951D9}"/>
                </a:ext>
              </a:extLst>
            </p:cNvPr>
            <p:cNvSpPr txBox="1"/>
            <p:nvPr/>
          </p:nvSpPr>
          <p:spPr>
            <a:xfrm>
              <a:off x="6907687" y="3676639"/>
              <a:ext cx="240451" cy="492443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/>
              <a:r>
                <a:rPr lang="en-US" sz="3200" dirty="0">
                  <a:solidFill>
                    <a:srgbClr val="FF0000"/>
                  </a:solidFill>
                </a:rPr>
                <a:t>+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2FC8247-3E41-5842-A79F-5743F3F91D9B}"/>
              </a:ext>
            </a:extLst>
          </p:cNvPr>
          <p:cNvGrpSpPr/>
          <p:nvPr/>
        </p:nvGrpSpPr>
        <p:grpSpPr>
          <a:xfrm>
            <a:off x="6956281" y="4859291"/>
            <a:ext cx="395940" cy="386735"/>
            <a:chOff x="6956281" y="4859291"/>
            <a:chExt cx="395940" cy="386735"/>
          </a:xfrm>
        </p:grpSpPr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19948A6D-2DE9-3D44-83D5-FBD2603CD4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172221" y="5030323"/>
              <a:ext cx="180000" cy="180000"/>
            </a:xfrm>
            <a:prstGeom prst="ellipse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97ABE113-BC5E-C241-9984-594CA930D3A4}"/>
                </a:ext>
              </a:extLst>
            </p:cNvPr>
            <p:cNvSpPr txBox="1"/>
            <p:nvPr/>
          </p:nvSpPr>
          <p:spPr>
            <a:xfrm>
              <a:off x="7214201" y="4938249"/>
              <a:ext cx="91165" cy="30777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1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C000"/>
                  </a:solidFill>
                </a:rPr>
                <a:t>-</a:t>
              </a:r>
            </a:p>
          </p:txBody>
        </p:sp>
        <p:sp>
          <p:nvSpPr>
            <p:cNvPr id="124" name="Arc 123">
              <a:extLst>
                <a:ext uri="{FF2B5EF4-FFF2-40B4-BE49-F238E27FC236}">
                  <a16:creationId xmlns:a16="http://schemas.microsoft.com/office/drawing/2014/main" id="{650A6A08-5DC0-8640-92D0-11E66ED8AF9F}"/>
                </a:ext>
              </a:extLst>
            </p:cNvPr>
            <p:cNvSpPr/>
            <p:nvPr/>
          </p:nvSpPr>
          <p:spPr bwMode="auto">
            <a:xfrm>
              <a:off x="6956281" y="4859291"/>
              <a:ext cx="252000" cy="252000"/>
            </a:xfrm>
            <a:prstGeom prst="arc">
              <a:avLst>
                <a:gd name="adj1" fmla="val 11549460"/>
                <a:gd name="adj2" fmla="val 20789752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933ACB1-F894-D842-A3F4-3CD6695C007F}"/>
              </a:ext>
            </a:extLst>
          </p:cNvPr>
          <p:cNvGrpSpPr/>
          <p:nvPr/>
        </p:nvGrpSpPr>
        <p:grpSpPr>
          <a:xfrm>
            <a:off x="5020345" y="4170485"/>
            <a:ext cx="216000" cy="540000"/>
            <a:chOff x="3847116" y="1218334"/>
            <a:chExt cx="216000" cy="540000"/>
          </a:xfrm>
        </p:grpSpPr>
        <p:sp>
          <p:nvSpPr>
            <p:cNvPr id="126" name="Arc 125">
              <a:extLst>
                <a:ext uri="{FF2B5EF4-FFF2-40B4-BE49-F238E27FC236}">
                  <a16:creationId xmlns:a16="http://schemas.microsoft.com/office/drawing/2014/main" id="{5BA65743-8BBF-1F48-9092-DE4BD978C7F6}"/>
                </a:ext>
              </a:extLst>
            </p:cNvPr>
            <p:cNvSpPr/>
            <p:nvPr/>
          </p:nvSpPr>
          <p:spPr bwMode="auto">
            <a:xfrm>
              <a:off x="3919116" y="1218334"/>
              <a:ext cx="72000" cy="540000"/>
            </a:xfrm>
            <a:prstGeom prst="arc">
              <a:avLst>
                <a:gd name="adj1" fmla="val 10855035"/>
                <a:gd name="adj2" fmla="val 0"/>
              </a:avLst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E72EF73A-2443-3248-8924-4FD0167C30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1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16EE0DF9-D08B-E947-9C92-FB28A54A6F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7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D63EB07-2BC8-D04B-993A-68626908EB86}"/>
              </a:ext>
            </a:extLst>
          </p:cNvPr>
          <p:cNvGrpSpPr/>
          <p:nvPr/>
        </p:nvGrpSpPr>
        <p:grpSpPr>
          <a:xfrm>
            <a:off x="3120024" y="5896400"/>
            <a:ext cx="1965238" cy="276999"/>
            <a:chOff x="3120024" y="5896400"/>
            <a:chExt cx="1965238" cy="276999"/>
          </a:xfrm>
        </p:grpSpPr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B1648E45-7D21-2A45-B43E-9CF54AE1FBE3}"/>
                </a:ext>
              </a:extLst>
            </p:cNvPr>
            <p:cNvCxnSpPr/>
            <p:nvPr/>
          </p:nvCxnSpPr>
          <p:spPr bwMode="auto">
            <a:xfrm>
              <a:off x="4219772" y="6045370"/>
              <a:ext cx="86549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2150FE7B-F868-694D-AE0C-F7E78E7A0E1C}"/>
                </a:ext>
              </a:extLst>
            </p:cNvPr>
            <p:cNvCxnSpPr/>
            <p:nvPr/>
          </p:nvCxnSpPr>
          <p:spPr bwMode="auto">
            <a:xfrm>
              <a:off x="3120024" y="6045370"/>
              <a:ext cx="86549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43148CB5-4924-7C42-854A-2E6D9BFBC081}"/>
                    </a:ext>
                  </a:extLst>
                </p:cNvPr>
                <p:cNvSpPr txBox="1"/>
                <p:nvPr/>
              </p:nvSpPr>
              <p:spPr>
                <a:xfrm>
                  <a:off x="4008289" y="5896400"/>
                  <a:ext cx="1843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57" name="TextBox 156">
                  <a:extLst>
                    <a:ext uri="{FF2B5EF4-FFF2-40B4-BE49-F238E27FC236}">
                      <a16:creationId xmlns:a16="http://schemas.microsoft.com/office/drawing/2014/main" id="{43148CB5-4924-7C42-854A-2E6D9BFBC08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008289" y="5896400"/>
                  <a:ext cx="184346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6667" r="-26667" b="-130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58F7FE9-522D-9640-A8EA-A2386161AD51}"/>
              </a:ext>
            </a:extLst>
          </p:cNvPr>
          <p:cNvGrpSpPr/>
          <p:nvPr/>
        </p:nvGrpSpPr>
        <p:grpSpPr>
          <a:xfrm>
            <a:off x="5322843" y="1076263"/>
            <a:ext cx="1021516" cy="276999"/>
            <a:chOff x="5322843" y="1076263"/>
            <a:chExt cx="1021516" cy="276999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D345992-3B36-6C4B-A99D-12B8DC088AC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322843" y="1252334"/>
              <a:ext cx="360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E89B7229-E1FA-A743-90BA-F659333C9891}"/>
                    </a:ext>
                  </a:extLst>
                </p:cNvPr>
                <p:cNvSpPr txBox="1"/>
                <p:nvPr/>
              </p:nvSpPr>
              <p:spPr>
                <a:xfrm>
                  <a:off x="5727202" y="1076263"/>
                  <a:ext cx="6171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8" name="TextBox 157">
                  <a:extLst>
                    <a:ext uri="{FF2B5EF4-FFF2-40B4-BE49-F238E27FC236}">
                      <a16:creationId xmlns:a16="http://schemas.microsoft.com/office/drawing/2014/main" id="{E89B7229-E1FA-A743-90BA-F659333C989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27202" y="1076263"/>
                  <a:ext cx="61715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000" r="-2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D4B5EB6-F36E-5B44-A233-B684BF700001}"/>
              </a:ext>
            </a:extLst>
          </p:cNvPr>
          <p:cNvGrpSpPr/>
          <p:nvPr/>
        </p:nvGrpSpPr>
        <p:grpSpPr>
          <a:xfrm>
            <a:off x="4002022" y="1527837"/>
            <a:ext cx="2233140" cy="1038347"/>
            <a:chOff x="4002022" y="1527837"/>
            <a:chExt cx="2233140" cy="1038347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E63CDBB-6148-D841-8BF9-799FEFE48F71}"/>
                </a:ext>
              </a:extLst>
            </p:cNvPr>
            <p:cNvGrpSpPr/>
            <p:nvPr/>
          </p:nvGrpSpPr>
          <p:grpSpPr>
            <a:xfrm>
              <a:off x="4751700" y="2185520"/>
              <a:ext cx="407926" cy="380664"/>
              <a:chOff x="4751700" y="2185520"/>
              <a:chExt cx="407926" cy="380664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0EF62557-14BE-EC4D-A564-2A2E209EEB7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751700" y="2350481"/>
                <a:ext cx="180000" cy="18000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C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BC234D3-58C9-6A42-AC52-EB352E80E4E3}"/>
                  </a:ext>
                </a:extLst>
              </p:cNvPr>
              <p:cNvSpPr txBox="1"/>
              <p:nvPr/>
            </p:nvSpPr>
            <p:spPr>
              <a:xfrm>
                <a:off x="4793680" y="2258407"/>
                <a:ext cx="91165" cy="307777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1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rgbClr val="FFC000"/>
                    </a:solidFill>
                  </a:rPr>
                  <a:t>-</a:t>
                </a:r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7643AE6D-D243-2640-9C02-E663AE6EE447}"/>
                  </a:ext>
                </a:extLst>
              </p:cNvPr>
              <p:cNvSpPr/>
              <p:nvPr/>
            </p:nvSpPr>
            <p:spPr bwMode="auto">
              <a:xfrm>
                <a:off x="4907626" y="2185520"/>
                <a:ext cx="252000" cy="252000"/>
              </a:xfrm>
              <a:prstGeom prst="arc">
                <a:avLst>
                  <a:gd name="adj1" fmla="val 11549460"/>
                  <a:gd name="adj2" fmla="val 20789752"/>
                </a:avLst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80AFFDD-5745-4449-9571-E524DD8E9302}"/>
                </a:ext>
              </a:extLst>
            </p:cNvPr>
            <p:cNvGrpSpPr/>
            <p:nvPr/>
          </p:nvGrpSpPr>
          <p:grpSpPr>
            <a:xfrm>
              <a:off x="4912345" y="1528805"/>
              <a:ext cx="381581" cy="540000"/>
              <a:chOff x="4912345" y="1528805"/>
              <a:chExt cx="381581" cy="540000"/>
            </a:xfrm>
          </p:grpSpPr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E17DDA63-7E75-014B-A545-AAB559400391}"/>
                  </a:ext>
                </a:extLst>
              </p:cNvPr>
              <p:cNvGrpSpPr/>
              <p:nvPr/>
            </p:nvGrpSpPr>
            <p:grpSpPr>
              <a:xfrm>
                <a:off x="4912345" y="1528805"/>
                <a:ext cx="216000" cy="540000"/>
                <a:chOff x="3847116" y="1218334"/>
                <a:chExt cx="216000" cy="540000"/>
              </a:xfrm>
            </p:grpSpPr>
            <p:sp>
              <p:nvSpPr>
                <p:cNvPr id="24" name="Arc 23">
                  <a:extLst>
                    <a:ext uri="{FF2B5EF4-FFF2-40B4-BE49-F238E27FC236}">
                      <a16:creationId xmlns:a16="http://schemas.microsoft.com/office/drawing/2014/main" id="{9A47FAE6-F246-2441-95AD-C4EA2356CE1D}"/>
                    </a:ext>
                  </a:extLst>
                </p:cNvPr>
                <p:cNvSpPr/>
                <p:nvPr/>
              </p:nvSpPr>
              <p:spPr bwMode="auto">
                <a:xfrm>
                  <a:off x="3919116" y="1218334"/>
                  <a:ext cx="72000" cy="540000"/>
                </a:xfrm>
                <a:prstGeom prst="arc">
                  <a:avLst>
                    <a:gd name="adj1" fmla="val 10855035"/>
                    <a:gd name="adj2" fmla="val 0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F1BD7FB2-D0B6-DA44-BD17-1CA74BA5D637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991116" y="1481822"/>
                  <a:ext cx="7200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5D4F7AEC-8A07-E346-85A6-F6D54BBCD78B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847116" y="1481822"/>
                  <a:ext cx="7200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45CE9AA6-21DC-EA4B-93FC-81FC518225D9}"/>
                  </a:ext>
                </a:extLst>
              </p:cNvPr>
              <p:cNvGrpSpPr/>
              <p:nvPr/>
            </p:nvGrpSpPr>
            <p:grpSpPr>
              <a:xfrm>
                <a:off x="5077926" y="1528805"/>
                <a:ext cx="216000" cy="540000"/>
                <a:chOff x="3847116" y="1218334"/>
                <a:chExt cx="216000" cy="540000"/>
              </a:xfrm>
            </p:grpSpPr>
            <p:sp>
              <p:nvSpPr>
                <p:cNvPr id="30" name="Arc 29">
                  <a:extLst>
                    <a:ext uri="{FF2B5EF4-FFF2-40B4-BE49-F238E27FC236}">
                      <a16:creationId xmlns:a16="http://schemas.microsoft.com/office/drawing/2014/main" id="{6A949F64-F92E-9441-BB64-43F67DE421DE}"/>
                    </a:ext>
                  </a:extLst>
                </p:cNvPr>
                <p:cNvSpPr/>
                <p:nvPr/>
              </p:nvSpPr>
              <p:spPr bwMode="auto">
                <a:xfrm>
                  <a:off x="3919116" y="1218334"/>
                  <a:ext cx="72000" cy="540000"/>
                </a:xfrm>
                <a:prstGeom prst="arc">
                  <a:avLst>
                    <a:gd name="adj1" fmla="val 10855035"/>
                    <a:gd name="adj2" fmla="val 0"/>
                  </a:avLst>
                </a:prstGeom>
                <a:solidFill>
                  <a:srgbClr val="00B050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omic Sans MS" pitchFamily="66" charset="0"/>
                  </a:endParaRPr>
                </a:p>
              </p:txBody>
            </p: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43EA2F56-75B2-434B-8B09-EA890B480A1E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991116" y="1481822"/>
                  <a:ext cx="7200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2BC8A196-7BB4-504D-A24B-9B821FC3AF1C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 flipV="1">
                  <a:off x="3847116" y="1481822"/>
                  <a:ext cx="72000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43E69DE-7508-D440-A5F2-92DEE7DA353D}"/>
                </a:ext>
              </a:extLst>
            </p:cNvPr>
            <p:cNvGrpSpPr/>
            <p:nvPr/>
          </p:nvGrpSpPr>
          <p:grpSpPr>
            <a:xfrm>
              <a:off x="5297864" y="1527837"/>
              <a:ext cx="937298" cy="246221"/>
              <a:chOff x="5297864" y="1527837"/>
              <a:chExt cx="937298" cy="246221"/>
            </a:xfrm>
          </p:grpSpPr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81118314-3BA2-7F43-AE20-4D4C88CCDEA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5297864" y="1672211"/>
                <a:ext cx="25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stealth" w="med" len="med"/>
                <a:tailEnd type="none" w="med" len="med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9" name="TextBox 158">
                    <a:extLst>
                      <a:ext uri="{FF2B5EF4-FFF2-40B4-BE49-F238E27FC236}">
                        <a16:creationId xmlns:a16="http://schemas.microsoft.com/office/drawing/2014/main" id="{92FB94C5-A30B-C24B-A8A9-22AF131D4D0B}"/>
                      </a:ext>
                    </a:extLst>
                  </p:cNvPr>
                  <p:cNvSpPr txBox="1"/>
                  <p:nvPr/>
                </p:nvSpPr>
                <p:spPr>
                  <a:xfrm>
                    <a:off x="5601271" y="1527837"/>
                    <a:ext cx="633891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59" name="TextBox 158">
                    <a:extLst>
                      <a:ext uri="{FF2B5EF4-FFF2-40B4-BE49-F238E27FC236}">
                        <a16:creationId xmlns:a16="http://schemas.microsoft.com/office/drawing/2014/main" id="{92FB94C5-A30B-C24B-A8A9-22AF131D4D0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01271" y="1527837"/>
                    <a:ext cx="633891" cy="24622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961" r="-1961" b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F33B498-62EF-E448-B6C9-370AC65D864A}"/>
                </a:ext>
              </a:extLst>
            </p:cNvPr>
            <p:cNvGrpSpPr/>
            <p:nvPr/>
          </p:nvGrpSpPr>
          <p:grpSpPr>
            <a:xfrm>
              <a:off x="4002022" y="1672167"/>
              <a:ext cx="917533" cy="262881"/>
              <a:chOff x="4002022" y="1672167"/>
              <a:chExt cx="917533" cy="262881"/>
            </a:xfrm>
          </p:grpSpPr>
          <p:cxnSp>
            <p:nvCxnSpPr>
              <p:cNvPr id="37" name="Curved Connector 36">
                <a:extLst>
                  <a:ext uri="{FF2B5EF4-FFF2-40B4-BE49-F238E27FC236}">
                    <a16:creationId xmlns:a16="http://schemas.microsoft.com/office/drawing/2014/main" id="{16A0DFFC-9898-9C4A-B87D-443BF0F3D12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V="1">
                <a:off x="4739555" y="1672167"/>
                <a:ext cx="180000" cy="216000"/>
              </a:xfrm>
              <a:prstGeom prst="curvedConnector3">
                <a:avLst>
                  <a:gd name="adj1" fmla="val 96291"/>
                </a:avLst>
              </a:prstGeom>
              <a:solidFill>
                <a:schemeClr val="accent1"/>
              </a:solidFill>
              <a:ln w="1905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stealth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0" name="TextBox 159">
                    <a:extLst>
                      <a:ext uri="{FF2B5EF4-FFF2-40B4-BE49-F238E27FC236}">
                        <a16:creationId xmlns:a16="http://schemas.microsoft.com/office/drawing/2014/main" id="{FE7A1BCC-2F27-4A48-914B-402D50E01BBE}"/>
                      </a:ext>
                    </a:extLst>
                  </p:cNvPr>
                  <p:cNvSpPr txBox="1"/>
                  <p:nvPr/>
                </p:nvSpPr>
                <p:spPr>
                  <a:xfrm>
                    <a:off x="4002022" y="1688827"/>
                    <a:ext cx="633891" cy="24622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1600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  <m: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oMath>
                      </m:oMathPara>
                    </a14:m>
                    <a:endParaRPr lang="en-US" sz="1600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0" name="TextBox 159">
                    <a:extLst>
                      <a:ext uri="{FF2B5EF4-FFF2-40B4-BE49-F238E27FC236}">
                        <a16:creationId xmlns:a16="http://schemas.microsoft.com/office/drawing/2014/main" id="{FE7A1BCC-2F27-4A48-914B-402D50E01BB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002022" y="1688827"/>
                    <a:ext cx="633891" cy="246221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1961" r="-1961" b="-15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F7F335E-D54B-F046-853C-B8DE522AAE81}"/>
              </a:ext>
            </a:extLst>
          </p:cNvPr>
          <p:cNvGrpSpPr/>
          <p:nvPr/>
        </p:nvGrpSpPr>
        <p:grpSpPr>
          <a:xfrm>
            <a:off x="7243912" y="3763870"/>
            <a:ext cx="1012079" cy="276999"/>
            <a:chOff x="7243912" y="3763870"/>
            <a:chExt cx="1012079" cy="276999"/>
          </a:xfrm>
        </p:grpSpPr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8E3A3997-E0D9-3F4F-8E7F-4AF96ADA166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243912" y="3929679"/>
              <a:ext cx="360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stealth" w="lg" len="lg"/>
              <a:tailEnd type="non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BC8D657C-E272-094E-B210-9B545D9E60B7}"/>
                    </a:ext>
                  </a:extLst>
                </p:cNvPr>
                <p:cNvSpPr txBox="1"/>
                <p:nvPr/>
              </p:nvSpPr>
              <p:spPr>
                <a:xfrm>
                  <a:off x="7638834" y="3763870"/>
                  <a:ext cx="6171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en-US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1" name="TextBox 160">
                  <a:extLst>
                    <a:ext uri="{FF2B5EF4-FFF2-40B4-BE49-F238E27FC236}">
                      <a16:creationId xmlns:a16="http://schemas.microsoft.com/office/drawing/2014/main" id="{BC8D657C-E272-094E-B210-9B545D9E60B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8834" y="3763870"/>
                  <a:ext cx="617157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000" r="-2000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9A98334-7264-A645-BFB8-EFCF2BBBDC91}"/>
              </a:ext>
            </a:extLst>
          </p:cNvPr>
          <p:cNvGrpSpPr/>
          <p:nvPr/>
        </p:nvGrpSpPr>
        <p:grpSpPr>
          <a:xfrm>
            <a:off x="2149909" y="5623209"/>
            <a:ext cx="885891" cy="246221"/>
            <a:chOff x="2149909" y="5623209"/>
            <a:chExt cx="885891" cy="246221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E91F2D95-764B-404A-A2FE-530237026A2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83800" y="5773114"/>
              <a:ext cx="25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33ADA435-CCB1-9C41-8812-65079C208960}"/>
                    </a:ext>
                  </a:extLst>
                </p:cNvPr>
                <p:cNvSpPr txBox="1"/>
                <p:nvPr/>
              </p:nvSpPr>
              <p:spPr>
                <a:xfrm>
                  <a:off x="2149909" y="5623209"/>
                  <a:ext cx="63389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sz="16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2" name="TextBox 161">
                  <a:extLst>
                    <a:ext uri="{FF2B5EF4-FFF2-40B4-BE49-F238E27FC236}">
                      <a16:creationId xmlns:a16="http://schemas.microsoft.com/office/drawing/2014/main" id="{33ADA435-CCB1-9C41-8812-65079C20896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9909" y="5623209"/>
                  <a:ext cx="633891" cy="246221"/>
                </a:xfrm>
                <a:prstGeom prst="rect">
                  <a:avLst/>
                </a:prstGeom>
                <a:blipFill>
                  <a:blip r:embed="rId11"/>
                  <a:stretch>
                    <a:fillRect l="-1961" r="-1961"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7207881-7CC8-914B-8B22-9947534E2A97}"/>
              </a:ext>
            </a:extLst>
          </p:cNvPr>
          <p:cNvGrpSpPr/>
          <p:nvPr/>
        </p:nvGrpSpPr>
        <p:grpSpPr>
          <a:xfrm>
            <a:off x="6833651" y="4240347"/>
            <a:ext cx="597581" cy="540000"/>
            <a:chOff x="6833651" y="4240347"/>
            <a:chExt cx="597581" cy="540000"/>
          </a:xfrm>
        </p:grpSpPr>
        <p:cxnSp>
          <p:nvCxnSpPr>
            <p:cNvPr id="113" name="Curved Connector 112">
              <a:extLst>
                <a:ext uri="{FF2B5EF4-FFF2-40B4-BE49-F238E27FC236}">
                  <a16:creationId xmlns:a16="http://schemas.microsoft.com/office/drawing/2014/main" id="{84FE64DF-29B5-EF49-BE47-00E5A5AEC2F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215232" y="4487017"/>
              <a:ext cx="216000" cy="180000"/>
            </a:xfrm>
            <a:prstGeom prst="curvedConnector3">
              <a:avLst>
                <a:gd name="adj1" fmla="val 97636"/>
              </a:avLst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C7BF63F3-2D02-6542-A375-341873F14249}"/>
                </a:ext>
              </a:extLst>
            </p:cNvPr>
            <p:cNvGrpSpPr/>
            <p:nvPr/>
          </p:nvGrpSpPr>
          <p:grpSpPr>
            <a:xfrm rot="10800000">
              <a:off x="6999232" y="4240347"/>
              <a:ext cx="216000" cy="540000"/>
              <a:chOff x="3847116" y="1218334"/>
              <a:chExt cx="216000" cy="540000"/>
            </a:xfrm>
            <a:solidFill>
              <a:srgbClr val="FF00FF"/>
            </a:solidFill>
          </p:grpSpPr>
          <p:sp>
            <p:nvSpPr>
              <p:cNvPr id="130" name="Arc 129">
                <a:extLst>
                  <a:ext uri="{FF2B5EF4-FFF2-40B4-BE49-F238E27FC236}">
                    <a16:creationId xmlns:a16="http://schemas.microsoft.com/office/drawing/2014/main" id="{8A043AE2-7F46-0C49-A68F-FB07546CE889}"/>
                  </a:ext>
                </a:extLst>
              </p:cNvPr>
              <p:cNvSpPr/>
              <p:nvPr/>
            </p:nvSpPr>
            <p:spPr bwMode="auto">
              <a:xfrm>
                <a:off x="3919116" y="1218334"/>
                <a:ext cx="72000" cy="540000"/>
              </a:xfrm>
              <a:prstGeom prst="arc">
                <a:avLst>
                  <a:gd name="adj1" fmla="val 10855035"/>
                  <a:gd name="adj2" fmla="val 0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6BB23C6A-6C06-CD42-8CCC-98DDFC83E62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991116" y="1481822"/>
                <a:ext cx="7200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23D4C1EA-7EA8-214C-A9F6-691097CA89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847116" y="1481822"/>
                <a:ext cx="7200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131B6D97-1EE8-4B4B-95FB-7C27B84A8907}"/>
                </a:ext>
              </a:extLst>
            </p:cNvPr>
            <p:cNvGrpSpPr/>
            <p:nvPr/>
          </p:nvGrpSpPr>
          <p:grpSpPr>
            <a:xfrm rot="10800000">
              <a:off x="6833651" y="4240347"/>
              <a:ext cx="216000" cy="540000"/>
              <a:chOff x="3847116" y="1218334"/>
              <a:chExt cx="216000" cy="540000"/>
            </a:xfrm>
            <a:solidFill>
              <a:srgbClr val="FF00FF"/>
            </a:solidFill>
          </p:grpSpPr>
          <p:sp>
            <p:nvSpPr>
              <p:cNvPr id="134" name="Arc 133">
                <a:extLst>
                  <a:ext uri="{FF2B5EF4-FFF2-40B4-BE49-F238E27FC236}">
                    <a16:creationId xmlns:a16="http://schemas.microsoft.com/office/drawing/2014/main" id="{32AFFD38-D656-254F-8D99-5ADB6DFDFD13}"/>
                  </a:ext>
                </a:extLst>
              </p:cNvPr>
              <p:cNvSpPr/>
              <p:nvPr/>
            </p:nvSpPr>
            <p:spPr bwMode="auto">
              <a:xfrm>
                <a:off x="3919116" y="1218334"/>
                <a:ext cx="72000" cy="540000"/>
              </a:xfrm>
              <a:prstGeom prst="arc">
                <a:avLst>
                  <a:gd name="adj1" fmla="val 10855035"/>
                  <a:gd name="adj2" fmla="val 0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9B707A52-7D40-374E-9B08-C4628D61056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991116" y="1481822"/>
                <a:ext cx="7200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590EC632-B312-3745-9320-385122169E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847116" y="1481822"/>
                <a:ext cx="7200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0FEE17B8-7BF1-9041-B19C-18D5811A6A4B}"/>
              </a:ext>
            </a:extLst>
          </p:cNvPr>
          <p:cNvGrpSpPr/>
          <p:nvPr/>
        </p:nvGrpSpPr>
        <p:grpSpPr>
          <a:xfrm>
            <a:off x="5926178" y="4487017"/>
            <a:ext cx="907472" cy="246221"/>
            <a:chOff x="5926178" y="4487017"/>
            <a:chExt cx="907472" cy="246221"/>
          </a:xfrm>
        </p:grpSpPr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ED7B1D0B-6573-D44B-BBA3-464F7EE5B50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581650" y="4632899"/>
              <a:ext cx="25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3" name="TextBox 162">
                  <a:extLst>
                    <a:ext uri="{FF2B5EF4-FFF2-40B4-BE49-F238E27FC236}">
                      <a16:creationId xmlns:a16="http://schemas.microsoft.com/office/drawing/2014/main" id="{A0153BA1-03E8-C544-A3CE-A8B2A4EB3DA3}"/>
                    </a:ext>
                  </a:extLst>
                </p:cNvPr>
                <p:cNvSpPr txBox="1"/>
                <p:nvPr/>
              </p:nvSpPr>
              <p:spPr>
                <a:xfrm>
                  <a:off x="5926178" y="4487017"/>
                  <a:ext cx="633891" cy="246221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b="1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1600" b="1" i="1" smtClean="0">
                                <a:solidFill>
                                  <a:srgbClr val="FF00FF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sz="1600" b="1" i="1" smtClean="0">
                            <a:solidFill>
                              <a:srgbClr val="FF00FF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en-US" sz="1600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63" name="TextBox 162">
                  <a:extLst>
                    <a:ext uri="{FF2B5EF4-FFF2-40B4-BE49-F238E27FC236}">
                      <a16:creationId xmlns:a16="http://schemas.microsoft.com/office/drawing/2014/main" id="{A0153BA1-03E8-C544-A3CE-A8B2A4EB3DA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26178" y="4487017"/>
                  <a:ext cx="633891" cy="246221"/>
                </a:xfrm>
                <a:prstGeom prst="rect">
                  <a:avLst/>
                </a:prstGeom>
                <a:blipFill>
                  <a:blip r:embed="rId12"/>
                  <a:stretch>
                    <a:fillRect l="-3922" r="-1961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297C0DF-80DE-0A4D-BC7C-24BDEB5B1A21}"/>
              </a:ext>
            </a:extLst>
          </p:cNvPr>
          <p:cNvGrpSpPr/>
          <p:nvPr/>
        </p:nvGrpSpPr>
        <p:grpSpPr>
          <a:xfrm>
            <a:off x="5085262" y="1674791"/>
            <a:ext cx="3111847" cy="1601507"/>
            <a:chOff x="5085262" y="1674791"/>
            <a:chExt cx="3111847" cy="160150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2FC3EB1-CD77-CB49-AA2C-A8F42D2B77FE}"/>
                </a:ext>
              </a:extLst>
            </p:cNvPr>
            <p:cNvGrpSpPr/>
            <p:nvPr/>
          </p:nvGrpSpPr>
          <p:grpSpPr>
            <a:xfrm>
              <a:off x="5085262" y="2999299"/>
              <a:ext cx="1965238" cy="276999"/>
              <a:chOff x="5085262" y="2999299"/>
              <a:chExt cx="1965238" cy="276999"/>
            </a:xfrm>
          </p:grpSpPr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B2E9E226-03E9-1F44-96EE-061915B5BE22}"/>
                  </a:ext>
                </a:extLst>
              </p:cNvPr>
              <p:cNvCxnSpPr/>
              <p:nvPr/>
            </p:nvCxnSpPr>
            <p:spPr bwMode="auto">
              <a:xfrm>
                <a:off x="6185010" y="3148269"/>
                <a:ext cx="86549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665C6DD9-EFF3-5148-9A6C-7974314597E1}"/>
                  </a:ext>
                </a:extLst>
              </p:cNvPr>
              <p:cNvCxnSpPr/>
              <p:nvPr/>
            </p:nvCxnSpPr>
            <p:spPr bwMode="auto">
              <a:xfrm>
                <a:off x="5085262" y="3148269"/>
                <a:ext cx="86549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none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5D3C6210-C5A5-DD49-A495-02E8A7B95FFC}"/>
                      </a:ext>
                    </a:extLst>
                  </p:cNvPr>
                  <p:cNvSpPr txBox="1"/>
                  <p:nvPr/>
                </p:nvSpPr>
                <p:spPr>
                  <a:xfrm>
                    <a:off x="5973527" y="2999299"/>
                    <a:ext cx="184346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oMath>
                      </m:oMathPara>
                    </a14:m>
                    <a:endParaRPr lang="en-US" b="1" dirty="0"/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5D3C6210-C5A5-DD49-A495-02E8A7B95FF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73527" y="2999299"/>
                    <a:ext cx="184346" cy="27699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8750" r="-25000" b="-130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F4DE3FA-D0E4-AB41-B296-19BBF3A4695D}"/>
                </a:ext>
              </a:extLst>
            </p:cNvPr>
            <p:cNvGrpSpPr/>
            <p:nvPr/>
          </p:nvGrpSpPr>
          <p:grpSpPr>
            <a:xfrm>
              <a:off x="6833650" y="1674791"/>
              <a:ext cx="1363459" cy="583616"/>
              <a:chOff x="6833650" y="1674791"/>
              <a:chExt cx="1363459" cy="58361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9575E5B8-77EA-AA42-B0E8-8DE64C0DBF0C}"/>
                      </a:ext>
                    </a:extLst>
                  </p:cNvPr>
                  <p:cNvSpPr txBox="1"/>
                  <p:nvPr/>
                </p:nvSpPr>
                <p:spPr>
                  <a:xfrm>
                    <a:off x="7067248" y="1674791"/>
                    <a:ext cx="1129861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err="1">
                        <a:solidFill>
                          <a:srgbClr val="C00000"/>
                        </a:solidFill>
                      </a:rPr>
                      <a:t>stripline</a:t>
                    </a:r>
                    <a:r>
                      <a:rPr lang="en-US" sz="1400" b="1" dirty="0">
                        <a:solidFill>
                          <a:srgbClr val="C00000"/>
                        </a:solidFill>
                      </a:rPr>
                      <a:t>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𝒁</m:t>
                            </m:r>
                          </m:e>
                          <m:sub>
                            <m:r>
                              <a:rPr lang="en-US" sz="1400" b="1" i="1" smtClean="0">
                                <a:solidFill>
                                  <a:srgbClr val="C0000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</m:oMath>
                    </a14:m>
                    <a:endParaRPr lang="en-US" sz="1400" b="1" dirty="0">
                      <a:solidFill>
                        <a:srgbClr val="C0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65" name="TextBox 164">
                    <a:extLst>
                      <a:ext uri="{FF2B5EF4-FFF2-40B4-BE49-F238E27FC236}">
                        <a16:creationId xmlns:a16="http://schemas.microsoft.com/office/drawing/2014/main" id="{9575E5B8-77EA-AA42-B0E8-8DE64C0DBF0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67248" y="1674791"/>
                    <a:ext cx="1129861" cy="307777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l="-1111" t="-4167" b="-208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66" name="Straight Arrow Connector 165">
                <a:extLst>
                  <a:ext uri="{FF2B5EF4-FFF2-40B4-BE49-F238E27FC236}">
                    <a16:creationId xmlns:a16="http://schemas.microsoft.com/office/drawing/2014/main" id="{29C58E13-17D0-3A40-ADE5-B857614DEAD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6833650" y="1982568"/>
                <a:ext cx="309581" cy="275839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D2695F82-93FC-0F4B-893F-5660A83D646B}"/>
                  </a:ext>
                </a:extLst>
              </p:cNvPr>
              <p:cNvSpPr txBox="1"/>
              <p:nvPr/>
            </p:nvSpPr>
            <p:spPr>
              <a:xfrm>
                <a:off x="2502524" y="2958152"/>
                <a:ext cx="159793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C00000"/>
                    </a:solidFill>
                  </a:rPr>
                  <a:t>upstream line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D2695F82-93FC-0F4B-893F-5660A83D64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2524" y="2958152"/>
                <a:ext cx="1597938" cy="307777"/>
              </a:xfrm>
              <a:prstGeom prst="rect">
                <a:avLst/>
              </a:prstGeom>
              <a:blipFill>
                <a:blip r:embed="rId14"/>
                <a:stretch>
                  <a:fillRect l="-787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93A3CA63-3A2F-024F-93EC-08105DC1324D}"/>
                  </a:ext>
                </a:extLst>
              </p:cNvPr>
              <p:cNvSpPr txBox="1"/>
              <p:nvPr/>
            </p:nvSpPr>
            <p:spPr>
              <a:xfrm>
                <a:off x="7743210" y="2805873"/>
                <a:ext cx="64735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𝒍𝒐𝒂𝒅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sz="1400" b="1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171" name="TextBox 170">
                <a:extLst>
                  <a:ext uri="{FF2B5EF4-FFF2-40B4-BE49-F238E27FC236}">
                    <a16:creationId xmlns:a16="http://schemas.microsoft.com/office/drawing/2014/main" id="{93A3CA63-3A2F-024F-93EC-08105DC132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3210" y="2805873"/>
                <a:ext cx="647357" cy="523220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2469E0D7-B88F-6845-B13A-1A17B8B532EB}"/>
              </a:ext>
            </a:extLst>
          </p:cNvPr>
          <p:cNvGrpSpPr/>
          <p:nvPr/>
        </p:nvGrpSpPr>
        <p:grpSpPr>
          <a:xfrm>
            <a:off x="4591601" y="2857364"/>
            <a:ext cx="2835253" cy="539968"/>
            <a:chOff x="4591601" y="2857364"/>
            <a:chExt cx="2835253" cy="539968"/>
          </a:xfrm>
        </p:grpSpPr>
        <p:sp>
          <p:nvSpPr>
            <p:cNvPr id="172" name="TextBox 171">
              <a:extLst>
                <a:ext uri="{FF2B5EF4-FFF2-40B4-BE49-F238E27FC236}">
                  <a16:creationId xmlns:a16="http://schemas.microsoft.com/office/drawing/2014/main" id="{644151F7-7699-BC45-9E57-5FD3B064743F}"/>
                </a:ext>
              </a:extLst>
            </p:cNvPr>
            <p:cNvSpPr txBox="1"/>
            <p:nvPr/>
          </p:nvSpPr>
          <p:spPr>
            <a:xfrm>
              <a:off x="4591601" y="2857364"/>
              <a:ext cx="9909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C00000"/>
                  </a:solidFill>
                </a:rPr>
                <a:t>upstream</a:t>
              </a:r>
              <a:br>
                <a:rPr lang="en-US" sz="1400" b="1" dirty="0">
                  <a:solidFill>
                    <a:srgbClr val="C00000"/>
                  </a:solidFill>
                </a:rPr>
              </a:br>
              <a:r>
                <a:rPr lang="en-US" sz="1400" b="1" dirty="0">
                  <a:solidFill>
                    <a:srgbClr val="C00000"/>
                  </a:solidFill>
                </a:rPr>
                <a:t>port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1E6A934B-EE39-374C-8480-4DD9C35D24E0}"/>
                </a:ext>
              </a:extLst>
            </p:cNvPr>
            <p:cNvSpPr txBox="1"/>
            <p:nvPr/>
          </p:nvSpPr>
          <p:spPr>
            <a:xfrm>
              <a:off x="6187412" y="2874112"/>
              <a:ext cx="12394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b="1" dirty="0">
                  <a:solidFill>
                    <a:srgbClr val="C00000"/>
                  </a:solidFill>
                </a:rPr>
                <a:t>downstream</a:t>
              </a:r>
              <a:br>
                <a:rPr lang="en-US" sz="1400" b="1" dirty="0">
                  <a:solidFill>
                    <a:srgbClr val="C00000"/>
                  </a:solidFill>
                </a:rPr>
              </a:br>
              <a:r>
                <a:rPr lang="en-US" sz="1400" b="1" dirty="0">
                  <a:solidFill>
                    <a:srgbClr val="C00000"/>
                  </a:solidFill>
                </a:rPr>
                <a:t>port</a:t>
              </a:r>
            </a:p>
          </p:txBody>
        </p:sp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D9D96E37-CF03-694A-BCC8-9F45E4E4D7A3}"/>
              </a:ext>
            </a:extLst>
          </p:cNvPr>
          <p:cNvSpPr/>
          <p:nvPr/>
        </p:nvSpPr>
        <p:spPr bwMode="auto">
          <a:xfrm>
            <a:off x="7012574" y="4111655"/>
            <a:ext cx="195707" cy="729687"/>
          </a:xfrm>
          <a:prstGeom prst="ellipse">
            <a:avLst/>
          </a:prstGeom>
          <a:solidFill>
            <a:schemeClr val="bg1">
              <a:lumMod val="50000"/>
              <a:alpha val="40000"/>
            </a:schemeClr>
          </a:solidFill>
          <a:ln w="190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120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0.36302 -0.0004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142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L 0.21666 -0.0002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16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07 L 0.2165 0.0007 " pathEditMode="relative" ptsTypes="AA">
                                      <p:cBhvr>
                                        <p:cTn id="48" dur="2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0.00023 L -0.21493 -0.00023 " pathEditMode="relative" ptsTypes="AA">
                                      <p:cBhvr>
                                        <p:cTn id="50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115" grpId="0"/>
      <p:bldP spid="170" grpId="0"/>
      <p:bldP spid="171" grpId="0"/>
      <p:bldP spid="111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F0627-A4E5-8B40-ACED-DD44F3B4B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 Principle (2)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473053D2-4B65-0141-A373-CAB5911780D4}"/>
              </a:ext>
            </a:extLst>
          </p:cNvPr>
          <p:cNvSpPr/>
          <p:nvPr/>
        </p:nvSpPr>
        <p:spPr bwMode="auto">
          <a:xfrm>
            <a:off x="616285" y="2314017"/>
            <a:ext cx="4346557" cy="36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128CECCB-D9F1-4B49-9526-BA749352F9F6}"/>
              </a:ext>
            </a:extLst>
          </p:cNvPr>
          <p:cNvSpPr/>
          <p:nvPr/>
        </p:nvSpPr>
        <p:spPr bwMode="auto">
          <a:xfrm>
            <a:off x="5159574" y="2494017"/>
            <a:ext cx="1800000" cy="18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ABC38878-C0D5-5847-B56A-EE6DF9D39E1C}"/>
              </a:ext>
            </a:extLst>
          </p:cNvPr>
          <p:cNvSpPr/>
          <p:nvPr/>
        </p:nvSpPr>
        <p:spPr bwMode="auto">
          <a:xfrm>
            <a:off x="7127699" y="2314017"/>
            <a:ext cx="1359331" cy="360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7EBF7000-CB16-9D46-BB33-2FCB3BEB7296}"/>
              </a:ext>
            </a:extLst>
          </p:cNvPr>
          <p:cNvSpPr/>
          <p:nvPr/>
        </p:nvSpPr>
        <p:spPr bwMode="auto">
          <a:xfrm>
            <a:off x="5075699" y="2314017"/>
            <a:ext cx="1980000" cy="9000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4C3AFC8C-E48D-1F4F-B2A2-8BD7CBC7A0B5}"/>
              </a:ext>
            </a:extLst>
          </p:cNvPr>
          <p:cNvCxnSpPr>
            <a:cxnSpLocks/>
          </p:cNvCxnSpPr>
          <p:nvPr/>
        </p:nvCxnSpPr>
        <p:spPr bwMode="auto">
          <a:xfrm>
            <a:off x="5081566" y="2359017"/>
            <a:ext cx="0" cy="54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D501D2DC-B3A6-5A48-A2D9-B560CE2BEC91}"/>
              </a:ext>
            </a:extLst>
          </p:cNvPr>
          <p:cNvCxnSpPr>
            <a:cxnSpLocks/>
          </p:cNvCxnSpPr>
          <p:nvPr/>
        </p:nvCxnSpPr>
        <p:spPr bwMode="auto">
          <a:xfrm>
            <a:off x="7050499" y="2359017"/>
            <a:ext cx="0" cy="54000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2914796-871E-4A44-AA76-5C4AA75F6536}"/>
              </a:ext>
            </a:extLst>
          </p:cNvPr>
          <p:cNvCxnSpPr>
            <a:cxnSpLocks/>
          </p:cNvCxnSpPr>
          <p:nvPr/>
        </p:nvCxnSpPr>
        <p:spPr bwMode="auto">
          <a:xfrm flipH="1">
            <a:off x="7050499" y="2885926"/>
            <a:ext cx="568215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DC2C9BF5-2FB4-314F-A3FA-110A1C739C05}"/>
              </a:ext>
            </a:extLst>
          </p:cNvPr>
          <p:cNvCxnSpPr>
            <a:cxnSpLocks/>
          </p:cNvCxnSpPr>
          <p:nvPr/>
        </p:nvCxnSpPr>
        <p:spPr bwMode="auto">
          <a:xfrm flipH="1">
            <a:off x="616285" y="2899017"/>
            <a:ext cx="4459416" cy="0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6" name="Freeform 95">
            <a:extLst>
              <a:ext uri="{FF2B5EF4-FFF2-40B4-BE49-F238E27FC236}">
                <a16:creationId xmlns:a16="http://schemas.microsoft.com/office/drawing/2014/main" id="{D1793A0C-1CA9-1E4F-B9C6-E3D6070BF354}"/>
              </a:ext>
            </a:extLst>
          </p:cNvPr>
          <p:cNvSpPr>
            <a:spLocks/>
          </p:cNvSpPr>
          <p:nvPr/>
        </p:nvSpPr>
        <p:spPr bwMode="auto">
          <a:xfrm>
            <a:off x="7542515" y="2879484"/>
            <a:ext cx="152400" cy="463550"/>
          </a:xfrm>
          <a:custGeom>
            <a:avLst/>
            <a:gdLst>
              <a:gd name="T0" fmla="*/ 65 w 144"/>
              <a:gd name="T1" fmla="*/ 0 h 916"/>
              <a:gd name="T2" fmla="*/ 65 w 144"/>
              <a:gd name="T3" fmla="*/ 166 h 916"/>
              <a:gd name="T4" fmla="*/ 144 w 144"/>
              <a:gd name="T5" fmla="*/ 244 h 916"/>
              <a:gd name="T6" fmla="*/ 0 w 144"/>
              <a:gd name="T7" fmla="*/ 340 h 916"/>
              <a:gd name="T8" fmla="*/ 144 w 144"/>
              <a:gd name="T9" fmla="*/ 436 h 916"/>
              <a:gd name="T10" fmla="*/ 0 w 144"/>
              <a:gd name="T11" fmla="*/ 532 h 916"/>
              <a:gd name="T12" fmla="*/ 144 w 144"/>
              <a:gd name="T13" fmla="*/ 628 h 916"/>
              <a:gd name="T14" fmla="*/ 0 w 144"/>
              <a:gd name="T15" fmla="*/ 724 h 916"/>
              <a:gd name="T16" fmla="*/ 96 w 144"/>
              <a:gd name="T17" fmla="*/ 820 h 916"/>
              <a:gd name="T18" fmla="*/ 96 w 144"/>
              <a:gd name="T19" fmla="*/ 916 h 9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4" h="916">
                <a:moveTo>
                  <a:pt x="65" y="0"/>
                </a:moveTo>
                <a:lnTo>
                  <a:pt x="65" y="166"/>
                </a:lnTo>
                <a:lnTo>
                  <a:pt x="144" y="244"/>
                </a:lnTo>
                <a:lnTo>
                  <a:pt x="0" y="340"/>
                </a:lnTo>
                <a:lnTo>
                  <a:pt x="144" y="436"/>
                </a:lnTo>
                <a:lnTo>
                  <a:pt x="0" y="532"/>
                </a:lnTo>
                <a:lnTo>
                  <a:pt x="144" y="628"/>
                </a:lnTo>
                <a:lnTo>
                  <a:pt x="0" y="724"/>
                </a:lnTo>
                <a:lnTo>
                  <a:pt x="96" y="820"/>
                </a:lnTo>
                <a:lnTo>
                  <a:pt x="96" y="916"/>
                </a:lnTo>
              </a:path>
            </a:pathLst>
          </a:custGeom>
          <a:noFill/>
          <a:ln w="254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EB16C52E-3464-4E43-9597-E3C004291142}"/>
              </a:ext>
            </a:extLst>
          </p:cNvPr>
          <p:cNvCxnSpPr>
            <a:cxnSpLocks/>
          </p:cNvCxnSpPr>
          <p:nvPr/>
        </p:nvCxnSpPr>
        <p:spPr bwMode="auto">
          <a:xfrm flipH="1">
            <a:off x="7494833" y="3366942"/>
            <a:ext cx="288000" cy="0"/>
          </a:xfrm>
          <a:prstGeom prst="line">
            <a:avLst/>
          </a:prstGeom>
          <a:solidFill>
            <a:schemeClr val="accent1"/>
          </a:solidFill>
          <a:ln w="508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650F0470-87AA-3440-8BBA-8DF696E96F1C}"/>
              </a:ext>
            </a:extLst>
          </p:cNvPr>
          <p:cNvGrpSpPr/>
          <p:nvPr/>
        </p:nvGrpSpPr>
        <p:grpSpPr>
          <a:xfrm>
            <a:off x="1113668" y="2952732"/>
            <a:ext cx="216000" cy="540000"/>
            <a:chOff x="3847116" y="1218334"/>
            <a:chExt cx="216000" cy="540000"/>
          </a:xfrm>
        </p:grpSpPr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54B7719A-82D3-9843-B0FD-EF3C53883CB3}"/>
                </a:ext>
              </a:extLst>
            </p:cNvPr>
            <p:cNvSpPr/>
            <p:nvPr/>
          </p:nvSpPr>
          <p:spPr bwMode="auto">
            <a:xfrm>
              <a:off x="3919116" y="1218334"/>
              <a:ext cx="72000" cy="540000"/>
            </a:xfrm>
            <a:prstGeom prst="arc">
              <a:avLst>
                <a:gd name="adj1" fmla="val 10855035"/>
                <a:gd name="adj2" fmla="val 0"/>
              </a:avLst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D1818107-F238-4246-81B2-392012E913F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1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5FD9E52B-C3E1-CA46-8D40-77784C399FE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7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E91F2D95-764B-404A-A2FE-530237026A22}"/>
              </a:ext>
            </a:extLst>
          </p:cNvPr>
          <p:cNvCxnSpPr>
            <a:cxnSpLocks/>
          </p:cNvCxnSpPr>
          <p:nvPr/>
        </p:nvCxnSpPr>
        <p:spPr bwMode="auto">
          <a:xfrm flipH="1">
            <a:off x="861668" y="3104484"/>
            <a:ext cx="25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AF81B7B6-2C7A-3242-AAFB-CC9092A06578}"/>
              </a:ext>
            </a:extLst>
          </p:cNvPr>
          <p:cNvSpPr/>
          <p:nvPr/>
        </p:nvSpPr>
        <p:spPr bwMode="auto">
          <a:xfrm>
            <a:off x="616285" y="971080"/>
            <a:ext cx="7870745" cy="2542418"/>
          </a:xfrm>
          <a:prstGeom prst="rect">
            <a:avLst/>
          </a:prstGeom>
          <a:noFill/>
          <a:ln w="158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F46A3E7-8D90-6941-8033-2E79AA3F503C}"/>
                  </a:ext>
                </a:extLst>
              </p:cNvPr>
              <p:cNvSpPr txBox="1"/>
              <p:nvPr/>
            </p:nvSpPr>
            <p:spPr>
              <a:xfrm>
                <a:off x="799617" y="1104737"/>
                <a:ext cx="842475" cy="583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1" i="1" smtClean="0">
                          <a:latin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en-US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r>
                            <a:rPr lang="en-US" sz="2000" b="1" i="1" smtClean="0">
                              <a:latin typeface="Cambria Math" panose="02040503050406030204" pitchFamily="18" charset="0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lang="en-US" sz="2000" b="1" dirty="0"/>
              </a:p>
            </p:txBody>
          </p:sp>
        </mc:Choice>
        <mc:Fallback xmlns="">
          <p:sp>
            <p:nvSpPr>
              <p:cNvPr id="115" name="TextBox 114">
                <a:extLst>
                  <a:ext uri="{FF2B5EF4-FFF2-40B4-BE49-F238E27FC236}">
                    <a16:creationId xmlns:a16="http://schemas.microsoft.com/office/drawing/2014/main" id="{4F46A3E7-8D90-6941-8033-2E79AA3F5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617" y="1104737"/>
                <a:ext cx="842475" cy="583686"/>
              </a:xfrm>
              <a:prstGeom prst="rect">
                <a:avLst/>
              </a:prstGeom>
              <a:blipFill>
                <a:blip r:embed="rId2"/>
                <a:stretch>
                  <a:fillRect l="-4478" t="-2128" r="-5970" b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3CF34517-3C9E-584D-BA86-E954C7DCB56E}"/>
              </a:ext>
            </a:extLst>
          </p:cNvPr>
          <p:cNvCxnSpPr/>
          <p:nvPr/>
        </p:nvCxnSpPr>
        <p:spPr bwMode="auto">
          <a:xfrm>
            <a:off x="6185009" y="3148269"/>
            <a:ext cx="86549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8C7FAB91-216E-B040-B6F9-FA806C81F313}"/>
              </a:ext>
            </a:extLst>
          </p:cNvPr>
          <p:cNvCxnSpPr/>
          <p:nvPr/>
        </p:nvCxnSpPr>
        <p:spPr bwMode="auto">
          <a:xfrm>
            <a:off x="5085261" y="3148269"/>
            <a:ext cx="86549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E40D5782-F309-544C-91EC-0C3700007B70}"/>
                  </a:ext>
                </a:extLst>
              </p:cNvPr>
              <p:cNvSpPr txBox="1"/>
              <p:nvPr/>
            </p:nvSpPr>
            <p:spPr>
              <a:xfrm>
                <a:off x="5973526" y="2999299"/>
                <a:ext cx="1843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E40D5782-F309-544C-91EC-0C3700007B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3526" y="2999299"/>
                <a:ext cx="184346" cy="276999"/>
              </a:xfrm>
              <a:prstGeom prst="rect">
                <a:avLst/>
              </a:prstGeom>
              <a:blipFill>
                <a:blip r:embed="rId3"/>
                <a:stretch>
                  <a:fillRect l="-18750" r="-25000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5" name="Group 124">
            <a:extLst>
              <a:ext uri="{FF2B5EF4-FFF2-40B4-BE49-F238E27FC236}">
                <a16:creationId xmlns:a16="http://schemas.microsoft.com/office/drawing/2014/main" id="{1933ACB1-F894-D842-A3F4-3CD6695C007F}"/>
              </a:ext>
            </a:extLst>
          </p:cNvPr>
          <p:cNvGrpSpPr/>
          <p:nvPr/>
        </p:nvGrpSpPr>
        <p:grpSpPr>
          <a:xfrm>
            <a:off x="7798771" y="2789750"/>
            <a:ext cx="216000" cy="540000"/>
            <a:chOff x="3847116" y="1218334"/>
            <a:chExt cx="216000" cy="540000"/>
          </a:xfrm>
        </p:grpSpPr>
        <p:sp>
          <p:nvSpPr>
            <p:cNvPr id="126" name="Arc 125">
              <a:extLst>
                <a:ext uri="{FF2B5EF4-FFF2-40B4-BE49-F238E27FC236}">
                  <a16:creationId xmlns:a16="http://schemas.microsoft.com/office/drawing/2014/main" id="{5BA65743-8BBF-1F48-9092-DE4BD978C7F6}"/>
                </a:ext>
              </a:extLst>
            </p:cNvPr>
            <p:cNvSpPr/>
            <p:nvPr/>
          </p:nvSpPr>
          <p:spPr bwMode="auto">
            <a:xfrm>
              <a:off x="3919116" y="1218334"/>
              <a:ext cx="72000" cy="540000"/>
            </a:xfrm>
            <a:prstGeom prst="arc">
              <a:avLst>
                <a:gd name="adj1" fmla="val 10855035"/>
                <a:gd name="adj2" fmla="val 0"/>
              </a:avLst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E72EF73A-2443-3248-8924-4FD0167C303A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1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16EE0DF9-D08B-E947-9C92-FB28A54A6F9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7116" y="1481822"/>
              <a:ext cx="72000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7BF63F3-2D02-6542-A375-341873F14249}"/>
              </a:ext>
            </a:extLst>
          </p:cNvPr>
          <p:cNvGrpSpPr/>
          <p:nvPr/>
        </p:nvGrpSpPr>
        <p:grpSpPr>
          <a:xfrm rot="10800000">
            <a:off x="7798771" y="2833615"/>
            <a:ext cx="216000" cy="540000"/>
            <a:chOff x="3847116" y="1218334"/>
            <a:chExt cx="216000" cy="540000"/>
          </a:xfrm>
          <a:solidFill>
            <a:srgbClr val="FF00FF"/>
          </a:solidFill>
        </p:grpSpPr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8A043AE2-7F46-0C49-A68F-FB07546CE889}"/>
                </a:ext>
              </a:extLst>
            </p:cNvPr>
            <p:cNvSpPr/>
            <p:nvPr/>
          </p:nvSpPr>
          <p:spPr bwMode="auto">
            <a:xfrm>
              <a:off x="3919116" y="1218334"/>
              <a:ext cx="72000" cy="540000"/>
            </a:xfrm>
            <a:prstGeom prst="arc">
              <a:avLst>
                <a:gd name="adj1" fmla="val 10855035"/>
                <a:gd name="adj2" fmla="val 0"/>
              </a:avLst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6BB23C6A-6C06-CD42-8CCC-98DDFC83E62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1116" y="1481822"/>
              <a:ext cx="72000" cy="0"/>
            </a:xfrm>
            <a:prstGeom prst="line">
              <a:avLst/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23D4C1EA-7EA8-214C-A9F6-691097CA892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7116" y="1481822"/>
              <a:ext cx="72000" cy="0"/>
            </a:xfrm>
            <a:prstGeom prst="line">
              <a:avLst/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31B6D97-1EE8-4B4B-95FB-7C27B84A8907}"/>
              </a:ext>
            </a:extLst>
          </p:cNvPr>
          <p:cNvGrpSpPr/>
          <p:nvPr/>
        </p:nvGrpSpPr>
        <p:grpSpPr>
          <a:xfrm rot="10800000">
            <a:off x="4977261" y="2936257"/>
            <a:ext cx="216000" cy="540000"/>
            <a:chOff x="3847116" y="1218334"/>
            <a:chExt cx="216000" cy="540000"/>
          </a:xfrm>
          <a:solidFill>
            <a:srgbClr val="FF00FF"/>
          </a:solidFill>
        </p:grpSpPr>
        <p:sp>
          <p:nvSpPr>
            <p:cNvPr id="134" name="Arc 133">
              <a:extLst>
                <a:ext uri="{FF2B5EF4-FFF2-40B4-BE49-F238E27FC236}">
                  <a16:creationId xmlns:a16="http://schemas.microsoft.com/office/drawing/2014/main" id="{32AFFD38-D656-254F-8D99-5ADB6DFDFD13}"/>
                </a:ext>
              </a:extLst>
            </p:cNvPr>
            <p:cNvSpPr/>
            <p:nvPr/>
          </p:nvSpPr>
          <p:spPr bwMode="auto">
            <a:xfrm>
              <a:off x="3919116" y="1218334"/>
              <a:ext cx="72000" cy="540000"/>
            </a:xfrm>
            <a:prstGeom prst="arc">
              <a:avLst>
                <a:gd name="adj1" fmla="val 10855035"/>
                <a:gd name="adj2" fmla="val 0"/>
              </a:avLst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9B707A52-7D40-374E-9B08-C4628D61056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991116" y="1481822"/>
              <a:ext cx="72000" cy="0"/>
            </a:xfrm>
            <a:prstGeom prst="line">
              <a:avLst/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590EC632-B312-3745-9320-385122169E7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847116" y="1481822"/>
              <a:ext cx="72000" cy="0"/>
            </a:xfrm>
            <a:prstGeom prst="line">
              <a:avLst/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ED7B1D0B-6573-D44B-BBA3-464F7EE5B500}"/>
              </a:ext>
            </a:extLst>
          </p:cNvPr>
          <p:cNvCxnSpPr>
            <a:cxnSpLocks/>
          </p:cNvCxnSpPr>
          <p:nvPr/>
        </p:nvCxnSpPr>
        <p:spPr bwMode="auto">
          <a:xfrm flipH="1">
            <a:off x="4725261" y="3276298"/>
            <a:ext cx="25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FF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B1648E45-7D21-2A45-B43E-9CF54AE1FBE3}"/>
              </a:ext>
            </a:extLst>
          </p:cNvPr>
          <p:cNvCxnSpPr>
            <a:cxnSpLocks/>
            <a:stCxn id="79" idx="3"/>
          </p:cNvCxnSpPr>
          <p:nvPr/>
        </p:nvCxnSpPr>
        <p:spPr bwMode="auto">
          <a:xfrm flipV="1">
            <a:off x="3288764" y="3343034"/>
            <a:ext cx="1796497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5C595868-950A-DF49-84D8-8F7BC1A7DEFB}"/>
              </a:ext>
            </a:extLst>
          </p:cNvPr>
          <p:cNvCxnSpPr>
            <a:cxnSpLocks/>
            <a:endCxn id="79" idx="1"/>
          </p:cNvCxnSpPr>
          <p:nvPr/>
        </p:nvCxnSpPr>
        <p:spPr bwMode="auto">
          <a:xfrm>
            <a:off x="1185668" y="3357554"/>
            <a:ext cx="1780892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5990BD56-E59B-9242-BC36-3A50424F964A}"/>
                  </a:ext>
                </a:extLst>
              </p:cNvPr>
              <p:cNvSpPr txBox="1"/>
              <p:nvPr/>
            </p:nvSpPr>
            <p:spPr>
              <a:xfrm>
                <a:off x="2966560" y="3219055"/>
                <a:ext cx="32220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ℓ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5990BD56-E59B-9242-BC36-3A50424F96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560" y="3219055"/>
                <a:ext cx="322204" cy="276999"/>
              </a:xfrm>
              <a:prstGeom prst="rect">
                <a:avLst/>
              </a:prstGeom>
              <a:blipFill>
                <a:blip r:embed="rId4"/>
                <a:stretch>
                  <a:fillRect l="-15385" r="-15385" b="-130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CD87BB2B-FB3C-8246-B6FC-4192910CAAB0}"/>
              </a:ext>
            </a:extLst>
          </p:cNvPr>
          <p:cNvGrpSpPr/>
          <p:nvPr/>
        </p:nvGrpSpPr>
        <p:grpSpPr>
          <a:xfrm>
            <a:off x="934372" y="3706275"/>
            <a:ext cx="2934094" cy="2482202"/>
            <a:chOff x="2079167" y="3776435"/>
            <a:chExt cx="2934094" cy="2482202"/>
          </a:xfrm>
        </p:grpSpPr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A968BD54-E562-2541-B437-39821D83E8F4}"/>
                </a:ext>
              </a:extLst>
            </p:cNvPr>
            <p:cNvGrpSpPr/>
            <p:nvPr/>
          </p:nvGrpSpPr>
          <p:grpSpPr>
            <a:xfrm>
              <a:off x="2079167" y="3787665"/>
              <a:ext cx="900000" cy="2160000"/>
              <a:chOff x="3847116" y="1218334"/>
              <a:chExt cx="216000" cy="540000"/>
            </a:xfrm>
          </p:grpSpPr>
          <p:sp>
            <p:nvSpPr>
              <p:cNvPr id="85" name="Arc 84">
                <a:extLst>
                  <a:ext uri="{FF2B5EF4-FFF2-40B4-BE49-F238E27FC236}">
                    <a16:creationId xmlns:a16="http://schemas.microsoft.com/office/drawing/2014/main" id="{4EF841F0-FE58-FA4F-BE1C-1296DBB7CE5D}"/>
                  </a:ext>
                </a:extLst>
              </p:cNvPr>
              <p:cNvSpPr/>
              <p:nvPr/>
            </p:nvSpPr>
            <p:spPr bwMode="auto">
              <a:xfrm>
                <a:off x="3919116" y="1218334"/>
                <a:ext cx="72000" cy="540000"/>
              </a:xfrm>
              <a:prstGeom prst="arc">
                <a:avLst>
                  <a:gd name="adj1" fmla="val 10855035"/>
                  <a:gd name="adj2" fmla="val 0"/>
                </a:avLst>
              </a:prstGeom>
              <a:solidFill>
                <a:srgbClr val="00B050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134C259D-F2CC-5D4A-A753-35E10F6FC2A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991116" y="1487439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DA9A3AC2-6A38-EB44-95DC-27151438493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847116" y="1487439"/>
                <a:ext cx="72000" cy="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5A3AE989-E590-C94A-A231-610F7105F776}"/>
                </a:ext>
              </a:extLst>
            </p:cNvPr>
            <p:cNvGrpSpPr/>
            <p:nvPr/>
          </p:nvGrpSpPr>
          <p:grpSpPr>
            <a:xfrm rot="10800000">
              <a:off x="2966560" y="3776435"/>
              <a:ext cx="1884700" cy="2160000"/>
              <a:chOff x="3847116" y="1218334"/>
              <a:chExt cx="452328" cy="540000"/>
            </a:xfrm>
            <a:solidFill>
              <a:srgbClr val="FF00FF"/>
            </a:solidFill>
          </p:grpSpPr>
          <p:sp>
            <p:nvSpPr>
              <p:cNvPr id="99" name="Arc 98">
                <a:extLst>
                  <a:ext uri="{FF2B5EF4-FFF2-40B4-BE49-F238E27FC236}">
                    <a16:creationId xmlns:a16="http://schemas.microsoft.com/office/drawing/2014/main" id="{B858903E-65C7-8540-BE0E-405FC080F2DB}"/>
                  </a:ext>
                </a:extLst>
              </p:cNvPr>
              <p:cNvSpPr/>
              <p:nvPr/>
            </p:nvSpPr>
            <p:spPr bwMode="auto">
              <a:xfrm>
                <a:off x="3919116" y="1218334"/>
                <a:ext cx="72000" cy="540000"/>
              </a:xfrm>
              <a:prstGeom prst="arc">
                <a:avLst>
                  <a:gd name="adj1" fmla="val 10855035"/>
                  <a:gd name="adj2" fmla="val 0"/>
                </a:avLst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F33E6507-5154-1945-96D9-2B5BEB6BE25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0800000" flipH="1">
                <a:off x="3991116" y="1486913"/>
                <a:ext cx="308328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0AB6FB69-51B1-5E44-A129-1339A76F2BD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3847116" y="1487707"/>
                <a:ext cx="72000" cy="0"/>
              </a:xfrm>
              <a:prstGeom prst="line">
                <a:avLst/>
              </a:prstGeom>
              <a:grp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102" name="Straight Arrow Connector 101">
              <a:extLst>
                <a:ext uri="{FF2B5EF4-FFF2-40B4-BE49-F238E27FC236}">
                  <a16:creationId xmlns:a16="http://schemas.microsoft.com/office/drawing/2014/main" id="{0EC5CC99-4852-0D4D-AE81-7D5DE276C94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3727090" y="6040540"/>
              <a:ext cx="6764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07" name="Straight Arrow Connector 106">
              <a:extLst>
                <a:ext uri="{FF2B5EF4-FFF2-40B4-BE49-F238E27FC236}">
                  <a16:creationId xmlns:a16="http://schemas.microsoft.com/office/drawing/2014/main" id="{F791F350-84FF-4848-8A60-EFEE191015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16411" y="6040540"/>
              <a:ext cx="787331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6C635737-48AD-8149-BA4E-ACC6E2B0C2BD}"/>
                    </a:ext>
                  </a:extLst>
                </p:cNvPr>
                <p:cNvSpPr txBox="1"/>
                <p:nvPr/>
              </p:nvSpPr>
              <p:spPr>
                <a:xfrm>
                  <a:off x="3315253" y="5733300"/>
                  <a:ext cx="360676" cy="52533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den>
                        </m:f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6C635737-48AD-8149-BA4E-ACC6E2B0C2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15253" y="5733300"/>
                  <a:ext cx="360676" cy="525337"/>
                </a:xfrm>
                <a:prstGeom prst="rect">
                  <a:avLst/>
                </a:prstGeom>
                <a:blipFill>
                  <a:blip r:embed="rId5"/>
                  <a:stretch>
                    <a:fillRect l="-10345" t="-2381" r="-13793" b="-952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9" name="Straight Arrow Connector 108">
              <a:extLst>
                <a:ext uri="{FF2B5EF4-FFF2-40B4-BE49-F238E27FC236}">
                  <a16:creationId xmlns:a16="http://schemas.microsoft.com/office/drawing/2014/main" id="{A67A06C5-27FE-8D4F-A2EC-8F679F2E93C3}"/>
                </a:ext>
              </a:extLst>
            </p:cNvPr>
            <p:cNvCxnSpPr/>
            <p:nvPr/>
          </p:nvCxnSpPr>
          <p:spPr bwMode="auto">
            <a:xfrm>
              <a:off x="4653261" y="4619555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CF13A43D-7B50-AB45-9795-7F9817219ECC}"/>
                    </a:ext>
                  </a:extLst>
                </p:cNvPr>
                <p:cNvSpPr txBox="1"/>
                <p:nvPr/>
              </p:nvSpPr>
              <p:spPr>
                <a:xfrm>
                  <a:off x="4759087" y="4310592"/>
                  <a:ext cx="16030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𝒕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CF13A43D-7B50-AB45-9795-7F9817219EC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59087" y="4310592"/>
                  <a:ext cx="160300" cy="276999"/>
                </a:xfrm>
                <a:prstGeom prst="rect">
                  <a:avLst/>
                </a:prstGeom>
                <a:blipFill>
                  <a:blip r:embed="rId6"/>
                  <a:stretch>
                    <a:fillRect l="-23077" r="-23077" b="-434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A8F84605-BDED-6649-83B7-FEBF28DC94D7}"/>
                  </a:ext>
                </a:extLst>
              </p:cNvPr>
              <p:cNvSpPr txBox="1"/>
              <p:nvPr/>
            </p:nvSpPr>
            <p:spPr>
              <a:xfrm>
                <a:off x="596640" y="3155516"/>
                <a:ext cx="63389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600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A8F84605-BDED-6649-83B7-FEBF28DC9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640" y="3155516"/>
                <a:ext cx="633891" cy="246221"/>
              </a:xfrm>
              <a:prstGeom prst="rect">
                <a:avLst/>
              </a:prstGeom>
              <a:blipFill>
                <a:blip r:embed="rId7"/>
                <a:stretch>
                  <a:fillRect l="-1961" r="-1961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396571CB-D8CB-174C-A613-B7A62153D04A}"/>
                  </a:ext>
                </a:extLst>
              </p:cNvPr>
              <p:cNvSpPr txBox="1"/>
              <p:nvPr/>
            </p:nvSpPr>
            <p:spPr>
              <a:xfrm>
                <a:off x="4267099" y="2963770"/>
                <a:ext cx="633891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FF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1600" b="1" i="1" smtClean="0">
                          <a:solidFill>
                            <a:srgbClr val="FF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</m:oMath>
                  </m:oMathPara>
                </a14:m>
                <a:endParaRPr lang="en-US" sz="16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396571CB-D8CB-174C-A613-B7A62153D0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7099" y="2963770"/>
                <a:ext cx="633891" cy="246221"/>
              </a:xfrm>
              <a:prstGeom prst="rect">
                <a:avLst/>
              </a:prstGeom>
              <a:blipFill>
                <a:blip r:embed="rId8"/>
                <a:stretch>
                  <a:fillRect l="-4000" r="-2000" b="-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Oval 38">
            <a:extLst>
              <a:ext uri="{FF2B5EF4-FFF2-40B4-BE49-F238E27FC236}">
                <a16:creationId xmlns:a16="http://schemas.microsoft.com/office/drawing/2014/main" id="{13A2A617-0A20-EB42-AEF1-C1471F163BC5}"/>
              </a:ext>
            </a:extLst>
          </p:cNvPr>
          <p:cNvSpPr/>
          <p:nvPr/>
        </p:nvSpPr>
        <p:spPr bwMode="auto">
          <a:xfrm>
            <a:off x="7739839" y="2674016"/>
            <a:ext cx="345293" cy="802241"/>
          </a:xfrm>
          <a:prstGeom prst="ellipse">
            <a:avLst/>
          </a:prstGeom>
          <a:solidFill>
            <a:schemeClr val="bg1">
              <a:lumMod val="50000"/>
              <a:alpha val="40000"/>
            </a:schemeClr>
          </a:solidFill>
          <a:ln w="19050" cap="flat" cmpd="sng" algn="ctr">
            <a:noFill/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2B233ED-24E2-7D42-BEBF-31D04B981D14}"/>
              </a:ext>
            </a:extLst>
          </p:cNvPr>
          <p:cNvSpPr txBox="1"/>
          <p:nvPr/>
        </p:nvSpPr>
        <p:spPr>
          <a:xfrm>
            <a:off x="7777063" y="3656876"/>
            <a:ext cx="1186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annihilation</a:t>
            </a:r>
          </a:p>
        </p:txBody>
      </p:sp>
      <p:cxnSp>
        <p:nvCxnSpPr>
          <p:cNvPr id="139" name="Straight Arrow Connector 138">
            <a:extLst>
              <a:ext uri="{FF2B5EF4-FFF2-40B4-BE49-F238E27FC236}">
                <a16:creationId xmlns:a16="http://schemas.microsoft.com/office/drawing/2014/main" id="{615A0512-F1B9-624E-815A-6902DC54492C}"/>
              </a:ext>
            </a:extLst>
          </p:cNvPr>
          <p:cNvCxnSpPr>
            <a:cxnSpLocks/>
            <a:stCxn id="40" idx="0"/>
          </p:cNvCxnSpPr>
          <p:nvPr/>
        </p:nvCxnSpPr>
        <p:spPr bwMode="auto">
          <a:xfrm flipH="1" flipV="1">
            <a:off x="8014771" y="3222732"/>
            <a:ext cx="355564" cy="4341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7" name="Content Placeholder 2">
                <a:extLst>
                  <a:ext uri="{FF2B5EF4-FFF2-40B4-BE49-F238E27FC236}">
                    <a16:creationId xmlns:a16="http://schemas.microsoft.com/office/drawing/2014/main" id="{CB48FFEE-F6B1-0C46-B03D-53587493D83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378557" y="4192849"/>
                <a:ext cx="4155843" cy="2001311"/>
              </a:xfrm>
            </p:spPr>
            <p:txBody>
              <a:bodyPr/>
              <a:lstStyle/>
              <a:p>
                <a:r>
                  <a:rPr lang="en-US" dirty="0"/>
                  <a:t>Stripline BPM response:</a:t>
                </a:r>
              </a:p>
              <a:p>
                <a:pPr lvl="1"/>
                <a:r>
                  <a:rPr lang="el-GR" i="1" dirty="0"/>
                  <a:t>δ</a:t>
                </a:r>
                <a:r>
                  <a:rPr lang="en-US" dirty="0"/>
                  <a:t>-doublet pulse, </a:t>
                </a:r>
                <a:br>
                  <a:rPr lang="en-US" dirty="0"/>
                </a:br>
                <a:r>
                  <a:rPr lang="en-US" dirty="0"/>
                  <a:t>space by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𝒕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</m:t>
                    </m:r>
                    <m:f>
                      <m:fPr>
                        <m:type m:val="skw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num>
                      <m:den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𝒄</m:t>
                        </m:r>
                      </m:den>
                    </m:f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7" name="Content Placeholder 2">
                <a:extLst>
                  <a:ext uri="{FF2B5EF4-FFF2-40B4-BE49-F238E27FC236}">
                    <a16:creationId xmlns:a16="http://schemas.microsoft.com/office/drawing/2014/main" id="{CB48FFEE-F6B1-0C46-B03D-53587493D83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78557" y="4192849"/>
                <a:ext cx="4155843" cy="2001311"/>
              </a:xfrm>
              <a:blipFill>
                <a:blip r:embed="rId9"/>
                <a:stretch>
                  <a:fillRect l="-2134" t="-4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775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E22A5-3289-144D-BFBA-10CE0C6A3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487" y="164575"/>
            <a:ext cx="7857227" cy="629095"/>
          </a:xfrm>
        </p:spPr>
        <p:txBody>
          <a:bodyPr/>
          <a:lstStyle/>
          <a:p>
            <a:r>
              <a:rPr lang="en-US" dirty="0"/>
              <a:t>Operational Principle: Beam from Left</a:t>
            </a:r>
          </a:p>
        </p:txBody>
      </p:sp>
      <p:grpSp>
        <p:nvGrpSpPr>
          <p:cNvPr id="41" name="Group 3">
            <a:extLst>
              <a:ext uri="{FF2B5EF4-FFF2-40B4-BE49-F238E27FC236}">
                <a16:creationId xmlns:a16="http://schemas.microsoft.com/office/drawing/2014/main" id="{44B9FCAD-24D0-D74A-B37B-AC7898B977B9}"/>
              </a:ext>
            </a:extLst>
          </p:cNvPr>
          <p:cNvGrpSpPr>
            <a:grpSpLocks/>
          </p:cNvGrpSpPr>
          <p:nvPr/>
        </p:nvGrpSpPr>
        <p:grpSpPr bwMode="auto">
          <a:xfrm>
            <a:off x="935600" y="991301"/>
            <a:ext cx="7424737" cy="2105105"/>
            <a:chOff x="634" y="671"/>
            <a:chExt cx="4677" cy="1459"/>
          </a:xfrm>
        </p:grpSpPr>
        <p:sp>
          <p:nvSpPr>
            <p:cNvPr id="42" name="Freeform 4">
              <a:extLst>
                <a:ext uri="{FF2B5EF4-FFF2-40B4-BE49-F238E27FC236}">
                  <a16:creationId xmlns:a16="http://schemas.microsoft.com/office/drawing/2014/main" id="{1578A50E-3374-B840-964B-F8BB8C14E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218"/>
              <a:ext cx="150" cy="872"/>
            </a:xfrm>
            <a:custGeom>
              <a:avLst/>
              <a:gdLst>
                <a:gd name="T0" fmla="*/ 140 w 143"/>
                <a:gd name="T1" fmla="*/ 0 h 660"/>
                <a:gd name="T2" fmla="*/ 6 w 143"/>
                <a:gd name="T3" fmla="*/ 363 h 660"/>
                <a:gd name="T4" fmla="*/ 143 w 143"/>
                <a:gd name="T5" fmla="*/ 66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60">
                  <a:moveTo>
                    <a:pt x="140" y="0"/>
                  </a:moveTo>
                  <a:cubicBezTo>
                    <a:pt x="118" y="60"/>
                    <a:pt x="0" y="235"/>
                    <a:pt x="6" y="363"/>
                  </a:cubicBezTo>
                  <a:cubicBezTo>
                    <a:pt x="7" y="473"/>
                    <a:pt x="115" y="598"/>
                    <a:pt x="143" y="66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8EA15F1B-53B3-5940-9333-329A530951C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" y="671"/>
              <a:ext cx="179" cy="563"/>
            </a:xfrm>
            <a:custGeom>
              <a:avLst/>
              <a:gdLst>
                <a:gd name="T0" fmla="*/ 0 w 179"/>
                <a:gd name="T1" fmla="*/ 563 h 563"/>
                <a:gd name="T2" fmla="*/ 141 w 179"/>
                <a:gd name="T3" fmla="*/ 83 h 563"/>
                <a:gd name="T4" fmla="*/ 150 w 179"/>
                <a:gd name="T5" fmla="*/ 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563">
                  <a:moveTo>
                    <a:pt x="0" y="563"/>
                  </a:moveTo>
                  <a:cubicBezTo>
                    <a:pt x="23" y="484"/>
                    <a:pt x="147" y="253"/>
                    <a:pt x="141" y="83"/>
                  </a:cubicBezTo>
                  <a:cubicBezTo>
                    <a:pt x="166" y="0"/>
                    <a:pt x="179" y="146"/>
                    <a:pt x="150" y="6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grpSp>
          <p:nvGrpSpPr>
            <p:cNvPr id="44" name="Group 6">
              <a:extLst>
                <a:ext uri="{FF2B5EF4-FFF2-40B4-BE49-F238E27FC236}">
                  <a16:creationId xmlns:a16="http://schemas.microsoft.com/office/drawing/2014/main" id="{FE1B8863-8534-F141-98E3-615938D73C3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4" y="693"/>
              <a:ext cx="4647" cy="1437"/>
              <a:chOff x="634" y="791"/>
              <a:chExt cx="4647" cy="1437"/>
            </a:xfrm>
          </p:grpSpPr>
          <p:sp>
            <p:nvSpPr>
              <p:cNvPr id="45" name="Freeform 7">
                <a:extLst>
                  <a:ext uri="{FF2B5EF4-FFF2-40B4-BE49-F238E27FC236}">
                    <a16:creationId xmlns:a16="http://schemas.microsoft.com/office/drawing/2014/main" id="{34F4D595-A175-574C-A10C-039DDB0A4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" y="798"/>
                <a:ext cx="320" cy="1398"/>
              </a:xfrm>
              <a:custGeom>
                <a:avLst/>
                <a:gdLst>
                  <a:gd name="T0" fmla="*/ 28 w 320"/>
                  <a:gd name="T1" fmla="*/ 72 h 1398"/>
                  <a:gd name="T2" fmla="*/ 25 w 320"/>
                  <a:gd name="T3" fmla="*/ 74 h 1398"/>
                  <a:gd name="T4" fmla="*/ 179 w 320"/>
                  <a:gd name="T5" fmla="*/ 518 h 1398"/>
                  <a:gd name="T6" fmla="*/ 319 w 320"/>
                  <a:gd name="T7" fmla="*/ 982 h 1398"/>
                  <a:gd name="T8" fmla="*/ 182 w 320"/>
                  <a:gd name="T9" fmla="*/ 139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398">
                    <a:moveTo>
                      <a:pt x="28" y="72"/>
                    </a:moveTo>
                    <a:cubicBezTo>
                      <a:pt x="28" y="74"/>
                      <a:pt x="0" y="0"/>
                      <a:pt x="25" y="74"/>
                    </a:cubicBezTo>
                    <a:cubicBezTo>
                      <a:pt x="50" y="148"/>
                      <a:pt x="130" y="367"/>
                      <a:pt x="179" y="518"/>
                    </a:cubicBezTo>
                    <a:cubicBezTo>
                      <a:pt x="256" y="659"/>
                      <a:pt x="320" y="822"/>
                      <a:pt x="319" y="982"/>
                    </a:cubicBezTo>
                    <a:cubicBezTo>
                      <a:pt x="320" y="1128"/>
                      <a:pt x="210" y="1312"/>
                      <a:pt x="182" y="1398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sp>
            <p:nvSpPr>
              <p:cNvPr id="46" name="Freeform 8">
                <a:extLst>
                  <a:ext uri="{FF2B5EF4-FFF2-40B4-BE49-F238E27FC236}">
                    <a16:creationId xmlns:a16="http://schemas.microsoft.com/office/drawing/2014/main" id="{E916EDBC-D710-B84B-ADBA-D15C7AC6CD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791"/>
                <a:ext cx="319" cy="1429"/>
              </a:xfrm>
              <a:custGeom>
                <a:avLst/>
                <a:gdLst>
                  <a:gd name="T0" fmla="*/ 165 w 319"/>
                  <a:gd name="T1" fmla="*/ 1429 h 1429"/>
                  <a:gd name="T2" fmla="*/ 319 w 319"/>
                  <a:gd name="T3" fmla="*/ 985 h 1429"/>
                  <a:gd name="T4" fmla="*/ 165 w 319"/>
                  <a:gd name="T5" fmla="*/ 541 h 1429"/>
                  <a:gd name="T6" fmla="*/ 25 w 319"/>
                  <a:gd name="T7" fmla="*/ 77 h 1429"/>
                  <a:gd name="T8" fmla="*/ 14 w 319"/>
                  <a:gd name="T9" fmla="*/ 79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1429">
                    <a:moveTo>
                      <a:pt x="165" y="1429"/>
                    </a:moveTo>
                    <a:cubicBezTo>
                      <a:pt x="243" y="1281"/>
                      <a:pt x="319" y="1133"/>
                      <a:pt x="319" y="985"/>
                    </a:cubicBezTo>
                    <a:cubicBezTo>
                      <a:pt x="319" y="837"/>
                      <a:pt x="214" y="692"/>
                      <a:pt x="165" y="541"/>
                    </a:cubicBezTo>
                    <a:cubicBezTo>
                      <a:pt x="88" y="400"/>
                      <a:pt x="24" y="237"/>
                      <a:pt x="25" y="77"/>
                    </a:cubicBezTo>
                    <a:cubicBezTo>
                      <a:pt x="0" y="0"/>
                      <a:pt x="16" y="79"/>
                      <a:pt x="14" y="79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sp>
            <p:nvSpPr>
              <p:cNvPr id="47" name="Line 9">
                <a:extLst>
                  <a:ext uri="{FF2B5EF4-FFF2-40B4-BE49-F238E27FC236}">
                    <a16:creationId xmlns:a16="http://schemas.microsoft.com/office/drawing/2014/main" id="{D49C4919-3AF5-D247-8AB8-AD341BB883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2" y="2228"/>
                <a:ext cx="431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</p:grpSp>
      </p:grpSp>
      <p:sp>
        <p:nvSpPr>
          <p:cNvPr id="48" name="Line 11">
            <a:extLst>
              <a:ext uri="{FF2B5EF4-FFF2-40B4-BE49-F238E27FC236}">
                <a16:creationId xmlns:a16="http://schemas.microsoft.com/office/drawing/2014/main" id="{04EEC69D-7CE3-B742-BF5E-DADAD5D2E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000" y="5366202"/>
            <a:ext cx="7315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49" name="Line 12">
            <a:extLst>
              <a:ext uri="{FF2B5EF4-FFF2-40B4-BE49-F238E27FC236}">
                <a16:creationId xmlns:a16="http://schemas.microsoft.com/office/drawing/2014/main" id="{286C1F61-39A7-E74D-9E85-76349218A5E9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000" y="3419927"/>
            <a:ext cx="0" cy="27876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FB438C55-C0E8-FF43-9920-19DDD2866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3012" y="3056719"/>
            <a:ext cx="152400" cy="76200"/>
          </a:xfrm>
          <a:prstGeom prst="ellipse">
            <a:avLst/>
          </a:prstGeom>
          <a:solidFill>
            <a:srgbClr val="BBE0E3"/>
          </a:solidFill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72CB23EB-04CD-8941-8233-F0AF46831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675" y="3050369"/>
            <a:ext cx="152400" cy="76200"/>
          </a:xfrm>
          <a:prstGeom prst="ellipse">
            <a:avLst/>
          </a:prstGeom>
          <a:solidFill>
            <a:srgbClr val="BBE0E3"/>
          </a:solidFill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6BFB5B5-1C5D-BF46-9455-BFCA5C3D5AF0}"/>
              </a:ext>
            </a:extLst>
          </p:cNvPr>
          <p:cNvGrpSpPr>
            <a:grpSpLocks/>
          </p:cNvGrpSpPr>
          <p:nvPr/>
        </p:nvGrpSpPr>
        <p:grpSpPr bwMode="auto">
          <a:xfrm>
            <a:off x="2153212" y="2637619"/>
            <a:ext cx="4876800" cy="463550"/>
            <a:chOff x="1248" y="2544"/>
            <a:chExt cx="3072" cy="292"/>
          </a:xfrm>
        </p:grpSpPr>
        <p:sp>
          <p:nvSpPr>
            <p:cNvPr id="53" name="Line 16">
              <a:extLst>
                <a:ext uri="{FF2B5EF4-FFF2-40B4-BE49-F238E27FC236}">
                  <a16:creationId xmlns:a16="http://schemas.microsoft.com/office/drawing/2014/main" id="{0EF951AF-4C9E-6648-B6DE-8E4703812C8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2544"/>
              <a:ext cx="2976" cy="0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8F09A029-20FE-1F48-8D55-D0AAAC763213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13D25C54-527E-EB4F-B76C-9DC3A5854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88A2689E-071F-9B4A-A348-DFE5ABAF42BA}"/>
              </a:ext>
            </a:extLst>
          </p:cNvPr>
          <p:cNvGrpSpPr>
            <a:grpSpLocks/>
          </p:cNvGrpSpPr>
          <p:nvPr/>
        </p:nvGrpSpPr>
        <p:grpSpPr bwMode="auto">
          <a:xfrm>
            <a:off x="324412" y="1647019"/>
            <a:ext cx="930275" cy="152400"/>
            <a:chOff x="90" y="1586"/>
            <a:chExt cx="586" cy="96"/>
          </a:xfrm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C70E9C8-6BCB-984A-B4B6-B775A945D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77D39703-867A-924C-A537-5038B6A10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E049F0BF-61D4-E94D-BBBE-9F207F433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0474BA69-79BC-3B49-8299-739039CB3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E78D8064-40A4-FE47-9174-2B67C3C65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</p:grpSp>
      <p:sp>
        <p:nvSpPr>
          <p:cNvPr id="62" name="Line 25">
            <a:extLst>
              <a:ext uri="{FF2B5EF4-FFF2-40B4-BE49-F238E27FC236}">
                <a16:creationId xmlns:a16="http://schemas.microsoft.com/office/drawing/2014/main" id="{0F828395-C526-C746-9711-7EC897F6B3F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000" y="4321627"/>
            <a:ext cx="7315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7D7D1E32-5303-8E4C-83E4-44E092D8FB47}"/>
              </a:ext>
            </a:extLst>
          </p:cNvPr>
          <p:cNvSpPr>
            <a:spLocks/>
          </p:cNvSpPr>
          <p:nvPr/>
        </p:nvSpPr>
        <p:spPr bwMode="auto">
          <a:xfrm>
            <a:off x="2010337" y="2253444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F711B325-A447-2840-A316-D117775DAF2B}"/>
              </a:ext>
            </a:extLst>
          </p:cNvPr>
          <p:cNvSpPr>
            <a:spLocks/>
          </p:cNvSpPr>
          <p:nvPr/>
        </p:nvSpPr>
        <p:spPr bwMode="auto">
          <a:xfrm flipV="1">
            <a:off x="2010337" y="2710644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D41CEF0E-43AB-8B4A-8AB8-EFD3743B5F3A}"/>
              </a:ext>
            </a:extLst>
          </p:cNvPr>
          <p:cNvSpPr>
            <a:spLocks/>
          </p:cNvSpPr>
          <p:nvPr/>
        </p:nvSpPr>
        <p:spPr bwMode="auto">
          <a:xfrm flipV="1">
            <a:off x="5744137" y="2710644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6" name="Freeform 65">
            <a:extLst>
              <a:ext uri="{FF2B5EF4-FFF2-40B4-BE49-F238E27FC236}">
                <a16:creationId xmlns:a16="http://schemas.microsoft.com/office/drawing/2014/main" id="{AAB2CCF7-3808-FB4B-AD07-792F5C267A96}"/>
              </a:ext>
            </a:extLst>
          </p:cNvPr>
          <p:cNvSpPr>
            <a:spLocks/>
          </p:cNvSpPr>
          <p:nvPr/>
        </p:nvSpPr>
        <p:spPr bwMode="auto">
          <a:xfrm>
            <a:off x="1028237" y="3562802"/>
            <a:ext cx="7051675" cy="1516062"/>
          </a:xfrm>
          <a:custGeom>
            <a:avLst/>
            <a:gdLst>
              <a:gd name="T0" fmla="*/ 0 w 4442"/>
              <a:gd name="T1" fmla="*/ 478 h 955"/>
              <a:gd name="T2" fmla="*/ 368 w 4442"/>
              <a:gd name="T3" fmla="*/ 472 h 955"/>
              <a:gd name="T4" fmla="*/ 368 w 4442"/>
              <a:gd name="T5" fmla="*/ 0 h 955"/>
              <a:gd name="T6" fmla="*/ 686 w 4442"/>
              <a:gd name="T7" fmla="*/ 0 h 955"/>
              <a:gd name="T8" fmla="*/ 692 w 4442"/>
              <a:gd name="T9" fmla="*/ 478 h 955"/>
              <a:gd name="T10" fmla="*/ 3949 w 4442"/>
              <a:gd name="T11" fmla="*/ 481 h 955"/>
              <a:gd name="T12" fmla="*/ 3949 w 4442"/>
              <a:gd name="T13" fmla="*/ 955 h 955"/>
              <a:gd name="T14" fmla="*/ 4249 w 4442"/>
              <a:gd name="T15" fmla="*/ 955 h 955"/>
              <a:gd name="T16" fmla="*/ 4246 w 4442"/>
              <a:gd name="T17" fmla="*/ 472 h 955"/>
              <a:gd name="T18" fmla="*/ 4442 w 4442"/>
              <a:gd name="T19" fmla="*/ 472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2" h="955">
                <a:moveTo>
                  <a:pt x="0" y="478"/>
                </a:moveTo>
                <a:lnTo>
                  <a:pt x="368" y="472"/>
                </a:lnTo>
                <a:lnTo>
                  <a:pt x="368" y="0"/>
                </a:lnTo>
                <a:lnTo>
                  <a:pt x="686" y="0"/>
                </a:lnTo>
                <a:lnTo>
                  <a:pt x="692" y="478"/>
                </a:lnTo>
                <a:lnTo>
                  <a:pt x="3949" y="481"/>
                </a:lnTo>
                <a:lnTo>
                  <a:pt x="3949" y="955"/>
                </a:lnTo>
                <a:lnTo>
                  <a:pt x="4249" y="955"/>
                </a:lnTo>
                <a:lnTo>
                  <a:pt x="4246" y="472"/>
                </a:lnTo>
                <a:lnTo>
                  <a:pt x="4442" y="472"/>
                </a:ln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C4F7BA2-10C8-C748-86C1-ADFD849A9273}"/>
              </a:ext>
            </a:extLst>
          </p:cNvPr>
          <p:cNvGrpSpPr>
            <a:grpSpLocks/>
          </p:cNvGrpSpPr>
          <p:nvPr/>
        </p:nvGrpSpPr>
        <p:grpSpPr bwMode="auto">
          <a:xfrm>
            <a:off x="1026650" y="4604202"/>
            <a:ext cx="7004050" cy="1524000"/>
            <a:chOff x="701" y="3051"/>
            <a:chExt cx="4412" cy="960"/>
          </a:xfrm>
        </p:grpSpPr>
        <p:sp>
          <p:nvSpPr>
            <p:cNvPr id="68" name="Line 31">
              <a:extLst>
                <a:ext uri="{FF2B5EF4-FFF2-40B4-BE49-F238E27FC236}">
                  <a16:creationId xmlns:a16="http://schemas.microsoft.com/office/drawing/2014/main" id="{B4569E3F-4F90-9D4A-97E2-6FE600E5AC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" y="3531"/>
              <a:ext cx="4408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FAC88856-3973-6D44-9CCD-2FBC8D42E2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" y="3051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33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9F084666-2368-574C-AC63-2A3C6D788368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705" y="3531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FF33CC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</p:grpSp>
      <p:sp>
        <p:nvSpPr>
          <p:cNvPr id="71" name="Text Box 34">
            <a:extLst>
              <a:ext uri="{FF2B5EF4-FFF2-40B4-BE49-F238E27FC236}">
                <a16:creationId xmlns:a16="http://schemas.microsoft.com/office/drawing/2014/main" id="{AEB0494F-628F-7C4D-ABD5-A5BB038DB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6395" y="3039256"/>
            <a:ext cx="24368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0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Upstream Port (term.)</a:t>
            </a:r>
          </a:p>
        </p:txBody>
      </p:sp>
      <p:sp>
        <p:nvSpPr>
          <p:cNvPr id="72" name="Text Box 35">
            <a:extLst>
              <a:ext uri="{FF2B5EF4-FFF2-40B4-BE49-F238E27FC236}">
                <a16:creationId xmlns:a16="http://schemas.microsoft.com/office/drawing/2014/main" id="{7E738F65-9592-3B4A-8EE7-A84834443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9538" y="3058306"/>
            <a:ext cx="27510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20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Downstream Port (term.)</a:t>
            </a:r>
          </a:p>
        </p:txBody>
      </p:sp>
      <p:sp>
        <p:nvSpPr>
          <p:cNvPr id="73" name="Text Box 36">
            <a:extLst>
              <a:ext uri="{FF2B5EF4-FFF2-40B4-BE49-F238E27FC236}">
                <a16:creationId xmlns:a16="http://schemas.microsoft.com/office/drawing/2014/main" id="{42F09489-D8D7-F24F-83B7-9D714D61F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2" y="3675514"/>
            <a:ext cx="561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Up</a:t>
            </a:r>
          </a:p>
        </p:txBody>
      </p:sp>
      <p:sp>
        <p:nvSpPr>
          <p:cNvPr id="74" name="Text Box 37">
            <a:extLst>
              <a:ext uri="{FF2B5EF4-FFF2-40B4-BE49-F238E27FC236}">
                <a16:creationId xmlns:a16="http://schemas.microsoft.com/office/drawing/2014/main" id="{56C4129B-DA08-6443-BC23-AA9D753AFB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23" y="4694689"/>
            <a:ext cx="938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Down</a:t>
            </a:r>
          </a:p>
        </p:txBody>
      </p:sp>
    </p:spTree>
    <p:extLst>
      <p:ext uri="{BB962C8B-B14F-4D97-AF65-F5344CB8AC3E}">
        <p14:creationId xmlns:p14="http://schemas.microsoft.com/office/powerpoint/2010/main" val="256640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7.40741E-7 L 0.80851 -0.00046 " pathEditMode="relative" rAng="0" ptsTypes="AA">
                                      <p:cBhvr>
                                        <p:cTn id="6" dur="66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17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8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7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17" dur="3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7" presetClass="exit" presetSubtype="2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31" dur="3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7" presetClass="exit" presetSubtype="2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7" presetClass="entr" presetSubtype="2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-0.00226 -4.44444E-6 L -0.41285 -4.44444E-6 " pathEditMode="relative" rAng="0" ptsTypes="AA">
                                      <p:cBhvr>
                                        <p:cTn id="45" dur="3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7" presetClass="exit" presetSubtype="8" fill="hold" grpId="2" nodeType="withEffect">
                                  <p:stCondLst>
                                    <p:cond delay="8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1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1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1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1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99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98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99E5B-A4A2-CA40-8F5D-5D9FEED70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6F742-F603-4146-BCC1-6985F00AA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830" y="1009485"/>
            <a:ext cx="8794745" cy="5184675"/>
          </a:xfrm>
        </p:spPr>
        <p:txBody>
          <a:bodyPr/>
          <a:lstStyle/>
          <a:p>
            <a:r>
              <a:rPr lang="en-US" dirty="0"/>
              <a:t>are based on Beam Position Monitors (BPM), </a:t>
            </a:r>
            <a:br>
              <a:rPr lang="en-US" dirty="0"/>
            </a:br>
            <a:r>
              <a:rPr lang="en-US" dirty="0"/>
              <a:t>which are beam detectors located along the accelerator</a:t>
            </a:r>
          </a:p>
          <a:p>
            <a:pPr lvl="1"/>
            <a:r>
              <a:rPr lang="en-US" dirty="0"/>
              <a:t>BPM: Beam Position Monitor</a:t>
            </a:r>
          </a:p>
          <a:p>
            <a:pPr lvl="2"/>
            <a:r>
              <a:rPr lang="en-US" dirty="0"/>
              <a:t>Beam pickup with signal processing (read-out) electronics</a:t>
            </a:r>
          </a:p>
          <a:p>
            <a:pPr lvl="3"/>
            <a:r>
              <a:rPr lang="en-US" dirty="0"/>
              <a:t>Often colleagues just refer to the beam pickup as BPM </a:t>
            </a:r>
          </a:p>
          <a:p>
            <a:pPr lvl="1"/>
            <a:r>
              <a:rPr lang="en-US" dirty="0"/>
              <a:t>BPMs are typically located near each quadrupole magnet</a:t>
            </a:r>
          </a:p>
          <a:p>
            <a:pPr lvl="2"/>
            <a:r>
              <a:rPr lang="en-US" dirty="0"/>
              <a:t>Use 4 or more BPMs per </a:t>
            </a:r>
            <a:r>
              <a:rPr lang="en-US" dirty="0" err="1"/>
              <a:t>betatron</a:t>
            </a:r>
            <a:r>
              <a:rPr lang="en-US" dirty="0"/>
              <a:t> oscillation period</a:t>
            </a:r>
          </a:p>
          <a:p>
            <a:r>
              <a:rPr lang="en-US" dirty="0"/>
              <a:t>deliver beam orbit (trajectory) information</a:t>
            </a:r>
          </a:p>
          <a:p>
            <a:pPr lvl="1"/>
            <a:r>
              <a:rPr lang="en-US" dirty="0"/>
              <a:t>Non-invasive monitoring based on the EM-field of the passing beam</a:t>
            </a:r>
          </a:p>
          <a:p>
            <a:pPr lvl="1"/>
            <a:r>
              <a:rPr lang="en-US" dirty="0"/>
              <a:t>Synchronized BPMs deliver beam timing information</a:t>
            </a:r>
          </a:p>
          <a:p>
            <a:pPr lvl="2"/>
            <a:r>
              <a:rPr lang="en-US" dirty="0"/>
              <a:t>Beam orbit measurement</a:t>
            </a:r>
          </a:p>
          <a:p>
            <a:pPr lvl="3"/>
            <a:r>
              <a:rPr lang="en-US" dirty="0"/>
              <a:t>turn-by-turn, batch-by-batch, bunch-by-bunch, or averaged over many turns</a:t>
            </a:r>
          </a:p>
          <a:p>
            <a:pPr lvl="2"/>
            <a:r>
              <a:rPr lang="en-US" dirty="0"/>
              <a:t>Beam phase or time-of-flight (TOF) information in </a:t>
            </a:r>
            <a:r>
              <a:rPr lang="en-US" dirty="0" err="1"/>
              <a:t>linacs</a:t>
            </a:r>
            <a:endParaRPr lang="en-US" dirty="0"/>
          </a:p>
          <a:p>
            <a:r>
              <a:rPr lang="en-US" dirty="0"/>
              <a:t>are a powerful beam diagnostics tool</a:t>
            </a:r>
          </a:p>
          <a:p>
            <a:pPr lvl="1"/>
            <a:r>
              <a:rPr lang="en-US" dirty="0"/>
              <a:t>Machine commissioning, characterization of the beam optics, measurement of beam parameters, trouble-shooting,…</a:t>
            </a:r>
          </a:p>
        </p:txBody>
      </p:sp>
    </p:spTree>
    <p:extLst>
      <p:ext uri="{BB962C8B-B14F-4D97-AF65-F5344CB8AC3E}">
        <p14:creationId xmlns:p14="http://schemas.microsoft.com/office/powerpoint/2010/main" val="273838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04CFA-15BD-F240-ABAA-ACE30185A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286" y="164575"/>
            <a:ext cx="7946690" cy="629095"/>
          </a:xfrm>
        </p:spPr>
        <p:txBody>
          <a:bodyPr/>
          <a:lstStyle/>
          <a:p>
            <a:r>
              <a:rPr lang="en-US" dirty="0"/>
              <a:t>Operational Principle: Beam from Right</a:t>
            </a:r>
          </a:p>
        </p:txBody>
      </p:sp>
      <p:grpSp>
        <p:nvGrpSpPr>
          <p:cNvPr id="40" name="Group 3">
            <a:extLst>
              <a:ext uri="{FF2B5EF4-FFF2-40B4-BE49-F238E27FC236}">
                <a16:creationId xmlns:a16="http://schemas.microsoft.com/office/drawing/2014/main" id="{697E383A-CE52-014A-88D4-91B0B55EC4ED}"/>
              </a:ext>
            </a:extLst>
          </p:cNvPr>
          <p:cNvGrpSpPr>
            <a:grpSpLocks/>
          </p:cNvGrpSpPr>
          <p:nvPr/>
        </p:nvGrpSpPr>
        <p:grpSpPr bwMode="auto">
          <a:xfrm>
            <a:off x="936000" y="990000"/>
            <a:ext cx="7424738" cy="2106000"/>
            <a:chOff x="634" y="671"/>
            <a:chExt cx="4677" cy="1459"/>
          </a:xfrm>
        </p:grpSpPr>
        <p:sp>
          <p:nvSpPr>
            <p:cNvPr id="41" name="Freeform 4">
              <a:extLst>
                <a:ext uri="{FF2B5EF4-FFF2-40B4-BE49-F238E27FC236}">
                  <a16:creationId xmlns:a16="http://schemas.microsoft.com/office/drawing/2014/main" id="{43C12416-DE96-F848-BB6D-0DD561558BB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218"/>
              <a:ext cx="150" cy="872"/>
            </a:xfrm>
            <a:custGeom>
              <a:avLst/>
              <a:gdLst>
                <a:gd name="T0" fmla="*/ 140 w 143"/>
                <a:gd name="T1" fmla="*/ 0 h 660"/>
                <a:gd name="T2" fmla="*/ 6 w 143"/>
                <a:gd name="T3" fmla="*/ 363 h 660"/>
                <a:gd name="T4" fmla="*/ 143 w 143"/>
                <a:gd name="T5" fmla="*/ 66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60">
                  <a:moveTo>
                    <a:pt x="140" y="0"/>
                  </a:moveTo>
                  <a:cubicBezTo>
                    <a:pt x="118" y="60"/>
                    <a:pt x="0" y="235"/>
                    <a:pt x="6" y="363"/>
                  </a:cubicBezTo>
                  <a:cubicBezTo>
                    <a:pt x="7" y="473"/>
                    <a:pt x="115" y="598"/>
                    <a:pt x="143" y="66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9327414B-99DB-4046-9729-4D7A6A60E0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" y="671"/>
              <a:ext cx="179" cy="563"/>
            </a:xfrm>
            <a:custGeom>
              <a:avLst/>
              <a:gdLst>
                <a:gd name="T0" fmla="*/ 0 w 179"/>
                <a:gd name="T1" fmla="*/ 563 h 563"/>
                <a:gd name="T2" fmla="*/ 141 w 179"/>
                <a:gd name="T3" fmla="*/ 83 h 563"/>
                <a:gd name="T4" fmla="*/ 150 w 179"/>
                <a:gd name="T5" fmla="*/ 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563">
                  <a:moveTo>
                    <a:pt x="0" y="563"/>
                  </a:moveTo>
                  <a:cubicBezTo>
                    <a:pt x="23" y="484"/>
                    <a:pt x="147" y="253"/>
                    <a:pt x="141" y="83"/>
                  </a:cubicBezTo>
                  <a:cubicBezTo>
                    <a:pt x="166" y="0"/>
                    <a:pt x="179" y="146"/>
                    <a:pt x="150" y="64"/>
                  </a:cubicBezTo>
                </a:path>
              </a:pathLst>
            </a:custGeom>
            <a:noFill/>
            <a:ln w="158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grpSp>
          <p:nvGrpSpPr>
            <p:cNvPr id="43" name="Group 6">
              <a:extLst>
                <a:ext uri="{FF2B5EF4-FFF2-40B4-BE49-F238E27FC236}">
                  <a16:creationId xmlns:a16="http://schemas.microsoft.com/office/drawing/2014/main" id="{3125E0FE-0277-0945-B093-BC5452E51C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4" y="693"/>
              <a:ext cx="4647" cy="1437"/>
              <a:chOff x="634" y="791"/>
              <a:chExt cx="4647" cy="1437"/>
            </a:xfrm>
          </p:grpSpPr>
          <p:sp>
            <p:nvSpPr>
              <p:cNvPr id="44" name="Freeform 7">
                <a:extLst>
                  <a:ext uri="{FF2B5EF4-FFF2-40B4-BE49-F238E27FC236}">
                    <a16:creationId xmlns:a16="http://schemas.microsoft.com/office/drawing/2014/main" id="{C8CC6B98-9BB5-E14F-8C7F-BACF6D0019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" y="798"/>
                <a:ext cx="320" cy="1398"/>
              </a:xfrm>
              <a:custGeom>
                <a:avLst/>
                <a:gdLst>
                  <a:gd name="T0" fmla="*/ 28 w 320"/>
                  <a:gd name="T1" fmla="*/ 72 h 1398"/>
                  <a:gd name="T2" fmla="*/ 25 w 320"/>
                  <a:gd name="T3" fmla="*/ 74 h 1398"/>
                  <a:gd name="T4" fmla="*/ 179 w 320"/>
                  <a:gd name="T5" fmla="*/ 518 h 1398"/>
                  <a:gd name="T6" fmla="*/ 319 w 320"/>
                  <a:gd name="T7" fmla="*/ 982 h 1398"/>
                  <a:gd name="T8" fmla="*/ 182 w 320"/>
                  <a:gd name="T9" fmla="*/ 139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398">
                    <a:moveTo>
                      <a:pt x="28" y="72"/>
                    </a:moveTo>
                    <a:cubicBezTo>
                      <a:pt x="28" y="74"/>
                      <a:pt x="0" y="0"/>
                      <a:pt x="25" y="74"/>
                    </a:cubicBezTo>
                    <a:cubicBezTo>
                      <a:pt x="50" y="148"/>
                      <a:pt x="130" y="367"/>
                      <a:pt x="179" y="518"/>
                    </a:cubicBezTo>
                    <a:cubicBezTo>
                      <a:pt x="256" y="659"/>
                      <a:pt x="320" y="822"/>
                      <a:pt x="319" y="982"/>
                    </a:cubicBezTo>
                    <a:cubicBezTo>
                      <a:pt x="320" y="1128"/>
                      <a:pt x="210" y="1312"/>
                      <a:pt x="182" y="1398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sp>
            <p:nvSpPr>
              <p:cNvPr id="45" name="Freeform 8">
                <a:extLst>
                  <a:ext uri="{FF2B5EF4-FFF2-40B4-BE49-F238E27FC236}">
                    <a16:creationId xmlns:a16="http://schemas.microsoft.com/office/drawing/2014/main" id="{1512662F-0E56-B74D-BA86-4177E9619A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791"/>
                <a:ext cx="319" cy="1429"/>
              </a:xfrm>
              <a:custGeom>
                <a:avLst/>
                <a:gdLst>
                  <a:gd name="T0" fmla="*/ 165 w 319"/>
                  <a:gd name="T1" fmla="*/ 1429 h 1429"/>
                  <a:gd name="T2" fmla="*/ 319 w 319"/>
                  <a:gd name="T3" fmla="*/ 985 h 1429"/>
                  <a:gd name="T4" fmla="*/ 165 w 319"/>
                  <a:gd name="T5" fmla="*/ 541 h 1429"/>
                  <a:gd name="T6" fmla="*/ 25 w 319"/>
                  <a:gd name="T7" fmla="*/ 77 h 1429"/>
                  <a:gd name="T8" fmla="*/ 14 w 319"/>
                  <a:gd name="T9" fmla="*/ 79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1429">
                    <a:moveTo>
                      <a:pt x="165" y="1429"/>
                    </a:moveTo>
                    <a:cubicBezTo>
                      <a:pt x="243" y="1281"/>
                      <a:pt x="319" y="1133"/>
                      <a:pt x="319" y="985"/>
                    </a:cubicBezTo>
                    <a:cubicBezTo>
                      <a:pt x="319" y="837"/>
                      <a:pt x="214" y="692"/>
                      <a:pt x="165" y="541"/>
                    </a:cubicBezTo>
                    <a:cubicBezTo>
                      <a:pt x="88" y="400"/>
                      <a:pt x="24" y="237"/>
                      <a:pt x="25" y="77"/>
                    </a:cubicBezTo>
                    <a:cubicBezTo>
                      <a:pt x="0" y="0"/>
                      <a:pt x="16" y="79"/>
                      <a:pt x="14" y="79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sp>
            <p:nvSpPr>
              <p:cNvPr id="46" name="Line 9">
                <a:extLst>
                  <a:ext uri="{FF2B5EF4-FFF2-40B4-BE49-F238E27FC236}">
                    <a16:creationId xmlns:a16="http://schemas.microsoft.com/office/drawing/2014/main" id="{1DFF3FF2-5C95-A74A-878C-A2E0DD270A0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2" y="2228"/>
                <a:ext cx="431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</p:grpSp>
      </p:grpSp>
      <p:sp>
        <p:nvSpPr>
          <p:cNvPr id="47" name="Line 11">
            <a:extLst>
              <a:ext uri="{FF2B5EF4-FFF2-40B4-BE49-F238E27FC236}">
                <a16:creationId xmlns:a16="http://schemas.microsoft.com/office/drawing/2014/main" id="{9E2EF078-2A32-3148-95EA-D914D0966AD0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919" y="5388012"/>
            <a:ext cx="7315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48" name="Line 12">
            <a:extLst>
              <a:ext uri="{FF2B5EF4-FFF2-40B4-BE49-F238E27FC236}">
                <a16:creationId xmlns:a16="http://schemas.microsoft.com/office/drawing/2014/main" id="{0AFCAFC2-FB8E-C74E-8E8A-92C6BFBAC5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919" y="3441737"/>
            <a:ext cx="0" cy="27876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1245354-32FD-DF42-BDB4-57BAE943E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316" y="3076790"/>
            <a:ext cx="152400" cy="76200"/>
          </a:xfrm>
          <a:prstGeom prst="ellipse">
            <a:avLst/>
          </a:prstGeom>
          <a:solidFill>
            <a:srgbClr val="BBE0E3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67FE84D-783D-1245-BF6B-258230EFF7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8979" y="3070440"/>
            <a:ext cx="152400" cy="76200"/>
          </a:xfrm>
          <a:prstGeom prst="ellipse">
            <a:avLst/>
          </a:prstGeom>
          <a:solidFill>
            <a:srgbClr val="BBE0E3"/>
          </a:solidFill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1CDD015-F82F-9F48-888C-FA829BC40C13}"/>
              </a:ext>
            </a:extLst>
          </p:cNvPr>
          <p:cNvGrpSpPr>
            <a:grpSpLocks/>
          </p:cNvGrpSpPr>
          <p:nvPr/>
        </p:nvGrpSpPr>
        <p:grpSpPr bwMode="auto">
          <a:xfrm>
            <a:off x="1981516" y="2657690"/>
            <a:ext cx="4876800" cy="463550"/>
            <a:chOff x="1248" y="2544"/>
            <a:chExt cx="3072" cy="292"/>
          </a:xfrm>
        </p:grpSpPr>
        <p:sp>
          <p:nvSpPr>
            <p:cNvPr id="52" name="Line 16">
              <a:extLst>
                <a:ext uri="{FF2B5EF4-FFF2-40B4-BE49-F238E27FC236}">
                  <a16:creationId xmlns:a16="http://schemas.microsoft.com/office/drawing/2014/main" id="{03C0E03D-3FF8-1C4F-BD23-F3C68EE22ED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2544"/>
              <a:ext cx="2976" cy="0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234E2BC9-2468-2545-8BE8-5B1D87B26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A5D0F217-0AE2-814E-A65F-94FDB92351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16EA990B-EDDD-714A-B822-7037907EA1ED}"/>
              </a:ext>
            </a:extLst>
          </p:cNvPr>
          <p:cNvGrpSpPr>
            <a:grpSpLocks/>
          </p:cNvGrpSpPr>
          <p:nvPr/>
        </p:nvGrpSpPr>
        <p:grpSpPr bwMode="auto">
          <a:xfrm>
            <a:off x="7980363" y="1954213"/>
            <a:ext cx="930275" cy="152400"/>
            <a:chOff x="90" y="1586"/>
            <a:chExt cx="586" cy="96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C01AAA1-300D-7A4E-A21A-BE52420231C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9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88460B7-8DDE-2D4A-8245-B588FDAED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C37C62F-0E0A-F74F-8688-04A4BCDA6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D4F6C04-5E11-124E-A662-16BF7C15E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DA041043-8502-2746-80F6-340B3E883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</p:grpSp>
      <p:sp>
        <p:nvSpPr>
          <p:cNvPr id="61" name="Line 25">
            <a:extLst>
              <a:ext uri="{FF2B5EF4-FFF2-40B4-BE49-F238E27FC236}">
                <a16:creationId xmlns:a16="http://schemas.microsoft.com/office/drawing/2014/main" id="{2597F87F-FDE1-E64A-B1B3-E7251B74D1CA}"/>
              </a:ext>
            </a:extLst>
          </p:cNvPr>
          <p:cNvSpPr>
            <a:spLocks noChangeShapeType="1"/>
          </p:cNvSpPr>
          <p:nvPr/>
        </p:nvSpPr>
        <p:spPr bwMode="auto">
          <a:xfrm>
            <a:off x="846919" y="4343437"/>
            <a:ext cx="7315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62" name="Freeform 61">
            <a:extLst>
              <a:ext uri="{FF2B5EF4-FFF2-40B4-BE49-F238E27FC236}">
                <a16:creationId xmlns:a16="http://schemas.microsoft.com/office/drawing/2014/main" id="{9B196A79-FC35-BB4D-878B-62641EAC042E}"/>
              </a:ext>
            </a:extLst>
          </p:cNvPr>
          <p:cNvSpPr>
            <a:spLocks/>
          </p:cNvSpPr>
          <p:nvPr/>
        </p:nvSpPr>
        <p:spPr bwMode="auto">
          <a:xfrm>
            <a:off x="5578791" y="2273515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F47C3DE7-48D0-BC41-98A1-A2C96296DB79}"/>
              </a:ext>
            </a:extLst>
          </p:cNvPr>
          <p:cNvSpPr>
            <a:spLocks/>
          </p:cNvSpPr>
          <p:nvPr/>
        </p:nvSpPr>
        <p:spPr bwMode="auto">
          <a:xfrm flipV="1">
            <a:off x="1838641" y="2730715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4" name="Freeform 63">
            <a:extLst>
              <a:ext uri="{FF2B5EF4-FFF2-40B4-BE49-F238E27FC236}">
                <a16:creationId xmlns:a16="http://schemas.microsoft.com/office/drawing/2014/main" id="{DE33B7C9-3200-584B-8B70-E12FB631C7CA}"/>
              </a:ext>
            </a:extLst>
          </p:cNvPr>
          <p:cNvSpPr>
            <a:spLocks/>
          </p:cNvSpPr>
          <p:nvPr/>
        </p:nvSpPr>
        <p:spPr bwMode="auto">
          <a:xfrm flipV="1">
            <a:off x="5572441" y="2730715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5" name="Freeform 64">
            <a:extLst>
              <a:ext uri="{FF2B5EF4-FFF2-40B4-BE49-F238E27FC236}">
                <a16:creationId xmlns:a16="http://schemas.microsoft.com/office/drawing/2014/main" id="{69793C6F-43AF-B04E-8D4B-3FF4B326210D}"/>
              </a:ext>
            </a:extLst>
          </p:cNvPr>
          <p:cNvSpPr>
            <a:spLocks/>
          </p:cNvSpPr>
          <p:nvPr/>
        </p:nvSpPr>
        <p:spPr bwMode="auto">
          <a:xfrm>
            <a:off x="853269" y="4640299"/>
            <a:ext cx="7051675" cy="1516063"/>
          </a:xfrm>
          <a:custGeom>
            <a:avLst/>
            <a:gdLst>
              <a:gd name="T0" fmla="*/ 0 w 4442"/>
              <a:gd name="T1" fmla="*/ 478 h 955"/>
              <a:gd name="T2" fmla="*/ 368 w 4442"/>
              <a:gd name="T3" fmla="*/ 472 h 955"/>
              <a:gd name="T4" fmla="*/ 368 w 4442"/>
              <a:gd name="T5" fmla="*/ 0 h 955"/>
              <a:gd name="T6" fmla="*/ 686 w 4442"/>
              <a:gd name="T7" fmla="*/ 0 h 955"/>
              <a:gd name="T8" fmla="*/ 692 w 4442"/>
              <a:gd name="T9" fmla="*/ 478 h 955"/>
              <a:gd name="T10" fmla="*/ 3949 w 4442"/>
              <a:gd name="T11" fmla="*/ 481 h 955"/>
              <a:gd name="T12" fmla="*/ 3949 w 4442"/>
              <a:gd name="T13" fmla="*/ 955 h 955"/>
              <a:gd name="T14" fmla="*/ 4249 w 4442"/>
              <a:gd name="T15" fmla="*/ 955 h 955"/>
              <a:gd name="T16" fmla="*/ 4246 w 4442"/>
              <a:gd name="T17" fmla="*/ 472 h 955"/>
              <a:gd name="T18" fmla="*/ 4442 w 4442"/>
              <a:gd name="T19" fmla="*/ 472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2" h="955">
                <a:moveTo>
                  <a:pt x="0" y="478"/>
                </a:moveTo>
                <a:lnTo>
                  <a:pt x="368" y="472"/>
                </a:lnTo>
                <a:lnTo>
                  <a:pt x="368" y="0"/>
                </a:lnTo>
                <a:lnTo>
                  <a:pt x="686" y="0"/>
                </a:lnTo>
                <a:lnTo>
                  <a:pt x="692" y="478"/>
                </a:lnTo>
                <a:lnTo>
                  <a:pt x="3949" y="481"/>
                </a:lnTo>
                <a:lnTo>
                  <a:pt x="3949" y="955"/>
                </a:lnTo>
                <a:lnTo>
                  <a:pt x="4249" y="955"/>
                </a:lnTo>
                <a:lnTo>
                  <a:pt x="4246" y="472"/>
                </a:lnTo>
                <a:lnTo>
                  <a:pt x="4442" y="472"/>
                </a:lnTo>
              </a:path>
            </a:pathLst>
          </a:custGeom>
          <a:noFill/>
          <a:ln w="38100" cmpd="sng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08AB9F4-AAC4-B84E-B318-A8D9C8AFB2B4}"/>
              </a:ext>
            </a:extLst>
          </p:cNvPr>
          <p:cNvGrpSpPr>
            <a:grpSpLocks/>
          </p:cNvGrpSpPr>
          <p:nvPr/>
        </p:nvGrpSpPr>
        <p:grpSpPr bwMode="auto">
          <a:xfrm>
            <a:off x="862794" y="3559212"/>
            <a:ext cx="7004050" cy="1524000"/>
            <a:chOff x="688" y="2373"/>
            <a:chExt cx="4412" cy="960"/>
          </a:xfrm>
        </p:grpSpPr>
        <p:sp>
          <p:nvSpPr>
            <p:cNvPr id="67" name="Line 31">
              <a:extLst>
                <a:ext uri="{FF2B5EF4-FFF2-40B4-BE49-F238E27FC236}">
                  <a16:creationId xmlns:a16="http://schemas.microsoft.com/office/drawing/2014/main" id="{EC96A650-E3A4-BC4E-9ECF-27A1CFF2FAE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8" y="2853"/>
              <a:ext cx="4408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00040EA1-9105-7844-B766-245F96214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2" y="2373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33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2085F363-7ACE-6346-A75D-19B4D504494A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692" y="2853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FF33CC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</p:grpSp>
      <p:sp>
        <p:nvSpPr>
          <p:cNvPr id="70" name="Text Box 34">
            <a:extLst>
              <a:ext uri="{FF2B5EF4-FFF2-40B4-BE49-F238E27FC236}">
                <a16:creationId xmlns:a16="http://schemas.microsoft.com/office/drawing/2014/main" id="{2EBF768A-5DCC-124F-A095-A6E1F45A1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4594" y="3083140"/>
            <a:ext cx="27510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0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Downstream Port (term.)</a:t>
            </a:r>
          </a:p>
        </p:txBody>
      </p:sp>
      <p:sp>
        <p:nvSpPr>
          <p:cNvPr id="71" name="Text Box 35">
            <a:extLst>
              <a:ext uri="{FF2B5EF4-FFF2-40B4-BE49-F238E27FC236}">
                <a16:creationId xmlns:a16="http://schemas.microsoft.com/office/drawing/2014/main" id="{1D6F2383-7CAC-C949-A313-1F3A188F2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9018" y="3102190"/>
            <a:ext cx="24368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20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Upstream Port (term.)</a:t>
            </a:r>
          </a:p>
        </p:txBody>
      </p:sp>
      <p:sp>
        <p:nvSpPr>
          <p:cNvPr id="72" name="Text Box 36">
            <a:extLst>
              <a:ext uri="{FF2B5EF4-FFF2-40B4-BE49-F238E27FC236}">
                <a16:creationId xmlns:a16="http://schemas.microsoft.com/office/drawing/2014/main" id="{040559AC-D33A-954A-A2F7-24E1CC6B6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6614" y="3721137"/>
            <a:ext cx="938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Down</a:t>
            </a:r>
          </a:p>
        </p:txBody>
      </p:sp>
      <p:sp>
        <p:nvSpPr>
          <p:cNvPr id="73" name="Text Box 37">
            <a:extLst>
              <a:ext uri="{FF2B5EF4-FFF2-40B4-BE49-F238E27FC236}">
                <a16:creationId xmlns:a16="http://schemas.microsoft.com/office/drawing/2014/main" id="{2E9EACBB-9684-9145-91AC-65F08F3A67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6" y="4753012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tx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0" hangingPunct="0"/>
            <a:r>
              <a:rPr lang="en-US" altLang="en-US" sz="24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Up</a:t>
            </a:r>
          </a:p>
        </p:txBody>
      </p:sp>
    </p:spTree>
    <p:extLst>
      <p:ext uri="{BB962C8B-B14F-4D97-AF65-F5344CB8AC3E}">
        <p14:creationId xmlns:p14="http://schemas.microsoft.com/office/powerpoint/2010/main" val="197014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8085 0.00046 L -2.77778E-6 3.7037E-7 " pathEditMode="relative" rAng="0" ptsTypes="AA">
                                      <p:cBhvr>
                                        <p:cTn id="6" dur="660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17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2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7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4099 -3.7037E-6 L -0.00382 -3.7037E-6 " pathEditMode="relative" rAng="0" ptsTypes="AA">
                                      <p:cBhvr>
                                        <p:cTn id="17" dur="33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7" presetClass="exit" presetSubtype="8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-1.94444E-6 -3.7037E-7 L 0.40608 -3.7037E-7 " pathEditMode="relative" rAng="0" ptsTypes="AA">
                                      <p:cBhvr>
                                        <p:cTn id="31" dur="3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7" presetClass="exit" presetSubtype="2" fill="hold" grpId="2" nodeType="withEffect">
                                  <p:stCondLst>
                                    <p:cond delay="9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7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1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1" nodeType="withEffect">
                                  <p:stCondLst>
                                    <p:cond delay="1900"/>
                                  </p:stCondLst>
                                  <p:childTnLst>
                                    <p:animMotion origin="layout" path="M -0.00226 -3.7037E-7 L -0.41285 -3.7037E-7 " pathEditMode="relative" rAng="0" ptsTypes="AA">
                                      <p:cBhvr>
                                        <p:cTn id="45" dur="3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7" presetClass="exit" presetSubtype="8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1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10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8ACEE-8C58-E949-A4E5-DCD5B8B66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Impedance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BC112E-D374-6C42-83D9-2855241A7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880" y="1124701"/>
            <a:ext cx="7956520" cy="5069460"/>
          </a:xfrm>
        </p:spPr>
        <p:txBody>
          <a:bodyPr/>
          <a:lstStyle/>
          <a:p>
            <a:r>
              <a:rPr lang="en-US" dirty="0"/>
              <a:t>Time domain impulse response: </a:t>
            </a:r>
            <a:r>
              <a:rPr lang="en-US" i="1" dirty="0" err="1"/>
              <a:t>δ</a:t>
            </a:r>
            <a:r>
              <a:rPr lang="en-US" dirty="0"/>
              <a:t>-doublet pulse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Frequency domain transfer impedance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Lobes at: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3dB lobe bandwidth: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E07E4C-51C5-8645-8B7C-C3857DE20740}"/>
                  </a:ext>
                </a:extLst>
              </p:cNvPr>
              <p:cNvSpPr txBox="1"/>
              <p:nvPr/>
            </p:nvSpPr>
            <p:spPr>
              <a:xfrm>
                <a:off x="799741" y="2005602"/>
                <a:ext cx="3224344" cy="5328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𝒛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𝝓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𝒁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</m:e>
                          </m:d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d>
                            <m:d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𝒕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f>
                                <m:fPr>
                                  <m:ctrlP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r>
                                    <a:rPr lang="en-US" b="1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FE07E4C-51C5-8645-8B7C-C3857DE207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741" y="2005602"/>
                <a:ext cx="3224344" cy="532838"/>
              </a:xfrm>
              <a:prstGeom prst="rect">
                <a:avLst/>
              </a:prstGeom>
              <a:blipFill>
                <a:blip r:embed="rId2"/>
                <a:stretch>
                  <a:fillRect l="-392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45">
            <a:extLst>
              <a:ext uri="{FF2B5EF4-FFF2-40B4-BE49-F238E27FC236}">
                <a16:creationId xmlns:a16="http://schemas.microsoft.com/office/drawing/2014/main" id="{9E704FC1-F4F9-4848-84D9-B89483D2CC46}"/>
              </a:ext>
            </a:extLst>
          </p:cNvPr>
          <p:cNvSpPr>
            <a:spLocks/>
          </p:cNvSpPr>
          <p:nvPr/>
        </p:nvSpPr>
        <p:spPr bwMode="auto">
          <a:xfrm>
            <a:off x="5654400" y="1585560"/>
            <a:ext cx="2880000" cy="1080000"/>
          </a:xfrm>
          <a:custGeom>
            <a:avLst/>
            <a:gdLst>
              <a:gd name="T0" fmla="*/ 0 w 2304"/>
              <a:gd name="T1" fmla="*/ 0 h 1579"/>
              <a:gd name="T2" fmla="*/ 0 w 2304"/>
              <a:gd name="T3" fmla="*/ 1579 h 1579"/>
              <a:gd name="T4" fmla="*/ 2304 w 2304"/>
              <a:gd name="T5" fmla="*/ 1579 h 1579"/>
              <a:gd name="T6" fmla="*/ 0 60000 65536"/>
              <a:gd name="T7" fmla="*/ 0 60000 65536"/>
              <a:gd name="T8" fmla="*/ 0 60000 65536"/>
              <a:gd name="T9" fmla="*/ 0 w 2304"/>
              <a:gd name="T10" fmla="*/ 0 h 1579"/>
              <a:gd name="T11" fmla="*/ 2304 w 2304"/>
              <a:gd name="T12" fmla="*/ 1579 h 15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1579">
                <a:moveTo>
                  <a:pt x="0" y="0"/>
                </a:moveTo>
                <a:lnTo>
                  <a:pt x="0" y="1579"/>
                </a:lnTo>
                <a:lnTo>
                  <a:pt x="2304" y="1579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7FA3DE-2410-F345-88BF-2C38F64AA44A}"/>
              </a:ext>
            </a:extLst>
          </p:cNvPr>
          <p:cNvSpPr txBox="1"/>
          <p:nvPr/>
        </p:nvSpPr>
        <p:spPr>
          <a:xfrm>
            <a:off x="7867266" y="2665560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time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9D699B2-49B5-7A4E-806A-AC94AF16892B}"/>
              </a:ext>
            </a:extLst>
          </p:cNvPr>
          <p:cNvSpPr txBox="1"/>
          <p:nvPr/>
        </p:nvSpPr>
        <p:spPr>
          <a:xfrm rot="5400000">
            <a:off x="4779512" y="2013747"/>
            <a:ext cx="1154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amplitude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E243DA6-4A1B-3A4C-987D-BEFEEA28F6ED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665669" y="1945560"/>
            <a:ext cx="0" cy="720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lg" len="lg"/>
            <a:tailEnd type="stealth" w="lg" len="lg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05D9341-2EB8-384F-B502-CD4AB811EAC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249476" y="2665560"/>
            <a:ext cx="0" cy="720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stealth" w="lg" len="lg"/>
            <a:tailEnd type="non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B8EF30-DAE4-BF42-8DCA-B07FF9CBFE3C}"/>
                  </a:ext>
                </a:extLst>
              </p:cNvPr>
              <p:cNvSpPr/>
              <p:nvPr/>
            </p:nvSpPr>
            <p:spPr>
              <a:xfrm>
                <a:off x="6216032" y="2775107"/>
                <a:ext cx="464678" cy="5009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f>
                        <m:fPr>
                          <m:ctrlPr>
                            <a:rPr lang="en-US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r>
                            <a:rPr lang="en-US" sz="1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B8EF30-DAE4-BF42-8DCA-B07FF9CBFE3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6032" y="2775107"/>
                <a:ext cx="464678" cy="50090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0D04938-2ACE-774C-A6F4-859436F17A16}"/>
              </a:ext>
            </a:extLst>
          </p:cNvPr>
          <p:cNvCxnSpPr>
            <a:cxnSpLocks/>
          </p:cNvCxnSpPr>
          <p:nvPr/>
        </p:nvCxnSpPr>
        <p:spPr bwMode="auto">
          <a:xfrm flipH="1">
            <a:off x="5673595" y="3035244"/>
            <a:ext cx="468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triangle" w="lg" len="lg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15DAC6-C8A2-614E-9E40-C7B1BE8A4B9C}"/>
              </a:ext>
            </a:extLst>
          </p:cNvPr>
          <p:cNvCxnSpPr>
            <a:cxnSpLocks/>
          </p:cNvCxnSpPr>
          <p:nvPr/>
        </p:nvCxnSpPr>
        <p:spPr bwMode="auto">
          <a:xfrm flipH="1">
            <a:off x="6763053" y="3035244"/>
            <a:ext cx="4680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lg" len="lg"/>
            <a:tailEnd type="none" w="lg" len="lg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D3BF42A-0398-F44F-A37E-C99A0D6763D4}"/>
              </a:ext>
            </a:extLst>
          </p:cNvPr>
          <p:cNvCxnSpPr>
            <a:cxnSpLocks/>
          </p:cNvCxnSpPr>
          <p:nvPr/>
        </p:nvCxnSpPr>
        <p:spPr bwMode="auto">
          <a:xfrm flipV="1">
            <a:off x="5673595" y="2855244"/>
            <a:ext cx="0" cy="360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lg" len="lg"/>
            <a:tailEnd type="none" w="lg" len="lg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CF57BC-2AD6-B64E-BE86-F896D8E8106B}"/>
                  </a:ext>
                </a:extLst>
              </p:cNvPr>
              <p:cNvSpPr/>
              <p:nvPr/>
            </p:nvSpPr>
            <p:spPr>
              <a:xfrm>
                <a:off x="5665669" y="2125560"/>
                <a:ext cx="593432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sz="1400" b="1" i="0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4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7CF57BC-2AD6-B64E-BE86-F896D8E8106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5669" y="2125560"/>
                <a:ext cx="593432" cy="307777"/>
              </a:xfrm>
              <a:prstGeom prst="rect">
                <a:avLst/>
              </a:prstGeom>
              <a:blipFill>
                <a:blip r:embed="rId4"/>
                <a:stretch>
                  <a:fillRect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B00BE3-C518-8A4D-AF1A-38CFE6DE5F2B}"/>
                  </a:ext>
                </a:extLst>
              </p:cNvPr>
              <p:cNvSpPr/>
              <p:nvPr/>
            </p:nvSpPr>
            <p:spPr>
              <a:xfrm>
                <a:off x="7138862" y="3025560"/>
                <a:ext cx="1456807" cy="4464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sz="1200" b="1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𝜹</m:t>
                      </m:r>
                      <m:d>
                        <m:dPr>
                          <m:ctrlPr>
                            <a:rPr lang="en-US" sz="1200" b="1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1" i="1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f>
                            <m:fPr>
                              <m:ctrlPr>
                                <a:rPr lang="en-US" sz="12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num>
                            <m:den>
                              <m:r>
                                <a:rPr lang="en-US" sz="1200" b="1" i="1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200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BB00BE3-C518-8A4D-AF1A-38CFE6DE5F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8862" y="3025560"/>
                <a:ext cx="1456807" cy="44646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8A47AD85-3793-A546-98FD-C8B7E51CA357}"/>
              </a:ext>
            </a:extLst>
          </p:cNvPr>
          <p:cNvSpPr txBox="1"/>
          <p:nvPr/>
        </p:nvSpPr>
        <p:spPr>
          <a:xfrm>
            <a:off x="1234937" y="1482382"/>
            <a:ext cx="2457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characteristic impedance</a:t>
            </a:r>
          </a:p>
          <a:p>
            <a:r>
              <a:rPr lang="en-US" sz="1400" b="1" dirty="0">
                <a:solidFill>
                  <a:srgbClr val="C00000"/>
                </a:solidFill>
              </a:rPr>
              <a:t>typically 50 </a:t>
            </a:r>
            <a:r>
              <a:rPr lang="en-US" sz="1400" b="1" i="1" dirty="0" err="1">
                <a:solidFill>
                  <a:srgbClr val="C00000"/>
                </a:solidFill>
              </a:rPr>
              <a:t>Ω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1EE277-C61F-DC44-BEB0-C2C3AD0686A6}"/>
              </a:ext>
            </a:extLst>
          </p:cNvPr>
          <p:cNvSpPr txBox="1"/>
          <p:nvPr/>
        </p:nvSpPr>
        <p:spPr>
          <a:xfrm>
            <a:off x="1211090" y="2567090"/>
            <a:ext cx="1019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coverage </a:t>
            </a:r>
            <a:br>
              <a:rPr lang="en-US" sz="1400" b="1" dirty="0">
                <a:solidFill>
                  <a:srgbClr val="7030A0"/>
                </a:solidFill>
              </a:rPr>
            </a:br>
            <a:r>
              <a:rPr lang="en-US" sz="1400" b="1" dirty="0">
                <a:solidFill>
                  <a:srgbClr val="7030A0"/>
                </a:solidFill>
              </a:rPr>
              <a:t>factor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61B5703-8A8D-5446-99D5-6AD290B2224B}"/>
                  </a:ext>
                </a:extLst>
              </p:cNvPr>
              <p:cNvSpPr txBox="1"/>
              <p:nvPr/>
            </p:nvSpPr>
            <p:spPr>
              <a:xfrm>
                <a:off x="934540" y="3785019"/>
                <a:ext cx="3247235" cy="5312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𝒁</m:t>
                      </m:r>
                      <m:d>
                        <m:d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  <m:r>
                        <a:rPr lang="en-US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𝝓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sSup>
                        <m:sSupPr>
                          <m:ctrlP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f>
                            <m:fPr>
                              <m:ctrlP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𝝅</m:t>
                              </m:r>
                            </m:num>
                            <m:den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sup>
                      </m:sSup>
                      <m:sSup>
                        <m:s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𝝎</m:t>
                          </m:r>
                          <m:f>
                            <m:f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ℓ</m:t>
                              </m:r>
                            </m:num>
                            <m:den>
                              <m: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den>
                          </m:f>
                        </m:sup>
                      </m:sSup>
                      <m:func>
                        <m:func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𝐬𝐢𝐧</m:t>
                          </m:r>
                        </m:fName>
                        <m:e>
                          <m:d>
                            <m:dPr>
                              <m:ctrlPr>
                                <a:rPr lang="en-US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𝝎</m:t>
                              </m:r>
                              <m:f>
                                <m:fPr>
                                  <m:ctrlP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r>
                                    <a:rPr lang="en-US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𝒄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61B5703-8A8D-5446-99D5-6AD290B222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540" y="3785019"/>
                <a:ext cx="3247235" cy="531236"/>
              </a:xfrm>
              <a:prstGeom prst="rect">
                <a:avLst/>
              </a:prstGeom>
              <a:blipFill>
                <a:blip r:embed="rId6"/>
                <a:stretch>
                  <a:fillRect l="-781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B3EE168-7413-AB4A-998B-E9E407B5B19F}"/>
                  </a:ext>
                </a:extLst>
              </p:cNvPr>
              <p:cNvSpPr txBox="1"/>
              <p:nvPr/>
            </p:nvSpPr>
            <p:spPr>
              <a:xfrm>
                <a:off x="2690155" y="4410906"/>
                <a:ext cx="1694631" cy="4742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3B3EE168-7413-AB4A-998B-E9E407B5B1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0155" y="4410906"/>
                <a:ext cx="1694631" cy="474297"/>
              </a:xfrm>
              <a:prstGeom prst="rect">
                <a:avLst/>
              </a:prstGeom>
              <a:blipFill>
                <a:blip r:embed="rId7"/>
                <a:stretch>
                  <a:fillRect l="-3731" r="-2239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1B94A20-12F5-DB4C-A1C3-321E7D90B3BF}"/>
                  </a:ext>
                </a:extLst>
              </p:cNvPr>
              <p:cNvSpPr txBox="1"/>
              <p:nvPr/>
            </p:nvSpPr>
            <p:spPr>
              <a:xfrm>
                <a:off x="1464724" y="5933830"/>
                <a:ext cx="107702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1B94A20-12F5-DB4C-A1C3-321E7D90B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724" y="5933830"/>
                <a:ext cx="1077026" cy="276999"/>
              </a:xfrm>
              <a:prstGeom prst="rect">
                <a:avLst/>
              </a:prstGeom>
              <a:blipFill>
                <a:blip r:embed="rId8"/>
                <a:stretch>
                  <a:fillRect l="-5814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BCBEEB-51DA-324F-8536-6D1F20B3A6AB}"/>
                  </a:ext>
                </a:extLst>
              </p:cNvPr>
              <p:cNvSpPr txBox="1"/>
              <p:nvPr/>
            </p:nvSpPr>
            <p:spPr>
              <a:xfrm>
                <a:off x="1464724" y="5346555"/>
                <a:ext cx="835742" cy="5265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A6BCBEEB-51DA-324F-8536-6D1F20B3A6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4724" y="5346555"/>
                <a:ext cx="835742" cy="526554"/>
              </a:xfrm>
              <a:prstGeom prst="rect">
                <a:avLst/>
              </a:prstGeom>
              <a:blipFill>
                <a:blip r:embed="rId9"/>
                <a:stretch>
                  <a:fillRect l="-5970" t="-2381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1D2131-F640-0A45-A47E-784B9DBCCA8D}"/>
                  </a:ext>
                </a:extLst>
              </p:cNvPr>
              <p:cNvSpPr txBox="1"/>
              <p:nvPr/>
            </p:nvSpPr>
            <p:spPr>
              <a:xfrm>
                <a:off x="2607935" y="5609832"/>
                <a:ext cx="203831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𝐵𝑊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h𝑖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𝑙𝑜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31D2131-F640-0A45-A47E-784B9DBCCA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7935" y="5609832"/>
                <a:ext cx="2038315" cy="276999"/>
              </a:xfrm>
              <a:prstGeom prst="rect">
                <a:avLst/>
              </a:prstGeom>
              <a:blipFill>
                <a:blip r:embed="rId10"/>
                <a:stretch>
                  <a:fillRect l="-3086" r="-617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15D031-9501-CA45-95C7-B6A9251B3E5B}"/>
                  </a:ext>
                </a:extLst>
              </p:cNvPr>
              <p:cNvSpPr txBox="1"/>
              <p:nvPr/>
            </p:nvSpPr>
            <p:spPr>
              <a:xfrm>
                <a:off x="5517323" y="3758040"/>
                <a:ext cx="320651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=50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ℓ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=100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D715D031-9501-CA45-95C7-B6A9251B3E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323" y="3758040"/>
                <a:ext cx="3206519" cy="276999"/>
              </a:xfrm>
              <a:prstGeom prst="rect">
                <a:avLst/>
              </a:prstGeom>
              <a:blipFill>
                <a:blip r:embed="rId11"/>
                <a:stretch>
                  <a:fillRect l="-394" r="-787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>
            <a:extLst>
              <a:ext uri="{FF2B5EF4-FFF2-40B4-BE49-F238E27FC236}">
                <a16:creationId xmlns:a16="http://schemas.microsoft.com/office/drawing/2014/main" id="{1DAFBC51-8524-BF4D-AF26-6CC8D6F2A97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114" y="4108355"/>
            <a:ext cx="3206844" cy="214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21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28" grpId="0"/>
      <p:bldP spid="29" grpId="0"/>
      <p:bldP spid="30" grpId="0"/>
      <p:bldP spid="3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0CDE-62B4-CE48-A688-BE8BC9B9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9259-1781-6146-AB99-EB52BF8DB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664" y="1163105"/>
            <a:ext cx="8257075" cy="5146270"/>
          </a:xfrm>
        </p:spPr>
        <p:txBody>
          <a:bodyPr lIns="90000">
            <a:normAutofit lnSpcReduction="10000"/>
          </a:bodyPr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Well defined, and high transfer impedance function</a:t>
            </a:r>
          </a:p>
          <a:p>
            <a:pPr lvl="2"/>
            <a:r>
              <a:rPr lang="en-US" sz="1600" dirty="0"/>
              <a:t>For </a:t>
            </a:r>
            <a:r>
              <a:rPr lang="en-US" sz="1600" dirty="0" err="1"/>
              <a:t>striplines</a:t>
            </a:r>
            <a:r>
              <a:rPr lang="en-US" sz="1600" dirty="0"/>
              <a:t> with </a:t>
            </a:r>
            <a:r>
              <a:rPr lang="en-US" sz="1600" i="1" dirty="0"/>
              <a:t>l &gt;&gt; w, </a:t>
            </a:r>
            <a:r>
              <a:rPr lang="en-US" sz="1600" dirty="0"/>
              <a:t>TEM operation</a:t>
            </a:r>
          </a:p>
          <a:p>
            <a:pPr lvl="2"/>
            <a:r>
              <a:rPr lang="en-US" sz="1600" dirty="0"/>
              <a:t>Can be “tuned” to match a dominant beam frequency</a:t>
            </a:r>
          </a:p>
          <a:p>
            <a:pPr lvl="3"/>
            <a:r>
              <a:rPr lang="en-US" sz="1400" dirty="0"/>
              <a:t>Optimizing the length of the </a:t>
            </a:r>
            <a:r>
              <a:rPr lang="en-US" sz="1400" dirty="0" err="1"/>
              <a:t>stripline</a:t>
            </a:r>
            <a:endParaRPr lang="en-US" sz="1400" dirty="0"/>
          </a:p>
          <a:p>
            <a:pPr lvl="1"/>
            <a:r>
              <a:rPr lang="en-US" dirty="0"/>
              <a:t>Matched characteristic impedance with 50 </a:t>
            </a:r>
            <a:r>
              <a:rPr lang="en-US" dirty="0" err="1"/>
              <a:t>Ω</a:t>
            </a:r>
            <a:r>
              <a:rPr lang="en-US" dirty="0"/>
              <a:t> source</a:t>
            </a:r>
          </a:p>
          <a:p>
            <a:pPr lvl="2"/>
            <a:r>
              <a:rPr lang="en-US" sz="1600" dirty="0"/>
              <a:t>Only for terminated ports</a:t>
            </a:r>
          </a:p>
          <a:p>
            <a:pPr lvl="3"/>
            <a:r>
              <a:rPr lang="en-US" sz="1400" dirty="0"/>
              <a:t>Shorted downstream port: 0 </a:t>
            </a:r>
            <a:r>
              <a:rPr lang="en-US" sz="1400" dirty="0" err="1"/>
              <a:t>Ω</a:t>
            </a:r>
            <a:r>
              <a:rPr lang="en-US" sz="1400" dirty="0"/>
              <a:t> source, no directivity</a:t>
            </a:r>
          </a:p>
          <a:p>
            <a:pPr lvl="2"/>
            <a:r>
              <a:rPr lang="en-US" sz="1600" dirty="0"/>
              <a:t>Reduced reflection effects between generator (</a:t>
            </a:r>
            <a:r>
              <a:rPr lang="en-US" sz="1600" dirty="0" err="1"/>
              <a:t>stripline</a:t>
            </a:r>
            <a:r>
              <a:rPr lang="en-US" sz="1600" dirty="0"/>
              <a:t> BPM) </a:t>
            </a:r>
            <a:br>
              <a:rPr lang="en-US" sz="1600" dirty="0"/>
            </a:br>
            <a:r>
              <a:rPr lang="en-US" sz="1600" dirty="0"/>
              <a:t>and read-out electronics!</a:t>
            </a:r>
          </a:p>
          <a:p>
            <a:pPr lvl="1"/>
            <a:r>
              <a:rPr lang="en-US" dirty="0"/>
              <a:t>Directivity</a:t>
            </a:r>
          </a:p>
          <a:p>
            <a:pPr lvl="2"/>
            <a:r>
              <a:rPr lang="en-US" sz="1600" dirty="0"/>
              <a:t>Separate beam position measurement of counter-rotating beams </a:t>
            </a:r>
          </a:p>
          <a:p>
            <a:pPr lvl="3"/>
            <a:r>
              <a:rPr lang="en-US" sz="1400" dirty="0"/>
              <a:t>e.g. near the IP in a ring collider 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Complicated, fragile mechanics, high costs, requires sufficient real-estate</a:t>
            </a:r>
          </a:p>
          <a:p>
            <a:pPr lvl="2"/>
            <a:r>
              <a:rPr lang="en-US" sz="1600" dirty="0"/>
              <a:t>More RF </a:t>
            </a:r>
            <a:r>
              <a:rPr lang="en-US" sz="1600" dirty="0" err="1"/>
              <a:t>feedthroughts</a:t>
            </a:r>
            <a:r>
              <a:rPr lang="en-US" sz="1600" dirty="0"/>
              <a:t> required, impedance control of the </a:t>
            </a:r>
            <a:r>
              <a:rPr lang="en-US" sz="1600" dirty="0" err="1"/>
              <a:t>stripline</a:t>
            </a:r>
            <a:r>
              <a:rPr lang="en-US" sz="1600" dirty="0"/>
              <a:t>, strip-electrode may require a support structure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1361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8EDC3-0A6B-2147-B03E-DC999A76B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</a:t>
            </a:r>
            <a:r>
              <a:rPr lang="en-US" dirty="0" err="1"/>
              <a:t>Stripline</a:t>
            </a:r>
            <a:r>
              <a:rPr lang="en-US" dirty="0"/>
              <a:t> BPMs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B6B0F2F3-8608-2542-9D37-1D06C3CC52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165" y="1019679"/>
            <a:ext cx="3069511" cy="245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73C7B69-3A6A-F24A-A619-3C62A3551590}"/>
              </a:ext>
            </a:extLst>
          </p:cNvPr>
          <p:cNvSpPr txBox="1"/>
          <p:nvPr/>
        </p:nvSpPr>
        <p:spPr>
          <a:xfrm>
            <a:off x="7706241" y="1474784"/>
            <a:ext cx="145264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Ceramic posts</a:t>
            </a:r>
          </a:p>
          <a:p>
            <a:r>
              <a:rPr lang="en-US" sz="1200" dirty="0"/>
              <a:t>hold the electrode</a:t>
            </a:r>
          </a:p>
          <a:p>
            <a:endParaRPr lang="en-US" sz="1200" dirty="0"/>
          </a:p>
          <a:p>
            <a:r>
              <a:rPr lang="en-US" sz="1200" dirty="0"/>
              <a:t>Impedance Match</a:t>
            </a:r>
          </a:p>
          <a:p>
            <a:r>
              <a:rPr lang="en-US" sz="1200" dirty="0"/>
              <a:t>at the post</a:t>
            </a:r>
          </a:p>
          <a:p>
            <a:endParaRPr lang="en-US" sz="1200" dirty="0"/>
          </a:p>
          <a:p>
            <a:r>
              <a:rPr lang="en-US" sz="1200" dirty="0"/>
              <a:t>Inner-shielding bar</a:t>
            </a:r>
          </a:p>
          <a:p>
            <a:r>
              <a:rPr lang="en-US" sz="1200" dirty="0"/>
              <a:t>reduces electrode</a:t>
            </a:r>
          </a:p>
          <a:p>
            <a:r>
              <a:rPr lang="en-US" sz="1200" dirty="0"/>
              <a:t>to electrode </a:t>
            </a:r>
          </a:p>
          <a:p>
            <a:r>
              <a:rPr lang="en-US" sz="1200" dirty="0"/>
              <a:t>coupling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AC91B1-FDEB-6847-BED2-575991BD2134}"/>
              </a:ext>
            </a:extLst>
          </p:cNvPr>
          <p:cNvCxnSpPr>
            <a:cxnSpLocks/>
          </p:cNvCxnSpPr>
          <p:nvPr/>
        </p:nvCxnSpPr>
        <p:spPr bwMode="auto">
          <a:xfrm flipH="1">
            <a:off x="5954580" y="1670769"/>
            <a:ext cx="1751662" cy="92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942206-2770-6844-B874-DA4BCD50789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5954580" y="1923157"/>
            <a:ext cx="1751662" cy="28813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4DA023B-D7F6-9749-A5B4-DD0646A78EA0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6108200" y="2248638"/>
            <a:ext cx="1613729" cy="64401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E4D6FE5A-FC47-CC43-9CAA-F2F44A5BA631}"/>
              </a:ext>
            </a:extLst>
          </p:cNvPr>
          <p:cNvSpPr txBox="1"/>
          <p:nvPr/>
        </p:nvSpPr>
        <p:spPr>
          <a:xfrm>
            <a:off x="4332819" y="1025661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Stripline</a:t>
            </a:r>
            <a:r>
              <a:rPr lang="en-US" sz="1400" b="1" dirty="0"/>
              <a:t> BPM</a:t>
            </a:r>
            <a:br>
              <a:rPr lang="en-US" sz="1400" b="1" dirty="0"/>
            </a:br>
            <a:r>
              <a:rPr lang="en-US" sz="1400" b="1" dirty="0"/>
              <a:t>SNS (</a:t>
            </a:r>
            <a:r>
              <a:rPr lang="en-US" sz="1400" b="1" i="1" dirty="0"/>
              <a:t>ORNL</a:t>
            </a:r>
            <a:r>
              <a:rPr lang="en-US" sz="1400" b="1" dirty="0"/>
              <a:t>)</a:t>
            </a:r>
          </a:p>
        </p:txBody>
      </p:sp>
      <p:pic>
        <p:nvPicPr>
          <p:cNvPr id="137217" name="Picture 1" descr="page2image1816608">
            <a:extLst>
              <a:ext uri="{FF2B5EF4-FFF2-40B4-BE49-F238E27FC236}">
                <a16:creationId xmlns:a16="http://schemas.microsoft.com/office/drawing/2014/main" id="{EE4B2B49-9F23-C24E-8C7E-450F261AC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165" y="3585899"/>
            <a:ext cx="3088714" cy="266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AE12A01-8E41-AF41-B451-80BCC2CECE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97" y="1019679"/>
            <a:ext cx="2726054" cy="232187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2155A76-0FB2-6846-9591-46154B91FD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55" y="3366082"/>
            <a:ext cx="2920538" cy="2884161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973905B-CF2D-824C-8D72-0E2A04C14C7E}"/>
              </a:ext>
            </a:extLst>
          </p:cNvPr>
          <p:cNvSpPr txBox="1"/>
          <p:nvPr/>
        </p:nvSpPr>
        <p:spPr>
          <a:xfrm>
            <a:off x="4332819" y="3585899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FF00"/>
                </a:solidFill>
              </a:rPr>
              <a:t>Stripline</a:t>
            </a:r>
            <a:r>
              <a:rPr lang="en-US" sz="1400" b="1" dirty="0">
                <a:solidFill>
                  <a:srgbClr val="FFFF00"/>
                </a:solidFill>
              </a:rPr>
              <a:t> BPM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LHC (</a:t>
            </a:r>
            <a:r>
              <a:rPr lang="en-US" sz="1400" b="1" i="1" dirty="0">
                <a:solidFill>
                  <a:srgbClr val="FFFF00"/>
                </a:solidFill>
              </a:rPr>
              <a:t>CERN</a:t>
            </a:r>
            <a:r>
              <a:rPr lang="en-US" sz="1400" b="1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0D6B17-4C59-574D-91AD-B80AFDDCD1A5}"/>
              </a:ext>
            </a:extLst>
          </p:cNvPr>
          <p:cNvSpPr txBox="1"/>
          <p:nvPr/>
        </p:nvSpPr>
        <p:spPr>
          <a:xfrm>
            <a:off x="2231850" y="101264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Stripline</a:t>
            </a:r>
            <a:r>
              <a:rPr lang="en-US" sz="1400" b="1" dirty="0"/>
              <a:t> BPM</a:t>
            </a:r>
            <a:br>
              <a:rPr lang="en-US" sz="1400" b="1" dirty="0"/>
            </a:br>
            <a:r>
              <a:rPr lang="en-US" sz="1400" b="1" dirty="0"/>
              <a:t>FLASH (</a:t>
            </a:r>
            <a:r>
              <a:rPr lang="en-US" sz="1400" b="1" i="1" dirty="0"/>
              <a:t>DESY</a:t>
            </a:r>
            <a:r>
              <a:rPr lang="en-US" sz="1400" b="1" dirty="0"/>
              <a:t>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999C7A3-1C93-7049-A6A3-295972FD3688}"/>
              </a:ext>
            </a:extLst>
          </p:cNvPr>
          <p:cNvSpPr txBox="1"/>
          <p:nvPr/>
        </p:nvSpPr>
        <p:spPr>
          <a:xfrm>
            <a:off x="2488441" y="5536106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Stripline</a:t>
            </a:r>
            <a:r>
              <a:rPr lang="en-US" sz="1400" b="1" dirty="0"/>
              <a:t> BPM</a:t>
            </a:r>
          </a:p>
          <a:p>
            <a:r>
              <a:rPr lang="en-US" sz="1400" b="1" dirty="0"/>
              <a:t>inside a quad</a:t>
            </a:r>
            <a:br>
              <a:rPr lang="en-US" sz="1400" b="1" dirty="0"/>
            </a:br>
            <a:r>
              <a:rPr lang="en-US" sz="1400" b="1" dirty="0"/>
              <a:t>FLASH (</a:t>
            </a:r>
            <a:r>
              <a:rPr lang="en-US" sz="1400" b="1" i="1" dirty="0"/>
              <a:t>DESY</a:t>
            </a:r>
            <a:r>
              <a:rPr lang="en-US" sz="1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306848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85BF22D-2E43-0E46-9495-944170AED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333" y="1102035"/>
            <a:ext cx="3440708" cy="21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B7AEF2-279D-FA44-B138-2B38F4AA7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386" y="4034160"/>
            <a:ext cx="3599999" cy="216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872D95A-657D-E040-A2F6-9293ADFE0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Bunch Signals from broadband BPMs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B20A54-9E5F-0B42-BBAD-2A2F114B78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Button BPM output signal to a Gaussian bunch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Stripline</a:t>
            </a:r>
            <a:r>
              <a:rPr lang="en-US" dirty="0"/>
              <a:t> BPM output signal to a Gaussian bunch</a:t>
            </a:r>
          </a:p>
          <a:p>
            <a:pPr lvl="1"/>
            <a:r>
              <a:rPr lang="en-US" dirty="0"/>
              <a:t>at the upstream port</a:t>
            </a:r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45F4B68-F966-A04A-AC53-91C892C31C3D}"/>
                  </a:ext>
                </a:extLst>
              </p:cNvPr>
              <p:cNvSpPr txBox="1"/>
              <p:nvPr/>
            </p:nvSpPr>
            <p:spPr>
              <a:xfrm>
                <a:off x="561809" y="1740786"/>
                <a:ext cx="4543936" cy="12566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𝑏𝑢𝑡𝑡𝑜𝑛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𝑏𝑢𝑡𝑡𝑜𝑛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𝑙𝑜𝑎𝑑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𝑝𝑖𝑝𝑒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𝑏𝑒𝑎𝑚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𝑏𝑢𝑡𝑡𝑜𝑛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𝑙𝑜𝑎𝑑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𝑝𝑖𝑝𝑒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𝑒𝑁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45F4B68-F966-A04A-AC53-91C892C31C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809" y="1740786"/>
                <a:ext cx="4543936" cy="1256691"/>
              </a:xfrm>
              <a:prstGeom prst="rect">
                <a:avLst/>
              </a:prstGeom>
              <a:blipFill>
                <a:blip r:embed="rId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25B89E-59FC-9647-A59D-D922754FE80A}"/>
                  </a:ext>
                </a:extLst>
              </p:cNvPr>
              <p:cNvSpPr txBox="1"/>
              <p:nvPr/>
            </p:nvSpPr>
            <p:spPr>
              <a:xfrm>
                <a:off x="2424626" y="4206802"/>
                <a:ext cx="6052298" cy="15301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𝑠𝑡𝑟𝑖𝑝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𝑒𝑁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exp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𝜏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d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: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𝑠𝑡𝑟𝑖𝑝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                                                                     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𝑙𝑜𝑎𝑑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=50 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en-US" b="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725B89E-59FC-9647-A59D-D922754FE8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626" y="4206802"/>
                <a:ext cx="6052298" cy="1530162"/>
              </a:xfrm>
              <a:prstGeom prst="rect">
                <a:avLst/>
              </a:prstGeom>
              <a:blipFill>
                <a:blip r:embed="rId5"/>
                <a:stretch>
                  <a:fillRect l="-839" b="-57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4099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2D2FD-9721-1446-856E-80FC776E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Limits of the Analytical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ABD34D-FFA4-D147-AEB4-CD18E1C1B2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 response in the frequency domain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 closed form expression which includes important details</a:t>
            </a:r>
          </a:p>
          <a:p>
            <a:pPr lvl="1"/>
            <a:r>
              <a:rPr lang="en-US" dirty="0"/>
              <a:t>high frequency effects a the feedthrough transition</a:t>
            </a:r>
          </a:p>
          <a:p>
            <a:pPr lvl="1"/>
            <a:r>
              <a:rPr lang="en-US" dirty="0"/>
              <a:t>attenuation and dispersion of long coaxial cables</a:t>
            </a:r>
          </a:p>
          <a:p>
            <a:pPr lvl="1"/>
            <a:r>
              <a:rPr lang="en-US" dirty="0"/>
              <a:t>effects of low-β beams</a:t>
            </a:r>
          </a:p>
          <a:p>
            <a:r>
              <a:rPr lang="en-US" dirty="0"/>
              <a:t>Numerical analysis of the EM problem</a:t>
            </a:r>
          </a:p>
          <a:p>
            <a:pPr lvl="1"/>
            <a:r>
              <a:rPr lang="en-US" dirty="0"/>
              <a:t>With a beam field as stimulus signal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9E5700-D7E7-CD41-A387-8DE5EEA443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930" y="1623965"/>
            <a:ext cx="3917310" cy="22959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D605CA-8B89-384E-B20A-DFD18F3B1A41}"/>
                  </a:ext>
                </a:extLst>
              </p:cNvPr>
              <p:cNvSpPr txBox="1"/>
              <p:nvPr/>
            </p:nvSpPr>
            <p:spPr>
              <a:xfrm>
                <a:off x="3650280" y="1470345"/>
                <a:ext cx="5168145" cy="1848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𝑠𝑡𝑟𝑖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𝑒𝑁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A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</m:d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𝑐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𝛽</m:t>
                                      </m:r>
                                    </m:den>
                                  </m:f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𝑠𝑡𝑟𝑖𝑝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     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with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nor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             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CD605CA-8B89-384E-B20A-DFD18F3B1A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0280" y="1470345"/>
                <a:ext cx="5168145" cy="1848263"/>
              </a:xfrm>
              <a:prstGeom prst="rect">
                <a:avLst/>
              </a:prstGeom>
              <a:blipFill>
                <a:blip r:embed="rId3"/>
                <a:stretch>
                  <a:fillRect l="-980" b="-34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372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triplineSignalsT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545" y="3928265"/>
            <a:ext cx="3685014" cy="2323606"/>
          </a:xfrm>
          <a:prstGeom prst="rect">
            <a:avLst/>
          </a:prstGeom>
        </p:spPr>
      </p:pic>
      <p:pic>
        <p:nvPicPr>
          <p:cNvPr id="10" name="Picture 9" descr="ButtonSignalsT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965" y="971080"/>
            <a:ext cx="3436910" cy="21194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4690" y="164575"/>
            <a:ext cx="7873025" cy="629095"/>
          </a:xfrm>
        </p:spPr>
        <p:txBody>
          <a:bodyPr/>
          <a:lstStyle/>
          <a:p>
            <a:r>
              <a:rPr lang="en-US" dirty="0"/>
              <a:t>Numerically generated BPM Signals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00959" y="1105497"/>
                <a:ext cx="3343039" cy="1190555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US" dirty="0"/>
                  <a:t>Gaussian bunch: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𝟐𝟒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𝒆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𝟖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𝟐𝟓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𝒎𝒎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𝟏</m:t>
                    </m:r>
                  </m:oMath>
                </a14:m>
                <a:endParaRPr lang="en-US" i="1" dirty="0"/>
              </a:p>
              <a:p>
                <a:pPr lvl="1"/>
                <a:r>
                  <a:rPr lang="en-US" dirty="0"/>
                  <a:t>vertical beam offset=1mm</a:t>
                </a:r>
              </a:p>
              <a:p>
                <a:r>
                  <a:rPr lang="en-US" dirty="0"/>
                  <a:t>BPM sensitivity:</a:t>
                </a:r>
              </a:p>
              <a:p>
                <a:pPr lvl="1"/>
                <a:r>
                  <a:rPr lang="en-US" dirty="0"/>
                  <a:t>e.g.: 2.7 dB / mm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00959" y="1105497"/>
                <a:ext cx="3343039" cy="1190555"/>
              </a:xfrm>
              <a:blipFill>
                <a:blip r:embed="rId4"/>
                <a:stretch>
                  <a:fillRect l="-1136" t="-7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149545" y="3121760"/>
            <a:ext cx="11424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Sensitivity:</a:t>
            </a:r>
            <a:br>
              <a:rPr lang="en-US" sz="1400" b="1" dirty="0"/>
            </a:br>
            <a:r>
              <a:rPr lang="en-US" sz="1400" b="1" dirty="0"/>
              <a:t>2.7 dB/mm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4264760" y="2545686"/>
            <a:ext cx="268835" cy="61447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>
            <a:stCxn id="9" idx="2"/>
          </p:cNvCxnSpPr>
          <p:nvPr/>
        </p:nvCxnSpPr>
        <p:spPr bwMode="auto">
          <a:xfrm>
            <a:off x="4720788" y="3644980"/>
            <a:ext cx="388883" cy="8593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4" name="Picture 3" descr="ButtonBPM.bmp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19" y="1009485"/>
            <a:ext cx="2563841" cy="1958655"/>
          </a:xfrm>
          <a:prstGeom prst="rect">
            <a:avLst/>
          </a:prstGeom>
        </p:spPr>
      </p:pic>
      <p:pic>
        <p:nvPicPr>
          <p:cNvPr id="5" name="Picture 4" descr="StriplineBPM.bmp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24" y="3275380"/>
            <a:ext cx="3873446" cy="2968141"/>
          </a:xfrm>
          <a:prstGeom prst="rect">
            <a:avLst/>
          </a:prstGeom>
        </p:spPr>
      </p:pic>
      <p:pic>
        <p:nvPicPr>
          <p:cNvPr id="17" name="Picture 16" descr="PickupSignalsFD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335" y="2238445"/>
            <a:ext cx="3440521" cy="207387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5148075" y="2468875"/>
            <a:ext cx="806505" cy="69129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5224885" y="2814520"/>
            <a:ext cx="844910" cy="492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8A45B7-245F-914E-99BE-CFD2F53746DA}"/>
                  </a:ext>
                </a:extLst>
              </p:cNvPr>
              <p:cNvSpPr txBox="1"/>
              <p:nvPr/>
            </p:nvSpPr>
            <p:spPr>
              <a:xfrm>
                <a:off x="234921" y="1077839"/>
                <a:ext cx="1280735" cy="4474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𝑝𝑖𝑝𝑒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=12.5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𝑏𝑢𝑡𝑡𝑜𝑛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8A45B7-245F-914E-99BE-CFD2F53746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921" y="1077839"/>
                <a:ext cx="1280735" cy="447495"/>
              </a:xfrm>
              <a:prstGeom prst="rect">
                <a:avLst/>
              </a:prstGeom>
              <a:blipFill>
                <a:blip r:embed="rId8"/>
                <a:stretch>
                  <a:fillRect r="-1961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D1D23BC-0CCB-1D4F-B083-E591A1D5A08C}"/>
                  </a:ext>
                </a:extLst>
              </p:cNvPr>
              <p:cNvSpPr txBox="1"/>
              <p:nvPr/>
            </p:nvSpPr>
            <p:spPr>
              <a:xfrm>
                <a:off x="285475" y="3400243"/>
                <a:ext cx="1307729" cy="6795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𝑝𝑖𝑝𝑒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=12.5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ℓ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𝑠𝑡𝑟𝑖𝑝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=100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=0.1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D1D23BC-0CCB-1D4F-B083-E591A1D5A0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475" y="3400243"/>
                <a:ext cx="1307729" cy="679545"/>
              </a:xfrm>
              <a:prstGeom prst="rect">
                <a:avLst/>
              </a:prstGeom>
              <a:blipFill>
                <a:blip r:embed="rId9"/>
                <a:stretch>
                  <a:fillRect l="-2885" r="-1923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538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B4BDD-AB6A-314D-A293-2B85C35E9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Resonant Cavity BPM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F8B8A8-429E-0844-A684-F44AD9A649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70641" y="1086295"/>
                <a:ext cx="8564314" cy="2021386"/>
              </a:xfrm>
            </p:spPr>
            <p:txBody>
              <a:bodyPr/>
              <a:lstStyle/>
              <a:p>
                <a:r>
                  <a:rPr lang="en-US" dirty="0"/>
                  <a:t>Based on a beam-excited, passive resonator</a:t>
                </a:r>
              </a:p>
              <a:p>
                <a:pPr lvl="1"/>
                <a:r>
                  <a:rPr lang="en-US" dirty="0"/>
                  <a:t>Often a cylindrical “pillbox” cavity is used</a:t>
                </a:r>
              </a:p>
              <a:p>
                <a:pPr lvl="1"/>
                <a:r>
                  <a:rPr lang="en-US" dirty="0"/>
                  <a:t>Operating on the TM110 dipole-eigenmode offers a higher resolution potential than comparable broadband BPMs (button, </a:t>
                </a:r>
                <a:r>
                  <a:rPr lang="en-US" dirty="0" err="1"/>
                  <a:t>stripline</a:t>
                </a:r>
                <a:r>
                  <a:rPr lang="en-US" dirty="0"/>
                  <a:t>).</a:t>
                </a:r>
              </a:p>
              <a:p>
                <a:pPr lvl="2"/>
                <a:r>
                  <a:rPr lang="en-US" sz="1600" dirty="0"/>
                  <a:t>No common-mode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𝚺</m:t>
                    </m:r>
                  </m:oMath>
                </a14:m>
                <a:r>
                  <a:rPr lang="en-US" sz="1600" dirty="0"/>
                  <a:t> signal, only a difference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1600" dirty="0"/>
                  <a:t> signal</a:t>
                </a:r>
              </a:p>
              <a:p>
                <a:pPr lvl="2"/>
                <a:r>
                  <a:rPr lang="en-US" sz="1600" dirty="0"/>
                  <a:t>High transfer impedance, typically in the </a:t>
                </a:r>
                <a:r>
                  <a:rPr lang="en-US" sz="1600" dirty="0" err="1"/>
                  <a:t>kΩ</a:t>
                </a:r>
                <a:r>
                  <a:rPr lang="en-US" sz="1600" dirty="0"/>
                  <a:t>/mm range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F8B8A8-429E-0844-A684-F44AD9A649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70641" y="1086295"/>
                <a:ext cx="8564314" cy="2021386"/>
              </a:xfrm>
              <a:blipFill>
                <a:blip r:embed="rId2"/>
                <a:stretch>
                  <a:fillRect l="-888" t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12" descr="resonator_movie_v2_voltage14_lin">
            <a:extLst>
              <a:ext uri="{FF2B5EF4-FFF2-40B4-BE49-F238E27FC236}">
                <a16:creationId xmlns:a16="http://schemas.microsoft.com/office/drawing/2014/main" id="{0F5DDBAC-BFA6-B74E-B474-DEAB4FA1C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7832" y="3006545"/>
            <a:ext cx="6329380" cy="3183077"/>
          </a:xfrm>
          <a:prstGeom prst="rect">
            <a:avLst/>
          </a:prstGeom>
          <a:noFill/>
          <a:ln/>
          <a:effectLst/>
        </p:spPr>
      </p:pic>
      <p:pic>
        <p:nvPicPr>
          <p:cNvPr id="24" name="Picture 56" descr="resonator_movie_v2_09">
            <a:extLst>
              <a:ext uri="{FF2B5EF4-FFF2-40B4-BE49-F238E27FC236}">
                <a16:creationId xmlns:a16="http://schemas.microsoft.com/office/drawing/2014/main" id="{62BE8A8E-F6E2-DF40-B2C0-503C69902143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0406" y="3477402"/>
            <a:ext cx="1620000" cy="877145"/>
          </a:xfrm>
          <a:prstGeom prst="rect">
            <a:avLst/>
          </a:prstGeom>
          <a:noFill/>
        </p:spPr>
      </p:pic>
      <p:pic>
        <p:nvPicPr>
          <p:cNvPr id="25" name="Picture 55" descr="resonator_movie_v2_06">
            <a:extLst>
              <a:ext uri="{FF2B5EF4-FFF2-40B4-BE49-F238E27FC236}">
                <a16:creationId xmlns:a16="http://schemas.microsoft.com/office/drawing/2014/main" id="{4F1D003A-1E07-AA42-B157-2B31E40123D1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07331" y="3478964"/>
            <a:ext cx="1620000" cy="874020"/>
          </a:xfrm>
          <a:prstGeom prst="rect">
            <a:avLst/>
          </a:prstGeom>
          <a:noFill/>
        </p:spPr>
      </p:pic>
      <p:pic>
        <p:nvPicPr>
          <p:cNvPr id="26" name="Picture 57" descr="resonator_movie_v2_10">
            <a:extLst>
              <a:ext uri="{FF2B5EF4-FFF2-40B4-BE49-F238E27FC236}">
                <a16:creationId xmlns:a16="http://schemas.microsoft.com/office/drawing/2014/main" id="{96F65979-1FBF-F142-85D0-DA3392411587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9342" y="3479103"/>
            <a:ext cx="1620000" cy="875444"/>
          </a:xfrm>
          <a:prstGeom prst="rect">
            <a:avLst/>
          </a:prstGeom>
          <a:noFill/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EB632C1A-8EB7-BF4F-B89C-74255BB62704}"/>
              </a:ext>
            </a:extLst>
          </p:cNvPr>
          <p:cNvSpPr txBox="1"/>
          <p:nvPr/>
        </p:nvSpPr>
        <p:spPr>
          <a:xfrm>
            <a:off x="2472163" y="4748186"/>
            <a:ext cx="12218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0000FF"/>
                </a:solidFill>
              </a:rPr>
              <a:t>TM010</a:t>
            </a:r>
          </a:p>
          <a:p>
            <a:pPr algn="r"/>
            <a:r>
              <a:rPr lang="en-US" sz="1600" dirty="0">
                <a:solidFill>
                  <a:srgbClr val="0000FF"/>
                </a:solidFill>
              </a:rPr>
              <a:t>(monopole)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AD291DE-C197-FB4C-9952-0CEAB98AEEEE}"/>
              </a:ext>
            </a:extLst>
          </p:cNvPr>
          <p:cNvSpPr txBox="1"/>
          <p:nvPr/>
        </p:nvSpPr>
        <p:spPr>
          <a:xfrm>
            <a:off x="4416978" y="4724268"/>
            <a:ext cx="926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B0F0"/>
                </a:solidFill>
              </a:rPr>
              <a:t>TM110</a:t>
            </a:r>
          </a:p>
          <a:p>
            <a:pPr algn="ctr"/>
            <a:r>
              <a:rPr lang="en-US" sz="1600" b="1" dirty="0">
                <a:solidFill>
                  <a:srgbClr val="00B0F0"/>
                </a:solidFill>
              </a:rPr>
              <a:t>(dipole)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8F78C4-586A-0247-B97F-CA9E4ED8035E}"/>
              </a:ext>
            </a:extLst>
          </p:cNvPr>
          <p:cNvSpPr txBox="1"/>
          <p:nvPr/>
        </p:nvSpPr>
        <p:spPr>
          <a:xfrm>
            <a:off x="6486300" y="4716943"/>
            <a:ext cx="12218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TM020</a:t>
            </a:r>
          </a:p>
          <a:p>
            <a:r>
              <a:rPr lang="en-US" sz="1600" dirty="0"/>
              <a:t>(monopole)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DB045AD-5C36-5744-A6E1-E003589A8B9D}"/>
                  </a:ext>
                </a:extLst>
              </p:cNvPr>
              <p:cNvSpPr txBox="1"/>
              <p:nvPr/>
            </p:nvSpPr>
            <p:spPr>
              <a:xfrm>
                <a:off x="2424544" y="5277008"/>
                <a:ext cx="1142492" cy="266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</a:rPr>
                            <m:t>𝑠𝑖𝑔</m:t>
                          </m:r>
                        </m:sub>
                      </m:sSub>
                      <m:r>
                        <a:rPr lang="en-US" sz="1600" i="1" smtClean="0">
                          <a:solidFill>
                            <a:srgbClr val="0000F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160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CDB045AD-5C36-5744-A6E1-E003589A8B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4544" y="5277008"/>
                <a:ext cx="1142492" cy="266227"/>
              </a:xfrm>
              <a:prstGeom prst="rect">
                <a:avLst/>
              </a:prstGeom>
              <a:blipFill>
                <a:blip r:embed="rId7"/>
                <a:stretch>
                  <a:fillRect l="-1099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66917AD-A351-0148-9C1B-2E395CD364D7}"/>
                  </a:ext>
                </a:extLst>
              </p:cNvPr>
              <p:cNvSpPr txBox="1"/>
              <p:nvPr/>
            </p:nvSpPr>
            <p:spPr>
              <a:xfrm>
                <a:off x="6554251" y="5277008"/>
                <a:ext cx="1142492" cy="2662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𝑠𝑖𝑔</m:t>
                          </m:r>
                        </m:sub>
                      </m:sSub>
                      <m:r>
                        <a:rPr lang="en-US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𝑏𝑒𝑎𝑚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66917AD-A351-0148-9C1B-2E395CD36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4251" y="5277008"/>
                <a:ext cx="1142492" cy="266227"/>
              </a:xfrm>
              <a:prstGeom prst="rect">
                <a:avLst/>
              </a:prstGeom>
              <a:blipFill>
                <a:blip r:embed="rId8"/>
                <a:stretch>
                  <a:fillRect l="-2222" b="-2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A91A834-D39B-9E4C-9BE6-BA7624CD6397}"/>
                  </a:ext>
                </a:extLst>
              </p:cNvPr>
              <p:cNvSpPr txBox="1"/>
              <p:nvPr/>
            </p:nvSpPr>
            <p:spPr>
              <a:xfrm>
                <a:off x="4236329" y="5301718"/>
                <a:ext cx="1429301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𝒔𝒊𝒈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sz="16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sz="1600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𝒃𝒆𝒂𝒎</m:t>
                          </m:r>
                        </m:sub>
                      </m:sSub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US" sz="1600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A91A834-D39B-9E4C-9BE6-BA7624CD6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6329" y="5301718"/>
                <a:ext cx="1429301" cy="269561"/>
              </a:xfrm>
              <a:prstGeom prst="rect">
                <a:avLst/>
              </a:prstGeom>
              <a:blipFill>
                <a:blip r:embed="rId9"/>
                <a:stretch>
                  <a:fillRect l="-885" r="-885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DFC7FC5E-D220-8F4C-9BF5-46072E9841C3}"/>
              </a:ext>
            </a:extLst>
          </p:cNvPr>
          <p:cNvSpPr txBox="1"/>
          <p:nvPr/>
        </p:nvSpPr>
        <p:spPr>
          <a:xfrm>
            <a:off x="7630673" y="4268281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br>
              <a:rPr lang="en-US" dirty="0"/>
            </a:br>
            <a:r>
              <a:rPr lang="en-US" i="1" dirty="0"/>
              <a:t>D. </a:t>
            </a:r>
            <a:r>
              <a:rPr lang="en-US" i="1" dirty="0" err="1"/>
              <a:t>Lipka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078964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18928-C029-5C4C-8CFA-9A2F00C29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Towards a Cavity BPM…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5F1BAC-5351-7141-96A3-B4285C2B23A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086296"/>
                <a:ext cx="7924800" cy="106546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Eigenmodes in a brick-style resonator</a:t>
                </a:r>
              </a:p>
              <a:p>
                <a:pPr lvl="1"/>
                <a:r>
                  <a:rPr lang="en-US" dirty="0"/>
                  <a:t>1</a:t>
                </a:r>
                <a:r>
                  <a:rPr lang="en-US" baseline="30000" dirty="0"/>
                  <a:t>st</a:t>
                </a:r>
                <a:r>
                  <a:rPr lang="en-US" dirty="0"/>
                  <a:t> step towards a cavity BPM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Unfortunately you need to go through the math </a:t>
                </a:r>
                <a:br>
                  <a:rPr lang="en-US" dirty="0">
                    <a:solidFill>
                      <a:srgbClr val="FF0000"/>
                    </a:solidFill>
                  </a:rPr>
                </a:br>
                <a:r>
                  <a:rPr lang="en-US" dirty="0">
                    <a:solidFill>
                      <a:srgbClr val="FF0000"/>
                    </a:solidFill>
                  </a:rPr>
                  <a:t>of the modal expansion of the vector potential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𝚿</m:t>
                    </m:r>
                  </m:oMath>
                </a14:m>
                <a:r>
                  <a:rPr lang="mr-IN" dirty="0">
                    <a:solidFill>
                      <a:srgbClr val="FF0000"/>
                    </a:solidFill>
                  </a:rPr>
                  <a:t>…</a:t>
                </a:r>
                <a:r>
                  <a:rPr lang="en-US" dirty="0">
                    <a:solidFill>
                      <a:srgbClr val="FF0000"/>
                    </a:solidFill>
                  </a:rPr>
                  <a:t>😰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65F1BAC-5351-7141-96A3-B4285C2B23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086296"/>
                <a:ext cx="7924800" cy="1065469"/>
              </a:xfrm>
              <a:blipFill>
                <a:blip r:embed="rId2"/>
                <a:stretch>
                  <a:fillRect l="-1122" t="-14286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A32DC886-AF92-3643-81AD-3E0360CFAB5D}"/>
              </a:ext>
            </a:extLst>
          </p:cNvPr>
          <p:cNvSpPr/>
          <p:nvPr/>
        </p:nvSpPr>
        <p:spPr bwMode="auto">
          <a:xfrm>
            <a:off x="5875875" y="3015925"/>
            <a:ext cx="777433" cy="36906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80D4ED-81B0-A041-8E8A-176D925CB685}"/>
                  </a:ext>
                </a:extLst>
              </p:cNvPr>
              <p:cNvSpPr txBox="1"/>
              <p:nvPr/>
            </p:nvSpPr>
            <p:spPr>
              <a:xfrm>
                <a:off x="439230" y="2545280"/>
                <a:ext cx="2708883" cy="3554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𝚫𝚿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𝚿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𝟎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780D4ED-81B0-A041-8E8A-176D925CB6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30" y="2545280"/>
                <a:ext cx="2708883" cy="355418"/>
              </a:xfrm>
              <a:prstGeom prst="rect">
                <a:avLst/>
              </a:prstGeom>
              <a:blipFill>
                <a:blip r:embed="rId3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30045F-22C8-E24D-870B-70B787774335}"/>
                  </a:ext>
                </a:extLst>
              </p:cNvPr>
              <p:cNvSpPr txBox="1"/>
              <p:nvPr/>
            </p:nvSpPr>
            <p:spPr>
              <a:xfrm>
                <a:off x="3600553" y="2170210"/>
                <a:ext cx="1482714" cy="2824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𝜔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𝜀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𝜇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430045F-22C8-E24D-870B-70B7877743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553" y="2170210"/>
                <a:ext cx="1482714" cy="282450"/>
              </a:xfrm>
              <a:prstGeom prst="rect">
                <a:avLst/>
              </a:prstGeom>
              <a:blipFill>
                <a:blip r:embed="rId4"/>
                <a:stretch>
                  <a:fillRect l="-3419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234874-0FAF-8F46-9167-1E10E6BA07A9}"/>
                  </a:ext>
                </a:extLst>
              </p:cNvPr>
              <p:cNvSpPr txBox="1"/>
              <p:nvPr/>
            </p:nvSpPr>
            <p:spPr>
              <a:xfrm>
                <a:off x="3600553" y="2545280"/>
                <a:ext cx="1319464" cy="4163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2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F234874-0FAF-8F46-9167-1E10E6BA07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553" y="2545280"/>
                <a:ext cx="1319464" cy="416396"/>
              </a:xfrm>
              <a:prstGeom prst="rect">
                <a:avLst/>
              </a:prstGeom>
              <a:blipFill>
                <a:blip r:embed="rId5"/>
                <a:stretch>
                  <a:fillRect l="-3846" t="-144118" r="-13462" b="-23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4B8F71F-BD7B-5B4A-B77F-660F2D5F04D5}"/>
              </a:ext>
            </a:extLst>
          </p:cNvPr>
          <p:cNvSpPr txBox="1"/>
          <p:nvPr/>
        </p:nvSpPr>
        <p:spPr>
          <a:xfrm>
            <a:off x="439230" y="2154469"/>
            <a:ext cx="192873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>
                <a:solidFill>
                  <a:schemeClr val="tx1"/>
                </a:solidFill>
              </a:rPr>
              <a:t>Laplace</a:t>
            </a:r>
            <a:r>
              <a:rPr lang="en-US" sz="1600">
                <a:solidFill>
                  <a:schemeClr val="tx1"/>
                </a:solidFill>
              </a:rPr>
              <a:t> equation: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AA809B6-E275-8A43-AD69-DC3BED26D362}"/>
                  </a:ext>
                </a:extLst>
              </p:cNvPr>
              <p:cNvSpPr txBox="1"/>
              <p:nvPr/>
            </p:nvSpPr>
            <p:spPr>
              <a:xfrm>
                <a:off x="5601898" y="2154469"/>
                <a:ext cx="32193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: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free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space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wave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number</m:t>
                      </m:r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AA809B6-E275-8A43-AD69-DC3BED26D3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1898" y="2154469"/>
                <a:ext cx="3219343" cy="276999"/>
              </a:xfrm>
              <a:prstGeom prst="rect">
                <a:avLst/>
              </a:prstGeom>
              <a:blipFill>
                <a:blip r:embed="rId6"/>
                <a:stretch>
                  <a:fillRect l="-784" t="-4545" r="-392" b="-5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631790-7F64-EC4E-9593-6D0C2278752B}"/>
                  </a:ext>
                </a:extLst>
              </p:cNvPr>
              <p:cNvSpPr txBox="1"/>
              <p:nvPr/>
            </p:nvSpPr>
            <p:spPr>
              <a:xfrm>
                <a:off x="5610258" y="2492849"/>
                <a:ext cx="303339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0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: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free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space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wave</m:t>
                      </m:r>
                      <m: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length</m:t>
                      </m:r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1631790-7F64-EC4E-9593-6D0C22787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0258" y="2492849"/>
                <a:ext cx="3033395" cy="276999"/>
              </a:xfrm>
              <a:prstGeom prst="rect">
                <a:avLst/>
              </a:prstGeom>
              <a:blipFill>
                <a:blip r:embed="rId7"/>
                <a:stretch>
                  <a:fillRect l="-833" t="-4348" r="-1250" b="-478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2B9F28-FD6E-7641-8AF6-C3875BFF6844}"/>
                  </a:ext>
                </a:extLst>
              </p:cNvPr>
              <p:cNvSpPr txBox="1"/>
              <p:nvPr/>
            </p:nvSpPr>
            <p:spPr>
              <a:xfrm>
                <a:off x="439230" y="3341822"/>
                <a:ext cx="2635914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𝚿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𝑿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𝒙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𝒀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𝒚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𝒛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02B9F28-FD6E-7641-8AF6-C3875BFF68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30" y="3341822"/>
                <a:ext cx="2635914" cy="332399"/>
              </a:xfrm>
              <a:prstGeom prst="rect">
                <a:avLst/>
              </a:prstGeom>
              <a:blipFill>
                <a:blip r:embed="rId8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2931233-6ADF-C841-8041-AB3B0C9119FB}"/>
              </a:ext>
            </a:extLst>
          </p:cNvPr>
          <p:cNvSpPr txBox="1"/>
          <p:nvPr/>
        </p:nvSpPr>
        <p:spPr>
          <a:xfrm>
            <a:off x="439230" y="3005257"/>
            <a:ext cx="407355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Product ansatz (</a:t>
            </a:r>
            <a:r>
              <a:rPr lang="en-US" sz="1600" i="1">
                <a:solidFill>
                  <a:schemeClr val="tx1"/>
                </a:solidFill>
              </a:rPr>
              <a:t>Cartesian</a:t>
            </a:r>
            <a:r>
              <a:rPr lang="en-US" sz="1600">
                <a:solidFill>
                  <a:schemeClr val="tx1"/>
                </a:solidFill>
              </a:rPr>
              <a:t> coordinates):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3FD152-74A9-EA41-93D9-B531EC79D3F7}"/>
                  </a:ext>
                </a:extLst>
              </p:cNvPr>
              <p:cNvSpPr txBox="1"/>
              <p:nvPr/>
            </p:nvSpPr>
            <p:spPr>
              <a:xfrm>
                <a:off x="-13210" y="4031533"/>
                <a:ext cx="8525154" cy="5560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𝛹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</m:t>
                              </m:r>
                              <m:func>
                                <m:funcPr>
                                  <m:ctrlP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800" b="0" i="0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cos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sub>
                                      </m:s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𝑥</m:t>
                                      </m:r>
                                    </m:e>
                                  </m:d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𝐵</m:t>
                                  </m:r>
                                  <m:func>
                                    <m:funcPr>
                                      <m:ctrlP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sz="1800" b="0" i="0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mr-IN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b="0" i="1" smtClean="0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 smtClean="0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𝑥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𝑥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  <m:e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𝐴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p>
                              </m:sSup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𝐵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𝑥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𝑥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𝐶</m:t>
                              </m:r>
                              <m:func>
                                <m:funcPr>
                                  <m:ctrlP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𝑐𝑜𝑠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e>
                                  </m:d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𝐷</m:t>
                                  </m:r>
                                  <m:func>
                                    <m:funcPr>
                                      <m:ctrlP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𝑠𝑖𝑛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mr-IN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𝑦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𝑦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  <m:e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𝐶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p>
                              </m:sSup>
                              <m:r>
                                <a:rPr lang="en-US" sz="1800" b="0" i="1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acc>
                                <m:accPr>
                                  <m:chr m:val="́"/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𝐷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𝑦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𝑦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𝐸</m:t>
                              </m:r>
                              <m:func>
                                <m:funcPr>
                                  <m:ctrlP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𝑐𝑜𝑠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  <m:func>
                                    <m:funcPr>
                                      <m:ctrlP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𝑠𝑖𝑛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mr-IN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  <m:e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sup>
                              </m:sSup>
                              <m:r>
                                <a:rPr lang="en-US" sz="1800" b="0" i="1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acc>
                                <m:accPr>
                                  <m:chr m:val="́"/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</m:oMath>
                  </m:oMathPara>
                </a14:m>
                <a:endParaRPr lang="en-US"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03FD152-74A9-EA41-93D9-B531EC79D3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3210" y="4031533"/>
                <a:ext cx="8525154" cy="556050"/>
              </a:xfrm>
              <a:prstGeom prst="rect">
                <a:avLst/>
              </a:prstGeom>
              <a:blipFill>
                <a:blip r:embed="rId9"/>
                <a:stretch>
                  <a:fillRect b="-244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A91F2575-E942-A84F-BA19-B1321E795C86}"/>
              </a:ext>
            </a:extLst>
          </p:cNvPr>
          <p:cNvSpPr txBox="1"/>
          <p:nvPr/>
        </p:nvSpPr>
        <p:spPr>
          <a:xfrm>
            <a:off x="8680" y="3717601"/>
            <a:ext cx="34804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General solution (field components):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A924D0-0E02-F44A-8894-FEAD7A30B153}"/>
              </a:ext>
            </a:extLst>
          </p:cNvPr>
          <p:cNvSpPr txBox="1"/>
          <p:nvPr/>
        </p:nvSpPr>
        <p:spPr>
          <a:xfrm>
            <a:off x="8027874" y="3284736"/>
            <a:ext cx="958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1600" b="0" dirty="0">
                <a:solidFill>
                  <a:srgbClr val="0000FF"/>
                </a:solidFill>
              </a:rPr>
              <a:t>standing</a:t>
            </a:r>
            <a:br>
              <a:rPr lang="en-US" sz="1600" b="0" dirty="0">
                <a:solidFill>
                  <a:srgbClr val="0000FF"/>
                </a:solidFill>
              </a:rPr>
            </a:br>
            <a:r>
              <a:rPr lang="en-US" sz="1600" b="0" dirty="0">
                <a:solidFill>
                  <a:srgbClr val="0000FF"/>
                </a:solidFill>
              </a:rPr>
              <a:t>wave</a:t>
            </a:r>
            <a:r>
              <a:rPr lang="en-US" sz="1600" b="0" dirty="0"/>
              <a:t>s</a:t>
            </a:r>
            <a:endParaRPr lang="en-US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0CFC10-1AB3-6847-8C26-AE8700421761}"/>
              </a:ext>
            </a:extLst>
          </p:cNvPr>
          <p:cNvSpPr txBox="1"/>
          <p:nvPr/>
        </p:nvSpPr>
        <p:spPr>
          <a:xfrm>
            <a:off x="7982989" y="4712240"/>
            <a:ext cx="100380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1600" b="0" dirty="0">
                <a:solidFill>
                  <a:srgbClr val="A7011D"/>
                </a:solidFill>
              </a:rPr>
              <a:t>travelling</a:t>
            </a:r>
          </a:p>
          <a:p>
            <a:pPr algn="r">
              <a:buNone/>
            </a:pPr>
            <a:r>
              <a:rPr lang="en-US" sz="1600" b="0" dirty="0">
                <a:solidFill>
                  <a:srgbClr val="A7011D"/>
                </a:solidFill>
              </a:rPr>
              <a:t>waves</a:t>
            </a:r>
            <a:endParaRPr lang="en-US" sz="1600" dirty="0">
              <a:solidFill>
                <a:srgbClr val="A7011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5700467-4914-CF41-92EC-855EF9011ABB}"/>
                  </a:ext>
                </a:extLst>
              </p:cNvPr>
              <p:cNvSpPr txBox="1"/>
              <p:nvPr/>
            </p:nvSpPr>
            <p:spPr>
              <a:xfrm>
                <a:off x="465590" y="5104389"/>
                <a:ext cx="3177344" cy="3875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𝒙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𝒚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5700467-4914-CF41-92EC-855EF9011A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90" y="5104389"/>
                <a:ext cx="3177344" cy="38754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A9BFA82-CBD0-CE46-9631-6C7FC1119B8D}"/>
              </a:ext>
            </a:extLst>
          </p:cNvPr>
          <p:cNvSpPr txBox="1"/>
          <p:nvPr/>
        </p:nvSpPr>
        <p:spPr>
          <a:xfrm>
            <a:off x="449224" y="4769355"/>
            <a:ext cx="227177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separation condition: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58C691-4EAC-DE40-9F3D-B007A795447A}"/>
                  </a:ext>
                </a:extLst>
              </p:cNvPr>
              <p:cNvSpPr txBox="1"/>
              <p:nvPr/>
            </p:nvSpPr>
            <p:spPr>
              <a:xfrm>
                <a:off x="4063622" y="4730991"/>
                <a:ext cx="1045286" cy="474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𝑎</m:t>
                          </m:r>
                        </m:den>
                      </m:f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958C691-4EAC-DE40-9F3D-B007A79544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3622" y="4730991"/>
                <a:ext cx="1045286" cy="474425"/>
              </a:xfrm>
              <a:prstGeom prst="rect">
                <a:avLst/>
              </a:prstGeom>
              <a:blipFill>
                <a:blip r:embed="rId11"/>
                <a:stretch>
                  <a:fillRect l="-4819" r="-1205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633C7A-A4BB-8E4E-A757-7C41D565813C}"/>
                  </a:ext>
                </a:extLst>
              </p:cNvPr>
              <p:cNvSpPr txBox="1"/>
              <p:nvPr/>
            </p:nvSpPr>
            <p:spPr>
              <a:xfrm>
                <a:off x="5339881" y="4730991"/>
                <a:ext cx="985526" cy="4743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𝑦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𝑏</m:t>
                          </m:r>
                        </m:den>
                      </m:f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F633C7A-A4BB-8E4E-A757-7C41D56581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9881" y="4730991"/>
                <a:ext cx="985526" cy="474361"/>
              </a:xfrm>
              <a:prstGeom prst="rect">
                <a:avLst/>
              </a:prstGeom>
              <a:blipFill>
                <a:blip r:embed="rId12"/>
                <a:stretch>
                  <a:fillRect l="-5128" r="-1282" b="-2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EF0A9D4-1567-FF47-9E91-471B108DC8F0}"/>
                  </a:ext>
                </a:extLst>
              </p:cNvPr>
              <p:cNvSpPr txBox="1"/>
              <p:nvPr/>
            </p:nvSpPr>
            <p:spPr>
              <a:xfrm>
                <a:off x="6658198" y="4730991"/>
                <a:ext cx="961032" cy="47455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𝑘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𝑧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𝑝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sz="2000" b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EF0A9D4-1567-FF47-9E91-471B108DC8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8198" y="4730991"/>
                <a:ext cx="961032" cy="474553"/>
              </a:xfrm>
              <a:prstGeom prst="rect">
                <a:avLst/>
              </a:prstGeom>
              <a:blipFill>
                <a:blip r:embed="rId13"/>
                <a:stretch>
                  <a:fillRect l="-3896" r="-2597" b="-23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7A7CFCB8-4B9B-F840-817E-4811EE40F295}"/>
              </a:ext>
            </a:extLst>
          </p:cNvPr>
          <p:cNvSpPr/>
          <p:nvPr/>
        </p:nvSpPr>
        <p:spPr bwMode="auto">
          <a:xfrm>
            <a:off x="5527922" y="3269272"/>
            <a:ext cx="777433" cy="369064"/>
          </a:xfrm>
          <a:prstGeom prst="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1DC5EBD-5643-E84C-83BC-A9A6C6E32847}"/>
              </a:ext>
            </a:extLst>
          </p:cNvPr>
          <p:cNvCxnSpPr/>
          <p:nvPr/>
        </p:nvCxnSpPr>
        <p:spPr bwMode="auto">
          <a:xfrm flipV="1">
            <a:off x="6305355" y="3380051"/>
            <a:ext cx="347953" cy="2558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B4EF9FC-18FA-004F-B4A9-0AB66F3BB759}"/>
              </a:ext>
            </a:extLst>
          </p:cNvPr>
          <p:cNvCxnSpPr/>
          <p:nvPr/>
        </p:nvCxnSpPr>
        <p:spPr bwMode="auto">
          <a:xfrm flipV="1">
            <a:off x="6305355" y="3015910"/>
            <a:ext cx="347953" cy="2558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5DB9ED44-073D-B541-B967-DD39F4F9F3F7}"/>
              </a:ext>
            </a:extLst>
          </p:cNvPr>
          <p:cNvCxnSpPr/>
          <p:nvPr/>
        </p:nvCxnSpPr>
        <p:spPr bwMode="auto">
          <a:xfrm flipV="1">
            <a:off x="5527922" y="3380051"/>
            <a:ext cx="347953" cy="2558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7DFD66F-CD5C-5047-964C-F1469A2560CB}"/>
              </a:ext>
            </a:extLst>
          </p:cNvPr>
          <p:cNvCxnSpPr/>
          <p:nvPr/>
        </p:nvCxnSpPr>
        <p:spPr bwMode="auto">
          <a:xfrm flipV="1">
            <a:off x="5527922" y="3015910"/>
            <a:ext cx="347953" cy="255803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04B6063-A496-024A-B0FC-39D35D936D2F}"/>
              </a:ext>
            </a:extLst>
          </p:cNvPr>
          <p:cNvSpPr txBox="1"/>
          <p:nvPr/>
        </p:nvSpPr>
        <p:spPr>
          <a:xfrm>
            <a:off x="5792135" y="3596255"/>
            <a:ext cx="29848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i="1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0533DD9-0408-3046-857C-EE25059A165B}"/>
              </a:ext>
            </a:extLst>
          </p:cNvPr>
          <p:cNvSpPr txBox="1"/>
          <p:nvPr/>
        </p:nvSpPr>
        <p:spPr>
          <a:xfrm>
            <a:off x="5258944" y="3290899"/>
            <a:ext cx="29848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i="1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888558C-678A-8D46-9CD5-6F9735AA194C}"/>
              </a:ext>
            </a:extLst>
          </p:cNvPr>
          <p:cNvSpPr txBox="1"/>
          <p:nvPr/>
        </p:nvSpPr>
        <p:spPr>
          <a:xfrm>
            <a:off x="6479331" y="3403451"/>
            <a:ext cx="287258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i="1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30" name="Freeform 13">
            <a:extLst>
              <a:ext uri="{FF2B5EF4-FFF2-40B4-BE49-F238E27FC236}">
                <a16:creationId xmlns:a16="http://schemas.microsoft.com/office/drawing/2014/main" id="{050EC211-3C00-E043-8125-8191DAA314E1}"/>
              </a:ext>
            </a:extLst>
          </p:cNvPr>
          <p:cNvSpPr>
            <a:spLocks/>
          </p:cNvSpPr>
          <p:nvPr/>
        </p:nvSpPr>
        <p:spPr bwMode="auto">
          <a:xfrm>
            <a:off x="8459217" y="4401070"/>
            <a:ext cx="288925" cy="300037"/>
          </a:xfrm>
          <a:custGeom>
            <a:avLst/>
            <a:gdLst>
              <a:gd name="T0" fmla="*/ 5067732 w 200121"/>
              <a:gd name="T1" fmla="*/ 12152 h 447990"/>
              <a:gd name="T2" fmla="*/ 0 w 200121"/>
              <a:gd name="T3" fmla="*/ 0 h 447990"/>
              <a:gd name="T4" fmla="*/ 0 60000 65536"/>
              <a:gd name="T5" fmla="*/ 0 60000 65536"/>
              <a:gd name="T6" fmla="*/ 0 w 200121"/>
              <a:gd name="T7" fmla="*/ 0 h 447990"/>
              <a:gd name="T8" fmla="*/ 200121 w 200121"/>
              <a:gd name="T9" fmla="*/ 447990 h 4479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0121" h="447990">
                <a:moveTo>
                  <a:pt x="185882" y="447990"/>
                </a:moveTo>
                <a:cubicBezTo>
                  <a:pt x="200121" y="111262"/>
                  <a:pt x="163561" y="10517"/>
                  <a:pt x="0" y="0"/>
                </a:cubicBezTo>
              </a:path>
            </a:pathLst>
          </a:custGeom>
          <a:noFill/>
          <a:ln w="15875" cap="flat" cmpd="sng" algn="ctr">
            <a:solidFill>
              <a:srgbClr val="A7011D"/>
            </a:solidFill>
            <a:prstDash val="solid"/>
            <a:round/>
            <a:headEnd type="none" w="med" len="med"/>
            <a:tailEnd type="stealth" w="lg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1" name="Freeform 18">
            <a:extLst>
              <a:ext uri="{FF2B5EF4-FFF2-40B4-BE49-F238E27FC236}">
                <a16:creationId xmlns:a16="http://schemas.microsoft.com/office/drawing/2014/main" id="{0551D5F0-C220-B140-9BB8-51ADA221D785}"/>
              </a:ext>
            </a:extLst>
          </p:cNvPr>
          <p:cNvSpPr>
            <a:spLocks/>
          </p:cNvSpPr>
          <p:nvPr/>
        </p:nvSpPr>
        <p:spPr bwMode="auto">
          <a:xfrm flipV="1">
            <a:off x="8459216" y="3845382"/>
            <a:ext cx="288925" cy="300037"/>
          </a:xfrm>
          <a:custGeom>
            <a:avLst/>
            <a:gdLst>
              <a:gd name="T0" fmla="*/ 5067732 w 200121"/>
              <a:gd name="T1" fmla="*/ 12152 h 447990"/>
              <a:gd name="T2" fmla="*/ 0 w 200121"/>
              <a:gd name="T3" fmla="*/ 0 h 447990"/>
              <a:gd name="T4" fmla="*/ 0 60000 65536"/>
              <a:gd name="T5" fmla="*/ 0 60000 65536"/>
              <a:gd name="T6" fmla="*/ 0 w 200121"/>
              <a:gd name="T7" fmla="*/ 0 h 447990"/>
              <a:gd name="T8" fmla="*/ 200121 w 200121"/>
              <a:gd name="T9" fmla="*/ 447990 h 4479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0121" h="447990">
                <a:moveTo>
                  <a:pt x="185882" y="447990"/>
                </a:moveTo>
                <a:cubicBezTo>
                  <a:pt x="200121" y="111262"/>
                  <a:pt x="163561" y="10517"/>
                  <a:pt x="0" y="0"/>
                </a:cubicBezTo>
              </a:path>
            </a:pathLst>
          </a:custGeom>
          <a:noFill/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</p:spPr>
        <p:txBody>
          <a:bodyPr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0C6AE18-B9B6-DA41-912F-C041F521A2F8}"/>
                  </a:ext>
                </a:extLst>
              </p:cNvPr>
              <p:cNvSpPr txBox="1"/>
              <p:nvPr/>
            </p:nvSpPr>
            <p:spPr>
              <a:xfrm>
                <a:off x="4085196" y="5269013"/>
                <a:ext cx="4958078" cy="89113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36000" tIns="36000" rIns="36000" bIns="36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𝒎𝒏𝒑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mr-I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mr-I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𝒎</m:t>
                                      </m:r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𝒂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mr-I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𝒏</m:t>
                                      </m:r>
                                      <m:r>
                                        <a:rPr lang="en-US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𝒃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mr-I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𝒑</m:t>
                                      </m:r>
                                      <m:r>
                                        <a:rPr lang="en-US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𝒄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0C6AE18-B9B6-DA41-912F-C041F521A2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5196" y="5269013"/>
                <a:ext cx="4958078" cy="891132"/>
              </a:xfrm>
              <a:prstGeom prst="rect">
                <a:avLst/>
              </a:prstGeom>
              <a:blipFill>
                <a:blip r:embed="rId14"/>
                <a:stretch>
                  <a:fillRect l="-249"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804A2D27-628E-4E42-9DEE-DCA1E0B8838C}"/>
              </a:ext>
            </a:extLst>
          </p:cNvPr>
          <p:cNvSpPr txBox="1"/>
          <p:nvPr/>
        </p:nvSpPr>
        <p:spPr>
          <a:xfrm>
            <a:off x="2065091" y="5576743"/>
            <a:ext cx="202010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tx1"/>
                </a:solidFill>
              </a:rPr>
              <a:t>Eigen frequencies:</a:t>
            </a:r>
          </a:p>
        </p:txBody>
      </p:sp>
    </p:spTree>
    <p:extLst>
      <p:ext uri="{BB962C8B-B14F-4D97-AF65-F5344CB8AC3E}">
        <p14:creationId xmlns:p14="http://schemas.microsoft.com/office/powerpoint/2010/main" val="596671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0" grpId="0" animBg="1"/>
      <p:bldP spid="31" grpId="0" animBg="1"/>
      <p:bldP spid="32" grpId="0" animBg="1"/>
      <p:bldP spid="3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99D8B-0A57-A34B-97BC-1BC18C6AB3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Cylindrical “Pillbox” Cavity Resonator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E13C2-A8C2-FD41-9A51-2492202C5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09485"/>
            <a:ext cx="7924800" cy="384050"/>
          </a:xfrm>
        </p:spPr>
        <p:txBody>
          <a:bodyPr/>
          <a:lstStyle/>
          <a:p>
            <a:r>
              <a:rPr lang="en-US" dirty="0"/>
              <a:t>Same procedure, but now with cylindrical functions 😢😢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360ED60-8ECF-BC43-BBED-1A885F7E749C}"/>
                  </a:ext>
                </a:extLst>
              </p:cNvPr>
              <p:cNvSpPr txBox="1"/>
              <p:nvPr/>
            </p:nvSpPr>
            <p:spPr>
              <a:xfrm>
                <a:off x="614046" y="1736586"/>
                <a:ext cx="2749727" cy="3323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𝚿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𝑹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𝝆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𝑭</m:t>
                      </m:r>
                      <m:d>
                        <m:d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𝝋</m:t>
                          </m:r>
                        </m:e>
                      </m:d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𝒁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𝒛</m:t>
                      </m:r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</m:t>
                      </m:r>
                    </m:oMath>
                  </m:oMathPara>
                </a14:m>
                <a:endParaRPr 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360ED60-8ECF-BC43-BBED-1A885F7E74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046" y="1736586"/>
                <a:ext cx="2749727" cy="332399"/>
              </a:xfrm>
              <a:prstGeom prst="rect">
                <a:avLst/>
              </a:prstGeom>
              <a:blipFill>
                <a:blip r:embed="rId2"/>
                <a:stretch>
                  <a:fillRect b="-148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92117B5D-8676-C745-A0AF-6D5876695D3E}"/>
              </a:ext>
            </a:extLst>
          </p:cNvPr>
          <p:cNvSpPr txBox="1"/>
          <p:nvPr/>
        </p:nvSpPr>
        <p:spPr>
          <a:xfrm>
            <a:off x="614046" y="1400021"/>
            <a:ext cx="415530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Product ansatz (cylindrical coordinates):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84A946-FF03-FE4E-80C9-52A072ACC153}"/>
                  </a:ext>
                </a:extLst>
              </p:cNvPr>
              <p:cNvSpPr txBox="1"/>
              <p:nvPr/>
            </p:nvSpPr>
            <p:spPr>
              <a:xfrm>
                <a:off x="116120" y="2414018"/>
                <a:ext cx="8520473" cy="630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𝛹</m:t>
                      </m:r>
                      <m:r>
                        <a:rPr lang="en-US" sz="1800" b="0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US" sz="1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</m:t>
                              </m:r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𝐽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Cambria Math" charset="0"/>
                                    </a:rPr>
                                    <m:t>𝜌</m:t>
                                  </m:r>
                                </m:e>
                              </m:d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𝐵</m:t>
                              </m:r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 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e>
                            <m:e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𝐴</m:t>
                                  </m:r>
                                </m:e>
                              </m:acc>
                              <m:sSubSup>
                                <m:sSubSupPr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)+</m:t>
                              </m:r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𝐵</m:t>
                                  </m:r>
                                </m:e>
                              </m:acc>
                              <m:sSubSup>
                                <m:sSub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𝐻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𝑚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2</m:t>
                                      </m:r>
                                    </m:e>
                                  </m:d>
                                </m:sup>
                              </m:sSubSup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Cambria Math" charset="0"/>
                                </a:rPr>
                                <m:t>𝜌</m:t>
                              </m:r>
                              <m:r>
                                <a:rPr lang="en-US" sz="1800" b="0" i="1" smtClean="0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)</m:t>
                              </m:r>
                            </m:e>
                          </m:eqAr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𝐶</m:t>
                              </m:r>
                              <m:func>
                                <m:funcPr>
                                  <m:ctrlP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𝑐𝑜𝑠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𝑚</m:t>
                                      </m:r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𝜑</m:t>
                                      </m:r>
                                    </m:e>
                                  </m:d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𝐷</m:t>
                                  </m:r>
                                  <m:func>
                                    <m:funcPr>
                                      <m:ctrlP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𝑠𝑖𝑛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mr-IN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𝑚</m:t>
                                          </m:r>
                                          <m: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𝜑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  <m:e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𝐶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𝑗𝑚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sup>
                              </m:sSup>
                              <m:r>
                                <a:rPr lang="en-US" sz="1800" b="0" i="1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acc>
                                <m:accPr>
                                  <m:chr m:val="́"/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𝐷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𝑗𝑚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𝜑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1800" b="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eqArrPr>
                            <m:e>
                              <m:r>
                                <a:rPr lang="en-US" sz="1800" b="0" i="1" smtClean="0">
                                  <a:solidFill>
                                    <a:srgbClr val="0000FF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𝐸</m:t>
                              </m:r>
                              <m:func>
                                <m:funcPr>
                                  <m:ctrlP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𝑐𝑜𝑠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𝑘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sub>
                                      </m:sSub>
                                      <m:r>
                                        <a:rPr lang="en-US" sz="1800" b="0" i="1" smtClean="0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e>
                                  </m:d>
                                  <m:r>
                                    <a:rPr lang="en-US" sz="1800" b="0" i="1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+</m:t>
                                  </m:r>
                                  <m:r>
                                    <a:rPr lang="en-US" sz="1800" b="0" i="1" smtClean="0">
                                      <a:solidFill>
                                        <a:srgbClr val="0000FF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  <m:func>
                                    <m:funcPr>
                                      <m:ctrlP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a:rPr lang="en-US" sz="1800" b="0" i="1">
                                          <a:solidFill>
                                            <a:srgbClr val="0000FF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𝑠𝑖𝑛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mr-IN" sz="1800" b="0" i="1">
                                              <a:solidFill>
                                                <a:srgbClr val="0000FF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n-US" sz="1800" b="0" i="1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𝑘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 smtClean="0">
                                                  <a:solidFill>
                                                    <a:srgbClr val="0000FF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𝑧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1800" b="0" i="1" smtClean="0">
                                              <a:solidFill>
                                                <a:srgbClr val="0000FF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𝑧</m:t>
                                          </m:r>
                                        </m:e>
                                      </m:d>
                                    </m:e>
                                  </m:func>
                                </m:e>
                              </m:func>
                            </m:e>
                            <m:e>
                              <m:acc>
                                <m:accPr>
                                  <m:chr m:val="́"/>
                                  <m:ctrlP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𝐸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sup>
                              </m:sSup>
                              <m:r>
                                <a:rPr lang="en-US" sz="1800" b="0" i="1">
                                  <a:solidFill>
                                    <a:srgbClr val="A7011D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+</m:t>
                              </m:r>
                              <m:acc>
                                <m:accPr>
                                  <m:chr m:val="́"/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𝐹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−</m:t>
                                  </m:r>
                                  <m:r>
                                    <a:rPr lang="en-US" sz="1800" b="0" i="1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𝑗</m:t>
                                  </m:r>
                                  <m:sSub>
                                    <m:sSubPr>
                                      <m:ctrlP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800" b="0" i="1" smtClean="0">
                                          <a:solidFill>
                                            <a:srgbClr val="A7011D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US" sz="1800" b="0" i="1" smtClean="0">
                                      <a:solidFill>
                                        <a:srgbClr val="A7011D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𝑧</m:t>
                                  </m:r>
                                </m:sup>
                              </m:sSup>
                            </m:e>
                          </m:eqArr>
                        </m:e>
                      </m:d>
                    </m:oMath>
                  </m:oMathPara>
                </a14:m>
                <a:endParaRPr lang="en-US" sz="1800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F84A946-FF03-FE4E-80C9-52A072ACC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120" y="2414018"/>
                <a:ext cx="8520473" cy="630237"/>
              </a:xfrm>
              <a:prstGeom prst="rect">
                <a:avLst/>
              </a:prstGeom>
              <a:blipFill>
                <a:blip r:embed="rId3"/>
                <a:stretch>
                  <a:fillRect l="-149" t="-3922" b="-137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D9EE434-13D0-8443-858B-8088E1937887}"/>
              </a:ext>
            </a:extLst>
          </p:cNvPr>
          <p:cNvSpPr txBox="1"/>
          <p:nvPr/>
        </p:nvSpPr>
        <p:spPr>
          <a:xfrm>
            <a:off x="207473" y="2127583"/>
            <a:ext cx="348044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>
                <a:solidFill>
                  <a:schemeClr val="tx1"/>
                </a:solidFill>
              </a:rPr>
              <a:t>General solution (field components):</a:t>
            </a: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4B17FE-AB55-7C45-BD97-E54522A9E271}"/>
              </a:ext>
            </a:extLst>
          </p:cNvPr>
          <p:cNvSpPr txBox="1"/>
          <p:nvPr/>
        </p:nvSpPr>
        <p:spPr>
          <a:xfrm>
            <a:off x="8197894" y="1723903"/>
            <a:ext cx="9589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1600" b="0" dirty="0">
                <a:solidFill>
                  <a:srgbClr val="0000FF"/>
                </a:solidFill>
              </a:rPr>
              <a:t>standing</a:t>
            </a:r>
            <a:br>
              <a:rPr lang="en-US" sz="1600" b="0" dirty="0">
                <a:solidFill>
                  <a:srgbClr val="0000FF"/>
                </a:solidFill>
              </a:rPr>
            </a:br>
            <a:r>
              <a:rPr lang="en-US" sz="1600" b="0" dirty="0">
                <a:solidFill>
                  <a:srgbClr val="0000FF"/>
                </a:solidFill>
              </a:rPr>
              <a:t>waves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3F792A-1F84-A54B-A846-E94DD345134F}"/>
              </a:ext>
            </a:extLst>
          </p:cNvPr>
          <p:cNvSpPr txBox="1"/>
          <p:nvPr/>
        </p:nvSpPr>
        <p:spPr>
          <a:xfrm>
            <a:off x="8153009" y="3151407"/>
            <a:ext cx="100380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1600" b="0">
                <a:solidFill>
                  <a:srgbClr val="A7011D"/>
                </a:solidFill>
              </a:rPr>
              <a:t>travelling</a:t>
            </a:r>
          </a:p>
          <a:p>
            <a:pPr algn="r">
              <a:buNone/>
            </a:pPr>
            <a:r>
              <a:rPr lang="en-US" sz="1600" b="0">
                <a:solidFill>
                  <a:srgbClr val="A7011D"/>
                </a:solidFill>
              </a:rPr>
              <a:t>waves</a:t>
            </a:r>
            <a:endParaRPr lang="en-US" sz="1600">
              <a:solidFill>
                <a:srgbClr val="A7011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18BFBD-7B29-B040-857A-19369C6E7364}"/>
                  </a:ext>
                </a:extLst>
              </p:cNvPr>
              <p:cNvSpPr txBox="1"/>
              <p:nvPr/>
            </p:nvSpPr>
            <p:spPr>
              <a:xfrm>
                <a:off x="630412" y="3925288"/>
                <a:ext cx="2476319" cy="3554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+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𝒛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sSubSup>
                        <m:sSubSup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𝒌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𝟎</m:t>
                          </m:r>
                        </m:sub>
                        <m:sup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</m:sup>
                      </m:sSubSup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𝜺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</m:sSub>
                      <m:sSub>
                        <m:sSubPr>
                          <m:ctrlP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𝝁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𝒓</m:t>
                          </m:r>
                        </m:sub>
                      </m:sSub>
                    </m:oMath>
                  </m:oMathPara>
                </a14:m>
                <a:endParaRPr lang="en-US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D18BFBD-7B29-B040-857A-19369C6E73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412" y="3925288"/>
                <a:ext cx="2476319" cy="355418"/>
              </a:xfrm>
              <a:prstGeom prst="rect">
                <a:avLst/>
              </a:prstGeom>
              <a:blipFill>
                <a:blip r:embed="rId4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40B474F-DB81-7240-98C8-08CD9CD09E30}"/>
              </a:ext>
            </a:extLst>
          </p:cNvPr>
          <p:cNvSpPr txBox="1"/>
          <p:nvPr/>
        </p:nvSpPr>
        <p:spPr>
          <a:xfrm>
            <a:off x="614046" y="3590254"/>
            <a:ext cx="227177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chemeClr val="tx1"/>
                </a:solidFill>
              </a:rPr>
              <a:t>separation condition:</a:t>
            </a:r>
          </a:p>
        </p:txBody>
      </p:sp>
      <p:sp>
        <p:nvSpPr>
          <p:cNvPr id="12" name="Freeform 13">
            <a:extLst>
              <a:ext uri="{FF2B5EF4-FFF2-40B4-BE49-F238E27FC236}">
                <a16:creationId xmlns:a16="http://schemas.microsoft.com/office/drawing/2014/main" id="{408DF68D-03FA-3449-89EC-FBDF08CA6B88}"/>
              </a:ext>
            </a:extLst>
          </p:cNvPr>
          <p:cNvSpPr>
            <a:spLocks/>
          </p:cNvSpPr>
          <p:nvPr/>
        </p:nvSpPr>
        <p:spPr bwMode="auto">
          <a:xfrm>
            <a:off x="8629237" y="2840237"/>
            <a:ext cx="288925" cy="300037"/>
          </a:xfrm>
          <a:custGeom>
            <a:avLst/>
            <a:gdLst>
              <a:gd name="T0" fmla="*/ 5067732 w 200121"/>
              <a:gd name="T1" fmla="*/ 12152 h 447990"/>
              <a:gd name="T2" fmla="*/ 0 w 200121"/>
              <a:gd name="T3" fmla="*/ 0 h 447990"/>
              <a:gd name="T4" fmla="*/ 0 60000 65536"/>
              <a:gd name="T5" fmla="*/ 0 60000 65536"/>
              <a:gd name="T6" fmla="*/ 0 w 200121"/>
              <a:gd name="T7" fmla="*/ 0 h 447990"/>
              <a:gd name="T8" fmla="*/ 200121 w 200121"/>
              <a:gd name="T9" fmla="*/ 447990 h 4479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0121" h="447990">
                <a:moveTo>
                  <a:pt x="185882" y="447990"/>
                </a:moveTo>
                <a:cubicBezTo>
                  <a:pt x="200121" y="111262"/>
                  <a:pt x="163561" y="10517"/>
                  <a:pt x="0" y="0"/>
                </a:cubicBezTo>
              </a:path>
            </a:pathLst>
          </a:custGeom>
          <a:noFill/>
          <a:ln w="15875" cap="flat" cmpd="sng" algn="ctr">
            <a:solidFill>
              <a:srgbClr val="A7011D"/>
            </a:solidFill>
            <a:prstDash val="solid"/>
            <a:round/>
            <a:headEnd type="none" w="med" len="med"/>
            <a:tailEnd type="stealth" w="lg" len="lg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3" name="Freeform 18">
            <a:extLst>
              <a:ext uri="{FF2B5EF4-FFF2-40B4-BE49-F238E27FC236}">
                <a16:creationId xmlns:a16="http://schemas.microsoft.com/office/drawing/2014/main" id="{D918DE78-D92F-2948-8328-DF57274B4587}"/>
              </a:ext>
            </a:extLst>
          </p:cNvPr>
          <p:cNvSpPr>
            <a:spLocks/>
          </p:cNvSpPr>
          <p:nvPr/>
        </p:nvSpPr>
        <p:spPr bwMode="auto">
          <a:xfrm flipV="1">
            <a:off x="8629236" y="2284549"/>
            <a:ext cx="288925" cy="300037"/>
          </a:xfrm>
          <a:custGeom>
            <a:avLst/>
            <a:gdLst>
              <a:gd name="T0" fmla="*/ 5067732 w 200121"/>
              <a:gd name="T1" fmla="*/ 12152 h 447990"/>
              <a:gd name="T2" fmla="*/ 0 w 200121"/>
              <a:gd name="T3" fmla="*/ 0 h 447990"/>
              <a:gd name="T4" fmla="*/ 0 60000 65536"/>
              <a:gd name="T5" fmla="*/ 0 60000 65536"/>
              <a:gd name="T6" fmla="*/ 0 w 200121"/>
              <a:gd name="T7" fmla="*/ 0 h 447990"/>
              <a:gd name="T8" fmla="*/ 200121 w 200121"/>
              <a:gd name="T9" fmla="*/ 447990 h 4479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200121" h="447990">
                <a:moveTo>
                  <a:pt x="185882" y="447990"/>
                </a:moveTo>
                <a:cubicBezTo>
                  <a:pt x="200121" y="111262"/>
                  <a:pt x="163561" y="10517"/>
                  <a:pt x="0" y="0"/>
                </a:cubicBezTo>
              </a:path>
            </a:pathLst>
          </a:custGeom>
          <a:noFill/>
          <a:ln w="15875" cap="flat" cmpd="sng" algn="ctr">
            <a:solidFill>
              <a:srgbClr val="0000FF"/>
            </a:solidFill>
            <a:prstDash val="solid"/>
            <a:round/>
            <a:headEnd type="none" w="med" len="med"/>
            <a:tailEnd type="stealth" w="lg" len="lg"/>
          </a:ln>
        </p:spPr>
        <p:txBody>
          <a:bodyPr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C45C9AE-4E30-C64D-B164-04E50EEE9770}"/>
                  </a:ext>
                </a:extLst>
              </p:cNvPr>
              <p:cNvSpPr/>
              <p:nvPr/>
            </p:nvSpPr>
            <p:spPr>
              <a:xfrm>
                <a:off x="811581" y="3095279"/>
                <a:ext cx="7125669" cy="7430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𝐽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sz="2000" b="0" dirty="0">
                    <a:solidFill>
                      <a:srgbClr val="FF0000"/>
                    </a:solidFill>
                    <a:ea typeface="Cambria Math" charset="0"/>
                    <a:cs typeface="Cambria Math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sub>
                    </m:sSub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, </m:t>
                    </m:r>
                    <m:sSubSup>
                      <m:sSubSup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𝑚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(1,2)</m:t>
                        </m:r>
                      </m:sup>
                    </m:sSubSup>
                    <m:r>
                      <a:rPr lang="en-US" sz="20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: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cylindical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functions</m:t>
                    </m:r>
                    <m:r>
                      <a:rPr lang="en-US" sz="2000" b="0" i="0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𝐵𝑒𝑠𝑠𝑒𝑙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𝐻𝑎𝑛𝑘𝑒𝑙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, </m:t>
                        </m:r>
                        <m:r>
                          <a:rPr lang="en-US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𝑁𝑒𝑢𝑚𝑎𝑛𝑛</m:t>
                        </m:r>
                      </m:e>
                    </m:d>
                  </m:oMath>
                </a14:m>
                <a:endParaRPr lang="en-US" sz="2000" b="0" dirty="0">
                  <a:solidFill>
                    <a:schemeClr val="tx1"/>
                  </a:solidFill>
                  <a:ea typeface="Cambria Math" charset="0"/>
                  <a:cs typeface="Cambria Math" charset="0"/>
                </a:endParaRPr>
              </a:p>
              <a:p>
                <a:pPr algn="r">
                  <a:buNone/>
                </a:pPr>
                <a:r>
                  <a:rPr lang="en-US" b="0" baseline="30000" dirty="0">
                    <a:solidFill>
                      <a:schemeClr val="tx1"/>
                    </a:solidFill>
                  </a:rPr>
                  <a:t>(1,2)</a:t>
                </a:r>
                <a:r>
                  <a:rPr lang="en-US" b="0" dirty="0">
                    <a:solidFill>
                      <a:schemeClr val="tx1"/>
                    </a:solidFill>
                  </a:rPr>
                  <a:t>see </a:t>
                </a:r>
                <a:r>
                  <a:rPr lang="en-US" b="0" i="1" dirty="0">
                    <a:solidFill>
                      <a:schemeClr val="tx1"/>
                    </a:solidFill>
                  </a:rPr>
                  <a:t>Abramowitz</a:t>
                </a:r>
                <a:r>
                  <a:rPr lang="en-US" b="0" dirty="0">
                    <a:solidFill>
                      <a:schemeClr val="tx1"/>
                    </a:solidFill>
                  </a:rPr>
                  <a:t> and </a:t>
                </a:r>
                <a:r>
                  <a:rPr lang="en-US" b="0" i="1" dirty="0" err="1">
                    <a:solidFill>
                      <a:schemeClr val="tx1"/>
                    </a:solidFill>
                  </a:rPr>
                  <a:t>Stegun</a:t>
                </a:r>
                <a:endParaRPr lang="en-US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C45C9AE-4E30-C64D-B164-04E50EEE977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581" y="3095279"/>
                <a:ext cx="7125669" cy="743089"/>
              </a:xfrm>
              <a:prstGeom prst="rect">
                <a:avLst/>
              </a:prstGeom>
              <a:blipFill>
                <a:blip r:embed="rId5"/>
                <a:stretch>
                  <a:fillRect l="-178" r="-534" b="-118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1F143530-97E7-5A4D-977E-69CE67C327C8}"/>
              </a:ext>
            </a:extLst>
          </p:cNvPr>
          <p:cNvSpPr/>
          <p:nvPr/>
        </p:nvSpPr>
        <p:spPr bwMode="auto">
          <a:xfrm>
            <a:off x="5324033" y="1755781"/>
            <a:ext cx="360000" cy="54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EA1F6E6-B9A8-1E40-A11D-739EDD023B2C}"/>
              </a:ext>
            </a:extLst>
          </p:cNvPr>
          <p:cNvSpPr/>
          <p:nvPr/>
        </p:nvSpPr>
        <p:spPr bwMode="auto">
          <a:xfrm>
            <a:off x="5657264" y="1396133"/>
            <a:ext cx="360000" cy="540000"/>
          </a:xfrm>
          <a:prstGeom prst="ellips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34188F5-07B2-C04F-AD4C-B55F79FD3F42}"/>
              </a:ext>
            </a:extLst>
          </p:cNvPr>
          <p:cNvCxnSpPr>
            <a:stCxn id="15" idx="5"/>
            <a:endCxn id="16" idx="5"/>
          </p:cNvCxnSpPr>
          <p:nvPr/>
        </p:nvCxnSpPr>
        <p:spPr bwMode="auto">
          <a:xfrm flipV="1">
            <a:off x="5631312" y="1857052"/>
            <a:ext cx="333231" cy="3596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3FC378-5434-114F-9051-A9AAB2D60987}"/>
              </a:ext>
            </a:extLst>
          </p:cNvPr>
          <p:cNvCxnSpPr/>
          <p:nvPr/>
        </p:nvCxnSpPr>
        <p:spPr bwMode="auto">
          <a:xfrm flipV="1">
            <a:off x="5414033" y="1432670"/>
            <a:ext cx="333231" cy="359648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38E6686-1039-8D49-8D80-4876A582B9BC}"/>
              </a:ext>
            </a:extLst>
          </p:cNvPr>
          <p:cNvCxnSpPr>
            <a:endCxn id="15" idx="0"/>
          </p:cNvCxnSpPr>
          <p:nvPr/>
        </p:nvCxnSpPr>
        <p:spPr bwMode="auto">
          <a:xfrm flipV="1">
            <a:off x="5493685" y="1755781"/>
            <a:ext cx="10348" cy="278747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FB3219-0B4D-8945-92CB-917F81F16090}"/>
                  </a:ext>
                </a:extLst>
              </p:cNvPr>
              <p:cNvSpPr txBox="1"/>
              <p:nvPr/>
            </p:nvSpPr>
            <p:spPr>
              <a:xfrm>
                <a:off x="5745911" y="1940547"/>
                <a:ext cx="35971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US" sz="16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FB3219-0B4D-8945-92CB-917F81F160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5911" y="1940547"/>
                <a:ext cx="35971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EE25CCD-6921-B74F-9517-95B9D3AAA470}"/>
                  </a:ext>
                </a:extLst>
              </p:cNvPr>
              <p:cNvSpPr txBox="1"/>
              <p:nvPr/>
            </p:nvSpPr>
            <p:spPr>
              <a:xfrm>
                <a:off x="5419057" y="1869707"/>
                <a:ext cx="37984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US" sz="16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EE25CCD-6921-B74F-9517-95B9D3AAA4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9057" y="1869707"/>
                <a:ext cx="379848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4F5DDA0-0743-D34C-A53C-AEB4DCBDD9A5}"/>
                  </a:ext>
                </a:extLst>
              </p:cNvPr>
              <p:cNvSpPr txBox="1"/>
              <p:nvPr/>
            </p:nvSpPr>
            <p:spPr>
              <a:xfrm>
                <a:off x="4979547" y="1794411"/>
                <a:ext cx="38626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en-US" sz="16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4F5DDA0-0743-D34C-A53C-AEB4DCBDD9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9547" y="1794411"/>
                <a:ext cx="386260" cy="338554"/>
              </a:xfrm>
              <a:prstGeom prst="rect">
                <a:avLst/>
              </a:prstGeom>
              <a:blipFill>
                <a:blip r:embed="rId8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Arc 22">
            <a:extLst>
              <a:ext uri="{FF2B5EF4-FFF2-40B4-BE49-F238E27FC236}">
                <a16:creationId xmlns:a16="http://schemas.microsoft.com/office/drawing/2014/main" id="{C6EB433D-E60F-764D-B781-AF1DE57CD66C}"/>
              </a:ext>
            </a:extLst>
          </p:cNvPr>
          <p:cNvSpPr/>
          <p:nvPr/>
        </p:nvSpPr>
        <p:spPr bwMode="auto">
          <a:xfrm rot="11718356">
            <a:off x="5258569" y="1752464"/>
            <a:ext cx="169901" cy="369005"/>
          </a:xfrm>
          <a:prstGeom prst="arc">
            <a:avLst>
              <a:gd name="adj1" fmla="val 17348602"/>
              <a:gd name="adj2" fmla="val 4441559"/>
            </a:avLst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marR="0" indent="-381000" algn="l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  <a:tabLst/>
            </a:pPr>
            <a:endParaRPr kumimoji="0" lang="en-US" sz="2000" b="0" i="1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BAC5142-4921-B241-AE33-FC11E73058D7}"/>
                  </a:ext>
                </a:extLst>
              </p:cNvPr>
              <p:cNvSpPr txBox="1"/>
              <p:nvPr/>
            </p:nvSpPr>
            <p:spPr>
              <a:xfrm>
                <a:off x="4769351" y="4070307"/>
                <a:ext cx="4289041" cy="10547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𝑻𝑴𝒎𝒏𝒑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mr-I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mr-I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0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0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𝒋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𝒎𝒏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𝑹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mr-I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𝒑</m:t>
                                      </m:r>
                                      <m:r>
                                        <a:rPr lang="en-US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𝒉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BAC5142-4921-B241-AE33-FC11E73058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351" y="4070307"/>
                <a:ext cx="4289041" cy="105475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48404B2-E6C3-E046-B42F-6E7F5CF39263}"/>
                  </a:ext>
                </a:extLst>
              </p:cNvPr>
              <p:cNvSpPr txBox="1"/>
              <p:nvPr/>
            </p:nvSpPr>
            <p:spPr>
              <a:xfrm>
                <a:off x="4769351" y="5175765"/>
                <a:ext cx="4281731" cy="1054758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lIns="72000" tIns="72000" rIns="72000" bIns="72000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𝒇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𝑻𝑬𝒎𝒏𝒑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1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</m:t>
                      </m:r>
                      <m:f>
                        <m:fPr>
                          <m:ctrlPr>
                            <a:rPr lang="mr-I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𝟎</m:t>
                              </m:r>
                            </m:sub>
                          </m:sSub>
                        </m:num>
                        <m:den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𝟐</m:t>
                          </m:r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𝝅</m:t>
                          </m:r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𝜺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𝒓</m:t>
                              </m:r>
                            </m:sub>
                          </m:sSub>
                        </m:den>
                      </m:f>
                      <m:rad>
                        <m:radPr>
                          <m:degHide m:val="on"/>
                          <m:ctrlPr>
                            <a:rPr lang="mr-IN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mr-IN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sSubSup>
                                        <m:sSubSupPr>
                                          <m:ctrlPr>
                                            <a:rPr lang="en-US" sz="2000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sz="20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𝒋</m:t>
                                          </m:r>
                                        </m:e>
                                        <m:sub>
                                          <m:r>
                                            <a:rPr lang="en-US" sz="20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𝒎𝒏</m:t>
                                          </m:r>
                                        </m:sub>
                                        <m:sup>
                                          <m:r>
                                            <a:rPr lang="en-US" sz="2000" b="1" i="1" smtClean="0">
                                              <a:solidFill>
                                                <a:schemeClr val="tx1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𝑹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 smtClean="0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US" sz="2000" b="1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mr-IN" sz="20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mr-IN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mr-IN" sz="20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𝒑</m:t>
                                      </m:r>
                                      <m:r>
                                        <a:rPr lang="en-US" sz="2000" b="1" i="1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𝝅</m:t>
                                      </m:r>
                                    </m:num>
                                    <m:den>
                                      <m:r>
                                        <a:rPr lang="en-US" sz="2000" b="1" i="1" smtClean="0">
                                          <a:solidFill>
                                            <a:schemeClr val="tx1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𝒉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en-US" sz="2000" b="1" i="1">
                                  <a:solidFill>
                                    <a:schemeClr val="tx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𝟐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48404B2-E6C3-E046-B42F-6E7F5CF39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9351" y="5175765"/>
                <a:ext cx="4281731" cy="105475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chemeClr val="tx1"/>
                </a:solidFill>
              </a:ln>
              <a:effectLst>
                <a:outerShdw blurRad="50800" dist="762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BAB187B-A704-754F-8FE6-6D0288A85A7D}"/>
                  </a:ext>
                </a:extLst>
              </p:cNvPr>
              <p:cNvSpPr/>
              <p:nvPr/>
            </p:nvSpPr>
            <p:spPr>
              <a:xfrm>
                <a:off x="296850" y="5201829"/>
                <a:ext cx="3605025" cy="405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𝑚𝑛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being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the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𝑡h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root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of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 </m:t>
                      </m:r>
                    </m:oMath>
                  </m:oMathPara>
                </a14:m>
                <a:endParaRPr lang="en-US" sz="20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BAB187B-A704-754F-8FE6-6D0288A85A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50" y="5201829"/>
                <a:ext cx="3605025" cy="405624"/>
              </a:xfrm>
              <a:prstGeom prst="rect">
                <a:avLst/>
              </a:prstGeom>
              <a:blipFill>
                <a:blip r:embed="rId11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F6936EF-3C5A-6643-B547-1F12280E1EAD}"/>
                  </a:ext>
                </a:extLst>
              </p:cNvPr>
              <p:cNvSpPr/>
              <p:nvPr/>
            </p:nvSpPr>
            <p:spPr>
              <a:xfrm>
                <a:off x="269351" y="5631152"/>
                <a:ext cx="3548920" cy="4056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𝑗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𝑚𝑛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bSup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being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the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𝑡h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root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of</m:t>
                      </m:r>
                      <m:r>
                        <a:rPr lang="en-US" sz="2000" b="0" i="0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</m:t>
                      </m:r>
                      <m:sSubSup>
                        <m:sSubSupPr>
                          <m:ctrlP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𝑚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bSup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𝑥</m:t>
                      </m:r>
                      <m:r>
                        <a:rPr lang="en-US" sz="2000" b="0" i="1" smtClean="0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) </m:t>
                      </m:r>
                    </m:oMath>
                  </m:oMathPara>
                </a14:m>
                <a:endParaRPr lang="en-US" sz="2000" b="0" i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F6936EF-3C5A-6643-B547-1F12280E1EA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351" y="5631152"/>
                <a:ext cx="3548920" cy="405624"/>
              </a:xfrm>
              <a:prstGeom prst="rect">
                <a:avLst/>
              </a:prstGeom>
              <a:blipFill>
                <a:blip r:embed="rId12"/>
                <a:stretch>
                  <a:fillRect b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09499031-ED34-8C4F-A8C7-1EF34A78DBEF}"/>
              </a:ext>
            </a:extLst>
          </p:cNvPr>
          <p:cNvSpPr txBox="1"/>
          <p:nvPr/>
        </p:nvSpPr>
        <p:spPr>
          <a:xfrm>
            <a:off x="3823081" y="3760805"/>
            <a:ext cx="2020105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tx1"/>
                </a:solidFill>
              </a:rPr>
              <a:t>Eigen frequencies:</a:t>
            </a:r>
          </a:p>
        </p:txBody>
      </p:sp>
    </p:spTree>
    <p:extLst>
      <p:ext uri="{BB962C8B-B14F-4D97-AF65-F5344CB8AC3E}">
        <p14:creationId xmlns:p14="http://schemas.microsoft.com/office/powerpoint/2010/main" val="982344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285" y="164575"/>
            <a:ext cx="7911429" cy="629095"/>
          </a:xfrm>
        </p:spPr>
        <p:txBody>
          <a:bodyPr/>
          <a:lstStyle/>
          <a:p>
            <a:r>
              <a:rPr lang="en-US" dirty="0"/>
              <a:t>BPM Systems Part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2360" y="1547155"/>
            <a:ext cx="6644065" cy="4301360"/>
          </a:xfrm>
        </p:spPr>
        <p:txBody>
          <a:bodyPr/>
          <a:lstStyle/>
          <a:p>
            <a:r>
              <a:rPr lang="en-US" dirty="0"/>
              <a:t>Principle of operation</a:t>
            </a:r>
          </a:p>
          <a:p>
            <a:pPr lvl="1"/>
            <a:r>
              <a:rPr lang="en-US" dirty="0"/>
              <a:t>Wall currents and the electrostatic BPM pickup</a:t>
            </a:r>
          </a:p>
          <a:p>
            <a:r>
              <a:rPr lang="en-US" dirty="0"/>
              <a:t>Bunch Beam Signals</a:t>
            </a:r>
          </a:p>
          <a:p>
            <a:r>
              <a:rPr lang="en-US" dirty="0"/>
              <a:t>The image charge (current) model for BPMs</a:t>
            </a:r>
          </a:p>
          <a:p>
            <a:pPr lvl="1"/>
            <a:r>
              <a:rPr lang="en-US" dirty="0"/>
              <a:t>Position characteristic in a circular beam pipe</a:t>
            </a:r>
          </a:p>
          <a:p>
            <a:pPr lvl="1"/>
            <a:r>
              <a:rPr lang="en-US" dirty="0"/>
              <a:t>Numerical analysis and correction of non-linearities</a:t>
            </a:r>
          </a:p>
          <a:p>
            <a:r>
              <a:rPr lang="en-US" dirty="0"/>
              <a:t>BPM pickups</a:t>
            </a:r>
          </a:p>
          <a:p>
            <a:pPr lvl="1"/>
            <a:r>
              <a:rPr lang="en-US" dirty="0"/>
              <a:t>Split-plane BPM</a:t>
            </a:r>
          </a:p>
          <a:p>
            <a:pPr lvl="1"/>
            <a:r>
              <a:rPr lang="en-US" dirty="0"/>
              <a:t>Button BPM</a:t>
            </a:r>
          </a:p>
          <a:p>
            <a:pPr lvl="1"/>
            <a:r>
              <a:rPr lang="en-US" dirty="0" err="1"/>
              <a:t>Stripline</a:t>
            </a:r>
            <a:r>
              <a:rPr lang="en-US" dirty="0"/>
              <a:t> BPM</a:t>
            </a:r>
          </a:p>
          <a:p>
            <a:pPr lvl="1"/>
            <a:r>
              <a:rPr lang="en-US" dirty="0"/>
              <a:t>Cavity BPM</a:t>
            </a:r>
          </a:p>
          <a:p>
            <a:r>
              <a:rPr lang="en-US" dirty="0"/>
              <a:t>Summary of part 1</a:t>
            </a:r>
          </a:p>
        </p:txBody>
      </p:sp>
    </p:spTree>
    <p:extLst>
      <p:ext uri="{BB962C8B-B14F-4D97-AF65-F5344CB8AC3E}">
        <p14:creationId xmlns:p14="http://schemas.microsoft.com/office/powerpoint/2010/main" val="236909137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EE094-D48A-B240-91BF-7C1D46664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67480-D8F2-F542-B709-CA924B443C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6668" y="1086295"/>
            <a:ext cx="3530312" cy="510786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Beam couples to: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00B0F0"/>
                </a:solidFill>
              </a:rPr>
              <a:t>dipole (TM</a:t>
            </a:r>
            <a:r>
              <a:rPr lang="en-US" baseline="-25000" dirty="0">
                <a:solidFill>
                  <a:srgbClr val="00B0F0"/>
                </a:solidFill>
              </a:rPr>
              <a:t>110</a:t>
            </a:r>
            <a:r>
              <a:rPr lang="en-US" dirty="0">
                <a:solidFill>
                  <a:srgbClr val="00B0F0"/>
                </a:solidFill>
              </a:rPr>
              <a:t>) </a:t>
            </a:r>
            <a:r>
              <a:rPr lang="en-US" dirty="0"/>
              <a:t>and</a:t>
            </a:r>
            <a:br>
              <a:rPr lang="en-US" dirty="0"/>
            </a:br>
            <a:r>
              <a:rPr lang="en-US" dirty="0">
                <a:solidFill>
                  <a:srgbClr val="0066FF"/>
                </a:solidFill>
              </a:rPr>
              <a:t>monopole (TM</a:t>
            </a:r>
            <a:r>
              <a:rPr lang="en-US" baseline="-25000" dirty="0">
                <a:solidFill>
                  <a:srgbClr val="0066FF"/>
                </a:solidFill>
              </a:rPr>
              <a:t>010</a:t>
            </a:r>
            <a:r>
              <a:rPr lang="en-US" dirty="0">
                <a:solidFill>
                  <a:srgbClr val="0066FF"/>
                </a:solidFill>
              </a:rPr>
              <a:t>) </a:t>
            </a:r>
            <a:br>
              <a:rPr lang="en-US" dirty="0"/>
            </a:br>
            <a:r>
              <a:rPr lang="en-US" dirty="0"/>
              <a:t>&amp; other modes</a:t>
            </a:r>
          </a:p>
          <a:p>
            <a:r>
              <a:rPr lang="en-US" dirty="0"/>
              <a:t>Common mode (</a:t>
            </a:r>
            <a:r>
              <a:rPr lang="en-US" dirty="0">
                <a:solidFill>
                  <a:srgbClr val="00B0F0"/>
                </a:solidFill>
              </a:rPr>
              <a:t>TM</a:t>
            </a:r>
            <a:r>
              <a:rPr lang="en-US" baseline="-25000" dirty="0">
                <a:solidFill>
                  <a:srgbClr val="00B0F0"/>
                </a:solidFill>
              </a:rPr>
              <a:t>010</a:t>
            </a:r>
            <a:r>
              <a:rPr lang="en-US" dirty="0"/>
              <a:t>) frequency discrimination</a:t>
            </a:r>
          </a:p>
          <a:p>
            <a:r>
              <a:rPr lang="en-US" dirty="0"/>
              <a:t>Decaying RF signal response</a:t>
            </a:r>
          </a:p>
          <a:p>
            <a:pPr lvl="1"/>
            <a:r>
              <a:rPr lang="en-US" dirty="0">
                <a:solidFill>
                  <a:srgbClr val="0099FF"/>
                </a:solidFill>
              </a:rPr>
              <a:t>Position signal: TM</a:t>
            </a:r>
            <a:r>
              <a:rPr lang="en-US" baseline="-25000" dirty="0">
                <a:solidFill>
                  <a:srgbClr val="0099FF"/>
                </a:solidFill>
              </a:rPr>
              <a:t>110</a:t>
            </a:r>
          </a:p>
          <a:p>
            <a:pPr lvl="2"/>
            <a:r>
              <a:rPr lang="en-US" sz="1700" dirty="0"/>
              <a:t>Requires normalization and a phase reference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Intensity signal: TM</a:t>
            </a:r>
            <a:r>
              <a:rPr lang="en-US" baseline="-25000" dirty="0">
                <a:solidFill>
                  <a:srgbClr val="0000FF"/>
                </a:solidFill>
              </a:rPr>
              <a:t>010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FC4A37-9F94-6349-A76F-B073DBFAA3B7}"/>
                  </a:ext>
                </a:extLst>
              </p:cNvPr>
              <p:cNvSpPr txBox="1"/>
              <p:nvPr/>
            </p:nvSpPr>
            <p:spPr>
              <a:xfrm>
                <a:off x="5823962" y="1402130"/>
                <a:ext cx="2875724" cy="614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r>
                        <a:rPr lang="en-US" b="0" i="1" smtClean="0">
                          <a:latin typeface="Cambria Math"/>
                        </a:rPr>
                        <m:t>𝐶</m:t>
                      </m:r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𝑗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11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𝜔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sup>
                      </m:sSup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e>
                      </m:fun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7FC4A37-9F94-6349-A76F-B073DBFAA3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3962" y="1402130"/>
                <a:ext cx="2875724" cy="614912"/>
              </a:xfrm>
              <a:prstGeom prst="rect">
                <a:avLst/>
              </a:prstGeom>
              <a:blipFill>
                <a:blip r:embed="rId2"/>
                <a:stretch>
                  <a:fillRect b="-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manfred\Documents\ConferencesWorkshops\DIPAC2011\myPresentation\cavity_bpm Model (1).jpg">
            <a:extLst>
              <a:ext uri="{FF2B5EF4-FFF2-40B4-BE49-F238E27FC236}">
                <a16:creationId xmlns:a16="http://schemas.microsoft.com/office/drawing/2014/main" id="{1D3CFD95-23D9-B34A-9277-250A736D9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123" y="1028034"/>
            <a:ext cx="2517396" cy="190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manfred\Documents\ConferencesWorkshops\DIPAC2011\myPresentation\cavity_bpm_long Model (1).jpg">
            <a:extLst>
              <a:ext uri="{FF2B5EF4-FFF2-40B4-BE49-F238E27FC236}">
                <a16:creationId xmlns:a16="http://schemas.microsoft.com/office/drawing/2014/main" id="{3C7FE566-4F9E-4040-8F6C-4F56FB022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66" y="1086296"/>
            <a:ext cx="2703840" cy="221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0A3381A2-CD65-5143-A9A5-F3D3BB71A824}"/>
              </a:ext>
            </a:extLst>
          </p:cNvPr>
          <p:cNvGrpSpPr/>
          <p:nvPr/>
        </p:nvGrpSpPr>
        <p:grpSpPr>
          <a:xfrm>
            <a:off x="196028" y="3441522"/>
            <a:ext cx="2578086" cy="2707097"/>
            <a:chOff x="212757" y="3055898"/>
            <a:chExt cx="2578086" cy="2707097"/>
          </a:xfrm>
        </p:grpSpPr>
        <p:pic>
          <p:nvPicPr>
            <p:cNvPr id="8" name="Picture 7" descr="CavityBPM_TM110efield.bmp">
              <a:extLst>
                <a:ext uri="{FF2B5EF4-FFF2-40B4-BE49-F238E27FC236}">
                  <a16:creationId xmlns:a16="http://schemas.microsoft.com/office/drawing/2014/main" id="{D6178CB3-4943-7B47-816E-E528B4E58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757" y="3055898"/>
              <a:ext cx="2578086" cy="199741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FD58E79-2BFE-834B-9762-68009E2E5BF6}"/>
                    </a:ext>
                  </a:extLst>
                </p:cNvPr>
                <p:cNvSpPr txBox="1"/>
                <p:nvPr/>
              </p:nvSpPr>
              <p:spPr>
                <a:xfrm>
                  <a:off x="224095" y="5083450"/>
                  <a:ext cx="1271117" cy="67954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𝑝𝑖𝑝𝑒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=12.5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=100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  <m:oMath xmlns:m="http://schemas.openxmlformats.org/officeDocument/2006/math"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ℓ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𝑐𝑎𝑣</m:t>
                            </m:r>
                          </m:sub>
                        </m:sSub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=10</m:t>
                        </m:r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𝑚𝑚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3FD58E79-2BFE-834B-9762-68009E2E5BF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4095" y="5083450"/>
                  <a:ext cx="1271117" cy="679545"/>
                </a:xfrm>
                <a:prstGeom prst="rect">
                  <a:avLst/>
                </a:prstGeom>
                <a:blipFill>
                  <a:blip r:embed="rId6"/>
                  <a:stretch>
                    <a:fillRect l="-2970" r="-2970" b="-185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571C7B-B35A-2740-9F62-19F3B75A2315}"/>
              </a:ext>
            </a:extLst>
          </p:cNvPr>
          <p:cNvGrpSpPr/>
          <p:nvPr/>
        </p:nvGrpSpPr>
        <p:grpSpPr>
          <a:xfrm>
            <a:off x="3221929" y="4810137"/>
            <a:ext cx="2090724" cy="1446084"/>
            <a:chOff x="3204096" y="3055898"/>
            <a:chExt cx="2090724" cy="1446084"/>
          </a:xfrm>
        </p:grpSpPr>
        <p:pic>
          <p:nvPicPr>
            <p:cNvPr id="7" name="Picture 6" descr="CavityBPMvUpTD.png">
              <a:extLst>
                <a:ext uri="{FF2B5EF4-FFF2-40B4-BE49-F238E27FC236}">
                  <a16:creationId xmlns:a16="http://schemas.microsoft.com/office/drawing/2014/main" id="{AFDA0C74-EE43-5742-8BEC-0C452C21F95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4096" y="3055898"/>
              <a:ext cx="2090724" cy="1446084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D247872-9D6C-2042-A7B1-40FA61E47D1D}"/>
                </a:ext>
              </a:extLst>
            </p:cNvPr>
            <p:cNvSpPr txBox="1"/>
            <p:nvPr/>
          </p:nvSpPr>
          <p:spPr>
            <a:xfrm>
              <a:off x="3591817" y="3304832"/>
              <a:ext cx="164339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600" dirty="0"/>
                <a:t>time domain</a:t>
              </a:r>
              <a:br>
                <a:rPr lang="en-US" sz="1600" dirty="0"/>
              </a:br>
              <a:r>
                <a:rPr lang="en-US" sz="1600" dirty="0"/>
                <a:t>bunch response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AFFE8FB-265D-0A49-9590-44A78C4993C2}"/>
              </a:ext>
            </a:extLst>
          </p:cNvPr>
          <p:cNvGrpSpPr/>
          <p:nvPr/>
        </p:nvGrpSpPr>
        <p:grpSpPr>
          <a:xfrm>
            <a:off x="3049156" y="2780586"/>
            <a:ext cx="2533151" cy="1848760"/>
            <a:chOff x="2939812" y="4289509"/>
            <a:chExt cx="2533151" cy="184876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258AA6C-D756-3841-8D68-6DF8E4012B7A}"/>
                </a:ext>
              </a:extLst>
            </p:cNvPr>
            <p:cNvGrpSpPr/>
            <p:nvPr/>
          </p:nvGrpSpPr>
          <p:grpSpPr>
            <a:xfrm>
              <a:off x="2939812" y="4528637"/>
              <a:ext cx="2533151" cy="1609632"/>
              <a:chOff x="2576141" y="4581150"/>
              <a:chExt cx="2803022" cy="1658455"/>
            </a:xfrm>
          </p:grpSpPr>
          <p:pic>
            <p:nvPicPr>
              <p:cNvPr id="11" name="Picture 10" descr="CavityBPMvUpMagn.png">
                <a:extLst>
                  <a:ext uri="{FF2B5EF4-FFF2-40B4-BE49-F238E27FC236}">
                    <a16:creationId xmlns:a16="http://schemas.microsoft.com/office/drawing/2014/main" id="{13B7834D-A2D6-7A41-B452-B2CB4B954B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76141" y="4581150"/>
                <a:ext cx="2803022" cy="1658455"/>
              </a:xfrm>
              <a:prstGeom prst="rect">
                <a:avLst/>
              </a:prstGeom>
            </p:spPr>
          </p:pic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06ADAD1E-49CA-1140-987D-F5833756901D}"/>
                  </a:ext>
                </a:extLst>
              </p:cNvPr>
              <p:cNvSpPr/>
              <p:nvPr/>
            </p:nvSpPr>
            <p:spPr bwMode="auto">
              <a:xfrm>
                <a:off x="3074205" y="4657960"/>
                <a:ext cx="115215" cy="76810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FDF29BB9-497B-404C-8ED7-072D82464F48}"/>
                  </a:ext>
                </a:extLst>
              </p:cNvPr>
              <p:cNvSpPr/>
              <p:nvPr/>
            </p:nvSpPr>
            <p:spPr bwMode="auto">
              <a:xfrm>
                <a:off x="3240000" y="5118820"/>
                <a:ext cx="115215" cy="76810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3BB2C9F-F788-1F4A-BBEC-F1F06381C845}"/>
                    </a:ext>
                  </a:extLst>
                </p:cNvPr>
                <p:cNvSpPr txBox="1"/>
                <p:nvPr/>
              </p:nvSpPr>
              <p:spPr>
                <a:xfrm>
                  <a:off x="3220138" y="4289509"/>
                  <a:ext cx="45762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00FF"/>
                                </a:solidFill>
                                <a:latin typeface="Cambria Math" panose="02040503050406030204" pitchFamily="18" charset="0"/>
                              </a:rPr>
                              <m:t>010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E3BB2C9F-F788-1F4A-BBEC-F1F06381C84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0138" y="4289509"/>
                  <a:ext cx="457626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6216" r="-2703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04C4129-8D5A-FF43-A2D4-1E3CD7A153FB}"/>
                    </a:ext>
                  </a:extLst>
                </p:cNvPr>
                <p:cNvSpPr txBox="1"/>
                <p:nvPr/>
              </p:nvSpPr>
              <p:spPr>
                <a:xfrm>
                  <a:off x="3337364" y="5761330"/>
                  <a:ext cx="4523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99FF"/>
                                </a:solidFill>
                                <a:latin typeface="Cambria Math" panose="02040503050406030204" pitchFamily="18" charset="0"/>
                              </a:rPr>
                              <m:t>110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04C4129-8D5A-FF43-A2D4-1E3CD7A153F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7364" y="5761330"/>
                  <a:ext cx="452303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13514" b="-3478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7570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DC54A-FD8F-7140-B2CD-FF27CB39A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Common-mode free Cavity BPMs</a:t>
            </a:r>
          </a:p>
        </p:txBody>
      </p:sp>
      <p:pic>
        <p:nvPicPr>
          <p:cNvPr id="5" name="Object 4">
            <a:extLst>
              <a:ext uri="{FF2B5EF4-FFF2-40B4-BE49-F238E27FC236}">
                <a16:creationId xmlns:a16="http://schemas.microsoft.com/office/drawing/2014/main" id="{865D3F21-CB5C-8941-BFFC-649EB95968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t="-3003" r="-78" b="-533"/>
          <a:stretch>
            <a:fillRect/>
          </a:stretch>
        </p:blipFill>
        <p:spPr bwMode="auto">
          <a:xfrm>
            <a:off x="318969" y="3384253"/>
            <a:ext cx="2985666" cy="256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F0FFF2-D11D-7441-A181-2460FB1A2046}"/>
                  </a:ext>
                </a:extLst>
              </p:cNvPr>
              <p:cNvSpPr txBox="1"/>
              <p:nvPr/>
            </p:nvSpPr>
            <p:spPr>
              <a:xfrm>
                <a:off x="5529596" y="3623306"/>
                <a:ext cx="3390287" cy="674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66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66FF"/>
                              </a:solidFill>
                              <a:latin typeface="Cambria Math"/>
                            </a:rPr>
                            <m:t>010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66FF"/>
                          </a:solidFill>
                          <a:latin typeface="Cambria Math"/>
                        </a:rPr>
                        <m:t>  &lt; 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10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𝑎</m:t>
                          </m:r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𝜀𝜇</m:t>
                              </m:r>
                            </m:e>
                          </m:rad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 </m:t>
                      </m:r>
                      <m:r>
                        <a:rPr lang="en-US" b="0" i="1" smtClean="0">
                          <a:solidFill>
                            <a:srgbClr val="00B0F0"/>
                          </a:solidFill>
                          <a:latin typeface="Cambria Math"/>
                        </a:rPr>
                        <m:t>&lt;</m:t>
                      </m:r>
                      <m:r>
                        <a:rPr lang="en-US" b="0" i="1" smtClean="0">
                          <a:latin typeface="Cambria Math"/>
                        </a:rPr>
                        <m:t>   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B0F0"/>
                              </a:solidFill>
                              <a:latin typeface="Cambria Math"/>
                            </a:rPr>
                            <m:t>110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F0FFF2-D11D-7441-A181-2460FB1A2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9596" y="3623306"/>
                <a:ext cx="3390287" cy="6748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1">
            <a:extLst>
              <a:ext uri="{FF2B5EF4-FFF2-40B4-BE49-F238E27FC236}">
                <a16:creationId xmlns:a16="http://schemas.microsoft.com/office/drawing/2014/main" id="{E3464B56-B7B2-2241-8762-78DD3457C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4034" y="4427530"/>
            <a:ext cx="2712141" cy="174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FBF7B0-515D-4649-9E8D-C3E69325F8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8379" y="3382593"/>
            <a:ext cx="4711217" cy="25701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Add slot-coupled waveguide TE</a:t>
            </a:r>
            <a:r>
              <a:rPr lang="en-US" baseline="-25000" dirty="0"/>
              <a:t>01</a:t>
            </a:r>
            <a:r>
              <a:rPr lang="en-US" dirty="0"/>
              <a:t>-mode high-pass filter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 dirty="0"/>
              <a:t>between cavity and coaxial output port.</a:t>
            </a:r>
          </a:p>
          <a:p>
            <a:pPr lvl="1"/>
            <a:r>
              <a:rPr lang="en-US" dirty="0"/>
              <a:t>Finite Q of TM</a:t>
            </a:r>
            <a:r>
              <a:rPr lang="en-US" baseline="-25000" dirty="0"/>
              <a:t>010</a:t>
            </a:r>
            <a:r>
              <a:rPr lang="en-US" dirty="0"/>
              <a:t> still leaks into TM</a:t>
            </a:r>
            <a:r>
              <a:rPr lang="en-US" baseline="-25000" dirty="0"/>
              <a:t>110</a:t>
            </a:r>
            <a:r>
              <a:rPr lang="en-US" dirty="0"/>
              <a:t>!</a:t>
            </a:r>
          </a:p>
          <a:p>
            <a:r>
              <a:rPr lang="en-US" dirty="0"/>
              <a:t>The dipole mode has two polarizations</a:t>
            </a:r>
          </a:p>
          <a:p>
            <a:pPr lvl="1"/>
            <a:r>
              <a:rPr lang="en-US" dirty="0"/>
              <a:t>which will orientate along imperfections, or as wanted along the coupling slots</a:t>
            </a:r>
          </a:p>
          <a:p>
            <a:pPr lvl="2"/>
            <a:r>
              <a:rPr lang="en-US" sz="1600" dirty="0"/>
              <a:t>Requires tight tolerances to minimize </a:t>
            </a:r>
            <a:br>
              <a:rPr lang="en-US" sz="1600" dirty="0"/>
            </a:br>
            <a:r>
              <a:rPr lang="en-US" sz="1600" dirty="0"/>
              <a:t>x-y cross talk</a:t>
            </a:r>
          </a:p>
          <a:p>
            <a:pPr lvl="1"/>
            <a:endParaRPr lang="en-US" dirty="0"/>
          </a:p>
        </p:txBody>
      </p:sp>
      <p:pic>
        <p:nvPicPr>
          <p:cNvPr id="20" name="Picture 5" descr="resonator_movie_v5_waveguide_04">
            <a:extLst>
              <a:ext uri="{FF2B5EF4-FFF2-40B4-BE49-F238E27FC236}">
                <a16:creationId xmlns:a16="http://schemas.microsoft.com/office/drawing/2014/main" id="{4671C6A3-3392-7540-87A5-B31FC1C3C360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2000" y="1179030"/>
            <a:ext cx="3600000" cy="1944714"/>
          </a:xfrm>
          <a:prstGeom prst="rect">
            <a:avLst/>
          </a:prstGeom>
          <a:noFill/>
        </p:spPr>
      </p:pic>
      <p:pic>
        <p:nvPicPr>
          <p:cNvPr id="4" name="Picture 1">
            <a:extLst>
              <a:ext uri="{FF2B5EF4-FFF2-40B4-BE49-F238E27FC236}">
                <a16:creationId xmlns:a16="http://schemas.microsoft.com/office/drawing/2014/main" id="{9FBF020A-B86D-9248-B0EC-386FB1C418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8969" y="1163105"/>
            <a:ext cx="2710790" cy="190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resonator_movie_v5_waveguide_03">
            <a:extLst>
              <a:ext uri="{FF2B5EF4-FFF2-40B4-BE49-F238E27FC236}">
                <a16:creationId xmlns:a16="http://schemas.microsoft.com/office/drawing/2014/main" id="{EBC20CFF-5BD6-DC40-9F09-A3BC343D078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29597" y="1120176"/>
            <a:ext cx="3600000" cy="1943975"/>
          </a:xfrm>
          <a:prstGeom prst="rect">
            <a:avLst/>
          </a:prstGeom>
          <a:noFill/>
        </p:spPr>
      </p:pic>
      <p:sp>
        <p:nvSpPr>
          <p:cNvPr id="22" name="Text Box 11">
            <a:extLst>
              <a:ext uri="{FF2B5EF4-FFF2-40B4-BE49-F238E27FC236}">
                <a16:creationId xmlns:a16="http://schemas.microsoft.com/office/drawing/2014/main" id="{78E7DD33-FE9E-C040-8945-DAEAC3F939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1544" y="956262"/>
            <a:ext cx="17684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00FF"/>
                </a:solidFill>
              </a:rPr>
              <a:t>monopole mode</a:t>
            </a:r>
          </a:p>
        </p:txBody>
      </p:sp>
      <p:sp>
        <p:nvSpPr>
          <p:cNvPr id="23" name="Text Box 11">
            <a:extLst>
              <a:ext uri="{FF2B5EF4-FFF2-40B4-BE49-F238E27FC236}">
                <a16:creationId xmlns:a16="http://schemas.microsoft.com/office/drawing/2014/main" id="{1C564C3B-321F-CF46-8950-52074A8BD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28075" y="922032"/>
            <a:ext cx="13933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B0F0"/>
                </a:solidFill>
              </a:rPr>
              <a:t>dipole mode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B45F38E-1ABF-D545-873C-25A8F9F60F0D}"/>
              </a:ext>
            </a:extLst>
          </p:cNvPr>
          <p:cNvSpPr txBox="1"/>
          <p:nvPr/>
        </p:nvSpPr>
        <p:spPr>
          <a:xfrm>
            <a:off x="7815356" y="2482532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br>
              <a:rPr lang="en-US" dirty="0"/>
            </a:br>
            <a:r>
              <a:rPr lang="en-US" i="1" dirty="0"/>
              <a:t>D. </a:t>
            </a:r>
            <a:r>
              <a:rPr lang="en-US" i="1" dirty="0" err="1"/>
              <a:t>Lipka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44297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0CDE-62B4-CE48-A688-BE8BC9B9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Cavity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9259-1781-6146-AB99-EB52BF8DB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236" y="971080"/>
            <a:ext cx="8641124" cy="5338295"/>
          </a:xfrm>
        </p:spPr>
        <p:txBody>
          <a:bodyPr lIns="90000">
            <a:normAutofit fontScale="92500"/>
          </a:bodyPr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No or minimum common mode signal contribution in the ∆-signal</a:t>
            </a:r>
          </a:p>
          <a:p>
            <a:pPr lvl="2"/>
            <a:r>
              <a:rPr lang="en-US" sz="1600" dirty="0"/>
              <a:t>Frequency discrimination of dipole (TM110) and monopole (TM010) modes</a:t>
            </a:r>
          </a:p>
          <a:p>
            <a:pPr lvl="1"/>
            <a:r>
              <a:rPr lang="en-US" dirty="0"/>
              <a:t>High resolution potential</a:t>
            </a:r>
          </a:p>
          <a:p>
            <a:pPr lvl="2"/>
            <a:r>
              <a:rPr lang="en-US" sz="1600" dirty="0"/>
              <a:t>High shunt (transfer) impedance of the TM110 mode</a:t>
            </a:r>
          </a:p>
          <a:p>
            <a:pPr lvl="3"/>
            <a:r>
              <a:rPr lang="en-US" sz="1400" dirty="0"/>
              <a:t>Even for lower Q tuning of the TM110 mode</a:t>
            </a:r>
          </a:p>
          <a:p>
            <a:pPr lvl="2"/>
            <a:r>
              <a:rPr lang="en-US" sz="1600" dirty="0"/>
              <a:t>Sub-</a:t>
            </a:r>
            <a:r>
              <a:rPr lang="en-US" sz="1600" dirty="0" err="1"/>
              <a:t>μm</a:t>
            </a:r>
            <a:r>
              <a:rPr lang="en-US" sz="1600" dirty="0"/>
              <a:t> signal pass resolution potential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High beam coupling impedance</a:t>
            </a:r>
          </a:p>
          <a:p>
            <a:pPr lvl="2"/>
            <a:r>
              <a:rPr lang="en-US" sz="1600" dirty="0"/>
              <a:t>No free lunch: high impedance may cause beam break-up and/or instabilities</a:t>
            </a:r>
          </a:p>
          <a:p>
            <a:pPr lvl="2"/>
            <a:r>
              <a:rPr lang="en-US" sz="1600" dirty="0"/>
              <a:t>No or very limited use in ring accelerators</a:t>
            </a:r>
          </a:p>
          <a:p>
            <a:pPr lvl="1"/>
            <a:r>
              <a:rPr lang="en-US" dirty="0"/>
              <a:t>Requires a reference monopole mode (TM010) resonator</a:t>
            </a:r>
          </a:p>
          <a:p>
            <a:pPr lvl="2"/>
            <a:r>
              <a:rPr lang="en-US" sz="1600" dirty="0"/>
              <a:t>Beam phase and intensity</a:t>
            </a:r>
          </a:p>
          <a:p>
            <a:pPr lvl="1"/>
            <a:r>
              <a:rPr lang="en-US" dirty="0"/>
              <a:t>Limited position range</a:t>
            </a:r>
          </a:p>
          <a:p>
            <a:pPr lvl="2"/>
            <a:r>
              <a:rPr lang="en-US" sz="1600" dirty="0"/>
              <a:t>~half aperture</a:t>
            </a:r>
          </a:p>
          <a:p>
            <a:pPr lvl="1"/>
            <a:r>
              <a:rPr lang="en-US" dirty="0"/>
              <a:t>Requires advanced RF read-out electronics</a:t>
            </a:r>
          </a:p>
          <a:p>
            <a:pPr lvl="1"/>
            <a:r>
              <a:rPr lang="en-US" dirty="0"/>
              <a:t>High-Q resonator may not be suitable for single bunch position measurements  </a:t>
            </a:r>
          </a:p>
        </p:txBody>
      </p:sp>
    </p:spTree>
    <p:extLst>
      <p:ext uri="{BB962C8B-B14F-4D97-AF65-F5344CB8AC3E}">
        <p14:creationId xmlns:p14="http://schemas.microsoft.com/office/powerpoint/2010/main" val="228431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DC54A-FD8F-7140-B2CD-FF27CB39A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4575"/>
            <a:ext cx="7924800" cy="629095"/>
          </a:xfrm>
        </p:spPr>
        <p:txBody>
          <a:bodyPr/>
          <a:lstStyle/>
          <a:p>
            <a:r>
              <a:rPr lang="en-US" dirty="0"/>
              <a:t>Examples of Cavity BPMs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46F17B-AC8F-984D-A326-636492460F8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56" r="12915" b="10006"/>
          <a:stretch/>
        </p:blipFill>
        <p:spPr>
          <a:xfrm>
            <a:off x="11619" y="983626"/>
            <a:ext cx="3260893" cy="2261808"/>
          </a:xfrm>
          <a:prstGeom prst="rect">
            <a:avLst/>
          </a:prstGeom>
        </p:spPr>
      </p:pic>
      <p:pic>
        <p:nvPicPr>
          <p:cNvPr id="14" name="Picture 6">
            <a:extLst>
              <a:ext uri="{FF2B5EF4-FFF2-40B4-BE49-F238E27FC236}">
                <a16:creationId xmlns:a16="http://schemas.microsoft.com/office/drawing/2014/main" id="{756E7556-F4BF-AC41-93F5-F7BEA915A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2229" y="3851222"/>
            <a:ext cx="2893702" cy="233780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E1C2CE18-CB57-5E4D-987B-F299D9A61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t="52531"/>
          <a:stretch>
            <a:fillRect/>
          </a:stretch>
        </p:blipFill>
        <p:spPr bwMode="auto">
          <a:xfrm>
            <a:off x="5517816" y="3854138"/>
            <a:ext cx="3496411" cy="233860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16" name="Picture 1">
            <a:extLst>
              <a:ext uri="{FF2B5EF4-FFF2-40B4-BE49-F238E27FC236}">
                <a16:creationId xmlns:a16="http://schemas.microsoft.com/office/drawing/2014/main" id="{290B8DA4-5EDE-5644-801E-F263AD9DE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 l="14015" r="7861"/>
          <a:stretch>
            <a:fillRect/>
          </a:stretch>
        </p:blipFill>
        <p:spPr bwMode="auto">
          <a:xfrm>
            <a:off x="82549" y="3851221"/>
            <a:ext cx="2268024" cy="233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596DCA2-F7B6-FE43-9E1B-EDEC1151009E}"/>
              </a:ext>
            </a:extLst>
          </p:cNvPr>
          <p:cNvSpPr txBox="1"/>
          <p:nvPr/>
        </p:nvSpPr>
        <p:spPr>
          <a:xfrm>
            <a:off x="76358" y="3794936"/>
            <a:ext cx="2254891" cy="324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000" b="0" dirty="0">
                <a:solidFill>
                  <a:srgbClr val="000000"/>
                </a:solidFill>
              </a:rPr>
              <a:t>Courtesy of D. Lipka &amp; Y. Honda</a:t>
            </a:r>
          </a:p>
        </p:txBody>
      </p:sp>
      <p:pic>
        <p:nvPicPr>
          <p:cNvPr id="91137" name="Picture 1" descr="page16image2662244128">
            <a:extLst>
              <a:ext uri="{FF2B5EF4-FFF2-40B4-BE49-F238E27FC236}">
                <a16:creationId xmlns:a16="http://schemas.microsoft.com/office/drawing/2014/main" id="{84460943-ED01-A742-BA08-D6A7FE8E78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566" y="1035087"/>
            <a:ext cx="2455032" cy="282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1C3C5D2-9268-A64C-BAE8-53CFF43DA79F}"/>
              </a:ext>
            </a:extLst>
          </p:cNvPr>
          <p:cNvSpPr txBox="1"/>
          <p:nvPr/>
        </p:nvSpPr>
        <p:spPr>
          <a:xfrm>
            <a:off x="6622237" y="3210162"/>
            <a:ext cx="20906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FFFF00"/>
                </a:solidFill>
              </a:rPr>
              <a:t>DESY XFEL</a:t>
            </a:r>
            <a:br>
              <a:rPr lang="en-US" sz="1600" b="1" dirty="0">
                <a:solidFill>
                  <a:srgbClr val="FFFF00"/>
                </a:solidFill>
              </a:rPr>
            </a:br>
            <a:r>
              <a:rPr lang="en-US" sz="1600" b="1" dirty="0">
                <a:solidFill>
                  <a:srgbClr val="FFFF00"/>
                </a:solidFill>
              </a:rPr>
              <a:t>3.3 GHz cavity BPM</a:t>
            </a:r>
          </a:p>
        </p:txBody>
      </p:sp>
      <p:pic>
        <p:nvPicPr>
          <p:cNvPr id="20" name="Picture 4" descr="C:\Users\manfred\Documents\ILC\Instrumentation\CERN_Activities\HiRezBPM\pick up clic 2.JPG">
            <a:extLst>
              <a:ext uri="{FF2B5EF4-FFF2-40B4-BE49-F238E27FC236}">
                <a16:creationId xmlns:a16="http://schemas.microsoft.com/office/drawing/2014/main" id="{1D77D785-323A-5A47-87F8-02EF3EC9B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51302" y="983626"/>
            <a:ext cx="2820221" cy="2261808"/>
          </a:xfrm>
          <a:prstGeom prst="rect">
            <a:avLst/>
          </a:prstGeom>
          <a:noFill/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1C16EE-0E2A-0D4E-9E5A-41E01659C56F}"/>
              </a:ext>
            </a:extLst>
          </p:cNvPr>
          <p:cNvSpPr txBox="1"/>
          <p:nvPr/>
        </p:nvSpPr>
        <p:spPr>
          <a:xfrm>
            <a:off x="76358" y="2457161"/>
            <a:ext cx="25234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FF00"/>
                </a:solidFill>
              </a:rPr>
              <a:t>Setup of several 15 GHz</a:t>
            </a:r>
            <a:br>
              <a:rPr lang="en-US" sz="1600" b="1" dirty="0">
                <a:solidFill>
                  <a:srgbClr val="FFFF00"/>
                </a:solidFill>
              </a:rPr>
            </a:br>
            <a:r>
              <a:rPr lang="en-US" sz="1600" b="1" dirty="0">
                <a:solidFill>
                  <a:srgbClr val="FFFF00"/>
                </a:solidFill>
              </a:rPr>
              <a:t>cavity BPMs at the</a:t>
            </a:r>
            <a:br>
              <a:rPr lang="en-US" sz="1600" b="1" dirty="0">
                <a:solidFill>
                  <a:srgbClr val="FFFF00"/>
                </a:solidFill>
              </a:rPr>
            </a:br>
            <a:r>
              <a:rPr lang="en-US" sz="1600" b="1" dirty="0">
                <a:solidFill>
                  <a:srgbClr val="FFFF00"/>
                </a:solidFill>
              </a:rPr>
              <a:t>CLIC Test Facility </a:t>
            </a:r>
            <a:r>
              <a:rPr lang="en-US" sz="1600" b="1" dirty="0" err="1">
                <a:solidFill>
                  <a:srgbClr val="FFFF00"/>
                </a:solidFill>
              </a:rPr>
              <a:t>linac</a:t>
            </a:r>
            <a:endParaRPr lang="en-US" sz="1600" b="1" dirty="0">
              <a:solidFill>
                <a:srgbClr val="FFFF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8684BE-53A5-5D42-988F-DA2CCA4C345D}"/>
              </a:ext>
            </a:extLst>
          </p:cNvPr>
          <p:cNvSpPr txBox="1"/>
          <p:nvPr/>
        </p:nvSpPr>
        <p:spPr>
          <a:xfrm>
            <a:off x="6089750" y="3957122"/>
            <a:ext cx="20056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KEK C-Band</a:t>
            </a:r>
          </a:p>
          <a:p>
            <a:r>
              <a:rPr lang="en-US" sz="1600" b="1" dirty="0"/>
              <a:t>Cavity BPM,</a:t>
            </a:r>
          </a:p>
          <a:p>
            <a:r>
              <a:rPr lang="en-US" sz="1600" b="1" dirty="0"/>
              <a:t>resolution &lt;10 nm</a:t>
            </a:r>
          </a:p>
        </p:txBody>
      </p:sp>
    </p:spTree>
    <p:extLst>
      <p:ext uri="{BB962C8B-B14F-4D97-AF65-F5344CB8AC3E}">
        <p14:creationId xmlns:p14="http://schemas.microsoft.com/office/powerpoint/2010/main" val="6170651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2493C-3A08-1848-B403-FFC05528D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Types of BPM Pickups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576219-DB28-4449-BB53-DAFA547EB0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86295"/>
            <a:ext cx="5959460" cy="2632642"/>
          </a:xfrm>
        </p:spPr>
        <p:txBody>
          <a:bodyPr/>
          <a:lstStyle/>
          <a:p>
            <a:r>
              <a:rPr lang="en-US" dirty="0"/>
              <a:t>Less popular, but sometimes better suited for a specific application</a:t>
            </a:r>
          </a:p>
          <a:p>
            <a:pPr lvl="1"/>
            <a:r>
              <a:rPr lang="en-US" dirty="0" err="1"/>
              <a:t>Stripline</a:t>
            </a:r>
            <a:r>
              <a:rPr lang="en-US" dirty="0"/>
              <a:t> BPM with shorted downstream ports</a:t>
            </a:r>
          </a:p>
          <a:p>
            <a:pPr lvl="1"/>
            <a:r>
              <a:rPr lang="en-US" dirty="0"/>
              <a:t>Exponentially tapered </a:t>
            </a:r>
            <a:r>
              <a:rPr lang="en-US" dirty="0" err="1"/>
              <a:t>stripline</a:t>
            </a:r>
            <a:r>
              <a:rPr lang="en-US" dirty="0"/>
              <a:t> BPM</a:t>
            </a:r>
          </a:p>
          <a:p>
            <a:pPr lvl="1"/>
            <a:r>
              <a:rPr lang="en-US" dirty="0"/>
              <a:t> Re-entrant cavity BPM</a:t>
            </a:r>
          </a:p>
          <a:p>
            <a:pPr lvl="1"/>
            <a:r>
              <a:rPr lang="en-US" dirty="0"/>
              <a:t>Resonant </a:t>
            </a:r>
            <a:r>
              <a:rPr lang="en-US" dirty="0" err="1"/>
              <a:t>stripline</a:t>
            </a:r>
            <a:r>
              <a:rPr lang="en-US" dirty="0"/>
              <a:t> of button BPM</a:t>
            </a:r>
          </a:p>
          <a:p>
            <a:pPr lvl="1"/>
            <a:r>
              <a:rPr lang="en-US" dirty="0"/>
              <a:t>Inductive BPM, …</a:t>
            </a:r>
          </a:p>
          <a:p>
            <a:pPr lvl="2"/>
            <a:r>
              <a:rPr lang="en-US" sz="1600" dirty="0"/>
              <a:t>In common: based on symmetry</a:t>
            </a:r>
          </a:p>
        </p:txBody>
      </p:sp>
      <p:pic>
        <p:nvPicPr>
          <p:cNvPr id="4" name="図 1" descr="re-entrant_BPM_for_paper.PNG">
            <a:extLst>
              <a:ext uri="{FF2B5EF4-FFF2-40B4-BE49-F238E27FC236}">
                <a16:creationId xmlns:a16="http://schemas.microsoft.com/office/drawing/2014/main" id="{06156940-003C-5647-B059-4B7F85A95A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76" t="6696" r="39881" b="10755"/>
          <a:stretch/>
        </p:blipFill>
        <p:spPr>
          <a:xfrm>
            <a:off x="632804" y="3677577"/>
            <a:ext cx="4456772" cy="2506934"/>
          </a:xfrm>
          <a:prstGeom prst="rect">
            <a:avLst/>
          </a:prstGeom>
        </p:spPr>
      </p:pic>
      <p:pic>
        <p:nvPicPr>
          <p:cNvPr id="132097" name="Picture 1" descr="page11image1781664">
            <a:extLst>
              <a:ext uri="{FF2B5EF4-FFF2-40B4-BE49-F238E27FC236}">
                <a16:creationId xmlns:a16="http://schemas.microsoft.com/office/drawing/2014/main" id="{C91672DC-F506-1B40-A2B7-CBFACA3F6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73" y="3845335"/>
            <a:ext cx="2520671" cy="235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3400ADFC-A968-9E4B-AB85-4AAEAA6774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" t="5857" r="67466" b="4978"/>
          <a:stretch/>
        </p:blipFill>
        <p:spPr bwMode="auto">
          <a:xfrm>
            <a:off x="6722680" y="1086295"/>
            <a:ext cx="2099049" cy="2311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F24CAD-33D4-6345-AB48-AE0CAB36F4AD}"/>
              </a:ext>
            </a:extLst>
          </p:cNvPr>
          <p:cNvSpPr txBox="1"/>
          <p:nvPr/>
        </p:nvSpPr>
        <p:spPr>
          <a:xfrm>
            <a:off x="7336487" y="1086295"/>
            <a:ext cx="14975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solidFill>
                  <a:srgbClr val="FFFF00"/>
                </a:solidFill>
              </a:rPr>
              <a:t>exponential</a:t>
            </a:r>
            <a:br>
              <a:rPr lang="en-US" sz="1600" b="1" dirty="0">
                <a:solidFill>
                  <a:srgbClr val="FFFF00"/>
                </a:solidFill>
              </a:rPr>
            </a:br>
            <a:r>
              <a:rPr lang="en-US" sz="1600" b="1" dirty="0" err="1">
                <a:solidFill>
                  <a:srgbClr val="FFFF00"/>
                </a:solidFill>
              </a:rPr>
              <a:t>stripline</a:t>
            </a:r>
            <a:r>
              <a:rPr lang="en-US" sz="1600" b="1" dirty="0">
                <a:solidFill>
                  <a:srgbClr val="FFFF00"/>
                </a:solidFill>
              </a:rPr>
              <a:t> BPM</a:t>
            </a:r>
            <a:br>
              <a:rPr lang="en-US" sz="1600" b="1" dirty="0">
                <a:solidFill>
                  <a:srgbClr val="FFFF00"/>
                </a:solidFill>
              </a:rPr>
            </a:br>
            <a:r>
              <a:rPr lang="en-US" sz="1600" b="1" dirty="0">
                <a:solidFill>
                  <a:srgbClr val="FFFF00"/>
                </a:solidFill>
              </a:rPr>
              <a:t>(CERN)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349E1A4-7081-BF4E-8868-842CA34313BB}"/>
              </a:ext>
            </a:extLst>
          </p:cNvPr>
          <p:cNvSpPr txBox="1"/>
          <p:nvPr/>
        </p:nvSpPr>
        <p:spPr>
          <a:xfrm>
            <a:off x="3183285" y="5725444"/>
            <a:ext cx="1906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/>
              <a:t>re-entrant</a:t>
            </a:r>
            <a:br>
              <a:rPr lang="en-US" sz="1600" b="1" dirty="0"/>
            </a:br>
            <a:r>
              <a:rPr lang="en-US" sz="1600" b="1" dirty="0"/>
              <a:t>cavity BPM (KEK)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8C9AB2D-A653-184D-9846-16544CEA954F}"/>
              </a:ext>
            </a:extLst>
          </p:cNvPr>
          <p:cNvSpPr txBox="1"/>
          <p:nvPr/>
        </p:nvSpPr>
        <p:spPr>
          <a:xfrm>
            <a:off x="5301695" y="4182954"/>
            <a:ext cx="1863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inductive</a:t>
            </a:r>
            <a:br>
              <a:rPr lang="en-US" sz="1600" b="1" dirty="0"/>
            </a:br>
            <a:r>
              <a:rPr lang="en-US" sz="1600" b="1" dirty="0"/>
              <a:t>wall-current BPM</a:t>
            </a:r>
            <a:br>
              <a:rPr lang="en-US" sz="1600" b="1" dirty="0"/>
            </a:br>
            <a:r>
              <a:rPr lang="en-US" sz="1600" b="1" dirty="0"/>
              <a:t> (CERN)</a:t>
            </a:r>
          </a:p>
        </p:txBody>
      </p:sp>
    </p:spTree>
    <p:extLst>
      <p:ext uri="{BB962C8B-B14F-4D97-AF65-F5344CB8AC3E}">
        <p14:creationId xmlns:p14="http://schemas.microsoft.com/office/powerpoint/2010/main" val="2176079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CE35B-9A8F-054E-A88F-4D5D658C3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Part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FC0BB-64E0-7346-88E5-7ED3BA8E23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639" y="971081"/>
            <a:ext cx="8641125" cy="5223080"/>
          </a:xfrm>
        </p:spPr>
        <p:txBody>
          <a:bodyPr/>
          <a:lstStyle/>
          <a:p>
            <a:r>
              <a:rPr lang="en-US" dirty="0"/>
              <a:t>What have we learned?!</a:t>
            </a:r>
          </a:p>
          <a:p>
            <a:pPr lvl="1"/>
            <a:r>
              <a:rPr lang="en-US" dirty="0"/>
              <a:t>It is hard to stay up on Sunday morning and to follow a BPM session…</a:t>
            </a:r>
          </a:p>
          <a:p>
            <a:r>
              <a:rPr lang="en-US" dirty="0"/>
              <a:t>What else have we learned,… about BPMs?!</a:t>
            </a:r>
          </a:p>
          <a:p>
            <a:pPr lvl="1"/>
            <a:r>
              <a:rPr lang="en-US" dirty="0"/>
              <a:t>BPMs are based on symmetry</a:t>
            </a:r>
          </a:p>
          <a:p>
            <a:pPr lvl="2"/>
            <a:r>
              <a:rPr lang="en-US" sz="1600" dirty="0"/>
              <a:t>Detect the asymmetric beam position by a pair of symmetrically arranged electrodes or by a symmetric resonant, beam driven cavity</a:t>
            </a:r>
          </a:p>
          <a:p>
            <a:pPr lvl="1"/>
            <a:r>
              <a:rPr lang="en-US" dirty="0"/>
              <a:t>BPM pickups are non-invasive</a:t>
            </a:r>
          </a:p>
          <a:p>
            <a:pPr lvl="2"/>
            <a:r>
              <a:rPr lang="en-US" sz="1600" dirty="0"/>
              <a:t>Detect the beam’s center-of-charge by electromagnetic coupling</a:t>
            </a:r>
          </a:p>
          <a:p>
            <a:pPr lvl="1"/>
            <a:r>
              <a:rPr lang="en-US" dirty="0"/>
              <a:t>Broadband BPM electrode (</a:t>
            </a:r>
            <a:r>
              <a:rPr lang="en-US" dirty="0" err="1"/>
              <a:t>stripline</a:t>
            </a:r>
            <a:r>
              <a:rPr lang="en-US" dirty="0"/>
              <a:t>, button, etc.) signals </a:t>
            </a:r>
          </a:p>
          <a:p>
            <a:pPr lvl="2"/>
            <a:r>
              <a:rPr lang="en-US" sz="1600" dirty="0"/>
              <a:t>contain information of the beam position and the beam intensity</a:t>
            </a:r>
          </a:p>
          <a:p>
            <a:pPr lvl="3"/>
            <a:r>
              <a:rPr lang="en-US" sz="1400" dirty="0"/>
              <a:t>Need to “normalize” to extract a position signal</a:t>
            </a:r>
          </a:p>
          <a:p>
            <a:pPr lvl="2"/>
            <a:r>
              <a:rPr lang="en-US" sz="1600" dirty="0"/>
              <a:t>May have a non-linear position characteristic</a:t>
            </a:r>
          </a:p>
          <a:p>
            <a:pPr lvl="2"/>
            <a:r>
              <a:rPr lang="en-US" sz="1600" dirty="0"/>
              <a:t>Have a broad spectral response</a:t>
            </a:r>
          </a:p>
          <a:p>
            <a:pPr lvl="1"/>
            <a:r>
              <a:rPr lang="en-US" dirty="0"/>
              <a:t>Resonant cavity BPMs</a:t>
            </a:r>
          </a:p>
          <a:p>
            <a:pPr lvl="2"/>
            <a:r>
              <a:rPr lang="en-US" sz="1600" dirty="0"/>
              <a:t>Have a frequency selective beam response</a:t>
            </a:r>
          </a:p>
          <a:p>
            <a:pPr lvl="2"/>
            <a:r>
              <a:rPr lang="en-US" sz="1600" dirty="0"/>
              <a:t>Have a high resolution potential</a:t>
            </a:r>
          </a:p>
          <a:p>
            <a:pPr lvl="3"/>
            <a:r>
              <a:rPr lang="en-US" sz="1400" dirty="0"/>
              <a:t>No or only little “common mode” signal contribution in the dipole mode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29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C5606-F070-7E47-8355-9938FB3EE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E-field of a moving point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A4E22F-8A33-AA4C-BC4B-40DA36D3B4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199" y="4920706"/>
            <a:ext cx="7990202" cy="1273454"/>
          </a:xfrm>
        </p:spPr>
        <p:txBody>
          <a:bodyPr/>
          <a:lstStyle/>
          <a:p>
            <a:r>
              <a:rPr lang="en-US" dirty="0"/>
              <a:t>A relativistic moving charge</a:t>
            </a:r>
            <a:br>
              <a:rPr lang="en-US" dirty="0"/>
            </a:br>
            <a:r>
              <a:rPr lang="en-US" dirty="0"/>
              <a:t>has a “pancake”-like EM-field</a:t>
            </a:r>
          </a:p>
          <a:p>
            <a:pPr lvl="1"/>
            <a:r>
              <a:rPr lang="en-US" dirty="0"/>
              <a:t>Only Transverse Electric Magnetic (TEM) field components</a:t>
            </a:r>
          </a:p>
          <a:p>
            <a:pPr lvl="2"/>
            <a:r>
              <a:rPr lang="en-US" sz="1600" dirty="0"/>
              <a:t>almost no longitudinal field components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1082A74-446C-8D4E-9BBF-D6B9AB157C0D}"/>
              </a:ext>
            </a:extLst>
          </p:cNvPr>
          <p:cNvGrpSpPr/>
          <p:nvPr/>
        </p:nvGrpSpPr>
        <p:grpSpPr>
          <a:xfrm>
            <a:off x="4667399" y="5093483"/>
            <a:ext cx="2423498" cy="478336"/>
            <a:chOff x="4667399" y="5093483"/>
            <a:chExt cx="2423498" cy="47833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8A6E848D-E08D-354A-BA06-FD56A50EE62C}"/>
                    </a:ext>
                  </a:extLst>
                </p:cNvPr>
                <p:cNvSpPr txBox="1"/>
                <p:nvPr/>
              </p:nvSpPr>
              <p:spPr>
                <a:xfrm>
                  <a:off x="6092354" y="5194485"/>
                  <a:ext cx="998543" cy="28732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’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1" name="TextBox 90">
                  <a:extLst>
                    <a:ext uri="{FF2B5EF4-FFF2-40B4-BE49-F238E27FC236}">
                      <a16:creationId xmlns:a16="http://schemas.microsoft.com/office/drawing/2014/main" id="{8A6E848D-E08D-354A-BA06-FD56A50EE62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92354" y="5194485"/>
                  <a:ext cx="998543" cy="287323"/>
                </a:xfrm>
                <a:prstGeom prst="rect">
                  <a:avLst/>
                </a:prstGeom>
                <a:blipFill>
                  <a:blip r:embed="rId2"/>
                  <a:stretch>
                    <a:fillRect l="-3846" t="-4167" b="-208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40235EF-357F-894F-967A-BDDC631C6F3F}"/>
                    </a:ext>
                  </a:extLst>
                </p:cNvPr>
                <p:cNvSpPr txBox="1"/>
                <p:nvPr/>
              </p:nvSpPr>
              <p:spPr>
                <a:xfrm>
                  <a:off x="4667399" y="5093483"/>
                  <a:ext cx="1096454" cy="47833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𝜷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𝒗</m:t>
                            </m:r>
                          </m:num>
                          <m:den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𝒄</m:t>
                            </m:r>
                          </m:den>
                        </m:f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92" name="TextBox 91">
                  <a:extLst>
                    <a:ext uri="{FF2B5EF4-FFF2-40B4-BE49-F238E27FC236}">
                      <a16:creationId xmlns:a16="http://schemas.microsoft.com/office/drawing/2014/main" id="{A40235EF-357F-894F-967A-BDDC631C6F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7399" y="5093483"/>
                  <a:ext cx="1096454" cy="478336"/>
                </a:xfrm>
                <a:prstGeom prst="rect">
                  <a:avLst/>
                </a:prstGeom>
                <a:blipFill>
                  <a:blip r:embed="rId3"/>
                  <a:stretch>
                    <a:fillRect l="-6897" r="-2299" b="-102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9604B82-7707-E440-B50C-3DD1BD62D30B}"/>
              </a:ext>
            </a:extLst>
          </p:cNvPr>
          <p:cNvGrpSpPr/>
          <p:nvPr/>
        </p:nvGrpSpPr>
        <p:grpSpPr>
          <a:xfrm>
            <a:off x="445898" y="1053686"/>
            <a:ext cx="2700000" cy="3845405"/>
            <a:chOff x="445898" y="1053686"/>
            <a:chExt cx="2700000" cy="3845405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70197A2-2088-3042-8AD0-7A711C82F7FB}"/>
                </a:ext>
              </a:extLst>
            </p:cNvPr>
            <p:cNvGrpSpPr/>
            <p:nvPr/>
          </p:nvGrpSpPr>
          <p:grpSpPr>
            <a:xfrm>
              <a:off x="445898" y="1762084"/>
              <a:ext cx="2700000" cy="2701150"/>
              <a:chOff x="540000" y="1978850"/>
              <a:chExt cx="2700000" cy="2701150"/>
            </a:xfrm>
          </p:grpSpPr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A02DE2C3-03F8-7C42-A040-8BF4110EF22F}"/>
                  </a:ext>
                </a:extLst>
              </p:cNvPr>
              <p:cNvCxnSpPr/>
              <p:nvPr/>
            </p:nvCxnSpPr>
            <p:spPr bwMode="auto">
              <a:xfrm>
                <a:off x="540000" y="333000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69E443D8-4DAA-A343-B548-7DA9D39C028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5400000">
                <a:off x="540000" y="333000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4FCCAEC8-E6F6-4344-A4A1-B3DE208B9ECE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2700000">
                <a:off x="540000" y="332885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818E1009-E1F0-124D-B0D9-460B3177DC2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-2700000">
                <a:off x="540000" y="332885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FE7BD88B-03AA-F34A-B740-38568B77445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1320000">
                <a:off x="540000" y="332885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3DEF2806-3C60-C24C-8CC9-2D62BBAD48DA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-1320000">
                <a:off x="540000" y="332885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68E71450-2547-0149-A655-A74715BE48A7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4020000">
                <a:off x="540000" y="333000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99DA69B9-504A-FD48-82AF-2B51A6E91B55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rot="6720000">
                <a:off x="540000" y="3330000"/>
                <a:ext cx="2700000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</p:grpSp>
        <p:sp>
          <p:nvSpPr>
            <p:cNvPr id="72" name="Text Box 42">
              <a:extLst>
                <a:ext uri="{FF2B5EF4-FFF2-40B4-BE49-F238E27FC236}">
                  <a16:creationId xmlns:a16="http://schemas.microsoft.com/office/drawing/2014/main" id="{E62168DA-6CD1-9D4C-8609-F159778C92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3462" y="1053686"/>
              <a:ext cx="1737032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b="1" dirty="0">
                  <a:latin typeface="Arial" pitchFamily="34" charset="0"/>
                </a:rPr>
                <a:t>Point charge</a:t>
              </a:r>
              <a:br>
                <a:rPr lang="en-US" altLang="en-US" b="1" dirty="0">
                  <a:latin typeface="Arial" pitchFamily="34" charset="0"/>
                </a:rPr>
              </a:br>
              <a:r>
                <a:rPr lang="en-US" altLang="en-US" b="1" dirty="0">
                  <a:latin typeface="Arial" pitchFamily="34" charset="0"/>
                </a:rPr>
                <a:t>at rest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D3C4F83-1158-8C47-ADBA-7F009B816BA5}"/>
                    </a:ext>
                  </a:extLst>
                </p:cNvPr>
                <p:cNvSpPr txBox="1"/>
                <p:nvPr/>
              </p:nvSpPr>
              <p:spPr>
                <a:xfrm>
                  <a:off x="604564" y="4436464"/>
                  <a:ext cx="2536848" cy="46262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  <m:acc>
                          <m:accPr>
                            <m:chr m:val="⃗"/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→ </m:t>
                        </m:r>
                        <m:acc>
                          <m:accPr>
                            <m:chr m:val="⃗"/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  <m:d>
                          <m:d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4</m:t>
                            </m:r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𝜋𝜀</m:t>
                            </m:r>
                          </m:den>
                        </m:f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𝑞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16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acc>
                          <m:accPr>
                            <m:chr m:val="̂"/>
                            <m:ctrlPr>
                              <a:rPr lang="en-US" sz="16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D3C4F83-1158-8C47-ADBA-7F009B816B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4564" y="4436464"/>
                  <a:ext cx="2536848" cy="462627"/>
                </a:xfrm>
                <a:prstGeom prst="rect">
                  <a:avLst/>
                </a:prstGeom>
                <a:blipFill>
                  <a:blip r:embed="rId4"/>
                  <a:stretch>
                    <a:fillRect l="-503" b="-105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76F3760-46C4-F143-8FAC-D85AFAD0F66F}"/>
              </a:ext>
            </a:extLst>
          </p:cNvPr>
          <p:cNvGrpSpPr/>
          <p:nvPr/>
        </p:nvGrpSpPr>
        <p:grpSpPr>
          <a:xfrm>
            <a:off x="6175607" y="1053685"/>
            <a:ext cx="2320818" cy="3606969"/>
            <a:chOff x="6175607" y="1053685"/>
            <a:chExt cx="2320818" cy="3606969"/>
          </a:xfrm>
        </p:grpSpPr>
        <p:sp>
          <p:nvSpPr>
            <p:cNvPr id="83" name="Line 47">
              <a:extLst>
                <a:ext uri="{FF2B5EF4-FFF2-40B4-BE49-F238E27FC236}">
                  <a16:creationId xmlns:a16="http://schemas.microsoft.com/office/drawing/2014/main" id="{9D7E6E3B-9C8B-F14E-B62D-40416F39C7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751607" y="3081559"/>
              <a:ext cx="167136" cy="127435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FFFFFF"/>
                </a:solidFill>
                <a:latin typeface="Arial" pitchFamily="34" charset="0"/>
              </a:endParaRPr>
            </a:p>
          </p:txBody>
        </p:sp>
        <p:sp>
          <p:nvSpPr>
            <p:cNvPr id="84" name="Line 48">
              <a:extLst>
                <a:ext uri="{FF2B5EF4-FFF2-40B4-BE49-F238E27FC236}">
                  <a16:creationId xmlns:a16="http://schemas.microsoft.com/office/drawing/2014/main" id="{95520567-B15E-2E42-B3AB-85092647BB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937793" y="3075209"/>
              <a:ext cx="153104" cy="1280707"/>
            </a:xfrm>
            <a:prstGeom prst="line">
              <a:avLst/>
            </a:pr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FFFFFF"/>
                </a:solidFill>
                <a:latin typeface="Arial" pitchFamily="34" charset="0"/>
              </a:endParaRPr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0E9BBBD6-A26A-6849-8174-53F7A6AB21D9}"/>
                </a:ext>
              </a:extLst>
            </p:cNvPr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782547" y="1685248"/>
              <a:ext cx="308350" cy="2877674"/>
            </a:xfrm>
            <a:prstGeom prst="rect">
              <a:avLst/>
            </a:prstGeom>
          </p:spPr>
        </p:pic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9553C327-CF12-2E4C-94AD-884EB39BD07D}"/>
                </a:ext>
              </a:extLst>
            </p:cNvPr>
            <p:cNvCxnSpPr/>
            <p:nvPr/>
          </p:nvCxnSpPr>
          <p:spPr bwMode="auto">
            <a:xfrm>
              <a:off x="7321831" y="3124085"/>
              <a:ext cx="360000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78" name="Text Box 42">
              <a:extLst>
                <a:ext uri="{FF2B5EF4-FFF2-40B4-BE49-F238E27FC236}">
                  <a16:creationId xmlns:a16="http://schemas.microsoft.com/office/drawing/2014/main" id="{EA8C849C-F872-0F46-B011-2E029F0F13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175607" y="1053685"/>
              <a:ext cx="2320818" cy="6463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en-US" b="1" dirty="0">
                  <a:latin typeface="Arial" pitchFamily="34" charset="0"/>
                </a:rPr>
                <a:t>Relativistic moving</a:t>
              </a:r>
              <a:br>
                <a:rPr lang="en-US" altLang="en-US" b="1" dirty="0">
                  <a:latin typeface="Arial" pitchFamily="34" charset="0"/>
                </a:rPr>
              </a:br>
              <a:r>
                <a:rPr lang="en-US" altLang="en-US" b="1" dirty="0">
                  <a:latin typeface="Arial" pitchFamily="34" charset="0"/>
                </a:rPr>
                <a:t>point charge</a:t>
              </a:r>
            </a:p>
          </p:txBody>
        </p:sp>
        <p:sp>
          <p:nvSpPr>
            <p:cNvPr id="81" name="Oval 33">
              <a:extLst>
                <a:ext uri="{FF2B5EF4-FFF2-40B4-BE49-F238E27FC236}">
                  <a16:creationId xmlns:a16="http://schemas.microsoft.com/office/drawing/2014/main" id="{2F9AC79D-FCB3-734F-8663-E6AC6C6F8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6722" y="3020934"/>
              <a:ext cx="180000" cy="180000"/>
            </a:xfrm>
            <a:prstGeom prst="ellipse">
              <a:avLst/>
            </a:prstGeom>
            <a:solidFill>
              <a:srgbClr val="00FFFF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eaLnBrk="1" hangingPunct="1"/>
              <a:r>
                <a:rPr lang="en-US" altLang="en-US" dirty="0">
                  <a:solidFill>
                    <a:schemeClr val="tx1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85" name="Arc 49">
              <a:extLst>
                <a:ext uri="{FF2B5EF4-FFF2-40B4-BE49-F238E27FC236}">
                  <a16:creationId xmlns:a16="http://schemas.microsoft.com/office/drawing/2014/main" id="{830D0C00-57AF-9140-B7FB-94B51AC6AA9E}"/>
                </a:ext>
              </a:extLst>
            </p:cNvPr>
            <p:cNvSpPr>
              <a:spLocks/>
            </p:cNvSpPr>
            <p:nvPr/>
          </p:nvSpPr>
          <p:spPr bwMode="auto">
            <a:xfrm rot="8981829">
              <a:off x="6784321" y="4305474"/>
              <a:ext cx="304800" cy="207963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>
                <a:solidFill>
                  <a:srgbClr val="FFFFFF"/>
                </a:solidFill>
                <a:latin typeface="Arial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AA169FFA-BF4B-FF49-AA37-96D1B6E77ABD}"/>
                    </a:ext>
                  </a:extLst>
                </p:cNvPr>
                <p:cNvSpPr txBox="1"/>
                <p:nvPr/>
              </p:nvSpPr>
              <p:spPr>
                <a:xfrm>
                  <a:off x="7170202" y="4093576"/>
                  <a:ext cx="331629" cy="567078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𝛽𝛾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90" name="TextBox 89">
                  <a:extLst>
                    <a:ext uri="{FF2B5EF4-FFF2-40B4-BE49-F238E27FC236}">
                      <a16:creationId xmlns:a16="http://schemas.microsoft.com/office/drawing/2014/main" id="{AA169FFA-BF4B-FF49-AA37-96D1B6E77AB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70202" y="4093576"/>
                  <a:ext cx="331629" cy="567078"/>
                </a:xfrm>
                <a:prstGeom prst="rect">
                  <a:avLst/>
                </a:prstGeom>
                <a:blipFill>
                  <a:blip r:embed="rId6"/>
                  <a:stretch>
                    <a:fillRect l="-22222" t="-2174" r="-18519" b="-152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FBCFB0A7-45C2-9542-BF7B-4FD348E9C01F}"/>
                    </a:ext>
                  </a:extLst>
                </p:cNvPr>
                <p:cNvSpPr txBox="1"/>
                <p:nvPr/>
              </p:nvSpPr>
              <p:spPr>
                <a:xfrm>
                  <a:off x="7321831" y="2741678"/>
                  <a:ext cx="61715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≈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oMath>
                    </m:oMathPara>
                  </a14:m>
                  <a:endParaRPr lang="en-US" b="1" dirty="0"/>
                </a:p>
              </p:txBody>
            </p:sp>
          </mc:Choice>
          <mc:Fallback xmlns=""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FBCFB0A7-45C2-9542-BF7B-4FD348E9C0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21831" y="2741678"/>
                  <a:ext cx="617157" cy="276999"/>
                </a:xfrm>
                <a:prstGeom prst="rect">
                  <a:avLst/>
                </a:prstGeom>
                <a:blipFill>
                  <a:blip r:embed="rId7"/>
                  <a:stretch>
                    <a:fillRect l="-4082" r="-204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" name="Oval 33">
            <a:extLst>
              <a:ext uri="{FF2B5EF4-FFF2-40B4-BE49-F238E27FC236}">
                <a16:creationId xmlns:a16="http://schemas.microsoft.com/office/drawing/2014/main" id="{5B2180F5-B71A-BB49-9FE4-227FD781B0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5898" y="3023234"/>
            <a:ext cx="180000" cy="180000"/>
          </a:xfrm>
          <a:prstGeom prst="ellipse">
            <a:avLst/>
          </a:prstGeom>
          <a:solidFill>
            <a:srgbClr val="00FFFF"/>
          </a:soli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0" tIns="0" rIns="0" bIns="0" anchor="ctr"/>
          <a:lstStyle/>
          <a:p>
            <a:pPr algn="ctr" eaLnBrk="1" hangingPunct="1"/>
            <a:r>
              <a:rPr lang="en-US" altLang="en-US" dirty="0">
                <a:solidFill>
                  <a:schemeClr val="tx1"/>
                </a:solidFill>
                <a:latin typeface="Arial" pitchFamily="34" charset="0"/>
              </a:rPr>
              <a:t>+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3F8228E-64BB-9C4A-8CA0-53D8BCA4AF32}"/>
              </a:ext>
            </a:extLst>
          </p:cNvPr>
          <p:cNvGrpSpPr/>
          <p:nvPr/>
        </p:nvGrpSpPr>
        <p:grpSpPr>
          <a:xfrm>
            <a:off x="3246038" y="1053686"/>
            <a:ext cx="3275705" cy="4062025"/>
            <a:chOff x="3246038" y="1053686"/>
            <a:chExt cx="3275705" cy="406202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4E4602D1-D597-4741-A685-C9F11DDED5CD}"/>
                </a:ext>
              </a:extLst>
            </p:cNvPr>
            <p:cNvGrpSpPr/>
            <p:nvPr/>
          </p:nvGrpSpPr>
          <p:grpSpPr>
            <a:xfrm>
              <a:off x="3246038" y="1053686"/>
              <a:ext cx="3275705" cy="4062025"/>
              <a:chOff x="3246038" y="1053686"/>
              <a:chExt cx="3275705" cy="4062025"/>
            </a:xfrm>
          </p:grpSpPr>
          <p:pic>
            <p:nvPicPr>
              <p:cNvPr id="70" name="Picture 69">
                <a:extLst>
                  <a:ext uri="{FF2B5EF4-FFF2-40B4-BE49-F238E27FC236}">
                    <a16:creationId xmlns:a16="http://schemas.microsoft.com/office/drawing/2014/main" id="{3F2A4334-48A7-8F4F-AA9A-7B384B3BED5D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37502" y="1673247"/>
                <a:ext cx="1586175" cy="2877674"/>
              </a:xfrm>
              <a:prstGeom prst="rect">
                <a:avLst/>
              </a:prstGeom>
            </p:spPr>
          </p:pic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1F71CFFA-EDD1-1C45-90F7-30F67C2DEEA5}"/>
                  </a:ext>
                </a:extLst>
              </p:cNvPr>
              <p:cNvCxnSpPr/>
              <p:nvPr/>
            </p:nvCxnSpPr>
            <p:spPr bwMode="auto">
              <a:xfrm>
                <a:off x="5532124" y="3113234"/>
                <a:ext cx="360000" cy="0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stealth" w="lg" len="lg"/>
              </a:ln>
              <a:effectLst/>
            </p:spPr>
          </p:cxnSp>
          <p:sp>
            <p:nvSpPr>
              <p:cNvPr id="77" name="Text Box 42">
                <a:extLst>
                  <a:ext uri="{FF2B5EF4-FFF2-40B4-BE49-F238E27FC236}">
                    <a16:creationId xmlns:a16="http://schemas.microsoft.com/office/drawing/2014/main" id="{0A0D0087-9C52-764D-A6B7-67004F951B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975092" y="1053686"/>
                <a:ext cx="1737032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tx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altLang="en-US" b="1" dirty="0">
                    <a:latin typeface="Arial" pitchFamily="34" charset="0"/>
                  </a:rPr>
                  <a:t>Moving</a:t>
                </a:r>
                <a:br>
                  <a:rPr lang="en-US" altLang="en-US" b="1" dirty="0">
                    <a:latin typeface="Arial" pitchFamily="34" charset="0"/>
                  </a:rPr>
                </a:br>
                <a:r>
                  <a:rPr lang="en-US" altLang="en-US" b="1" dirty="0">
                    <a:latin typeface="Arial" pitchFamily="34" charset="0"/>
                  </a:rPr>
                  <a:t>point charge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F1DE9614-EAC1-1A43-8D82-6F18D62D3A84}"/>
                      </a:ext>
                    </a:extLst>
                  </p:cNvPr>
                  <p:cNvSpPr txBox="1"/>
                  <p:nvPr/>
                </p:nvSpPr>
                <p:spPr>
                  <a:xfrm>
                    <a:off x="5392152" y="2748836"/>
                    <a:ext cx="1062342" cy="276999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nor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const</m:t>
                          </m:r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>
                    <a:extLst>
                      <a:ext uri="{FF2B5EF4-FFF2-40B4-BE49-F238E27FC236}">
                        <a16:creationId xmlns:a16="http://schemas.microsoft.com/office/drawing/2014/main" id="{F1DE9614-EAC1-1A43-8D82-6F18D62D3A8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92152" y="2748836"/>
                    <a:ext cx="1062342" cy="27699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l="-1190" r="-1190" b="-9091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A9CF1D7F-8315-0040-93EB-67DDDE3B37C4}"/>
                      </a:ext>
                    </a:extLst>
                  </p:cNvPr>
                  <p:cNvSpPr txBox="1"/>
                  <p:nvPr/>
                </p:nvSpPr>
                <p:spPr>
                  <a:xfrm>
                    <a:off x="3246038" y="4389037"/>
                    <a:ext cx="3275705" cy="726674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  <m:d>
                            <m:d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p>
                                    <m:sSup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p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1+</m:t>
                                      </m:r>
                                      <m:sSubSup>
                                        <m:sSubSupPr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acc>
                                            <m:accPr>
                                              <m:chr m:val="⃗"/>
                                              <m:ctrlP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𝑣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𝑟</m:t>
                                          </m:r>
                                        </m:sub>
                                        <m:sup>
                                          <m: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f>
                                        <m:fPr>
                                          <m:type m:val="skw"/>
                                          <m:ctrlPr>
                                            <a:rPr lang="en-US" sz="16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𝛾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p>
                                            <m:sSupPr>
                                              <m:ctrlP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𝑐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sz="1600" b="0" i="1" smtClean="0"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skw"/>
                                      <m:ctrlP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sz="16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</m:sup>
                              </m:sSup>
                            </m:den>
                          </m:f>
                          <m:acc>
                            <m:accPr>
                              <m:chr m:val="⃗"/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oMath>
                      </m:oMathPara>
                    </a14:m>
                    <a:endParaRPr lang="en-US" sz="1600" dirty="0"/>
                  </a:p>
                </p:txBody>
              </p:sp>
            </mc:Choice>
            <mc:Fallback xmlns="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A9CF1D7F-8315-0040-93EB-67DDDE3B37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46038" y="4389037"/>
                    <a:ext cx="3275705" cy="726674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l="-772" t="-24138" r="-386" b="-9655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79" name="Oval 33">
              <a:extLst>
                <a:ext uri="{FF2B5EF4-FFF2-40B4-BE49-F238E27FC236}">
                  <a16:creationId xmlns:a16="http://schemas.microsoft.com/office/drawing/2014/main" id="{4F00C669-D297-0148-BCF4-96E96225D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0589" y="3022084"/>
              <a:ext cx="180000" cy="180000"/>
            </a:xfrm>
            <a:prstGeom prst="ellipse">
              <a:avLst/>
            </a:prstGeom>
            <a:solidFill>
              <a:srgbClr val="00FFFF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 eaLnBrk="1" hangingPunct="1"/>
              <a:r>
                <a:rPr lang="en-US" altLang="en-US" dirty="0">
                  <a:solidFill>
                    <a:schemeClr val="tx1"/>
                  </a:solidFill>
                  <a:latin typeface="Arial" pitchFamily="34" charset="0"/>
                </a:rPr>
                <a:t>+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1693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CB95E-3797-6A4E-99F3-E2488E52E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 current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745F3D4-C20C-214F-9999-DDC578311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36" y="1620332"/>
            <a:ext cx="4496128" cy="35905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D49492F-351B-D745-A639-E0226233F5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46" y="1620332"/>
            <a:ext cx="4496128" cy="35905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A2616-7A4D-2C44-9843-4A096694A0A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456784" y="1316725"/>
                <a:ext cx="4339766" cy="4877436"/>
              </a:xfrm>
            </p:spPr>
            <p:txBody>
              <a:bodyPr/>
              <a:lstStyle/>
              <a:p>
                <a:r>
                  <a:rPr lang="en-US" dirty="0"/>
                  <a:t>Single proton in a perfect conducting cylindrical beam pipe of radius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US" i="1" dirty="0"/>
              </a:p>
              <a:p>
                <a:pPr lvl="1"/>
                <a:r>
                  <a:rPr lang="en-US" dirty="0"/>
                  <a:t>Travelling with:</a:t>
                </a:r>
              </a:p>
              <a:p>
                <a:pPr lvl="1"/>
                <a:r>
                  <a:rPr lang="en-US" dirty="0"/>
                  <a:t>Image charges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</m:oMath>
                </a14:m>
                <a:r>
                  <a:rPr lang="en-US" dirty="0"/>
                  <a:t> along the azimuth of the beam pipe wall: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Wall current density: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r>
                  <a:rPr lang="en-US" dirty="0"/>
                  <a:t>Beam current: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2DA2616-7A4D-2C44-9843-4A096694A0A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56784" y="1316725"/>
                <a:ext cx="4339766" cy="4877436"/>
              </a:xfrm>
              <a:blipFill>
                <a:blip r:embed="rId3"/>
                <a:stretch>
                  <a:fillRect l="-2041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1D32E67-7EAC-674B-944C-63BCE4CBC071}"/>
                  </a:ext>
                </a:extLst>
              </p:cNvPr>
              <p:cNvSpPr txBox="1"/>
              <p:nvPr/>
            </p:nvSpPr>
            <p:spPr>
              <a:xfrm>
                <a:off x="6991515" y="2238445"/>
                <a:ext cx="1096454" cy="4783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𝜷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1D32E67-7EAC-674B-944C-63BCE4CBC0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1515" y="2238445"/>
                <a:ext cx="1096454" cy="478336"/>
              </a:xfrm>
              <a:prstGeom prst="rect">
                <a:avLst/>
              </a:prstGeom>
              <a:blipFill>
                <a:blip r:embed="rId4"/>
                <a:stretch>
                  <a:fillRect l="-6897" r="-3448" b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0DF78B-A354-7148-BA46-61C76AC566E5}"/>
                  </a:ext>
                </a:extLst>
              </p:cNvPr>
              <p:cNvSpPr txBox="1"/>
              <p:nvPr/>
            </p:nvSpPr>
            <p:spPr>
              <a:xfrm>
                <a:off x="5666002" y="3277107"/>
                <a:ext cx="96013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0DF78B-A354-7148-BA46-61C76AC566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002" y="3277107"/>
                <a:ext cx="960135" cy="276999"/>
              </a:xfrm>
              <a:prstGeom prst="rect">
                <a:avLst/>
              </a:prstGeom>
              <a:blipFill>
                <a:blip r:embed="rId5"/>
                <a:stretch>
                  <a:fillRect l="-3896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1593D6-92B3-9F4D-A300-075C89719BDF}"/>
                  </a:ext>
                </a:extLst>
              </p:cNvPr>
              <p:cNvSpPr txBox="1"/>
              <p:nvPr/>
            </p:nvSpPr>
            <p:spPr>
              <a:xfrm>
                <a:off x="5532125" y="3938661"/>
                <a:ext cx="1583639" cy="5257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𝒋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𝒘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)=−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𝒊</m:t>
                              </m:r>
                            </m:e>
                            <m:sub>
                              <m:r>
                                <a:rPr lang="en-US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𝒃</m:t>
                              </m:r>
                            </m:sub>
                          </m:s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𝒓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1593D6-92B3-9F4D-A300-075C89719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32125" y="3938661"/>
                <a:ext cx="1583639" cy="525785"/>
              </a:xfrm>
              <a:prstGeom prst="rect">
                <a:avLst/>
              </a:prstGeom>
              <a:blipFill>
                <a:blip r:embed="rId6"/>
                <a:stretch>
                  <a:fillRect l="-4000" t="-2326" r="-4000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F0EA5F2-A4D6-064B-B2DB-B678BD0F87FE}"/>
                  </a:ext>
                </a:extLst>
              </p:cNvPr>
              <p:cNvSpPr txBox="1"/>
              <p:nvPr/>
            </p:nvSpPr>
            <p:spPr>
              <a:xfrm>
                <a:off x="5576233" y="4948723"/>
                <a:ext cx="1139671" cy="5243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𝒅𝒒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F0EA5F2-A4D6-064B-B2DB-B678BD0F87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6233" y="4948723"/>
                <a:ext cx="1139671" cy="524311"/>
              </a:xfrm>
              <a:prstGeom prst="rect">
                <a:avLst/>
              </a:prstGeom>
              <a:blipFill>
                <a:blip r:embed="rId7"/>
                <a:stretch>
                  <a:fillRect l="-3297" t="-4762" r="-5495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AE2634-5864-5B49-8B5F-BEF1046EB309}"/>
                  </a:ext>
                </a:extLst>
              </p:cNvPr>
              <p:cNvSpPr txBox="1"/>
              <p:nvPr/>
            </p:nvSpPr>
            <p:spPr>
              <a:xfrm>
                <a:off x="5920788" y="5661122"/>
                <a:ext cx="80631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𝑵𝒆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DAE2634-5864-5B49-8B5F-BEF1046EB3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0788" y="5661122"/>
                <a:ext cx="806311" cy="276999"/>
              </a:xfrm>
              <a:prstGeom prst="rect">
                <a:avLst/>
              </a:prstGeom>
              <a:blipFill>
                <a:blip r:embed="rId8"/>
                <a:stretch>
                  <a:fillRect l="-4615" r="-4615" b="-260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BE2AEC-DE89-C442-A2BD-851C40AB092A}"/>
                  </a:ext>
                </a:extLst>
              </p:cNvPr>
              <p:cNvSpPr/>
              <p:nvPr/>
            </p:nvSpPr>
            <p:spPr>
              <a:xfrm>
                <a:off x="2222530" y="1928887"/>
                <a:ext cx="5308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B6BE2AEC-DE89-C442-A2BD-851C40AB09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2530" y="1928887"/>
                <a:ext cx="530851" cy="369332"/>
              </a:xfrm>
              <a:prstGeom prst="rect">
                <a:avLst/>
              </a:prstGeom>
              <a:blipFill>
                <a:blip r:embed="rId9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743B632-7CBF-7E40-92BF-F2B2AEA837C0}"/>
                  </a:ext>
                </a:extLst>
              </p:cNvPr>
              <p:cNvSpPr/>
              <p:nvPr/>
            </p:nvSpPr>
            <p:spPr>
              <a:xfrm>
                <a:off x="1958953" y="2864423"/>
                <a:ext cx="38824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743B632-7CBF-7E40-92BF-F2B2AEA837C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8953" y="2864423"/>
                <a:ext cx="388248" cy="369332"/>
              </a:xfrm>
              <a:prstGeom prst="rect">
                <a:avLst/>
              </a:prstGeom>
              <a:blipFill>
                <a:blip r:embed="rId10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3765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5925D8-25ED-D144-BCA7-2E788CF8C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Beam Monitor</a:t>
            </a:r>
          </a:p>
        </p:txBody>
      </p:sp>
      <p:sp>
        <p:nvSpPr>
          <p:cNvPr id="409" name="Rectangle 2">
            <a:extLst>
              <a:ext uri="{FF2B5EF4-FFF2-40B4-BE49-F238E27FC236}">
                <a16:creationId xmlns:a16="http://schemas.microsoft.com/office/drawing/2014/main" id="{B5EAA5B0-88BA-0E4E-90EB-4727CBA55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525" y="2982913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0" name="Rectangle 3">
            <a:extLst>
              <a:ext uri="{FF2B5EF4-FFF2-40B4-BE49-F238E27FC236}">
                <a16:creationId xmlns:a16="http://schemas.microsoft.com/office/drawing/2014/main" id="{2FD5B09A-78D3-FC4A-8D10-058ECFB85A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525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27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1" name="Rectangle 4">
            <a:extLst>
              <a:ext uri="{FF2B5EF4-FFF2-40B4-BE49-F238E27FC236}">
                <a16:creationId xmlns:a16="http://schemas.microsoft.com/office/drawing/2014/main" id="{46DC6065-B681-1F4B-AD57-F631BE857D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5800" y="2982913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46800" tIns="36000" anchor="ctr"/>
          <a:lstStyle/>
          <a:p>
            <a:endParaRPr lang="en-US"/>
          </a:p>
        </p:txBody>
      </p:sp>
      <p:sp>
        <p:nvSpPr>
          <p:cNvPr id="412" name="Rectangle 5">
            <a:extLst>
              <a:ext uri="{FF2B5EF4-FFF2-40B4-BE49-F238E27FC236}">
                <a16:creationId xmlns:a16="http://schemas.microsoft.com/office/drawing/2014/main" id="{B5FDA549-C21F-8144-9782-0AE288E245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0263" y="2982913"/>
            <a:ext cx="1309687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3" name="Rectangle 6">
            <a:extLst>
              <a:ext uri="{FF2B5EF4-FFF2-40B4-BE49-F238E27FC236}">
                <a16:creationId xmlns:a16="http://schemas.microsoft.com/office/drawing/2014/main" id="{28809C6F-9D36-184D-8CE4-C5FC830006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9950" y="2982913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27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4" name="Rectangle 7">
            <a:extLst>
              <a:ext uri="{FF2B5EF4-FFF2-40B4-BE49-F238E27FC236}">
                <a16:creationId xmlns:a16="http://schemas.microsoft.com/office/drawing/2014/main" id="{841E37F3-BB22-0943-BF57-083D106E124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36525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5" name="Rectangle 8">
            <a:extLst>
              <a:ext uri="{FF2B5EF4-FFF2-40B4-BE49-F238E27FC236}">
                <a16:creationId xmlns:a16="http://schemas.microsoft.com/office/drawing/2014/main" id="{7CA6A796-4A99-4C40-B762-71473AAB7BB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225800" y="59959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6" name="Rectangle 9">
            <a:extLst>
              <a:ext uri="{FF2B5EF4-FFF2-40B4-BE49-F238E27FC236}">
                <a16:creationId xmlns:a16="http://schemas.microsoft.com/office/drawing/2014/main" id="{AE03BD62-0258-504A-9200-12529DAC4C8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640263" y="59896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7" name="Rectangle 10">
            <a:extLst>
              <a:ext uri="{FF2B5EF4-FFF2-40B4-BE49-F238E27FC236}">
                <a16:creationId xmlns:a16="http://schemas.microsoft.com/office/drawing/2014/main" id="{B60D2E45-6632-1247-86B4-79235D866E5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949950" y="5565775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8" name="AutoShape 14">
            <a:extLst>
              <a:ext uri="{FF2B5EF4-FFF2-40B4-BE49-F238E27FC236}">
                <a16:creationId xmlns:a16="http://schemas.microsoft.com/office/drawing/2014/main" id="{2AE9255A-5ACA-B841-A168-47A7BF27330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548188" y="982663"/>
            <a:ext cx="84137" cy="2247900"/>
          </a:xfrm>
          <a:prstGeom prst="can">
            <a:avLst>
              <a:gd name="adj" fmla="val 99447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" name="Oval 15">
            <a:extLst>
              <a:ext uri="{FF2B5EF4-FFF2-40B4-BE49-F238E27FC236}">
                <a16:creationId xmlns:a16="http://schemas.microsoft.com/office/drawing/2014/main" id="{160BFF7F-7957-5344-A1DE-6B27C810B1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4550" y="3154363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20" name="AutoShape 16">
            <a:extLst>
              <a:ext uri="{FF2B5EF4-FFF2-40B4-BE49-F238E27FC236}">
                <a16:creationId xmlns:a16="http://schemas.microsoft.com/office/drawing/2014/main" id="{ABE09124-7C54-EF4C-B69A-86AA4EAD9D9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535488" y="58245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21" name="Oval 17">
            <a:extLst>
              <a:ext uri="{FF2B5EF4-FFF2-40B4-BE49-F238E27FC236}">
                <a16:creationId xmlns:a16="http://schemas.microsoft.com/office/drawing/2014/main" id="{8A917442-6890-4A4E-8B9B-F3FD729B287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384550" y="5565775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22" name="Oval 20">
            <a:extLst>
              <a:ext uri="{FF2B5EF4-FFF2-40B4-BE49-F238E27FC236}">
                <a16:creationId xmlns:a16="http://schemas.microsoft.com/office/drawing/2014/main" id="{525FF7B8-4940-8643-A105-FA98F7719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3" name="Oval 21">
            <a:extLst>
              <a:ext uri="{FF2B5EF4-FFF2-40B4-BE49-F238E27FC236}">
                <a16:creationId xmlns:a16="http://schemas.microsoft.com/office/drawing/2014/main" id="{E7E3C939-DB8F-D440-8D34-85EC9CF2F8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74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4" name="Oval 22">
            <a:extLst>
              <a:ext uri="{FF2B5EF4-FFF2-40B4-BE49-F238E27FC236}">
                <a16:creationId xmlns:a16="http://schemas.microsoft.com/office/drawing/2014/main" id="{24719197-DA82-0749-B666-E8C247DC51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875" y="32988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5" name="Oval 23">
            <a:extLst>
              <a:ext uri="{FF2B5EF4-FFF2-40B4-BE49-F238E27FC236}">
                <a16:creationId xmlns:a16="http://schemas.microsoft.com/office/drawing/2014/main" id="{FC5E1B13-12A0-7248-8D4F-CC0DE64E7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93963" y="32940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26" name="Oval 25">
            <a:extLst>
              <a:ext uri="{FF2B5EF4-FFF2-40B4-BE49-F238E27FC236}">
                <a16:creationId xmlns:a16="http://schemas.microsoft.com/office/drawing/2014/main" id="{8B7595A3-4D42-2249-BD5C-EE7DBF8DC7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3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427" name="Oval 26">
            <a:extLst>
              <a:ext uri="{FF2B5EF4-FFF2-40B4-BE49-F238E27FC236}">
                <a16:creationId xmlns:a16="http://schemas.microsoft.com/office/drawing/2014/main" id="{7AB4C838-9C34-F04E-AA54-7B7F2A97E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3763" y="2990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428" name="Oval 27">
            <a:extLst>
              <a:ext uri="{FF2B5EF4-FFF2-40B4-BE49-F238E27FC236}">
                <a16:creationId xmlns:a16="http://schemas.microsoft.com/office/drawing/2014/main" id="{D3DD2300-7008-DE4C-B63F-EC73CD08C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1650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grpSp>
        <p:nvGrpSpPr>
          <p:cNvPr id="429" name="Group 28">
            <a:extLst>
              <a:ext uri="{FF2B5EF4-FFF2-40B4-BE49-F238E27FC236}">
                <a16:creationId xmlns:a16="http://schemas.microsoft.com/office/drawing/2014/main" id="{B4DA33E4-1D23-574C-AB1F-83CB59A8F5B8}"/>
              </a:ext>
            </a:extLst>
          </p:cNvPr>
          <p:cNvGrpSpPr>
            <a:grpSpLocks/>
          </p:cNvGrpSpPr>
          <p:nvPr/>
        </p:nvGrpSpPr>
        <p:grpSpPr bwMode="auto">
          <a:xfrm>
            <a:off x="-3471863" y="3979867"/>
            <a:ext cx="3394075" cy="703929"/>
            <a:chOff x="1722" y="11792"/>
            <a:chExt cx="3025" cy="778"/>
          </a:xfrm>
        </p:grpSpPr>
        <p:grpSp>
          <p:nvGrpSpPr>
            <p:cNvPr id="430" name="Group 29">
              <a:extLst>
                <a:ext uri="{FF2B5EF4-FFF2-40B4-BE49-F238E27FC236}">
                  <a16:creationId xmlns:a16="http://schemas.microsoft.com/office/drawing/2014/main" id="{7846FE13-96D8-8748-B356-948E0CFF68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11792"/>
              <a:ext cx="2736" cy="778"/>
              <a:chOff x="2011" y="11792"/>
              <a:chExt cx="2736" cy="778"/>
            </a:xfrm>
          </p:grpSpPr>
          <p:sp>
            <p:nvSpPr>
              <p:cNvPr id="440" name="Freeform 30">
                <a:extLst>
                  <a:ext uri="{FF2B5EF4-FFF2-40B4-BE49-F238E27FC236}">
                    <a16:creationId xmlns:a16="http://schemas.microsoft.com/office/drawing/2014/main" id="{2CF0E31D-54B4-CB48-89AD-79AE28AA575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441" name="Oval 31">
                <a:extLst>
                  <a:ext uri="{FF2B5EF4-FFF2-40B4-BE49-F238E27FC236}">
                    <a16:creationId xmlns:a16="http://schemas.microsoft.com/office/drawing/2014/main" id="{AA9D562F-8116-6D40-8CB6-19345B10F0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2" name="Oval 32">
                <a:extLst>
                  <a:ext uri="{FF2B5EF4-FFF2-40B4-BE49-F238E27FC236}">
                    <a16:creationId xmlns:a16="http://schemas.microsoft.com/office/drawing/2014/main" id="{75B19A60-9015-BA4F-95E1-3FBCBCB2E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3" name="Oval 33">
                <a:extLst>
                  <a:ext uri="{FF2B5EF4-FFF2-40B4-BE49-F238E27FC236}">
                    <a16:creationId xmlns:a16="http://schemas.microsoft.com/office/drawing/2014/main" id="{03C4601B-C28C-AA40-BF25-E5AE03F6F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4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4" name="Oval 34">
                <a:extLst>
                  <a:ext uri="{FF2B5EF4-FFF2-40B4-BE49-F238E27FC236}">
                    <a16:creationId xmlns:a16="http://schemas.microsoft.com/office/drawing/2014/main" id="{8D06D081-1B5E-2947-9590-1BDD4A774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5" name="Oval 35">
                <a:extLst>
                  <a:ext uri="{FF2B5EF4-FFF2-40B4-BE49-F238E27FC236}">
                    <a16:creationId xmlns:a16="http://schemas.microsoft.com/office/drawing/2014/main" id="{B194A027-A7C5-F948-B494-A471B5D844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6" name="Oval 36">
                <a:extLst>
                  <a:ext uri="{FF2B5EF4-FFF2-40B4-BE49-F238E27FC236}">
                    <a16:creationId xmlns:a16="http://schemas.microsoft.com/office/drawing/2014/main" id="{E3691E9C-49AC-E741-975A-4194F089F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7" name="Oval 37">
                <a:extLst>
                  <a:ext uri="{FF2B5EF4-FFF2-40B4-BE49-F238E27FC236}">
                    <a16:creationId xmlns:a16="http://schemas.microsoft.com/office/drawing/2014/main" id="{1D7A6DBC-5D91-F140-AD93-ABA901AEB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8" name="Oval 38">
                <a:extLst>
                  <a:ext uri="{FF2B5EF4-FFF2-40B4-BE49-F238E27FC236}">
                    <a16:creationId xmlns:a16="http://schemas.microsoft.com/office/drawing/2014/main" id="{994BBFE7-D635-B440-A3A4-7F6A8FB0B2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1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49" name="Oval 39">
                <a:extLst>
                  <a:ext uri="{FF2B5EF4-FFF2-40B4-BE49-F238E27FC236}">
                    <a16:creationId xmlns:a16="http://schemas.microsoft.com/office/drawing/2014/main" id="{A1DBED0C-6BB0-6B44-9A66-3513362D4A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18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0" name="Oval 40">
                <a:extLst>
                  <a:ext uri="{FF2B5EF4-FFF2-40B4-BE49-F238E27FC236}">
                    <a16:creationId xmlns:a16="http://schemas.microsoft.com/office/drawing/2014/main" id="{228E6E4A-5103-064E-A762-161C223EC3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1" name="Oval 41">
                <a:extLst>
                  <a:ext uri="{FF2B5EF4-FFF2-40B4-BE49-F238E27FC236}">
                    <a16:creationId xmlns:a16="http://schemas.microsoft.com/office/drawing/2014/main" id="{7C4CC89D-0DAD-6547-858F-355B402AF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2" name="Oval 42">
                <a:extLst>
                  <a:ext uri="{FF2B5EF4-FFF2-40B4-BE49-F238E27FC236}">
                    <a16:creationId xmlns:a16="http://schemas.microsoft.com/office/drawing/2014/main" id="{482AC195-74E2-9847-B347-77527C064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3" name="Oval 43">
                <a:extLst>
                  <a:ext uri="{FF2B5EF4-FFF2-40B4-BE49-F238E27FC236}">
                    <a16:creationId xmlns:a16="http://schemas.microsoft.com/office/drawing/2014/main" id="{C8BE22BD-EFD4-9044-9825-AC2209CD2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4" name="Oval 44">
                <a:extLst>
                  <a:ext uri="{FF2B5EF4-FFF2-40B4-BE49-F238E27FC236}">
                    <a16:creationId xmlns:a16="http://schemas.microsoft.com/office/drawing/2014/main" id="{483914A3-C3DA-444A-B4BA-E504FD9055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7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5" name="Oval 45">
                <a:extLst>
                  <a:ext uri="{FF2B5EF4-FFF2-40B4-BE49-F238E27FC236}">
                    <a16:creationId xmlns:a16="http://schemas.microsoft.com/office/drawing/2014/main" id="{3A13C5BA-D6F4-834B-A7FB-344192A76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6" name="Oval 46">
                <a:extLst>
                  <a:ext uri="{FF2B5EF4-FFF2-40B4-BE49-F238E27FC236}">
                    <a16:creationId xmlns:a16="http://schemas.microsoft.com/office/drawing/2014/main" id="{B14A0BB4-35DF-8848-A5FB-577F43BD7E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1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7" name="Oval 47">
                <a:extLst>
                  <a:ext uri="{FF2B5EF4-FFF2-40B4-BE49-F238E27FC236}">
                    <a16:creationId xmlns:a16="http://schemas.microsoft.com/office/drawing/2014/main" id="{04645DFA-C149-034B-BFD9-FF6E3A21EF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8" name="Oval 48">
                <a:extLst>
                  <a:ext uri="{FF2B5EF4-FFF2-40B4-BE49-F238E27FC236}">
                    <a16:creationId xmlns:a16="http://schemas.microsoft.com/office/drawing/2014/main" id="{527058D8-7BA6-BF43-BE3F-D33E0924C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59" name="Oval 49">
                <a:extLst>
                  <a:ext uri="{FF2B5EF4-FFF2-40B4-BE49-F238E27FC236}">
                    <a16:creationId xmlns:a16="http://schemas.microsoft.com/office/drawing/2014/main" id="{D3C0343B-6AF3-5B4D-B524-BE46717DF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0" name="Oval 50">
                <a:extLst>
                  <a:ext uri="{FF2B5EF4-FFF2-40B4-BE49-F238E27FC236}">
                    <a16:creationId xmlns:a16="http://schemas.microsoft.com/office/drawing/2014/main" id="{97CF18EE-2CDF-6543-8A1A-1E27AB2823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5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1" name="Oval 51">
                <a:extLst>
                  <a:ext uri="{FF2B5EF4-FFF2-40B4-BE49-F238E27FC236}">
                    <a16:creationId xmlns:a16="http://schemas.microsoft.com/office/drawing/2014/main" id="{8F6E3A5F-561B-D84B-A203-8DB6644FD2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2" name="Oval 52">
                <a:extLst>
                  <a:ext uri="{FF2B5EF4-FFF2-40B4-BE49-F238E27FC236}">
                    <a16:creationId xmlns:a16="http://schemas.microsoft.com/office/drawing/2014/main" id="{DD876826-2802-7C4F-BD84-444C515F91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3" name="Oval 53">
                <a:extLst>
                  <a:ext uri="{FF2B5EF4-FFF2-40B4-BE49-F238E27FC236}">
                    <a16:creationId xmlns:a16="http://schemas.microsoft.com/office/drawing/2014/main" id="{E6C9D7B0-F03C-8147-A133-5FF6AA957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4" name="Oval 54">
                <a:extLst>
                  <a:ext uri="{FF2B5EF4-FFF2-40B4-BE49-F238E27FC236}">
                    <a16:creationId xmlns:a16="http://schemas.microsoft.com/office/drawing/2014/main" id="{AAAE6F05-3DED-934B-A6FB-6813C56C0A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3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5" name="Oval 55">
                <a:extLst>
                  <a:ext uri="{FF2B5EF4-FFF2-40B4-BE49-F238E27FC236}">
                    <a16:creationId xmlns:a16="http://schemas.microsoft.com/office/drawing/2014/main" id="{B86144FB-E16D-9442-A301-DD1ECE236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6" name="Oval 56">
                <a:extLst>
                  <a:ext uri="{FF2B5EF4-FFF2-40B4-BE49-F238E27FC236}">
                    <a16:creationId xmlns:a16="http://schemas.microsoft.com/office/drawing/2014/main" id="{027664A8-CE6E-C74E-BB57-B6782317B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7" name="Oval 57">
                <a:extLst>
                  <a:ext uri="{FF2B5EF4-FFF2-40B4-BE49-F238E27FC236}">
                    <a16:creationId xmlns:a16="http://schemas.microsoft.com/office/drawing/2014/main" id="{EADFDE43-65C9-844D-93E8-23E9D9B6E0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8" name="Oval 58">
                <a:extLst>
                  <a:ext uri="{FF2B5EF4-FFF2-40B4-BE49-F238E27FC236}">
                    <a16:creationId xmlns:a16="http://schemas.microsoft.com/office/drawing/2014/main" id="{FDE61875-AB1F-784B-A83B-E523A306D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69" name="Oval 59">
                <a:extLst>
                  <a:ext uri="{FF2B5EF4-FFF2-40B4-BE49-F238E27FC236}">
                    <a16:creationId xmlns:a16="http://schemas.microsoft.com/office/drawing/2014/main" id="{53605D90-0E8F-234E-895A-87CD7A79D2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0" name="Oval 60">
                <a:extLst>
                  <a:ext uri="{FF2B5EF4-FFF2-40B4-BE49-F238E27FC236}">
                    <a16:creationId xmlns:a16="http://schemas.microsoft.com/office/drawing/2014/main" id="{4127564E-23D8-3243-8CB5-94479A778A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5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1" name="Oval 61">
                <a:extLst>
                  <a:ext uri="{FF2B5EF4-FFF2-40B4-BE49-F238E27FC236}">
                    <a16:creationId xmlns:a16="http://schemas.microsoft.com/office/drawing/2014/main" id="{8381CC6E-AE29-6A48-9887-2BB70806B0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2" name="Oval 62">
                <a:extLst>
                  <a:ext uri="{FF2B5EF4-FFF2-40B4-BE49-F238E27FC236}">
                    <a16:creationId xmlns:a16="http://schemas.microsoft.com/office/drawing/2014/main" id="{077F257E-7808-E84E-A21A-F370AF6EA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3" name="Oval 63">
                <a:extLst>
                  <a:ext uri="{FF2B5EF4-FFF2-40B4-BE49-F238E27FC236}">
                    <a16:creationId xmlns:a16="http://schemas.microsoft.com/office/drawing/2014/main" id="{059F0C5D-1C84-1946-BDC1-469A14344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4" name="Oval 64">
                <a:extLst>
                  <a:ext uri="{FF2B5EF4-FFF2-40B4-BE49-F238E27FC236}">
                    <a16:creationId xmlns:a16="http://schemas.microsoft.com/office/drawing/2014/main" id="{07AB7D26-D6A2-7C49-9D45-E8BA97C87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5" name="Oval 65">
                <a:extLst>
                  <a:ext uri="{FF2B5EF4-FFF2-40B4-BE49-F238E27FC236}">
                    <a16:creationId xmlns:a16="http://schemas.microsoft.com/office/drawing/2014/main" id="{625A7877-6CFF-4041-95A2-FBBDC98EA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6" name="Oval 66">
                <a:extLst>
                  <a:ext uri="{FF2B5EF4-FFF2-40B4-BE49-F238E27FC236}">
                    <a16:creationId xmlns:a16="http://schemas.microsoft.com/office/drawing/2014/main" id="{EEEFEDBC-2047-EC49-89A0-33205DF545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7" name="Oval 67">
                <a:extLst>
                  <a:ext uri="{FF2B5EF4-FFF2-40B4-BE49-F238E27FC236}">
                    <a16:creationId xmlns:a16="http://schemas.microsoft.com/office/drawing/2014/main" id="{F87EF127-4293-5C49-B454-F2BEDB1D42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2" y="1221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8" name="Oval 68">
                <a:extLst>
                  <a:ext uri="{FF2B5EF4-FFF2-40B4-BE49-F238E27FC236}">
                    <a16:creationId xmlns:a16="http://schemas.microsoft.com/office/drawing/2014/main" id="{F78FAD39-51E2-6C45-93FE-8880EEF82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49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79" name="Oval 69">
                <a:extLst>
                  <a:ext uri="{FF2B5EF4-FFF2-40B4-BE49-F238E27FC236}">
                    <a16:creationId xmlns:a16="http://schemas.microsoft.com/office/drawing/2014/main" id="{CFA9E9F8-7802-EB45-B70C-F1495C93A0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0" name="Oval 70">
                <a:extLst>
                  <a:ext uri="{FF2B5EF4-FFF2-40B4-BE49-F238E27FC236}">
                    <a16:creationId xmlns:a16="http://schemas.microsoft.com/office/drawing/2014/main" id="{2FCDABAF-59B3-0F44-802F-96246F2B3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49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1" name="Oval 71">
                <a:extLst>
                  <a:ext uri="{FF2B5EF4-FFF2-40B4-BE49-F238E27FC236}">
                    <a16:creationId xmlns:a16="http://schemas.microsoft.com/office/drawing/2014/main" id="{4B96E4D8-A4F3-D84F-A559-E7731C6A9F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97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2" name="Oval 72">
                <a:extLst>
                  <a:ext uri="{FF2B5EF4-FFF2-40B4-BE49-F238E27FC236}">
                    <a16:creationId xmlns:a16="http://schemas.microsoft.com/office/drawing/2014/main" id="{3905F734-A45A-A043-A35B-9EFCE903A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2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3" name="Oval 73">
                <a:extLst>
                  <a:ext uri="{FF2B5EF4-FFF2-40B4-BE49-F238E27FC236}">
                    <a16:creationId xmlns:a16="http://schemas.microsoft.com/office/drawing/2014/main" id="{9AFB6283-6FDE-0848-AB0B-7CB77010D3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40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4" name="Oval 74">
                <a:extLst>
                  <a:ext uri="{FF2B5EF4-FFF2-40B4-BE49-F238E27FC236}">
                    <a16:creationId xmlns:a16="http://schemas.microsoft.com/office/drawing/2014/main" id="{082A1B2E-1634-BE4C-9916-891CC5F8E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25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5" name="Oval 75">
                <a:extLst>
                  <a:ext uri="{FF2B5EF4-FFF2-40B4-BE49-F238E27FC236}">
                    <a16:creationId xmlns:a16="http://schemas.microsoft.com/office/drawing/2014/main" id="{0115EA5B-11C7-2D45-AF3E-3DBF91FDE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6" name="Oval 76">
                <a:extLst>
                  <a:ext uri="{FF2B5EF4-FFF2-40B4-BE49-F238E27FC236}">
                    <a16:creationId xmlns:a16="http://schemas.microsoft.com/office/drawing/2014/main" id="{07BE80D8-4BD6-3443-9C34-4E7EAAC9C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7" name="Oval 77">
                <a:extLst>
                  <a:ext uri="{FF2B5EF4-FFF2-40B4-BE49-F238E27FC236}">
                    <a16:creationId xmlns:a16="http://schemas.microsoft.com/office/drawing/2014/main" id="{9C7F4AC2-8CBB-844E-BEE2-54FB15894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66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8" name="Oval 78">
                <a:extLst>
                  <a:ext uri="{FF2B5EF4-FFF2-40B4-BE49-F238E27FC236}">
                    <a16:creationId xmlns:a16="http://schemas.microsoft.com/office/drawing/2014/main" id="{67651256-1DF9-EF48-BCD6-DEEC3C7E2A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182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89" name="Oval 79">
                <a:extLst>
                  <a:ext uri="{FF2B5EF4-FFF2-40B4-BE49-F238E27FC236}">
                    <a16:creationId xmlns:a16="http://schemas.microsoft.com/office/drawing/2014/main" id="{67641FB1-2089-AE41-BDEA-A03145736C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0" name="Oval 80">
                <a:extLst>
                  <a:ext uri="{FF2B5EF4-FFF2-40B4-BE49-F238E27FC236}">
                    <a16:creationId xmlns:a16="http://schemas.microsoft.com/office/drawing/2014/main" id="{B1084608-D01F-0747-A5A0-A5B50EC1B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26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1" name="Oval 81">
                <a:extLst>
                  <a:ext uri="{FF2B5EF4-FFF2-40B4-BE49-F238E27FC236}">
                    <a16:creationId xmlns:a16="http://schemas.microsoft.com/office/drawing/2014/main" id="{FAEB0FB1-B421-1744-B240-B460CCEC30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2" name="Oval 82">
                <a:extLst>
                  <a:ext uri="{FF2B5EF4-FFF2-40B4-BE49-F238E27FC236}">
                    <a16:creationId xmlns:a16="http://schemas.microsoft.com/office/drawing/2014/main" id="{0FBFC0B4-F866-DD42-91C1-E08190D36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90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3" name="Oval 83">
                <a:extLst>
                  <a:ext uri="{FF2B5EF4-FFF2-40B4-BE49-F238E27FC236}">
                    <a16:creationId xmlns:a16="http://schemas.microsoft.com/office/drawing/2014/main" id="{66CE19D1-9424-0A4E-A7A2-13A4E242C7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18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4" name="Oval 84">
                <a:extLst>
                  <a:ext uri="{FF2B5EF4-FFF2-40B4-BE49-F238E27FC236}">
                    <a16:creationId xmlns:a16="http://schemas.microsoft.com/office/drawing/2014/main" id="{3156869F-A0CE-AC43-B440-FC31D8AD6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5" name="Oval 85">
                <a:extLst>
                  <a:ext uri="{FF2B5EF4-FFF2-40B4-BE49-F238E27FC236}">
                    <a16:creationId xmlns:a16="http://schemas.microsoft.com/office/drawing/2014/main" id="{9E97DD6A-2980-4A48-BD0F-9E5058A7F8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94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6" name="Oval 86">
                <a:extLst>
                  <a:ext uri="{FF2B5EF4-FFF2-40B4-BE49-F238E27FC236}">
                    <a16:creationId xmlns:a16="http://schemas.microsoft.com/office/drawing/2014/main" id="{E554ACEC-86BE-514A-94FB-40AEAB82B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7" name="Oval 87">
                <a:extLst>
                  <a:ext uri="{FF2B5EF4-FFF2-40B4-BE49-F238E27FC236}">
                    <a16:creationId xmlns:a16="http://schemas.microsoft.com/office/drawing/2014/main" id="{118E150F-D64A-9E44-8A84-4C7FAF7D0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8" name="Oval 88">
                <a:extLst>
                  <a:ext uri="{FF2B5EF4-FFF2-40B4-BE49-F238E27FC236}">
                    <a16:creationId xmlns:a16="http://schemas.microsoft.com/office/drawing/2014/main" id="{B1DE59B5-FAD0-2D49-BCEB-80F1381B7C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499" name="Oval 89">
                <a:extLst>
                  <a:ext uri="{FF2B5EF4-FFF2-40B4-BE49-F238E27FC236}">
                    <a16:creationId xmlns:a16="http://schemas.microsoft.com/office/drawing/2014/main" id="{A348581D-ED3E-1F49-BC2C-7D352ACA7C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55" y="1232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0" name="Oval 90">
                <a:extLst>
                  <a:ext uri="{FF2B5EF4-FFF2-40B4-BE49-F238E27FC236}">
                    <a16:creationId xmlns:a16="http://schemas.microsoft.com/office/drawing/2014/main" id="{3C9ADEDA-0D62-5247-8840-57B529690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10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1" name="Oval 91">
                <a:extLst>
                  <a:ext uri="{FF2B5EF4-FFF2-40B4-BE49-F238E27FC236}">
                    <a16:creationId xmlns:a16="http://schemas.microsoft.com/office/drawing/2014/main" id="{D6017647-EE85-664F-B3E2-FD0F9F99E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6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2" name="Oval 92">
                <a:extLst>
                  <a:ext uri="{FF2B5EF4-FFF2-40B4-BE49-F238E27FC236}">
                    <a16:creationId xmlns:a16="http://schemas.microsoft.com/office/drawing/2014/main" id="{5555B253-84AD-9749-830F-D9454B37B7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3" name="Oval 93">
                <a:extLst>
                  <a:ext uri="{FF2B5EF4-FFF2-40B4-BE49-F238E27FC236}">
                    <a16:creationId xmlns:a16="http://schemas.microsoft.com/office/drawing/2014/main" id="{167019C8-9B40-2A4D-BF89-DB7A09BD4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9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4" name="Oval 94">
                <a:extLst>
                  <a:ext uri="{FF2B5EF4-FFF2-40B4-BE49-F238E27FC236}">
                    <a16:creationId xmlns:a16="http://schemas.microsoft.com/office/drawing/2014/main" id="{CA3239D4-A9DE-6544-84A8-A1A24E8CE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44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5" name="Oval 95">
                <a:extLst>
                  <a:ext uri="{FF2B5EF4-FFF2-40B4-BE49-F238E27FC236}">
                    <a16:creationId xmlns:a16="http://schemas.microsoft.com/office/drawing/2014/main" id="{3205CAAF-9379-8C47-A1C2-338D52EC8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6" name="Oval 96">
                <a:extLst>
                  <a:ext uri="{FF2B5EF4-FFF2-40B4-BE49-F238E27FC236}">
                    <a16:creationId xmlns:a16="http://schemas.microsoft.com/office/drawing/2014/main" id="{7E49171D-023B-B644-A8C8-782E510FC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3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7" name="Oval 97">
                <a:extLst>
                  <a:ext uri="{FF2B5EF4-FFF2-40B4-BE49-F238E27FC236}">
                    <a16:creationId xmlns:a16="http://schemas.microsoft.com/office/drawing/2014/main" id="{1E758D65-8F4C-5B42-BBD9-F61A5A932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8" name="Oval 98">
                <a:extLst>
                  <a:ext uri="{FF2B5EF4-FFF2-40B4-BE49-F238E27FC236}">
                    <a16:creationId xmlns:a16="http://schemas.microsoft.com/office/drawing/2014/main" id="{69D8B25E-86C1-1F4B-9DDD-E77225653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38" y="1198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09" name="Oval 99">
                <a:extLst>
                  <a:ext uri="{FF2B5EF4-FFF2-40B4-BE49-F238E27FC236}">
                    <a16:creationId xmlns:a16="http://schemas.microsoft.com/office/drawing/2014/main" id="{42D80011-C7D3-5F4D-B04B-9CDFF8F9E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90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0" name="Oval 100">
                <a:extLst>
                  <a:ext uri="{FF2B5EF4-FFF2-40B4-BE49-F238E27FC236}">
                    <a16:creationId xmlns:a16="http://schemas.microsoft.com/office/drawing/2014/main" id="{D4C7F085-E4D2-D94D-9771-FF4A0B51AB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1" name="Oval 101">
                <a:extLst>
                  <a:ext uri="{FF2B5EF4-FFF2-40B4-BE49-F238E27FC236}">
                    <a16:creationId xmlns:a16="http://schemas.microsoft.com/office/drawing/2014/main" id="{663EDA36-4B53-B545-ACB0-C16E7E122B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2" name="Oval 102">
                <a:extLst>
                  <a:ext uri="{FF2B5EF4-FFF2-40B4-BE49-F238E27FC236}">
                    <a16:creationId xmlns:a16="http://schemas.microsoft.com/office/drawing/2014/main" id="{8422CD54-E11C-E845-9DEC-A883170393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75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3" name="Oval 103">
                <a:extLst>
                  <a:ext uri="{FF2B5EF4-FFF2-40B4-BE49-F238E27FC236}">
                    <a16:creationId xmlns:a16="http://schemas.microsoft.com/office/drawing/2014/main" id="{1C18C0FD-B207-D74E-856A-9761007373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4" name="Oval 104">
                <a:extLst>
                  <a:ext uri="{FF2B5EF4-FFF2-40B4-BE49-F238E27FC236}">
                    <a16:creationId xmlns:a16="http://schemas.microsoft.com/office/drawing/2014/main" id="{CDA73FBA-FD31-6C4E-8166-964A109E7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8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5" name="Oval 105">
                <a:extLst>
                  <a:ext uri="{FF2B5EF4-FFF2-40B4-BE49-F238E27FC236}">
                    <a16:creationId xmlns:a16="http://schemas.microsoft.com/office/drawing/2014/main" id="{178BCC2F-4A0B-7B42-9F66-FE49BC9DDF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6" name="Oval 106">
                <a:extLst>
                  <a:ext uri="{FF2B5EF4-FFF2-40B4-BE49-F238E27FC236}">
                    <a16:creationId xmlns:a16="http://schemas.microsoft.com/office/drawing/2014/main" id="{BC31BD89-4E93-E247-89E3-AE20AFCF7C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517" name="Oval 107">
                <a:extLst>
                  <a:ext uri="{FF2B5EF4-FFF2-40B4-BE49-F238E27FC236}">
                    <a16:creationId xmlns:a16="http://schemas.microsoft.com/office/drawing/2014/main" id="{174E2384-DF08-634B-9660-F9C6BF3E58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07" y="1246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 eaLnBrk="1" hangingPunct="1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431" name="Group 108">
              <a:extLst>
                <a:ext uri="{FF2B5EF4-FFF2-40B4-BE49-F238E27FC236}">
                  <a16:creationId xmlns:a16="http://schemas.microsoft.com/office/drawing/2014/main" id="{FB2AF8AF-C862-174D-A2E8-3215A1C15D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432" name="Group 109">
                <a:extLst>
                  <a:ext uri="{FF2B5EF4-FFF2-40B4-BE49-F238E27FC236}">
                    <a16:creationId xmlns:a16="http://schemas.microsoft.com/office/drawing/2014/main" id="{E63456E9-801A-A34F-937E-BDA27030C56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437" name="Line 110">
                  <a:extLst>
                    <a:ext uri="{FF2B5EF4-FFF2-40B4-BE49-F238E27FC236}">
                      <a16:creationId xmlns:a16="http://schemas.microsoft.com/office/drawing/2014/main" id="{58894913-0D15-EC42-A5FE-7CA37E559B6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Line 111">
                  <a:extLst>
                    <a:ext uri="{FF2B5EF4-FFF2-40B4-BE49-F238E27FC236}">
                      <a16:creationId xmlns:a16="http://schemas.microsoft.com/office/drawing/2014/main" id="{6D7CD308-D24E-1F4A-A28C-FC0889F49A4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9" name="Line 112">
                  <a:extLst>
                    <a:ext uri="{FF2B5EF4-FFF2-40B4-BE49-F238E27FC236}">
                      <a16:creationId xmlns:a16="http://schemas.microsoft.com/office/drawing/2014/main" id="{1F0B7666-A910-6D44-A149-D7B8A0E326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433" name="Group 113">
                <a:extLst>
                  <a:ext uri="{FF2B5EF4-FFF2-40B4-BE49-F238E27FC236}">
                    <a16:creationId xmlns:a16="http://schemas.microsoft.com/office/drawing/2014/main" id="{FB04ADCA-A434-8443-879F-0E05F81AA1D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434" name="Line 114">
                  <a:extLst>
                    <a:ext uri="{FF2B5EF4-FFF2-40B4-BE49-F238E27FC236}">
                      <a16:creationId xmlns:a16="http://schemas.microsoft.com/office/drawing/2014/main" id="{5560FB25-74FD-6A46-95B7-D610B8C613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Line 115">
                  <a:extLst>
                    <a:ext uri="{FF2B5EF4-FFF2-40B4-BE49-F238E27FC236}">
                      <a16:creationId xmlns:a16="http://schemas.microsoft.com/office/drawing/2014/main" id="{D319A719-C501-7D4F-999D-F28665D114C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36" name="Line 116">
                  <a:extLst>
                    <a:ext uri="{FF2B5EF4-FFF2-40B4-BE49-F238E27FC236}">
                      <a16:creationId xmlns:a16="http://schemas.microsoft.com/office/drawing/2014/main" id="{33961F8C-3E69-DF47-81C2-5408756C08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18" name="Oval 117">
            <a:extLst>
              <a:ext uri="{FF2B5EF4-FFF2-40B4-BE49-F238E27FC236}">
                <a16:creationId xmlns:a16="http://schemas.microsoft.com/office/drawing/2014/main" id="{F0E6E9AE-391E-6A46-9320-23A9ACC633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9288" y="3168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19" name="Oval 118">
            <a:extLst>
              <a:ext uri="{FF2B5EF4-FFF2-40B4-BE49-F238E27FC236}">
                <a16:creationId xmlns:a16="http://schemas.microsoft.com/office/drawing/2014/main" id="{3A181D34-6BDB-F844-8E51-D10F6B1ED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038" y="32146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20" name="Oval 119">
            <a:extLst>
              <a:ext uri="{FF2B5EF4-FFF2-40B4-BE49-F238E27FC236}">
                <a16:creationId xmlns:a16="http://schemas.microsoft.com/office/drawing/2014/main" id="{1F416F6E-2E1A-ED4F-9C5B-B09DB0B6F9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700" y="30972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21" name="Oval 120">
            <a:extLst>
              <a:ext uri="{FF2B5EF4-FFF2-40B4-BE49-F238E27FC236}">
                <a16:creationId xmlns:a16="http://schemas.microsoft.com/office/drawing/2014/main" id="{359DA6FC-59B7-7E49-9CA8-D6841E3E2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22" name="Oval 121">
            <a:extLst>
              <a:ext uri="{FF2B5EF4-FFF2-40B4-BE49-F238E27FC236}">
                <a16:creationId xmlns:a16="http://schemas.microsoft.com/office/drawing/2014/main" id="{8174002F-39B2-CF4B-972C-1C43FBC5C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8413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23" name="Oval 122">
            <a:extLst>
              <a:ext uri="{FF2B5EF4-FFF2-40B4-BE49-F238E27FC236}">
                <a16:creationId xmlns:a16="http://schemas.microsoft.com/office/drawing/2014/main" id="{B71A3E0D-0A75-2F46-92E8-8556695F5A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438" y="307340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24" name="Oval 123">
            <a:extLst>
              <a:ext uri="{FF2B5EF4-FFF2-40B4-BE49-F238E27FC236}">
                <a16:creationId xmlns:a16="http://schemas.microsoft.com/office/drawing/2014/main" id="{5194FBE8-3C86-854A-8696-DED1D7C8D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5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25" name="Oval 124">
            <a:extLst>
              <a:ext uri="{FF2B5EF4-FFF2-40B4-BE49-F238E27FC236}">
                <a16:creationId xmlns:a16="http://schemas.microsoft.com/office/drawing/2014/main" id="{3040D5BD-48BD-9549-91CB-798BFD0058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0663" y="3221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26" name="Oval 125">
            <a:extLst>
              <a:ext uri="{FF2B5EF4-FFF2-40B4-BE49-F238E27FC236}">
                <a16:creationId xmlns:a16="http://schemas.microsoft.com/office/drawing/2014/main" id="{3EE09148-9B74-EF40-9057-1A2DD3E83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4675" y="31369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27" name="Oval 126">
            <a:extLst>
              <a:ext uri="{FF2B5EF4-FFF2-40B4-BE49-F238E27FC236}">
                <a16:creationId xmlns:a16="http://schemas.microsoft.com/office/drawing/2014/main" id="{7DEFE79C-39AA-9248-82EC-2AED1DBECF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4975" y="30892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28" name="Oval 127">
            <a:extLst>
              <a:ext uri="{FF2B5EF4-FFF2-40B4-BE49-F238E27FC236}">
                <a16:creationId xmlns:a16="http://schemas.microsoft.com/office/drawing/2014/main" id="{0480E383-84BC-5B44-9819-298BC3956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6275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29" name="Oval 128">
            <a:extLst>
              <a:ext uri="{FF2B5EF4-FFF2-40B4-BE49-F238E27FC236}">
                <a16:creationId xmlns:a16="http://schemas.microsoft.com/office/drawing/2014/main" id="{993AFFBF-7336-4C42-8FAA-824F1FA6F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97075" y="30019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0" name="Oval 129">
            <a:extLst>
              <a:ext uri="{FF2B5EF4-FFF2-40B4-BE49-F238E27FC236}">
                <a16:creationId xmlns:a16="http://schemas.microsoft.com/office/drawing/2014/main" id="{2AB9DBEB-3693-7442-8ACE-948C5B77C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2175" y="321310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1" name="Oval 130">
            <a:extLst>
              <a:ext uri="{FF2B5EF4-FFF2-40B4-BE49-F238E27FC236}">
                <a16:creationId xmlns:a16="http://schemas.microsoft.com/office/drawing/2014/main" id="{A38007FC-D8B2-5548-8707-C322039789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563" y="32448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32" name="Oval 131">
            <a:extLst>
              <a:ext uri="{FF2B5EF4-FFF2-40B4-BE49-F238E27FC236}">
                <a16:creationId xmlns:a16="http://schemas.microsoft.com/office/drawing/2014/main" id="{982F68BD-308F-9C4D-A11B-9B3BE1022B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1563" y="3041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3" name="Oval 132">
            <a:extLst>
              <a:ext uri="{FF2B5EF4-FFF2-40B4-BE49-F238E27FC236}">
                <a16:creationId xmlns:a16="http://schemas.microsoft.com/office/drawing/2014/main" id="{6D4CEE31-496B-B445-A555-CC93A6FBF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463" y="3006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4" name="Oval 133">
            <a:extLst>
              <a:ext uri="{FF2B5EF4-FFF2-40B4-BE49-F238E27FC236}">
                <a16:creationId xmlns:a16="http://schemas.microsoft.com/office/drawing/2014/main" id="{471CD420-2173-F24A-8E59-3CC715D918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1425" y="3084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35" name="Oval 134">
            <a:extLst>
              <a:ext uri="{FF2B5EF4-FFF2-40B4-BE49-F238E27FC236}">
                <a16:creationId xmlns:a16="http://schemas.microsoft.com/office/drawing/2014/main" id="{E69679B9-8342-1742-A03F-7DCFACAC00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4938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36" name="Oval 135">
            <a:extLst>
              <a:ext uri="{FF2B5EF4-FFF2-40B4-BE49-F238E27FC236}">
                <a16:creationId xmlns:a16="http://schemas.microsoft.com/office/drawing/2014/main" id="{9D3BD92D-1946-354D-A148-4BAA7EA47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8275" y="31051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7" name="Oval 136">
            <a:extLst>
              <a:ext uri="{FF2B5EF4-FFF2-40B4-BE49-F238E27FC236}">
                <a16:creationId xmlns:a16="http://schemas.microsoft.com/office/drawing/2014/main" id="{0BB08744-DD2A-C440-A17B-6A2A0FC1E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60675" y="31734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38" name="Oval 137">
            <a:extLst>
              <a:ext uri="{FF2B5EF4-FFF2-40B4-BE49-F238E27FC236}">
                <a16:creationId xmlns:a16="http://schemas.microsoft.com/office/drawing/2014/main" id="{CEE9400E-EB64-114C-B088-FBB42AE5C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4513" y="3208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9" name="Oval 138">
            <a:extLst>
              <a:ext uri="{FF2B5EF4-FFF2-40B4-BE49-F238E27FC236}">
                <a16:creationId xmlns:a16="http://schemas.microsoft.com/office/drawing/2014/main" id="{DABBD7E1-04C3-C441-9CBA-9F647CC8E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5600" y="30051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0" name="Oval 139">
            <a:extLst>
              <a:ext uri="{FF2B5EF4-FFF2-40B4-BE49-F238E27FC236}">
                <a16:creationId xmlns:a16="http://schemas.microsoft.com/office/drawing/2014/main" id="{17CA0533-D7A3-7C43-A73E-E40C4AC39F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2813" y="32337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1" name="Oval 140">
            <a:extLst>
              <a:ext uri="{FF2B5EF4-FFF2-40B4-BE49-F238E27FC236}">
                <a16:creationId xmlns:a16="http://schemas.microsoft.com/office/drawing/2014/main" id="{B0D0810E-EEE6-C547-A262-6A9CF03A8A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0825" y="3287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2" name="Oval 141">
            <a:extLst>
              <a:ext uri="{FF2B5EF4-FFF2-40B4-BE49-F238E27FC236}">
                <a16:creationId xmlns:a16="http://schemas.microsoft.com/office/drawing/2014/main" id="{2F0AD0B7-21B7-8D43-8A49-C232495D3D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0075" y="32956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3" name="Oval 142">
            <a:extLst>
              <a:ext uri="{FF2B5EF4-FFF2-40B4-BE49-F238E27FC236}">
                <a16:creationId xmlns:a16="http://schemas.microsoft.com/office/drawing/2014/main" id="{C560A431-8227-1D49-BB70-8BED6DFF03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9163" y="329723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4" name="Oval 143">
            <a:extLst>
              <a:ext uri="{FF2B5EF4-FFF2-40B4-BE49-F238E27FC236}">
                <a16:creationId xmlns:a16="http://schemas.microsoft.com/office/drawing/2014/main" id="{31AAA4B8-D14B-5D42-AAF8-DEAEE37C20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750" y="3257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5" name="Oval 144">
            <a:extLst>
              <a:ext uri="{FF2B5EF4-FFF2-40B4-BE49-F238E27FC236}">
                <a16:creationId xmlns:a16="http://schemas.microsoft.com/office/drawing/2014/main" id="{83F58A95-5003-8E47-BF30-3A81C074F8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8388" y="32353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46" name="Oval 145">
            <a:extLst>
              <a:ext uri="{FF2B5EF4-FFF2-40B4-BE49-F238E27FC236}">
                <a16:creationId xmlns:a16="http://schemas.microsoft.com/office/drawing/2014/main" id="{6ED98778-ACB4-5142-A366-8652FFC346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0450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547" name="Oval 146">
            <a:extLst>
              <a:ext uri="{FF2B5EF4-FFF2-40B4-BE49-F238E27FC236}">
                <a16:creationId xmlns:a16="http://schemas.microsoft.com/office/drawing/2014/main" id="{54E410E7-D635-004E-9AC8-BA2A4DDF2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3938" y="30003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48" name="Oval 147">
            <a:extLst>
              <a:ext uri="{FF2B5EF4-FFF2-40B4-BE49-F238E27FC236}">
                <a16:creationId xmlns:a16="http://schemas.microsoft.com/office/drawing/2014/main" id="{1B723129-8666-6748-AE48-B46FD3553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6025" y="31892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549" name="Oval 148">
            <a:extLst>
              <a:ext uri="{FF2B5EF4-FFF2-40B4-BE49-F238E27FC236}">
                <a16:creationId xmlns:a16="http://schemas.microsoft.com/office/drawing/2014/main" id="{75786815-26A0-9E49-8BF5-3DC4EDA95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200" y="31908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0" name="Oval 149">
            <a:extLst>
              <a:ext uri="{FF2B5EF4-FFF2-40B4-BE49-F238E27FC236}">
                <a16:creationId xmlns:a16="http://schemas.microsoft.com/office/drawing/2014/main" id="{453A5B3F-61DE-C047-9667-5853F64F1C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3388" y="32924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51" name="Oval 150">
            <a:extLst>
              <a:ext uri="{FF2B5EF4-FFF2-40B4-BE49-F238E27FC236}">
                <a16:creationId xmlns:a16="http://schemas.microsoft.com/office/drawing/2014/main" id="{108203C5-73E1-E042-A000-E42F6356A5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84638" y="31591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52" name="Oval 151">
            <a:extLst>
              <a:ext uri="{FF2B5EF4-FFF2-40B4-BE49-F238E27FC236}">
                <a16:creationId xmlns:a16="http://schemas.microsoft.com/office/drawing/2014/main" id="{ADC6869D-F987-E047-A4C9-B74B8B8DC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0372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53" name="Oval 152">
            <a:extLst>
              <a:ext uri="{FF2B5EF4-FFF2-40B4-BE49-F238E27FC236}">
                <a16:creationId xmlns:a16="http://schemas.microsoft.com/office/drawing/2014/main" id="{165C2EAE-A4F3-3A46-8975-415F88118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975" y="3163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4" name="Oval 153">
            <a:extLst>
              <a:ext uri="{FF2B5EF4-FFF2-40B4-BE49-F238E27FC236}">
                <a16:creationId xmlns:a16="http://schemas.microsoft.com/office/drawing/2014/main" id="{EEA688E4-7A31-C841-AC58-B99933C3AD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775" y="31607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5" name="Oval 154">
            <a:extLst>
              <a:ext uri="{FF2B5EF4-FFF2-40B4-BE49-F238E27FC236}">
                <a16:creationId xmlns:a16="http://schemas.microsoft.com/office/drawing/2014/main" id="{0E96A1C6-A2F6-404B-9ECB-41DB3C612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2475" y="330200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56" name="Oval 155">
            <a:extLst>
              <a:ext uri="{FF2B5EF4-FFF2-40B4-BE49-F238E27FC236}">
                <a16:creationId xmlns:a16="http://schemas.microsoft.com/office/drawing/2014/main" id="{D1480C7E-0CA1-DF44-B911-72AC1EB952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203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7" name="Oval 156">
            <a:extLst>
              <a:ext uri="{FF2B5EF4-FFF2-40B4-BE49-F238E27FC236}">
                <a16:creationId xmlns:a16="http://schemas.microsoft.com/office/drawing/2014/main" id="{9A914862-A542-2645-984F-8815BD4D8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16463" y="3163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58" name="Oval 157">
            <a:extLst>
              <a:ext uri="{FF2B5EF4-FFF2-40B4-BE49-F238E27FC236}">
                <a16:creationId xmlns:a16="http://schemas.microsoft.com/office/drawing/2014/main" id="{6D85B134-16F0-7F45-9F72-22C4BBF98A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9038" y="327342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59" name="Oval 158">
            <a:extLst>
              <a:ext uri="{FF2B5EF4-FFF2-40B4-BE49-F238E27FC236}">
                <a16:creationId xmlns:a16="http://schemas.microsoft.com/office/drawing/2014/main" id="{4E442AB8-8269-6940-8ED2-7F869EC30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7138" y="31718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0" name="Oval 159">
            <a:extLst>
              <a:ext uri="{FF2B5EF4-FFF2-40B4-BE49-F238E27FC236}">
                <a16:creationId xmlns:a16="http://schemas.microsoft.com/office/drawing/2014/main" id="{52697139-7ED6-304A-9256-FD040BB374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24463" y="317976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1" name="Oval 160">
            <a:extLst>
              <a:ext uri="{FF2B5EF4-FFF2-40B4-BE49-F238E27FC236}">
                <a16:creationId xmlns:a16="http://schemas.microsoft.com/office/drawing/2014/main" id="{29A38F4B-AB90-1A40-814C-06A6D425CA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87950" y="32813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62" name="Oval 161">
            <a:extLst>
              <a:ext uri="{FF2B5EF4-FFF2-40B4-BE49-F238E27FC236}">
                <a16:creationId xmlns:a16="http://schemas.microsoft.com/office/drawing/2014/main" id="{4BE9D86B-03E6-E543-A5AD-B9D66BC20B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8950" y="323373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3" name="Oval 162">
            <a:extLst>
              <a:ext uri="{FF2B5EF4-FFF2-40B4-BE49-F238E27FC236}">
                <a16:creationId xmlns:a16="http://schemas.microsoft.com/office/drawing/2014/main" id="{A91053F3-9C41-324E-B368-0F7A4FF243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9563" y="3257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64" name="Oval 163">
            <a:extLst>
              <a:ext uri="{FF2B5EF4-FFF2-40B4-BE49-F238E27FC236}">
                <a16:creationId xmlns:a16="http://schemas.microsoft.com/office/drawing/2014/main" id="{2A088D5A-659D-8543-8F15-D73FB1904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6800" y="32067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5" name="Oval 164">
            <a:extLst>
              <a:ext uri="{FF2B5EF4-FFF2-40B4-BE49-F238E27FC236}">
                <a16:creationId xmlns:a16="http://schemas.microsoft.com/office/drawing/2014/main" id="{42813287-3EE6-BC4F-9899-60DE713C38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7888" y="30035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6" name="Oval 165">
            <a:extLst>
              <a:ext uri="{FF2B5EF4-FFF2-40B4-BE49-F238E27FC236}">
                <a16:creationId xmlns:a16="http://schemas.microsoft.com/office/drawing/2014/main" id="{ABB74AC5-E0A4-E34F-B935-78FD871FC7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7463" y="30797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7" name="Oval 166">
            <a:extLst>
              <a:ext uri="{FF2B5EF4-FFF2-40B4-BE49-F238E27FC236}">
                <a16:creationId xmlns:a16="http://schemas.microsoft.com/office/drawing/2014/main" id="{77C3C5AF-397F-724C-8DAD-FE734D9049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16750" y="3292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8" name="Oval 167">
            <a:extLst>
              <a:ext uri="{FF2B5EF4-FFF2-40B4-BE49-F238E27FC236}">
                <a16:creationId xmlns:a16="http://schemas.microsoft.com/office/drawing/2014/main" id="{4AAD9002-5B76-7541-B6CE-4FFDE78147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23150" y="32940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9" name="Oval 168">
            <a:extLst>
              <a:ext uri="{FF2B5EF4-FFF2-40B4-BE49-F238E27FC236}">
                <a16:creationId xmlns:a16="http://schemas.microsoft.com/office/drawing/2014/main" id="{B0E13D30-CA8A-1344-8EDA-817CE5B18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2563" y="329565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70" name="Oval 169">
            <a:extLst>
              <a:ext uri="{FF2B5EF4-FFF2-40B4-BE49-F238E27FC236}">
                <a16:creationId xmlns:a16="http://schemas.microsoft.com/office/drawing/2014/main" id="{181F7E45-0206-C842-8620-A6EAB73DB2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9650" y="32908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71" name="Oval 170">
            <a:extLst>
              <a:ext uri="{FF2B5EF4-FFF2-40B4-BE49-F238E27FC236}">
                <a16:creationId xmlns:a16="http://schemas.microsoft.com/office/drawing/2014/main" id="{632AEDDA-A614-CE45-A3DF-DB8049670E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5550" y="32623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572" name="Oval 171">
            <a:extLst>
              <a:ext uri="{FF2B5EF4-FFF2-40B4-BE49-F238E27FC236}">
                <a16:creationId xmlns:a16="http://schemas.microsoft.com/office/drawing/2014/main" id="{38F45471-7DFE-1F46-88F7-67270F938E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73" name="Oval 172">
            <a:extLst>
              <a:ext uri="{FF2B5EF4-FFF2-40B4-BE49-F238E27FC236}">
                <a16:creationId xmlns:a16="http://schemas.microsoft.com/office/drawing/2014/main" id="{E0922E4F-0788-4944-92BE-C042F89BE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9450" y="2987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74" name="Oval 173">
            <a:extLst>
              <a:ext uri="{FF2B5EF4-FFF2-40B4-BE49-F238E27FC236}">
                <a16:creationId xmlns:a16="http://schemas.microsoft.com/office/drawing/2014/main" id="{4FAF00FB-ED07-FA41-BA15-6FF96A9CE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4975" y="3165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75" name="Oval 174">
            <a:extLst>
              <a:ext uri="{FF2B5EF4-FFF2-40B4-BE49-F238E27FC236}">
                <a16:creationId xmlns:a16="http://schemas.microsoft.com/office/drawing/2014/main" id="{A8CF1924-1BD5-974A-B7E8-BA92DA9868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2725" y="321151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76" name="Oval 175">
            <a:extLst>
              <a:ext uri="{FF2B5EF4-FFF2-40B4-BE49-F238E27FC236}">
                <a16:creationId xmlns:a16="http://schemas.microsoft.com/office/drawing/2014/main" id="{45EA26BE-9AA3-7447-BF83-F2128A73A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7388" y="30940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77" name="Oval 176">
            <a:extLst>
              <a:ext uri="{FF2B5EF4-FFF2-40B4-BE49-F238E27FC236}">
                <a16:creationId xmlns:a16="http://schemas.microsoft.com/office/drawing/2014/main" id="{0F6D97DC-3672-8045-9FDE-641AD20F4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8838" y="32908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78" name="Oval 177">
            <a:extLst>
              <a:ext uri="{FF2B5EF4-FFF2-40B4-BE49-F238E27FC236}">
                <a16:creationId xmlns:a16="http://schemas.microsoft.com/office/drawing/2014/main" id="{FD590629-8312-1946-8382-9CA35630F9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4100" y="315595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79" name="Oval 178">
            <a:extLst>
              <a:ext uri="{FF2B5EF4-FFF2-40B4-BE49-F238E27FC236}">
                <a16:creationId xmlns:a16="http://schemas.microsoft.com/office/drawing/2014/main" id="{6D190CB2-C0CB-CC4A-8492-CCC1515D0A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23125" y="30702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0" name="Oval 179">
            <a:extLst>
              <a:ext uri="{FF2B5EF4-FFF2-40B4-BE49-F238E27FC236}">
                <a16:creationId xmlns:a16="http://schemas.microsoft.com/office/drawing/2014/main" id="{24E83ABD-52E0-AC42-81C8-D19702F7E3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8250" y="30765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1" name="Oval 180">
            <a:extLst>
              <a:ext uri="{FF2B5EF4-FFF2-40B4-BE49-F238E27FC236}">
                <a16:creationId xmlns:a16="http://schemas.microsoft.com/office/drawing/2014/main" id="{9D30D024-FD7C-854E-9B69-9FE257597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6350" y="321786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82" name="Oval 181">
            <a:extLst>
              <a:ext uri="{FF2B5EF4-FFF2-40B4-BE49-F238E27FC236}">
                <a16:creationId xmlns:a16="http://schemas.microsoft.com/office/drawing/2014/main" id="{3CCC29B6-BDF6-ED44-B82D-D51C96B88D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80363" y="31337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3" name="Oval 182">
            <a:extLst>
              <a:ext uri="{FF2B5EF4-FFF2-40B4-BE49-F238E27FC236}">
                <a16:creationId xmlns:a16="http://schemas.microsoft.com/office/drawing/2014/main" id="{89D3B1BF-5133-ED49-9129-7C3C07626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0663" y="308610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84" name="Oval 183">
            <a:extLst>
              <a:ext uri="{FF2B5EF4-FFF2-40B4-BE49-F238E27FC236}">
                <a16:creationId xmlns:a16="http://schemas.microsoft.com/office/drawing/2014/main" id="{F9472E20-6847-2D40-A273-087374E23E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1963" y="327818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85" name="Oval 184">
            <a:extLst>
              <a:ext uri="{FF2B5EF4-FFF2-40B4-BE49-F238E27FC236}">
                <a16:creationId xmlns:a16="http://schemas.microsoft.com/office/drawing/2014/main" id="{6FF3ED93-27D8-0544-825C-138EE5641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2763" y="299878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6" name="Oval 185">
            <a:extLst>
              <a:ext uri="{FF2B5EF4-FFF2-40B4-BE49-F238E27FC236}">
                <a16:creationId xmlns:a16="http://schemas.microsoft.com/office/drawing/2014/main" id="{ACEA0BCB-63EE-3444-8630-2A283B1FE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7863" y="320992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7" name="Oval 186">
            <a:extLst>
              <a:ext uri="{FF2B5EF4-FFF2-40B4-BE49-F238E27FC236}">
                <a16:creationId xmlns:a16="http://schemas.microsoft.com/office/drawing/2014/main" id="{5D54D174-9727-1744-BAC0-59ED08548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0" y="324167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88" name="Oval 187">
            <a:extLst>
              <a:ext uri="{FF2B5EF4-FFF2-40B4-BE49-F238E27FC236}">
                <a16:creationId xmlns:a16="http://schemas.microsoft.com/office/drawing/2014/main" id="{75A52FB3-FF02-4D4C-A590-E7539C473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77250" y="303847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9" name="Oval 188">
            <a:extLst>
              <a:ext uri="{FF2B5EF4-FFF2-40B4-BE49-F238E27FC236}">
                <a16:creationId xmlns:a16="http://schemas.microsoft.com/office/drawing/2014/main" id="{D01C78BD-7F83-2D4B-ACBA-59D88B6DB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88150" y="300355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0" name="Oval 189">
            <a:extLst>
              <a:ext uri="{FF2B5EF4-FFF2-40B4-BE49-F238E27FC236}">
                <a16:creationId xmlns:a16="http://schemas.microsoft.com/office/drawing/2014/main" id="{E500EBFE-C269-DF4E-949A-F17469B841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47113" y="308133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91" name="Oval 190">
            <a:extLst>
              <a:ext uri="{FF2B5EF4-FFF2-40B4-BE49-F238E27FC236}">
                <a16:creationId xmlns:a16="http://schemas.microsoft.com/office/drawing/2014/main" id="{D39383DD-D10B-584A-8B7C-6CBE31199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0625" y="327501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92" name="Oval 191">
            <a:extLst>
              <a:ext uri="{FF2B5EF4-FFF2-40B4-BE49-F238E27FC236}">
                <a16:creationId xmlns:a16="http://schemas.microsoft.com/office/drawing/2014/main" id="{4BA7F094-72AF-354F-A327-E46661C99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3963" y="3101975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3" name="Oval 192">
            <a:extLst>
              <a:ext uri="{FF2B5EF4-FFF2-40B4-BE49-F238E27FC236}">
                <a16:creationId xmlns:a16="http://schemas.microsoft.com/office/drawing/2014/main" id="{CCFF03B1-760F-A941-B8A2-05AB602785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6363" y="319087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594" name="Oval 193">
            <a:extLst>
              <a:ext uri="{FF2B5EF4-FFF2-40B4-BE49-F238E27FC236}">
                <a16:creationId xmlns:a16="http://schemas.microsoft.com/office/drawing/2014/main" id="{AA8D75D3-6813-7D4F-BE10-28C4156F3D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25" y="319246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5" name="AutoShape 194">
            <a:extLst>
              <a:ext uri="{FF2B5EF4-FFF2-40B4-BE49-F238E27FC236}">
                <a16:creationId xmlns:a16="http://schemas.microsoft.com/office/drawing/2014/main" id="{252E2E54-332F-6447-82AA-1C7E0ECA564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176044" y="346869"/>
            <a:ext cx="88900" cy="1354138"/>
          </a:xfrm>
          <a:prstGeom prst="can">
            <a:avLst>
              <a:gd name="adj" fmla="val 58884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6" name="AutoShape 195">
            <a:extLst>
              <a:ext uri="{FF2B5EF4-FFF2-40B4-BE49-F238E27FC236}">
                <a16:creationId xmlns:a16="http://schemas.microsoft.com/office/drawing/2014/main" id="{C37ABE3A-0506-A444-AA8B-9A6551BF1BC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808663" y="979488"/>
            <a:ext cx="88900" cy="638175"/>
          </a:xfrm>
          <a:prstGeom prst="can">
            <a:avLst>
              <a:gd name="adj" fmla="val 31307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7" name="AutoShape 196">
            <a:extLst>
              <a:ext uri="{FF2B5EF4-FFF2-40B4-BE49-F238E27FC236}">
                <a16:creationId xmlns:a16="http://schemas.microsoft.com/office/drawing/2014/main" id="{A7E08944-C18B-8548-AD13-4E5E4DF74F5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6119" y="26884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598" name="AutoShape 197">
            <a:extLst>
              <a:ext uri="{FF2B5EF4-FFF2-40B4-BE49-F238E27FC236}">
                <a16:creationId xmlns:a16="http://schemas.microsoft.com/office/drawing/2014/main" id="{06FA2EF3-5F45-ED47-B05E-E0C6B16E891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12469" y="20661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599" name="AutoShape 198">
            <a:extLst>
              <a:ext uri="{FF2B5EF4-FFF2-40B4-BE49-F238E27FC236}">
                <a16:creationId xmlns:a16="http://schemas.microsoft.com/office/drawing/2014/main" id="{F864C604-AEFC-A841-806D-E059E3C16E0F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4816475" y="9096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00" name="AutoShape 199">
            <a:extLst>
              <a:ext uri="{FF2B5EF4-FFF2-40B4-BE49-F238E27FC236}">
                <a16:creationId xmlns:a16="http://schemas.microsoft.com/office/drawing/2014/main" id="{7CDC8D40-2810-F749-BF6A-804B8E8F543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507706" y="12803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01" name="AutoShape 200">
            <a:extLst>
              <a:ext uri="{FF2B5EF4-FFF2-40B4-BE49-F238E27FC236}">
                <a16:creationId xmlns:a16="http://schemas.microsoft.com/office/drawing/2014/main" id="{30B3C940-3606-F340-A221-EB19A1FDBA10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5392738" y="9096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02" name="AutoShape 201">
            <a:extLst>
              <a:ext uri="{FF2B5EF4-FFF2-40B4-BE49-F238E27FC236}">
                <a16:creationId xmlns:a16="http://schemas.microsoft.com/office/drawing/2014/main" id="{3867C481-83C4-214E-9FBD-84BF6B5544EC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5769769" y="10945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C000"/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03" name="AutoShape 202">
            <a:extLst>
              <a:ext uri="{FF2B5EF4-FFF2-40B4-BE49-F238E27FC236}">
                <a16:creationId xmlns:a16="http://schemas.microsoft.com/office/drawing/2014/main" id="{743A9E5C-2C09-424C-9178-E3E3BEF1AAC5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697538" y="1357313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04" name="AutoShape 203">
            <a:extLst>
              <a:ext uri="{FF2B5EF4-FFF2-40B4-BE49-F238E27FC236}">
                <a16:creationId xmlns:a16="http://schemas.microsoft.com/office/drawing/2014/main" id="{D7282A7B-3726-254C-905B-6C5339B0373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805488" y="2332038"/>
            <a:ext cx="93662" cy="322262"/>
          </a:xfrm>
          <a:prstGeom prst="can">
            <a:avLst>
              <a:gd name="adj" fmla="val 54509"/>
            </a:avLst>
          </a:prstGeom>
          <a:gradFill rotWithShape="1">
            <a:gsLst>
              <a:gs pos="0">
                <a:srgbClr val="765E00"/>
              </a:gs>
              <a:gs pos="50000">
                <a:srgbClr val="FFCC00"/>
              </a:gs>
              <a:gs pos="100000">
                <a:srgbClr val="765E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05" name="Group 204">
            <a:extLst>
              <a:ext uri="{FF2B5EF4-FFF2-40B4-BE49-F238E27FC236}">
                <a16:creationId xmlns:a16="http://schemas.microsoft.com/office/drawing/2014/main" id="{4FC06924-873C-3840-88EC-319E9F34A1F1}"/>
              </a:ext>
            </a:extLst>
          </p:cNvPr>
          <p:cNvGrpSpPr>
            <a:grpSpLocks/>
          </p:cNvGrpSpPr>
          <p:nvPr/>
        </p:nvGrpSpPr>
        <p:grpSpPr bwMode="auto">
          <a:xfrm>
            <a:off x="5541963" y="2625725"/>
            <a:ext cx="639762" cy="215900"/>
            <a:chOff x="3990" y="1256"/>
            <a:chExt cx="403" cy="136"/>
          </a:xfrm>
        </p:grpSpPr>
        <p:sp>
          <p:nvSpPr>
            <p:cNvPr id="606" name="Line 205">
              <a:extLst>
                <a:ext uri="{FF2B5EF4-FFF2-40B4-BE49-F238E27FC236}">
                  <a16:creationId xmlns:a16="http://schemas.microsoft.com/office/drawing/2014/main" id="{DE86C65B-8F88-4649-9B9A-DDCFDEF835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7" name="Line 206">
              <a:extLst>
                <a:ext uri="{FF2B5EF4-FFF2-40B4-BE49-F238E27FC236}">
                  <a16:creationId xmlns:a16="http://schemas.microsoft.com/office/drawing/2014/main" id="{1A6839D8-2912-5444-9EAE-7E36B62CAC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8" name="Line 207">
              <a:extLst>
                <a:ext uri="{FF2B5EF4-FFF2-40B4-BE49-F238E27FC236}">
                  <a16:creationId xmlns:a16="http://schemas.microsoft.com/office/drawing/2014/main" id="{CA13776E-E2D1-6649-9506-BE98F86E927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9" name="Line 208">
              <a:extLst>
                <a:ext uri="{FF2B5EF4-FFF2-40B4-BE49-F238E27FC236}">
                  <a16:creationId xmlns:a16="http://schemas.microsoft.com/office/drawing/2014/main" id="{D3E217F1-5BD8-4342-8F1E-9E6E1F9727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0" name="AutoShape 209">
            <a:extLst>
              <a:ext uri="{FF2B5EF4-FFF2-40B4-BE49-F238E27FC236}">
                <a16:creationId xmlns:a16="http://schemas.microsoft.com/office/drawing/2014/main" id="{8F3B18FD-5277-8448-BD06-7B6BDC2F7C49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5769769" y="23804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11" name="Line 210">
            <a:extLst>
              <a:ext uri="{FF2B5EF4-FFF2-40B4-BE49-F238E27FC236}">
                <a16:creationId xmlns:a16="http://schemas.microsoft.com/office/drawing/2014/main" id="{24EC9E9E-30B0-1540-BCA4-7187E9D951EC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2325" y="10350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2" name="Line 211">
            <a:extLst>
              <a:ext uri="{FF2B5EF4-FFF2-40B4-BE49-F238E27FC236}">
                <a16:creationId xmlns:a16="http://schemas.microsoft.com/office/drawing/2014/main" id="{2DF9BC13-A811-8345-B8C8-C1B776E6339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3913" y="25606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3" name="Line 212">
            <a:extLst>
              <a:ext uri="{FF2B5EF4-FFF2-40B4-BE49-F238E27FC236}">
                <a16:creationId xmlns:a16="http://schemas.microsoft.com/office/drawing/2014/main" id="{B2FF3205-3BA8-B440-856D-1BCBF981C89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7488" y="1042988"/>
            <a:ext cx="0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" name="Text Box 213">
            <a:extLst>
              <a:ext uri="{FF2B5EF4-FFF2-40B4-BE49-F238E27FC236}">
                <a16:creationId xmlns:a16="http://schemas.microsoft.com/office/drawing/2014/main" id="{0C40D5B2-281F-C94E-A54C-5BFDB7ECA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1579563"/>
            <a:ext cx="3365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/>
              <a:t>V</a:t>
            </a:r>
          </a:p>
        </p:txBody>
      </p:sp>
      <p:sp>
        <p:nvSpPr>
          <p:cNvPr id="615" name="Freeform 214">
            <a:extLst>
              <a:ext uri="{FF2B5EF4-FFF2-40B4-BE49-F238E27FC236}">
                <a16:creationId xmlns:a16="http://schemas.microsoft.com/office/drawing/2014/main" id="{9FC168FF-CA23-6644-A21D-7EED7AC0A101}"/>
              </a:ext>
            </a:extLst>
          </p:cNvPr>
          <p:cNvSpPr>
            <a:spLocks/>
          </p:cNvSpPr>
          <p:nvPr/>
        </p:nvSpPr>
        <p:spPr bwMode="auto">
          <a:xfrm>
            <a:off x="7081838" y="1014413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chemeClr val="accent4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" name="Oval 216">
            <a:extLst>
              <a:ext uri="{FF2B5EF4-FFF2-40B4-BE49-F238E27FC236}">
                <a16:creationId xmlns:a16="http://schemas.microsoft.com/office/drawing/2014/main" id="{21BA202D-1422-7C44-B526-19FE2BD26B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1588" y="3186113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17" name="Oval 217">
            <a:extLst>
              <a:ext uri="{FF2B5EF4-FFF2-40B4-BE49-F238E27FC236}">
                <a16:creationId xmlns:a16="http://schemas.microsoft.com/office/drawing/2014/main" id="{089EE62F-F5D5-D143-8805-437604184F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9863" y="3182938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18" name="Oval 218">
            <a:extLst>
              <a:ext uri="{FF2B5EF4-FFF2-40B4-BE49-F238E27FC236}">
                <a16:creationId xmlns:a16="http://schemas.microsoft.com/office/drawing/2014/main" id="{CAB4521E-4B8A-A04F-8D02-3116AF4A3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7825" y="316230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19" name="Oval 219">
            <a:extLst>
              <a:ext uri="{FF2B5EF4-FFF2-40B4-BE49-F238E27FC236}">
                <a16:creationId xmlns:a16="http://schemas.microsoft.com/office/drawing/2014/main" id="{1F9277FD-7D52-BB4D-A770-B90105F2AA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08500" y="31591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20" name="Oval 220">
            <a:extLst>
              <a:ext uri="{FF2B5EF4-FFF2-40B4-BE49-F238E27FC236}">
                <a16:creationId xmlns:a16="http://schemas.microsoft.com/office/drawing/2014/main" id="{B51A9EA9-56C2-7B45-AF9F-C8AC1035E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0125" y="31702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21" name="Oval 221">
            <a:extLst>
              <a:ext uri="{FF2B5EF4-FFF2-40B4-BE49-F238E27FC236}">
                <a16:creationId xmlns:a16="http://schemas.microsoft.com/office/drawing/2014/main" id="{3E05DED7-62A8-514E-A4B8-5B37DA544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1275" y="317658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22" name="Oval 222">
            <a:extLst>
              <a:ext uri="{FF2B5EF4-FFF2-40B4-BE49-F238E27FC236}">
                <a16:creationId xmlns:a16="http://schemas.microsoft.com/office/drawing/2014/main" id="{7BF3F391-B01E-BC48-AFCC-DD01C7404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8125" y="3182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23" name="AutoShape 223">
            <a:extLst>
              <a:ext uri="{FF2B5EF4-FFF2-40B4-BE49-F238E27FC236}">
                <a16:creationId xmlns:a16="http://schemas.microsoft.com/office/drawing/2014/main" id="{B29C0737-DCAE-C04E-B59B-4AF9F30EE7B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02944" y="26900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24" name="AutoShape 224">
            <a:extLst>
              <a:ext uri="{FF2B5EF4-FFF2-40B4-BE49-F238E27FC236}">
                <a16:creationId xmlns:a16="http://schemas.microsoft.com/office/drawing/2014/main" id="{79FF4BA3-4F2D-FA4C-8306-38B91DAC4F41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09294" y="2067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25" name="AutoShape 225">
            <a:extLst>
              <a:ext uri="{FF2B5EF4-FFF2-40B4-BE49-F238E27FC236}">
                <a16:creationId xmlns:a16="http://schemas.microsoft.com/office/drawing/2014/main" id="{8B7F43E4-F693-8E42-A546-79382463AA14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4813300" y="9112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26" name="AutoShape 226">
            <a:extLst>
              <a:ext uri="{FF2B5EF4-FFF2-40B4-BE49-F238E27FC236}">
                <a16:creationId xmlns:a16="http://schemas.microsoft.com/office/drawing/2014/main" id="{AAB02F8C-952D-FD4B-B5D0-FCE68B3D9AF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504531" y="12819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27" name="AutoShape 227">
            <a:extLst>
              <a:ext uri="{FF2B5EF4-FFF2-40B4-BE49-F238E27FC236}">
                <a16:creationId xmlns:a16="http://schemas.microsoft.com/office/drawing/2014/main" id="{21E6A80E-9848-424B-9A19-227C3FA5F30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5389563" y="9112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28" name="AutoShape 228">
            <a:extLst>
              <a:ext uri="{FF2B5EF4-FFF2-40B4-BE49-F238E27FC236}">
                <a16:creationId xmlns:a16="http://schemas.microsoft.com/office/drawing/2014/main" id="{3C357410-F879-B740-AA6C-235C7F8590B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766594" y="10961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629" name="AutoShape 229">
            <a:extLst>
              <a:ext uri="{FF2B5EF4-FFF2-40B4-BE49-F238E27FC236}">
                <a16:creationId xmlns:a16="http://schemas.microsoft.com/office/drawing/2014/main" id="{46469463-4997-BD46-9B55-7406E69399A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766594" y="23820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B2F9928E-8839-424F-A4BC-4164B7942906}"/>
              </a:ext>
            </a:extLst>
          </p:cNvPr>
          <p:cNvSpPr txBox="1"/>
          <p:nvPr/>
        </p:nvSpPr>
        <p:spPr>
          <a:xfrm>
            <a:off x="315072" y="125966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O.R. Jones</a:t>
            </a:r>
            <a:endParaRPr lang="en-US" dirty="0"/>
          </a:p>
        </p:txBody>
      </p:sp>
      <p:sp>
        <p:nvSpPr>
          <p:cNvPr id="225" name="Text Box 213">
            <a:extLst>
              <a:ext uri="{FF2B5EF4-FFF2-40B4-BE49-F238E27FC236}">
                <a16:creationId xmlns:a16="http://schemas.microsoft.com/office/drawing/2014/main" id="{3F0DA8C8-2ABC-6D4E-A1DC-2C19C3045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3659" y="1680925"/>
            <a:ext cx="351378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/>
              <a:t>R</a:t>
            </a:r>
          </a:p>
        </p:txBody>
      </p:sp>
      <p:sp>
        <p:nvSpPr>
          <p:cNvPr id="226" name="Freeform 215">
            <a:extLst>
              <a:ext uri="{FF2B5EF4-FFF2-40B4-BE49-F238E27FC236}">
                <a16:creationId xmlns:a16="http://schemas.microsoft.com/office/drawing/2014/main" id="{968957D9-E7BF-E04C-AC61-FB82B95265E0}"/>
              </a:ext>
            </a:extLst>
          </p:cNvPr>
          <p:cNvSpPr>
            <a:spLocks/>
          </p:cNvSpPr>
          <p:nvPr/>
        </p:nvSpPr>
        <p:spPr bwMode="auto">
          <a:xfrm>
            <a:off x="7843838" y="1915214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839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3526E-6 L 0.67327 3.3526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7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2000"/>
                                        <p:tgtEl>
                                          <p:spTgt spid="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autoRev="1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500" autoRev="1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500" autoRev="1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500" autoRev="1" fill="hold"/>
                                        <p:tgtEl>
                                          <p:spTgt spid="5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0"/>
                                            </p:cond>
                                          </p:stCondLst>
                                        </p:cTn>
                                        <p:tgtEl>
                                          <p:spTgt spid="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8" dur="500" autoRev="1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9" dur="500" autoRev="1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500" autoRev="1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500" autoRev="1" fill="hold"/>
                                        <p:tgtEl>
                                          <p:spTgt spid="5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7"/>
                                            </p:cond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500" autoRev="1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6" dur="500" autoRev="1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7" dur="500" autoRev="1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500" autoRev="1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4"/>
                                            </p:cond>
                                          </p:stCondLst>
                                        </p:cTn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autoRev="1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autoRev="1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500" autoRev="1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autoRev="1" fill="hold"/>
                                        <p:tgtEl>
                                          <p:spTgt spid="60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1"/>
                                            </p:cond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6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9" dur="500" autoRev="1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0" dur="500" autoRev="1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1" dur="500" autoRev="1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500" autoRev="1" fill="hold"/>
                                        <p:tgtEl>
                                          <p:spTgt spid="6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8"/>
                                            </p:cond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6" dur="500" autoRev="1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7" dur="500" autoRev="1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500" autoRev="1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500" autoRev="1" fill="hold"/>
                                        <p:tgtEl>
                                          <p:spTgt spid="6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5"/>
                                            </p:cond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0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3" dur="500" autoRev="1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4" dur="500" autoRev="1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5" dur="500" autoRev="1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500" autoRev="1" fill="hold"/>
                                        <p:tgtEl>
                                          <p:spTgt spid="6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2"/>
                                            </p:cond>
                                          </p:stCondLst>
                                        </p:cTn>
                                        <p:tgtEl>
                                          <p:spTgt spid="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7 0.00093 L -0.00052 0.01436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61111E-6 -3.7037E-7 L 3.61111E-6 0.01944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2.77778E-7 -1.11111E-6 L -0.00035 0.02315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72222E-6 1.85185E-6 L 4.72222E-6 -0.01875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5.55556E-7 -7.40741E-7 L -5.55556E-7 0.0169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72222E-6 -1.48148E-6 L 0.00035 -0.0169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2.77778E-6 0 L -2.77778E-6 0.0180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72222E-6 -7.40741E-7 L 4.72222E-6 -0.0118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3.88889E-6 0.00556 L 3.88889E-6 -0.00578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173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174" dur="200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175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176" dur="200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177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188" dur="2000" fill="hold"/>
                                        <p:tgtEl>
                                          <p:spTgt spid="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27 1.11022E-16 L 1.38524 1.11022E-16 " pathEditMode="relative" rAng="0" ptsTypes="AA">
                                      <p:cBhvr>
                                        <p:cTn id="190" dur="8000" fill="hold"/>
                                        <p:tgtEl>
                                          <p:spTgt spid="4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6" y="0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6" dur="500" autoRev="1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7" dur="500" autoRev="1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8" dur="500" autoRev="1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500" autoRev="1" fill="hold"/>
                                        <p:tgtEl>
                                          <p:spTgt spid="6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5"/>
                                            </p:cond>
                                          </p:stCondLst>
                                        </p:cTn>
                                        <p:tgtEl>
                                          <p:spTgt spid="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3" dur="500" autoRev="1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4" dur="500" autoRev="1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5" dur="500" autoRev="1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6" dur="500" autoRev="1" fill="hold"/>
                                        <p:tgtEl>
                                          <p:spTgt spid="6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2"/>
                                            </p:cond>
                                          </p:stCondLst>
                                        </p:cTn>
                                        <p:tgtEl>
                                          <p:spTgt spid="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0" dur="500" autoRev="1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1" dur="500" autoRev="1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2" dur="500" autoRev="1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3" dur="500" autoRev="1" fill="hold"/>
                                        <p:tgtEl>
                                          <p:spTgt spid="6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9"/>
                                            </p:cond>
                                          </p:stCondLst>
                                        </p:cTn>
                                        <p:tgtEl>
                                          <p:spTgt spid="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24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7" dur="500" autoRev="1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8" dur="500" autoRev="1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9" dur="500" autoRev="1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0" dur="500" autoRev="1" fill="hold"/>
                                        <p:tgtEl>
                                          <p:spTgt spid="6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26"/>
                                            </p:cond>
                                          </p:stCondLst>
                                        </p:cTn>
                                        <p:tgtEl>
                                          <p:spTgt spid="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4" dur="500" autoRev="1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35" dur="500" autoRev="1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6" dur="500" autoRev="1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7" dur="500" autoRev="1" fill="hold"/>
                                        <p:tgtEl>
                                          <p:spTgt spid="6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33"/>
                                            </p:cond>
                                          </p:stCondLst>
                                        </p:cTn>
                                        <p:tgtEl>
                                          <p:spTgt spid="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8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1" dur="500" autoRev="1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2" dur="500" autoRev="1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43" dur="500" autoRev="1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4" dur="500" autoRev="1" fill="hold"/>
                                        <p:tgtEl>
                                          <p:spTgt spid="6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0"/>
                                            </p:cond>
                                          </p:stCondLst>
                                        </p:cTn>
                                        <p:tgtEl>
                                          <p:spTgt spid="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45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8" dur="500" autoRev="1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9" dur="500" autoRev="1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0" dur="500" autoRev="1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1" dur="500" autoRev="1" fill="hold"/>
                                        <p:tgtEl>
                                          <p:spTgt spid="6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47"/>
                                            </p:cond>
                                          </p:stCondLst>
                                        </p:cTn>
                                        <p:tgtEl>
                                          <p:spTgt spid="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2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255" dur="20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5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57" dur="20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58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59" dur="20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60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61" dur="2000" fill="hold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62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63" dur="2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64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65" dur="20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66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3.61111E-6 -1.11022E-16 L -3.61111E-6 0.04444 " pathEditMode="relative" rAng="0" ptsTypes="AA">
                                      <p:cBhvr>
                                        <p:cTn id="267" dur="20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69" dur="20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71" dur="200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73" dur="20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3.61111E-6 4.07407E-6 L -3.61111E-6 -0.02431 " pathEditMode="relative" rAng="0" ptsTypes="AA">
                                      <p:cBhvr>
                                        <p:cTn id="275" dur="20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4.16667E-6 4.44444E-6 L 4.16667E-6 0.03333 " pathEditMode="relative" rAng="0" ptsTypes="AA">
                                      <p:cBhvr>
                                        <p:cTn id="277" dur="2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79" dur="2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280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81" dur="2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82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283" dur="2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284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85" dur="2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86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11111E-6 1.85185E-6 L -1.11111E-6 0.04444 " pathEditMode="relative" rAng="0" ptsTypes="AA">
                                      <p:cBhvr>
                                        <p:cTn id="287" dur="2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"/>
                                    </p:animMotion>
                                  </p:childTnLst>
                                </p:cTn>
                              </p:par>
                              <p:par>
                                <p:cTn id="288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2.5E-6 1.85185E-6 L -0.00052 0.01528 " pathEditMode="relative" rAng="0" ptsTypes="AA">
                                      <p:cBhvr>
                                        <p:cTn id="289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290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38889E-6 3.7037E-7 L -1.38889E-6 -0.03218 " pathEditMode="relative" rAng="0" ptsTypes="AA">
                                      <p:cBhvr>
                                        <p:cTn id="291" dur="2000" fill="hold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  <p:par>
                                <p:cTn id="292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77778E-6 2.22222E-6 L -2.77778E-6 0.03935 " pathEditMode="relative" rAng="0" ptsTypes="AA">
                                      <p:cBhvr>
                                        <p:cTn id="293" dur="20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294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2.22222E-6 -4.81481E-6 L -2.22222E-6 -0.01412 " pathEditMode="relative" rAng="0" ptsTypes="AA">
                                      <p:cBhvr>
                                        <p:cTn id="295" dur="20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296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5E-6 3.7037E-7 L 0.00105 -0.04097 " pathEditMode="relative" rAng="0" ptsTypes="AA">
                                      <p:cBhvr>
                                        <p:cTn id="297" dur="2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1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5E-6 -2.59259E-6 L 5E-6 0.0257 " pathEditMode="relative" rAng="0" ptsTypes="AA">
                                      <p:cBhvr>
                                        <p:cTn id="299" dur="200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"/>
                                    </p:animMotion>
                                  </p:childTnLst>
                                </p:cTn>
                              </p:par>
                              <p:par>
                                <p:cTn id="300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6 L 3.88889E-6 0.00047 " pathEditMode="relative" rAng="0" ptsTypes="AA">
                                      <p:cBhvr>
                                        <p:cTn id="301" dur="2000" fill="hold"/>
                                        <p:tgtEl>
                                          <p:spTgt spid="5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"/>
                                    </p:animMotion>
                                  </p:childTnLst>
                                </p:cTn>
                              </p:par>
                              <p:par>
                                <p:cTn id="302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03" dur="2000" fill="hold"/>
                                        <p:tgtEl>
                                          <p:spTgt spid="5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04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0.01944 L 0.00105 0.00139 " pathEditMode="relative" rAng="0" ptsTypes="AA">
                                      <p:cBhvr>
                                        <p:cTn id="305" dur="2000" fill="hold"/>
                                        <p:tgtEl>
                                          <p:spTgt spid="5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9"/>
                                    </p:animMotion>
                                  </p:childTnLst>
                                </p:cTn>
                              </p:par>
                              <p:par>
                                <p:cTn id="306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5 0.02315 L -0.00035 0.00417 " pathEditMode="relative" rAng="0" ptsTypes="AA">
                                      <p:cBhvr>
                                        <p:cTn id="307" dur="2000" fill="hold"/>
                                        <p:tgtEl>
                                          <p:spTgt spid="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30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0.01875 L -8.33333E-7 0.00231 " pathEditMode="relative" rAng="0" ptsTypes="AA">
                                      <p:cBhvr>
                                        <p:cTn id="309" dur="2000" fill="hold"/>
                                        <p:tgtEl>
                                          <p:spTgt spid="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"/>
                                    </p:animMotion>
                                  </p:childTnLst>
                                </p:cTn>
                              </p:par>
                              <p:par>
                                <p:cTn id="310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22222E-6 0.01689 L -0.00035 -0.00139 " pathEditMode="relative" rAng="0" ptsTypes="AA">
                                      <p:cBhvr>
                                        <p:cTn id="311" dur="2000" fill="hold"/>
                                        <p:tgtEl>
                                          <p:spTgt spid="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34 -0.0169 L 0.00017 -0.00278 " pathEditMode="relative" rAng="0" ptsTypes="AA">
                                      <p:cBhvr>
                                        <p:cTn id="313" dur="2000" fill="hold"/>
                                        <p:tgtEl>
                                          <p:spTgt spid="5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"/>
                                    </p:animMotion>
                                  </p:childTnLst>
                                </p:cTn>
                              </p:par>
                              <p:par>
                                <p:cTn id="314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44444E-6 0.01806 L 4.44444E-6 0.00278 " pathEditMode="relative" rAng="0" ptsTypes="AA">
                                      <p:cBhvr>
                                        <p:cTn id="315" dur="2000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16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17" dur="2000" fill="hold"/>
                                        <p:tgtEl>
                                          <p:spTgt spid="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18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2.77778E-7 -0.01181 L 2.77778E-7 -0.00093 " pathEditMode="relative" rAng="0" ptsTypes="AA">
                                      <p:cBhvr>
                                        <p:cTn id="319" dur="2000" fill="hold"/>
                                        <p:tgtEl>
                                          <p:spTgt spid="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"/>
                                    </p:animMotion>
                                  </p:childTnLst>
                                </p:cTn>
                              </p:par>
                              <p:par>
                                <p:cTn id="320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5.55556E-7 -0.01134 L -5.55556E-7 0.00394 " pathEditMode="relative" rAng="0" ptsTypes="AA">
                                      <p:cBhvr>
                                        <p:cTn id="321" dur="2000" fill="hold"/>
                                        <p:tgtEl>
                                          <p:spTgt spid="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"/>
                                    </p:animMotion>
                                  </p:childTnLst>
                                </p:cTn>
                              </p:par>
                              <p:par>
                                <p:cTn id="322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323" dur="2000" fill="hold"/>
                                        <p:tgtEl>
                                          <p:spTgt spid="5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324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25" dur="2000" fill="hold"/>
                                        <p:tgtEl>
                                          <p:spTgt spid="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26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27" dur="2000" fill="hold"/>
                                        <p:tgtEl>
                                          <p:spTgt spid="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28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329" dur="2000" fill="hold"/>
                                        <p:tgtEl>
                                          <p:spTgt spid="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330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31" dur="2000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32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333" dur="2000" fill="hold"/>
                                        <p:tgtEl>
                                          <p:spTgt spid="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334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335" dur="200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336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37" dur="200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38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39" dur="2000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40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341" dur="2000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342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61111E-6 -0.0243 L -3.61111E-6 0.00417 " pathEditMode="relative" rAng="0" ptsTypes="AA">
                                      <p:cBhvr>
                                        <p:cTn id="343" dur="200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"/>
                                    </p:animMotion>
                                  </p:childTnLst>
                                </p:cTn>
                              </p:par>
                              <p:par>
                                <p:cTn id="344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3.33333E-6 0.03333 L 3.33333E-6 2.59259E-6 " pathEditMode="relative" rAng="0" ptsTypes="AA">
                                      <p:cBhvr>
                                        <p:cTn id="345" dur="200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7"/>
                                    </p:animMotion>
                                  </p:childTnLst>
                                </p:cTn>
                              </p:par>
                              <p:par>
                                <p:cTn id="346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347" dur="2000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348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49" dur="2000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50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351" dur="200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352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53" dur="200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54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1.66667E-6 0.04445 L -0.00018 0.00093 " pathEditMode="relative" rAng="0" ptsTypes="AA">
                                      <p:cBhvr>
                                        <p:cTn id="355" dur="2000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"/>
                                    </p:animMotion>
                                  </p:childTnLst>
                                </p:cTn>
                              </p:par>
                              <p:par>
                                <p:cTn id="356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-2.59259E-6 " pathEditMode="relative" rAng="0" ptsTypes="AA">
                                      <p:cBhvr>
                                        <p:cTn id="357" dur="200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"/>
                                    </p:animMotion>
                                  </p:childTnLst>
                                </p:cTn>
                              </p:par>
                              <p:par>
                                <p:cTn id="358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38889E-6 -0.03217 L -1.38889E-6 0.00324 " pathEditMode="relative" rAng="0" ptsTypes="AA">
                                      <p:cBhvr>
                                        <p:cTn id="359" dur="2000" fill="hold"/>
                                        <p:tgtEl>
                                          <p:spTgt spid="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"/>
                                    </p:animMotion>
                                  </p:childTnLst>
                                </p:cTn>
                              </p:par>
                              <p:par>
                                <p:cTn id="360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8.33333E-7 0.03935 L 0.00017 0.00093 " pathEditMode="relative" rAng="0" ptsTypes="AA">
                                      <p:cBhvr>
                                        <p:cTn id="361" dur="2000" fill="hold"/>
                                        <p:tgtEl>
                                          <p:spTgt spid="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"/>
                                    </p:animMotion>
                                  </p:childTnLst>
                                </p:cTn>
                              </p:par>
                              <p:par>
                                <p:cTn id="362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5.55556E-7 -0.01412 L 5.55556E-7 0.0044 " pathEditMode="relative" rAng="0" ptsTypes="AA">
                                      <p:cBhvr>
                                        <p:cTn id="363" dur="2000" fill="hold"/>
                                        <p:tgtEl>
                                          <p:spTgt spid="5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"/>
                                    </p:animMotion>
                                  </p:childTnLst>
                                </p:cTn>
                              </p:par>
                              <p:par>
                                <p:cTn id="364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8 L 0.00053 4.44444E-6 " pathEditMode="relative" rAng="0" ptsTypes="AA">
                                      <p:cBhvr>
                                        <p:cTn id="365" dur="2000" fill="hold"/>
                                        <p:tgtEl>
                                          <p:spTgt spid="5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"/>
                                    </p:animMotion>
                                  </p:childTnLst>
                                </p:cTn>
                              </p:par>
                              <p:par>
                                <p:cTn id="366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22222E-6 0.02569 L 2.22222E-6 7.40741E-7 " pathEditMode="relative" rAng="0" ptsTypes="AA">
                                      <p:cBhvr>
                                        <p:cTn id="367" dur="2000" fill="hold"/>
                                        <p:tgtEl>
                                          <p:spTgt spid="5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"/>
                                    </p:animMotion>
                                  </p:childTnLst>
                                </p:cTn>
                              </p:par>
                              <p:par>
                                <p:cTn id="368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9" dur="6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8" grpId="0" animBg="1"/>
      <p:bldP spid="518" grpId="1" animBg="1"/>
      <p:bldP spid="519" grpId="0" animBg="1"/>
      <p:bldP spid="519" grpId="1" animBg="1"/>
      <p:bldP spid="520" grpId="0" animBg="1"/>
      <p:bldP spid="520" grpId="1" animBg="1"/>
      <p:bldP spid="521" grpId="0" animBg="1"/>
      <p:bldP spid="521" grpId="1" animBg="1"/>
      <p:bldP spid="522" grpId="0" animBg="1"/>
      <p:bldP spid="522" grpId="1" animBg="1"/>
      <p:bldP spid="523" grpId="0" animBg="1"/>
      <p:bldP spid="523" grpId="1" animBg="1"/>
      <p:bldP spid="524" grpId="0" animBg="1"/>
      <p:bldP spid="524" grpId="1" animBg="1"/>
      <p:bldP spid="525" grpId="0" animBg="1"/>
      <p:bldP spid="525" grpId="1" animBg="1"/>
      <p:bldP spid="526" grpId="0" animBg="1"/>
      <p:bldP spid="526" grpId="1" animBg="1"/>
      <p:bldP spid="527" grpId="0" animBg="1"/>
      <p:bldP spid="527" grpId="1" animBg="1"/>
      <p:bldP spid="528" grpId="0" animBg="1"/>
      <p:bldP spid="528" grpId="1" animBg="1"/>
      <p:bldP spid="529" grpId="0" animBg="1"/>
      <p:bldP spid="529" grpId="1" animBg="1"/>
      <p:bldP spid="530" grpId="0" animBg="1"/>
      <p:bldP spid="530" grpId="1" animBg="1"/>
      <p:bldP spid="531" grpId="0" animBg="1"/>
      <p:bldP spid="531" grpId="1" animBg="1"/>
      <p:bldP spid="532" grpId="0" animBg="1"/>
      <p:bldP spid="532" grpId="1" animBg="1"/>
      <p:bldP spid="533" grpId="0" animBg="1"/>
      <p:bldP spid="533" grpId="1" animBg="1"/>
      <p:bldP spid="534" grpId="0" animBg="1"/>
      <p:bldP spid="534" grpId="1" animBg="1"/>
      <p:bldP spid="535" grpId="0" animBg="1"/>
      <p:bldP spid="535" grpId="1" animBg="1"/>
      <p:bldP spid="536" grpId="0" animBg="1"/>
      <p:bldP spid="536" grpId="1" animBg="1"/>
      <p:bldP spid="537" grpId="0" animBg="1"/>
      <p:bldP spid="537" grpId="1" animBg="1"/>
      <p:bldP spid="538" grpId="0" animBg="1"/>
      <p:bldP spid="538" grpId="1" animBg="1"/>
      <p:bldP spid="539" grpId="0" animBg="1"/>
      <p:bldP spid="539" grpId="1" animBg="1"/>
      <p:bldP spid="549" grpId="0" animBg="1"/>
      <p:bldP spid="550" grpId="0" animBg="1"/>
      <p:bldP spid="553" grpId="0" animBg="1"/>
      <p:bldP spid="554" grpId="0" animBg="1"/>
      <p:bldP spid="555" grpId="0" animBg="1"/>
      <p:bldP spid="556" grpId="0" animBg="1"/>
      <p:bldP spid="558" grpId="0" animBg="1"/>
      <p:bldP spid="559" grpId="0" animBg="1"/>
      <p:bldP spid="560" grpId="0" animBg="1"/>
      <p:bldP spid="561" grpId="0" animBg="1"/>
      <p:bldP spid="563" grpId="0" animBg="1"/>
      <p:bldP spid="564" grpId="0" animBg="1"/>
      <p:bldP spid="565" grpId="0" animBg="1"/>
      <p:bldP spid="566" grpId="0" animBg="1"/>
      <p:bldP spid="571" grpId="0" animBg="1"/>
      <p:bldP spid="574" grpId="0" animBg="1"/>
      <p:bldP spid="575" grpId="0" animBg="1"/>
      <p:bldP spid="576" grpId="0" animBg="1"/>
      <p:bldP spid="577" grpId="0" animBg="1"/>
      <p:bldP spid="578" grpId="0" animBg="1"/>
      <p:bldP spid="579" grpId="0" animBg="1"/>
      <p:bldP spid="580" grpId="0" animBg="1"/>
      <p:bldP spid="581" grpId="0" animBg="1"/>
      <p:bldP spid="582" grpId="0" animBg="1"/>
      <p:bldP spid="583" grpId="0" animBg="1"/>
      <p:bldP spid="584" grpId="0" animBg="1"/>
      <p:bldP spid="585" grpId="0" animBg="1"/>
      <p:bldP spid="586" grpId="0" animBg="1"/>
      <p:bldP spid="587" grpId="0" animBg="1"/>
      <p:bldP spid="588" grpId="0" animBg="1"/>
      <p:bldP spid="589" grpId="0" animBg="1"/>
      <p:bldP spid="590" grpId="0" animBg="1"/>
      <p:bldP spid="591" grpId="0" animBg="1"/>
      <p:bldP spid="592" grpId="0" animBg="1"/>
      <p:bldP spid="594" grpId="0" animBg="1"/>
      <p:bldP spid="597" grpId="0" animBg="1"/>
      <p:bldP spid="597" grpId="1" animBg="1"/>
      <p:bldP spid="598" grpId="0" animBg="1"/>
      <p:bldP spid="598" grpId="1" animBg="1"/>
      <p:bldP spid="599" grpId="0" animBg="1"/>
      <p:bldP spid="599" grpId="1" animBg="1"/>
      <p:bldP spid="600" grpId="0" animBg="1"/>
      <p:bldP spid="600" grpId="1" animBg="1"/>
      <p:bldP spid="601" grpId="0" animBg="1"/>
      <p:bldP spid="601" grpId="1" animBg="1"/>
      <p:bldP spid="602" grpId="0" animBg="1"/>
      <p:bldP spid="602" grpId="1" animBg="1"/>
      <p:bldP spid="610" grpId="0" animBg="1"/>
      <p:bldP spid="610" grpId="1" animBg="1"/>
      <p:bldP spid="615" grpId="0" animBg="1"/>
      <p:bldP spid="616" grpId="0" animBg="1"/>
      <p:bldP spid="616" grpId="1" animBg="1"/>
      <p:bldP spid="617" grpId="0" animBg="1"/>
      <p:bldP spid="617" grpId="1" animBg="1"/>
      <p:bldP spid="618" grpId="0" animBg="1"/>
      <p:bldP spid="618" grpId="1" animBg="1"/>
      <p:bldP spid="619" grpId="0" animBg="1"/>
      <p:bldP spid="619" grpId="1" animBg="1"/>
      <p:bldP spid="620" grpId="0" animBg="1"/>
      <p:bldP spid="620" grpId="1" animBg="1"/>
      <p:bldP spid="621" grpId="0" animBg="1"/>
      <p:bldP spid="621" grpId="1" animBg="1"/>
      <p:bldP spid="622" grpId="0" animBg="1"/>
      <p:bldP spid="622" grpId="1" animBg="1"/>
      <p:bldP spid="623" grpId="0" animBg="1"/>
      <p:bldP spid="623" grpId="1" animBg="1"/>
      <p:bldP spid="624" grpId="0" animBg="1"/>
      <p:bldP spid="624" grpId="1" animBg="1"/>
      <p:bldP spid="625" grpId="0" animBg="1"/>
      <p:bldP spid="625" grpId="1" animBg="1"/>
      <p:bldP spid="626" grpId="0" animBg="1"/>
      <p:bldP spid="626" grpId="1" animBg="1"/>
      <p:bldP spid="627" grpId="0" animBg="1"/>
      <p:bldP spid="627" grpId="1" animBg="1"/>
      <p:bldP spid="628" grpId="0" animBg="1"/>
      <p:bldP spid="628" grpId="1" animBg="1"/>
      <p:bldP spid="629" grpId="0" animBg="1"/>
      <p:bldP spid="629" grpId="1" animBg="1"/>
      <p:bldP spid="2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AFB93-155D-4E49-8245-D7F796FC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response – High-pass</a:t>
            </a:r>
          </a:p>
        </p:txBody>
      </p:sp>
      <p:sp>
        <p:nvSpPr>
          <p:cNvPr id="4" name="AutoShape 22">
            <a:extLst>
              <a:ext uri="{FF2B5EF4-FFF2-40B4-BE49-F238E27FC236}">
                <a16:creationId xmlns:a16="http://schemas.microsoft.com/office/drawing/2014/main" id="{E8FD64E4-54D3-8241-99A3-15323F95D32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958883" y="2406873"/>
            <a:ext cx="108000" cy="1440000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AutoShape 26">
            <a:extLst>
              <a:ext uri="{FF2B5EF4-FFF2-40B4-BE49-F238E27FC236}">
                <a16:creationId xmlns:a16="http://schemas.microsoft.com/office/drawing/2014/main" id="{C25BDE17-0750-744C-A2F9-81FCB6CDB5E7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2848257" y="3652964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4CE2BA8D-A453-A04E-A354-982A1F65CC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4363" y="954085"/>
            <a:ext cx="4448175" cy="3042994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FFFFF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AutoShape 23">
            <a:extLst>
              <a:ext uri="{FF2B5EF4-FFF2-40B4-BE49-F238E27FC236}">
                <a16:creationId xmlns:a16="http://schemas.microsoft.com/office/drawing/2014/main" id="{228CA77A-678E-1644-8935-1A05175FD77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951859" y="4642543"/>
            <a:ext cx="108000" cy="1440000"/>
          </a:xfrm>
          <a:prstGeom prst="can">
            <a:avLst>
              <a:gd name="adj" fmla="val 1786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33">
            <a:extLst>
              <a:ext uri="{FF2B5EF4-FFF2-40B4-BE49-F238E27FC236}">
                <a16:creationId xmlns:a16="http://schemas.microsoft.com/office/drawing/2014/main" id="{8890AD8B-D5F2-9A49-878F-DC7FBE8FC719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1296533" y="2016997"/>
            <a:ext cx="108000" cy="900000"/>
          </a:xfrm>
          <a:prstGeom prst="can">
            <a:avLst>
              <a:gd name="adj" fmla="val 2949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39">
            <a:extLst>
              <a:ext uri="{FF2B5EF4-FFF2-40B4-BE49-F238E27FC236}">
                <a16:creationId xmlns:a16="http://schemas.microsoft.com/office/drawing/2014/main" id="{55EF9AED-E18D-8245-8664-F592199266DB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3485099" y="2645788"/>
            <a:ext cx="0" cy="94138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40">
            <a:extLst>
              <a:ext uri="{FF2B5EF4-FFF2-40B4-BE49-F238E27FC236}">
                <a16:creationId xmlns:a16="http://schemas.microsoft.com/office/drawing/2014/main" id="{523F01F3-C4A2-E147-BA6E-91BACF550606}"/>
              </a:ext>
            </a:extLst>
          </p:cNvPr>
          <p:cNvSpPr>
            <a:spLocks noChangeShapeType="1"/>
          </p:cNvSpPr>
          <p:nvPr/>
        </p:nvSpPr>
        <p:spPr bwMode="auto">
          <a:xfrm rot="-5400000">
            <a:off x="2963605" y="4194395"/>
            <a:ext cx="1987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Line 41">
            <a:extLst>
              <a:ext uri="{FF2B5EF4-FFF2-40B4-BE49-F238E27FC236}">
                <a16:creationId xmlns:a16="http://schemas.microsoft.com/office/drawing/2014/main" id="{20F695CE-D685-1E42-BB8E-6D50176DAC14}"/>
              </a:ext>
            </a:extLst>
          </p:cNvPr>
          <p:cNvSpPr>
            <a:spLocks noChangeShapeType="1"/>
          </p:cNvSpPr>
          <p:nvPr/>
        </p:nvSpPr>
        <p:spPr bwMode="auto">
          <a:xfrm rot="5400000" flipV="1">
            <a:off x="3480337" y="4798438"/>
            <a:ext cx="0" cy="9413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oval" w="med" len="med"/>
            <a:tailEnd type="oval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 Box 42">
            <a:extLst>
              <a:ext uri="{FF2B5EF4-FFF2-40B4-BE49-F238E27FC236}">
                <a16:creationId xmlns:a16="http://schemas.microsoft.com/office/drawing/2014/main" id="{2FEE1A7C-AB16-3048-9B27-D446781553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11355" y="3962620"/>
            <a:ext cx="354013" cy="39687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dirty="0"/>
              <a:t>V</a:t>
            </a:r>
          </a:p>
        </p:txBody>
      </p:sp>
      <p:sp>
        <p:nvSpPr>
          <p:cNvPr id="22" name="Text Box 43">
            <a:extLst>
              <a:ext uri="{FF2B5EF4-FFF2-40B4-BE49-F238E27FC236}">
                <a16:creationId xmlns:a16="http://schemas.microsoft.com/office/drawing/2014/main" id="{66903048-9B06-E642-AFD1-0F20D4FBA5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1609" y="3870549"/>
            <a:ext cx="370614" cy="40011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dirty="0"/>
              <a:t>R</a:t>
            </a:r>
          </a:p>
        </p:txBody>
      </p:sp>
      <p:sp>
        <p:nvSpPr>
          <p:cNvPr id="23" name="Text Box 44">
            <a:extLst>
              <a:ext uri="{FF2B5EF4-FFF2-40B4-BE49-F238E27FC236}">
                <a16:creationId xmlns:a16="http://schemas.microsoft.com/office/drawing/2014/main" id="{FBA8D03D-F2CD-F945-8443-5FC4BF7973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7740" y="2967260"/>
            <a:ext cx="370614" cy="40011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 dirty="0"/>
              <a:t>C</a:t>
            </a:r>
          </a:p>
        </p:txBody>
      </p:sp>
      <p:sp>
        <p:nvSpPr>
          <p:cNvPr id="24" name="Freeform 45">
            <a:extLst>
              <a:ext uri="{FF2B5EF4-FFF2-40B4-BE49-F238E27FC236}">
                <a16:creationId xmlns:a16="http://schemas.microsoft.com/office/drawing/2014/main" id="{C311C79D-FE71-434C-A3ED-523847DB9834}"/>
              </a:ext>
            </a:extLst>
          </p:cNvPr>
          <p:cNvSpPr>
            <a:spLocks/>
          </p:cNvSpPr>
          <p:nvPr/>
        </p:nvSpPr>
        <p:spPr bwMode="auto">
          <a:xfrm>
            <a:off x="4914900" y="1128710"/>
            <a:ext cx="3657600" cy="2506662"/>
          </a:xfrm>
          <a:custGeom>
            <a:avLst/>
            <a:gdLst>
              <a:gd name="T0" fmla="*/ 0 w 2304"/>
              <a:gd name="T1" fmla="*/ 0 h 1579"/>
              <a:gd name="T2" fmla="*/ 0 w 2304"/>
              <a:gd name="T3" fmla="*/ 1579 h 1579"/>
              <a:gd name="T4" fmla="*/ 2304 w 2304"/>
              <a:gd name="T5" fmla="*/ 1579 h 1579"/>
              <a:gd name="T6" fmla="*/ 0 60000 65536"/>
              <a:gd name="T7" fmla="*/ 0 60000 65536"/>
              <a:gd name="T8" fmla="*/ 0 60000 65536"/>
              <a:gd name="T9" fmla="*/ 0 w 2304"/>
              <a:gd name="T10" fmla="*/ 0 h 1579"/>
              <a:gd name="T11" fmla="*/ 2304 w 2304"/>
              <a:gd name="T12" fmla="*/ 1579 h 157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304" h="1579">
                <a:moveTo>
                  <a:pt x="0" y="0"/>
                </a:moveTo>
                <a:lnTo>
                  <a:pt x="0" y="1579"/>
                </a:lnTo>
                <a:lnTo>
                  <a:pt x="2304" y="1579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 Box 46">
            <a:extLst>
              <a:ext uri="{FF2B5EF4-FFF2-40B4-BE49-F238E27FC236}">
                <a16:creationId xmlns:a16="http://schemas.microsoft.com/office/drawing/2014/main" id="{1CDD6AA4-3A27-3345-B8E7-A164D96913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5800" y="3622672"/>
            <a:ext cx="1758950" cy="36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Frequency (Hz)</a:t>
            </a:r>
          </a:p>
        </p:txBody>
      </p:sp>
      <p:sp>
        <p:nvSpPr>
          <p:cNvPr id="26" name="Text Box 47">
            <a:extLst>
              <a:ext uri="{FF2B5EF4-FFF2-40B4-BE49-F238E27FC236}">
                <a16:creationId xmlns:a16="http://schemas.microsoft.com/office/drawing/2014/main" id="{2A90ED4F-8E93-7845-8655-0513382604DA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3899694" y="2229641"/>
            <a:ext cx="15811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Response (V)</a:t>
            </a:r>
          </a:p>
        </p:txBody>
      </p:sp>
      <p:sp>
        <p:nvSpPr>
          <p:cNvPr id="27" name="Text Box 48">
            <a:extLst>
              <a:ext uri="{FF2B5EF4-FFF2-40B4-BE49-F238E27FC236}">
                <a16:creationId xmlns:a16="http://schemas.microsoft.com/office/drawing/2014/main" id="{4FC6F04B-2491-7E4E-8B8D-6EB51360EA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788" y="3594097"/>
            <a:ext cx="311150" cy="36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8" name="Text Box 49">
            <a:extLst>
              <a:ext uri="{FF2B5EF4-FFF2-40B4-BE49-F238E27FC236}">
                <a16:creationId xmlns:a16="http://schemas.microsoft.com/office/drawing/2014/main" id="{149F2C8B-3DA0-1A48-A71E-8F330B51EF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5338" y="3432172"/>
            <a:ext cx="311150" cy="36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29" name="Freeform 50">
            <a:extLst>
              <a:ext uri="{FF2B5EF4-FFF2-40B4-BE49-F238E27FC236}">
                <a16:creationId xmlns:a16="http://schemas.microsoft.com/office/drawing/2014/main" id="{686A814A-54F4-1443-8155-F181372E1B03}"/>
              </a:ext>
            </a:extLst>
          </p:cNvPr>
          <p:cNvSpPr>
            <a:spLocks/>
          </p:cNvSpPr>
          <p:nvPr/>
        </p:nvSpPr>
        <p:spPr bwMode="auto">
          <a:xfrm>
            <a:off x="4924425" y="1717672"/>
            <a:ext cx="3463925" cy="1908175"/>
          </a:xfrm>
          <a:custGeom>
            <a:avLst/>
            <a:gdLst>
              <a:gd name="T0" fmla="*/ 0 w 2182"/>
              <a:gd name="T1" fmla="*/ 1202 h 1202"/>
              <a:gd name="T2" fmla="*/ 1030 w 2182"/>
              <a:gd name="T3" fmla="*/ 0 h 1202"/>
              <a:gd name="T4" fmla="*/ 2182 w 2182"/>
              <a:gd name="T5" fmla="*/ 0 h 1202"/>
              <a:gd name="T6" fmla="*/ 0 60000 65536"/>
              <a:gd name="T7" fmla="*/ 0 60000 65536"/>
              <a:gd name="T8" fmla="*/ 0 60000 65536"/>
              <a:gd name="T9" fmla="*/ 0 w 2182"/>
              <a:gd name="T10" fmla="*/ 0 h 1202"/>
              <a:gd name="T11" fmla="*/ 2182 w 2182"/>
              <a:gd name="T12" fmla="*/ 1202 h 120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82" h="1202">
                <a:moveTo>
                  <a:pt x="0" y="1202"/>
                </a:moveTo>
                <a:lnTo>
                  <a:pt x="1030" y="0"/>
                </a:lnTo>
                <a:lnTo>
                  <a:pt x="2182" y="0"/>
                </a:lnTo>
              </a:path>
            </a:pathLst>
          </a:cu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56">
            <a:extLst>
              <a:ext uri="{FF2B5EF4-FFF2-40B4-BE49-F238E27FC236}">
                <a16:creationId xmlns:a16="http://schemas.microsoft.com/office/drawing/2014/main" id="{209078B5-9F83-A541-A331-BE78CB27061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02388" y="1911347"/>
            <a:ext cx="0" cy="1697038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Rectangle 77">
            <a:extLst>
              <a:ext uri="{FF2B5EF4-FFF2-40B4-BE49-F238E27FC236}">
                <a16:creationId xmlns:a16="http://schemas.microsoft.com/office/drawing/2014/main" id="{93B694A1-2A02-C84F-AF65-A94E01930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6368" y="4813220"/>
            <a:ext cx="2993640" cy="1379364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33" name="Rectangle 78">
            <a:extLst>
              <a:ext uri="{FF2B5EF4-FFF2-40B4-BE49-F238E27FC236}">
                <a16:creationId xmlns:a16="http://schemas.microsoft.com/office/drawing/2014/main" id="{6EE9C44D-5683-3845-8597-8B30640152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962391" y="5977748"/>
            <a:ext cx="700724" cy="214836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4" name="Rectangle 79">
            <a:extLst>
              <a:ext uri="{FF2B5EF4-FFF2-40B4-BE49-F238E27FC236}">
                <a16:creationId xmlns:a16="http://schemas.microsoft.com/office/drawing/2014/main" id="{2D7EDECC-F081-B84D-91A5-D9BCAE30AB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64399" y="4813220"/>
            <a:ext cx="700724" cy="212828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5" name="Rectangle 80">
            <a:extLst>
              <a:ext uri="{FF2B5EF4-FFF2-40B4-BE49-F238E27FC236}">
                <a16:creationId xmlns:a16="http://schemas.microsoft.com/office/drawing/2014/main" id="{658B3089-53EA-B24C-9A99-08445A5CBA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49284" y="4811213"/>
            <a:ext cx="700724" cy="212828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6" name="Rectangle 81">
            <a:extLst>
              <a:ext uri="{FF2B5EF4-FFF2-40B4-BE49-F238E27FC236}">
                <a16:creationId xmlns:a16="http://schemas.microsoft.com/office/drawing/2014/main" id="{0D05EF33-C66C-514E-944D-77C7FDF0892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247275" y="5983772"/>
            <a:ext cx="700724" cy="212828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7" name="Rectangle 83">
            <a:extLst>
              <a:ext uri="{FF2B5EF4-FFF2-40B4-BE49-F238E27FC236}">
                <a16:creationId xmlns:a16="http://schemas.microsoft.com/office/drawing/2014/main" id="{D5520C75-8F37-544D-ADEB-ED34394372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5123" y="4818187"/>
            <a:ext cx="754383" cy="192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84">
            <a:extLst>
              <a:ext uri="{FF2B5EF4-FFF2-40B4-BE49-F238E27FC236}">
                <a16:creationId xmlns:a16="http://schemas.microsoft.com/office/drawing/2014/main" id="{C8B6BB17-BAD5-1649-8CBB-A7C050E34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9858" y="4818187"/>
            <a:ext cx="754383" cy="1926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85">
            <a:extLst>
              <a:ext uri="{FF2B5EF4-FFF2-40B4-BE49-F238E27FC236}">
                <a16:creationId xmlns:a16="http://schemas.microsoft.com/office/drawing/2014/main" id="{A603F1F3-8C4C-A944-8C9A-2E88690C28E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665123" y="6172427"/>
            <a:ext cx="755297" cy="1997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0" name="Rectangle 86">
            <a:extLst>
              <a:ext uri="{FF2B5EF4-FFF2-40B4-BE49-F238E27FC236}">
                <a16:creationId xmlns:a16="http://schemas.microsoft.com/office/drawing/2014/main" id="{C21FEB76-1169-C643-B814-332E59C5DD1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79858" y="6170285"/>
            <a:ext cx="755297" cy="2211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1" name="AutoShape 87">
            <a:extLst>
              <a:ext uri="{FF2B5EF4-FFF2-40B4-BE49-F238E27FC236}">
                <a16:creationId xmlns:a16="http://schemas.microsoft.com/office/drawing/2014/main" id="{67E9ABA5-2153-FA47-A73E-F88888852D30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26822" y="3979405"/>
            <a:ext cx="48463" cy="1010329"/>
          </a:xfrm>
          <a:prstGeom prst="can">
            <a:avLst>
              <a:gd name="adj" fmla="val 99447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Oval 88">
            <a:extLst>
              <a:ext uri="{FF2B5EF4-FFF2-40B4-BE49-F238E27FC236}">
                <a16:creationId xmlns:a16="http://schemas.microsoft.com/office/drawing/2014/main" id="{A72A9593-E2F4-2344-B551-84798F2BE6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7479" y="4895245"/>
            <a:ext cx="1385323" cy="134853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3" name="AutoShape 91">
            <a:extLst>
              <a:ext uri="{FF2B5EF4-FFF2-40B4-BE49-F238E27FC236}">
                <a16:creationId xmlns:a16="http://schemas.microsoft.com/office/drawing/2014/main" id="{51E8A186-913D-114B-88D7-851C6C58D07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800575" y="3613630"/>
            <a:ext cx="39956" cy="779987"/>
          </a:xfrm>
          <a:prstGeom prst="can">
            <a:avLst>
              <a:gd name="adj" fmla="val 58884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AutoShape 92">
            <a:extLst>
              <a:ext uri="{FF2B5EF4-FFF2-40B4-BE49-F238E27FC236}">
                <a16:creationId xmlns:a16="http://schemas.microsoft.com/office/drawing/2014/main" id="{6894BE07-109A-6F41-9D88-60E65F372C8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152859" y="3984002"/>
            <a:ext cx="51206" cy="286830"/>
          </a:xfrm>
          <a:prstGeom prst="can">
            <a:avLst>
              <a:gd name="adj" fmla="val 31307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utoShape 93">
            <a:extLst>
              <a:ext uri="{FF2B5EF4-FFF2-40B4-BE49-F238E27FC236}">
                <a16:creationId xmlns:a16="http://schemas.microsoft.com/office/drawing/2014/main" id="{80E8A718-B85A-7C45-80CE-CA49846EA52C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088850" y="4117674"/>
            <a:ext cx="179223" cy="472343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AutoShape 94">
            <a:extLst>
              <a:ext uri="{FF2B5EF4-FFF2-40B4-BE49-F238E27FC236}">
                <a16:creationId xmlns:a16="http://schemas.microsoft.com/office/drawing/2014/main" id="{53142ED2-551C-AB47-BFB0-0E94AB0231F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151030" y="4525648"/>
            <a:ext cx="53950" cy="144843"/>
          </a:xfrm>
          <a:prstGeom prst="can">
            <a:avLst>
              <a:gd name="adj" fmla="val 5450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" name="Group 95">
            <a:extLst>
              <a:ext uri="{FF2B5EF4-FFF2-40B4-BE49-F238E27FC236}">
                <a16:creationId xmlns:a16="http://schemas.microsoft.com/office/drawing/2014/main" id="{EEF68471-BBB4-4E4C-9632-881C481EF9A8}"/>
              </a:ext>
            </a:extLst>
          </p:cNvPr>
          <p:cNvGrpSpPr>
            <a:grpSpLocks/>
          </p:cNvGrpSpPr>
          <p:nvPr/>
        </p:nvGrpSpPr>
        <p:grpSpPr bwMode="auto">
          <a:xfrm>
            <a:off x="6999239" y="4657647"/>
            <a:ext cx="368504" cy="97037"/>
            <a:chOff x="3990" y="1256"/>
            <a:chExt cx="403" cy="136"/>
          </a:xfrm>
        </p:grpSpPr>
        <p:sp>
          <p:nvSpPr>
            <p:cNvPr id="139" name="Line 96">
              <a:extLst>
                <a:ext uri="{FF2B5EF4-FFF2-40B4-BE49-F238E27FC236}">
                  <a16:creationId xmlns:a16="http://schemas.microsoft.com/office/drawing/2014/main" id="{96102BA1-1E3E-2E47-92C1-B161C481F5F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Line 97">
              <a:extLst>
                <a:ext uri="{FF2B5EF4-FFF2-40B4-BE49-F238E27FC236}">
                  <a16:creationId xmlns:a16="http://schemas.microsoft.com/office/drawing/2014/main" id="{7C897AF7-EEDD-5A42-943E-0F61A596C25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Line 98">
              <a:extLst>
                <a:ext uri="{FF2B5EF4-FFF2-40B4-BE49-F238E27FC236}">
                  <a16:creationId xmlns:a16="http://schemas.microsoft.com/office/drawing/2014/main" id="{E56CA392-66DB-B643-85D5-20CB35DF75D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Line 99">
              <a:extLst>
                <a:ext uri="{FF2B5EF4-FFF2-40B4-BE49-F238E27FC236}">
                  <a16:creationId xmlns:a16="http://schemas.microsoft.com/office/drawing/2014/main" id="{43C12EFE-4DE1-4D42-A5DC-D2825E47DD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AutoShape 87">
            <a:extLst>
              <a:ext uri="{FF2B5EF4-FFF2-40B4-BE49-F238E27FC236}">
                <a16:creationId xmlns:a16="http://schemas.microsoft.com/office/drawing/2014/main" id="{46CE202D-20E6-9842-9392-DD4BA3839984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423486" y="6033390"/>
            <a:ext cx="57824" cy="392807"/>
          </a:xfrm>
          <a:prstGeom prst="can">
            <a:avLst>
              <a:gd name="adj" fmla="val 99447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Oval 90">
            <a:extLst>
              <a:ext uri="{FF2B5EF4-FFF2-40B4-BE49-F238E27FC236}">
                <a16:creationId xmlns:a16="http://schemas.microsoft.com/office/drawing/2014/main" id="{805B1531-2C07-0E4B-8C0C-E70656F781FC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757479" y="5979778"/>
            <a:ext cx="1385323" cy="134853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grpSp>
        <p:nvGrpSpPr>
          <p:cNvPr id="50" name="Group 28">
            <a:extLst>
              <a:ext uri="{FF2B5EF4-FFF2-40B4-BE49-F238E27FC236}">
                <a16:creationId xmlns:a16="http://schemas.microsoft.com/office/drawing/2014/main" id="{457FC2EE-94A7-D24F-A0CA-282E702C55F2}"/>
              </a:ext>
            </a:extLst>
          </p:cNvPr>
          <p:cNvGrpSpPr>
            <a:grpSpLocks/>
          </p:cNvGrpSpPr>
          <p:nvPr/>
        </p:nvGrpSpPr>
        <p:grpSpPr bwMode="auto">
          <a:xfrm>
            <a:off x="5940196" y="5395540"/>
            <a:ext cx="909535" cy="242943"/>
            <a:chOff x="1722" y="11792"/>
            <a:chExt cx="3025" cy="772"/>
          </a:xfrm>
        </p:grpSpPr>
        <p:grpSp>
          <p:nvGrpSpPr>
            <p:cNvPr id="51" name="Group 29">
              <a:extLst>
                <a:ext uri="{FF2B5EF4-FFF2-40B4-BE49-F238E27FC236}">
                  <a16:creationId xmlns:a16="http://schemas.microsoft.com/office/drawing/2014/main" id="{6E2F1AA0-C191-B849-B652-CAE7311A1F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11792"/>
              <a:ext cx="2736" cy="772"/>
              <a:chOff x="2011" y="11792"/>
              <a:chExt cx="2736" cy="772"/>
            </a:xfrm>
          </p:grpSpPr>
          <p:sp>
            <p:nvSpPr>
              <p:cNvPr id="61" name="Freeform 30">
                <a:extLst>
                  <a:ext uri="{FF2B5EF4-FFF2-40B4-BE49-F238E27FC236}">
                    <a16:creationId xmlns:a16="http://schemas.microsoft.com/office/drawing/2014/main" id="{23FCD51C-4886-9B45-962B-DE0E3581E4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 sz="200">
                  <a:latin typeface="Arial" pitchFamily="34" charset="0"/>
                </a:endParaRPr>
              </a:p>
            </p:txBody>
          </p:sp>
          <p:sp>
            <p:nvSpPr>
              <p:cNvPr id="62" name="Oval 31">
                <a:extLst>
                  <a:ext uri="{FF2B5EF4-FFF2-40B4-BE49-F238E27FC236}">
                    <a16:creationId xmlns:a16="http://schemas.microsoft.com/office/drawing/2014/main" id="{8D485EA9-437F-8D45-899C-E065A69B14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78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3" name="Oval 32">
                <a:extLst>
                  <a:ext uri="{FF2B5EF4-FFF2-40B4-BE49-F238E27FC236}">
                    <a16:creationId xmlns:a16="http://schemas.microsoft.com/office/drawing/2014/main" id="{3DED7F5E-FDD9-9A44-AFA5-C2D35CC8BF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528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4" name="Oval 33">
                <a:extLst>
                  <a:ext uri="{FF2B5EF4-FFF2-40B4-BE49-F238E27FC236}">
                    <a16:creationId xmlns:a16="http://schemas.microsoft.com/office/drawing/2014/main" id="{C72C0402-20DF-A041-AEBE-CBC3C2C9F0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04" y="1218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5" name="Oval 34">
                <a:extLst>
                  <a:ext uri="{FF2B5EF4-FFF2-40B4-BE49-F238E27FC236}">
                    <a16:creationId xmlns:a16="http://schemas.microsoft.com/office/drawing/2014/main" id="{CE2EF276-CFCF-CC41-B87E-BCCB0CFCDD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85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6" name="Oval 35">
                <a:extLst>
                  <a:ext uri="{FF2B5EF4-FFF2-40B4-BE49-F238E27FC236}">
                    <a16:creationId xmlns:a16="http://schemas.microsoft.com/office/drawing/2014/main" id="{3EAEA6AB-C22F-8444-8FE2-8CF4BF4841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02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7" name="Oval 36">
                <a:extLst>
                  <a:ext uri="{FF2B5EF4-FFF2-40B4-BE49-F238E27FC236}">
                    <a16:creationId xmlns:a16="http://schemas.microsoft.com/office/drawing/2014/main" id="{EEF4A6F2-36E9-BE4B-A800-8DFFFBE0F2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98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8" name="Oval 37">
                <a:extLst>
                  <a:ext uri="{FF2B5EF4-FFF2-40B4-BE49-F238E27FC236}">
                    <a16:creationId xmlns:a16="http://schemas.microsoft.com/office/drawing/2014/main" id="{721C618F-42E9-B14B-B919-EB3B21E1AD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79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69" name="Oval 38">
                <a:extLst>
                  <a:ext uri="{FF2B5EF4-FFF2-40B4-BE49-F238E27FC236}">
                    <a16:creationId xmlns:a16="http://schemas.microsoft.com/office/drawing/2014/main" id="{506D56FD-0C9B-E84F-86B2-55CBF83A9B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61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0" name="Oval 39">
                <a:extLst>
                  <a:ext uri="{FF2B5EF4-FFF2-40B4-BE49-F238E27FC236}">
                    <a16:creationId xmlns:a16="http://schemas.microsoft.com/office/drawing/2014/main" id="{C8438D24-8841-9644-9713-93EB574537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90" y="118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1" name="Oval 40">
                <a:extLst>
                  <a:ext uri="{FF2B5EF4-FFF2-40B4-BE49-F238E27FC236}">
                    <a16:creationId xmlns:a16="http://schemas.microsoft.com/office/drawing/2014/main" id="{7B3C5A28-3B05-5E49-86C0-CA1D022389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09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2" name="Oval 41">
                <a:extLst>
                  <a:ext uri="{FF2B5EF4-FFF2-40B4-BE49-F238E27FC236}">
                    <a16:creationId xmlns:a16="http://schemas.microsoft.com/office/drawing/2014/main" id="{98F8F9AB-0F7C-A744-974B-679580E86F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6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3" name="Oval 42">
                <a:extLst>
                  <a:ext uri="{FF2B5EF4-FFF2-40B4-BE49-F238E27FC236}">
                    <a16:creationId xmlns:a16="http://schemas.microsoft.com/office/drawing/2014/main" id="{CCCCB71A-9F9C-2747-B1A4-47E7B3FA83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72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4" name="Oval 43">
                <a:extLst>
                  <a:ext uri="{FF2B5EF4-FFF2-40B4-BE49-F238E27FC236}">
                    <a16:creationId xmlns:a16="http://schemas.microsoft.com/office/drawing/2014/main" id="{56A27E76-E3EE-F648-A911-EB4AF9FE74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837" y="12278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5" name="Oval 44">
                <a:extLst>
                  <a:ext uri="{FF2B5EF4-FFF2-40B4-BE49-F238E27FC236}">
                    <a16:creationId xmlns:a16="http://schemas.microsoft.com/office/drawing/2014/main" id="{0F2A4494-D44D-5346-87A1-BCE174BC61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07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6" name="Oval 45">
                <a:extLst>
                  <a:ext uri="{FF2B5EF4-FFF2-40B4-BE49-F238E27FC236}">
                    <a16:creationId xmlns:a16="http://schemas.microsoft.com/office/drawing/2014/main" id="{97C2AA6F-64AF-9146-B911-773A430AE5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98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7" name="Oval 46">
                <a:extLst>
                  <a:ext uri="{FF2B5EF4-FFF2-40B4-BE49-F238E27FC236}">
                    <a16:creationId xmlns:a16="http://schemas.microsoft.com/office/drawing/2014/main" id="{09F5E06B-69BD-B04F-AE7B-73E797D88E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31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8" name="Oval 47">
                <a:extLst>
                  <a:ext uri="{FF2B5EF4-FFF2-40B4-BE49-F238E27FC236}">
                    <a16:creationId xmlns:a16="http://schemas.microsoft.com/office/drawing/2014/main" id="{CEC5C754-10AF-4F48-8205-7766AA0921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96" y="119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79" name="Oval 48">
                <a:extLst>
                  <a:ext uri="{FF2B5EF4-FFF2-40B4-BE49-F238E27FC236}">
                    <a16:creationId xmlns:a16="http://schemas.microsoft.com/office/drawing/2014/main" id="{2BDBD681-E6A8-B945-B82E-DBA78FB601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42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0" name="Oval 49">
                <a:extLst>
                  <a:ext uri="{FF2B5EF4-FFF2-40B4-BE49-F238E27FC236}">
                    <a16:creationId xmlns:a16="http://schemas.microsoft.com/office/drawing/2014/main" id="{BC1ECE1A-7AFD-024D-956F-9EF91CDEED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42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1" name="Oval 50">
                <a:extLst>
                  <a:ext uri="{FF2B5EF4-FFF2-40B4-BE49-F238E27FC236}">
                    <a16:creationId xmlns:a16="http://schemas.microsoft.com/office/drawing/2014/main" id="{61A8F833-BE75-6947-AEDA-C7A9772F82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415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2" name="Oval 51">
                <a:extLst>
                  <a:ext uri="{FF2B5EF4-FFF2-40B4-BE49-F238E27FC236}">
                    <a16:creationId xmlns:a16="http://schemas.microsoft.com/office/drawing/2014/main" id="{C6F461C4-1584-8542-8D42-BD18F98C1A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217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3" name="Oval 52">
                <a:extLst>
                  <a:ext uri="{FF2B5EF4-FFF2-40B4-BE49-F238E27FC236}">
                    <a16:creationId xmlns:a16="http://schemas.microsoft.com/office/drawing/2014/main" id="{5B1208A7-ACC0-8841-95DF-6B3A798241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77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4" name="Oval 53">
                <a:extLst>
                  <a:ext uri="{FF2B5EF4-FFF2-40B4-BE49-F238E27FC236}">
                    <a16:creationId xmlns:a16="http://schemas.microsoft.com/office/drawing/2014/main" id="{6D81AF35-6287-E547-98E2-A9AF2134EF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33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5" name="Oval 54">
                <a:extLst>
                  <a:ext uri="{FF2B5EF4-FFF2-40B4-BE49-F238E27FC236}">
                    <a16:creationId xmlns:a16="http://schemas.microsoft.com/office/drawing/2014/main" id="{B21AAD81-2E3F-CB4A-AB74-11AFEB0861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83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6" name="Oval 55">
                <a:extLst>
                  <a:ext uri="{FF2B5EF4-FFF2-40B4-BE49-F238E27FC236}">
                    <a16:creationId xmlns:a16="http://schemas.microsoft.com/office/drawing/2014/main" id="{59AF42D1-ECB0-4A4B-AF3C-A59ACD4B12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79" y="1239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7" name="Oval 56">
                <a:extLst>
                  <a:ext uri="{FF2B5EF4-FFF2-40B4-BE49-F238E27FC236}">
                    <a16:creationId xmlns:a16="http://schemas.microsoft.com/office/drawing/2014/main" id="{4AFCFF02-9CD7-A34C-8E50-DB893B4FFE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92" y="12141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8" name="Oval 57">
                <a:extLst>
                  <a:ext uri="{FF2B5EF4-FFF2-40B4-BE49-F238E27FC236}">
                    <a16:creationId xmlns:a16="http://schemas.microsoft.com/office/drawing/2014/main" id="{4368842C-5C99-1E4E-9E67-8F77D64CA0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09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89" name="Oval 58">
                <a:extLst>
                  <a:ext uri="{FF2B5EF4-FFF2-40B4-BE49-F238E27FC236}">
                    <a16:creationId xmlns:a16="http://schemas.microsoft.com/office/drawing/2014/main" id="{E80FE76F-9532-474B-B1E5-F56F1612BE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87" y="11913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0" name="Oval 59">
                <a:extLst>
                  <a:ext uri="{FF2B5EF4-FFF2-40B4-BE49-F238E27FC236}">
                    <a16:creationId xmlns:a16="http://schemas.microsoft.com/office/drawing/2014/main" id="{11A457A7-01D0-414F-AD8F-6BAF001108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20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1" name="Oval 60">
                <a:extLst>
                  <a:ext uri="{FF2B5EF4-FFF2-40B4-BE49-F238E27FC236}">
                    <a16:creationId xmlns:a16="http://schemas.microsoft.com/office/drawing/2014/main" id="{BAAFC583-4A1B-7544-9174-403BBD661E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335" y="12125"/>
                <a:ext cx="76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2" name="Oval 61">
                <a:extLst>
                  <a:ext uri="{FF2B5EF4-FFF2-40B4-BE49-F238E27FC236}">
                    <a16:creationId xmlns:a16="http://schemas.microsoft.com/office/drawing/2014/main" id="{CA8DC71E-6A33-6742-8F1C-405CA10F6D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7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3" name="Oval 62">
                <a:extLst>
                  <a:ext uri="{FF2B5EF4-FFF2-40B4-BE49-F238E27FC236}">
                    <a16:creationId xmlns:a16="http://schemas.microsoft.com/office/drawing/2014/main" id="{DA74DD8F-C3E1-5F42-9E3E-0867725B69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674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4" name="Oval 63">
                <a:extLst>
                  <a:ext uri="{FF2B5EF4-FFF2-40B4-BE49-F238E27FC236}">
                    <a16:creationId xmlns:a16="http://schemas.microsoft.com/office/drawing/2014/main" id="{7936BB0F-06C4-6D4E-ADC4-8925735D2E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2950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5" name="Oval 64">
                <a:extLst>
                  <a:ext uri="{FF2B5EF4-FFF2-40B4-BE49-F238E27FC236}">
                    <a16:creationId xmlns:a16="http://schemas.microsoft.com/office/drawing/2014/main" id="{5A8F8DAE-1C9E-3243-B2D8-0243F50E8F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096" y="12308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6" name="Oval 65">
                <a:extLst>
                  <a:ext uri="{FF2B5EF4-FFF2-40B4-BE49-F238E27FC236}">
                    <a16:creationId xmlns:a16="http://schemas.microsoft.com/office/drawing/2014/main" id="{DA6741EA-EE07-6B45-A4B6-52A1393BF7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144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7" name="Oval 66">
                <a:extLst>
                  <a:ext uri="{FF2B5EF4-FFF2-40B4-BE49-F238E27FC236}">
                    <a16:creationId xmlns:a16="http://schemas.microsoft.com/office/drawing/2014/main" id="{67E2A4F0-3840-D14C-AD3D-89B1A6C764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290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8" name="Oval 67">
                <a:extLst>
                  <a:ext uri="{FF2B5EF4-FFF2-40B4-BE49-F238E27FC236}">
                    <a16:creationId xmlns:a16="http://schemas.microsoft.com/office/drawing/2014/main" id="{5ACC09DC-52E1-A449-B9AC-43BFCE1F2D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22" y="12217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99" name="Oval 68">
                <a:extLst>
                  <a:ext uri="{FF2B5EF4-FFF2-40B4-BE49-F238E27FC236}">
                    <a16:creationId xmlns:a16="http://schemas.microsoft.com/office/drawing/2014/main" id="{4268E4BE-BA3F-054B-9899-A2DB075E13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420" y="12490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0" name="Oval 69">
                <a:extLst>
                  <a:ext uri="{FF2B5EF4-FFF2-40B4-BE49-F238E27FC236}">
                    <a16:creationId xmlns:a16="http://schemas.microsoft.com/office/drawing/2014/main" id="{8FE18705-BB2F-7F45-8A50-E3A48A674F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3387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1" name="Oval 70">
                <a:extLst>
                  <a:ext uri="{FF2B5EF4-FFF2-40B4-BE49-F238E27FC236}">
                    <a16:creationId xmlns:a16="http://schemas.microsoft.com/office/drawing/2014/main" id="{8CD50481-0A6C-6840-8051-50721E9CE1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149" y="12111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2" name="Oval 71">
                <a:extLst>
                  <a:ext uri="{FF2B5EF4-FFF2-40B4-BE49-F238E27FC236}">
                    <a16:creationId xmlns:a16="http://schemas.microsoft.com/office/drawing/2014/main" id="{13E3CA9E-89EE-A44B-92A5-F7588A9F9B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197" y="1220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3" name="Oval 72">
                <a:extLst>
                  <a:ext uri="{FF2B5EF4-FFF2-40B4-BE49-F238E27FC236}">
                    <a16:creationId xmlns:a16="http://schemas.microsoft.com/office/drawing/2014/main" id="{59624AB3-9630-D648-BF1A-0407EE7115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921" y="12187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4" name="Oval 73">
                <a:extLst>
                  <a:ext uri="{FF2B5EF4-FFF2-40B4-BE49-F238E27FC236}">
                    <a16:creationId xmlns:a16="http://schemas.microsoft.com/office/drawing/2014/main" id="{8B6FA722-8E27-5044-910E-1FA34E4E3F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840" y="1195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5" name="Oval 74">
                <a:extLst>
                  <a:ext uri="{FF2B5EF4-FFF2-40B4-BE49-F238E27FC236}">
                    <a16:creationId xmlns:a16="http://schemas.microsoft.com/office/drawing/2014/main" id="{3B360A40-3674-4540-931F-EE2FE312E4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825" y="1208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6" name="Oval 75">
                <a:extLst>
                  <a:ext uri="{FF2B5EF4-FFF2-40B4-BE49-F238E27FC236}">
                    <a16:creationId xmlns:a16="http://schemas.microsoft.com/office/drawing/2014/main" id="{C7739ABF-2332-8C41-AA93-9914A62234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727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7" name="Oval 76">
                <a:extLst>
                  <a:ext uri="{FF2B5EF4-FFF2-40B4-BE49-F238E27FC236}">
                    <a16:creationId xmlns:a16="http://schemas.microsoft.com/office/drawing/2014/main" id="{E668A41D-9E32-A14F-B2D1-874F7E68D1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646" y="12203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8" name="Oval 77">
                <a:extLst>
                  <a:ext uri="{FF2B5EF4-FFF2-40B4-BE49-F238E27FC236}">
                    <a16:creationId xmlns:a16="http://schemas.microsoft.com/office/drawing/2014/main" id="{3C591646-94F3-2A4F-9768-777EFC9D98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566" y="11867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09" name="Oval 78">
                <a:extLst>
                  <a:ext uri="{FF2B5EF4-FFF2-40B4-BE49-F238E27FC236}">
                    <a16:creationId xmlns:a16="http://schemas.microsoft.com/office/drawing/2014/main" id="{812BB13B-9B48-B44B-ACB0-EE62CAF4EB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03" y="11822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0" name="Oval 79">
                <a:extLst>
                  <a:ext uri="{FF2B5EF4-FFF2-40B4-BE49-F238E27FC236}">
                    <a16:creationId xmlns:a16="http://schemas.microsoft.com/office/drawing/2014/main" id="{0D09D9DB-3BF0-734B-BA75-9A258B907B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516" y="12445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1" name="Oval 80">
                <a:extLst>
                  <a:ext uri="{FF2B5EF4-FFF2-40B4-BE49-F238E27FC236}">
                    <a16:creationId xmlns:a16="http://schemas.microsoft.com/office/drawing/2014/main" id="{0650B395-684D-A047-B73D-8949DCEBBD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262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2" name="Oval 81">
                <a:extLst>
                  <a:ext uri="{FF2B5EF4-FFF2-40B4-BE49-F238E27FC236}">
                    <a16:creationId xmlns:a16="http://schemas.microsoft.com/office/drawing/2014/main" id="{14611720-7689-DC4A-BB01-E0D5E731DB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04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3" name="Oval 82">
                <a:extLst>
                  <a:ext uri="{FF2B5EF4-FFF2-40B4-BE49-F238E27FC236}">
                    <a16:creationId xmlns:a16="http://schemas.microsoft.com/office/drawing/2014/main" id="{0D299471-BFD9-1045-99BC-C50989AF73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890" y="12278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4" name="Oval 83">
                <a:extLst>
                  <a:ext uri="{FF2B5EF4-FFF2-40B4-BE49-F238E27FC236}">
                    <a16:creationId xmlns:a16="http://schemas.microsoft.com/office/drawing/2014/main" id="{08E7FB88-F2CD-4F45-9914-8941203220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018" y="12262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5" name="Oval 84">
                <a:extLst>
                  <a:ext uri="{FF2B5EF4-FFF2-40B4-BE49-F238E27FC236}">
                    <a16:creationId xmlns:a16="http://schemas.microsoft.com/office/drawing/2014/main" id="{B9947CE2-EB54-9643-84DA-F9C1F1BEAF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727" y="11913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6" name="Oval 85">
                <a:extLst>
                  <a:ext uri="{FF2B5EF4-FFF2-40B4-BE49-F238E27FC236}">
                    <a16:creationId xmlns:a16="http://schemas.microsoft.com/office/drawing/2014/main" id="{B0194756-D6C6-3D4A-9F74-725663B903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694" y="12111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7" name="Oval 86">
                <a:extLst>
                  <a:ext uri="{FF2B5EF4-FFF2-40B4-BE49-F238E27FC236}">
                    <a16:creationId xmlns:a16="http://schemas.microsoft.com/office/drawing/2014/main" id="{1EF28808-512F-C540-A09C-22D823AB94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631" y="11945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8" name="Oval 87">
                <a:extLst>
                  <a:ext uri="{FF2B5EF4-FFF2-40B4-BE49-F238E27FC236}">
                    <a16:creationId xmlns:a16="http://schemas.microsoft.com/office/drawing/2014/main" id="{0A4D4683-BEA2-7D46-BBC1-B8CEBCCD02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85" y="1195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19" name="Oval 88">
                <a:extLst>
                  <a:ext uri="{FF2B5EF4-FFF2-40B4-BE49-F238E27FC236}">
                    <a16:creationId xmlns:a16="http://schemas.microsoft.com/office/drawing/2014/main" id="{2AFCFC94-EED5-1F49-8C11-EEDE804FB9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85" y="12339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0" name="Oval 89">
                <a:extLst>
                  <a:ext uri="{FF2B5EF4-FFF2-40B4-BE49-F238E27FC236}">
                    <a16:creationId xmlns:a16="http://schemas.microsoft.com/office/drawing/2014/main" id="{F57C51FD-4471-DC4D-8302-8D1CA1616E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355" y="1232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1" name="Oval 90">
                <a:extLst>
                  <a:ext uri="{FF2B5EF4-FFF2-40B4-BE49-F238E27FC236}">
                    <a16:creationId xmlns:a16="http://schemas.microsoft.com/office/drawing/2014/main" id="{2790C531-DE56-7145-97C4-409E137D3F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310" y="1217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2" name="Oval 91">
                <a:extLst>
                  <a:ext uri="{FF2B5EF4-FFF2-40B4-BE49-F238E27FC236}">
                    <a16:creationId xmlns:a16="http://schemas.microsoft.com/office/drawing/2014/main" id="{BA516A43-20E0-E846-B303-520F33C0B6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506" y="1213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3" name="Oval 92">
                <a:extLst>
                  <a:ext uri="{FF2B5EF4-FFF2-40B4-BE49-F238E27FC236}">
                    <a16:creationId xmlns:a16="http://schemas.microsoft.com/office/drawing/2014/main" id="{CF952FAA-B5A9-BE4D-92F8-CBDB53FE3F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953" y="12096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4" name="Oval 93">
                <a:extLst>
                  <a:ext uri="{FF2B5EF4-FFF2-40B4-BE49-F238E27FC236}">
                    <a16:creationId xmlns:a16="http://schemas.microsoft.com/office/drawing/2014/main" id="{3E6DD026-0502-2C4A-A9D6-39598D9931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791" y="12187"/>
                <a:ext cx="79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5" name="Oval 94">
                <a:extLst>
                  <a:ext uri="{FF2B5EF4-FFF2-40B4-BE49-F238E27FC236}">
                    <a16:creationId xmlns:a16="http://schemas.microsoft.com/office/drawing/2014/main" id="{03A62270-85D1-1A44-A207-64D0D75DC8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744" y="12262"/>
                <a:ext cx="76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6" name="Oval 95">
                <a:extLst>
                  <a:ext uri="{FF2B5EF4-FFF2-40B4-BE49-F238E27FC236}">
                    <a16:creationId xmlns:a16="http://schemas.microsoft.com/office/drawing/2014/main" id="{CC5046AE-9DB0-FA43-99DD-1713484578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646" y="12399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7" name="Oval 96">
                <a:extLst>
                  <a:ext uri="{FF2B5EF4-FFF2-40B4-BE49-F238E27FC236}">
                    <a16:creationId xmlns:a16="http://schemas.microsoft.com/office/drawing/2014/main" id="{2ED74127-3C28-7248-9132-657D5BF546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532" y="12141"/>
                <a:ext cx="79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8" name="Oval 97">
                <a:extLst>
                  <a:ext uri="{FF2B5EF4-FFF2-40B4-BE49-F238E27FC236}">
                    <a16:creationId xmlns:a16="http://schemas.microsoft.com/office/drawing/2014/main" id="{B8579ECF-B3EC-1249-88A6-C4739A8BD8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516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29" name="Oval 98">
                <a:extLst>
                  <a:ext uri="{FF2B5EF4-FFF2-40B4-BE49-F238E27FC236}">
                    <a16:creationId xmlns:a16="http://schemas.microsoft.com/office/drawing/2014/main" id="{66FC1ED9-8A80-234E-816E-001D370F6F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338" y="11989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0" name="Oval 99">
                <a:extLst>
                  <a:ext uri="{FF2B5EF4-FFF2-40B4-BE49-F238E27FC236}">
                    <a16:creationId xmlns:a16="http://schemas.microsoft.com/office/drawing/2014/main" id="{C2F990A2-CFFA-994C-A618-BA8A3A5AB5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390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1" name="Oval 100">
                <a:extLst>
                  <a:ext uri="{FF2B5EF4-FFF2-40B4-BE49-F238E27FC236}">
                    <a16:creationId xmlns:a16="http://schemas.microsoft.com/office/drawing/2014/main" id="{CE7066FC-AEA8-F14E-A2A3-559DFBC36E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05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2" name="Oval 101">
                <a:extLst>
                  <a:ext uri="{FF2B5EF4-FFF2-40B4-BE49-F238E27FC236}">
                    <a16:creationId xmlns:a16="http://schemas.microsoft.com/office/drawing/2014/main" id="{115942B4-4016-AF4B-BED4-87DF10CF67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4051" y="1215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3" name="Oval 102">
                <a:extLst>
                  <a:ext uri="{FF2B5EF4-FFF2-40B4-BE49-F238E27FC236}">
                    <a16:creationId xmlns:a16="http://schemas.microsoft.com/office/drawing/2014/main" id="{506427AC-CD9A-C242-9FB4-4A78ED2373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775" y="12353"/>
                <a:ext cx="78" cy="7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4" name="Oval 103">
                <a:extLst>
                  <a:ext uri="{FF2B5EF4-FFF2-40B4-BE49-F238E27FC236}">
                    <a16:creationId xmlns:a16="http://schemas.microsoft.com/office/drawing/2014/main" id="{7EDBFEF2-51AE-7249-8D20-6239DE39DF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631" y="12308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5" name="Oval 104">
                <a:extLst>
                  <a:ext uri="{FF2B5EF4-FFF2-40B4-BE49-F238E27FC236}">
                    <a16:creationId xmlns:a16="http://schemas.microsoft.com/office/drawing/2014/main" id="{61AD6156-4883-734D-BD45-4273C6C171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581" y="12034"/>
                <a:ext cx="78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6" name="Oval 105">
                <a:extLst>
                  <a:ext uri="{FF2B5EF4-FFF2-40B4-BE49-F238E27FC236}">
                    <a16:creationId xmlns:a16="http://schemas.microsoft.com/office/drawing/2014/main" id="{F2546879-E38D-0D49-B4EA-FC5D3D1B65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03" y="12125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7" name="Oval 106">
                <a:extLst>
                  <a:ext uri="{FF2B5EF4-FFF2-40B4-BE49-F238E27FC236}">
                    <a16:creationId xmlns:a16="http://schemas.microsoft.com/office/drawing/2014/main" id="{83F81498-39DD-0A4E-AF27-1BE28DD9AF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403" y="12246"/>
                <a:ext cx="78" cy="75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138" name="Oval 107">
                <a:extLst>
                  <a:ext uri="{FF2B5EF4-FFF2-40B4-BE49-F238E27FC236}">
                    <a16:creationId xmlns:a16="http://schemas.microsoft.com/office/drawing/2014/main" id="{6916317D-9F65-9741-9679-BC174C1260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flipH="1">
                <a:off x="3307" y="12460"/>
                <a:ext cx="76" cy="74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wordArtVert" wrap="none" lIns="28800" tIns="18000" anchor="ctr" anchorCtr="0">
                <a:noAutofit/>
              </a:bodyPr>
              <a:lstStyle/>
              <a:p>
                <a:pPr defTabSz="4175125" eaLnBrk="1" hangingPunct="1">
                  <a:defRPr/>
                </a:pPr>
                <a:r>
                  <a:rPr lang="en-GB" sz="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52" name="Group 108">
              <a:extLst>
                <a:ext uri="{FF2B5EF4-FFF2-40B4-BE49-F238E27FC236}">
                  <a16:creationId xmlns:a16="http://schemas.microsoft.com/office/drawing/2014/main" id="{33E7BBC8-5C5E-7B43-AF66-123B76DD53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53" name="Group 109">
                <a:extLst>
                  <a:ext uri="{FF2B5EF4-FFF2-40B4-BE49-F238E27FC236}">
                    <a16:creationId xmlns:a16="http://schemas.microsoft.com/office/drawing/2014/main" id="{D761FE9B-C665-374D-9B4A-D0856877E3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58" name="Line 110">
                  <a:extLst>
                    <a:ext uri="{FF2B5EF4-FFF2-40B4-BE49-F238E27FC236}">
                      <a16:creationId xmlns:a16="http://schemas.microsoft.com/office/drawing/2014/main" id="{5C78971E-3565-D54D-AB02-19DC2A2D82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 sz="200"/>
                </a:p>
              </p:txBody>
            </p:sp>
            <p:sp>
              <p:nvSpPr>
                <p:cNvPr id="59" name="Line 111">
                  <a:extLst>
                    <a:ext uri="{FF2B5EF4-FFF2-40B4-BE49-F238E27FC236}">
                      <a16:creationId xmlns:a16="http://schemas.microsoft.com/office/drawing/2014/main" id="{B21010A9-3454-2A4E-9487-59D0BDCAC2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 sz="200"/>
                </a:p>
              </p:txBody>
            </p:sp>
            <p:sp>
              <p:nvSpPr>
                <p:cNvPr id="60" name="Line 112">
                  <a:extLst>
                    <a:ext uri="{FF2B5EF4-FFF2-40B4-BE49-F238E27FC236}">
                      <a16:creationId xmlns:a16="http://schemas.microsoft.com/office/drawing/2014/main" id="{37B5C78A-8883-9347-AE16-BC6BA4DC4C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 sz="200"/>
                </a:p>
              </p:txBody>
            </p:sp>
          </p:grpSp>
          <p:grpSp>
            <p:nvGrpSpPr>
              <p:cNvPr id="54" name="Group 113">
                <a:extLst>
                  <a:ext uri="{FF2B5EF4-FFF2-40B4-BE49-F238E27FC236}">
                    <a16:creationId xmlns:a16="http://schemas.microsoft.com/office/drawing/2014/main" id="{1D006106-83DE-FE4F-AB27-95540A4F4B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55" name="Line 114">
                  <a:extLst>
                    <a:ext uri="{FF2B5EF4-FFF2-40B4-BE49-F238E27FC236}">
                      <a16:creationId xmlns:a16="http://schemas.microsoft.com/office/drawing/2014/main" id="{A368BCA1-B1C1-F049-827F-83E2732CD0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 sz="200"/>
                </a:p>
              </p:txBody>
            </p:sp>
            <p:sp>
              <p:nvSpPr>
                <p:cNvPr id="56" name="Line 115">
                  <a:extLst>
                    <a:ext uri="{FF2B5EF4-FFF2-40B4-BE49-F238E27FC236}">
                      <a16:creationId xmlns:a16="http://schemas.microsoft.com/office/drawing/2014/main" id="{330354A1-638B-104A-8592-BF0EB8AF4A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 sz="200"/>
                </a:p>
              </p:txBody>
            </p:sp>
            <p:sp>
              <p:nvSpPr>
                <p:cNvPr id="57" name="Line 116">
                  <a:extLst>
                    <a:ext uri="{FF2B5EF4-FFF2-40B4-BE49-F238E27FC236}">
                      <a16:creationId xmlns:a16="http://schemas.microsoft.com/office/drawing/2014/main" id="{D9BDFF10-80F6-BF44-9F3C-9F60832338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 sz="200"/>
                </a:p>
              </p:txBody>
            </p:sp>
          </p:grp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EB541CA-A4B9-B047-A66C-C94F6B9D7CE2}"/>
                  </a:ext>
                </a:extLst>
              </p:cNvPr>
              <p:cNvSpPr txBox="1"/>
              <p:nvPr/>
            </p:nvSpPr>
            <p:spPr>
              <a:xfrm>
                <a:off x="6600111" y="1905843"/>
                <a:ext cx="1349087" cy="5204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𝑓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3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𝑑𝐵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charset="0"/>
                        </a:rPr>
                        <m:t>=</m:t>
                      </m:r>
                      <m:f>
                        <m:fPr>
                          <m:ctrlPr>
                            <a:rPr lang="bg-BG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</a:rPr>
                            <m:t>2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𝑅𝐶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AEB541CA-A4B9-B047-A66C-C94F6B9D7C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0111" y="1905843"/>
                <a:ext cx="1349087" cy="520463"/>
              </a:xfrm>
              <a:prstGeom prst="rect">
                <a:avLst/>
              </a:prstGeom>
              <a:blipFill>
                <a:blip r:embed="rId2"/>
                <a:stretch>
                  <a:fillRect l="-4673" t="-4762" r="-1869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4" name="AutoShape 33">
            <a:extLst>
              <a:ext uri="{FF2B5EF4-FFF2-40B4-BE49-F238E27FC236}">
                <a16:creationId xmlns:a16="http://schemas.microsoft.com/office/drawing/2014/main" id="{ADDC0B58-F2B6-1B4F-A935-16108FFB918A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1926533" y="4995197"/>
            <a:ext cx="108000" cy="2160000"/>
          </a:xfrm>
          <a:prstGeom prst="can">
            <a:avLst>
              <a:gd name="adj" fmla="val 2949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5" name="AutoShape 22">
            <a:extLst>
              <a:ext uri="{FF2B5EF4-FFF2-40B4-BE49-F238E27FC236}">
                <a16:creationId xmlns:a16="http://schemas.microsoft.com/office/drawing/2014/main" id="{CE7B4575-5351-FB40-BEDA-75851626194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901187" y="2421182"/>
            <a:ext cx="108000" cy="1440000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7" name="AutoShape 22">
            <a:extLst>
              <a:ext uri="{FF2B5EF4-FFF2-40B4-BE49-F238E27FC236}">
                <a16:creationId xmlns:a16="http://schemas.microsoft.com/office/drawing/2014/main" id="{BECC8C3B-AFFE-FD42-BE28-1D151DC0B4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93217" y="4689755"/>
            <a:ext cx="108000" cy="1440000"/>
          </a:xfrm>
          <a:prstGeom prst="can">
            <a:avLst>
              <a:gd name="adj" fmla="val 1862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38">
            <a:extLst>
              <a:ext uri="{FF2B5EF4-FFF2-40B4-BE49-F238E27FC236}">
                <a16:creationId xmlns:a16="http://schemas.microsoft.com/office/drawing/2014/main" id="{42168296-2B26-854A-8B0C-68CA319E0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5073" y="3791786"/>
            <a:ext cx="952500" cy="952500"/>
          </a:xfrm>
          <a:prstGeom prst="ellipse">
            <a:avLst/>
          </a:prstGeom>
          <a:gradFill rotWithShape="1">
            <a:gsLst>
              <a:gs pos="0">
                <a:srgbClr val="CCCCFF"/>
              </a:gs>
              <a:gs pos="100000">
                <a:srgbClr val="CC66FF">
                  <a:alpha val="78998"/>
                </a:srgbClr>
              </a:gs>
            </a:gsLst>
            <a:path path="shape">
              <a:fillToRect l="50000" t="50000" r="50000" b="50000"/>
            </a:path>
          </a:gradFill>
          <a:ln w="3175" algn="ctr">
            <a:solidFill>
              <a:schemeClr val="bg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en-US" sz="2000" i="1" baseline="-25000" dirty="0"/>
          </a:p>
        </p:txBody>
      </p:sp>
      <p:sp>
        <p:nvSpPr>
          <p:cNvPr id="146" name="AutoShape 33">
            <a:extLst>
              <a:ext uri="{FF2B5EF4-FFF2-40B4-BE49-F238E27FC236}">
                <a16:creationId xmlns:a16="http://schemas.microsoft.com/office/drawing/2014/main" id="{62976EAA-B77B-874C-9498-129D1E6238F2}"/>
              </a:ext>
            </a:extLst>
          </p:cNvPr>
          <p:cNvSpPr>
            <a:spLocks noChangeArrowheads="1"/>
          </p:cNvSpPr>
          <p:nvPr/>
        </p:nvSpPr>
        <p:spPr bwMode="auto">
          <a:xfrm rot="16200000" flipH="1">
            <a:off x="2568251" y="2010874"/>
            <a:ext cx="108000" cy="900000"/>
          </a:xfrm>
          <a:prstGeom prst="can">
            <a:avLst>
              <a:gd name="adj" fmla="val 29499"/>
            </a:avLst>
          </a:prstGeom>
          <a:gradFill rotWithShape="1">
            <a:gsLst>
              <a:gs pos="0">
                <a:schemeClr val="accent4"/>
              </a:gs>
              <a:gs pos="50000">
                <a:schemeClr val="accent4">
                  <a:lumMod val="50000"/>
                  <a:lumOff val="50000"/>
                </a:schemeClr>
              </a:gs>
              <a:gs pos="100000">
                <a:schemeClr val="accent4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" name="Group 35">
            <a:extLst>
              <a:ext uri="{FF2B5EF4-FFF2-40B4-BE49-F238E27FC236}">
                <a16:creationId xmlns:a16="http://schemas.microsoft.com/office/drawing/2014/main" id="{B1D9DBE5-E3DE-784F-A1CE-B5802A3DA171}"/>
              </a:ext>
            </a:extLst>
          </p:cNvPr>
          <p:cNvGrpSpPr>
            <a:grpSpLocks/>
          </p:cNvGrpSpPr>
          <p:nvPr/>
        </p:nvGrpSpPr>
        <p:grpSpPr bwMode="auto">
          <a:xfrm>
            <a:off x="1812251" y="2019121"/>
            <a:ext cx="360000" cy="900000"/>
            <a:chOff x="1739" y="1730"/>
            <a:chExt cx="204" cy="548"/>
          </a:xfrm>
        </p:grpSpPr>
        <p:sp>
          <p:nvSpPr>
            <p:cNvPr id="15" name="Rectangle 36">
              <a:extLst>
                <a:ext uri="{FF2B5EF4-FFF2-40B4-BE49-F238E27FC236}">
                  <a16:creationId xmlns:a16="http://schemas.microsoft.com/office/drawing/2014/main" id="{8102ABD7-1392-2046-A56F-3E4CB6FF40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1499" y="1970"/>
              <a:ext cx="548" cy="68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50800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16" name="Rectangle 37">
              <a:extLst>
                <a:ext uri="{FF2B5EF4-FFF2-40B4-BE49-F238E27FC236}">
                  <a16:creationId xmlns:a16="http://schemas.microsoft.com/office/drawing/2014/main" id="{758F2F22-5F38-AE40-8837-F80FFF4D6A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 flipV="1">
              <a:off x="1635" y="1970"/>
              <a:ext cx="548" cy="68"/>
            </a:xfrm>
            <a:prstGeom prst="rect">
              <a:avLst/>
            </a:prstGeom>
            <a:gradFill rotWithShape="1">
              <a:gsLst>
                <a:gs pos="0">
                  <a:srgbClr val="EAEAEA">
                    <a:gamma/>
                    <a:shade val="46275"/>
                    <a:invGamma/>
                  </a:srgbClr>
                </a:gs>
                <a:gs pos="100000">
                  <a:srgbClr val="EAEAEA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50800" dir="189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9527B6-8BC8-914B-8641-512CF9165C52}"/>
                  </a:ext>
                </a:extLst>
              </p:cNvPr>
              <p:cNvSpPr txBox="1"/>
              <p:nvPr/>
            </p:nvSpPr>
            <p:spPr>
              <a:xfrm>
                <a:off x="541643" y="4125831"/>
                <a:ext cx="80137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𝒗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b>
                        <m:sSubPr>
                          <m:ctrlP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𝒊</m:t>
                          </m:r>
                        </m:e>
                        <m:sub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39527B6-8BC8-914B-8641-512CF9165C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643" y="4125831"/>
                <a:ext cx="801373" cy="276999"/>
              </a:xfrm>
              <a:prstGeom prst="rect">
                <a:avLst/>
              </a:prstGeom>
              <a:blipFill>
                <a:blip r:embed="rId3"/>
                <a:stretch>
                  <a:fillRect l="-3125" r="-1563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8" name="TextBox 147">
            <a:extLst>
              <a:ext uri="{FF2B5EF4-FFF2-40B4-BE49-F238E27FC236}">
                <a16:creationId xmlns:a16="http://schemas.microsoft.com/office/drawing/2014/main" id="{A096D937-BBFA-1A4B-BCB6-4D2173D1D71E}"/>
              </a:ext>
            </a:extLst>
          </p:cNvPr>
          <p:cNvSpPr txBox="1"/>
          <p:nvPr/>
        </p:nvSpPr>
        <p:spPr>
          <a:xfrm>
            <a:off x="315072" y="1259668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O.R. Jones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7911686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16878</TotalTime>
  <Words>3375</Words>
  <Application>Microsoft Macintosh PowerPoint</Application>
  <PresentationFormat>On-screen Show (4:3)</PresentationFormat>
  <Paragraphs>1255</Paragraphs>
  <Slides>55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5" baseType="lpstr">
      <vt:lpstr>ＭＳ Ｐゴシック</vt:lpstr>
      <vt:lpstr>Arial</vt:lpstr>
      <vt:lpstr>Calibri</vt:lpstr>
      <vt:lpstr>Cambria Math</vt:lpstr>
      <vt:lpstr>Comic Sans MS</vt:lpstr>
      <vt:lpstr>Symbol</vt:lpstr>
      <vt:lpstr>System Font Regular</vt:lpstr>
      <vt:lpstr>Times New Roman</vt:lpstr>
      <vt:lpstr>Wingdings</vt:lpstr>
      <vt:lpstr>2_new-NLC</vt:lpstr>
      <vt:lpstr>BPM Systems – A BPM Primer –</vt:lpstr>
      <vt:lpstr>A Beam Position Monitoring  System</vt:lpstr>
      <vt:lpstr>Learning Objectives</vt:lpstr>
      <vt:lpstr>BPM Systems</vt:lpstr>
      <vt:lpstr>BPM Systems Part 1</vt:lpstr>
      <vt:lpstr>E-field of a moving point charge</vt:lpstr>
      <vt:lpstr>Wall current</vt:lpstr>
      <vt:lpstr>Electrostatic Beam Monitor</vt:lpstr>
      <vt:lpstr>Beam response – High-pass</vt:lpstr>
      <vt:lpstr>Electrostatic BPM</vt:lpstr>
      <vt:lpstr>Beam Position Monitor Principle</vt:lpstr>
      <vt:lpstr>EM Pickup for Beam Position Measurements  </vt:lpstr>
      <vt:lpstr>Beam Current Signals</vt:lpstr>
      <vt:lpstr>Beam Signals: Harmonic Amplitude Factors </vt:lpstr>
      <vt:lpstr>Beam Signal Frequency Response</vt:lpstr>
      <vt:lpstr>More on Image Charges and Image Currents</vt:lpstr>
      <vt:lpstr>Normalized Beam Position Characteristic</vt:lpstr>
      <vt:lpstr>Example</vt:lpstr>
      <vt:lpstr>Logarithmic Ratio Normalization</vt:lpstr>
      <vt:lpstr>BPM with 450 Rotated Electrodes</vt:lpstr>
      <vt:lpstr>Numerical Analysis (1)</vt:lpstr>
      <vt:lpstr>Numerical Analysis (2)</vt:lpstr>
      <vt:lpstr>1D Non-linear Correction</vt:lpstr>
      <vt:lpstr>2D Non-linear Correction</vt:lpstr>
      <vt:lpstr>Examples for 2D corrections</vt:lpstr>
      <vt:lpstr>Higher Order Moments</vt:lpstr>
      <vt:lpstr>Effects of the Beam Size</vt:lpstr>
      <vt:lpstr>BPM with Linear Position Response</vt:lpstr>
      <vt:lpstr>“Shoe-box” BPM</vt:lpstr>
      <vt:lpstr>Spit-Plane BPM</vt:lpstr>
      <vt:lpstr>“Shoe-box” BPM Example</vt:lpstr>
      <vt:lpstr>Button BPM Equivalent Circuit</vt:lpstr>
      <vt:lpstr>Button BPM</vt:lpstr>
      <vt:lpstr>Examples of Button BPMs</vt:lpstr>
      <vt:lpstr>Stripline or Directional Coupler BPM</vt:lpstr>
      <vt:lpstr>Stripline BPM</vt:lpstr>
      <vt:lpstr>Stripline BPM Principle (1)</vt:lpstr>
      <vt:lpstr>Stripline BPM Principle (2)</vt:lpstr>
      <vt:lpstr>Operational Principle: Beam from Left</vt:lpstr>
      <vt:lpstr>Operational Principle: Beam from Right</vt:lpstr>
      <vt:lpstr>Transfer Impedance</vt:lpstr>
      <vt:lpstr>Stripline BPM</vt:lpstr>
      <vt:lpstr>Examples of Stripline BPMs</vt:lpstr>
      <vt:lpstr>Bunch Signals from broadband BPMs</vt:lpstr>
      <vt:lpstr>Limits of the Analytical Analysis</vt:lpstr>
      <vt:lpstr>Numerically generated BPM Signals</vt:lpstr>
      <vt:lpstr>Resonant Cavity BPM</vt:lpstr>
      <vt:lpstr>Towards a Cavity BPM…</vt:lpstr>
      <vt:lpstr>Cylindrical “Pillbox” Cavity Resonator</vt:lpstr>
      <vt:lpstr>Cavity BPM</vt:lpstr>
      <vt:lpstr>Common-mode free Cavity BPMs</vt:lpstr>
      <vt:lpstr>Cavity BPM</vt:lpstr>
      <vt:lpstr>Examples of Cavity BPMs</vt:lpstr>
      <vt:lpstr>Other Types of BPM Pickups</vt:lpstr>
      <vt:lpstr>Summary Part 1</vt:lpstr>
    </vt:vector>
  </TitlesOfParts>
  <Company>FermiLab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Microsoft Office User</cp:lastModifiedBy>
  <cp:revision>1110</cp:revision>
  <dcterms:created xsi:type="dcterms:W3CDTF">2009-03-16T15:06:27Z</dcterms:created>
  <dcterms:modified xsi:type="dcterms:W3CDTF">2018-06-10T05:40:37Z</dcterms:modified>
</cp:coreProperties>
</file>