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375" r:id="rId2"/>
    <p:sldId id="1495" r:id="rId3"/>
    <p:sldId id="1496" r:id="rId4"/>
    <p:sldId id="1497" r:id="rId5"/>
    <p:sldId id="1498" r:id="rId6"/>
    <p:sldId id="1499" r:id="rId7"/>
    <p:sldId id="1500" r:id="rId8"/>
    <p:sldId id="1501" r:id="rId9"/>
    <p:sldId id="1502" r:id="rId10"/>
    <p:sldId id="1503" r:id="rId11"/>
    <p:sldId id="1416" r:id="rId12"/>
    <p:sldId id="1417" r:id="rId13"/>
    <p:sldId id="1418" r:id="rId14"/>
    <p:sldId id="1419" r:id="rId15"/>
    <p:sldId id="1504" r:id="rId16"/>
    <p:sldId id="1424" r:id="rId17"/>
    <p:sldId id="1505" r:id="rId18"/>
    <p:sldId id="1425" r:id="rId19"/>
    <p:sldId id="1513" r:id="rId20"/>
    <p:sldId id="1514" r:id="rId21"/>
    <p:sldId id="1506" r:id="rId22"/>
    <p:sldId id="1507" r:id="rId23"/>
    <p:sldId id="1508" r:id="rId24"/>
    <p:sldId id="1509" r:id="rId25"/>
    <p:sldId id="1510" r:id="rId26"/>
    <p:sldId id="1511" r:id="rId27"/>
    <p:sldId id="1512" r:id="rId28"/>
    <p:sldId id="1515" r:id="rId29"/>
    <p:sldId id="1516" r:id="rId30"/>
    <p:sldId id="1517" r:id="rId31"/>
    <p:sldId id="1518" r:id="rId32"/>
    <p:sldId id="1519" r:id="rId33"/>
    <p:sldId id="1447" r:id="rId34"/>
    <p:sldId id="1448" r:id="rId35"/>
    <p:sldId id="1449" r:id="rId36"/>
    <p:sldId id="1520" r:id="rId37"/>
    <p:sldId id="1521" r:id="rId38"/>
    <p:sldId id="1522" r:id="rId39"/>
    <p:sldId id="1523" r:id="rId40"/>
    <p:sldId id="1524" r:id="rId41"/>
    <p:sldId id="1525" r:id="rId42"/>
    <p:sldId id="1526" r:id="rId43"/>
    <p:sldId id="1527" r:id="rId44"/>
    <p:sldId id="1528" r:id="rId45"/>
    <p:sldId id="1465" r:id="rId46"/>
    <p:sldId id="1467" r:id="rId47"/>
    <p:sldId id="1529" r:id="rId48"/>
    <p:sldId id="1530" r:id="rId49"/>
    <p:sldId id="1531" r:id="rId50"/>
    <p:sldId id="1532" r:id="rId51"/>
    <p:sldId id="1533" r:id="rId52"/>
    <p:sldId id="1480" r:id="rId53"/>
    <p:sldId id="1552" r:id="rId54"/>
    <p:sldId id="1553" r:id="rId55"/>
    <p:sldId id="1539" r:id="rId56"/>
    <p:sldId id="1540" r:id="rId57"/>
    <p:sldId id="1541" r:id="rId58"/>
    <p:sldId id="1542" r:id="rId59"/>
    <p:sldId id="1543" r:id="rId60"/>
    <p:sldId id="1544" r:id="rId61"/>
    <p:sldId id="1545" r:id="rId62"/>
    <p:sldId id="1546" r:id="rId63"/>
    <p:sldId id="1554" r:id="rId64"/>
    <p:sldId id="1547" r:id="rId65"/>
    <p:sldId id="1548" r:id="rId66"/>
    <p:sldId id="1549" r:id="rId67"/>
    <p:sldId id="1550" r:id="rId68"/>
    <p:sldId id="1551" r:id="rId69"/>
  </p:sldIdLst>
  <p:sldSz cx="9144000" cy="6858000" type="screen4x3"/>
  <p:notesSz cx="7315200" cy="9601200"/>
  <p:custDataLst>
    <p:tags r:id="rId7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CC"/>
    <a:srgbClr val="000099"/>
    <a:srgbClr val="F34D07"/>
    <a:srgbClr val="C5C5C5"/>
    <a:srgbClr val="FF9900"/>
    <a:srgbClr val="0A0A0A"/>
    <a:srgbClr val="BF0703"/>
    <a:srgbClr val="FF00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2697" autoAdjust="0"/>
  </p:normalViewPr>
  <p:slideViewPr>
    <p:cSldViewPr>
      <p:cViewPr varScale="1">
        <p:scale>
          <a:sx n="108" d="100"/>
          <a:sy n="108" d="100"/>
        </p:scale>
        <p:origin x="13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-333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19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24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57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17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74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33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480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08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0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973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08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814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11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11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15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59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88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83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26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45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Alpha -&gt; alpha(zeta)</a:t>
            </a:r>
            <a:r>
              <a:rPr lang="en-GB" baseline="0" dirty="0" smtClean="0"/>
              <a:t> seems to be enough to generate M(zeta), which is large for zeta small.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72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63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48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79" name="Picture 7" descr="title head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8" descr="title footer_Blue_6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477000"/>
            <a:ext cx="3657600" cy="381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477000"/>
            <a:ext cx="3657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5" descr="slide footer_blue_646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0" y="6553200"/>
            <a:ext cx="304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7" descr="slide header_646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link.aps.org/doi/10.1103/PhysRevC.84.042202" TargetMode="External"/><Relationship Id="rId3" Type="http://schemas.openxmlformats.org/officeDocument/2006/relationships/image" Target="../media/image26.gif"/><Relationship Id="rId7" Type="http://schemas.openxmlformats.org/officeDocument/2006/relationships/hyperlink" Target="http://inspirebeta.net/record/921792?ln=en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hyperlink" Target="http://inspirehep.net/record/1334528?ln=e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504060?ln=en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spirehep.net/record/1504060?ln=en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inspirehep.net/record/1504060?ln=en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spirebeta.net/record/445150?ln=en" TargetMode="Externa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9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l.aps.org/abstract/PRL/v110/i13/e132001" TargetMode="External"/><Relationship Id="rId4" Type="http://schemas.openxmlformats.org/officeDocument/2006/relationships/hyperlink" Target="http://inspirehep.net/record/1209281?ln=en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209281?ln=en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2.jpeg"/><Relationship Id="rId4" Type="http://schemas.openxmlformats.org/officeDocument/2006/relationships/hyperlink" Target="http://prl.aps.org/abstract/PRL/v110/i13/e13200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404882?ln=en" TargetMode="External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j.physletb.2014.08.009" TargetMode="External"/><Relationship Id="rId2" Type="http://schemas.openxmlformats.org/officeDocument/2006/relationships/hyperlink" Target="http://inspirehep.net/record/1301857?ln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hyperlink" Target="http://dx.doi.org/10.1103/PhysRevD.93.074021" TargetMode="External"/><Relationship Id="rId4" Type="http://schemas.openxmlformats.org/officeDocument/2006/relationships/hyperlink" Target="http://inspirehep.net/record/1419649?ln=en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7" Type="http://schemas.openxmlformats.org/officeDocument/2006/relationships/hyperlink" Target="http://dx.doi.org/10.1103/PhysRevD.93.074021" TargetMode="External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spirehep.net/record/1419649?ln=en" TargetMode="External"/><Relationship Id="rId5" Type="http://schemas.openxmlformats.org/officeDocument/2006/relationships/hyperlink" Target="http://dx.doi.org/10.1016/j.physletb.2014.08.009" TargetMode="External"/><Relationship Id="rId4" Type="http://schemas.openxmlformats.org/officeDocument/2006/relationships/hyperlink" Target="http://inspirehep.net/record/1301857?ln=en" TargetMode="Externa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spirehep.net/record/1469078?ln=en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103/PhysRevD.93.074021" TargetMode="External"/><Relationship Id="rId5" Type="http://schemas.openxmlformats.org/officeDocument/2006/relationships/hyperlink" Target="http://inspirehep.net/record/1419649?ln=en" TargetMode="External"/><Relationship Id="rId4" Type="http://schemas.openxmlformats.org/officeDocument/2006/relationships/image" Target="../media/image65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419649?ln=en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x.doi.org/10.1103/PhysRevD.93.074021" TargetMode="Externa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x.doi.org/10.1103/PhysRevD.93.074021" TargetMode="External"/><Relationship Id="rId4" Type="http://schemas.openxmlformats.org/officeDocument/2006/relationships/hyperlink" Target="http://inspirehep.net/record/1419649?ln=en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" y="1066800"/>
            <a:ext cx="9138579" cy="5791200"/>
          </a:xfrm>
          <a:prstGeom prst="rect">
            <a:avLst/>
          </a:prstGeom>
          <a:solidFill>
            <a:srgbClr val="00B0F0">
              <a:alpha val="49000"/>
            </a:srgbClr>
          </a:solidFill>
        </p:spPr>
      </p:pic>
      <p:sp>
        <p:nvSpPr>
          <p:cNvPr id="14" name="Rectangle 13"/>
          <p:cNvSpPr/>
          <p:nvPr/>
        </p:nvSpPr>
        <p:spPr>
          <a:xfrm>
            <a:off x="0" y="871478"/>
            <a:ext cx="9094873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π </a:t>
            </a:r>
            <a:r>
              <a:rPr lang="en-AU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and K Structure: Revealing the Dynamics </a:t>
            </a:r>
            <a:endParaRPr lang="en-AU" sz="6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ctr"/>
            <a:r>
              <a:rPr lang="en-A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of </a:t>
            </a:r>
            <a:r>
              <a:rPr lang="en-AU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Mass </a:t>
            </a:r>
            <a:r>
              <a:rPr lang="en-A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Generation</a:t>
            </a:r>
            <a:endParaRPr lang="en-US" sz="6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985838" y="1447800"/>
            <a:ext cx="7696200" cy="106997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85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820444" y="6400800"/>
            <a:ext cx="472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chemeClr val="bg1"/>
                </a:solidFill>
              </a:rPr>
              <a:t>Craig Roberts</a:t>
            </a:r>
            <a:endParaRPr lang="en-US" sz="2800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7575" cy="4983163"/>
          </a:xfrm>
        </p:spPr>
        <p:txBody>
          <a:bodyPr/>
          <a:lstStyle/>
          <a:p>
            <a:r>
              <a:rPr lang="en-GB" sz="2400" dirty="0" smtClean="0"/>
              <a:t>Classical chromodynamics … non-Abelian </a:t>
            </a:r>
            <a:r>
              <a:rPr lang="en-GB" sz="2400" dirty="0"/>
              <a:t>local gauge theory </a:t>
            </a:r>
            <a:endParaRPr lang="en-GB" sz="2400" dirty="0" smtClean="0"/>
          </a:p>
          <a:p>
            <a:r>
              <a:rPr lang="en-GB" sz="2400" dirty="0" smtClean="0"/>
              <a:t>Local gauge invariance; but there is no confinement without a mass-scale</a:t>
            </a:r>
          </a:p>
          <a:p>
            <a:pPr lvl="1"/>
            <a:r>
              <a:rPr lang="en-GB" dirty="0" smtClean="0"/>
              <a:t>Three quarks can still be colour-singlet</a:t>
            </a:r>
          </a:p>
          <a:p>
            <a:pPr lvl="1"/>
            <a:r>
              <a:rPr lang="en-GB" dirty="0" smtClean="0"/>
              <a:t>Colour rotations will keep them colour singlets</a:t>
            </a:r>
          </a:p>
          <a:p>
            <a:pPr lvl="1"/>
            <a:r>
              <a:rPr lang="en-GB" dirty="0" smtClean="0"/>
              <a:t>But they need have no proximity to one </a:t>
            </a:r>
            <a:r>
              <a:rPr lang="en-GB" dirty="0"/>
              <a:t>another </a:t>
            </a:r>
            <a:endParaRPr lang="en-GB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en-GB" dirty="0"/>
              <a:t> </a:t>
            </a:r>
            <a:r>
              <a:rPr lang="en-GB" dirty="0" smtClean="0"/>
              <a:t>     … proximity is meaningless in a scale-invariant theory</a:t>
            </a:r>
          </a:p>
          <a:p>
            <a:r>
              <a:rPr lang="en-GB" sz="2400" dirty="0" smtClean="0"/>
              <a:t>Whence mass … equivalent to whence a mass-scale … equivalent to whence a confinement scale</a:t>
            </a:r>
          </a:p>
          <a:p>
            <a:pPr>
              <a:spcAft>
                <a:spcPts val="0"/>
              </a:spcAft>
            </a:pPr>
            <a:r>
              <a:rPr lang="en-GB" sz="2400" i="1" dirty="0" smtClean="0">
                <a:solidFill>
                  <a:srgbClr val="BF0703"/>
                </a:solidFill>
              </a:rPr>
              <a:t>Understanding the origin of mass in QCD is quite likely inseparable from the task of understanding confinement.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GB" sz="2400" i="1" dirty="0">
                <a:solidFill>
                  <a:srgbClr val="BF0703"/>
                </a:solidFill>
              </a:rPr>
              <a:t> </a:t>
            </a:r>
            <a:r>
              <a:rPr lang="en-GB" sz="2400" i="1" dirty="0" smtClean="0">
                <a:solidFill>
                  <a:srgbClr val="BF0703"/>
                </a:solidFill>
              </a:rPr>
              <a:t>   Existence alone of a scale anomaly answers neither question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98592" cy="6096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95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Where is the mass?</a:t>
            </a:r>
            <a:endParaRPr lang="en-US" sz="69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99238" y="6477000"/>
            <a:ext cx="2239962" cy="3048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850" y="547687"/>
            <a:ext cx="5143500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16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7575" cy="5562600"/>
          </a:xfrm>
        </p:spPr>
        <p:txBody>
          <a:bodyPr/>
          <a:lstStyle/>
          <a:p>
            <a:r>
              <a:rPr lang="en-GB" dirty="0" smtClean="0"/>
              <a:t>Knowing that a trace anomaly exists does not deliver a great deal … indicates only that a mass-scale exists</a:t>
            </a:r>
          </a:p>
          <a:p>
            <a:r>
              <a:rPr lang="en-GB" dirty="0" smtClean="0"/>
              <a:t>Can one compute and/or understand the magnitude of that scale?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One can certainly </a:t>
            </a:r>
            <a:r>
              <a:rPr lang="en-GB" i="1" dirty="0" smtClean="0">
                <a:solidFill>
                  <a:srgbClr val="008000"/>
                </a:solidFill>
              </a:rPr>
              <a:t>measure</a:t>
            </a:r>
            <a:r>
              <a:rPr lang="en-GB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the magnitude … consider proton: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In the chiral limit the entirety of the proton’s mass is produced by the trace anomaly, </a:t>
            </a:r>
            <a:r>
              <a:rPr lang="en-GB" i="1" dirty="0"/>
              <a:t>Θ</a:t>
            </a:r>
            <a:r>
              <a:rPr lang="en-GB" i="1" baseline="-25000" dirty="0"/>
              <a:t>0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… In QCD, </a:t>
            </a:r>
            <a:r>
              <a:rPr lang="en-GB" i="1" dirty="0" smtClean="0"/>
              <a:t>Θ</a:t>
            </a:r>
            <a:r>
              <a:rPr lang="en-GB" i="1" baseline="-25000" dirty="0" smtClean="0"/>
              <a:t>0</a:t>
            </a:r>
            <a:r>
              <a:rPr lang="en-GB" baseline="-25000" dirty="0" smtClean="0"/>
              <a:t> </a:t>
            </a:r>
            <a:r>
              <a:rPr lang="en-GB" dirty="0" smtClean="0"/>
              <a:t>measures the strength of gluon self-interactions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… so, from one perspective, </a:t>
            </a:r>
            <a:r>
              <a:rPr lang="en-GB" i="1" dirty="0" err="1" smtClean="0"/>
              <a:t>m</a:t>
            </a:r>
            <a:r>
              <a:rPr lang="en-GB" i="1" baseline="-25000" dirty="0" err="1" smtClean="0"/>
              <a:t>p</a:t>
            </a:r>
            <a:r>
              <a:rPr lang="en-GB" dirty="0" smtClean="0"/>
              <a:t> is completely generated by glue.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895600"/>
            <a:ext cx="4419600" cy="4155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505200"/>
            <a:ext cx="7620000" cy="1159126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On the other hand …</a:t>
            </a:r>
            <a:endParaRPr lang="en-US" sz="69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224" y="547687"/>
            <a:ext cx="3872752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363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7575" cy="556260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GB" sz="2400" dirty="0" smtClean="0"/>
              <a:t>In the chiral limit</a:t>
            </a:r>
          </a:p>
          <a:p>
            <a:pPr marL="0" indent="0">
              <a:buNone/>
            </a:pPr>
            <a:r>
              <a:rPr lang="en-GB" sz="2400" dirty="0" smtClean="0"/>
              <a:t>					⇒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solidFill>
                  <a:srgbClr val="C00000"/>
                </a:solidFill>
              </a:rPr>
              <a:t>Does this mean</a:t>
            </a:r>
            <a:r>
              <a:rPr lang="en-GB" sz="2400" dirty="0" smtClean="0"/>
              <a:t> that the scale anomaly vanishes trivially in the pion state, </a:t>
            </a:r>
            <a:r>
              <a:rPr lang="en-GB" sz="2400" i="1" dirty="0" smtClean="0"/>
              <a:t>i.e</a:t>
            </a:r>
            <a:r>
              <a:rPr lang="en-GB" sz="2400" dirty="0" smtClean="0"/>
              <a:t>. </a:t>
            </a:r>
            <a:r>
              <a:rPr lang="en-GB" sz="2400" dirty="0" smtClean="0">
                <a:solidFill>
                  <a:srgbClr val="C00000"/>
                </a:solidFill>
              </a:rPr>
              <a:t>gluons contribute nothing to the pion mass? </a:t>
            </a:r>
          </a:p>
          <a:p>
            <a:r>
              <a:rPr lang="en-AU" sz="2400" dirty="0" smtClean="0"/>
              <a:t>That </a:t>
            </a:r>
            <a:r>
              <a:rPr lang="en-AU" sz="2400" dirty="0"/>
              <a:t>is a difficult way to </a:t>
            </a:r>
            <a:r>
              <a:rPr lang="en-AU" sz="2400" dirty="0" smtClean="0"/>
              <a:t>obtain “zero”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Easier</a:t>
            </a:r>
            <a:r>
              <a:rPr lang="en-AU" sz="2400" dirty="0"/>
              <a:t>, perhaps, to imagine that </a:t>
            </a:r>
            <a:r>
              <a:rPr lang="en-AU" sz="2400" dirty="0" smtClean="0"/>
              <a:t>“zero” owes </a:t>
            </a:r>
            <a:r>
              <a:rPr lang="en-AU" sz="2400" dirty="0"/>
              <a:t>to cancellations between different operator-component </a:t>
            </a:r>
            <a:r>
              <a:rPr lang="en-AU" sz="2400" dirty="0" smtClean="0"/>
              <a:t>contributions to the expectation value of </a:t>
            </a:r>
            <a:r>
              <a:rPr lang="en-GB" sz="2400" i="1" dirty="0" smtClean="0"/>
              <a:t>Θ</a:t>
            </a:r>
            <a:r>
              <a:rPr lang="en-GB" sz="2400" i="1" baseline="-25000" dirty="0" smtClean="0"/>
              <a:t>0</a:t>
            </a:r>
            <a:r>
              <a:rPr lang="en-AU" sz="2400" dirty="0" smtClean="0"/>
              <a:t>.  </a:t>
            </a:r>
          </a:p>
          <a:p>
            <a:r>
              <a:rPr lang="en-AU" sz="2400" dirty="0" smtClean="0"/>
              <a:t>Of </a:t>
            </a:r>
            <a:r>
              <a:rPr lang="en-AU" sz="2400" dirty="0"/>
              <a:t>course, such precise cancellation should not be an accident.  </a:t>
            </a:r>
            <a:endParaRPr lang="en-AU" sz="2400" dirty="0" smtClean="0"/>
          </a:p>
          <a:p>
            <a:pPr marL="800100" lvl="2" indent="0">
              <a:buNone/>
            </a:pPr>
            <a:r>
              <a:rPr lang="en-AU" sz="2400" dirty="0" smtClean="0"/>
              <a:t>It </a:t>
            </a:r>
            <a:r>
              <a:rPr lang="en-AU" sz="2400" dirty="0"/>
              <a:t>could only arise naturally because of some symmetry and/or symmetry-breaking </a:t>
            </a:r>
            <a:r>
              <a:rPr lang="en-AU" sz="2400" dirty="0" smtClean="0"/>
              <a:t>pattern.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489700"/>
            <a:ext cx="2209800" cy="3683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3683000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00" y="2006600"/>
            <a:ext cx="2806700" cy="35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1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 “1” and yet “0” 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60575"/>
            <a:ext cx="8839200" cy="4949825"/>
          </a:xfrm>
        </p:spPr>
        <p:txBody>
          <a:bodyPr/>
          <a:lstStyle/>
          <a:p>
            <a:r>
              <a:rPr lang="en-AU" sz="3200" i="1" dirty="0">
                <a:solidFill>
                  <a:srgbClr val="BF0703"/>
                </a:solidFill>
              </a:rPr>
              <a:t>No statement of the question </a:t>
            </a:r>
          </a:p>
          <a:p>
            <a:pPr marL="0" indent="0">
              <a:buNone/>
            </a:pPr>
            <a:r>
              <a:rPr lang="en-AU" sz="3200" i="1" dirty="0">
                <a:solidFill>
                  <a:srgbClr val="BF0703"/>
                </a:solidFill>
              </a:rPr>
              <a:t>		“Whence the proton's mass?” </a:t>
            </a:r>
          </a:p>
          <a:p>
            <a:pPr marL="0" indent="0">
              <a:buNone/>
            </a:pPr>
            <a:r>
              <a:rPr lang="en-AU" sz="3200" i="1" dirty="0">
                <a:solidFill>
                  <a:srgbClr val="BF0703"/>
                </a:solidFill>
              </a:rPr>
              <a:t>	is complete without the additional clause </a:t>
            </a:r>
          </a:p>
          <a:p>
            <a:pPr marL="0" indent="0">
              <a:buNone/>
            </a:pPr>
            <a:r>
              <a:rPr lang="en-AU" sz="3200" i="1" dirty="0">
                <a:solidFill>
                  <a:srgbClr val="BF0703"/>
                </a:solidFill>
              </a:rPr>
              <a:t>		“Whence the </a:t>
            </a:r>
            <a:r>
              <a:rPr lang="en-AU" sz="3200" b="1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absence</a:t>
            </a:r>
            <a:r>
              <a:rPr lang="en-AU" sz="3200" i="1" dirty="0">
                <a:solidFill>
                  <a:srgbClr val="BF0703"/>
                </a:solidFill>
              </a:rPr>
              <a:t> of a pion mass?”</a:t>
            </a:r>
          </a:p>
          <a:p>
            <a:pPr>
              <a:spcBef>
                <a:spcPts val="1200"/>
              </a:spcBef>
            </a:pPr>
            <a:r>
              <a:rPr lang="en-AU" sz="2400" dirty="0">
                <a:solidFill>
                  <a:schemeClr val="tx2">
                    <a:lumMod val="50000"/>
                  </a:schemeClr>
                </a:solidFill>
              </a:rPr>
              <a:t>Natural nuclear-physics mass-scale must emerge simultaneously with apparent preservation of scale invariance in related systems</a:t>
            </a:r>
          </a:p>
          <a:p>
            <a:pPr lvl="1"/>
            <a:r>
              <a:rPr lang="en-AU" sz="2400" dirty="0">
                <a:solidFill>
                  <a:schemeClr val="tx2">
                    <a:lumMod val="50000"/>
                  </a:schemeClr>
                </a:solidFill>
              </a:rPr>
              <a:t>Expectation value of </a:t>
            </a:r>
            <a:r>
              <a:rPr lang="en-GB" sz="2400" i="1" dirty="0"/>
              <a:t>Θ</a:t>
            </a:r>
            <a:r>
              <a:rPr lang="en-GB" sz="2400" i="1" baseline="-25000" dirty="0"/>
              <a:t>0 </a:t>
            </a:r>
            <a:r>
              <a:rPr lang="en-AU" sz="2400" dirty="0">
                <a:solidFill>
                  <a:schemeClr val="tx2">
                    <a:lumMod val="50000"/>
                  </a:schemeClr>
                </a:solidFill>
              </a:rPr>
              <a:t>in pion is always zero, irrespective of the size of the natural mass-scale for strong interactions = </a:t>
            </a:r>
            <a:r>
              <a:rPr lang="en-AU" sz="2400" i="1" dirty="0" err="1" smtClean="0">
                <a:solidFill>
                  <a:schemeClr val="tx2">
                    <a:lumMod val="50000"/>
                  </a:schemeClr>
                </a:solidFill>
              </a:rPr>
              <a:t>m</a:t>
            </a:r>
            <a:r>
              <a:rPr lang="en-AU" sz="2400" i="1" baseline="-25000" dirty="0" err="1" smtClean="0">
                <a:solidFill>
                  <a:schemeClr val="tx2">
                    <a:lumMod val="50000"/>
                  </a:schemeClr>
                </a:solidFill>
              </a:rPr>
              <a:t>p</a:t>
            </a:r>
            <a:endParaRPr lang="en-GB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7678"/>
            <a:ext cx="8077200" cy="5549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19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76" y="1600200"/>
            <a:ext cx="6826880" cy="4556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/>
            <a: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A New Era for </a:t>
            </a:r>
            <a:b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en-GB" sz="3600" i="1" dirty="0" err="1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hadro</a:t>
            </a:r>
            <a: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-particle physics</a:t>
            </a:r>
            <a:endParaRPr lang="en-GB" sz="3600" i="1" dirty="0">
              <a:ln/>
              <a:solidFill>
                <a:srgbClr val="008000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1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i="1" dirty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A New Era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GB" dirty="0"/>
              <a:t>QCD is the first place that we fully experience the </a:t>
            </a:r>
            <a:r>
              <a:rPr lang="en-GB" dirty="0" smtClean="0"/>
              <a:t>collisions and collusions </a:t>
            </a:r>
            <a:r>
              <a:rPr lang="en-GB" dirty="0"/>
              <a:t>between relativity and quantum mechanics. 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attempting to match QCD with Nature, we confront the innumerable complexities of nonperturbative, nonlinear dynamics in relativistic quantum field theory, </a:t>
            </a:r>
            <a:r>
              <a:rPr lang="en-GB" i="1" dirty="0"/>
              <a:t>e.g</a:t>
            </a:r>
            <a:r>
              <a:rPr lang="en-GB" dirty="0"/>
              <a:t>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loss of particle number conservation,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frame and scale dependence of the explanations and interpretations of observable processes, </a:t>
            </a:r>
            <a:endParaRPr lang="en-GB" dirty="0" smtClean="0"/>
          </a:p>
          <a:p>
            <a:pPr lvl="1"/>
            <a:r>
              <a:rPr lang="en-GB" dirty="0" smtClean="0"/>
              <a:t>and </a:t>
            </a:r>
            <a:r>
              <a:rPr lang="en-GB" dirty="0"/>
              <a:t>the evolving character of the relevant degrees-of-freedom. </a:t>
            </a:r>
            <a:endParaRPr lang="en-GB" dirty="0" smtClean="0"/>
          </a:p>
          <a:p>
            <a:r>
              <a:rPr lang="en-GB" dirty="0"/>
              <a:t>Origin and distribution of mass, momentum, spin within hadrons, </a:t>
            </a:r>
            <a:r>
              <a:rPr lang="en-GB" i="1" dirty="0"/>
              <a:t>e.g</a:t>
            </a:r>
            <a:r>
              <a:rPr lang="en-GB" dirty="0"/>
              <a:t>. where is the proton’s spin and how is the pion </a:t>
            </a:r>
            <a:r>
              <a:rPr lang="en-GB" dirty="0" err="1"/>
              <a:t>spinless</a:t>
            </a:r>
            <a:r>
              <a:rPr lang="en-GB" dirty="0"/>
              <a:t>?  </a:t>
            </a:r>
          </a:p>
          <a:p>
            <a:pPr lvl="1"/>
            <a:r>
              <a:rPr lang="en-GB" dirty="0" smtClean="0"/>
              <a:t>Don’t forget the latter! </a:t>
            </a:r>
          </a:p>
          <a:p>
            <a:pPr lvl="1"/>
            <a:r>
              <a:rPr lang="en-GB" dirty="0" smtClean="0"/>
              <a:t>How </a:t>
            </a:r>
            <a:r>
              <a:rPr lang="en-GB" dirty="0"/>
              <a:t>do all the spin-1/2 quarks and spin-1 gluons combine to make a </a:t>
            </a:r>
            <a:r>
              <a:rPr lang="en-GB" dirty="0" smtClean="0"/>
              <a:t>massless, </a:t>
            </a:r>
            <a:r>
              <a:rPr lang="en-GB" i="1" dirty="0" smtClean="0"/>
              <a:t>J</a:t>
            </a:r>
            <a:r>
              <a:rPr lang="en-GB" dirty="0" smtClean="0"/>
              <a:t>=0 composite mode?</a:t>
            </a:r>
            <a:endParaRPr lang="en-GB" sz="18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3265"/>
            <a:ext cx="616521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Model independent statement:</a:t>
            </a:r>
          </a:p>
          <a:p>
            <a:r>
              <a:rPr lang="en-GB" i="1" dirty="0" smtClean="0">
                <a:solidFill>
                  <a:srgbClr val="FF0000"/>
                </a:solidFill>
              </a:rPr>
              <a:t>There is quark orbital angular momentum in the pion</a:t>
            </a:r>
          </a:p>
          <a:p>
            <a:r>
              <a:rPr lang="en-GB" i="1" dirty="0" smtClean="0">
                <a:solidFill>
                  <a:srgbClr val="008000"/>
                </a:solidFill>
              </a:rPr>
              <a:t>Probable corollary: What is true in the pion, is true in the proton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9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r"/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Overarching Science Challenges </a:t>
            </a:r>
            <a:b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 the coming decade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/>
              <a:t>What is origin of mass in our Universe?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What is the nature of confinement in real (dynamical-quarks) QCD?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How are they connected?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/>
              <a:t>How can any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answers,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conjectures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and/or conclusions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 </a:t>
            </a:r>
            <a:r>
              <a:rPr lang="en-US" sz="2800" dirty="0" smtClean="0"/>
              <a:t>   be empirically verified?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57800" y="4724400"/>
            <a:ext cx="309713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GB" sz="3200" b="1" i="1" dirty="0" smtClean="0">
                <a:ln/>
                <a:solidFill>
                  <a:srgbClr val="0000FF"/>
                </a:solidFill>
              </a:rPr>
              <a:t>Physics is an </a:t>
            </a:r>
          </a:p>
          <a:p>
            <a:r>
              <a:rPr lang="en-GB" sz="3200" b="1" i="1" dirty="0" smtClean="0">
                <a:ln/>
                <a:solidFill>
                  <a:srgbClr val="0000FF"/>
                </a:solidFill>
              </a:rPr>
              <a:t>Empirical Science</a:t>
            </a:r>
            <a:endParaRPr lang="en-GB" sz="3200" b="1" i="1" dirty="0">
              <a:ln/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5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3" y="198471"/>
            <a:ext cx="7634717" cy="4476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8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55762"/>
            <a:ext cx="9144000" cy="1362075"/>
          </a:xfrm>
        </p:spPr>
        <p:txBody>
          <a:bodyPr/>
          <a:lstStyle/>
          <a:p>
            <a:pPr lvl="0" algn="ctr"/>
            <a:r>
              <a:rPr lang="en-US" sz="6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Quantum Chromodynamics</a:t>
            </a:r>
            <a:endParaRPr lang="en-US" sz="66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6625992"/>
            <a:ext cx="4872320" cy="3048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44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Collaborators: 2014-Present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5105400" cy="56388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33CC"/>
                </a:solidFill>
              </a:rPr>
              <a:t>Jing CHEN (Peking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33CC"/>
                </a:solidFill>
              </a:rPr>
              <a:t>Bo-Lin LI (Nanjing U.)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33CC"/>
                </a:solidFill>
              </a:rPr>
              <a:t>Ya</a:t>
            </a:r>
            <a:r>
              <a:rPr lang="en-US" sz="1600" i="1" dirty="0" smtClean="0">
                <a:solidFill>
                  <a:srgbClr val="0033CC"/>
                </a:solidFill>
              </a:rPr>
              <a:t> LU (Nanjing U.)</a:t>
            </a:r>
            <a:endParaRPr lang="en-US" sz="16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00FF"/>
                </a:solidFill>
              </a:rPr>
              <a:t>Khépani</a:t>
            </a:r>
            <a:r>
              <a:rPr lang="en-US" sz="1600" i="1" dirty="0" smtClean="0">
                <a:solidFill>
                  <a:srgbClr val="0000FF"/>
                </a:solidFill>
              </a:rPr>
              <a:t> RAYA (U </a:t>
            </a:r>
            <a:r>
              <a:rPr lang="en-US" sz="1600" i="1" dirty="0" err="1" smtClean="0">
                <a:solidFill>
                  <a:srgbClr val="0000FF"/>
                </a:solidFill>
              </a:rPr>
              <a:t>Michoácan</a:t>
            </a:r>
            <a:r>
              <a:rPr lang="en-US" sz="1600" i="1" dirty="0" smtClean="0">
                <a:solidFill>
                  <a:srgbClr val="0033CC"/>
                </a:solidFill>
              </a:rPr>
              <a:t>)</a:t>
            </a:r>
            <a:r>
              <a:rPr lang="en-US" sz="1600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33CC"/>
                </a:solidFill>
              </a:rPr>
              <a:t>Chien</a:t>
            </a:r>
            <a:r>
              <a:rPr lang="en-US" sz="1600" i="1" dirty="0" smtClean="0">
                <a:solidFill>
                  <a:srgbClr val="0033CC"/>
                </a:solidFill>
              </a:rPr>
              <a:t>-Yeah SENG (UM-Amherst) 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Chen </a:t>
            </a:r>
            <a:r>
              <a:rPr lang="en-US" sz="1600" i="1" dirty="0" err="1" smtClean="0">
                <a:solidFill>
                  <a:srgbClr val="008000"/>
                </a:solidFill>
              </a:rPr>
              <a:t>CHEN</a:t>
            </a:r>
            <a:r>
              <a:rPr lang="en-US" sz="1600" i="1" dirty="0" smtClean="0">
                <a:solidFill>
                  <a:srgbClr val="008000"/>
                </a:solidFill>
              </a:rPr>
              <a:t> (UNESP, São Paulo &amp; IIT-USTC);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Zhu-Fang CUI (Nanjing U.)</a:t>
            </a:r>
            <a:r>
              <a:rPr lang="en-US" sz="1600" i="1" dirty="0">
                <a:solidFill>
                  <a:srgbClr val="008000"/>
                </a:solidFill>
              </a:rPr>
              <a:t> 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J. Javier</a:t>
            </a:r>
            <a:r>
              <a:rPr lang="en-US" sz="1600" i="1" dirty="0" smtClean="0"/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COBOS-MARTINEZ </a:t>
            </a:r>
            <a:r>
              <a:rPr lang="en-US" sz="1600" i="1" dirty="0">
                <a:solidFill>
                  <a:srgbClr val="008000"/>
                </a:solidFill>
              </a:rPr>
              <a:t>(U </a:t>
            </a:r>
            <a:r>
              <a:rPr lang="en-US" sz="1600" i="1" dirty="0" err="1">
                <a:solidFill>
                  <a:srgbClr val="008000"/>
                </a:solidFill>
              </a:rPr>
              <a:t>Michoácan</a:t>
            </a:r>
            <a:r>
              <a:rPr lang="en-US" sz="1600" i="1" dirty="0" smtClean="0">
                <a:solidFill>
                  <a:srgbClr val="008000"/>
                </a:solidFill>
              </a:rPr>
              <a:t>);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8000"/>
                </a:solidFill>
              </a:rPr>
              <a:t>Minghui</a:t>
            </a:r>
            <a:r>
              <a:rPr lang="en-US" sz="1600" i="1" dirty="0" smtClean="0">
                <a:solidFill>
                  <a:srgbClr val="008000"/>
                </a:solidFill>
              </a:rPr>
              <a:t> DING (</a:t>
            </a:r>
            <a:r>
              <a:rPr lang="en-US" sz="1600" i="1" dirty="0" err="1" smtClean="0">
                <a:solidFill>
                  <a:srgbClr val="008000"/>
                </a:solidFill>
              </a:rPr>
              <a:t>Nankai</a:t>
            </a:r>
            <a:r>
              <a:rPr lang="en-US" sz="1600" i="1" dirty="0" smtClean="0">
                <a:solidFill>
                  <a:srgbClr val="008000"/>
                </a:solidFill>
              </a:rPr>
              <a:t> U.)</a:t>
            </a:r>
            <a:r>
              <a:rPr lang="en-US" sz="1600" i="1" dirty="0">
                <a:solidFill>
                  <a:srgbClr val="008000"/>
                </a:solidFill>
              </a:rPr>
              <a:t> 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8000"/>
                </a:solidFill>
              </a:rPr>
              <a:t>Fei</a:t>
            </a:r>
            <a:r>
              <a:rPr lang="en-US" sz="1600" i="1" dirty="0" smtClean="0">
                <a:solidFill>
                  <a:srgbClr val="008000"/>
                </a:solidFill>
              </a:rPr>
              <a:t> GAO (Peking U.)</a:t>
            </a:r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sz="1600" i="1" dirty="0">
                <a:solidFill>
                  <a:srgbClr val="008000"/>
                </a:solidFill>
              </a:rPr>
              <a:t>L. Xiomara </a:t>
            </a:r>
            <a:r>
              <a:rPr lang="en-US" sz="1600" i="1" dirty="0" smtClean="0">
                <a:solidFill>
                  <a:srgbClr val="008000"/>
                </a:solidFill>
              </a:rPr>
              <a:t>GUTIÉRREZ-GUERRERO (MCTP)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8000"/>
                </a:solidFill>
              </a:rPr>
              <a:t>Cédric</a:t>
            </a:r>
            <a:r>
              <a:rPr lang="en-US" sz="1600" i="1" dirty="0" smtClean="0">
                <a:solidFill>
                  <a:srgbClr val="008000"/>
                </a:solidFill>
              </a:rPr>
              <a:t> </a:t>
            </a:r>
            <a:r>
              <a:rPr lang="en-US" sz="1600" i="1" dirty="0">
                <a:solidFill>
                  <a:srgbClr val="008000"/>
                </a:solidFill>
              </a:rPr>
              <a:t>MEZRAG </a:t>
            </a:r>
            <a:r>
              <a:rPr lang="en-US" sz="1600" i="1" dirty="0" smtClean="0">
                <a:solidFill>
                  <a:srgbClr val="008000"/>
                </a:solidFill>
              </a:rPr>
              <a:t>(INFN-Roma, ANL, </a:t>
            </a:r>
            <a:r>
              <a:rPr lang="en-US" sz="1600" i="1" dirty="0" err="1" smtClean="0">
                <a:solidFill>
                  <a:srgbClr val="008000"/>
                </a:solidFill>
              </a:rPr>
              <a:t>Irfu</a:t>
            </a:r>
            <a:r>
              <a:rPr lang="en-US" sz="1600" i="1" dirty="0" smtClean="0">
                <a:solidFill>
                  <a:srgbClr val="008000"/>
                </a:solidFill>
              </a:rPr>
              <a:t> </a:t>
            </a:r>
            <a:r>
              <a:rPr lang="en-US" sz="1600" i="1" dirty="0" err="1" smtClean="0">
                <a:solidFill>
                  <a:srgbClr val="008000"/>
                </a:solidFill>
              </a:rPr>
              <a:t>Saclay</a:t>
            </a:r>
            <a:r>
              <a:rPr lang="en-US" sz="1600" i="1" dirty="0" smtClean="0">
                <a:solidFill>
                  <a:srgbClr val="008000"/>
                </a:solidFill>
              </a:rPr>
              <a:t>) 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Mario PITSCHMANN (Vienna);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Si-</a:t>
            </a:r>
            <a:r>
              <a:rPr lang="en-US" sz="1600" i="1" dirty="0" err="1" smtClean="0">
                <a:solidFill>
                  <a:srgbClr val="008000"/>
                </a:solidFill>
              </a:rPr>
              <a:t>xue</a:t>
            </a:r>
            <a:r>
              <a:rPr lang="en-US" sz="1600" i="1" dirty="0" smtClean="0">
                <a:solidFill>
                  <a:srgbClr val="008000"/>
                </a:solidFill>
              </a:rPr>
              <a:t> QIN</a:t>
            </a:r>
            <a:r>
              <a:rPr lang="en-US" sz="1600" i="1" dirty="0" smtClean="0">
                <a:solidFill>
                  <a:srgbClr val="0033CC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(CQU, ANL, U. Frankfurt am Main, PKU)</a:t>
            </a:r>
            <a:r>
              <a:rPr lang="en-US" sz="1600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>
                <a:solidFill>
                  <a:srgbClr val="008000"/>
                </a:solidFill>
              </a:rPr>
              <a:t>Eduardo </a:t>
            </a:r>
            <a:r>
              <a:rPr lang="en-US" sz="1600" i="1" dirty="0" smtClean="0">
                <a:solidFill>
                  <a:srgbClr val="008000"/>
                </a:solidFill>
              </a:rPr>
              <a:t>ROJAS </a:t>
            </a:r>
            <a:r>
              <a:rPr lang="en-US" sz="1600" i="1" dirty="0">
                <a:solidFill>
                  <a:srgbClr val="008000"/>
                </a:solidFill>
              </a:rPr>
              <a:t>(Antioquia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Jorge SEGOVIA (TU-Munich, ANL);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Chao SHI (ANL, Nanjing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Shu-Sheng XU (Nanjing U.)</a:t>
            </a:r>
            <a:endParaRPr lang="en-US" sz="1700" i="1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63647" y="6474904"/>
            <a:ext cx="2311893" cy="339725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36454" y="8625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33CC"/>
                </a:solidFill>
              </a:rPr>
              <a:t>Students, </a:t>
            </a:r>
            <a:r>
              <a:rPr lang="en-US" sz="2000" i="1" dirty="0" smtClean="0">
                <a:solidFill>
                  <a:srgbClr val="008000"/>
                </a:solidFill>
              </a:rPr>
              <a:t>Postdocs, 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Profs</a:t>
            </a:r>
            <a:r>
              <a:rPr lang="en-US" sz="2000" i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00600" y="884237"/>
            <a:ext cx="434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Adnan Bashir (U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Michoácan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Daniele 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Binosi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(ECT*)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Stan 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Brodsky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(SLAC);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Lei Chang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Nankai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U. )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;</a:t>
            </a:r>
            <a:endParaRPr lang="en-US" sz="1600" kern="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Bruno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El-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Bennich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(São Paulo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  <a:endParaRPr lang="en-US" sz="16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19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Tanja Horn (Catholic U. America)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Yu-Xin Liu (</a:t>
            </a:r>
            <a:r>
              <a:rPr kumimoji="0" lang="en-US" sz="1600" b="0" i="0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PKU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Hervé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Moutarde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(CEA,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Saclay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 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Joannis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Papavassiliou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U.Valencia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lang="pt-BR" sz="1600" kern="0" dirty="0">
                <a:solidFill>
                  <a:schemeClr val="accent6">
                    <a:lumMod val="75000"/>
                  </a:schemeClr>
                </a:solidFill>
              </a:rPr>
              <a:t>M. Ali Paracha (NUST, Islamabad)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Jose Rodriguez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Qintero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(U. Huelva)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Franck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Sabati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é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CEA, 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Saclay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Sebastian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Schmidt (IAS-FZJ &amp; JARA);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Peter Tandy (KSU);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Shaolong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WAN (</a:t>
            </a:r>
            <a:r>
              <a:rPr kumimoji="0" lang="en-US" sz="1600" b="0" i="0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USTC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 ;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5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Hong-Shi ZONG (Nanjing U)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6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Data Group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60633" y="6633102"/>
            <a:ext cx="3660775" cy="2286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13" y="838200"/>
            <a:ext cx="6603174" cy="552380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1828800" y="2438400"/>
            <a:ext cx="12954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065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algn="ctr"/>
            <a:r>
              <a:rPr lang="en-US" sz="7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Gluon Gap Equation</a:t>
            </a:r>
            <a:endParaRPr lang="en-US" sz="7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 descr="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22338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Pinch Technique: Theory and Applications</a:t>
            </a:r>
          </a:p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Daniele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Binosi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&amp;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Joannis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Papavassiliou</a:t>
            </a:r>
            <a:endParaRPr lang="en-GB" sz="12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Phys. Rept. 479 (2009) 1-152 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324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inspirehep.net/record/921792/files/Fig1U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29000" y="2682689"/>
            <a:ext cx="5647762" cy="3702421"/>
          </a:xfrm>
          <a:prstGeom prst="rect">
            <a:avLst/>
          </a:prstGeom>
          <a:noFill/>
        </p:spPr>
      </p:pic>
      <p:pic>
        <p:nvPicPr>
          <p:cNvPr id="18" name="Picture 17" descr="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216404"/>
            <a:ext cx="4113657" cy="526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600" dirty="0" smtClean="0"/>
              <a:t>In </a:t>
            </a:r>
            <a:r>
              <a:rPr lang="en-US" sz="3600" dirty="0" smtClean="0">
                <a:solidFill>
                  <a:srgbClr val="FF0000"/>
                </a:solidFill>
              </a:rPr>
              <a:t>Q</a:t>
            </a:r>
            <a:r>
              <a:rPr lang="en-US" sz="3600" dirty="0" smtClean="0">
                <a:solidFill>
                  <a:srgbClr val="008000"/>
                </a:solidFill>
              </a:rPr>
              <a:t>C</a:t>
            </a:r>
            <a:r>
              <a:rPr lang="en-US" sz="3600" dirty="0" smtClean="0">
                <a:solidFill>
                  <a:srgbClr val="0000FF"/>
                </a:solidFill>
              </a:rPr>
              <a:t>D</a:t>
            </a:r>
            <a:r>
              <a:rPr lang="en-US" sz="3600" dirty="0" smtClean="0"/>
              <a:t>: Gluons</a:t>
            </a:r>
            <a:br>
              <a:rPr lang="en-US" sz="3600" dirty="0" smtClean="0"/>
            </a:br>
            <a:r>
              <a:rPr lang="en-US" sz="3600" dirty="0" smtClean="0"/>
              <a:t>become massive!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2837"/>
            <a:ext cx="373380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 smtClean="0"/>
              <a:t>Running gluon mass</a:t>
            </a:r>
          </a:p>
          <a:p>
            <a:endParaRPr lang="en-US" sz="2800" dirty="0" smtClean="0"/>
          </a:p>
          <a:p>
            <a:pPr>
              <a:spcBef>
                <a:spcPts val="1200"/>
              </a:spcBef>
              <a:buNone/>
            </a:pPr>
            <a:r>
              <a:rPr lang="en-US" sz="2800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Gluons are </a:t>
            </a:r>
            <a:r>
              <a:rPr lang="en-US" sz="2800" b="1" i="1" dirty="0" smtClean="0">
                <a:solidFill>
                  <a:srgbClr val="FF0000"/>
                </a:solidFill>
              </a:rPr>
              <a:t>cannibals</a:t>
            </a:r>
            <a:r>
              <a:rPr lang="en-US" sz="2800" dirty="0" smtClean="0"/>
              <a:t> – a particle species whose members become massive by eating each other!</a:t>
            </a:r>
          </a:p>
          <a:p>
            <a:pPr>
              <a:buNone/>
            </a:pPr>
            <a:r>
              <a:rPr lang="en-US" sz="2800" i="1" dirty="0" smtClean="0"/>
              <a:t>	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51756" y="6629400"/>
            <a:ext cx="3657600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7225" y="6227236"/>
            <a:ext cx="5942013" cy="228600"/>
          </a:xfrm>
        </p:spPr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5472113" y="1433513"/>
          <a:ext cx="26812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937" name="Equation" r:id="rId5" imgW="1117440" imgH="482400" progId="Equation.3">
                  <p:embed/>
                </p:oleObj>
              </mc:Choice>
              <mc:Fallback>
                <p:oleObj name="Equation" r:id="rId5" imgW="1117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13" y="1433513"/>
                        <a:ext cx="2681287" cy="1157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 bwMode="auto">
          <a:xfrm>
            <a:off x="6096000" y="4267200"/>
            <a:ext cx="3200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Power-law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suppressed in ultraviolet, so invisible in perturbation theory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620000" y="1981200"/>
            <a:ext cx="533400" cy="53340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8140700" y="2324100"/>
            <a:ext cx="702733" cy="3086100"/>
          </a:xfrm>
          <a:custGeom>
            <a:avLst/>
            <a:gdLst>
              <a:gd name="connsiteX0" fmla="*/ 0 w 702733"/>
              <a:gd name="connsiteY0" fmla="*/ 0 h 2857500"/>
              <a:gd name="connsiteX1" fmla="*/ 673100 w 702733"/>
              <a:gd name="connsiteY1" fmla="*/ 1536700 h 2857500"/>
              <a:gd name="connsiteX2" fmla="*/ 177800 w 702733"/>
              <a:gd name="connsiteY2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2733" h="2857500">
                <a:moveTo>
                  <a:pt x="0" y="0"/>
                </a:moveTo>
                <a:cubicBezTo>
                  <a:pt x="321733" y="530225"/>
                  <a:pt x="643467" y="1060450"/>
                  <a:pt x="673100" y="1536700"/>
                </a:cubicBezTo>
                <a:cubicBezTo>
                  <a:pt x="702733" y="2012950"/>
                  <a:pt x="440266" y="2435225"/>
                  <a:pt x="177800" y="2857500"/>
                </a:cubicBezTo>
              </a:path>
            </a:pathLst>
          </a:cu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572000" y="2667000"/>
            <a:ext cx="4346576" cy="533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>
                <a:solidFill>
                  <a:srgbClr val="003300"/>
                </a:solidFill>
                <a:latin typeface="Calibri" pitchFamily="34" charset="0"/>
              </a:rPr>
              <a:t>Expression of trace </a:t>
            </a:r>
            <a:r>
              <a:rPr lang="en-US" sz="2400" b="1" i="1" dirty="0" smtClean="0">
                <a:solidFill>
                  <a:srgbClr val="003300"/>
                </a:solidFill>
                <a:latin typeface="Calibri" pitchFamily="34" charset="0"/>
              </a:rPr>
              <a:t>anomaly: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003300"/>
                </a:solidFill>
                <a:latin typeface="Calibri" pitchFamily="34" charset="0"/>
              </a:rPr>
              <a:t>Massless glue becomes massive</a:t>
            </a:r>
            <a:endParaRPr lang="en-US" sz="2400" b="1" i="1" dirty="0">
              <a:solidFill>
                <a:srgbClr val="003300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</a:rPr>
              <a:t>gluon mass-squared function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" y="5410200"/>
            <a:ext cx="3733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Interaction model for the gap equation, </a:t>
            </a:r>
            <a:r>
              <a:rPr lang="en-US" sz="1400" dirty="0" smtClean="0"/>
              <a:t>S.-</a:t>
            </a:r>
            <a:r>
              <a:rPr lang="en-US" sz="1400" dirty="0" err="1" smtClean="0"/>
              <a:t>x.Qin</a:t>
            </a:r>
            <a:r>
              <a:rPr lang="en-US" sz="1400" dirty="0"/>
              <a:t> </a:t>
            </a:r>
            <a:r>
              <a:rPr lang="en-US" sz="1400" i="1" dirty="0" smtClean="0"/>
              <a:t>et al</a:t>
            </a:r>
            <a:r>
              <a:rPr lang="en-US" sz="1400" dirty="0" smtClean="0"/>
              <a:t>., </a:t>
            </a:r>
            <a:r>
              <a:rPr lang="en-US" sz="1400" dirty="0" smtClean="0">
                <a:hlinkClick r:id="rId7"/>
              </a:rPr>
              <a:t>arXiv:1108.0603 [</a:t>
            </a:r>
            <a:r>
              <a:rPr lang="en-US" sz="1400" dirty="0" err="1" smtClean="0">
                <a:hlinkClick r:id="rId7"/>
              </a:rPr>
              <a:t>nucl-th</a:t>
            </a:r>
            <a:r>
              <a:rPr lang="en-US" sz="1400" dirty="0" smtClean="0">
                <a:hlinkClick r:id="rId7"/>
              </a:rPr>
              <a:t>]</a:t>
            </a:r>
            <a:r>
              <a:rPr lang="en-US" sz="1400" dirty="0" smtClean="0"/>
              <a:t>, </a:t>
            </a:r>
            <a:r>
              <a:rPr lang="en-US" sz="1400" dirty="0" smtClean="0">
                <a:hlinkClick r:id="rId8"/>
              </a:rPr>
              <a:t>Phys. Rev. C </a:t>
            </a:r>
            <a:r>
              <a:rPr lang="en-US" sz="1400" b="1" dirty="0" smtClean="0">
                <a:hlinkClick r:id="rId8"/>
              </a:rPr>
              <a:t>84</a:t>
            </a:r>
            <a:r>
              <a:rPr lang="en-US" sz="1400" dirty="0" smtClean="0">
                <a:hlinkClick r:id="rId8"/>
              </a:rPr>
              <a:t> (2011) 042202(R) [5 pages] </a:t>
            </a:r>
            <a:r>
              <a:rPr lang="en-US" sz="1400" i="1" dirty="0" smtClean="0"/>
              <a:t> </a:t>
            </a:r>
            <a:endParaRPr lang="en-US" sz="1400" i="1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0" y="0"/>
            <a:ext cx="4495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</a:rPr>
              <a:t>Bridging a gap between continuum-QCD and ab initio predictions of hadron observables,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Binosi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</a:rPr>
              <a:t>et al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arXiv:1412.4782 [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nucl-th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]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Phys.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Lett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. B742 (2015) 183-188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0740" y="1562100"/>
            <a:ext cx="2649660" cy="7239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 bwMode="auto">
          <a:xfrm>
            <a:off x="8686800" y="5103534"/>
            <a:ext cx="685800" cy="3653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5%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63962" y="5715000"/>
            <a:ext cx="2713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8000"/>
                </a:solidFill>
              </a:rPr>
              <a:t>Class A: Combining DSE, </a:t>
            </a:r>
            <a:r>
              <a:rPr lang="en-GB" i="1" dirty="0" err="1" smtClean="0">
                <a:solidFill>
                  <a:srgbClr val="008000"/>
                </a:solidFill>
              </a:rPr>
              <a:t>lQCD</a:t>
            </a:r>
            <a:r>
              <a:rPr lang="en-GB" i="1" dirty="0" smtClean="0">
                <a:solidFill>
                  <a:srgbClr val="008000"/>
                </a:solidFill>
              </a:rPr>
              <a:t> and </a:t>
            </a:r>
            <a:r>
              <a:rPr lang="en-GB" i="1" dirty="0" err="1" smtClean="0">
                <a:solidFill>
                  <a:srgbClr val="008000"/>
                </a:solidFill>
              </a:rPr>
              <a:t>pQCD</a:t>
            </a:r>
            <a:r>
              <a:rPr lang="en-GB" i="1" dirty="0" smtClean="0">
                <a:solidFill>
                  <a:srgbClr val="008000"/>
                </a:solidFill>
              </a:rPr>
              <a:t> analyses of QCD’s gauge sector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4" grpId="0" animBg="1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/>
            <a:r>
              <a:rPr lang="en-US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Massive</a:t>
            </a:r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Gauge Bosons!</a:t>
            </a:r>
            <a:endParaRPr lang="en-US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r>
              <a:rPr lang="en-US" sz="2400" dirty="0" smtClean="0"/>
              <a:t>Gauge boson cannibalism </a:t>
            </a:r>
          </a:p>
          <a:p>
            <a:pPr>
              <a:buNone/>
            </a:pPr>
            <a:r>
              <a:rPr lang="en-US" sz="2400" dirty="0" smtClean="0"/>
              <a:t>	… a new physics frontier … within the Standard Model</a:t>
            </a:r>
          </a:p>
          <a:p>
            <a:r>
              <a:rPr lang="en-US" sz="2400" dirty="0" smtClean="0"/>
              <a:t>Asymptotic freedom means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… ultraviolet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of QCD is controllable</a:t>
            </a:r>
          </a:p>
          <a:p>
            <a:r>
              <a:rPr lang="en-US" sz="2400" dirty="0" smtClean="0"/>
              <a:t>Dynamically generated masses for gluons and quarks means that </a:t>
            </a:r>
            <a:r>
              <a:rPr lang="en-US" sz="2400" dirty="0" smtClean="0">
                <a:solidFill>
                  <a:srgbClr val="C00000"/>
                </a:solidFill>
              </a:rPr>
              <a:t>QCD dynamically generates</a:t>
            </a:r>
            <a:r>
              <a:rPr lang="en-US" sz="2400" dirty="0" smtClean="0"/>
              <a:t> its own </a:t>
            </a:r>
            <a:r>
              <a:rPr lang="en-US" sz="2400" dirty="0" smtClean="0">
                <a:solidFill>
                  <a:srgbClr val="C00000"/>
                </a:solidFill>
              </a:rPr>
              <a:t>infrared cutoffs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sz="2200" dirty="0" smtClean="0"/>
              <a:t>Gluons and quarks with </a:t>
            </a:r>
          </a:p>
          <a:p>
            <a:pPr lvl="1">
              <a:buNone/>
            </a:pPr>
            <a:r>
              <a:rPr lang="en-US" sz="2200" dirty="0" smtClean="0"/>
              <a:t>		wavelength </a:t>
            </a:r>
            <a:r>
              <a:rPr lang="en-US" sz="2200" i="1" dirty="0" smtClean="0"/>
              <a:t>λ  &gt; 2</a:t>
            </a:r>
            <a:r>
              <a:rPr lang="en-US" sz="2200" dirty="0" smtClean="0"/>
              <a:t>/mass ≈ 1 fm </a:t>
            </a:r>
          </a:p>
          <a:p>
            <a:pPr lvl="1">
              <a:buNone/>
            </a:pPr>
            <a:r>
              <a:rPr lang="en-US" sz="2200" dirty="0" smtClean="0"/>
              <a:t>	decouple from the dynamics  … </a:t>
            </a:r>
            <a:r>
              <a:rPr lang="en-US" sz="2200" b="1" i="1" dirty="0" smtClean="0">
                <a:solidFill>
                  <a:srgbClr val="C00000"/>
                </a:solidFill>
              </a:rPr>
              <a:t>Confinement?!</a:t>
            </a:r>
          </a:p>
          <a:p>
            <a:r>
              <a:rPr lang="en-US" sz="2400" dirty="0" smtClean="0"/>
              <a:t> How does that affect observables?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sz="2200" dirty="0" smtClean="0"/>
              <a:t>It will have an impact in </a:t>
            </a:r>
          </a:p>
          <a:p>
            <a:pPr lvl="1">
              <a:spcBef>
                <a:spcPts val="0"/>
              </a:spcBef>
              <a:buNone/>
            </a:pPr>
            <a:r>
              <a:rPr lang="en-US" sz="2200" dirty="0" smtClean="0"/>
              <a:t>	any continuum study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Possibly (probably?) plays a role in gluon saturation ... </a:t>
            </a:r>
          </a:p>
          <a:p>
            <a:pPr lvl="1">
              <a:spcBef>
                <a:spcPts val="0"/>
              </a:spcBef>
              <a:buNone/>
            </a:pPr>
            <a:r>
              <a:rPr lang="en-US" sz="2200" dirty="0" smtClean="0"/>
              <a:t>	In fact, could be a harbinger of gluon saturation?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Ins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8450" y="152400"/>
            <a:ext cx="2495550" cy="1058718"/>
          </a:xfrm>
          <a:prstGeom prst="rect">
            <a:avLst/>
          </a:prstGeom>
        </p:spPr>
      </p:pic>
      <p:pic>
        <p:nvPicPr>
          <p:cNvPr id="8" name="Picture 7" descr="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792980"/>
            <a:ext cx="2834640" cy="769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664074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r"/>
            <a:r>
              <a:rPr lang="en-GB" sz="4000" dirty="0" smtClean="0">
                <a:ln/>
                <a:solidFill>
                  <a:schemeClr val="accent3"/>
                </a:solidFill>
              </a:rPr>
              <a:t>Confined particle</a:t>
            </a:r>
            <a:endParaRPr lang="en-GB" sz="4000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3276600" cy="4525963"/>
          </a:xfrm>
        </p:spPr>
        <p:txBody>
          <a:bodyPr/>
          <a:lstStyle/>
          <a:p>
            <a:r>
              <a:rPr lang="en-GB" dirty="0" smtClean="0"/>
              <a:t>All QCD solutions for gluon &amp; quark propagators exhibit an inflection point in </a:t>
            </a:r>
            <a:r>
              <a:rPr lang="en-GB" i="1" dirty="0" smtClean="0"/>
              <a:t>k</a:t>
            </a:r>
            <a:r>
              <a:rPr lang="en-GB" i="1" baseline="30000" dirty="0" smtClean="0"/>
              <a:t>2</a:t>
            </a:r>
            <a:r>
              <a:rPr lang="en-GB" dirty="0" smtClean="0"/>
              <a:t> … consequence of the running-mass function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Spectral function is NOT positive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Such states have negative norm (negative probability)</a:t>
            </a:r>
            <a:endParaRPr lang="en-GB" dirty="0"/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Negative norm states are not observable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sz="2200" dirty="0" smtClean="0"/>
              <a:t>This object is confined!</a:t>
            </a: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413000"/>
            <a:ext cx="5715000" cy="36830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8" idx="0"/>
          </p:cNvCxnSpPr>
          <p:nvPr/>
        </p:nvCxnSpPr>
        <p:spPr bwMode="auto">
          <a:xfrm flipH="1">
            <a:off x="4572000" y="2413000"/>
            <a:ext cx="1714500" cy="939800"/>
          </a:xfrm>
          <a:prstGeom prst="straightConnector1">
            <a:avLst/>
          </a:prstGeom>
          <a:noFill/>
          <a:ln w="9525" cap="flat" cmpd="sng" algn="ctr">
            <a:solidFill>
              <a:srgbClr val="BF070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6248400" y="2057400"/>
            <a:ext cx="2895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Inflexion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 point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Corresponds to </a:t>
            </a:r>
            <a:r>
              <a:rPr kumimoji="0" lang="en-GB" sz="1800" b="0" i="1" u="none" strike="noStrike" cap="none" normalizeH="0" dirty="0" err="1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r</a:t>
            </a:r>
            <a:r>
              <a:rPr kumimoji="0" lang="en-GB" sz="1800" b="0" i="1" u="none" strike="noStrike" cap="none" normalizeH="0" baseline="-25000" dirty="0" err="1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C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 </a:t>
            </a:r>
            <a:r>
              <a:rPr lang="en-GB" i="1" dirty="0" smtClean="0">
                <a:solidFill>
                  <a:srgbClr val="BF0703"/>
                </a:solidFill>
              </a:rPr>
              <a:t>≈ </a:t>
            </a:r>
            <a:r>
              <a:rPr lang="en-GB" i="1" dirty="0">
                <a:solidFill>
                  <a:srgbClr val="BF0703"/>
                </a:solidFill>
              </a:rPr>
              <a:t>0.5 </a:t>
            </a:r>
            <a:r>
              <a:rPr lang="en-GB" i="1" dirty="0" err="1" smtClean="0">
                <a:solidFill>
                  <a:srgbClr val="BF0703"/>
                </a:solidFill>
              </a:rPr>
              <a:t>fm</a:t>
            </a:r>
            <a:r>
              <a:rPr lang="en-GB" i="1" dirty="0" smtClean="0">
                <a:solidFill>
                  <a:srgbClr val="BF0703"/>
                </a:solidFill>
              </a:rPr>
              <a:t>:</a:t>
            </a:r>
          </a:p>
          <a:p>
            <a:pPr fontAlgn="base">
              <a:spcBef>
                <a:spcPts val="600"/>
              </a:spcBef>
              <a:spcAft>
                <a:spcPts val="600"/>
              </a:spcAft>
            </a:pPr>
            <a:r>
              <a:rPr lang="en-GB" i="1" dirty="0" smtClean="0">
                <a:solidFill>
                  <a:srgbClr val="BF0703"/>
                </a:solidFill>
              </a:rPr>
              <a:t>Parton-like behaviour at shorter distances; but propagation characteristics changed dramatically at larger distances.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smtClean="0">
                <a:solidFill>
                  <a:srgbClr val="BF0703"/>
                </a:solidFill>
              </a:rPr>
              <a:t>m</a:t>
            </a:r>
            <a:r>
              <a:rPr lang="en-GB" i="1" baseline="-25000" dirty="0" smtClean="0">
                <a:solidFill>
                  <a:srgbClr val="BF0703"/>
                </a:solidFill>
              </a:rPr>
              <a:t>g</a:t>
            </a:r>
            <a:r>
              <a:rPr lang="en-GB" i="1" dirty="0">
                <a:solidFill>
                  <a:srgbClr val="BF0703"/>
                </a:solidFill>
              </a:rPr>
              <a:t> ≈ </a:t>
            </a:r>
            <a:r>
              <a:rPr lang="en-GB" i="1" dirty="0" smtClean="0">
                <a:solidFill>
                  <a:srgbClr val="BF0703"/>
                </a:solidFill>
              </a:rPr>
              <a:t>0.5 GeV</a:t>
            </a:r>
            <a:endParaRPr lang="en-GB" i="1" dirty="0">
              <a:solidFill>
                <a:srgbClr val="BF0703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57" y="1083370"/>
            <a:ext cx="2307885" cy="53826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5791200" y="1117600"/>
            <a:ext cx="685800" cy="122189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400800" y="914400"/>
            <a:ext cx="2252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Sum of “probabilities”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4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3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59737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1362075"/>
          </a:xfrm>
        </p:spPr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Confinement is dynamical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sheerdr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12014" y="26254134"/>
            <a:ext cx="6320028" cy="44196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82501"/>
            <a:ext cx="4587917" cy="471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Quark Fragmentation</a:t>
            </a:r>
            <a:endParaRPr lang="en-US" sz="4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3657600" cy="4525963"/>
          </a:xfrm>
        </p:spPr>
        <p:txBody>
          <a:bodyPr/>
          <a:lstStyle/>
          <a:p>
            <a:r>
              <a:rPr lang="en-US" sz="2400" dirty="0" smtClean="0"/>
              <a:t>A quark begins to propagate </a:t>
            </a:r>
          </a:p>
          <a:p>
            <a:r>
              <a:rPr lang="en-US" sz="2400" dirty="0" smtClean="0"/>
              <a:t>But after each “step” of length </a:t>
            </a:r>
            <a:r>
              <a:rPr lang="el-GR" sz="2400" b="1" i="1" dirty="0" smtClean="0">
                <a:solidFill>
                  <a:srgbClr val="008000"/>
                </a:solidFill>
              </a:rPr>
              <a:t>σ</a:t>
            </a:r>
            <a:r>
              <a:rPr lang="en-US" sz="2400" dirty="0" smtClean="0"/>
              <a:t>, on average, an interaction occurs, so that the quark </a:t>
            </a:r>
            <a:r>
              <a:rPr lang="en-US" sz="2400" i="1" dirty="0" smtClean="0"/>
              <a:t>loses</a:t>
            </a:r>
            <a:r>
              <a:rPr lang="en-US" sz="2400" dirty="0" smtClean="0"/>
              <a:t> its identity, sharing it with other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Finally, a cloud of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is produced, which coalesces into </a:t>
            </a:r>
            <a:r>
              <a:rPr lang="en-US" sz="2400" dirty="0" err="1" smtClean="0"/>
              <a:t>colour</a:t>
            </a:r>
            <a:r>
              <a:rPr lang="en-US" sz="2400" dirty="0" smtClean="0"/>
              <a:t>-singlet final 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4876800" y="9906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096000" y="12954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86600" y="14478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001000" y="27432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79048" y="546758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 smtClean="0">
                <a:solidFill>
                  <a:srgbClr val="008000"/>
                </a:solidFill>
                <a:latin typeface="Calibri" pitchFamily="34" charset="0"/>
              </a:rPr>
              <a:t>σ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867400" y="5638800"/>
            <a:ext cx="2819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Confinement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 is a dynamical phenomenon!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264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82501"/>
            <a:ext cx="4587917" cy="471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Quark Fragmentation</a:t>
            </a:r>
            <a:endParaRPr lang="en-US" sz="4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3657600" cy="4525963"/>
          </a:xfrm>
        </p:spPr>
        <p:txBody>
          <a:bodyPr/>
          <a:lstStyle/>
          <a:p>
            <a:r>
              <a:rPr lang="en-US" sz="2400" dirty="0" smtClean="0"/>
              <a:t>A quark begins to propagate </a:t>
            </a:r>
          </a:p>
          <a:p>
            <a:r>
              <a:rPr lang="en-US" sz="2400" dirty="0" smtClean="0"/>
              <a:t>But after each “step” of length </a:t>
            </a:r>
            <a:r>
              <a:rPr lang="el-GR" sz="2400" b="1" i="1" dirty="0" smtClean="0">
                <a:solidFill>
                  <a:srgbClr val="008000"/>
                </a:solidFill>
              </a:rPr>
              <a:t>σ</a:t>
            </a:r>
            <a:r>
              <a:rPr lang="en-US" sz="2400" dirty="0" smtClean="0"/>
              <a:t>, on average, an interaction occurs, so that the quark </a:t>
            </a:r>
            <a:r>
              <a:rPr lang="en-US" sz="2400" i="1" dirty="0" smtClean="0"/>
              <a:t>loses</a:t>
            </a:r>
            <a:r>
              <a:rPr lang="en-US" sz="2400" dirty="0" smtClean="0"/>
              <a:t> its identity, sharing it with other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Finally, a cloud of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is produced, which coalesces into </a:t>
            </a:r>
            <a:r>
              <a:rPr lang="en-US" sz="2400" dirty="0" err="1" smtClean="0"/>
              <a:t>colour</a:t>
            </a:r>
            <a:r>
              <a:rPr lang="en-US" sz="2400" dirty="0" smtClean="0"/>
              <a:t>-singlet final 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4876800" y="9906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096000" y="12954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86600" y="14478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001000" y="27432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79048" y="546758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 smtClean="0">
                <a:solidFill>
                  <a:srgbClr val="008000"/>
                </a:solidFill>
                <a:latin typeface="Calibri" pitchFamily="34" charset="0"/>
              </a:rPr>
              <a:t>σ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867400" y="5638800"/>
            <a:ext cx="2819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Confinement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 is a dynamical phenomenon!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851625">
            <a:off x="956698" y="1874503"/>
            <a:ext cx="7636720" cy="34624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i="1" dirty="0">
                <a:solidFill>
                  <a:srgbClr val="008000"/>
                </a:solidFill>
              </a:rPr>
              <a:t>Confinement in hadron physics is largely a dynamical phenomenon, intimately connected with the fragmentation effect.  </a:t>
            </a:r>
            <a:endParaRPr lang="en-US" sz="2800" i="1" dirty="0" smtClean="0">
              <a:solidFill>
                <a:srgbClr val="008000"/>
              </a:solidFill>
            </a:endParaRPr>
          </a:p>
          <a:p>
            <a:r>
              <a:rPr lang="en-US" sz="2800" i="1" dirty="0" smtClean="0">
                <a:solidFill>
                  <a:srgbClr val="008000"/>
                </a:solidFill>
              </a:rPr>
              <a:t>It </a:t>
            </a:r>
            <a:r>
              <a:rPr lang="en-US" sz="2800" i="1" dirty="0">
                <a:solidFill>
                  <a:srgbClr val="008000"/>
                </a:solidFill>
              </a:rPr>
              <a:t>is unlikely to be comprehended without simultaneously understanding dynamical chiral symmetry breaking, which is the origin of a near-zero mass hadron (pion).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791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10125"/>
            <a:ext cx="9144000" cy="1362075"/>
          </a:xfrm>
        </p:spPr>
        <p:txBody>
          <a:bodyPr/>
          <a:lstStyle/>
          <a:p>
            <a:pPr algn="ctr"/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QCD’s Running Coupling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QCD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0440" y="298598"/>
            <a:ext cx="4268960" cy="4511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38200" y="2286000"/>
            <a:ext cx="197118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⇐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What’s happening 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out here?!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4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QED Running Coupling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499"/>
            <a:ext cx="8229600" cy="5118101"/>
          </a:xfrm>
        </p:spPr>
        <p:txBody>
          <a:bodyPr/>
          <a:lstStyle/>
          <a:p>
            <a:r>
              <a:rPr lang="en-GB" dirty="0" smtClean="0"/>
              <a:t>Quantum </a:t>
            </a:r>
            <a:r>
              <a:rPr lang="en-GB" dirty="0"/>
              <a:t>gauge field theories </a:t>
            </a:r>
            <a:r>
              <a:rPr lang="en-GB" dirty="0" smtClean="0"/>
              <a:t>in </a:t>
            </a:r>
            <a:r>
              <a:rPr lang="en-GB" dirty="0"/>
              <a:t>four </a:t>
            </a:r>
            <a:r>
              <a:rPr lang="en-GB" dirty="0" err="1"/>
              <a:t>spacetime</a:t>
            </a:r>
            <a:r>
              <a:rPr lang="en-GB" dirty="0"/>
              <a:t> </a:t>
            </a:r>
            <a:r>
              <a:rPr lang="en-GB" dirty="0" smtClean="0"/>
              <a:t>dimensions, </a:t>
            </a:r>
          </a:p>
          <a:p>
            <a:pPr lvl="1"/>
            <a:r>
              <a:rPr lang="en-GB" dirty="0" err="1" smtClean="0"/>
              <a:t>Lagrangian</a:t>
            </a:r>
            <a:r>
              <a:rPr lang="en-GB" dirty="0" smtClean="0"/>
              <a:t> </a:t>
            </a:r>
            <a:r>
              <a:rPr lang="en-GB" dirty="0"/>
              <a:t>couplings and masses </a:t>
            </a:r>
            <a:r>
              <a:rPr lang="en-GB" dirty="0" smtClean="0"/>
              <a:t>come </a:t>
            </a:r>
            <a:r>
              <a:rPr lang="en-GB" dirty="0"/>
              <a:t>to depend on a mass </a:t>
            </a:r>
            <a:r>
              <a:rPr lang="en-GB" dirty="0" smtClean="0"/>
              <a:t>scale</a:t>
            </a:r>
          </a:p>
          <a:p>
            <a:pPr lvl="1"/>
            <a:r>
              <a:rPr lang="en-GB" dirty="0" smtClean="0"/>
              <a:t>Can normally be </a:t>
            </a:r>
            <a:r>
              <a:rPr lang="en-GB" dirty="0"/>
              <a:t>related to the energy or momentum at which a given process occurs.  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QED, </a:t>
            </a:r>
            <a:r>
              <a:rPr lang="en-GB" dirty="0"/>
              <a:t>owing to the Ward </a:t>
            </a:r>
            <a:r>
              <a:rPr lang="en-GB" dirty="0" smtClean="0"/>
              <a:t>identity: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single running </a:t>
            </a:r>
            <a:r>
              <a:rPr lang="en-GB" dirty="0" smtClean="0"/>
              <a:t>coupling</a:t>
            </a:r>
          </a:p>
          <a:p>
            <a:pPr lvl="1"/>
            <a:r>
              <a:rPr lang="en-GB" dirty="0" smtClean="0"/>
              <a:t>measures strength </a:t>
            </a:r>
            <a:r>
              <a:rPr lang="en-GB" dirty="0"/>
              <a:t>of the </a:t>
            </a:r>
            <a:endParaRPr lang="en-GB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dirty="0" smtClean="0"/>
              <a:t>photon-charged-fermion vertex</a:t>
            </a:r>
          </a:p>
          <a:p>
            <a:pPr lvl="1"/>
            <a:r>
              <a:rPr lang="en-GB" dirty="0" smtClean="0"/>
              <a:t>can </a:t>
            </a:r>
            <a:r>
              <a:rPr lang="en-GB" dirty="0"/>
              <a:t>be obtained by summing the </a:t>
            </a:r>
            <a:r>
              <a:rPr lang="en-GB" dirty="0" smtClean="0"/>
              <a:t>virtual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dirty="0" smtClean="0"/>
              <a:t>processes </a:t>
            </a:r>
            <a:r>
              <a:rPr lang="en-GB" dirty="0"/>
              <a:t>that </a:t>
            </a:r>
            <a:r>
              <a:rPr lang="en-GB" dirty="0" smtClean="0"/>
              <a:t>dress </a:t>
            </a:r>
            <a:r>
              <a:rPr lang="en-GB" dirty="0"/>
              <a:t>the bare </a:t>
            </a:r>
            <a:r>
              <a:rPr lang="en-GB" dirty="0" smtClean="0"/>
              <a:t>photon,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i="1" dirty="0"/>
              <a:t>	</a:t>
            </a:r>
            <a:r>
              <a:rPr lang="en-GB" i="1" dirty="0" smtClean="0"/>
              <a:t>viz</a:t>
            </a:r>
            <a:r>
              <a:rPr lang="en-GB" dirty="0" smtClean="0"/>
              <a:t>. by </a:t>
            </a:r>
            <a:r>
              <a:rPr lang="en-GB" dirty="0"/>
              <a:t>computing the photon vacuum polarisation.  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QED's </a:t>
            </a:r>
            <a:r>
              <a:rPr lang="en-GB" dirty="0"/>
              <a:t>running coupling is known to great accuracy </a:t>
            </a:r>
            <a:endParaRPr lang="en-GB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dirty="0" smtClean="0"/>
              <a:t>and </a:t>
            </a:r>
            <a:r>
              <a:rPr lang="en-GB" dirty="0"/>
              <a:t>the running has been observed </a:t>
            </a:r>
            <a:r>
              <a:rPr lang="en-GB" dirty="0" smtClean="0"/>
              <a:t>directly.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617789"/>
            <a:ext cx="3137012" cy="149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0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009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Emergent Phenomena in the Standard Model</a:t>
            </a:r>
            <a:endParaRPr lang="en-GB" sz="2800" b="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rgbClr val="00009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9471"/>
            <a:ext cx="531180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Existence of the Universe as we know it depends critically on following empirical facts:</a:t>
            </a:r>
          </a:p>
          <a:p>
            <a:r>
              <a:rPr lang="en-GB" dirty="0" smtClean="0"/>
              <a:t>Proton is massive, </a:t>
            </a:r>
            <a:r>
              <a:rPr lang="en-GB" i="1" dirty="0" smtClean="0"/>
              <a:t>i.e</a:t>
            </a:r>
            <a:r>
              <a:rPr lang="en-GB" dirty="0" smtClean="0"/>
              <a:t>. the mass-scale for strong interactions is vastly different to that of electromagnetism</a:t>
            </a:r>
          </a:p>
          <a:p>
            <a:r>
              <a:rPr lang="en-GB" dirty="0" smtClean="0"/>
              <a:t>Proton is absolutely stable, despite being a composite object constituted from three valence quarks</a:t>
            </a:r>
          </a:p>
          <a:p>
            <a:r>
              <a:rPr lang="en-GB" dirty="0" smtClean="0"/>
              <a:t>Pion is unnaturally light (but not massless), despite being a strongly interacting composite object built from a valence-quark and valence antiquark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806" y="883868"/>
            <a:ext cx="3810000" cy="381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800" y="4863730"/>
            <a:ext cx="3864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rgbClr val="000099"/>
                </a:solidFill>
              </a:rPr>
              <a:t>Emergence</a:t>
            </a:r>
            <a:r>
              <a:rPr lang="en-GB" sz="2400" dirty="0" smtClean="0">
                <a:solidFill>
                  <a:srgbClr val="000099"/>
                </a:solidFill>
              </a:rPr>
              <a:t>: low-level rules producing high-level phenomena, with enormous apparent complexity</a:t>
            </a:r>
            <a:endParaRPr lang="en-GB" sz="2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94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956" y="1514419"/>
            <a:ext cx="5500498" cy="42005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2" y="1570037"/>
            <a:ext cx="3924000" cy="4525963"/>
          </a:xfrm>
        </p:spPr>
        <p:txBody>
          <a:bodyPr/>
          <a:lstStyle/>
          <a:p>
            <a:r>
              <a:rPr lang="en-GB" dirty="0"/>
              <a:t>Modern </a:t>
            </a:r>
            <a:r>
              <a:rPr lang="en-GB" dirty="0" smtClean="0"/>
              <a:t>continuum &amp; lattice </a:t>
            </a:r>
            <a:r>
              <a:rPr lang="en-GB" dirty="0"/>
              <a:t>methods for analysing </a:t>
            </a:r>
            <a:r>
              <a:rPr lang="en-GB" dirty="0" smtClean="0"/>
              <a:t>gauge </a:t>
            </a:r>
            <a:r>
              <a:rPr lang="en-GB" dirty="0"/>
              <a:t>sector enable </a:t>
            </a:r>
            <a:r>
              <a:rPr lang="en-GB" dirty="0" smtClean="0"/>
              <a:t>analogous </a:t>
            </a:r>
            <a:r>
              <a:rPr lang="en-GB" dirty="0"/>
              <a:t>quantity to be defined in QCD</a:t>
            </a:r>
          </a:p>
          <a:p>
            <a:r>
              <a:rPr lang="en-GB" dirty="0"/>
              <a:t>Combined continuum and lattice analysis of QCD’s gauge sector yields a parameter-free prediction</a:t>
            </a:r>
          </a:p>
          <a:p>
            <a:r>
              <a:rPr lang="en-GB" dirty="0" smtClean="0"/>
              <a:t>N.B</a:t>
            </a:r>
            <a:r>
              <a:rPr lang="en-GB" dirty="0"/>
              <a:t>. Qualitative change in </a:t>
            </a:r>
            <a:r>
              <a:rPr lang="en-GB" i="1" dirty="0"/>
              <a:t>α̂</a:t>
            </a:r>
            <a:r>
              <a:rPr lang="en-GB" i="1" baseline="-25000" dirty="0"/>
              <a:t>PI</a:t>
            </a:r>
            <a:r>
              <a:rPr lang="en-GB" dirty="0"/>
              <a:t>(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dirty="0"/>
              <a:t>) </a:t>
            </a:r>
            <a:r>
              <a:rPr lang="en-GB" dirty="0" smtClean="0"/>
              <a:t>at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GB" dirty="0"/>
              <a:t>≈ ½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2800" dirty="0"/>
              <a:t>Process-</a:t>
            </a:r>
            <a:r>
              <a:rPr lang="en-GB" sz="2800" u="sng" dirty="0"/>
              <a:t>independent </a:t>
            </a:r>
            <a:r>
              <a:rPr lang="en-GB" sz="2800" u="sng" dirty="0" smtClean="0"/>
              <a:t/>
            </a:r>
            <a:br>
              <a:rPr lang="en-GB" sz="2800" u="sng" dirty="0" smtClean="0"/>
            </a:br>
            <a:r>
              <a:rPr lang="en-GB" sz="2800" dirty="0" smtClean="0"/>
              <a:t>effective-charge </a:t>
            </a:r>
            <a:r>
              <a:rPr lang="en-GB" sz="2800" dirty="0"/>
              <a:t>in QCD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466" y="6362700"/>
            <a:ext cx="5942013" cy="228600"/>
          </a:xfrm>
        </p:spPr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895600" y="2046240"/>
            <a:ext cx="1752600" cy="1916160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47134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Binosi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Mezrag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Papavassiliou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Roberts, Rodriguez-Quintero</a:t>
            </a:r>
          </a:p>
          <a:p>
            <a:r>
              <a:rPr lang="en-GB" sz="1400" dirty="0">
                <a:hlinkClick r:id="rId3"/>
              </a:rPr>
              <a:t>arXiv:1612.04835 [</a:t>
            </a:r>
            <a:r>
              <a:rPr lang="en-GB" sz="1400" dirty="0" err="1">
                <a:hlinkClick r:id="rId3"/>
              </a:rPr>
              <a:t>nucl-th</a:t>
            </a:r>
            <a:r>
              <a:rPr lang="en-GB" sz="1400" dirty="0" smtClean="0">
                <a:hlinkClick r:id="rId3"/>
              </a:rPr>
              <a:t>]</a:t>
            </a:r>
            <a:r>
              <a:rPr lang="en-GB" sz="1400" dirty="0"/>
              <a:t>, </a:t>
            </a:r>
            <a:r>
              <a:rPr lang="en-GB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  <a:endParaRPr lang="en-GB" sz="1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6513898" y="1600200"/>
            <a:ext cx="10687" cy="353772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Freeform 9"/>
          <p:cNvSpPr/>
          <p:nvPr/>
        </p:nvSpPr>
        <p:spPr bwMode="auto">
          <a:xfrm>
            <a:off x="1981200" y="4876800"/>
            <a:ext cx="4532698" cy="838808"/>
          </a:xfrm>
          <a:custGeom>
            <a:avLst/>
            <a:gdLst>
              <a:gd name="connsiteX0" fmla="*/ 0 w 4376691"/>
              <a:gd name="connsiteY0" fmla="*/ 266330 h 838808"/>
              <a:gd name="connsiteX1" fmla="*/ 2831976 w 4376691"/>
              <a:gd name="connsiteY1" fmla="*/ 834501 h 838808"/>
              <a:gd name="connsiteX2" fmla="*/ 4376691 w 4376691"/>
              <a:gd name="connsiteY2" fmla="*/ 0 h 838808"/>
              <a:gd name="connsiteX3" fmla="*/ 4376691 w 4376691"/>
              <a:gd name="connsiteY3" fmla="*/ 0 h 838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6691" h="838808">
                <a:moveTo>
                  <a:pt x="0" y="266330"/>
                </a:moveTo>
                <a:cubicBezTo>
                  <a:pt x="1051264" y="572609"/>
                  <a:pt x="2102528" y="878889"/>
                  <a:pt x="2831976" y="834501"/>
                </a:cubicBezTo>
                <a:cubicBezTo>
                  <a:pt x="3561424" y="790113"/>
                  <a:pt x="4376691" y="0"/>
                  <a:pt x="4376691" y="0"/>
                </a:cubicBezTo>
                <a:lnTo>
                  <a:pt x="4376691" y="0"/>
                </a:lnTo>
              </a:path>
            </a:pathLst>
          </a:custGeom>
          <a:noFill/>
          <a:ln w="28575" cap="flat" cmpd="sng" algn="ctr">
            <a:solidFill>
              <a:srgbClr val="008000"/>
            </a:solidFill>
            <a:prstDash val="dashDot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81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QCD Effective Charge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4800600" cy="4114800"/>
          </a:xfrm>
        </p:spPr>
        <p:txBody>
          <a:bodyPr/>
          <a:lstStyle/>
          <a:p>
            <a:r>
              <a:rPr lang="en-GB" dirty="0" smtClean="0"/>
              <a:t>Near precise agreement between process-independent </a:t>
            </a:r>
            <a:r>
              <a:rPr lang="en-GB" i="1" dirty="0"/>
              <a:t>α</a:t>
            </a:r>
            <a:r>
              <a:rPr lang="en-GB" i="1" dirty="0" smtClean="0"/>
              <a:t>̂</a:t>
            </a:r>
            <a:r>
              <a:rPr lang="en-GB" i="1" baseline="-25000" dirty="0" smtClean="0"/>
              <a:t>PI</a:t>
            </a:r>
            <a:r>
              <a:rPr lang="en-GB" dirty="0" smtClean="0"/>
              <a:t> and </a:t>
            </a:r>
            <a:r>
              <a:rPr lang="en-GB" i="1" dirty="0" smtClean="0"/>
              <a:t>α</a:t>
            </a:r>
            <a:r>
              <a:rPr lang="en-GB" i="1" baseline="-25000" dirty="0" smtClean="0"/>
              <a:t>g1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/>
              <a:t>	and </a:t>
            </a:r>
            <a:r>
              <a:rPr lang="en-GB" i="1" dirty="0"/>
              <a:t>α̂</a:t>
            </a:r>
            <a:r>
              <a:rPr lang="en-GB" i="1" baseline="-25000" dirty="0"/>
              <a:t>PI </a:t>
            </a:r>
            <a:r>
              <a:rPr lang="en-GB" dirty="0" smtClean="0"/>
              <a:t>≈ </a:t>
            </a:r>
            <a:r>
              <a:rPr lang="en-GB" dirty="0"/>
              <a:t>α</a:t>
            </a:r>
            <a:r>
              <a:rPr lang="en-GB" baseline="-25000" dirty="0"/>
              <a:t>HM</a:t>
            </a:r>
            <a:endParaRPr lang="en-GB" i="1" baseline="-25000" dirty="0" smtClean="0"/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dirty="0" smtClean="0"/>
              <a:t>Perturbative domain: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difference = (1/20) α</a:t>
            </a:r>
            <a:r>
              <a:rPr lang="en-GB" baseline="-25000" dirty="0" smtClean="0"/>
              <a:t>M</a:t>
            </a:r>
            <a:r>
              <a:rPr lang="en-GB" baseline="-25000" dirty="0"/>
              <a:t>̅S̅</a:t>
            </a:r>
            <a:r>
              <a:rPr lang="en-GB" baseline="30000" dirty="0"/>
              <a:t>2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Parameter-free </a:t>
            </a:r>
            <a:r>
              <a:rPr lang="en-GB" dirty="0"/>
              <a:t>prediction: </a:t>
            </a:r>
            <a:endParaRPr lang="en-GB" dirty="0" smtClean="0"/>
          </a:p>
          <a:p>
            <a:pPr lvl="1"/>
            <a:r>
              <a:rPr lang="en-GB" dirty="0" smtClean="0"/>
              <a:t>curve completely </a:t>
            </a:r>
            <a:r>
              <a:rPr lang="en-GB" dirty="0"/>
              <a:t>determined by results </a:t>
            </a:r>
            <a:r>
              <a:rPr lang="en-GB" dirty="0" smtClean="0"/>
              <a:t>obtained </a:t>
            </a:r>
            <a:r>
              <a:rPr lang="en-GB" dirty="0"/>
              <a:t>for </a:t>
            </a:r>
            <a:r>
              <a:rPr lang="en-GB" dirty="0" smtClean="0"/>
              <a:t>gluon &amp; ghost </a:t>
            </a:r>
            <a:r>
              <a:rPr lang="en-GB" dirty="0"/>
              <a:t>two-point functions using continuum and lattice-regularised QCD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269" y="937974"/>
            <a:ext cx="4432731" cy="3385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48" y="2772135"/>
            <a:ext cx="4268011" cy="6316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0"/>
            <a:ext cx="4343400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Binosi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Mezrag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Papavassiliou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Roberts, Rodriguez-Quintero</a:t>
            </a:r>
          </a:p>
          <a:p>
            <a:pPr>
              <a:spcAft>
                <a:spcPts val="300"/>
              </a:spcAft>
            </a:pPr>
            <a:r>
              <a:rPr lang="en-GB" sz="1200" dirty="0">
                <a:hlinkClick r:id="rId4"/>
              </a:rPr>
              <a:t>arXiv:1612.04835 [</a:t>
            </a:r>
            <a:r>
              <a:rPr lang="en-GB" sz="1200" dirty="0" err="1" smtClean="0">
                <a:hlinkClick r:id="rId4"/>
              </a:rPr>
              <a:t>nucl-th</a:t>
            </a:r>
            <a:r>
              <a:rPr lang="en-GB" sz="1200" dirty="0" smtClean="0">
                <a:hlinkClick r:id="rId4"/>
              </a:rPr>
              <a:t>]</a:t>
            </a:r>
            <a:r>
              <a:rPr lang="en-GB" sz="1200" dirty="0" smtClean="0"/>
              <a:t>, </a:t>
            </a:r>
            <a:r>
              <a: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  <a:endParaRPr lang="en-GB" sz="12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</a:t>
            </a:r>
            <a:r>
              <a:rPr lang="en-AU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QCD Running Coupling, </a:t>
            </a:r>
            <a:endParaRPr lang="en-AU" sz="12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A. </a:t>
            </a:r>
            <a:r>
              <a:rPr lang="en-AU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Deur</a:t>
            </a:r>
            <a:r>
              <a:rPr lang="en-A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S. J. Brodsky and G. F. de </a:t>
            </a:r>
            <a:r>
              <a:rPr lang="en-A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Teramond</a:t>
            </a:r>
            <a:r>
              <a:rPr lang="en-A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</a:p>
          <a:p>
            <a:r>
              <a:rPr lang="en-AU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</a:t>
            </a:r>
            <a:r>
              <a:rPr lang="en-A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Part. </a:t>
            </a:r>
            <a:r>
              <a:rPr lang="en-A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A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</a:t>
            </a:r>
            <a:r>
              <a:rPr lang="en-A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90</a:t>
            </a:r>
            <a:r>
              <a:rPr lang="en-A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(2016) 1-74 </a:t>
            </a:r>
            <a:endParaRPr lang="en-GB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4380965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Data: process dependent effective charge: α</a:t>
            </a:r>
            <a:r>
              <a:rPr lang="en-GB" baseline="-25000" dirty="0" smtClean="0">
                <a:solidFill>
                  <a:srgbClr val="008000"/>
                </a:solidFill>
              </a:rPr>
              <a:t>g1</a:t>
            </a:r>
            <a:r>
              <a:rPr lang="en-GB" dirty="0" smtClean="0">
                <a:solidFill>
                  <a:srgbClr val="008000"/>
                </a:solidFill>
              </a:rPr>
              <a:t> defined via </a:t>
            </a:r>
            <a:r>
              <a:rPr lang="en-GB" dirty="0" err="1" smtClean="0">
                <a:solidFill>
                  <a:srgbClr val="008000"/>
                </a:solidFill>
              </a:rPr>
              <a:t>Bjorken</a:t>
            </a:r>
            <a:r>
              <a:rPr lang="en-GB" dirty="0" smtClean="0">
                <a:solidFill>
                  <a:srgbClr val="008000"/>
                </a:solidFill>
              </a:rPr>
              <a:t> Sum Rule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6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QCD Effective Charge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6637"/>
            <a:ext cx="8686800" cy="4525963"/>
          </a:xfrm>
        </p:spPr>
        <p:txBody>
          <a:bodyPr/>
          <a:lstStyle/>
          <a:p>
            <a:r>
              <a:rPr lang="en-GB" i="1" dirty="0"/>
              <a:t>α̂</a:t>
            </a:r>
            <a:r>
              <a:rPr lang="en-GB" i="1" baseline="-25000" dirty="0"/>
              <a:t>PI</a:t>
            </a:r>
            <a:r>
              <a:rPr lang="en-GB" dirty="0"/>
              <a:t> is a new type of effective charge</a:t>
            </a:r>
          </a:p>
          <a:p>
            <a:pPr lvl="1"/>
            <a:r>
              <a:rPr lang="en-GB" sz="2200" dirty="0"/>
              <a:t>direct analogue of the Gell-Mann–Low effective coupling in QED, </a:t>
            </a:r>
            <a:r>
              <a:rPr lang="en-GB" sz="2200" i="1" dirty="0" smtClean="0"/>
              <a:t>i.e</a:t>
            </a:r>
            <a:r>
              <a:rPr lang="en-GB" sz="2200" dirty="0" smtClean="0"/>
              <a:t>. completely </a:t>
            </a:r>
            <a:r>
              <a:rPr lang="en-GB" sz="2200" dirty="0"/>
              <a:t>determined by the gauge-boson two-point function.</a:t>
            </a:r>
            <a:endParaRPr lang="en-GB" dirty="0"/>
          </a:p>
          <a:p>
            <a:r>
              <a:rPr lang="en-GB" dirty="0"/>
              <a:t>Prediction for </a:t>
            </a:r>
            <a:r>
              <a:rPr lang="en-GB" i="1" dirty="0"/>
              <a:t>α̂</a:t>
            </a:r>
            <a:r>
              <a:rPr lang="en-GB" i="1" baseline="-25000" dirty="0"/>
              <a:t>PI  </a:t>
            </a:r>
            <a:r>
              <a:rPr lang="en-GB" dirty="0"/>
              <a:t>is parameter-free</a:t>
            </a:r>
          </a:p>
          <a:p>
            <a:pPr lvl="1"/>
            <a:r>
              <a:rPr lang="en-GB" sz="2200" dirty="0"/>
              <a:t>Draws best from continuum </a:t>
            </a:r>
            <a:r>
              <a:rPr lang="en-GB" sz="2200" dirty="0" smtClean="0"/>
              <a:t>&amp; lattice </a:t>
            </a:r>
            <a:r>
              <a:rPr lang="en-GB" sz="2200" dirty="0"/>
              <a:t>results for QCD’s gauge sector</a:t>
            </a:r>
          </a:p>
          <a:p>
            <a:r>
              <a:rPr lang="en-GB" dirty="0"/>
              <a:t>Prediction for </a:t>
            </a:r>
            <a:r>
              <a:rPr lang="en-GB" i="1" dirty="0"/>
              <a:t>α̂</a:t>
            </a:r>
            <a:r>
              <a:rPr lang="en-GB" i="1" baseline="-25000" dirty="0"/>
              <a:t>PI</a:t>
            </a:r>
            <a:r>
              <a:rPr lang="en-GB" dirty="0"/>
              <a:t> smoothly unifies the </a:t>
            </a:r>
            <a:r>
              <a:rPr lang="en-GB" dirty="0" err="1"/>
              <a:t>nonperturbative</a:t>
            </a:r>
            <a:r>
              <a:rPr lang="en-GB" dirty="0"/>
              <a:t> and perturbative domains of the strong-interaction theory. </a:t>
            </a:r>
          </a:p>
          <a:p>
            <a:r>
              <a:rPr lang="en-GB" i="1" dirty="0"/>
              <a:t>α̂</a:t>
            </a:r>
            <a:r>
              <a:rPr lang="en-GB" i="1" baseline="-25000" dirty="0"/>
              <a:t>PI  </a:t>
            </a:r>
            <a:r>
              <a:rPr lang="en-GB" dirty="0"/>
              <a:t>is </a:t>
            </a:r>
            <a:endParaRPr lang="en-GB" dirty="0" smtClean="0"/>
          </a:p>
          <a:p>
            <a:pPr lvl="1"/>
            <a:r>
              <a:rPr lang="en-GB" dirty="0" smtClean="0"/>
              <a:t>process-independent</a:t>
            </a:r>
          </a:p>
          <a:p>
            <a:pPr lvl="1"/>
            <a:r>
              <a:rPr lang="en-GB" dirty="0" smtClean="0"/>
              <a:t>appears in every one of QCD’s dynamical equations of motion</a:t>
            </a:r>
          </a:p>
          <a:p>
            <a:pPr lvl="1"/>
            <a:r>
              <a:rPr lang="en-GB" dirty="0" smtClean="0"/>
              <a:t>known </a:t>
            </a:r>
            <a:r>
              <a:rPr lang="en-GB" dirty="0"/>
              <a:t>to unify a vast array of observables</a:t>
            </a:r>
          </a:p>
          <a:p>
            <a:r>
              <a:rPr lang="en-GB" i="1" dirty="0"/>
              <a:t>α̂</a:t>
            </a:r>
            <a:r>
              <a:rPr lang="en-GB" i="1" baseline="-25000" dirty="0"/>
              <a:t>PI </a:t>
            </a:r>
            <a:r>
              <a:rPr lang="en-GB" dirty="0"/>
              <a:t>possesses an infrared-stable fixed-point</a:t>
            </a:r>
          </a:p>
          <a:p>
            <a:pPr lvl="1"/>
            <a:r>
              <a:rPr lang="en-GB" dirty="0" err="1"/>
              <a:t>Nonperturbative</a:t>
            </a:r>
            <a:r>
              <a:rPr lang="en-GB" dirty="0"/>
              <a:t> analysis demonstrating absence of a Landau pole in QCD</a:t>
            </a:r>
          </a:p>
          <a:p>
            <a:r>
              <a:rPr lang="en-GB" dirty="0">
                <a:solidFill>
                  <a:srgbClr val="008000"/>
                </a:solidFill>
              </a:rPr>
              <a:t>QCD is </a:t>
            </a:r>
            <a:r>
              <a:rPr lang="en-GB" dirty="0" smtClean="0">
                <a:solidFill>
                  <a:srgbClr val="008000"/>
                </a:solidFill>
              </a:rPr>
              <a:t>IR finite</a:t>
            </a:r>
            <a:r>
              <a:rPr lang="en-GB" dirty="0">
                <a:solidFill>
                  <a:srgbClr val="008000"/>
                </a:solidFill>
              </a:rPr>
              <a:t>, owing to dynamical generation of gluon </a:t>
            </a:r>
            <a:r>
              <a:rPr lang="en-GB" dirty="0" smtClean="0">
                <a:solidFill>
                  <a:srgbClr val="008000"/>
                </a:solidFill>
              </a:rPr>
              <a:t>mass-scale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4069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Binosi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Mezrag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Papavassiliou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Roberts, Rodriguez-Quintero</a:t>
            </a:r>
          </a:p>
          <a:p>
            <a:r>
              <a:rPr lang="en-GB" sz="1200" dirty="0">
                <a:hlinkClick r:id="rId2"/>
              </a:rPr>
              <a:t>arXiv:1612.04835 [</a:t>
            </a:r>
            <a:r>
              <a:rPr lang="en-GB" sz="1200" dirty="0" err="1">
                <a:hlinkClick r:id="rId2"/>
              </a:rPr>
              <a:t>nucl-th</a:t>
            </a:r>
            <a:r>
              <a:rPr lang="en-GB" sz="1200" dirty="0" smtClean="0">
                <a:hlinkClick r:id="rId2"/>
              </a:rPr>
              <a:t>]</a:t>
            </a:r>
            <a:r>
              <a:rPr lang="en-GB" sz="1200" dirty="0"/>
              <a:t>, </a:t>
            </a:r>
            <a:r>
              <a: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  <a:endParaRPr lang="en-GB" sz="12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2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algn="ctr"/>
            <a:r>
              <a:rPr lang="en-US" sz="7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Quark Gap Equation</a:t>
            </a:r>
            <a:endParaRPr lang="en-US" sz="7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477000"/>
            <a:ext cx="3657600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pride-and-preju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603" y="1066800"/>
            <a:ext cx="8132997" cy="3276600"/>
          </a:xfrm>
          <a:prstGeom prst="rect">
            <a:avLst/>
          </a:prstGeom>
        </p:spPr>
      </p:pic>
      <p:pic>
        <p:nvPicPr>
          <p:cNvPr id="8" name="Picture 7" descr="S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1" y="0"/>
            <a:ext cx="372851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659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Hadron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360433"/>
            <a:ext cx="4114801" cy="3192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DCSB</a:t>
            </a:r>
            <a:endParaRPr lang="en-GB" sz="4000" i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458200" cy="5334000"/>
          </a:xfrm>
        </p:spPr>
        <p:txBody>
          <a:bodyPr/>
          <a:lstStyle/>
          <a:p>
            <a:r>
              <a:rPr lang="en-AU" sz="2400" dirty="0"/>
              <a:t>Dynamical chiral symmetry breaking (DCSB) is </a:t>
            </a:r>
            <a:endParaRPr lang="en-A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AU" sz="2400" dirty="0" smtClean="0"/>
              <a:t>     a critical emergent phenomenon in QCD</a:t>
            </a:r>
          </a:p>
          <a:p>
            <a:r>
              <a:rPr lang="en-AU" sz="2400" dirty="0" smtClean="0"/>
              <a:t>Expressed in hadron wave functions not in vacuum condensates</a:t>
            </a:r>
          </a:p>
          <a:p>
            <a:r>
              <a:rPr lang="en-AU" sz="2400" dirty="0" smtClean="0"/>
              <a:t>Contemporary </a:t>
            </a:r>
            <a:r>
              <a:rPr lang="en-AU" sz="2400" dirty="0"/>
              <a:t>theory </a:t>
            </a:r>
            <a:r>
              <a:rPr lang="en-AU" sz="2400" dirty="0" smtClean="0"/>
              <a:t>indicates that DCSB </a:t>
            </a:r>
            <a:r>
              <a:rPr lang="en-AU" sz="2400" dirty="0"/>
              <a:t>is responsible for more than </a:t>
            </a:r>
            <a:r>
              <a:rPr lang="en-AU" sz="2400" dirty="0" smtClean="0"/>
              <a:t>98% </a:t>
            </a:r>
            <a:r>
              <a:rPr lang="en-AU" sz="2400" dirty="0"/>
              <a:t>of the visible mass in the </a:t>
            </a:r>
            <a:r>
              <a:rPr lang="en-AU" sz="2400" dirty="0" smtClean="0"/>
              <a:t>Universe; </a:t>
            </a:r>
            <a:r>
              <a:rPr lang="en-AU" sz="2400" dirty="0"/>
              <a:t>namely, given that classical massless-QCD is a </a:t>
            </a:r>
            <a:r>
              <a:rPr lang="en-AU" sz="2400" dirty="0" err="1"/>
              <a:t>conformally</a:t>
            </a:r>
            <a:r>
              <a:rPr lang="en-AU" sz="2400" dirty="0"/>
              <a:t> invariant theory, then DCSB is the origin </a:t>
            </a:r>
            <a:r>
              <a:rPr lang="en-AU" sz="2400" dirty="0" smtClean="0"/>
              <a:t>of </a:t>
            </a:r>
            <a:r>
              <a:rPr lang="en-AU" sz="2400" i="1" dirty="0" smtClean="0"/>
              <a:t>mass </a:t>
            </a:r>
            <a:r>
              <a:rPr lang="en-AU" sz="2400" i="1" dirty="0"/>
              <a:t>from </a:t>
            </a:r>
            <a:r>
              <a:rPr lang="en-AU" sz="2400" i="1" dirty="0" smtClean="0"/>
              <a:t>nothing</a:t>
            </a:r>
            <a:r>
              <a:rPr lang="en-AU" sz="2400" dirty="0" smtClean="0"/>
              <a:t>.  </a:t>
            </a:r>
          </a:p>
          <a:p>
            <a:r>
              <a:rPr lang="en-US" sz="2400" b="1" i="1" dirty="0">
                <a:solidFill>
                  <a:srgbClr val="6600CC"/>
                </a:solidFill>
              </a:rPr>
              <a:t>Dynamical</a:t>
            </a:r>
            <a:r>
              <a:rPr lang="en-US" sz="2400" dirty="0"/>
              <a:t>, not spontaneous</a:t>
            </a:r>
          </a:p>
          <a:p>
            <a:pPr lvl="1"/>
            <a:r>
              <a:rPr lang="en-US" sz="2400" dirty="0"/>
              <a:t>Add nothing to </a:t>
            </a:r>
            <a:r>
              <a:rPr lang="en-US" sz="2400" i="1" dirty="0">
                <a:solidFill>
                  <a:srgbClr val="FF0000"/>
                </a:solidFill>
              </a:rPr>
              <a:t>Q</a:t>
            </a:r>
            <a:r>
              <a:rPr lang="en-US" sz="2400" i="1" dirty="0">
                <a:solidFill>
                  <a:srgbClr val="008000"/>
                </a:solidFill>
              </a:rPr>
              <a:t>C</a:t>
            </a:r>
            <a:r>
              <a:rPr lang="en-US" sz="2400" i="1" dirty="0"/>
              <a:t>D , </a:t>
            </a:r>
          </a:p>
          <a:p>
            <a:pPr lvl="1">
              <a:buNone/>
            </a:pPr>
            <a:r>
              <a:rPr lang="en-US" sz="2400" i="1" dirty="0"/>
              <a:t>	No Higgs field, nothing! 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i="1" dirty="0"/>
              <a:t>	</a:t>
            </a:r>
            <a:r>
              <a:rPr lang="en-US" sz="2400" dirty="0"/>
              <a:t>Effect achieved purely </a:t>
            </a:r>
            <a:endParaRPr lang="en-US" sz="2400" dirty="0" smtClean="0"/>
          </a:p>
          <a:p>
            <a:pPr lvl="1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through </a:t>
            </a:r>
            <a:r>
              <a:rPr lang="en-US" sz="2400" dirty="0" err="1" smtClean="0"/>
              <a:t>quark+gluon</a:t>
            </a:r>
            <a:r>
              <a:rPr lang="en-US" sz="2400" dirty="0" smtClean="0"/>
              <a:t> 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dynamics.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400" b="1" i="1" dirty="0" smtClean="0">
                <a:solidFill>
                  <a:srgbClr val="003300"/>
                </a:solidFill>
              </a:rPr>
              <a:t>Trace anomaly: massless quarks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b="1" i="1" dirty="0" smtClean="0">
                <a:solidFill>
                  <a:srgbClr val="003300"/>
                </a:solidFill>
              </a:rPr>
              <a:t>     become massive</a:t>
            </a:r>
            <a:endParaRPr lang="en-US" sz="2400" b="1" i="1" dirty="0">
              <a:solidFill>
                <a:srgbClr val="003300"/>
              </a:solidFill>
            </a:endParaRPr>
          </a:p>
          <a:p>
            <a:endParaRPr lang="en-AU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99238" y="6477000"/>
            <a:ext cx="2239962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62400" y="6195536"/>
            <a:ext cx="289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8000"/>
                </a:solidFill>
              </a:rPr>
              <a:t>Class A: Combining DSE, </a:t>
            </a:r>
            <a:r>
              <a:rPr lang="en-GB" sz="1400" i="1" dirty="0" err="1" smtClean="0">
                <a:solidFill>
                  <a:srgbClr val="008000"/>
                </a:solidFill>
              </a:rPr>
              <a:t>lQCD</a:t>
            </a:r>
            <a:r>
              <a:rPr lang="en-GB" sz="1400" i="1" dirty="0" smtClean="0">
                <a:solidFill>
                  <a:srgbClr val="008000"/>
                </a:solidFill>
              </a:rPr>
              <a:t> and </a:t>
            </a:r>
            <a:r>
              <a:rPr lang="en-GB" sz="1400" i="1" dirty="0" err="1" smtClean="0">
                <a:solidFill>
                  <a:srgbClr val="008000"/>
                </a:solidFill>
              </a:rPr>
              <a:t>pQCD</a:t>
            </a:r>
            <a:r>
              <a:rPr lang="en-GB" sz="1400" i="1" dirty="0" smtClean="0">
                <a:solidFill>
                  <a:srgbClr val="008000"/>
                </a:solidFill>
              </a:rPr>
              <a:t> analyses of QCD’s gauge and matter sectors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80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llenniumPriz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34" y="304800"/>
            <a:ext cx="423065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33925"/>
            <a:ext cx="7772400" cy="1362075"/>
          </a:xfrm>
        </p:spPr>
        <p:txBody>
          <a:bodyPr/>
          <a:lstStyle/>
          <a:p>
            <a:pPr lvl="0" algn="ctr"/>
            <a:r>
              <a:rPr lang="en-US" sz="8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Enigma of Mass</a:t>
            </a:r>
            <a:endParaRPr lang="en-US" sz="6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6499224"/>
            <a:ext cx="3657600" cy="282575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24205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Tp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419600"/>
            <a:ext cx="4902200" cy="2054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err="1" smtClean="0"/>
              <a:t>Pion’s</a:t>
            </a:r>
            <a:r>
              <a:rPr lang="en-US" sz="3200" dirty="0" smtClean="0"/>
              <a:t> Goldberger</a:t>
            </a:r>
            <a:br>
              <a:rPr lang="en-US" sz="3200" dirty="0" smtClean="0"/>
            </a:br>
            <a:r>
              <a:rPr lang="en-US" sz="3200" dirty="0" smtClean="0"/>
              <a:t>-</a:t>
            </a:r>
            <a:r>
              <a:rPr lang="en-US" sz="3200" dirty="0" err="1" smtClean="0"/>
              <a:t>Treiman</a:t>
            </a:r>
            <a:r>
              <a:rPr lang="en-US" sz="3200" dirty="0" smtClean="0"/>
              <a:t> relation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rgbClr val="404040"/>
                </a:solidFill>
              </a:rPr>
              <a:t>Craig Roberts. π and K Structure: Revealing the Dynamics of Mass Generation (68p)</a:t>
            </a: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1C35-9060-4508-99D4-470906349AF2}" type="slidenum">
              <a:rPr lang="en-US" smtClean="0">
                <a:solidFill>
                  <a:srgbClr val="404040"/>
                </a:solidFill>
              </a:rPr>
              <a:pPr/>
              <a:t>36</a:t>
            </a:fld>
            <a:endParaRPr lang="en-US">
              <a:solidFill>
                <a:srgbClr val="40404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Pion’s</a:t>
            </a:r>
            <a:r>
              <a:rPr lang="en-US" sz="2400" dirty="0" smtClean="0"/>
              <a:t> Bethe-</a:t>
            </a:r>
            <a:r>
              <a:rPr lang="en-US" sz="2400" dirty="0" err="1" smtClean="0"/>
              <a:t>Salpeter</a:t>
            </a:r>
            <a:r>
              <a:rPr lang="en-US" sz="2400" dirty="0" smtClean="0"/>
              <a:t> amplitude</a:t>
            </a:r>
          </a:p>
          <a:p>
            <a:pPr>
              <a:buNone/>
            </a:pPr>
            <a:r>
              <a:rPr lang="en-US" sz="2400" dirty="0" smtClean="0"/>
              <a:t>	Solution of the Bethe-</a:t>
            </a:r>
            <a:r>
              <a:rPr lang="en-US" sz="2400" dirty="0" err="1" smtClean="0"/>
              <a:t>Salpeter</a:t>
            </a:r>
            <a:r>
              <a:rPr lang="en-US" sz="2400" dirty="0" smtClean="0"/>
              <a:t> equation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Dressed-quark propagator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Axial-vector</a:t>
            </a:r>
            <a:r>
              <a:rPr lang="en-US" sz="2400" dirty="0" smtClean="0"/>
              <a:t> Ward-Takahashi identity entails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pic>
        <p:nvPicPr>
          <p:cNvPr id="10" name="Picture 9" descr="Gammap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1828800"/>
            <a:ext cx="6324600" cy="1166294"/>
          </a:xfrm>
          <a:prstGeom prst="rect">
            <a:avLst/>
          </a:prstGeom>
        </p:spPr>
      </p:pic>
      <p:pic>
        <p:nvPicPr>
          <p:cNvPr id="11" name="Picture 10" descr="Sp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400" y="2983960"/>
            <a:ext cx="3524250" cy="7498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5083314"/>
            <a:ext cx="17720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7030A0"/>
                </a:solidFill>
              </a:rPr>
              <a:t>Owing to DCSB</a:t>
            </a:r>
          </a:p>
          <a:p>
            <a:r>
              <a:rPr lang="en-US" sz="2000" b="1" i="1" dirty="0" smtClean="0">
                <a:solidFill>
                  <a:srgbClr val="7030A0"/>
                </a:solidFill>
              </a:rPr>
              <a:t>&amp; Exact in</a:t>
            </a:r>
          </a:p>
          <a:p>
            <a:r>
              <a:rPr lang="en-US" sz="2000" b="1" i="1" dirty="0" err="1" smtClean="0">
                <a:solidFill>
                  <a:srgbClr val="7030A0"/>
                </a:solidFill>
              </a:rPr>
              <a:t>Chiral</a:t>
            </a:r>
            <a:r>
              <a:rPr lang="en-US" sz="2000" b="1" i="1" dirty="0" smtClean="0">
                <a:solidFill>
                  <a:srgbClr val="7030A0"/>
                </a:solidFill>
              </a:rPr>
              <a:t> QCD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6477000" y="13716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9753600" y="4572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304800" y="4953000"/>
            <a:ext cx="1981200" cy="121920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7" name="Left Brace 26"/>
          <p:cNvSpPr/>
          <p:nvPr/>
        </p:nvSpPr>
        <p:spPr bwMode="auto">
          <a:xfrm>
            <a:off x="3124200" y="4572000"/>
            <a:ext cx="198119" cy="1828800"/>
          </a:xfrm>
          <a:prstGeom prst="leftBrac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286000" y="5486400"/>
            <a:ext cx="838200" cy="1588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304800" y="47244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04040"/>
                </a:solidFill>
              </a:rPr>
              <a:t>6-10/11/17, ECT*: Dilepton Production with Meson &amp; Anti-p Beams</a:t>
            </a:r>
            <a:endParaRPr lang="en-US">
              <a:solidFill>
                <a:srgbClr val="40404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6600" y="4953000"/>
            <a:ext cx="59436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7030A0"/>
                </a:solidFill>
              </a:rPr>
              <a:t>Miracle</a:t>
            </a:r>
            <a:r>
              <a:rPr lang="en-US" sz="2800" b="1" dirty="0" smtClean="0">
                <a:solidFill>
                  <a:srgbClr val="7030A0"/>
                </a:solidFill>
              </a:rPr>
              <a:t>: </a:t>
            </a:r>
            <a:r>
              <a:rPr lang="en-US" sz="2800" b="1" dirty="0" smtClean="0">
                <a:solidFill>
                  <a:srgbClr val="800080"/>
                </a:solidFill>
              </a:rPr>
              <a:t>two body problem solved, almost completely, once solution of one body problem is known</a:t>
            </a:r>
            <a:endParaRPr lang="en-US" sz="2000" b="1" dirty="0" smtClean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4313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Maris, Roberts and Tandy</a:t>
            </a:r>
          </a:p>
          <a:p>
            <a:r>
              <a:rPr lang="en-US" sz="1600" i="1" dirty="0" err="1" smtClean="0">
                <a:hlinkClick r:id="rId6"/>
              </a:rPr>
              <a:t>nucl-th</a:t>
            </a:r>
            <a:r>
              <a:rPr lang="en-US" sz="1600" i="1" dirty="0" smtClean="0">
                <a:hlinkClick r:id="rId6"/>
              </a:rPr>
              <a:t>/9707003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Phys.Lett</a:t>
            </a:r>
            <a:r>
              <a:rPr lang="en-US" sz="1600" i="1" dirty="0" smtClean="0"/>
              <a:t>. B</a:t>
            </a:r>
            <a:r>
              <a:rPr lang="en-US" sz="1600" b="1" i="1" dirty="0" smtClean="0"/>
              <a:t>420</a:t>
            </a:r>
            <a:r>
              <a:rPr lang="en-US" sz="1600" i="1" dirty="0" smtClean="0"/>
              <a:t> (1998) 267-273 </a:t>
            </a:r>
            <a:endParaRPr lang="en-US" sz="16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7086600" y="4419600"/>
            <a:ext cx="838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6600FF"/>
                </a:solidFill>
              </a:rPr>
              <a:t>B(k</a:t>
            </a:r>
            <a:r>
              <a:rPr lang="en-US" sz="2400" b="1" i="1" baseline="30000" dirty="0" smtClean="0">
                <a:solidFill>
                  <a:srgbClr val="6600FF"/>
                </a:solidFill>
              </a:rPr>
              <a:t>2</a:t>
            </a:r>
            <a:r>
              <a:rPr lang="en-US" sz="2400" b="1" i="1" dirty="0" smtClean="0">
                <a:solidFill>
                  <a:srgbClr val="6600FF"/>
                </a:solidFill>
              </a:rPr>
              <a:t>)</a:t>
            </a:r>
            <a:endParaRPr lang="en-US" sz="2400" b="1" i="1" dirty="0">
              <a:solidFill>
                <a:srgbClr val="6600FF"/>
              </a:solidFill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7718258" y="3621505"/>
            <a:ext cx="435142" cy="1179095"/>
          </a:xfrm>
          <a:custGeom>
            <a:avLst/>
            <a:gdLst>
              <a:gd name="connsiteX0" fmla="*/ 192506 w 435142"/>
              <a:gd name="connsiteY0" fmla="*/ 1179095 h 1179095"/>
              <a:gd name="connsiteX1" fmla="*/ 409074 w 435142"/>
              <a:gd name="connsiteY1" fmla="*/ 637674 h 1179095"/>
              <a:gd name="connsiteX2" fmla="*/ 36095 w 435142"/>
              <a:gd name="connsiteY2" fmla="*/ 36095 h 1179095"/>
              <a:gd name="connsiteX3" fmla="*/ 36095 w 435142"/>
              <a:gd name="connsiteY3" fmla="*/ 36095 h 1179095"/>
              <a:gd name="connsiteX4" fmla="*/ 0 w 435142"/>
              <a:gd name="connsiteY4" fmla="*/ 0 h 117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42" h="1179095">
                <a:moveTo>
                  <a:pt x="192506" y="1179095"/>
                </a:moveTo>
                <a:cubicBezTo>
                  <a:pt x="313824" y="1003634"/>
                  <a:pt x="435142" y="828174"/>
                  <a:pt x="409074" y="637674"/>
                </a:cubicBezTo>
                <a:cubicBezTo>
                  <a:pt x="383006" y="447174"/>
                  <a:pt x="36095" y="36095"/>
                  <a:pt x="36095" y="36095"/>
                </a:cubicBezTo>
                <a:lnTo>
                  <a:pt x="36095" y="36095"/>
                </a:ln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2402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 animBg="1"/>
      <p:bldP spid="27" grpId="0" animBg="1"/>
      <p:bldP spid="32" grpId="0" animBg="1"/>
      <p:bldP spid="34" grpId="0" animBg="1"/>
      <p:bldP spid="2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733800"/>
            <a:ext cx="8650287" cy="1362075"/>
          </a:xfrm>
        </p:spPr>
        <p:txBody>
          <a:bodyPr/>
          <a:lstStyle/>
          <a:p>
            <a:pPr algn="ctr"/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The most fundamental expression of Goldstone’s Theorem and DCSB</a:t>
            </a:r>
            <a:endParaRPr lang="en-US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67640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105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-11098" y="0"/>
            <a:ext cx="3973498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Rudimentary version of this relation is apparent in </a:t>
            </a: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Nambu’s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Nobel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Prize work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01070"/>
            <a:ext cx="295978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Model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Gauge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Scheme independent </a:t>
            </a:r>
            <a:endParaRPr lang="en-GB" sz="2400" b="1" dirty="0">
              <a:ln>
                <a:solidFill>
                  <a:srgbClr val="C000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903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733800"/>
            <a:ext cx="8650287" cy="1362075"/>
          </a:xfrm>
        </p:spPr>
        <p:txBody>
          <a:bodyPr/>
          <a:lstStyle/>
          <a:p>
            <a:pPr algn="ctr"/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Pion exists if, and only if, mass is dynamically generated</a:t>
            </a:r>
            <a:endParaRPr lang="en-US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67640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⇔ B(p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105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-11098" y="0"/>
            <a:ext cx="3973498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Rudimentary version of this relation is apparent in </a:t>
            </a: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Nambu’s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Nobel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Prize work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01070"/>
            <a:ext cx="295978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Model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Gauge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Scheme independent </a:t>
            </a:r>
            <a:endParaRPr lang="en-GB" sz="2400" b="1" dirty="0">
              <a:ln>
                <a:solidFill>
                  <a:srgbClr val="C000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82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s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685800"/>
            <a:ext cx="2400300" cy="1018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r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Enigma of mass</a:t>
            </a:r>
            <a:endParaRPr lang="en-US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The quark level Goldberger-</a:t>
            </a:r>
            <a:r>
              <a:rPr lang="en-US" dirty="0" err="1" smtClean="0"/>
              <a:t>Treiman</a:t>
            </a:r>
            <a:r>
              <a:rPr lang="en-US" dirty="0" smtClean="0"/>
              <a:t> relation shows that DCSB has a very deep and far reaching impact on physics within the strong interaction sector of the Standard Model; viz.,</a:t>
            </a:r>
          </a:p>
          <a:p>
            <a:pPr lvl="1">
              <a:buNone/>
            </a:pPr>
            <a:r>
              <a:rPr lang="en-US" dirty="0" smtClean="0"/>
              <a:t>	Goldstone's theorem is fundamentally an expression of equivalence between the one-body problem and the two-body problem in the </a:t>
            </a:r>
            <a:r>
              <a:rPr lang="en-US" dirty="0" err="1" smtClean="0"/>
              <a:t>pseudoscalar</a:t>
            </a:r>
            <a:r>
              <a:rPr lang="en-US" dirty="0" smtClean="0"/>
              <a:t> channel.  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emphasises</a:t>
            </a:r>
            <a:r>
              <a:rPr lang="en-US" dirty="0" smtClean="0"/>
              <a:t> that Goldstone's theorem has a </a:t>
            </a:r>
            <a:r>
              <a:rPr lang="en-US" dirty="0" err="1" smtClean="0"/>
              <a:t>pointwise</a:t>
            </a:r>
            <a:r>
              <a:rPr lang="en-US" dirty="0" smtClean="0"/>
              <a:t> expression in QCD</a:t>
            </a:r>
          </a:p>
          <a:p>
            <a:r>
              <a:rPr lang="en-US" dirty="0" smtClean="0"/>
              <a:t>Hence, </a:t>
            </a:r>
            <a:r>
              <a:rPr lang="en-US" dirty="0" err="1" smtClean="0"/>
              <a:t>pion</a:t>
            </a:r>
            <a:r>
              <a:rPr lang="en-US" dirty="0" smtClean="0"/>
              <a:t> properties are an almost direct measure of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the dressed-quark mass function. 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Thus, enigmatically, the properties of the </a:t>
            </a:r>
            <a:r>
              <a:rPr lang="en-US" i="1" dirty="0" err="1" smtClean="0">
                <a:solidFill>
                  <a:srgbClr val="008000"/>
                </a:solidFill>
              </a:rPr>
              <a:t>massless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pion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008000"/>
                </a:solidFill>
              </a:rPr>
              <a:t>	are the cleanest expression of the mechanism that is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008000"/>
                </a:solidFill>
              </a:rPr>
              <a:t>	responsible for almost all the visible mass in the universe.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4724400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5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goldstone_jeffr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96200" y="4282440"/>
            <a:ext cx="1447800" cy="2118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0" y="990600"/>
            <a:ext cx="3581400" cy="685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This algebraic identity is why QCD’s pion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 is massless in the chiral limit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672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Overture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6248400" cy="4525963"/>
          </a:xfrm>
        </p:spPr>
        <p:txBody>
          <a:bodyPr/>
          <a:lstStyle/>
          <a:p>
            <a:r>
              <a:rPr lang="en-US" dirty="0" smtClean="0"/>
              <a:t>LHC has NOT found the “God Particle”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because the Higgs boson is NOT the origin of mass</a:t>
            </a:r>
          </a:p>
          <a:p>
            <a:pPr lvl="1"/>
            <a:r>
              <a:rPr lang="en-US" dirty="0" smtClean="0"/>
              <a:t>Higgs-boson only produces a little bit of mass</a:t>
            </a:r>
          </a:p>
          <a:p>
            <a:pPr lvl="1"/>
            <a:r>
              <a:rPr lang="en-US" dirty="0" smtClean="0"/>
              <a:t>Higgs-generated mass-scales explain neither the proton’s mass nor the pion’s (</a:t>
            </a:r>
            <a:r>
              <a:rPr lang="en-US" i="1" dirty="0" smtClean="0"/>
              <a:t>near-</a:t>
            </a:r>
            <a:r>
              <a:rPr lang="en-US" dirty="0" smtClean="0"/>
              <a:t>)</a:t>
            </a:r>
            <a:r>
              <a:rPr lang="en-US" dirty="0" err="1" smtClean="0"/>
              <a:t>masslessness</a:t>
            </a:r>
            <a:endParaRPr lang="en-US" dirty="0" smtClean="0"/>
          </a:p>
          <a:p>
            <a:pPr lvl="1"/>
            <a:r>
              <a:rPr lang="en-US" dirty="0" smtClean="0"/>
              <a:t>Hence LHC has, as yet, taught us very little about</a:t>
            </a:r>
          </a:p>
          <a:p>
            <a:pPr lvl="2"/>
            <a:r>
              <a:rPr lang="en-US" sz="2000" dirty="0" smtClean="0"/>
              <a:t>Origin      Nature</a:t>
            </a:r>
            <a:r>
              <a:rPr lang="en-US" sz="2000" dirty="0"/>
              <a:t> </a:t>
            </a:r>
            <a:r>
              <a:rPr lang="en-US" sz="2000" dirty="0" smtClean="0"/>
              <a:t>     Structure 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of the nuclei whose existence support the Cosmos</a:t>
            </a:r>
            <a:endParaRPr lang="en-US" sz="2200" dirty="0" smtClean="0"/>
          </a:p>
          <a:p>
            <a:pPr>
              <a:spcBef>
                <a:spcPts val="1200"/>
              </a:spcBef>
            </a:pPr>
            <a:r>
              <a:rPr lang="en-US" dirty="0"/>
              <a:t>Strong interaction sector of the Standard Model</a:t>
            </a:r>
            <a:r>
              <a:rPr lang="en-US" dirty="0" smtClean="0"/>
              <a:t>,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200" dirty="0" smtClean="0"/>
              <a:t> </a:t>
            </a:r>
            <a:r>
              <a:rPr lang="en-US" sz="2200" i="1" dirty="0"/>
              <a:t>i.e</a:t>
            </a:r>
            <a:r>
              <a:rPr lang="en-US" sz="2200" dirty="0"/>
              <a:t>. QCD, is </a:t>
            </a:r>
            <a:r>
              <a:rPr lang="en-US" sz="2200" dirty="0" smtClean="0"/>
              <a:t>the </a:t>
            </a:r>
            <a:r>
              <a:rPr lang="en-US" sz="2200" dirty="0"/>
              <a:t>key to </a:t>
            </a:r>
            <a:r>
              <a:rPr lang="en-US" sz="2200" dirty="0" smtClean="0"/>
              <a:t>understanding </a:t>
            </a:r>
            <a:r>
              <a:rPr lang="en-US" sz="2200" dirty="0"/>
              <a:t>the </a:t>
            </a:r>
            <a:endParaRPr lang="en-US" sz="2200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en-US" sz="2200" dirty="0" smtClean="0"/>
              <a:t>	origin, existence and properties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200" dirty="0" smtClean="0"/>
              <a:t>	of (almost) all known matter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43" y="2209799"/>
            <a:ext cx="3002957" cy="304800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5181600"/>
            <a:ext cx="91440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Answers are in sight</a:t>
            </a:r>
          </a:p>
          <a:p>
            <a:pPr lvl="1"/>
            <a:r>
              <a:rPr lang="en-US" kern="0" dirty="0" smtClean="0"/>
              <a:t>Theoretical tools are reaching point where sound QCD predictions can be made </a:t>
            </a:r>
          </a:p>
          <a:p>
            <a:pPr lvl="1"/>
            <a:r>
              <a:rPr lang="en-US" kern="0" dirty="0" smtClean="0"/>
              <a:t>New facilities – in operation or being planned – can validate those predictions</a:t>
            </a:r>
          </a:p>
        </p:txBody>
      </p:sp>
    </p:spTree>
    <p:extLst>
      <p:ext uri="{BB962C8B-B14F-4D97-AF65-F5344CB8AC3E}">
        <p14:creationId xmlns:p14="http://schemas.microsoft.com/office/powerpoint/2010/main" val="9175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5720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0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Whence “0” ?</a:t>
            </a:r>
            <a:endParaRPr lang="en-US" sz="69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10" y="1828800"/>
            <a:ext cx="8892000" cy="610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118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5720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0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Whence “0” ?</a:t>
            </a:r>
            <a:endParaRPr lang="en-US" sz="69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10" y="1828800"/>
            <a:ext cx="8892000" cy="610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 Placeholder 7"/>
          <p:cNvSpPr>
            <a:spLocks noGrp="1"/>
          </p:cNvSpPr>
          <p:nvPr>
            <p:ph type="body" idx="1"/>
          </p:nvPr>
        </p:nvSpPr>
        <p:spPr>
          <a:xfrm>
            <a:off x="722313" y="4114800"/>
            <a:ext cx="7772400" cy="1500187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008000"/>
                </a:solidFill>
              </a:rPr>
              <a:t>The answer is algebraic</a:t>
            </a:r>
            <a:endParaRPr lang="en-US" sz="5400" b="1" dirty="0">
              <a:ln/>
              <a:solidFill>
                <a:srgbClr val="008000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5350282" y="6629400"/>
            <a:ext cx="4639235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185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5499"/>
            <a:ext cx="8229600" cy="5803901"/>
          </a:xfrm>
        </p:spPr>
        <p:txBody>
          <a:bodyPr/>
          <a:lstStyle/>
          <a:p>
            <a:r>
              <a:rPr lang="en-GB" sz="2000" dirty="0" smtClean="0"/>
              <a:t>Obtain a coupled set of gap- and Bethe-</a:t>
            </a:r>
            <a:r>
              <a:rPr lang="en-GB" sz="2000" dirty="0" err="1" smtClean="0"/>
              <a:t>Salpeter</a:t>
            </a:r>
            <a:r>
              <a:rPr lang="en-GB" sz="2000" dirty="0" smtClean="0"/>
              <a:t> equations</a:t>
            </a:r>
          </a:p>
          <a:p>
            <a:pPr lvl="1">
              <a:spcBef>
                <a:spcPts val="0"/>
              </a:spcBef>
            </a:pPr>
            <a:r>
              <a:rPr lang="en-GB" sz="1800" dirty="0" smtClean="0"/>
              <a:t>Bethe-</a:t>
            </a:r>
            <a:r>
              <a:rPr lang="en-GB" sz="1800" dirty="0" err="1" smtClean="0"/>
              <a:t>Salpeter</a:t>
            </a:r>
            <a:r>
              <a:rPr lang="en-GB" sz="1800" dirty="0" smtClean="0"/>
              <a:t> Kernel: </a:t>
            </a:r>
          </a:p>
          <a:p>
            <a:pPr lvl="2"/>
            <a:r>
              <a:rPr lang="en-GB" dirty="0" smtClean="0"/>
              <a:t>valence-quarks with a momentum-dependent running mass produced by self-interacting gluons, which have given themselves a running mass</a:t>
            </a:r>
          </a:p>
          <a:p>
            <a:pPr lvl="2"/>
            <a:r>
              <a:rPr lang="en-GB" dirty="0" smtClean="0"/>
              <a:t>Interactions of arbitrary but enumerable complexity involving these “basis vectors”</a:t>
            </a:r>
          </a:p>
          <a:p>
            <a:pPr lvl="1"/>
            <a:r>
              <a:rPr lang="en-GB" dirty="0" smtClean="0"/>
              <a:t>Chiral limit: </a:t>
            </a:r>
          </a:p>
          <a:p>
            <a:pPr lvl="2">
              <a:spcBef>
                <a:spcPts val="0"/>
              </a:spcBef>
            </a:pPr>
            <a:r>
              <a:rPr lang="en-GB" dirty="0" smtClean="0">
                <a:solidFill>
                  <a:srgbClr val="008000"/>
                </a:solidFill>
              </a:rPr>
              <a:t>Algebraic proof</a:t>
            </a:r>
          </a:p>
          <a:p>
            <a:pPr lvl="3"/>
            <a:r>
              <a:rPr lang="en-GB" dirty="0" smtClean="0"/>
              <a:t>at any &amp; each finite order in symmetry-preserving construction of kernels for </a:t>
            </a:r>
          </a:p>
          <a:p>
            <a:pPr lvl="4"/>
            <a:r>
              <a:rPr lang="en-GB" dirty="0" smtClean="0"/>
              <a:t>the gap (quark dressing) </a:t>
            </a:r>
          </a:p>
          <a:p>
            <a:pPr lvl="4"/>
            <a:r>
              <a:rPr lang="en-GB" dirty="0" smtClean="0"/>
              <a:t>and Bethe-</a:t>
            </a:r>
            <a:r>
              <a:rPr lang="en-GB" dirty="0" err="1" smtClean="0"/>
              <a:t>Salpeter</a:t>
            </a:r>
            <a:r>
              <a:rPr lang="en-GB" dirty="0" smtClean="0"/>
              <a:t> (bound-state) equations, </a:t>
            </a:r>
          </a:p>
          <a:p>
            <a:pPr lvl="3"/>
            <a:r>
              <a:rPr lang="en-GB" dirty="0" smtClean="0"/>
              <a:t>there is a precise cancellation between </a:t>
            </a:r>
          </a:p>
          <a:p>
            <a:pPr lvl="4"/>
            <a:r>
              <a:rPr lang="en-GB" dirty="0" smtClean="0"/>
              <a:t>mass-generating effect of dressing the valence-quarks </a:t>
            </a:r>
          </a:p>
          <a:p>
            <a:pPr lvl="4"/>
            <a:r>
              <a:rPr lang="en-GB" dirty="0" smtClean="0"/>
              <a:t>and attraction introduced by the scattering events</a:t>
            </a:r>
          </a:p>
          <a:p>
            <a:pPr lvl="2"/>
            <a:r>
              <a:rPr lang="en-GB" dirty="0" smtClean="0">
                <a:solidFill>
                  <a:srgbClr val="008000"/>
                </a:solidFill>
              </a:rPr>
              <a:t>Cancellation guarantees that </a:t>
            </a:r>
          </a:p>
          <a:p>
            <a:pPr lvl="3"/>
            <a:r>
              <a:rPr lang="en-GB" dirty="0" smtClean="0"/>
              <a:t>simple system,  which began massless, </a:t>
            </a:r>
          </a:p>
          <a:p>
            <a:pPr lvl="3"/>
            <a:r>
              <a:rPr lang="en-GB" dirty="0" smtClean="0"/>
              <a:t>becomes a complex system, with </a:t>
            </a:r>
          </a:p>
          <a:p>
            <a:pPr lvl="4"/>
            <a:r>
              <a:rPr lang="en-GB" dirty="0" smtClean="0"/>
              <a:t>a nontrivial bound-state wave function </a:t>
            </a:r>
          </a:p>
          <a:p>
            <a:pPr lvl="4"/>
            <a:r>
              <a:rPr lang="en-GB" dirty="0" smtClean="0"/>
              <a:t>attached to a pole in the scattering matrix, which remains at </a:t>
            </a:r>
            <a:r>
              <a:rPr lang="en-GB" i="1" dirty="0" smtClean="0"/>
              <a:t>P</a:t>
            </a:r>
            <a:r>
              <a:rPr lang="en-GB" i="1" baseline="30000" dirty="0" smtClean="0"/>
              <a:t>2</a:t>
            </a:r>
            <a:r>
              <a:rPr lang="en-GB" i="1" dirty="0" smtClean="0"/>
              <a:t>=0</a:t>
            </a:r>
            <a:r>
              <a:rPr lang="en-GB" dirty="0"/>
              <a:t> </a:t>
            </a:r>
            <a:r>
              <a:rPr lang="en-GB" dirty="0" smtClean="0"/>
              <a:t>… </a:t>
            </a:r>
          </a:p>
          <a:p>
            <a:pPr lvl="2"/>
            <a:r>
              <a:rPr lang="en-GB" dirty="0" smtClean="0">
                <a:solidFill>
                  <a:srgbClr val="008000"/>
                </a:solidFill>
              </a:rPr>
              <a:t>Interacting, bound system remains massless!</a:t>
            </a:r>
            <a:endParaRPr lang="en-GB" sz="1400" dirty="0" smtClean="0">
              <a:solidFill>
                <a:srgbClr val="008000"/>
              </a:solidFill>
            </a:endParaRPr>
          </a:p>
          <a:p>
            <a:pPr lvl="2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7225" y="6360112"/>
            <a:ext cx="5942013" cy="228600"/>
          </a:xfrm>
        </p:spPr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5181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Munczek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H. J., Phys. Rev. D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52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(1995) pp. 4736-4740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Bender, A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Roberts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von </a:t>
            </a: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Smekal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L., Phys. Lett. B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380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(1996) pp.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7-12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Maris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 , Roberts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Tandy,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P.C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Phys. Lett. B </a:t>
            </a:r>
            <a:r>
              <a:rPr lang="en-AU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420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(1998) pp.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267-273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Binosi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Chang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Papavassiliou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Qin, Roberts, 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Phys. Rev. D 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</a:rPr>
              <a:t>93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 (2016) 096010/1-7</a:t>
            </a:r>
            <a:endParaRPr lang="en-GB" sz="12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69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5499"/>
            <a:ext cx="8229600" cy="5803901"/>
          </a:xfrm>
        </p:spPr>
        <p:txBody>
          <a:bodyPr/>
          <a:lstStyle/>
          <a:p>
            <a:r>
              <a:rPr lang="en-GB" sz="2000" dirty="0" smtClean="0"/>
              <a:t>Obtain a coupled set of gap- and Bethe-</a:t>
            </a:r>
            <a:r>
              <a:rPr lang="en-GB" sz="2000" dirty="0" err="1" smtClean="0"/>
              <a:t>Salpeter</a:t>
            </a:r>
            <a:r>
              <a:rPr lang="en-GB" sz="2000" dirty="0" smtClean="0"/>
              <a:t> equations</a:t>
            </a:r>
          </a:p>
          <a:p>
            <a:pPr lvl="1">
              <a:spcBef>
                <a:spcPts val="0"/>
              </a:spcBef>
            </a:pPr>
            <a:r>
              <a:rPr lang="en-GB" sz="1800" dirty="0" smtClean="0"/>
              <a:t>Bethe-</a:t>
            </a:r>
            <a:r>
              <a:rPr lang="en-GB" sz="1800" dirty="0" err="1" smtClean="0"/>
              <a:t>Salpeter</a:t>
            </a:r>
            <a:r>
              <a:rPr lang="en-GB" sz="1800" dirty="0" smtClean="0"/>
              <a:t> Kernel: </a:t>
            </a:r>
          </a:p>
          <a:p>
            <a:pPr lvl="2"/>
            <a:r>
              <a:rPr lang="en-GB" dirty="0" smtClean="0"/>
              <a:t>valence-quarks with a momentum-dependent running mass produced by self-interacting gluons, which have given themselves a running mass</a:t>
            </a:r>
          </a:p>
          <a:p>
            <a:pPr lvl="2"/>
            <a:r>
              <a:rPr lang="en-GB" dirty="0" smtClean="0"/>
              <a:t>Interactions of arbitrary but enumerable complexity involving these “basis vectors”</a:t>
            </a:r>
          </a:p>
          <a:p>
            <a:pPr lvl="1"/>
            <a:r>
              <a:rPr lang="en-GB" dirty="0" smtClean="0"/>
              <a:t>Chiral limit: </a:t>
            </a:r>
          </a:p>
          <a:p>
            <a:pPr lvl="2">
              <a:spcBef>
                <a:spcPts val="0"/>
              </a:spcBef>
            </a:pPr>
            <a:r>
              <a:rPr lang="en-GB" dirty="0" smtClean="0"/>
              <a:t>Algebraic proof</a:t>
            </a:r>
          </a:p>
          <a:p>
            <a:pPr lvl="3"/>
            <a:r>
              <a:rPr lang="en-GB" dirty="0" smtClean="0"/>
              <a:t>at any &amp; each finite order in symmetry-preserving construction of kernels for </a:t>
            </a:r>
          </a:p>
          <a:p>
            <a:pPr lvl="4"/>
            <a:r>
              <a:rPr lang="en-GB" dirty="0" smtClean="0"/>
              <a:t>the gap (quark dressing) </a:t>
            </a:r>
          </a:p>
          <a:p>
            <a:pPr lvl="4"/>
            <a:r>
              <a:rPr lang="en-GB" dirty="0" smtClean="0"/>
              <a:t>and Bethe-</a:t>
            </a:r>
            <a:r>
              <a:rPr lang="en-GB" dirty="0" err="1" smtClean="0"/>
              <a:t>Salpeter</a:t>
            </a:r>
            <a:r>
              <a:rPr lang="en-GB" dirty="0" smtClean="0"/>
              <a:t> (bound-state) equations, </a:t>
            </a:r>
          </a:p>
          <a:p>
            <a:pPr lvl="3"/>
            <a:r>
              <a:rPr lang="en-GB" dirty="0" smtClean="0"/>
              <a:t>there is a precise cancellation between </a:t>
            </a:r>
          </a:p>
          <a:p>
            <a:pPr lvl="4"/>
            <a:r>
              <a:rPr lang="en-GB" dirty="0" smtClean="0"/>
              <a:t>mass-generating effect of dressing the valence-quarks </a:t>
            </a:r>
          </a:p>
          <a:p>
            <a:pPr lvl="4"/>
            <a:r>
              <a:rPr lang="en-GB" dirty="0" smtClean="0"/>
              <a:t>and attraction introduced by the scattering events</a:t>
            </a:r>
          </a:p>
          <a:p>
            <a:pPr lvl="2"/>
            <a:r>
              <a:rPr lang="en-GB" dirty="0" smtClean="0">
                <a:solidFill>
                  <a:srgbClr val="008000"/>
                </a:solidFill>
              </a:rPr>
              <a:t>Cancellation guarantees that </a:t>
            </a:r>
          </a:p>
          <a:p>
            <a:pPr lvl="3"/>
            <a:r>
              <a:rPr lang="en-GB" dirty="0" smtClean="0"/>
              <a:t>simple system,  which began massless, </a:t>
            </a:r>
          </a:p>
          <a:p>
            <a:pPr lvl="3"/>
            <a:r>
              <a:rPr lang="en-GB" dirty="0" smtClean="0"/>
              <a:t>becomes a complex system, with </a:t>
            </a:r>
          </a:p>
          <a:p>
            <a:pPr lvl="4"/>
            <a:r>
              <a:rPr lang="en-GB" dirty="0" smtClean="0"/>
              <a:t>a nontrivial bound-state wave function </a:t>
            </a:r>
          </a:p>
          <a:p>
            <a:pPr lvl="4"/>
            <a:r>
              <a:rPr lang="en-GB" dirty="0" smtClean="0"/>
              <a:t>attached to a pole in the scattering matrix, which remains at </a:t>
            </a:r>
            <a:r>
              <a:rPr lang="en-GB" i="1" dirty="0" smtClean="0"/>
              <a:t>P</a:t>
            </a:r>
            <a:r>
              <a:rPr lang="en-GB" i="1" baseline="30000" dirty="0" smtClean="0"/>
              <a:t>2</a:t>
            </a:r>
            <a:r>
              <a:rPr lang="en-GB" i="1" dirty="0" smtClean="0"/>
              <a:t>=0</a:t>
            </a:r>
            <a:r>
              <a:rPr lang="en-GB" dirty="0"/>
              <a:t> </a:t>
            </a:r>
            <a:r>
              <a:rPr lang="en-GB" dirty="0" smtClean="0"/>
              <a:t>… </a:t>
            </a:r>
          </a:p>
          <a:p>
            <a:pPr lvl="2"/>
            <a:r>
              <a:rPr lang="en-GB" dirty="0" smtClean="0">
                <a:solidFill>
                  <a:srgbClr val="008000"/>
                </a:solidFill>
              </a:rPr>
              <a:t>Interacting, bound system remains massless</a:t>
            </a:r>
            <a:endParaRPr lang="en-GB" sz="1400" dirty="0" smtClean="0">
              <a:solidFill>
                <a:srgbClr val="008000"/>
              </a:solidFill>
            </a:endParaRPr>
          </a:p>
          <a:p>
            <a:pPr lvl="2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7225" y="6360112"/>
            <a:ext cx="5942013" cy="228600"/>
          </a:xfrm>
        </p:spPr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5181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Munczek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H. J., Phys. Rev. D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52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(1995) pp. 4736-4740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Bender, A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Roberts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von </a:t>
            </a: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Smekal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L., Phys. Lett. B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380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(1996) pp.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7-12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Maris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 , Roberts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Tandy,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P.C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Phys. Lett. B </a:t>
            </a:r>
            <a:r>
              <a:rPr lang="en-AU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420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(1998) pp.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267-273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Binosi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Chang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Papavassiliou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Qin, Roberts, 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Phys. Rev. D 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</a:rPr>
              <a:t>93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 (2016) 096010/1-7</a:t>
            </a:r>
            <a:endParaRPr lang="en-GB" sz="12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143000"/>
            <a:ext cx="8153400" cy="2923877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u="sng" dirty="0">
                <a:solidFill>
                  <a:srgbClr val="008000"/>
                </a:solidFill>
              </a:rPr>
              <a:t>Quantum field theory statement</a:t>
            </a:r>
            <a:r>
              <a:rPr lang="en-GB" sz="3200" b="1" i="1" dirty="0">
                <a:solidFill>
                  <a:srgbClr val="008000"/>
                </a:solidFill>
              </a:rPr>
              <a:t>: </a:t>
            </a:r>
            <a:endParaRPr lang="en-GB" sz="3200" b="1" i="1" dirty="0" smtClean="0">
              <a:solidFill>
                <a:srgbClr val="008000"/>
              </a:solidFill>
            </a:endParaRPr>
          </a:p>
          <a:p>
            <a:pPr algn="ctr"/>
            <a:r>
              <a:rPr lang="en-GB" sz="3200" b="1" i="1" dirty="0" smtClean="0">
                <a:solidFill>
                  <a:srgbClr val="008000"/>
                </a:solidFill>
              </a:rPr>
              <a:t>In </a:t>
            </a:r>
            <a:r>
              <a:rPr lang="en-GB" sz="3200" b="1" i="1" dirty="0">
                <a:solidFill>
                  <a:srgbClr val="008000"/>
                </a:solidFill>
              </a:rPr>
              <a:t>the </a:t>
            </a:r>
            <a:r>
              <a:rPr lang="en-GB" sz="3200" b="1" i="1" dirty="0" err="1">
                <a:solidFill>
                  <a:srgbClr val="008000"/>
                </a:solidFill>
              </a:rPr>
              <a:t>pseudsocalar</a:t>
            </a:r>
            <a:r>
              <a:rPr lang="en-GB" sz="3200" b="1" i="1" dirty="0">
                <a:solidFill>
                  <a:srgbClr val="008000"/>
                </a:solidFill>
              </a:rPr>
              <a:t> channel, the dynamically generated mass of the two fermions is precisely cancelled by the attractive interactions between them – </a:t>
            </a:r>
            <a:r>
              <a:rPr lang="en-GB" sz="3200" b="1" i="1" dirty="0" err="1">
                <a:solidFill>
                  <a:srgbClr val="008000"/>
                </a:solidFill>
              </a:rPr>
              <a:t>iff</a:t>
            </a:r>
            <a:r>
              <a:rPr lang="en-GB" sz="3200" b="1" i="1" dirty="0">
                <a:solidFill>
                  <a:srgbClr val="008000"/>
                </a:solidFill>
              </a:rPr>
              <a:t> – </a:t>
            </a:r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3581400"/>
            <a:ext cx="5867400" cy="1107996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66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66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66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66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6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364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Massless Pion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7575" cy="556260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GB" sz="2400" dirty="0" smtClean="0"/>
              <a:t>Chiral limit</a:t>
            </a:r>
          </a:p>
          <a:p>
            <a:pPr marL="0" indent="0">
              <a:buNone/>
            </a:pPr>
            <a:r>
              <a:rPr lang="en-GB" sz="2400" dirty="0" smtClean="0"/>
              <a:t>					⇒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“Zero</a:t>
            </a:r>
            <a:r>
              <a:rPr lang="en-AU" sz="2400" dirty="0"/>
              <a:t>” owes to cancellations between different operator-component contributions to the expectation value of </a:t>
            </a:r>
            <a:r>
              <a:rPr lang="en-GB" sz="2400" i="1" dirty="0"/>
              <a:t>Θ</a:t>
            </a:r>
            <a:r>
              <a:rPr lang="en-GB" sz="2400" i="1" baseline="-25000" dirty="0"/>
              <a:t>0</a:t>
            </a:r>
            <a:r>
              <a:rPr lang="en-AU" sz="2400" dirty="0"/>
              <a:t>.  </a:t>
            </a:r>
          </a:p>
          <a:p>
            <a:r>
              <a:rPr lang="en-AU" sz="2400" dirty="0" smtClean="0"/>
              <a:t>The cancellations are precise</a:t>
            </a:r>
            <a:endParaRPr lang="en-AU" sz="2400" dirty="0"/>
          </a:p>
          <a:p>
            <a:pPr marL="800100" lvl="2" indent="0">
              <a:buNone/>
            </a:pPr>
            <a:r>
              <a:rPr lang="en-AU" sz="2400" dirty="0" smtClean="0"/>
              <a:t>Arising </a:t>
            </a:r>
            <a:r>
              <a:rPr lang="en-AU" sz="2400" dirty="0"/>
              <a:t>naturally because </a:t>
            </a:r>
            <a:r>
              <a:rPr lang="en-AU" sz="2400" dirty="0" smtClean="0"/>
              <a:t>chiral symmetry – the apparent </a:t>
            </a:r>
            <a:r>
              <a:rPr lang="en-AU" sz="2400" dirty="0" err="1" smtClean="0"/>
              <a:t>masslessness</a:t>
            </a:r>
            <a:r>
              <a:rPr lang="en-AU" sz="2400" dirty="0" smtClean="0"/>
              <a:t> of the QCD action – is broken by strong dynamics in a very particular manner.</a:t>
            </a:r>
          </a:p>
          <a:p>
            <a:pPr marL="457200" indent="-457200"/>
            <a:r>
              <a:rPr lang="en-AU" sz="2400" dirty="0" smtClean="0"/>
              <a:t>In the chiral limit, the pion is massless irrespective of the magnitude of any other hadron’s mass</a:t>
            </a:r>
            <a:endParaRPr lang="en-GB" sz="2400" dirty="0"/>
          </a:p>
          <a:p>
            <a:endParaRPr lang="en-AU" sz="2400" dirty="0" smtClean="0"/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3683000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00" y="2006600"/>
            <a:ext cx="2806700" cy="35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5361330" y="6629400"/>
            <a:ext cx="4043080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3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5803901"/>
          </a:xfrm>
        </p:spPr>
        <p:txBody>
          <a:bodyPr/>
          <a:lstStyle/>
          <a:p>
            <a:r>
              <a:rPr lang="en-GB" sz="2000" dirty="0" smtClean="0"/>
              <a:t>Obtain a coupled set of gap- and Bethe-</a:t>
            </a:r>
            <a:r>
              <a:rPr lang="en-GB" sz="2000" dirty="0" err="1" smtClean="0"/>
              <a:t>Salpeter</a:t>
            </a:r>
            <a:r>
              <a:rPr lang="en-GB" sz="2000" dirty="0" smtClean="0"/>
              <a:t> equations</a:t>
            </a:r>
          </a:p>
          <a:p>
            <a:pPr lvl="1"/>
            <a:r>
              <a:rPr lang="en-GB" sz="1800" dirty="0" smtClean="0"/>
              <a:t>Bethe-</a:t>
            </a:r>
            <a:r>
              <a:rPr lang="en-GB" sz="1800" dirty="0" err="1" smtClean="0"/>
              <a:t>Salpeter</a:t>
            </a:r>
            <a:r>
              <a:rPr lang="en-GB" sz="1800" dirty="0" smtClean="0"/>
              <a:t> Kernel: </a:t>
            </a:r>
          </a:p>
          <a:p>
            <a:pPr lvl="2"/>
            <a:r>
              <a:rPr lang="en-GB" dirty="0" smtClean="0"/>
              <a:t>valence-quarks with a momentum-dependent running mass produced by self-interacting gluons, which have given themselves a running mass</a:t>
            </a:r>
          </a:p>
          <a:p>
            <a:pPr lvl="2"/>
            <a:r>
              <a:rPr lang="en-GB" dirty="0" smtClean="0"/>
              <a:t>Interactions of arbitrary but enumerable complexity involving these “basis vectors”</a:t>
            </a:r>
          </a:p>
          <a:p>
            <a:pPr lvl="1"/>
            <a:r>
              <a:rPr lang="en-GB" dirty="0" smtClean="0"/>
              <a:t>Chiral limit: </a:t>
            </a:r>
          </a:p>
          <a:p>
            <a:pPr lvl="2"/>
            <a:r>
              <a:rPr lang="en-GB" dirty="0" smtClean="0"/>
              <a:t>Algebraic proof</a:t>
            </a:r>
          </a:p>
          <a:p>
            <a:pPr lvl="3"/>
            <a:r>
              <a:rPr lang="en-GB" dirty="0" smtClean="0"/>
              <a:t>at any &amp; each finite order in symmetry-preserving construction of kernels for </a:t>
            </a:r>
          </a:p>
          <a:p>
            <a:pPr lvl="4"/>
            <a:r>
              <a:rPr lang="en-GB" dirty="0" smtClean="0"/>
              <a:t>the gap (quark dressing) </a:t>
            </a:r>
          </a:p>
          <a:p>
            <a:pPr lvl="4"/>
            <a:r>
              <a:rPr lang="en-GB" dirty="0" smtClean="0"/>
              <a:t>and Bethe-</a:t>
            </a:r>
            <a:r>
              <a:rPr lang="en-GB" dirty="0" err="1" smtClean="0"/>
              <a:t>Salpeter</a:t>
            </a:r>
            <a:r>
              <a:rPr lang="en-GB" dirty="0" smtClean="0"/>
              <a:t> (bound-state) equations, </a:t>
            </a:r>
          </a:p>
          <a:p>
            <a:pPr lvl="3"/>
            <a:r>
              <a:rPr lang="en-GB" dirty="0" smtClean="0"/>
              <a:t>there is a precise cancellation between </a:t>
            </a:r>
          </a:p>
          <a:p>
            <a:pPr lvl="4"/>
            <a:r>
              <a:rPr lang="en-GB" dirty="0" smtClean="0"/>
              <a:t>mass-generating effect of dressing the valence-quarks </a:t>
            </a:r>
          </a:p>
          <a:p>
            <a:pPr lvl="4"/>
            <a:r>
              <a:rPr lang="en-GB" dirty="0" smtClean="0"/>
              <a:t>and attraction introduced by the scattering events</a:t>
            </a:r>
          </a:p>
          <a:p>
            <a:pPr lvl="2"/>
            <a:r>
              <a:rPr lang="en-GB" dirty="0" smtClean="0"/>
              <a:t>Cancellation guarantees that </a:t>
            </a:r>
          </a:p>
          <a:p>
            <a:pPr lvl="3"/>
            <a:r>
              <a:rPr lang="en-GB" dirty="0" smtClean="0"/>
              <a:t>simple system,  which began massless, </a:t>
            </a:r>
          </a:p>
          <a:p>
            <a:pPr lvl="3"/>
            <a:r>
              <a:rPr lang="en-GB" dirty="0" smtClean="0"/>
              <a:t>becomes a complex system, with </a:t>
            </a:r>
          </a:p>
          <a:p>
            <a:pPr lvl="4"/>
            <a:r>
              <a:rPr lang="en-GB" dirty="0" smtClean="0"/>
              <a:t>a nontrivial bound-state wave function </a:t>
            </a:r>
          </a:p>
          <a:p>
            <a:pPr lvl="4"/>
            <a:r>
              <a:rPr lang="en-GB" dirty="0" smtClean="0"/>
              <a:t>attached to a pole in the scattering matrix, which remains at </a:t>
            </a:r>
            <a:r>
              <a:rPr lang="en-GB" i="1" dirty="0" smtClean="0"/>
              <a:t>P</a:t>
            </a:r>
            <a:r>
              <a:rPr lang="en-GB" i="1" baseline="30000" dirty="0" smtClean="0"/>
              <a:t>2</a:t>
            </a:r>
            <a:r>
              <a:rPr lang="en-GB" i="1" dirty="0" smtClean="0"/>
              <a:t>=0</a:t>
            </a:r>
            <a:r>
              <a:rPr lang="en-GB" dirty="0"/>
              <a:t> </a:t>
            </a:r>
            <a:r>
              <a:rPr lang="en-GB" dirty="0" smtClean="0"/>
              <a:t>… </a:t>
            </a:r>
          </a:p>
          <a:p>
            <a:pPr lvl="3"/>
            <a:r>
              <a:rPr lang="en-GB" i="1" dirty="0" smtClean="0"/>
              <a:t>i.e</a:t>
            </a:r>
            <a:r>
              <a:rPr lang="en-GB" dirty="0" smtClean="0"/>
              <a:t>., interacting, bound system remains massless</a:t>
            </a:r>
            <a:endParaRPr lang="en-GB" sz="1400" dirty="0" smtClean="0"/>
          </a:p>
          <a:p>
            <a:pPr lvl="2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7225" y="6360112"/>
            <a:ext cx="5942013" cy="228600"/>
          </a:xfrm>
        </p:spPr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5181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Munczek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H. J., Phys. Rev. D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52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(1995) pp. 4736-4740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Bender, A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Roberts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von </a:t>
            </a: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Smekal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L., Phys. Lett. B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380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(1996) pp.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7-12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Maris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 , Roberts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Tandy,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P.C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Phys. Lett. B </a:t>
            </a:r>
            <a:r>
              <a:rPr lang="en-AU" sz="1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420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(1998) pp.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267-273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Binosi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Chang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err="1" smtClean="0">
                <a:solidFill>
                  <a:schemeClr val="accent1">
                    <a:lumMod val="50000"/>
                  </a:schemeClr>
                </a:solidFill>
              </a:rPr>
              <a:t>Papavassiliou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Qin, Roberts, 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Phys. Rev. D 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</a:rPr>
              <a:t>93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 (2016) 096010/1-7</a:t>
            </a:r>
            <a:endParaRPr lang="en-GB" sz="12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7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Observing </a:t>
            </a:r>
            <a:r>
              <a:rPr lang="en-US" sz="69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Mass</a:t>
            </a:r>
            <a:endParaRPr lang="en-US" sz="69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23025"/>
            <a:ext cx="2362200" cy="358775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850" y="547687"/>
            <a:ext cx="5143500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68654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 smtClean="0"/>
              <a:t>Confinement ⇔ DCSB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830763"/>
          </a:xfrm>
        </p:spPr>
        <p:txBody>
          <a:bodyPr/>
          <a:lstStyle/>
          <a:p>
            <a:r>
              <a:rPr lang="en-GB" dirty="0" smtClean="0"/>
              <a:t>Signals for these (equivalent?) emergent phenomena are ubiquitous </a:t>
            </a:r>
          </a:p>
          <a:p>
            <a:r>
              <a:rPr lang="en-GB" dirty="0" smtClean="0"/>
              <a:t>Manifestations do not always appear the same in different systems</a:t>
            </a:r>
          </a:p>
          <a:p>
            <a:r>
              <a:rPr lang="en-GB" dirty="0" smtClean="0"/>
              <a:t>Studying a diverse array of systems and/or observables therefore exposes different aspects of the underlying mechanisms</a:t>
            </a:r>
          </a:p>
          <a:p>
            <a:r>
              <a:rPr lang="en-GB" dirty="0" smtClean="0"/>
              <a:t>Examples … </a:t>
            </a:r>
          </a:p>
          <a:p>
            <a:pPr lvl="1"/>
            <a:r>
              <a:rPr lang="en-GB" dirty="0" smtClean="0"/>
              <a:t>Spectrum of hadrons (level ordering, existence of exotics …)</a:t>
            </a:r>
          </a:p>
          <a:p>
            <a:pPr lvl="1"/>
            <a:r>
              <a:rPr lang="en-GB" dirty="0" smtClean="0"/>
              <a:t>Hadron (meson &amp; baryon) elastic and transition form factors</a:t>
            </a:r>
          </a:p>
          <a:p>
            <a:pPr lvl="1"/>
            <a:r>
              <a:rPr lang="en-GB" dirty="0" smtClean="0"/>
              <a:t>Distribution amplitudes and functions, in all their guises</a:t>
            </a:r>
          </a:p>
          <a:p>
            <a:pPr lvl="1"/>
            <a:r>
              <a:rPr lang="en-GB" dirty="0" smtClean="0"/>
              <a:t>Origin of the nucleon-nucleon interaction and emergence of nuclei</a:t>
            </a:r>
          </a:p>
          <a:p>
            <a:r>
              <a:rPr lang="en-GB" dirty="0" smtClean="0"/>
              <a:t>Complete understanding of QCD – the toughest, most interesting part of the Standard Model – will only be found in a unified description of all these phenomena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185142" y="2971800"/>
            <a:ext cx="6416488" cy="3579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FFA520"/>
                </a:solidFill>
                <a:latin typeface="Monotype Corsiva" panose="03010101010201010101" pitchFamily="66" charset="0"/>
              </a:rPr>
              <a:t>All the basic subjects of </a:t>
            </a:r>
            <a:r>
              <a:rPr lang="en-GB" sz="2400" dirty="0" err="1" smtClean="0">
                <a:solidFill>
                  <a:srgbClr val="FFA520"/>
                </a:solidFill>
                <a:latin typeface="Monotype Corsiva" panose="03010101010201010101" pitchFamily="66" charset="0"/>
              </a:rPr>
              <a:t>hadro</a:t>
            </a:r>
            <a:r>
              <a:rPr lang="en-GB" sz="2400" dirty="0" smtClean="0">
                <a:solidFill>
                  <a:srgbClr val="FFA520"/>
                </a:solidFill>
                <a:latin typeface="Monotype Corsiva" panose="03010101010201010101" pitchFamily="66" charset="0"/>
              </a:rPr>
              <a:t>-particle physics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FFA52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2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err="1" smtClean="0"/>
              <a:t>Pion’s</a:t>
            </a:r>
            <a:r>
              <a:rPr lang="en-US" sz="3200" dirty="0" smtClean="0"/>
              <a:t> valence-quark </a:t>
            </a:r>
            <a:br>
              <a:rPr lang="en-US" sz="3200" dirty="0" smtClean="0"/>
            </a:br>
            <a:r>
              <a:rPr lang="en-US" sz="3200" dirty="0" smtClean="0"/>
              <a:t>Distribution Amplitude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525963"/>
          </a:xfrm>
        </p:spPr>
        <p:txBody>
          <a:bodyPr/>
          <a:lstStyle/>
          <a:p>
            <a:r>
              <a:rPr lang="en-GB" dirty="0" smtClean="0"/>
              <a:t>M</a:t>
            </a:r>
            <a:r>
              <a:rPr lang="en-US" dirty="0" err="1" smtClean="0"/>
              <a:t>ethods</a:t>
            </a:r>
            <a:r>
              <a:rPr lang="en-US" dirty="0" smtClean="0"/>
              <a:t> have been developed that enable direct computation of the pion’s light-front wave function</a:t>
            </a:r>
          </a:p>
          <a:p>
            <a:r>
              <a:rPr lang="el-GR" i="1" dirty="0" smtClean="0"/>
              <a:t>φ</a:t>
            </a:r>
            <a:r>
              <a:rPr lang="el-GR" i="1" baseline="-25000" dirty="0" smtClean="0"/>
              <a:t>π</a:t>
            </a:r>
            <a:r>
              <a:rPr lang="en-US" i="1" dirty="0" smtClean="0"/>
              <a:t>(x)</a:t>
            </a:r>
            <a:r>
              <a:rPr lang="en-US" dirty="0" smtClean="0"/>
              <a:t> = twist-two </a:t>
            </a:r>
            <a:r>
              <a:rPr lang="en-US" dirty="0" err="1" smtClean="0"/>
              <a:t>parton</a:t>
            </a:r>
            <a:r>
              <a:rPr lang="en-US" dirty="0" smtClean="0"/>
              <a:t> distribution amplitude = projection of the </a:t>
            </a:r>
            <a:r>
              <a:rPr lang="en-US" dirty="0" err="1" smtClean="0"/>
              <a:t>pion’s</a:t>
            </a:r>
            <a:r>
              <a:rPr lang="en-US" dirty="0" smtClean="0"/>
              <a:t> </a:t>
            </a:r>
            <a:r>
              <a:rPr lang="en-US" dirty="0" err="1" smtClean="0"/>
              <a:t>Poincaré</a:t>
            </a:r>
            <a:r>
              <a:rPr lang="en-US" dirty="0" smtClean="0"/>
              <a:t>-covariant wave-function onto the light-front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 have been obtained with the DCSB-improved DSE kernel, which unifies matter &amp; gauge sectors</a:t>
            </a:r>
          </a:p>
          <a:p>
            <a:pPr lvl="1" algn="ctr">
              <a:buNone/>
            </a:pPr>
            <a:r>
              <a:rPr lang="en-GB" sz="3200" dirty="0"/>
              <a:t>ϕ</a:t>
            </a:r>
            <a:r>
              <a:rPr lang="en-GB" sz="3200" i="1" baseline="-25000" dirty="0"/>
              <a:t>π</a:t>
            </a:r>
            <a:r>
              <a:rPr lang="en-GB" sz="3200" i="1" dirty="0"/>
              <a:t>(x)</a:t>
            </a:r>
            <a:r>
              <a:rPr lang="en-GB" sz="3200" dirty="0"/>
              <a:t> </a:t>
            </a:r>
            <a:r>
              <a:rPr lang="en-GB" sz="3200" dirty="0" smtClean="0"/>
              <a:t> ∝  </a:t>
            </a:r>
            <a:r>
              <a:rPr lang="en-US" sz="3200" i="1" dirty="0" smtClean="0"/>
              <a:t>x</a:t>
            </a:r>
            <a:r>
              <a:rPr lang="el-GR" sz="3200" i="1" baseline="30000" dirty="0" smtClean="0"/>
              <a:t>α</a:t>
            </a:r>
            <a:r>
              <a:rPr lang="en-US" sz="3200" i="1" dirty="0" smtClean="0"/>
              <a:t> (1-x)</a:t>
            </a:r>
            <a:r>
              <a:rPr lang="el-GR" sz="3200" i="1" baseline="30000" dirty="0" smtClean="0"/>
              <a:t>α</a:t>
            </a:r>
            <a:r>
              <a:rPr lang="en-US" sz="3200" dirty="0" smtClean="0"/>
              <a:t>, with </a:t>
            </a:r>
            <a:r>
              <a:rPr lang="el-GR" sz="3200" i="1" dirty="0" smtClean="0"/>
              <a:t>α</a:t>
            </a:r>
            <a:r>
              <a:rPr lang="en-US" sz="3200" dirty="0" smtClean="0"/>
              <a:t>≈</a:t>
            </a:r>
            <a:r>
              <a:rPr lang="en-US" sz="3200" i="1" dirty="0" smtClean="0"/>
              <a:t>0.5</a:t>
            </a:r>
            <a:endParaRPr lang="en-US" sz="3200" baseline="30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 descr="phipix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48000"/>
            <a:ext cx="9087555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4953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Imaging dynamical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chiral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symmetry breaking: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pion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wave function on the light front,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Lei Chang, et al.,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arXiv:1301.0324 [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nucl-th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1400" dirty="0" smtClean="0">
                <a:hlinkClick r:id="rId5"/>
              </a:rPr>
              <a:t>Phys. </a:t>
            </a:r>
            <a:r>
              <a:rPr lang="fr-FR" sz="1400" dirty="0" err="1" smtClean="0">
                <a:hlinkClick r:id="rId5"/>
              </a:rPr>
              <a:t>Rev</a:t>
            </a:r>
            <a:r>
              <a:rPr lang="fr-FR" sz="1400" dirty="0" smtClean="0">
                <a:hlinkClick r:id="rId5"/>
              </a:rPr>
              <a:t>. </a:t>
            </a:r>
            <a:r>
              <a:rPr lang="fr-FR" sz="1400" dirty="0" err="1" smtClean="0">
                <a:hlinkClick r:id="rId5"/>
              </a:rPr>
              <a:t>Lett</a:t>
            </a:r>
            <a:r>
              <a:rPr lang="fr-FR" sz="1400" dirty="0" smtClean="0">
                <a:hlinkClick r:id="rId5"/>
              </a:rPr>
              <a:t>. </a:t>
            </a:r>
            <a:r>
              <a:rPr lang="fr-FR" sz="1400" b="1" dirty="0" smtClean="0">
                <a:hlinkClick r:id="rId5"/>
              </a:rPr>
              <a:t>110</a:t>
            </a:r>
            <a:r>
              <a:rPr lang="fr-FR" sz="1400" dirty="0" smtClean="0">
                <a:hlinkClick r:id="rId5"/>
              </a:rPr>
              <a:t> (2013) 132001 (2013) [5 pages]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92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spirehep.net/record/1209281/files/F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6602" y="2133600"/>
            <a:ext cx="5977399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err="1" smtClean="0"/>
              <a:t>Pion’s</a:t>
            </a:r>
            <a:r>
              <a:rPr lang="en-US" sz="2800" dirty="0" smtClean="0"/>
              <a:t> valence-quark </a:t>
            </a:r>
            <a:br>
              <a:rPr lang="en-US" sz="2800" dirty="0" smtClean="0"/>
            </a:br>
            <a:r>
              <a:rPr lang="en-US" sz="2800" dirty="0" smtClean="0"/>
              <a:t>Distribution Amplitude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1295400"/>
          </a:xfrm>
        </p:spPr>
        <p:txBody>
          <a:bodyPr/>
          <a:lstStyle/>
          <a:p>
            <a:r>
              <a:rPr lang="en-US" sz="2800" dirty="0" smtClean="0"/>
              <a:t>Continuum-QCD prediction: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	marked broadening of </a:t>
            </a:r>
            <a:r>
              <a:rPr lang="el-GR" sz="2800" i="1" dirty="0" smtClean="0"/>
              <a:t>φ</a:t>
            </a:r>
            <a:r>
              <a:rPr lang="el-GR" sz="2800" i="1" baseline="-25000" dirty="0" smtClean="0"/>
              <a:t>π</a:t>
            </a:r>
            <a:r>
              <a:rPr lang="en-US" sz="2800" dirty="0" smtClean="0"/>
              <a:t>(x), which owes to DCSB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7769225" y="2514600"/>
            <a:ext cx="1298575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Conformal QCD</a:t>
            </a: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 bwMode="auto">
          <a:xfrm flipH="1" flipV="1">
            <a:off x="7130773" y="2708922"/>
            <a:ext cx="638452" cy="34278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6667500" y="3761003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</a:rPr>
              <a:t>RL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572000" y="2789238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</a:rPr>
              <a:t>DB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6553200" y="3295650"/>
            <a:ext cx="228600" cy="571500"/>
          </a:xfrm>
          <a:prstGeom prst="straightConnector1">
            <a:avLst/>
          </a:prstGeom>
          <a:noFill/>
          <a:ln w="19050" cap="flat" cmpd="sng" algn="ctr">
            <a:solidFill>
              <a:srgbClr val="66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981853" y="3048000"/>
            <a:ext cx="1143000" cy="0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0" y="0"/>
            <a:ext cx="4953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Imaging dynamical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chiral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symmetry breaking: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pion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wave function on the light front,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Lei Chang, 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et al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arXiv:1301.0324 [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nucl-th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1400" dirty="0" smtClean="0">
                <a:hlinkClick r:id="rId4"/>
              </a:rPr>
              <a:t>Phys. </a:t>
            </a:r>
            <a:r>
              <a:rPr lang="fr-FR" sz="1400" dirty="0" err="1" smtClean="0">
                <a:hlinkClick r:id="rId4"/>
              </a:rPr>
              <a:t>Rev</a:t>
            </a:r>
            <a:r>
              <a:rPr lang="fr-FR" sz="1400" dirty="0" smtClean="0">
                <a:hlinkClick r:id="rId4"/>
              </a:rPr>
              <a:t>. </a:t>
            </a:r>
            <a:r>
              <a:rPr lang="fr-FR" sz="1400" dirty="0" err="1" smtClean="0">
                <a:hlinkClick r:id="rId4"/>
              </a:rPr>
              <a:t>Lett</a:t>
            </a:r>
            <a:r>
              <a:rPr lang="fr-FR" sz="1400" dirty="0" smtClean="0">
                <a:hlinkClick r:id="rId4"/>
              </a:rPr>
              <a:t>. </a:t>
            </a:r>
            <a:r>
              <a:rPr lang="fr-FR" sz="1400" b="1" dirty="0" smtClean="0">
                <a:hlinkClick r:id="rId4"/>
              </a:rPr>
              <a:t>110</a:t>
            </a:r>
            <a:r>
              <a:rPr lang="fr-FR" sz="1400" dirty="0" smtClean="0">
                <a:hlinkClick r:id="rId4"/>
              </a:rPr>
              <a:t> (2013) 132001 (2013) [5 pages]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486400" y="4495800"/>
            <a:ext cx="2362200" cy="1066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DeflateInflat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Real-world PDAs are squat and fat</a:t>
            </a:r>
          </a:p>
        </p:txBody>
      </p:sp>
      <p:pic>
        <p:nvPicPr>
          <p:cNvPr id="18" name="Picture 17" descr="InHadronL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079" y="3429000"/>
            <a:ext cx="3107523" cy="2411197"/>
          </a:xfrm>
          <a:prstGeom prst="rect">
            <a:avLst/>
          </a:prstGeom>
        </p:spPr>
      </p:pic>
      <p:cxnSp>
        <p:nvCxnSpPr>
          <p:cNvPr id="8" name="Elbow Connector 7"/>
          <p:cNvCxnSpPr/>
          <p:nvPr/>
        </p:nvCxnSpPr>
        <p:spPr bwMode="auto">
          <a:xfrm>
            <a:off x="762000" y="4725591"/>
            <a:ext cx="4572000" cy="8731"/>
          </a:xfrm>
          <a:prstGeom prst="bentConnector3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0" name="Picture 19" descr="phipix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46" y="2821462"/>
            <a:ext cx="3877102" cy="45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92055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What &amp; where is mass?</a:t>
            </a:r>
            <a:endParaRPr lang="en-US" sz="66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51756" y="6624638"/>
            <a:ext cx="4038600" cy="3048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6024" y="547687"/>
            <a:ext cx="4547152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44271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Pion’s electromagnetic </a:t>
            </a:r>
            <a:br>
              <a:rPr lang="en-US" sz="2800" dirty="0" smtClean="0"/>
            </a:br>
            <a:r>
              <a:rPr lang="en-US" sz="2800" dirty="0" smtClean="0"/>
              <a:t>form factor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038600" cy="2819400"/>
          </a:xfrm>
        </p:spPr>
        <p:txBody>
          <a:bodyPr/>
          <a:lstStyle/>
          <a:p>
            <a:r>
              <a:rPr lang="en-US" sz="2800" dirty="0" smtClean="0"/>
              <a:t>PDA Broadening has enormous impact on understanding </a:t>
            </a:r>
            <a:r>
              <a:rPr lang="en-GB" sz="2800" i="1" dirty="0" smtClean="0"/>
              <a:t>F</a:t>
            </a:r>
            <a:r>
              <a:rPr lang="en-GB" sz="2800" i="1" baseline="-25000" dirty="0" smtClean="0"/>
              <a:t>π</a:t>
            </a:r>
            <a:r>
              <a:rPr lang="en-GB" sz="2800" i="1" dirty="0" smtClean="0"/>
              <a:t>(Q</a:t>
            </a:r>
            <a:r>
              <a:rPr lang="en-GB" sz="2800" i="1" baseline="30000" dirty="0" smtClean="0"/>
              <a:t>2</a:t>
            </a:r>
            <a:r>
              <a:rPr lang="en-GB" sz="2800" i="1" dirty="0" smtClean="0"/>
              <a:t>)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154" y="1636712"/>
            <a:ext cx="5228489" cy="44592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4120270" y="1069976"/>
            <a:ext cx="2579859" cy="3016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A: Internally-consistent DSE prediction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59487" y="2679700"/>
            <a:ext cx="2743200" cy="2921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C: Hard-scattering formula with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broad PDA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Pion electromagnetic form factor at 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spacelike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 momenta</a:t>
            </a:r>
            <a:b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L. 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Chang et al., 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arXiv:1307.0026 [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], Phys. Rev. Lett. 111, 141802 (2013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A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13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Pion’s electromagnetic </a:t>
            </a:r>
            <a:br>
              <a:rPr lang="en-US" sz="2800" dirty="0" smtClean="0"/>
            </a:br>
            <a:r>
              <a:rPr lang="en-US" sz="2800" dirty="0" smtClean="0"/>
              <a:t>form factor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038600" cy="2819400"/>
          </a:xfrm>
        </p:spPr>
        <p:txBody>
          <a:bodyPr/>
          <a:lstStyle/>
          <a:p>
            <a:r>
              <a:rPr lang="en-US" sz="2800" dirty="0" smtClean="0"/>
              <a:t>PDA Broadening has enormous impact on understanding </a:t>
            </a:r>
            <a:r>
              <a:rPr lang="en-GB" sz="2800" i="1" dirty="0" smtClean="0"/>
              <a:t>F</a:t>
            </a:r>
            <a:r>
              <a:rPr lang="en-GB" sz="2800" i="1" baseline="-25000" dirty="0" smtClean="0"/>
              <a:t>π</a:t>
            </a:r>
            <a:r>
              <a:rPr lang="en-GB" sz="2800" i="1" dirty="0" smtClean="0"/>
              <a:t>(Q</a:t>
            </a:r>
            <a:r>
              <a:rPr lang="en-GB" sz="2800" i="1" baseline="30000" dirty="0" smtClean="0"/>
              <a:t>2</a:t>
            </a:r>
            <a:r>
              <a:rPr lang="en-GB" sz="2800" i="1" dirty="0" smtClean="0"/>
              <a:t>)</a:t>
            </a:r>
          </a:p>
          <a:p>
            <a:r>
              <a:rPr lang="en-GB" sz="2800" dirty="0" smtClean="0"/>
              <a:t>Appears </a:t>
            </a:r>
            <a:r>
              <a:rPr lang="en-GB" sz="2800" dirty="0"/>
              <a:t>that JLab12 is within reach of first verification of a QCD hard-scattering formula</a:t>
            </a:r>
          </a:p>
          <a:p>
            <a:endParaRPr lang="en-GB" sz="2800" i="1" dirty="0" smtClean="0"/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Pion electromagnetic form factor at 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spacelike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 momenta</a:t>
            </a:r>
            <a:b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L. 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Chang et al., 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arXiv:1307.0026 [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], Phys. Rev. Lett. 111, 141802 (2013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A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154" y="1636712"/>
            <a:ext cx="5228489" cy="44592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4120270" y="1069976"/>
            <a:ext cx="2579859" cy="3016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A: Internally-consistent DSE prediction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59487" y="2679700"/>
            <a:ext cx="2743200" cy="2921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C: Hard-scattering formula with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broad PDA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6477000" y="20574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629400" y="20574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67818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69342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70866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7239000" y="22098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7391400" y="22098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H="1">
            <a:off x="7573962" y="2232567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>
            <a:off x="7760028" y="2246351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>
            <a:off x="7931807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8138849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8291249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8488362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8680449" y="2311825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02845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143" y="1798638"/>
            <a:ext cx="5171856" cy="3763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2800" dirty="0" smtClean="0"/>
              <a:t>Emergent Mass </a:t>
            </a:r>
            <a:br>
              <a:rPr lang="en-GB" sz="2800" dirty="0" smtClean="0"/>
            </a:br>
            <a:r>
              <a:rPr lang="en-GB" sz="2800" i="1" dirty="0" smtClean="0"/>
              <a:t>vs</a:t>
            </a:r>
            <a:r>
              <a:rPr lang="en-GB" sz="2800" dirty="0" smtClean="0"/>
              <a:t>. Higgs Mechanism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4237"/>
            <a:ext cx="4343400" cy="5440363"/>
          </a:xfrm>
        </p:spPr>
        <p:txBody>
          <a:bodyPr/>
          <a:lstStyle/>
          <a:p>
            <a:r>
              <a:rPr lang="en-GB" dirty="0" smtClean="0"/>
              <a:t>When does Higgs mechanism begin to influence mass generation?</a:t>
            </a:r>
          </a:p>
          <a:p>
            <a:r>
              <a:rPr lang="en-GB" dirty="0" smtClean="0"/>
              <a:t>limit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quark</a:t>
            </a:r>
            <a:r>
              <a:rPr lang="en-GB" dirty="0"/>
              <a:t>→ </a:t>
            </a:r>
            <a:r>
              <a:rPr lang="en-GB" dirty="0" smtClean="0"/>
              <a:t>∞</a:t>
            </a:r>
          </a:p>
          <a:p>
            <a:pPr marL="0" indent="0">
              <a:buNone/>
            </a:pPr>
            <a:r>
              <a:rPr lang="en-GB" i="1" dirty="0" smtClean="0"/>
              <a:t>	φ(x</a:t>
            </a:r>
            <a:r>
              <a:rPr lang="en-GB" i="1" dirty="0"/>
              <a:t>)</a:t>
            </a:r>
            <a:r>
              <a:rPr lang="en-GB" dirty="0"/>
              <a:t> → </a:t>
            </a:r>
            <a:r>
              <a:rPr lang="en-GB" i="1" dirty="0"/>
              <a:t>δ(x-</a:t>
            </a:r>
            <a:r>
              <a:rPr lang="en-GB" i="1" dirty="0" smtClean="0"/>
              <a:t>½)</a:t>
            </a:r>
          </a:p>
          <a:p>
            <a:r>
              <a:rPr lang="en-GB" dirty="0" smtClean="0"/>
              <a:t>limit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quark</a:t>
            </a:r>
            <a:r>
              <a:rPr lang="en-GB" dirty="0" smtClean="0"/>
              <a:t> </a:t>
            </a:r>
            <a:r>
              <a:rPr lang="en-GB" dirty="0"/>
              <a:t>→ </a:t>
            </a:r>
            <a:r>
              <a:rPr lang="en-GB" dirty="0" smtClean="0"/>
              <a:t>0</a:t>
            </a:r>
          </a:p>
          <a:p>
            <a:pPr marL="0" indent="0">
              <a:buNone/>
            </a:pPr>
            <a:r>
              <a:rPr lang="en-GB" i="1" dirty="0"/>
              <a:t>	</a:t>
            </a:r>
            <a:r>
              <a:rPr lang="en-GB" i="1" dirty="0" smtClean="0"/>
              <a:t>φ(x</a:t>
            </a:r>
            <a:r>
              <a:rPr lang="en-GB" i="1" dirty="0"/>
              <a:t>)</a:t>
            </a:r>
            <a:r>
              <a:rPr lang="en-GB" dirty="0"/>
              <a:t> ∼ (8/π) [x(1-x</a:t>
            </a:r>
            <a:r>
              <a:rPr lang="en-GB" dirty="0" smtClean="0"/>
              <a:t>)]</a:t>
            </a:r>
            <a:r>
              <a:rPr lang="en-GB" i="1" baseline="30000" dirty="0" smtClean="0"/>
              <a:t>½</a:t>
            </a:r>
            <a:endParaRPr lang="en-GB" baseline="30000" dirty="0" smtClean="0"/>
          </a:p>
          <a:p>
            <a:r>
              <a:rPr lang="en-GB" dirty="0" smtClean="0"/>
              <a:t>Transition boundary lies just above</a:t>
            </a:r>
            <a:r>
              <a:rPr lang="en-GB" i="1" dirty="0" smtClean="0"/>
              <a:t>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strange</a:t>
            </a:r>
            <a:endParaRPr lang="en-GB" baseline="-25000" dirty="0" smtClean="0"/>
          </a:p>
          <a:p>
            <a:r>
              <a:rPr lang="en-GB" dirty="0" smtClean="0"/>
              <a:t>Comparison between distributions of light-quarks and those involving strange-quarks is obvious place to find signals for strong-mass generation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4343400" cy="673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Parton 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distribution amplitudes of S-wave heavy-</a:t>
            </a: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</a:rPr>
              <a:t>quarkonia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GB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Minghui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Ding, Fei Gao, Lei Chang, Yu-Xin Liu and Craig D. Roberts</a:t>
            </a:r>
            <a:br>
              <a:rPr lang="en-GB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2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arXiv:1511.04943 [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  <a:hlinkClick r:id="rId3"/>
              </a:rPr>
              <a:t>nucl-th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]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, Phys. Lett. B </a:t>
            </a:r>
            <a:r>
              <a:rPr lang="en-GB" sz="1200" b="1" dirty="0">
                <a:solidFill>
                  <a:schemeClr val="accent1">
                    <a:lumMod val="50000"/>
                  </a:schemeClr>
                </a:solidFill>
              </a:rPr>
              <a:t>753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 (2016) pp. 330-335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4789" y="3549129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rgbClr val="008000"/>
                </a:solidFill>
              </a:rPr>
              <a:t>q+q</a:t>
            </a:r>
            <a:r>
              <a:rPr lang="en-GB" sz="1600" baseline="-25000" dirty="0" err="1" smtClean="0">
                <a:solidFill>
                  <a:srgbClr val="008000"/>
                </a:solidFill>
              </a:rPr>
              <a:t>bar</a:t>
            </a:r>
            <a:r>
              <a:rPr lang="en-GB" sz="1600" dirty="0" smtClean="0">
                <a:solidFill>
                  <a:srgbClr val="008000"/>
                </a:solidFill>
              </a:rPr>
              <a:t>: Emergent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0300" y="2331120"/>
            <a:ext cx="131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tx2">
                    <a:lumMod val="75000"/>
                  </a:schemeClr>
                </a:solidFill>
              </a:rPr>
              <a:t>c+c</a:t>
            </a:r>
            <a:r>
              <a:rPr lang="en-GB" sz="1600" baseline="-25000" dirty="0" err="1" smtClean="0">
                <a:solidFill>
                  <a:schemeClr val="tx2">
                    <a:lumMod val="75000"/>
                  </a:schemeClr>
                </a:solidFill>
              </a:rPr>
              <a:t>bar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: Higgs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3184" y="2362200"/>
            <a:ext cx="1031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conformal</a:t>
            </a: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5638800" y="2621298"/>
            <a:ext cx="1143000" cy="502902"/>
          </a:xfrm>
          <a:prstGeom prst="straightConnector1">
            <a:avLst/>
          </a:prstGeom>
          <a:noFill/>
          <a:ln w="9525" cap="flat" cmpd="sng" algn="ctr">
            <a:solidFill>
              <a:srgbClr val="6600CC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562600" y="3055161"/>
            <a:ext cx="762000" cy="221439"/>
          </a:xfrm>
          <a:prstGeom prst="straightConnector1">
            <a:avLst/>
          </a:prstGeom>
          <a:noFill/>
          <a:ln w="9525" cap="flat" cmpd="sng" algn="ctr">
            <a:solidFill>
              <a:srgbClr val="0A0A0A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847789" y="2831068"/>
            <a:ext cx="1195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A0A0A"/>
                </a:solidFill>
              </a:rPr>
              <a:t>s+s</a:t>
            </a:r>
            <a:r>
              <a:rPr lang="en-GB" baseline="-25000" dirty="0" err="1" smtClean="0">
                <a:solidFill>
                  <a:srgbClr val="0A0A0A"/>
                </a:solidFill>
              </a:rPr>
              <a:t>bar</a:t>
            </a:r>
            <a:r>
              <a:rPr lang="en-GB" dirty="0" smtClean="0">
                <a:solidFill>
                  <a:srgbClr val="0A0A0A"/>
                </a:solidFill>
              </a:rPr>
              <a:t>: </a:t>
            </a:r>
          </a:p>
          <a:p>
            <a:r>
              <a:rPr lang="en-GB" sz="1400" dirty="0">
                <a:solidFill>
                  <a:srgbClr val="0A0A0A"/>
                </a:solidFill>
              </a:rPr>
              <a:t>o</a:t>
            </a:r>
            <a:r>
              <a:rPr lang="en-GB" sz="1400" dirty="0" smtClean="0">
                <a:solidFill>
                  <a:srgbClr val="0A0A0A"/>
                </a:solidFill>
              </a:rPr>
              <a:t>n the border</a:t>
            </a:r>
            <a:endParaRPr lang="en-GB" sz="1400" baseline="-25000" dirty="0">
              <a:solidFill>
                <a:srgbClr val="0A0A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5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019" y="2242933"/>
            <a:ext cx="5001006" cy="3624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Kaon electromagnetic </a:t>
            </a:r>
            <a:br>
              <a:rPr lang="en-US" sz="2800" dirty="0" smtClean="0"/>
            </a:br>
            <a:r>
              <a:rPr lang="en-US" sz="2800" dirty="0" smtClean="0"/>
              <a:t>form factor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4038600" cy="5181600"/>
          </a:xfrm>
        </p:spPr>
        <p:txBody>
          <a:bodyPr/>
          <a:lstStyle/>
          <a:p>
            <a:r>
              <a:rPr lang="en-US" sz="2000" dirty="0" smtClean="0"/>
              <a:t>Dashed purple curve = DSE (Maris-Tandy 2000) prediction</a:t>
            </a:r>
          </a:p>
          <a:p>
            <a:r>
              <a:rPr lang="en-US" sz="2000" dirty="0" smtClean="0"/>
              <a:t>Solid black curve = modern DSE prediction</a:t>
            </a:r>
          </a:p>
          <a:p>
            <a:r>
              <a:rPr lang="en-US" sz="2000" dirty="0" smtClean="0"/>
              <a:t>Hard-scattering formula</a:t>
            </a:r>
          </a:p>
          <a:p>
            <a:pPr lvl="1"/>
            <a:r>
              <a:rPr lang="en-US" sz="1800" dirty="0" smtClean="0"/>
              <a:t>Long-dashed green curve, with error band marking uncertainty in dilation of the PDA</a:t>
            </a:r>
            <a:endParaRPr lang="en-US" sz="2000" dirty="0" smtClean="0"/>
          </a:p>
          <a:p>
            <a:r>
              <a:rPr lang="en-US" sz="2000" dirty="0" smtClean="0"/>
              <a:t>Skewing is not the issue: 12%-15%, DSE- and lattice-QCD agree</a:t>
            </a:r>
          </a:p>
          <a:p>
            <a:r>
              <a:rPr lang="en-US" sz="2000" dirty="0" smtClean="0"/>
              <a:t>It’s extent of the broadening that generates the uncertainty</a:t>
            </a:r>
          </a:p>
          <a:p>
            <a:r>
              <a:rPr lang="en-US" sz="2000" dirty="0" err="1" smtClean="0"/>
              <a:t>JLab</a:t>
            </a:r>
            <a:r>
              <a:rPr lang="en-US" sz="2000" dirty="0" smtClean="0"/>
              <a:t> 12 can reach to the point at which VMD fails … as for the pion, can potentially validate general hard scattering formula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417" y="1175739"/>
            <a:ext cx="4953000" cy="13632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Exposing strangeness: projections for kaon electromagnetic form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factors, Fei 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Gao, Lei Chang, Yu-Xin Liu, Craig D. Roberts and Peter C.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Tandy, arXiv:1703.04875 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en-AU" sz="12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], Phys. Rev. D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</a:rPr>
              <a:t>96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 (2017)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034024</a:t>
            </a:r>
            <a:endParaRPr lang="en-A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-190" y="5915024"/>
            <a:ext cx="8839389" cy="94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Two successful comparisons of experiment and theory couldn’t be an accident!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07504" y="4466189"/>
            <a:ext cx="129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C00000"/>
                </a:solidFill>
              </a:rPr>
              <a:t>conformal limit</a:t>
            </a:r>
            <a:endParaRPr lang="en-GB" sz="1400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3578423"/>
            <a:ext cx="1096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8000"/>
                </a:solidFill>
              </a:rPr>
              <a:t>realistic PDA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95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907530"/>
            <a:ext cx="4931199" cy="3623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926"/>
            <a:ext cx="4953000" cy="1363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Kaon form factor </a:t>
            </a:r>
            <a:br>
              <a:rPr lang="en-GB" dirty="0" smtClean="0"/>
            </a:br>
            <a:r>
              <a:rPr lang="en-GB" dirty="0" smtClean="0"/>
              <a:t>– flavour separation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74837"/>
            <a:ext cx="4495800" cy="4525963"/>
          </a:xfrm>
        </p:spPr>
        <p:txBody>
          <a:bodyPr/>
          <a:lstStyle/>
          <a:p>
            <a:r>
              <a:rPr lang="en-GB" sz="2000" dirty="0" smtClean="0"/>
              <a:t>Current conservation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	</a:t>
            </a:r>
            <a:r>
              <a:rPr lang="en-GB" sz="2000" dirty="0" smtClean="0"/>
              <a:t>F</a:t>
            </a:r>
            <a:r>
              <a:rPr lang="en-GB" sz="2000" baseline="-25000" dirty="0" smtClean="0"/>
              <a:t>uss</a:t>
            </a:r>
            <a:r>
              <a:rPr lang="en-GB" sz="2000" dirty="0" smtClean="0"/>
              <a:t>(0) = </a:t>
            </a:r>
            <a:r>
              <a:rPr lang="en-GB" sz="2000" dirty="0" err="1" smtClean="0"/>
              <a:t>F</a:t>
            </a:r>
            <a:r>
              <a:rPr lang="en-GB" sz="2000" baseline="-25000" dirty="0" err="1" smtClean="0"/>
              <a:t>uus</a:t>
            </a:r>
            <a:r>
              <a:rPr lang="en-GB" sz="2000" dirty="0" smtClean="0"/>
              <a:t>(0)</a:t>
            </a:r>
          </a:p>
          <a:p>
            <a:r>
              <a:rPr lang="en-GB" sz="2000" dirty="0" smtClean="0"/>
              <a:t>Under evolution: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 </a:t>
            </a:r>
            <a:r>
              <a:rPr lang="en-GB" sz="2000" dirty="0" smtClean="0"/>
              <a:t>   </a:t>
            </a:r>
            <a:r>
              <a:rPr lang="en-GB" sz="2000" dirty="0" err="1" smtClean="0"/>
              <a:t>ϕ</a:t>
            </a:r>
            <a:r>
              <a:rPr lang="en-GB" sz="2000" baseline="-25000" dirty="0" err="1" smtClean="0"/>
              <a:t>K</a:t>
            </a:r>
            <a:r>
              <a:rPr lang="en-GB" sz="2000" dirty="0" smtClean="0"/>
              <a:t> </a:t>
            </a:r>
            <a:r>
              <a:rPr lang="en-GB" sz="2000" dirty="0"/>
              <a:t>→ 6 x (</a:t>
            </a:r>
            <a:r>
              <a:rPr lang="en-GB" sz="2000" dirty="0" smtClean="0"/>
              <a:t>1-x</a:t>
            </a:r>
            <a:r>
              <a:rPr lang="en-GB" sz="2000" dirty="0"/>
              <a:t>) ⇒ </a:t>
            </a:r>
            <a:r>
              <a:rPr lang="en-GB" sz="2000" dirty="0" err="1" smtClean="0"/>
              <a:t>ω</a:t>
            </a:r>
            <a:r>
              <a:rPr lang="en-GB" sz="2000" baseline="-25000" dirty="0" err="1" smtClean="0"/>
              <a:t>s</a:t>
            </a:r>
            <a:r>
              <a:rPr lang="en-GB" sz="2000" baseline="-25000" dirty="0"/>
              <a:t>̅</a:t>
            </a:r>
            <a:r>
              <a:rPr lang="en-GB" sz="2000" dirty="0"/>
              <a:t>  → </a:t>
            </a:r>
            <a:r>
              <a:rPr lang="en-GB" sz="2000" dirty="0" err="1" smtClean="0"/>
              <a:t>ω</a:t>
            </a:r>
            <a:r>
              <a:rPr lang="en-GB" sz="2000" baseline="-25000" dirty="0" err="1" smtClean="0"/>
              <a:t>u</a:t>
            </a:r>
            <a:r>
              <a:rPr lang="en-GB" sz="2000" dirty="0"/>
              <a:t> ⇒</a:t>
            </a:r>
            <a:r>
              <a:rPr lang="en-GB" sz="2000" dirty="0" smtClean="0"/>
              <a:t> Ratio </a:t>
            </a:r>
            <a:r>
              <a:rPr lang="en-GB" sz="2000" dirty="0"/>
              <a:t>→ </a:t>
            </a:r>
            <a:r>
              <a:rPr lang="en-GB" sz="2000" dirty="0" smtClean="0"/>
              <a:t>1</a:t>
            </a:r>
            <a:endParaRPr lang="en-GB" sz="2000" baseline="30000" dirty="0"/>
          </a:p>
          <a:p>
            <a:r>
              <a:rPr lang="en-GB" sz="2000" dirty="0" smtClean="0"/>
              <a:t>Agreement between direct </a:t>
            </a:r>
            <a:r>
              <a:rPr lang="en-GB" sz="2000" dirty="0"/>
              <a:t>calculation and hard-scattering </a:t>
            </a:r>
            <a:r>
              <a:rPr lang="en-GB" sz="2000" dirty="0" smtClean="0"/>
              <a:t>formula, using consistent PDA</a:t>
            </a:r>
          </a:p>
          <a:p>
            <a:r>
              <a:rPr lang="en-GB" sz="2000" dirty="0" smtClean="0"/>
              <a:t>Ratio </a:t>
            </a:r>
            <a:r>
              <a:rPr lang="en-GB" sz="2000" dirty="0"/>
              <a:t>never exceeds </a:t>
            </a:r>
            <a:r>
              <a:rPr lang="en-GB" sz="2000" dirty="0" smtClean="0"/>
              <a:t>1.5 and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logarithmic approach to unity</a:t>
            </a:r>
          </a:p>
          <a:p>
            <a:r>
              <a:rPr lang="en-GB" sz="2000" dirty="0" smtClean="0"/>
              <a:t>Typical signal of DCSB-dominance in flavour-symmetry breaking:</a:t>
            </a:r>
            <a:r>
              <a:rPr lang="en-GB" sz="2000" i="1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800" i="1" dirty="0" smtClean="0"/>
              <a:t>M</a:t>
            </a:r>
            <a:r>
              <a:rPr lang="en-GB" sz="1800" i="1" baseline="-25000" dirty="0" smtClean="0"/>
              <a:t>s</a:t>
            </a:r>
            <a:r>
              <a:rPr lang="en-GB" sz="1800" dirty="0" smtClean="0"/>
              <a:t>(0</a:t>
            </a:r>
            <a:r>
              <a:rPr lang="en-GB" sz="1800" dirty="0"/>
              <a:t>) ∼ 1.25 </a:t>
            </a:r>
            <a:r>
              <a:rPr lang="en-GB" sz="1800" i="1" dirty="0"/>
              <a:t>M</a:t>
            </a:r>
            <a:r>
              <a:rPr lang="en-GB" sz="1800" i="1" baseline="-25000" dirty="0"/>
              <a:t>u</a:t>
            </a:r>
            <a:r>
              <a:rPr lang="en-GB" sz="1800" dirty="0"/>
              <a:t>(0</a:t>
            </a:r>
            <a:r>
              <a:rPr lang="en-GB" sz="1800" dirty="0" smtClean="0"/>
              <a:t>) </a:t>
            </a:r>
          </a:p>
          <a:p>
            <a:pPr lvl="1">
              <a:spcBef>
                <a:spcPts val="0"/>
              </a:spcBef>
            </a:pPr>
            <a:r>
              <a:rPr lang="en-GB" sz="1800" dirty="0" smtClean="0"/>
              <a:t>but this scale difference becomes irrelevant under evolution</a:t>
            </a:r>
          </a:p>
          <a:p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57460" y="4229664"/>
            <a:ext cx="3044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8000"/>
                </a:solidFill>
              </a:rPr>
              <a:t>Hard scattering formula, using DSE=</a:t>
            </a:r>
            <a:r>
              <a:rPr lang="en-GB" i="1" dirty="0" err="1" smtClean="0">
                <a:solidFill>
                  <a:srgbClr val="008000"/>
                </a:solidFill>
              </a:rPr>
              <a:t>lQCD</a:t>
            </a:r>
            <a:r>
              <a:rPr lang="en-GB" i="1" dirty="0" smtClean="0">
                <a:solidFill>
                  <a:srgbClr val="008000"/>
                </a:solidFill>
              </a:rPr>
              <a:t> predicted PDAs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60859" y="3265370"/>
            <a:ext cx="181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DSE Prediction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0" y="2394168"/>
            <a:ext cx="391690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[ s̅ γ s </a:t>
            </a:r>
            <a:r>
              <a:rPr lang="en-GB" sz="2000" dirty="0" err="1">
                <a:solidFill>
                  <a:schemeClr val="bg2">
                    <a:lumMod val="10000"/>
                  </a:schemeClr>
                </a:solidFill>
              </a:rPr>
              <a:t>u</a:t>
            </a:r>
            <a:r>
              <a:rPr lang="en-GB" sz="2000" baseline="-25000" dirty="0" err="1">
                <a:solidFill>
                  <a:schemeClr val="bg2">
                    <a:lumMod val="10000"/>
                  </a:schemeClr>
                </a:solidFill>
              </a:rPr>
              <a:t>spectator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/ u̅ γ u </a:t>
            </a:r>
            <a:r>
              <a:rPr lang="en-GB" sz="2000" dirty="0" err="1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GB" sz="2000" baseline="-25000" dirty="0" err="1">
                <a:solidFill>
                  <a:schemeClr val="bg2">
                    <a:lumMod val="10000"/>
                  </a:schemeClr>
                </a:solidFill>
              </a:rPr>
              <a:t>spectator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]</a:t>
            </a:r>
            <a:r>
              <a:rPr lang="en-GB" sz="2000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≤ 1.5</a:t>
            </a:r>
          </a:p>
          <a:p>
            <a:endParaRPr lang="en-GB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Exposing strangeness: projections for kaon electromagnetic form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factors, Fei 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Gao, Lei Chang, Yu-Xin Liu, Craig D. Roberts and Peter C.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Tandy, arXiv:1703.04875 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en-AU" sz="12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</a:rPr>
              <a:t>], Phys. Rev. D </a:t>
            </a:r>
            <a:r>
              <a:rPr lang="en-GB" sz="1200" b="1" i="1" dirty="0">
                <a:solidFill>
                  <a:schemeClr val="accent1">
                    <a:lumMod val="50000"/>
                  </a:schemeClr>
                </a:solidFill>
              </a:rPr>
              <a:t>96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</a:rPr>
              <a:t> (2017)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</a:rPr>
              <a:t>034024</a:t>
            </a:r>
            <a:endParaRPr lang="en-AU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6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C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8993" y="498984"/>
            <a:ext cx="5934807" cy="4202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0"/>
            <a:ext cx="9144000" cy="1752600"/>
          </a:xfrm>
        </p:spPr>
        <p:txBody>
          <a:bodyPr/>
          <a:lstStyle/>
          <a:p>
            <a:pPr lvl="0" algn="ctr"/>
            <a:r>
              <a:rPr lang="el-GR" sz="60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π</a:t>
            </a:r>
            <a:r>
              <a:rPr lang="el-GR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&amp; </a:t>
            </a:r>
            <a:r>
              <a:rPr lang="en-US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K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Valence-quark Distribution 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Functions</a:t>
            </a:r>
            <a:endParaRPr lang="en-US" sz="4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π and K Structure: Revealing the Dynamics of Mass Generation (68p)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5953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5360635" y="6601145"/>
            <a:ext cx="3973562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76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3600" i="1" dirty="0"/>
              <a:t>π</a:t>
            </a:r>
            <a:r>
              <a:rPr lang="en-GB" sz="3600" dirty="0"/>
              <a:t> &amp; </a:t>
            </a:r>
            <a:r>
              <a:rPr lang="en-GB" sz="3600" i="1" dirty="0" smtClean="0"/>
              <a:t>K</a:t>
            </a:r>
            <a:r>
              <a:rPr lang="en-GB" sz="3600" dirty="0" smtClean="0"/>
              <a:t> PDFs</a:t>
            </a:r>
            <a:r>
              <a:rPr lang="en-GB" sz="3200" dirty="0"/>
              <a:t/>
            </a:r>
            <a:br>
              <a:rPr lang="en-GB" sz="32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9912"/>
            <a:ext cx="9144000" cy="5678488"/>
          </a:xfrm>
        </p:spPr>
        <p:txBody>
          <a:bodyPr/>
          <a:lstStyle/>
          <a:p>
            <a:r>
              <a:rPr lang="en-AU" sz="2000" dirty="0"/>
              <a:t>Experimental data on </a:t>
            </a:r>
            <a:r>
              <a:rPr lang="en-AU" sz="2000" i="1" dirty="0"/>
              <a:t>π</a:t>
            </a:r>
            <a:r>
              <a:rPr lang="en-AU" sz="2000" dirty="0"/>
              <a:t> </a:t>
            </a:r>
            <a:r>
              <a:rPr lang="en-AU" sz="2000" dirty="0" smtClean="0"/>
              <a:t>&amp; </a:t>
            </a:r>
            <a:r>
              <a:rPr lang="en-AU" sz="2000" i="1" dirty="0" smtClean="0"/>
              <a:t>K </a:t>
            </a:r>
            <a:r>
              <a:rPr lang="en-AU" sz="2000" dirty="0" smtClean="0"/>
              <a:t>PDFs obtained </a:t>
            </a:r>
            <a:r>
              <a:rPr lang="en-AU" sz="2000" dirty="0"/>
              <a:t>in </a:t>
            </a:r>
            <a:r>
              <a:rPr lang="en-AU" sz="2000" dirty="0" err="1"/>
              <a:t>mesonic</a:t>
            </a:r>
            <a:r>
              <a:rPr lang="en-AU" sz="2000" dirty="0"/>
              <a:t> </a:t>
            </a:r>
            <a:r>
              <a:rPr lang="en-AU" sz="2000" dirty="0" err="1"/>
              <a:t>Drell</a:t>
            </a:r>
            <a:r>
              <a:rPr lang="en-AU" sz="2000" dirty="0"/>
              <a:t>-Yan scattering from nucleons in heavy </a:t>
            </a:r>
            <a:r>
              <a:rPr lang="en-AU" sz="2000" dirty="0" smtClean="0"/>
              <a:t>nuclei; but it’s old: 1980-1989</a:t>
            </a:r>
          </a:p>
          <a:p>
            <a:r>
              <a:rPr lang="en-AU" sz="2000" dirty="0" smtClean="0"/>
              <a:t>Newer data would be welcome:</a:t>
            </a:r>
            <a:endParaRPr lang="en-AU" sz="1800" dirty="0" smtClean="0"/>
          </a:p>
          <a:p>
            <a:pPr lvl="1">
              <a:spcBef>
                <a:spcPts val="0"/>
              </a:spcBef>
            </a:pPr>
            <a:r>
              <a:rPr lang="en-AU" sz="1800" dirty="0" smtClean="0"/>
              <a:t>persistent </a:t>
            </a:r>
            <a:r>
              <a:rPr lang="en-AU" sz="1800" dirty="0"/>
              <a:t>doubts about the </a:t>
            </a:r>
            <a:r>
              <a:rPr lang="en-AU" sz="1800" dirty="0" err="1" smtClean="0"/>
              <a:t>Bjorken</a:t>
            </a:r>
            <a:r>
              <a:rPr lang="en-AU" sz="1800" dirty="0" smtClean="0"/>
              <a:t>-</a:t>
            </a:r>
            <a:r>
              <a:rPr lang="en-AU" sz="1800" i="1" dirty="0" smtClean="0"/>
              <a:t>x</a:t>
            </a:r>
            <a:r>
              <a:rPr lang="en-GB" sz="1800" dirty="0" smtClean="0"/>
              <a:t> ≃1</a:t>
            </a:r>
            <a:r>
              <a:rPr lang="en-AU" sz="1800" dirty="0" smtClean="0"/>
              <a:t> </a:t>
            </a:r>
            <a:r>
              <a:rPr lang="en-AU" sz="1800" dirty="0"/>
              <a:t>behaviour of the pion’s valence-quark </a:t>
            </a:r>
            <a:r>
              <a:rPr lang="en-AU" sz="1800" dirty="0" smtClean="0"/>
              <a:t>PDF </a:t>
            </a:r>
          </a:p>
          <a:p>
            <a:pPr lvl="1">
              <a:spcBef>
                <a:spcPts val="0"/>
              </a:spcBef>
            </a:pPr>
            <a:r>
              <a:rPr lang="en-AU" sz="1800" dirty="0" smtClean="0"/>
              <a:t>single </a:t>
            </a:r>
            <a:r>
              <a:rPr lang="en-AU" sz="1800" dirty="0"/>
              <a:t>modest-quality measurement of </a:t>
            </a:r>
            <a:r>
              <a:rPr lang="en-AU" sz="1800" i="1" dirty="0" err="1" smtClean="0"/>
              <a:t>u</a:t>
            </a:r>
            <a:r>
              <a:rPr lang="en-AU" sz="1800" i="1" baseline="30000" dirty="0" err="1" smtClean="0"/>
              <a:t>K</a:t>
            </a:r>
            <a:r>
              <a:rPr lang="en-AU" sz="1800" i="1" dirty="0" smtClean="0"/>
              <a:t>(x)/u</a:t>
            </a:r>
            <a:r>
              <a:rPr lang="en-AU" sz="1800" i="1" baseline="30000" dirty="0" smtClean="0"/>
              <a:t>π</a:t>
            </a:r>
            <a:r>
              <a:rPr lang="en-AU" sz="1800" i="1" dirty="0" smtClean="0"/>
              <a:t>(x) </a:t>
            </a:r>
            <a:r>
              <a:rPr lang="en-AU" sz="1800" dirty="0" smtClean="0"/>
              <a:t>cannot </a:t>
            </a:r>
            <a:r>
              <a:rPr lang="en-AU" sz="1800" dirty="0"/>
              <a:t>be considered definitive. </a:t>
            </a:r>
            <a:endParaRPr lang="en-AU" sz="1800" dirty="0" smtClean="0"/>
          </a:p>
          <a:p>
            <a:r>
              <a:rPr lang="en-AU" sz="2000" dirty="0" smtClean="0"/>
              <a:t>Approved experiment, </a:t>
            </a:r>
            <a:r>
              <a:rPr lang="en-AU" sz="2000" dirty="0"/>
              <a:t>using tagged </a:t>
            </a:r>
            <a:r>
              <a:rPr lang="en-AU" sz="2000" dirty="0" smtClean="0"/>
              <a:t>DIS at </a:t>
            </a:r>
            <a:r>
              <a:rPr lang="en-AU" sz="2000" dirty="0" err="1" smtClean="0"/>
              <a:t>JLab</a:t>
            </a:r>
            <a:r>
              <a:rPr lang="en-AU" sz="2000" dirty="0" smtClean="0"/>
              <a:t> 12, </a:t>
            </a:r>
            <a:r>
              <a:rPr lang="en-AU" sz="2000" dirty="0"/>
              <a:t>should contribute to a resolution of </a:t>
            </a:r>
            <a:r>
              <a:rPr lang="en-AU" sz="2000" dirty="0" smtClean="0"/>
              <a:t>pion </a:t>
            </a:r>
            <a:r>
              <a:rPr lang="en-AU" sz="2000" dirty="0"/>
              <a:t>question; and a similar technique might also serve for the kaon</a:t>
            </a:r>
            <a:r>
              <a:rPr lang="en-AU" sz="2000" dirty="0" smtClean="0"/>
              <a:t>.</a:t>
            </a:r>
          </a:p>
          <a:p>
            <a:r>
              <a:rPr lang="en-AU" sz="2000" dirty="0" smtClean="0"/>
              <a:t>Future: </a:t>
            </a:r>
          </a:p>
          <a:p>
            <a:pPr lvl="1">
              <a:spcBef>
                <a:spcPts val="0"/>
              </a:spcBef>
            </a:pPr>
            <a:r>
              <a:rPr lang="en-AU" sz="1800" dirty="0" smtClean="0"/>
              <a:t>new </a:t>
            </a:r>
            <a:r>
              <a:rPr lang="en-AU" sz="1800" dirty="0" err="1"/>
              <a:t>mesonic</a:t>
            </a:r>
            <a:r>
              <a:rPr lang="en-AU" sz="1800" dirty="0"/>
              <a:t> </a:t>
            </a:r>
            <a:r>
              <a:rPr lang="en-AU" sz="1800" dirty="0" err="1"/>
              <a:t>Drell</a:t>
            </a:r>
            <a:r>
              <a:rPr lang="en-AU" sz="1800" dirty="0"/>
              <a:t>-Yan measurements at modern facilities could yield valuable information on </a:t>
            </a:r>
            <a:r>
              <a:rPr lang="en-AU" sz="1800" i="1" dirty="0"/>
              <a:t>π</a:t>
            </a:r>
            <a:r>
              <a:rPr lang="en-AU" sz="1800" dirty="0"/>
              <a:t> and </a:t>
            </a:r>
            <a:r>
              <a:rPr lang="en-AU" sz="1800" i="1" dirty="0"/>
              <a:t>K</a:t>
            </a:r>
            <a:r>
              <a:rPr lang="en-AU" sz="1800" dirty="0"/>
              <a:t> </a:t>
            </a:r>
            <a:r>
              <a:rPr lang="en-AU" sz="1800" dirty="0" smtClean="0"/>
              <a:t>PDFs, </a:t>
            </a:r>
          </a:p>
          <a:p>
            <a:pPr lvl="1">
              <a:spcBef>
                <a:spcPts val="0"/>
              </a:spcBef>
            </a:pPr>
            <a:r>
              <a:rPr lang="en-AU" sz="1800" dirty="0" smtClean="0"/>
              <a:t>as </a:t>
            </a:r>
            <a:r>
              <a:rPr lang="en-AU" sz="1800" dirty="0"/>
              <a:t>could two-jet experiments at the large hadron </a:t>
            </a:r>
            <a:r>
              <a:rPr lang="en-AU" sz="1800" dirty="0" smtClean="0"/>
              <a:t>collider; </a:t>
            </a:r>
          </a:p>
          <a:p>
            <a:pPr lvl="1">
              <a:spcBef>
                <a:spcPts val="0"/>
              </a:spcBef>
            </a:pPr>
            <a:r>
              <a:rPr lang="en-AU" dirty="0" smtClean="0">
                <a:solidFill>
                  <a:srgbClr val="008000"/>
                </a:solidFill>
              </a:rPr>
              <a:t>EIC would </a:t>
            </a:r>
            <a:r>
              <a:rPr lang="en-AU" dirty="0">
                <a:solidFill>
                  <a:srgbClr val="008000"/>
                </a:solidFill>
              </a:rPr>
              <a:t>be capable of providing access to </a:t>
            </a:r>
            <a:r>
              <a:rPr lang="en-AU" i="1" dirty="0">
                <a:solidFill>
                  <a:srgbClr val="008000"/>
                </a:solidFill>
              </a:rPr>
              <a:t>π</a:t>
            </a:r>
            <a:r>
              <a:rPr lang="en-AU" dirty="0">
                <a:solidFill>
                  <a:srgbClr val="008000"/>
                </a:solidFill>
              </a:rPr>
              <a:t> and </a:t>
            </a:r>
            <a:r>
              <a:rPr lang="en-AU" i="1" dirty="0">
                <a:solidFill>
                  <a:srgbClr val="008000"/>
                </a:solidFill>
              </a:rPr>
              <a:t>K </a:t>
            </a:r>
            <a:r>
              <a:rPr lang="en-AU" dirty="0" smtClean="0">
                <a:solidFill>
                  <a:srgbClr val="008000"/>
                </a:solidFill>
              </a:rPr>
              <a:t>PDFs through </a:t>
            </a:r>
            <a:r>
              <a:rPr lang="en-AU" dirty="0">
                <a:solidFill>
                  <a:srgbClr val="008000"/>
                </a:solidFill>
              </a:rPr>
              <a:t>measurements of forward nucleon structure </a:t>
            </a:r>
            <a:r>
              <a:rPr lang="en-AU" dirty="0" smtClean="0">
                <a:solidFill>
                  <a:srgbClr val="008000"/>
                </a:solidFill>
              </a:rPr>
              <a:t>functions.</a:t>
            </a:r>
            <a:r>
              <a:rPr lang="en-AU" sz="1800" dirty="0" smtClean="0"/>
              <a:t> </a:t>
            </a:r>
          </a:p>
          <a:p>
            <a:r>
              <a:rPr lang="en-AU" sz="2000" dirty="0" err="1" smtClean="0"/>
              <a:t>Gribov-Lipatov</a:t>
            </a:r>
            <a:r>
              <a:rPr lang="en-AU" sz="2000" dirty="0" smtClean="0"/>
              <a:t> reciprocity (crossing symmetry) entails </a:t>
            </a:r>
            <a:r>
              <a:rPr lang="en-GB" sz="2000" dirty="0" smtClean="0"/>
              <a:t>connection between PDFs and fragmentation functions on</a:t>
            </a:r>
            <a:r>
              <a:rPr lang="en-AU" sz="2000" i="1" dirty="0"/>
              <a:t> z</a:t>
            </a:r>
            <a:r>
              <a:rPr lang="en-GB" sz="2000" i="1" dirty="0"/>
              <a:t> ≃ </a:t>
            </a:r>
            <a:r>
              <a:rPr lang="en-GB" sz="2000" i="1" dirty="0" smtClean="0"/>
              <a:t>1 (z </a:t>
            </a:r>
            <a:r>
              <a:rPr lang="en-GB" sz="2000" dirty="0" smtClean="0"/>
              <a:t>≥ 0.75)</a:t>
            </a:r>
            <a:endParaRPr lang="en-GB" sz="2000" i="1" dirty="0" smtClean="0"/>
          </a:p>
          <a:p>
            <a:pPr marL="800100" lvl="2" indent="0">
              <a:spcBef>
                <a:spcPts val="0"/>
              </a:spcBef>
              <a:buNone/>
            </a:pPr>
            <a:r>
              <a:rPr lang="en-GB" sz="2400" i="1" dirty="0" smtClean="0"/>
              <a:t>D</a:t>
            </a:r>
            <a:r>
              <a:rPr lang="en-GB" sz="2400" i="1" baseline="-25000" dirty="0" smtClean="0"/>
              <a:t>H/q</a:t>
            </a:r>
            <a:r>
              <a:rPr lang="en-GB" sz="2400" i="1" dirty="0" smtClean="0"/>
              <a:t>(z) ≈ z </a:t>
            </a:r>
            <a:r>
              <a:rPr lang="en-GB" sz="2400" i="1" dirty="0" err="1" smtClean="0"/>
              <a:t>q</a:t>
            </a:r>
            <a:r>
              <a:rPr lang="en-GB" sz="2400" i="1" baseline="30000" dirty="0" err="1" smtClean="0"/>
              <a:t>H</a:t>
            </a:r>
            <a:r>
              <a:rPr lang="en-GB" sz="2400" i="1" dirty="0" smtClean="0"/>
              <a:t>(z)</a:t>
            </a:r>
          </a:p>
          <a:p>
            <a:pPr marL="400050" lvl="1" indent="0">
              <a:buNone/>
            </a:pPr>
            <a:r>
              <a:rPr lang="en-GB" i="1" dirty="0">
                <a:solidFill>
                  <a:srgbClr val="C00000"/>
                </a:solidFill>
              </a:rPr>
              <a:t>R</a:t>
            </a:r>
            <a:r>
              <a:rPr lang="en-GB" i="1" dirty="0" smtClean="0">
                <a:solidFill>
                  <a:srgbClr val="C00000"/>
                </a:solidFill>
              </a:rPr>
              <a:t>eliable information on meson fragmentation functions is critical if the worldwide programme aimed at determining TMDs is to be successful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4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 smtClean="0"/>
              <a:t>Valence-quark PDFs </a:t>
            </a:r>
            <a:br>
              <a:rPr lang="en-GB" sz="3200" dirty="0" smtClean="0"/>
            </a:br>
            <a:r>
              <a:rPr lang="en-GB" sz="3200" dirty="0" smtClean="0"/>
              <a:t>within mesons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GB" dirty="0"/>
              <a:t>Compute PDFs from </a:t>
            </a:r>
            <a:r>
              <a:rPr lang="en-GB" dirty="0" smtClean="0"/>
              <a:t>imaginary part of virtual-photon </a:t>
            </a:r>
            <a:r>
              <a:rPr lang="en-GB" dirty="0"/>
              <a:t>– pion forward Compton scattering amplitude: </a:t>
            </a:r>
          </a:p>
          <a:p>
            <a:pPr marL="800100" lvl="2" indent="0">
              <a:buNone/>
            </a:pPr>
            <a:r>
              <a:rPr lang="el-GR" sz="2000" i="1" dirty="0" smtClean="0"/>
              <a:t>γ </a:t>
            </a:r>
            <a:r>
              <a:rPr lang="el-GR" sz="2000" i="1" dirty="0"/>
              <a:t>π → γ π</a:t>
            </a:r>
            <a:r>
              <a:rPr lang="el-GR" sz="2000" dirty="0"/>
              <a:t>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Handbag diagram is insufficient.  Doesn’t even preserve global symmetries.  Exists a class of leading-twist corrections that remedies this defect ⇒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400050" lvl="1" indent="0">
              <a:buNone/>
            </a:pPr>
            <a:r>
              <a:rPr lang="en-GB" dirty="0" smtClean="0"/>
              <a:t>Similar expressions for </a:t>
            </a:r>
            <a:r>
              <a:rPr lang="en-GB" i="1" dirty="0" err="1" smtClean="0"/>
              <a:t>u</a:t>
            </a:r>
            <a:r>
              <a:rPr lang="en-GB" i="1" baseline="-25000" dirty="0" err="1" smtClean="0"/>
              <a:t>V</a:t>
            </a:r>
            <a:r>
              <a:rPr lang="en-GB" i="1" baseline="30000" dirty="0" err="1" smtClean="0"/>
              <a:t>K</a:t>
            </a:r>
            <a:r>
              <a:rPr lang="en-GB" i="1" dirty="0" smtClean="0"/>
              <a:t>(x)</a:t>
            </a:r>
            <a:r>
              <a:rPr lang="en-GB" dirty="0" smtClean="0"/>
              <a:t>,</a:t>
            </a:r>
            <a:r>
              <a:rPr lang="en-GB" i="1" dirty="0" smtClean="0"/>
              <a:t> </a:t>
            </a:r>
            <a:r>
              <a:rPr lang="en-GB" i="1" dirty="0" err="1" smtClean="0"/>
              <a:t>s</a:t>
            </a:r>
            <a:r>
              <a:rPr lang="en-GB" i="1" baseline="-25000" dirty="0" err="1" smtClean="0"/>
              <a:t>V</a:t>
            </a:r>
            <a:r>
              <a:rPr lang="en-GB" i="1" baseline="30000" dirty="0" err="1" smtClean="0"/>
              <a:t>K</a:t>
            </a:r>
            <a:r>
              <a:rPr lang="en-GB" i="1" dirty="0" smtClean="0"/>
              <a:t>(x)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4876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/>
              <a:t>Basic features of the pion valence-quark distribution </a:t>
            </a:r>
            <a:r>
              <a:rPr lang="en-GB" sz="1200" i="1" dirty="0" smtClean="0"/>
              <a:t>function,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/>
              <a:t>Lei </a:t>
            </a:r>
            <a:r>
              <a:rPr lang="en-GB" sz="1200" dirty="0"/>
              <a:t>Chang, </a:t>
            </a:r>
            <a:r>
              <a:rPr lang="en-GB" sz="1200" dirty="0" err="1"/>
              <a:t>Cédric</a:t>
            </a:r>
            <a:r>
              <a:rPr lang="en-GB" sz="1200" dirty="0"/>
              <a:t> </a:t>
            </a:r>
            <a:r>
              <a:rPr lang="en-GB" sz="1200" dirty="0" err="1"/>
              <a:t>Mezrag</a:t>
            </a:r>
            <a:r>
              <a:rPr lang="en-GB" sz="1200" dirty="0"/>
              <a:t>, </a:t>
            </a:r>
            <a:r>
              <a:rPr lang="en-GB" sz="1200" dirty="0" smtClean="0"/>
              <a:t>et al., 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1200" dirty="0" smtClean="0">
                <a:hlinkClick r:id="rId2"/>
              </a:rPr>
              <a:t>arXiv:1406:5450 </a:t>
            </a:r>
            <a:r>
              <a:rPr lang="en-GB" sz="1200" dirty="0">
                <a:hlinkClick r:id="rId2"/>
              </a:rPr>
              <a:t>[</a:t>
            </a:r>
            <a:r>
              <a:rPr lang="en-GB" sz="1200" dirty="0" err="1">
                <a:hlinkClick r:id="rId2"/>
              </a:rPr>
              <a:t>nucl-th</a:t>
            </a:r>
            <a:r>
              <a:rPr lang="en-GB" sz="1200" dirty="0">
                <a:hlinkClick r:id="rId2"/>
              </a:rPr>
              <a:t>]</a:t>
            </a:r>
            <a:r>
              <a:rPr lang="en-GB" sz="1200" dirty="0"/>
              <a:t>, </a:t>
            </a:r>
            <a:r>
              <a:rPr lang="en-GB" sz="1200" dirty="0">
                <a:hlinkClick r:id="rId3"/>
              </a:rPr>
              <a:t>Phys. Lett. B </a:t>
            </a:r>
            <a:r>
              <a:rPr lang="en-GB" sz="1200" b="1" dirty="0">
                <a:hlinkClick r:id="rId3"/>
              </a:rPr>
              <a:t>737</a:t>
            </a:r>
            <a:r>
              <a:rPr lang="en-GB" sz="1200" dirty="0">
                <a:hlinkClick r:id="rId3"/>
              </a:rPr>
              <a:t> (2014)pp. </a:t>
            </a:r>
            <a:r>
              <a:rPr lang="en-GB" sz="1200" dirty="0" smtClean="0">
                <a:hlinkClick r:id="rId3"/>
              </a:rPr>
              <a:t>23–29</a:t>
            </a:r>
            <a:endParaRPr lang="en-GB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/>
              <a:t>Valence-quark distribution functions in the kaon and </a:t>
            </a:r>
            <a:r>
              <a:rPr lang="en-AU" sz="1200" i="1" dirty="0" smtClean="0"/>
              <a:t>pion,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/>
              <a:t>Chen </a:t>
            </a:r>
            <a:r>
              <a:rPr lang="en-AU" sz="1200" dirty="0"/>
              <a:t>Chen, Lei </a:t>
            </a:r>
            <a:r>
              <a:rPr lang="en-AU" sz="1200" dirty="0" smtClean="0"/>
              <a:t>Chang et al.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>
                <a:hlinkClick r:id="rId4"/>
              </a:rPr>
              <a:t>arXiv:1602.01502 </a:t>
            </a:r>
            <a:r>
              <a:rPr lang="en-AU" sz="1200" dirty="0">
                <a:hlinkClick r:id="rId4"/>
              </a:rPr>
              <a:t>[</a:t>
            </a:r>
            <a:r>
              <a:rPr lang="en-AU" sz="1200" dirty="0" err="1">
                <a:hlinkClick r:id="rId4"/>
              </a:rPr>
              <a:t>nucl-th</a:t>
            </a:r>
            <a:r>
              <a:rPr lang="en-AU" sz="1200" dirty="0" smtClean="0">
                <a:hlinkClick r:id="rId4"/>
              </a:rPr>
              <a:t>]</a:t>
            </a:r>
            <a:r>
              <a:rPr lang="en-AU" sz="1200" dirty="0" smtClean="0"/>
              <a:t>, </a:t>
            </a:r>
            <a:r>
              <a:rPr lang="en-GB" sz="1200" dirty="0">
                <a:hlinkClick r:id="rId5"/>
              </a:rPr>
              <a:t>Phys. Rev. D</a:t>
            </a:r>
            <a:r>
              <a:rPr lang="en-GB" sz="1200" b="1" dirty="0">
                <a:hlinkClick r:id="rId5"/>
              </a:rPr>
              <a:t>93</a:t>
            </a:r>
            <a:r>
              <a:rPr lang="en-GB" sz="1200" dirty="0">
                <a:hlinkClick r:id="rId5"/>
              </a:rPr>
              <a:t> (2016) 074021/1-11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24300"/>
            <a:ext cx="6184900" cy="11811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4419600" y="3820028"/>
            <a:ext cx="2971800" cy="3579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Projection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onto light-front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0" y="4518818"/>
            <a:ext cx="2286000" cy="3579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Partial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derivative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wrt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relative momentum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0296" y="5247302"/>
            <a:ext cx="3737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C00000"/>
                </a:solidFill>
              </a:rPr>
              <a:t>Measurable quantities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Directly related to 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dynamically generated quark masses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&amp; bound-state wave functions</a:t>
            </a:r>
            <a:endParaRPr lang="en-GB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3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838200" y="4038600"/>
            <a:ext cx="7696200" cy="1447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 cap="flat" cmpd="sng" algn="ctr">
            <a:solidFill>
              <a:srgbClr val="FFA52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/>
              <a:t>Valence-quark PDFs </a:t>
            </a:r>
            <a:br>
              <a:rPr lang="en-GB" sz="3200" dirty="0"/>
            </a:br>
            <a:r>
              <a:rPr lang="en-GB" sz="3200" dirty="0"/>
              <a:t>within mesons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GB" dirty="0" smtClean="0"/>
              <a:t>Formulae guarantee that valence-quark PDFs satisfy, independent of any and all structural details: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Algebraic proof that at an hadronic scale </a:t>
            </a:r>
            <a:r>
              <a:rPr lang="en-GB" i="1" dirty="0"/>
              <a:t>ζ</a:t>
            </a:r>
            <a:r>
              <a:rPr lang="en-GB" dirty="0"/>
              <a:t> </a:t>
            </a:r>
            <a:r>
              <a:rPr lang="en-GB" dirty="0" smtClean="0"/>
              <a:t>≈ </a:t>
            </a:r>
            <a:r>
              <a:rPr lang="en-GB" dirty="0"/>
              <a:t>0.5 </a:t>
            </a:r>
            <a:r>
              <a:rPr lang="en-GB" dirty="0" smtClean="0"/>
              <a:t>GeV </a:t>
            </a:r>
          </a:p>
          <a:p>
            <a:pPr marL="800100" lvl="2" indent="0">
              <a:buNone/>
            </a:pPr>
            <a:r>
              <a:rPr lang="en-GB" sz="2800" i="1" dirty="0" err="1" smtClean="0"/>
              <a:t>q</a:t>
            </a:r>
            <a:r>
              <a:rPr lang="en-GB" sz="2800" i="1" baseline="-25000" dirty="0" err="1" smtClean="0"/>
              <a:t>V</a:t>
            </a:r>
            <a:r>
              <a:rPr lang="en-GB" sz="2800" i="1" baseline="30000" dirty="0" err="1" smtClean="0"/>
              <a:t>M</a:t>
            </a:r>
            <a:r>
              <a:rPr lang="en-GB" sz="2800" i="1" dirty="0" smtClean="0"/>
              <a:t>(x </a:t>
            </a:r>
            <a:r>
              <a:rPr lang="en-GB" sz="2800" i="1" dirty="0"/>
              <a:t>≃ </a:t>
            </a:r>
            <a:r>
              <a:rPr lang="en-GB" sz="2800" i="1" dirty="0" smtClean="0"/>
              <a:t>1) </a:t>
            </a:r>
            <a:r>
              <a:rPr lang="en-GB" sz="2800" i="1" dirty="0"/>
              <a:t>∝ (1-x)</a:t>
            </a:r>
            <a:r>
              <a:rPr lang="en-GB" sz="2800" i="1" baseline="30000" dirty="0"/>
              <a:t>2n</a:t>
            </a:r>
            <a:r>
              <a:rPr lang="en-GB" sz="2800" dirty="0"/>
              <a:t> </a:t>
            </a:r>
            <a:endParaRPr lang="en-GB" sz="2800" dirty="0" smtClean="0"/>
          </a:p>
          <a:p>
            <a:pPr marL="400050" lvl="1" indent="0">
              <a:buNone/>
            </a:pPr>
            <a:r>
              <a:rPr lang="en-GB" sz="2400" dirty="0" smtClean="0"/>
              <a:t>in </a:t>
            </a:r>
            <a:r>
              <a:rPr lang="en-GB" sz="2400" dirty="0"/>
              <a:t>any theory with </a:t>
            </a:r>
            <a:r>
              <a:rPr lang="en-GB" sz="2400" i="1" dirty="0"/>
              <a:t>(1/k</a:t>
            </a:r>
            <a:r>
              <a:rPr lang="en-GB" sz="2400" i="1" baseline="30000" dirty="0"/>
              <a:t>2</a:t>
            </a:r>
            <a:r>
              <a:rPr lang="en-GB" sz="2400" i="1" dirty="0"/>
              <a:t>)</a:t>
            </a:r>
            <a:r>
              <a:rPr lang="en-GB" sz="2400" i="1" baseline="30000" dirty="0"/>
              <a:t>n</a:t>
            </a:r>
            <a:r>
              <a:rPr lang="en-GB" sz="2400" dirty="0"/>
              <a:t> vector-boson </a:t>
            </a:r>
            <a:r>
              <a:rPr lang="en-GB" sz="2400" dirty="0" smtClean="0"/>
              <a:t>exchange interaction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09800"/>
            <a:ext cx="3340100" cy="74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54350"/>
            <a:ext cx="3632200" cy="749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0" y="0"/>
            <a:ext cx="4876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/>
              <a:t>Basic features of the pion valence-quark distribution </a:t>
            </a:r>
            <a:r>
              <a:rPr lang="en-GB" sz="1200" i="1" dirty="0" smtClean="0"/>
              <a:t>function,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/>
              <a:t>Lei </a:t>
            </a:r>
            <a:r>
              <a:rPr lang="en-GB" sz="1200" dirty="0"/>
              <a:t>Chang, </a:t>
            </a:r>
            <a:r>
              <a:rPr lang="en-GB" sz="1200" dirty="0" err="1"/>
              <a:t>Cédric</a:t>
            </a:r>
            <a:r>
              <a:rPr lang="en-GB" sz="1200" dirty="0"/>
              <a:t> </a:t>
            </a:r>
            <a:r>
              <a:rPr lang="en-GB" sz="1200" dirty="0" err="1"/>
              <a:t>Mezrag</a:t>
            </a:r>
            <a:r>
              <a:rPr lang="en-GB" sz="1200" dirty="0"/>
              <a:t>, </a:t>
            </a:r>
            <a:r>
              <a:rPr lang="en-GB" sz="1200" dirty="0" smtClean="0"/>
              <a:t>et al., 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1200" dirty="0" smtClean="0">
                <a:hlinkClick r:id="rId4"/>
              </a:rPr>
              <a:t>arXiv:1406:5450 </a:t>
            </a:r>
            <a:r>
              <a:rPr lang="en-GB" sz="1200" dirty="0">
                <a:hlinkClick r:id="rId4"/>
              </a:rPr>
              <a:t>[</a:t>
            </a:r>
            <a:r>
              <a:rPr lang="en-GB" sz="1200" dirty="0" err="1">
                <a:hlinkClick r:id="rId4"/>
              </a:rPr>
              <a:t>nucl-th</a:t>
            </a:r>
            <a:r>
              <a:rPr lang="en-GB" sz="1200" dirty="0">
                <a:hlinkClick r:id="rId4"/>
              </a:rPr>
              <a:t>]</a:t>
            </a:r>
            <a:r>
              <a:rPr lang="en-GB" sz="1200" dirty="0"/>
              <a:t>, </a:t>
            </a:r>
            <a:r>
              <a:rPr lang="en-GB" sz="1200" dirty="0">
                <a:hlinkClick r:id="rId5"/>
              </a:rPr>
              <a:t>Phys. Lett. B </a:t>
            </a:r>
            <a:r>
              <a:rPr lang="en-GB" sz="1200" b="1" dirty="0">
                <a:hlinkClick r:id="rId5"/>
              </a:rPr>
              <a:t>737</a:t>
            </a:r>
            <a:r>
              <a:rPr lang="en-GB" sz="1200" dirty="0">
                <a:hlinkClick r:id="rId5"/>
              </a:rPr>
              <a:t> (2014)pp. </a:t>
            </a:r>
            <a:r>
              <a:rPr lang="en-GB" sz="1200" dirty="0" smtClean="0">
                <a:hlinkClick r:id="rId5"/>
              </a:rPr>
              <a:t>23–29</a:t>
            </a:r>
            <a:endParaRPr lang="en-GB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/>
              <a:t>Valence-quark distribution functions in the kaon and </a:t>
            </a:r>
            <a:r>
              <a:rPr lang="en-AU" sz="1200" i="1" dirty="0" smtClean="0"/>
              <a:t>pion,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/>
              <a:t>Chen </a:t>
            </a:r>
            <a:r>
              <a:rPr lang="en-AU" sz="1200" dirty="0"/>
              <a:t>Chen, Lei </a:t>
            </a:r>
            <a:r>
              <a:rPr lang="en-AU" sz="1200" dirty="0" smtClean="0"/>
              <a:t>Chang et al.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>
                <a:hlinkClick r:id="rId6"/>
              </a:rPr>
              <a:t>arXiv:1602.01502 </a:t>
            </a:r>
            <a:r>
              <a:rPr lang="en-AU" sz="1200" dirty="0">
                <a:hlinkClick r:id="rId6"/>
              </a:rPr>
              <a:t>[</a:t>
            </a:r>
            <a:r>
              <a:rPr lang="en-AU" sz="1200" dirty="0" err="1">
                <a:hlinkClick r:id="rId6"/>
              </a:rPr>
              <a:t>nucl-th</a:t>
            </a:r>
            <a:r>
              <a:rPr lang="en-AU" sz="1200" dirty="0" smtClean="0">
                <a:hlinkClick r:id="rId6"/>
              </a:rPr>
              <a:t>]</a:t>
            </a:r>
            <a:r>
              <a:rPr lang="en-AU" sz="1200" dirty="0" smtClean="0"/>
              <a:t>, </a:t>
            </a:r>
            <a:r>
              <a:rPr lang="en-GB" sz="1200" dirty="0">
                <a:hlinkClick r:id="rId7"/>
              </a:rPr>
              <a:t>Phys. Rev. D</a:t>
            </a:r>
            <a:r>
              <a:rPr lang="en-GB" sz="1200" b="1" dirty="0">
                <a:hlinkClick r:id="rId7"/>
              </a:rPr>
              <a:t>93</a:t>
            </a:r>
            <a:r>
              <a:rPr lang="en-GB" sz="1200" dirty="0">
                <a:hlinkClick r:id="rId7"/>
              </a:rPr>
              <a:t> (2016) 074021/1-11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76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 smtClean="0"/>
              <a:t>Realistic distributions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94276"/>
          </a:xfrm>
        </p:spPr>
        <p:txBody>
          <a:bodyPr/>
          <a:lstStyle/>
          <a:p>
            <a:r>
              <a:rPr lang="en-GB" sz="2000" u="sng" dirty="0" smtClean="0"/>
              <a:t>Pion distribution at </a:t>
            </a:r>
            <a:r>
              <a:rPr lang="en-GB" sz="2000" i="1" u="sng" dirty="0" err="1"/>
              <a:t>ζ</a:t>
            </a:r>
            <a:r>
              <a:rPr lang="en-GB" sz="2000" i="1" baseline="-25000" dirty="0" err="1"/>
              <a:t>H</a:t>
            </a:r>
            <a:endParaRPr lang="en-GB" sz="2000" i="1" baseline="-25000" dirty="0" smtClean="0"/>
          </a:p>
          <a:p>
            <a:pPr lvl="1"/>
            <a:r>
              <a:rPr lang="en-GB" dirty="0" smtClean="0"/>
              <a:t>DSE prediction, following from analysis of </a:t>
            </a:r>
            <a:r>
              <a:rPr lang="en-GB" dirty="0" err="1" smtClean="0"/>
              <a:t>leptonic</a:t>
            </a:r>
            <a:r>
              <a:rPr lang="en-GB" dirty="0" smtClean="0"/>
              <a:t> decay: </a:t>
            </a:r>
            <a:r>
              <a:rPr lang="en-GB" i="1" dirty="0" smtClean="0"/>
              <a:t>π</a:t>
            </a:r>
            <a:r>
              <a:rPr lang="en-GB" dirty="0" smtClean="0"/>
              <a:t> contains 5% sea</a:t>
            </a:r>
          </a:p>
          <a:p>
            <a:pPr lvl="1"/>
            <a:r>
              <a:rPr lang="en-GB" dirty="0" smtClean="0"/>
              <a:t>Assume GRV analysis of </a:t>
            </a:r>
            <a:r>
              <a:rPr lang="en-GB" i="1" dirty="0" smtClean="0"/>
              <a:t>πN </a:t>
            </a:r>
            <a:r>
              <a:rPr lang="en-GB" dirty="0" err="1" smtClean="0"/>
              <a:t>Drell</a:t>
            </a:r>
            <a:r>
              <a:rPr lang="en-GB" dirty="0" smtClean="0"/>
              <a:t>-Yan is reliable, then 30% of </a:t>
            </a:r>
            <a:r>
              <a:rPr lang="en-GB" i="1" dirty="0" smtClean="0"/>
              <a:t>π</a:t>
            </a:r>
            <a:r>
              <a:rPr lang="en-GB" dirty="0" smtClean="0"/>
              <a:t> momentum carried by glue</a:t>
            </a:r>
          </a:p>
          <a:p>
            <a:pPr marL="400050" lvl="1" indent="0">
              <a:buNone/>
            </a:pPr>
            <a:r>
              <a:rPr lang="en-GB" dirty="0" smtClean="0"/>
              <a:t>Adopting standard PDF parametrisations, this additional information is sufficient to completely fix realistic </a:t>
            </a:r>
            <a:r>
              <a:rPr lang="en-GB" i="1" dirty="0" smtClean="0"/>
              <a:t>u</a:t>
            </a:r>
            <a:r>
              <a:rPr lang="en-GB" i="1" baseline="-25000" dirty="0" smtClean="0"/>
              <a:t>π</a:t>
            </a:r>
            <a:r>
              <a:rPr lang="en-GB" i="1" dirty="0" smtClean="0"/>
              <a:t>(x;</a:t>
            </a:r>
            <a:r>
              <a:rPr lang="en-GB" i="1" dirty="0"/>
              <a:t> </a:t>
            </a:r>
            <a:r>
              <a:rPr lang="en-GB" i="1" dirty="0" err="1"/>
              <a:t>ζ</a:t>
            </a:r>
            <a:r>
              <a:rPr lang="en-GB" i="1" baseline="-25000" dirty="0" err="1"/>
              <a:t>H</a:t>
            </a:r>
            <a:r>
              <a:rPr lang="en-GB" i="1" dirty="0" smtClean="0"/>
              <a:t>) = valence</a:t>
            </a:r>
            <a:r>
              <a:rPr lang="en-GB" dirty="0" smtClean="0"/>
              <a:t> + </a:t>
            </a:r>
            <a:r>
              <a:rPr lang="en-GB" i="1" dirty="0" smtClean="0"/>
              <a:t>sea</a:t>
            </a:r>
            <a:r>
              <a:rPr lang="en-GB" dirty="0" smtClean="0"/>
              <a:t> + </a:t>
            </a:r>
            <a:r>
              <a:rPr lang="en-GB" i="1" dirty="0" smtClean="0"/>
              <a:t>glue</a:t>
            </a:r>
          </a:p>
          <a:p>
            <a:pPr>
              <a:spcBef>
                <a:spcPts val="1200"/>
              </a:spcBef>
            </a:pPr>
            <a:r>
              <a:rPr lang="en-GB" sz="2000" u="sng" dirty="0" smtClean="0"/>
              <a:t>Kaon </a:t>
            </a:r>
            <a:r>
              <a:rPr lang="en-GB" sz="2000" u="sng" dirty="0"/>
              <a:t>distribution at </a:t>
            </a:r>
            <a:r>
              <a:rPr lang="en-GB" sz="2000" i="1" u="sng" dirty="0" err="1" smtClean="0"/>
              <a:t>ζ</a:t>
            </a:r>
            <a:r>
              <a:rPr lang="en-GB" sz="2000" i="1" baseline="-25000" dirty="0" err="1" smtClean="0"/>
              <a:t>H</a:t>
            </a:r>
            <a:endParaRPr lang="en-GB" sz="2000" i="1" baseline="-25000" dirty="0"/>
          </a:p>
          <a:p>
            <a:pPr lvl="1"/>
            <a:r>
              <a:rPr lang="en-GB" dirty="0" smtClean="0"/>
              <a:t>Owing to heavier mass of intermediate states that can introduce sea-quarks, safe to assume sea-quark content of kaon is effectively zero</a:t>
            </a:r>
            <a:endParaRPr lang="en-GB" i="1" baseline="-25000" dirty="0"/>
          </a:p>
          <a:p>
            <a:pPr lvl="1"/>
            <a:r>
              <a:rPr lang="en-GB" dirty="0" smtClean="0"/>
              <a:t>Treat momentum fraction carried by glue as a parameter to be used in understanding </a:t>
            </a:r>
            <a:r>
              <a:rPr lang="en-GB" i="1" dirty="0" err="1" smtClean="0"/>
              <a:t>u</a:t>
            </a:r>
            <a:r>
              <a:rPr lang="en-GB" i="1" baseline="30000" dirty="0" err="1" smtClean="0"/>
              <a:t>K</a:t>
            </a:r>
            <a:r>
              <a:rPr lang="en-GB" i="1" dirty="0" smtClean="0"/>
              <a:t>(x)/u</a:t>
            </a:r>
            <a:r>
              <a:rPr lang="en-GB" i="1" baseline="30000" dirty="0" smtClean="0"/>
              <a:t>π</a:t>
            </a:r>
            <a:r>
              <a:rPr lang="en-GB" i="1" dirty="0" smtClean="0"/>
              <a:t>(x) </a:t>
            </a:r>
            <a:endParaRPr lang="en-GB" sz="2200" dirty="0" smtClean="0"/>
          </a:p>
          <a:p>
            <a:pPr marL="857250" lvl="2" indent="0">
              <a:buNone/>
            </a:pPr>
            <a:r>
              <a:rPr lang="en-GB" sz="2200" dirty="0" smtClean="0"/>
              <a:t>… owing to heavier mass of s-quark, </a:t>
            </a:r>
          </a:p>
          <a:p>
            <a:pPr marL="857250" lvl="2" indent="0">
              <a:spcBef>
                <a:spcPts val="0"/>
              </a:spcBef>
              <a:buNone/>
            </a:pPr>
            <a:r>
              <a:rPr lang="en-GB" sz="2200" dirty="0"/>
              <a:t>	</a:t>
            </a:r>
            <a:r>
              <a:rPr lang="en-GB" sz="2200" dirty="0" smtClean="0"/>
              <a:t>	expect </a:t>
            </a:r>
            <a:r>
              <a:rPr lang="en-GB" sz="2200" i="1" dirty="0"/>
              <a:t>〈</a:t>
            </a:r>
            <a:r>
              <a:rPr lang="en-GB" sz="2200" i="1" dirty="0" err="1"/>
              <a:t>x〉</a:t>
            </a:r>
            <a:r>
              <a:rPr lang="en-GB" sz="2200" i="1" baseline="-25000" dirty="0" err="1"/>
              <a:t>g</a:t>
            </a:r>
            <a:r>
              <a:rPr lang="en-GB" sz="2200" i="1" baseline="30000" dirty="0" err="1"/>
              <a:t>K</a:t>
            </a:r>
            <a:r>
              <a:rPr lang="en-GB" sz="2200" i="1" dirty="0"/>
              <a:t> &lt; 〈</a:t>
            </a:r>
            <a:r>
              <a:rPr lang="en-GB" sz="2200" i="1" dirty="0" err="1"/>
              <a:t>x〉</a:t>
            </a:r>
            <a:r>
              <a:rPr lang="en-GB" sz="2200" i="1" baseline="-25000" dirty="0" err="1"/>
              <a:t>g</a:t>
            </a:r>
            <a:r>
              <a:rPr lang="en-GB" sz="2200" i="1" baseline="30000" dirty="0"/>
              <a:t>π</a:t>
            </a:r>
            <a:r>
              <a:rPr lang="en-GB" sz="2200" dirty="0"/>
              <a:t>; </a:t>
            </a:r>
            <a:endParaRPr lang="en-GB" sz="2200" dirty="0" smtClean="0"/>
          </a:p>
          <a:p>
            <a:pPr marL="857250" lvl="2" indent="0">
              <a:buNone/>
            </a:pPr>
            <a:r>
              <a:rPr lang="en-GB" sz="2200" dirty="0" smtClean="0"/>
              <a:t>… but </a:t>
            </a:r>
            <a:r>
              <a:rPr lang="en-GB" sz="2200" dirty="0"/>
              <a:t>how much </a:t>
            </a:r>
            <a:r>
              <a:rPr lang="en-GB" sz="2200" dirty="0" smtClean="0"/>
              <a:t>less?</a:t>
            </a:r>
            <a:endParaRPr lang="en-GB" sz="2200" dirty="0"/>
          </a:p>
          <a:p>
            <a:pPr marL="857250" lvl="2" indent="0">
              <a:buNone/>
            </a:pPr>
            <a:endParaRPr lang="en-GB" i="1" dirty="0" smtClean="0"/>
          </a:p>
          <a:p>
            <a:pPr lvl="1"/>
            <a:endParaRPr lang="en-GB" i="1" baseline="-25000" dirty="0"/>
          </a:p>
          <a:p>
            <a:pPr marL="400050" lvl="1" indent="0">
              <a:buNone/>
            </a:pP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7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Strong Interactions in the </a:t>
            </a:r>
            <a:br>
              <a:rPr lang="en-GB" dirty="0"/>
            </a:br>
            <a:r>
              <a:rPr lang="en-GB" dirty="0"/>
              <a:t>Standard Model of Particle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GB" dirty="0" smtClean="0"/>
              <a:t>Only apparent scale in chromodynamics is mass of the quark field</a:t>
            </a:r>
          </a:p>
          <a:p>
            <a:r>
              <a:rPr lang="en-GB" dirty="0" smtClean="0"/>
              <a:t>In connection with everyday matter, that mass is 1/250</a:t>
            </a:r>
            <a:r>
              <a:rPr lang="en-GB" baseline="30000" dirty="0" smtClean="0"/>
              <a:t>th</a:t>
            </a:r>
            <a:r>
              <a:rPr lang="en-GB" dirty="0" smtClean="0"/>
              <a:t> of the natural (empirical) scale for strong interactions,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i="1" dirty="0" smtClean="0"/>
              <a:t>viz</a:t>
            </a:r>
            <a:r>
              <a:rPr lang="en-GB" dirty="0" smtClean="0"/>
              <a:t>. more-than two orders-of-magnitude smaller</a:t>
            </a:r>
          </a:p>
          <a:p>
            <a:pPr>
              <a:spcBef>
                <a:spcPts val="400"/>
              </a:spcBef>
            </a:pPr>
            <a:r>
              <a:rPr lang="en-GB" sz="2200" dirty="0" smtClean="0"/>
              <a:t>Quark mass is said to be generated by Higgs boson.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Plainly, however, that mass is very far removed from the natural scale for strongly-interacting matter</a:t>
            </a:r>
          </a:p>
          <a:p>
            <a:pPr>
              <a:spcBef>
                <a:spcPts val="600"/>
              </a:spcBef>
            </a:pPr>
            <a:r>
              <a:rPr lang="en-GB" i="1" dirty="0" smtClean="0">
                <a:solidFill>
                  <a:srgbClr val="C00000"/>
                </a:solidFill>
              </a:rPr>
              <a:t>Nuclear physics mass-scale </a:t>
            </a:r>
            <a:r>
              <a:rPr lang="en-GB" dirty="0" smtClean="0"/>
              <a:t>– 1 GeV – is an </a:t>
            </a:r>
            <a:r>
              <a:rPr lang="en-GB" i="1" dirty="0" smtClean="0">
                <a:solidFill>
                  <a:srgbClr val="C00000"/>
                </a:solidFill>
              </a:rPr>
              <a:t>emergent feature of the Standard Model</a:t>
            </a:r>
          </a:p>
          <a:p>
            <a:pPr lvl="1">
              <a:spcBef>
                <a:spcPts val="0"/>
              </a:spcBef>
            </a:pPr>
            <a:r>
              <a:rPr lang="en-GB" sz="2200" dirty="0" smtClean="0"/>
              <a:t>No amount of staring at </a:t>
            </a:r>
            <a:r>
              <a:rPr lang="en-GB" sz="2200" dirty="0" smtClean="0">
                <a:latin typeface="AR BERKLEY" panose="02000000000000000000" pitchFamily="2" charset="0"/>
              </a:rPr>
              <a:t>L</a:t>
            </a:r>
            <a:r>
              <a:rPr lang="en-GB" sz="2200" baseline="-25000" dirty="0" smtClean="0"/>
              <a:t>QCD</a:t>
            </a:r>
            <a:r>
              <a:rPr lang="en-GB" sz="2200" dirty="0" smtClean="0"/>
              <a:t> can reveal that scale</a:t>
            </a:r>
          </a:p>
          <a:p>
            <a:pPr>
              <a:spcBef>
                <a:spcPts val="300"/>
              </a:spcBef>
            </a:pPr>
            <a:r>
              <a:rPr lang="en-GB" dirty="0" smtClean="0"/>
              <a:t>Contrast with quantum electrodynamics, </a:t>
            </a:r>
            <a:r>
              <a:rPr lang="en-GB" i="1" dirty="0" smtClean="0"/>
              <a:t>e.g</a:t>
            </a:r>
            <a:r>
              <a:rPr lang="en-GB" dirty="0" smtClean="0"/>
              <a:t>. spectrum of hydrogen levels measured in units of </a:t>
            </a:r>
            <a:r>
              <a:rPr lang="en-GB" i="1" dirty="0" smtClean="0"/>
              <a:t>m</a:t>
            </a:r>
            <a:r>
              <a:rPr lang="en-GB" i="1" baseline="-25000" dirty="0" smtClean="0"/>
              <a:t>e</a:t>
            </a:r>
            <a:r>
              <a:rPr lang="en-GB" dirty="0" smtClean="0"/>
              <a:t>, which appears in </a:t>
            </a:r>
            <a:r>
              <a:rPr lang="en-GB" dirty="0" smtClean="0">
                <a:latin typeface="AR BERKLEY" panose="02000000000000000000" pitchFamily="2" charset="0"/>
              </a:rPr>
              <a:t>L</a:t>
            </a:r>
            <a:r>
              <a:rPr lang="en-GB" baseline="-25000" dirty="0" smtClean="0"/>
              <a:t>QED</a:t>
            </a:r>
            <a:endParaRPr lang="en-GB" dirty="0" smtClean="0"/>
          </a:p>
          <a:p>
            <a:pPr>
              <a:spcBef>
                <a:spcPts val="0"/>
              </a:spcBef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066800"/>
            <a:ext cx="5498592" cy="6096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4724400" y="1502925"/>
            <a:ext cx="1143000" cy="342234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0" y="0"/>
            <a:ext cx="3382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i="1" dirty="0"/>
              <a:t>Perspective on the origin of hadron masses</a:t>
            </a:r>
            <a:r>
              <a:rPr lang="en-AU" sz="1400" dirty="0"/>
              <a:t/>
            </a:r>
            <a:br>
              <a:rPr lang="en-AU" sz="1400" dirty="0"/>
            </a:br>
            <a:r>
              <a:rPr lang="en-AU" sz="1400" dirty="0"/>
              <a:t>Craig D. </a:t>
            </a:r>
            <a:r>
              <a:rPr lang="en-AU" sz="1400" dirty="0" smtClean="0"/>
              <a:t>Roberts, </a:t>
            </a:r>
            <a:r>
              <a:rPr lang="en-AU" sz="1400" dirty="0" smtClean="0">
                <a:hlinkClick r:id="rId4"/>
              </a:rPr>
              <a:t>arXiv:1606.03909 </a:t>
            </a:r>
            <a:r>
              <a:rPr lang="en-AU" sz="1400" dirty="0">
                <a:hlinkClick r:id="rId4"/>
              </a:rPr>
              <a:t>[</a:t>
            </a:r>
            <a:r>
              <a:rPr lang="en-AU" sz="1400" dirty="0" err="1">
                <a:hlinkClick r:id="rId4"/>
              </a:rPr>
              <a:t>nucl-th</a:t>
            </a:r>
            <a:r>
              <a:rPr lang="en-AU" sz="1400" dirty="0">
                <a:hlinkClick r:id="rId4"/>
              </a:rPr>
              <a:t>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99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Pion: </a:t>
            </a:r>
            <a:br>
              <a:rPr lang="en-GB" sz="2800" dirty="0" smtClean="0"/>
            </a:br>
            <a:r>
              <a:rPr lang="en-GB" sz="2800" dirty="0" smtClean="0"/>
              <a:t>DSE comparison with </a:t>
            </a:r>
            <a:r>
              <a:rPr lang="en-GB" sz="2800" dirty="0" err="1" smtClean="0"/>
              <a:t>lQCD</a:t>
            </a:r>
            <a:r>
              <a:rPr lang="en-GB" sz="2800" dirty="0" smtClean="0"/>
              <a:t> moments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899705" cy="4525963"/>
          </a:xfrm>
        </p:spPr>
        <p:txBody>
          <a:bodyPr/>
          <a:lstStyle/>
          <a:p>
            <a:r>
              <a:rPr lang="en-GB" sz="2000" dirty="0"/>
              <a:t>All </a:t>
            </a:r>
            <a:r>
              <a:rPr lang="en-GB" sz="2000" dirty="0" err="1"/>
              <a:t>lQCD</a:t>
            </a:r>
            <a:r>
              <a:rPr lang="en-GB" sz="2000" dirty="0"/>
              <a:t> studies agree with each other, within </a:t>
            </a:r>
            <a:r>
              <a:rPr lang="en-GB" sz="2000" dirty="0" smtClean="0"/>
              <a:t>errors</a:t>
            </a: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       </a:t>
            </a:r>
            <a:r>
              <a:rPr lang="en-GB" sz="2000" dirty="0"/>
              <a:t>[66]: </a:t>
            </a:r>
            <a:r>
              <a:rPr lang="en-GB" sz="2000" dirty="0" err="1"/>
              <a:t>Brommel</a:t>
            </a:r>
            <a:r>
              <a:rPr lang="en-GB" sz="2000" dirty="0"/>
              <a:t> et al. (2007)</a:t>
            </a:r>
          </a:p>
          <a:p>
            <a:pPr marL="400050" lvl="1" indent="0">
              <a:buNone/>
            </a:pPr>
            <a:r>
              <a:rPr lang="en-GB" dirty="0"/>
              <a:t>[67]: Best </a:t>
            </a:r>
            <a:r>
              <a:rPr lang="en-GB" i="1" dirty="0"/>
              <a:t>et al</a:t>
            </a:r>
            <a:r>
              <a:rPr lang="en-GB" dirty="0"/>
              <a:t>. (1997)</a:t>
            </a:r>
          </a:p>
          <a:p>
            <a:pPr marL="400050" lvl="1" indent="0">
              <a:spcAft>
                <a:spcPts val="600"/>
              </a:spcAft>
              <a:buNone/>
            </a:pPr>
            <a:r>
              <a:rPr lang="en-GB" dirty="0"/>
              <a:t>[68]: Detmold </a:t>
            </a:r>
            <a:r>
              <a:rPr lang="en-GB" i="1" dirty="0"/>
              <a:t>et al</a:t>
            </a:r>
            <a:r>
              <a:rPr lang="en-GB" dirty="0"/>
              <a:t>. (2003)</a:t>
            </a:r>
            <a:endParaRPr lang="en-GB" sz="2000" dirty="0"/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C00000"/>
                </a:solidFill>
              </a:rPr>
              <a:t>DSE and </a:t>
            </a:r>
            <a:r>
              <a:rPr lang="en-GB" sz="2000" dirty="0" err="1" smtClean="0">
                <a:solidFill>
                  <a:srgbClr val="C00000"/>
                </a:solidFill>
              </a:rPr>
              <a:t>lQCD</a:t>
            </a:r>
            <a:r>
              <a:rPr lang="en-GB" sz="2000" dirty="0" smtClean="0">
                <a:solidFill>
                  <a:srgbClr val="C00000"/>
                </a:solidFill>
              </a:rPr>
              <a:t> agree</a:t>
            </a:r>
            <a:r>
              <a:rPr lang="en-GB" sz="2000" dirty="0" smtClean="0"/>
              <a:t>, within errors; and DSE at level of 4% with </a:t>
            </a:r>
            <a:r>
              <a:rPr lang="en-GB" sz="2000" dirty="0" err="1" smtClean="0"/>
              <a:t>lQCD</a:t>
            </a:r>
            <a:r>
              <a:rPr lang="en-GB" sz="2000" dirty="0" smtClean="0"/>
              <a:t>-average</a:t>
            </a:r>
            <a:endParaRPr lang="en-GB" dirty="0" smtClean="0"/>
          </a:p>
          <a:p>
            <a:pPr marL="457200" indent="-457200"/>
            <a:r>
              <a:rPr lang="en-GB" sz="2000" i="1" dirty="0" smtClean="0">
                <a:solidFill>
                  <a:srgbClr val="C00000"/>
                </a:solidFill>
              </a:rPr>
              <a:t>On light-front, just 52% of the pion’s momentum is carried by valence-quarks at ζ</a:t>
            </a:r>
            <a:r>
              <a:rPr lang="en-GB" sz="2000" i="1" baseline="-25000" dirty="0" smtClean="0">
                <a:solidFill>
                  <a:srgbClr val="C00000"/>
                </a:solidFill>
              </a:rPr>
              <a:t>2</a:t>
            </a:r>
            <a:r>
              <a:rPr lang="en-GB" sz="2000" i="1" dirty="0" smtClean="0">
                <a:solidFill>
                  <a:srgbClr val="C00000"/>
                </a:solidFill>
              </a:rPr>
              <a:t> = 2GeV, down from 65% at </a:t>
            </a:r>
            <a:r>
              <a:rPr lang="en-GB" sz="2000" i="1" dirty="0" err="1" smtClean="0">
                <a:solidFill>
                  <a:srgbClr val="C00000"/>
                </a:solidFill>
              </a:rPr>
              <a:t>ζ</a:t>
            </a:r>
            <a:r>
              <a:rPr lang="en-GB" sz="2000" i="1" baseline="-25000" dirty="0" err="1" smtClean="0">
                <a:solidFill>
                  <a:srgbClr val="C00000"/>
                </a:solidFill>
              </a:rPr>
              <a:t>H</a:t>
            </a:r>
            <a:r>
              <a:rPr lang="en-GB" sz="2000" i="1" dirty="0" smtClean="0">
                <a:solidFill>
                  <a:srgbClr val="C00000"/>
                </a:solidFill>
              </a:rPr>
              <a:t>= 0.51GeV</a:t>
            </a:r>
          </a:p>
          <a:p>
            <a:pPr marL="400050" lvl="1" indent="0">
              <a:buNone/>
            </a:pPr>
            <a:endParaRPr lang="en-GB" dirty="0" smtClean="0"/>
          </a:p>
          <a:p>
            <a:pPr marL="400050" lvl="1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505" y="1416050"/>
            <a:ext cx="4939495" cy="40703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4953000" y="3581400"/>
            <a:ext cx="3352800" cy="533400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38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5490210" cy="57388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 smtClean="0"/>
              <a:t>Pion PDF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838200"/>
            <a:ext cx="3733800" cy="5287963"/>
          </a:xfrm>
        </p:spPr>
        <p:txBody>
          <a:bodyPr/>
          <a:lstStyle/>
          <a:p>
            <a:r>
              <a:rPr lang="en-GB" sz="2000" dirty="0"/>
              <a:t>Purple </a:t>
            </a:r>
            <a:r>
              <a:rPr lang="en-GB" sz="2000" dirty="0" smtClean="0"/>
              <a:t>dot-dot-dash = prediction </a:t>
            </a:r>
            <a:r>
              <a:rPr lang="en-GB" sz="2000" dirty="0"/>
              <a:t>at </a:t>
            </a:r>
            <a:r>
              <a:rPr lang="en-GB" sz="2000" i="1" dirty="0" err="1"/>
              <a:t>ζ</a:t>
            </a:r>
            <a:r>
              <a:rPr lang="en-GB" sz="2000" i="1" baseline="-25000" dirty="0" err="1"/>
              <a:t>H</a:t>
            </a:r>
            <a:r>
              <a:rPr lang="en-GB" sz="2000" dirty="0"/>
              <a:t> </a:t>
            </a:r>
          </a:p>
          <a:p>
            <a:r>
              <a:rPr lang="en-GB" sz="2000" dirty="0" smtClean="0"/>
              <a:t>Data = modern reappraisal of E615: NLO analysis plus soft-gluon </a:t>
            </a:r>
            <a:r>
              <a:rPr lang="en-GB" sz="2000" dirty="0" err="1" smtClean="0"/>
              <a:t>resummation</a:t>
            </a:r>
            <a:r>
              <a:rPr lang="en-GB" sz="2000" dirty="0" smtClean="0"/>
              <a:t> (ASV)</a:t>
            </a:r>
            <a:endParaRPr lang="en-GB" sz="2000" dirty="0"/>
          </a:p>
          <a:p>
            <a:r>
              <a:rPr lang="en-GB" sz="2000" dirty="0" smtClean="0"/>
              <a:t>Solid black curve, prediction evolved to </a:t>
            </a:r>
            <a:r>
              <a:rPr lang="en-GB" sz="2000" i="1" dirty="0" smtClean="0"/>
              <a:t>ζ</a:t>
            </a:r>
            <a:r>
              <a:rPr lang="en-GB" sz="2000" dirty="0" smtClean="0"/>
              <a:t>=5.2GeV, the scale associated with the experiments</a:t>
            </a:r>
          </a:p>
          <a:p>
            <a:r>
              <a:rPr lang="en-GB" sz="2000" dirty="0" smtClean="0"/>
              <a:t>Blue dashed curve = first DSE prediction, in 2000 (</a:t>
            </a:r>
            <a:r>
              <a:rPr lang="en-GB" sz="2000" i="1" dirty="0" smtClean="0"/>
              <a:t>ζ</a:t>
            </a:r>
            <a:r>
              <a:rPr lang="en-GB" sz="2000" dirty="0" smtClean="0"/>
              <a:t>=5.2GeV)</a:t>
            </a:r>
          </a:p>
          <a:p>
            <a:r>
              <a:rPr lang="en-GB" sz="2000" dirty="0" smtClean="0"/>
              <a:t>Dotted red curve = result obtained with momentum-independent gluon exchange (contact interaction, </a:t>
            </a:r>
            <a:r>
              <a:rPr lang="en-GB" sz="2000" i="1" dirty="0" smtClean="0"/>
              <a:t>ζ</a:t>
            </a:r>
            <a:r>
              <a:rPr lang="en-GB" sz="2000" dirty="0" smtClean="0"/>
              <a:t>=5.2GeV)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600200" y="2362200"/>
            <a:ext cx="11430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>
                <a:solidFill>
                  <a:srgbClr val="008000"/>
                </a:solidFill>
              </a:rPr>
              <a:t>ζ=5.2GeV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600200" y="2667000"/>
            <a:ext cx="25146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DSE: (1-x)</a:t>
            </a:r>
            <a:r>
              <a:rPr kumimoji="0" lang="en-GB" sz="1800" b="0" i="1" u="none" strike="noStrike" cap="none" normalizeH="0" baseline="3000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3.0</a:t>
            </a:r>
            <a:r>
              <a:rPr lang="en-GB" baseline="30000" dirty="0">
                <a:solidFill>
                  <a:srgbClr val="008000"/>
                </a:solidFill>
              </a:rPr>
              <a:t>±</a:t>
            </a:r>
            <a:r>
              <a:rPr kumimoji="0" lang="en-GB" sz="1800" b="0" i="1" u="none" strike="noStrike" cap="none" normalizeH="0" baseline="3000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0.1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1524000"/>
            <a:ext cx="16002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CI: (1-x)</a:t>
            </a:r>
            <a:r>
              <a:rPr lang="en-GB" i="1" baseline="30000" dirty="0" smtClean="0">
                <a:solidFill>
                  <a:srgbClr val="C00000"/>
                </a:solidFill>
                <a:latin typeface="Calibri" pitchFamily="34" charset="0"/>
              </a:rPr>
              <a:t>1.0</a:t>
            </a:r>
            <a:r>
              <a:rPr lang="en-GB" baseline="30000" dirty="0" smtClean="0">
                <a:solidFill>
                  <a:srgbClr val="C00000"/>
                </a:solidFill>
              </a:rPr>
              <a:t>±</a:t>
            </a:r>
            <a:r>
              <a:rPr lang="en-GB" i="1" baseline="30000" dirty="0" smtClean="0">
                <a:solidFill>
                  <a:srgbClr val="C00000"/>
                </a:solidFill>
                <a:latin typeface="Calibri" pitchFamily="34" charset="0"/>
              </a:rPr>
              <a:t>0.1</a:t>
            </a:r>
            <a:endParaRPr kumimoji="0" lang="en-GB" sz="1800" b="0" i="1" u="none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-48528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8000"/>
                </a:solidFill>
              </a:rPr>
              <a:t>DSE</a:t>
            </a:r>
          </a:p>
          <a:p>
            <a:r>
              <a:rPr lang="en-GB" dirty="0" smtClean="0">
                <a:solidFill>
                  <a:srgbClr val="000099"/>
                </a:solidFill>
              </a:rPr>
              <a:t>2000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</a:rPr>
              <a:t>    2016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1295400" y="533400"/>
            <a:ext cx="152400" cy="1524000"/>
          </a:xfrm>
          <a:prstGeom prst="straightConnector1">
            <a:avLst/>
          </a:prstGeom>
          <a:noFill/>
          <a:ln w="19050" cap="flat" cmpd="sng" algn="ctr">
            <a:solidFill>
              <a:srgbClr val="000099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981200" y="498557"/>
            <a:ext cx="232410" cy="781762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76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2401" y="3351858"/>
            <a:ext cx="5181600" cy="350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160" y="304800"/>
            <a:ext cx="5094440" cy="327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1143000"/>
          </a:xfrm>
        </p:spPr>
        <p:txBody>
          <a:bodyPr/>
          <a:lstStyle/>
          <a:p>
            <a:r>
              <a:rPr lang="en-GB" sz="3200" dirty="0" smtClean="0"/>
              <a:t>Kaon’s </a:t>
            </a:r>
            <a:br>
              <a:rPr lang="en-GB" sz="3200" dirty="0" smtClean="0"/>
            </a:br>
            <a:r>
              <a:rPr lang="en-GB" sz="3200" dirty="0"/>
              <a:t>g</a:t>
            </a:r>
            <a:r>
              <a:rPr lang="en-GB" sz="3200" dirty="0" smtClean="0"/>
              <a:t>luon content</a:t>
            </a:r>
            <a:endParaRPr lang="en-GB" sz="3200" i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9037"/>
            <a:ext cx="3530600" cy="4525963"/>
          </a:xfrm>
        </p:spPr>
        <p:txBody>
          <a:bodyPr/>
          <a:lstStyle/>
          <a:p>
            <a:r>
              <a:rPr lang="en-GB" i="1" dirty="0" smtClean="0"/>
              <a:t>〈</a:t>
            </a:r>
            <a:r>
              <a:rPr lang="en-GB" i="1" dirty="0" err="1" smtClean="0"/>
              <a:t>x〉</a:t>
            </a:r>
            <a:r>
              <a:rPr lang="en-GB" i="1" baseline="-25000" dirty="0" err="1" smtClean="0"/>
              <a:t>g</a:t>
            </a:r>
            <a:r>
              <a:rPr lang="en-GB" i="1" baseline="30000" dirty="0" err="1" smtClean="0"/>
              <a:t>K</a:t>
            </a:r>
            <a:r>
              <a:rPr lang="en-GB" i="1" dirty="0" smtClean="0"/>
              <a:t>(</a:t>
            </a:r>
            <a:r>
              <a:rPr lang="en-GB" i="1" dirty="0" err="1" smtClean="0"/>
              <a:t>ζ</a:t>
            </a:r>
            <a:r>
              <a:rPr lang="en-GB" i="1" baseline="-25000" dirty="0" err="1" smtClean="0"/>
              <a:t>H</a:t>
            </a:r>
            <a:r>
              <a:rPr lang="en-GB" i="1" dirty="0"/>
              <a:t>)</a:t>
            </a:r>
            <a:r>
              <a:rPr lang="en-GB" dirty="0"/>
              <a:t> = 0.05 ± </a:t>
            </a:r>
            <a:r>
              <a:rPr lang="en-GB" dirty="0" smtClean="0"/>
              <a:t>0.05</a:t>
            </a:r>
          </a:p>
          <a:p>
            <a:pPr marL="400050" lvl="1" indent="0">
              <a:buNone/>
            </a:pPr>
            <a:r>
              <a:rPr lang="en-GB" sz="2200" dirty="0"/>
              <a:t>⇒ </a:t>
            </a:r>
            <a:r>
              <a:rPr lang="en-GB" sz="2200" dirty="0" smtClean="0"/>
              <a:t>Valence quarks carry   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2200" dirty="0"/>
              <a:t> </a:t>
            </a:r>
            <a:r>
              <a:rPr lang="en-GB" sz="2200" dirty="0" smtClean="0"/>
              <a:t>     95% of kaon’s     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2200" dirty="0"/>
              <a:t> </a:t>
            </a:r>
            <a:r>
              <a:rPr lang="en-GB" sz="2200" dirty="0" smtClean="0"/>
              <a:t>     momentum at </a:t>
            </a:r>
            <a:r>
              <a:rPr lang="en-GB" sz="2200" i="1" dirty="0" err="1"/>
              <a:t>ζ</a:t>
            </a:r>
            <a:r>
              <a:rPr lang="en-GB" sz="2200" i="1" baseline="-25000" dirty="0" err="1"/>
              <a:t>H</a:t>
            </a:r>
            <a:endParaRPr lang="en-GB" sz="2200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Evolved to </a:t>
            </a:r>
            <a:r>
              <a:rPr lang="en-GB" sz="2400" i="1" dirty="0" smtClean="0"/>
              <a:t>ζ</a:t>
            </a:r>
            <a:r>
              <a:rPr lang="en-GB" sz="2400" i="1" baseline="-25000" dirty="0" smtClean="0"/>
              <a:t>2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400050" lvl="1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GB" sz="2200" i="1" dirty="0" smtClean="0">
                <a:solidFill>
                  <a:srgbClr val="C00000"/>
                </a:solidFill>
              </a:rPr>
              <a:t>Valence-quarks carry </a:t>
            </a:r>
            <a:r>
              <a:rPr lang="en-GB" sz="2800" i="1" dirty="0" smtClean="0">
                <a:solidFill>
                  <a:srgbClr val="C00000"/>
                </a:solidFill>
              </a:rPr>
              <a:t>⅔</a:t>
            </a:r>
            <a:r>
              <a:rPr lang="en-GB" sz="2200" i="1" dirty="0" smtClean="0">
                <a:solidFill>
                  <a:srgbClr val="C00000"/>
                </a:solidFill>
              </a:rPr>
              <a:t> of kaon’s light-front momentum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dirty="0" smtClean="0"/>
              <a:t>Only ½ for the pion</a:t>
            </a:r>
            <a:endParaRPr lang="en-GB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6834981" y="339630"/>
            <a:ext cx="914400" cy="2587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0%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507162" y="1044010"/>
            <a:ext cx="914400" cy="2587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</a:rPr>
              <a:t>10%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6781800" y="1143000"/>
            <a:ext cx="1020762" cy="951558"/>
          </a:xfrm>
          <a:prstGeom prst="straightConnector1">
            <a:avLst/>
          </a:prstGeom>
          <a:noFill/>
          <a:ln w="9525" cap="flat" cmpd="sng" algn="ctr">
            <a:solidFill>
              <a:srgbClr val="6600FF"/>
            </a:solidFill>
            <a:prstDash val="lgDash"/>
            <a:round/>
            <a:headEnd type="none" w="med" len="med"/>
            <a:tailEnd type="triangle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4876800" y="2094558"/>
            <a:ext cx="3200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1</a:t>
            </a:r>
            <a:r>
              <a:rPr kumimoji="0" lang="en-GB" sz="1800" b="0" i="0" u="none" strike="noStrike" cap="none" normalizeH="0" baseline="3000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st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 DSE analysis (Tandy 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et al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.,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</a:rPr>
              <a:t> fully numerical DSE solutions)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327400"/>
            <a:ext cx="3149600" cy="1244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3962401" y="6489700"/>
            <a:ext cx="2743200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05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52800" cy="1479550"/>
          </a:xfrm>
        </p:spPr>
        <p:txBody>
          <a:bodyPr/>
          <a:lstStyle/>
          <a:p>
            <a:r>
              <a:rPr lang="en-GB" sz="3200" dirty="0" smtClean="0"/>
              <a:t>Aside: quasi-PDF</a:t>
            </a:r>
            <a:endParaRPr lang="en-GB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295400"/>
            <a:ext cx="5367255" cy="353165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3465513" cy="44196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Continuum computation of valence-quark π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&amp; K 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quasi-PDFs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Individually, accuracy increases with increasing </a:t>
            </a:r>
            <a:r>
              <a:rPr lang="en-GB" sz="2000" i="1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20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z</a:t>
            </a:r>
            <a:endParaRPr lang="en-GB" sz="2000" i="1" baseline="-25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Ratio, however, is </a:t>
            </a:r>
            <a:r>
              <a:rPr lang="en-GB" sz="2000" i="1" dirty="0" smtClean="0">
                <a:solidFill>
                  <a:schemeClr val="tx2">
                    <a:lumMod val="75000"/>
                  </a:schemeClr>
                </a:solidFill>
              </a:rPr>
              <a:t>fairly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 accurate, within empirical errors, for </a:t>
            </a:r>
          </a:p>
          <a:p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GB" sz="2000" i="1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20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z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 &gt; 2 GeV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53145" y="6629400"/>
            <a:ext cx="3690855" cy="2286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87152" y="1905000"/>
            <a:ext cx="2523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24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z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en-GB" sz="24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2400" dirty="0" smtClean="0">
                <a:solidFill>
                  <a:srgbClr val="000099"/>
                </a:solidFill>
              </a:rPr>
              <a:t>2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2400" dirty="0" smtClean="0">
                <a:solidFill>
                  <a:srgbClr val="6600CC"/>
                </a:solidFill>
              </a:rPr>
              <a:t>4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2400" dirty="0" smtClean="0">
                <a:solidFill>
                  <a:srgbClr val="008000"/>
                </a:solidFill>
              </a:rPr>
              <a:t>10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 GeV</a:t>
            </a: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2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i="1" dirty="0"/>
              <a:t>π</a:t>
            </a:r>
            <a:r>
              <a:rPr lang="en-GB" sz="3600" dirty="0"/>
              <a:t> &amp; </a:t>
            </a:r>
            <a:r>
              <a:rPr lang="en-GB" sz="3600" i="1" dirty="0"/>
              <a:t>K</a:t>
            </a:r>
            <a:r>
              <a:rPr lang="en-GB" sz="3600" dirty="0"/>
              <a:t> PDFs</a:t>
            </a:r>
            <a:r>
              <a:rPr lang="en-GB" sz="2400" dirty="0"/>
              <a:t/>
            </a:r>
            <a:br>
              <a:rPr lang="en-GB" sz="2400" dirty="0"/>
            </a:b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884237"/>
                <a:ext cx="8458200" cy="5059363"/>
              </a:xfrm>
            </p:spPr>
            <p:txBody>
              <a:bodyPr/>
              <a:lstStyle/>
              <a:p>
                <a:r>
                  <a:rPr lang="en-GB" sz="2400" dirty="0" smtClean="0"/>
                  <a:t>Marked differences between </a:t>
                </a:r>
                <a:r>
                  <a:rPr lang="en-GB" sz="2400" i="1" dirty="0"/>
                  <a:t>π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&amp; </a:t>
                </a:r>
                <a:r>
                  <a:rPr lang="en-GB" sz="2400" i="1" dirty="0" smtClean="0"/>
                  <a:t>K</a:t>
                </a:r>
                <a:r>
                  <a:rPr lang="en-GB" sz="2400" dirty="0" smtClean="0"/>
                  <a:t> gluon content</a:t>
                </a:r>
              </a:p>
              <a:p>
                <a:pPr lvl="1"/>
                <a:r>
                  <a:rPr lang="en-AU" sz="2400" i="1" dirty="0" err="1" smtClean="0"/>
                  <a:t>ζ</a:t>
                </a:r>
                <a:r>
                  <a:rPr lang="en-AU" sz="2400" i="1" baseline="-25000" dirty="0" err="1" smtClean="0"/>
                  <a:t>H</a:t>
                </a:r>
                <a:r>
                  <a:rPr lang="en-AU" sz="2400" dirty="0"/>
                  <a:t>: </a:t>
                </a:r>
              </a:p>
              <a:p>
                <a:pPr lvl="2"/>
                <a:r>
                  <a:rPr lang="en-AU" sz="1800" dirty="0" smtClean="0"/>
                  <a:t>Whilst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AU" sz="1800" dirty="0" smtClean="0"/>
                  <a:t>  of </a:t>
                </a:r>
                <a:r>
                  <a:rPr lang="en-AU" sz="1800" dirty="0"/>
                  <a:t>pion’s light-front </a:t>
                </a:r>
                <a:r>
                  <a:rPr lang="en-AU" sz="1800" dirty="0" smtClean="0"/>
                  <a:t>momentum carried </a:t>
                </a:r>
                <a:r>
                  <a:rPr lang="en-AU" sz="1800" dirty="0"/>
                  <a:t>by </a:t>
                </a:r>
                <a:r>
                  <a:rPr lang="en-AU" sz="1800" dirty="0" smtClean="0"/>
                  <a:t>glue</a:t>
                </a:r>
                <a:endParaRPr lang="en-AU" sz="1800" dirty="0"/>
              </a:p>
              <a:p>
                <a:pPr lvl="2"/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𝑂𝑛𝑙𝑦</m:t>
                    </m:r>
                    <m:r>
                      <a:rPr lang="en-GB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AU" sz="1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AU" sz="1800" dirty="0" smtClean="0">
                    <a:solidFill>
                      <a:srgbClr val="C00000"/>
                    </a:solidFill>
                  </a:rPr>
                  <a:t>  of </a:t>
                </a:r>
                <a:r>
                  <a:rPr lang="en-AU" sz="1800" dirty="0">
                    <a:solidFill>
                      <a:srgbClr val="C00000"/>
                    </a:solidFill>
                  </a:rPr>
                  <a:t>the kaon’s light-front </a:t>
                </a:r>
                <a:r>
                  <a:rPr lang="en-AU" sz="1800" dirty="0" smtClean="0">
                    <a:solidFill>
                      <a:srgbClr val="C00000"/>
                    </a:solidFill>
                  </a:rPr>
                  <a:t>momentum lies with glue</a:t>
                </a:r>
              </a:p>
              <a:p>
                <a:pPr lvl="1"/>
                <a:r>
                  <a:rPr lang="en-AU" sz="2400" i="1" dirty="0" smtClean="0"/>
                  <a:t>ζ</a:t>
                </a:r>
                <a:r>
                  <a:rPr lang="en-AU" sz="2400" i="1" baseline="-25000" dirty="0" smtClean="0"/>
                  <a:t>2</a:t>
                </a:r>
                <a:r>
                  <a:rPr lang="en-AU" sz="2400" i="1" baseline="30000" dirty="0" smtClean="0"/>
                  <a:t>2</a:t>
                </a:r>
                <a:r>
                  <a:rPr lang="en-AU" sz="2400" i="1" dirty="0" smtClean="0"/>
                  <a:t> = </a:t>
                </a:r>
                <a:r>
                  <a:rPr lang="en-AU" sz="2400" dirty="0" smtClean="0"/>
                  <a:t>4 GeV</a:t>
                </a:r>
                <a:r>
                  <a:rPr lang="en-AU" sz="2400" baseline="30000" dirty="0" smtClean="0"/>
                  <a:t>2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AU" sz="2000" dirty="0" smtClean="0"/>
                  <a:t>Glue carries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AU" sz="2000" dirty="0" smtClean="0"/>
                  <a:t> of pion’s momentum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AU" sz="2000" dirty="0" smtClean="0"/>
                  <a:t> of kaon’s momentum</a:t>
                </a:r>
              </a:p>
              <a:p>
                <a:pPr lvl="1"/>
                <a:r>
                  <a:rPr lang="en-AU" sz="2400" dirty="0" smtClean="0"/>
                  <a:t>Evident in differences between large-</a:t>
                </a:r>
                <a:r>
                  <a:rPr lang="en-AU" sz="2400" i="1" dirty="0" smtClean="0"/>
                  <a:t>x</a:t>
                </a:r>
                <a:r>
                  <a:rPr lang="en-AU" sz="2400" dirty="0" smtClean="0"/>
                  <a:t> behaviour of valence-quark distributions in these two mesons</a:t>
                </a:r>
              </a:p>
              <a:p>
                <a:r>
                  <a:rPr lang="en-GB" sz="2400" dirty="0" smtClean="0"/>
                  <a:t>Signal of </a:t>
                </a:r>
                <a:r>
                  <a:rPr lang="en-GB" sz="2400" dirty="0" err="1" smtClean="0"/>
                  <a:t>Nambu</a:t>
                </a:r>
                <a:r>
                  <a:rPr lang="en-GB" sz="2400" dirty="0" smtClean="0"/>
                  <a:t>-Goldstone boson character of </a:t>
                </a:r>
                <a:r>
                  <a:rPr lang="en-GB" sz="2400" i="1" dirty="0" smtClean="0"/>
                  <a:t>π</a:t>
                </a:r>
                <a:endParaRPr lang="en-GB" sz="2400" dirty="0" smtClean="0"/>
              </a:p>
              <a:p>
                <a:pPr lvl="1"/>
                <a:r>
                  <a:rPr lang="en-GB" sz="2400" dirty="0" smtClean="0"/>
                  <a:t>Nearly complete cancellation between </a:t>
                </a:r>
              </a:p>
              <a:p>
                <a:pPr marL="857250" lvl="2" indent="0">
                  <a:spcBef>
                    <a:spcPts val="0"/>
                  </a:spcBef>
                  <a:buNone/>
                </a:pPr>
                <a:r>
                  <a:rPr lang="en-GB" sz="2400" dirty="0" smtClean="0"/>
                  <a:t>one-particle dressing and binding attraction </a:t>
                </a:r>
              </a:p>
              <a:p>
                <a:pPr marL="857250" lvl="2" indent="0">
                  <a:spcBef>
                    <a:spcPts val="0"/>
                  </a:spcBef>
                  <a:buNone/>
                </a:pPr>
                <a:r>
                  <a:rPr lang="en-GB" sz="2400" dirty="0" smtClean="0"/>
                  <a:t>in this almost massless </a:t>
                </a:r>
                <a:r>
                  <a:rPr lang="en-GB" sz="2400" dirty="0" err="1" smtClean="0"/>
                  <a:t>pseudoscalar</a:t>
                </a:r>
                <a:r>
                  <a:rPr lang="en-GB" sz="2400" dirty="0" smtClean="0"/>
                  <a:t> system</a:t>
                </a:r>
              </a:p>
              <a:p>
                <a:pPr marL="857250" lvl="2" indent="0">
                  <a:spcBef>
                    <a:spcPts val="0"/>
                  </a:spcBef>
                  <a:buNone/>
                </a:pPr>
                <a:r>
                  <a:rPr lang="en-GB" sz="2400" dirty="0" smtClean="0"/>
                  <a:t>		2 M + U ≈ 0</a:t>
                </a:r>
                <a:endParaRPr lang="en-GB" sz="2400" dirty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884237"/>
                <a:ext cx="8458200" cy="5059363"/>
              </a:xfrm>
              <a:blipFill rotWithShape="0">
                <a:blip r:embed="rId3"/>
                <a:stretch>
                  <a:fillRect l="-1009" t="-964" r="-937" b="-11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51756" y="6638552"/>
            <a:ext cx="3787590" cy="3048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53" y="4572000"/>
            <a:ext cx="2177075" cy="19206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4876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/>
              <a:t>Valence-quark </a:t>
            </a:r>
            <a:r>
              <a:rPr lang="en-AU" sz="1200" i="1" dirty="0"/>
              <a:t>distribution functions in the kaon and </a:t>
            </a:r>
            <a:r>
              <a:rPr lang="en-AU" sz="1200" i="1" dirty="0" smtClean="0"/>
              <a:t>pion,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/>
              <a:t>Chen </a:t>
            </a:r>
            <a:r>
              <a:rPr lang="en-AU" sz="1200" dirty="0"/>
              <a:t>Chen, Lei </a:t>
            </a:r>
            <a:r>
              <a:rPr lang="en-AU" sz="1200" dirty="0" smtClean="0"/>
              <a:t>Chang </a:t>
            </a:r>
            <a:r>
              <a:rPr lang="en-AU" sz="1200" i="1" dirty="0" smtClean="0"/>
              <a:t>et al</a:t>
            </a:r>
            <a:r>
              <a:rPr lang="en-AU" sz="12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>
                <a:hlinkClick r:id="rId5"/>
              </a:rPr>
              <a:t>arXiv:1602.01502 </a:t>
            </a:r>
            <a:r>
              <a:rPr lang="en-AU" sz="1200" dirty="0">
                <a:hlinkClick r:id="rId5"/>
              </a:rPr>
              <a:t>[</a:t>
            </a:r>
            <a:r>
              <a:rPr lang="en-AU" sz="1200" dirty="0" err="1">
                <a:hlinkClick r:id="rId5"/>
              </a:rPr>
              <a:t>nucl-th</a:t>
            </a:r>
            <a:r>
              <a:rPr lang="en-AU" sz="1200" dirty="0" smtClean="0">
                <a:hlinkClick r:id="rId5"/>
              </a:rPr>
              <a:t>]</a:t>
            </a:r>
            <a:r>
              <a:rPr lang="en-AU" sz="1200" dirty="0" smtClean="0"/>
              <a:t>, </a:t>
            </a:r>
            <a:r>
              <a:rPr lang="en-GB" sz="1200" dirty="0">
                <a:hlinkClick r:id="rId6"/>
              </a:rPr>
              <a:t>Phys. Rev. D</a:t>
            </a:r>
            <a:r>
              <a:rPr lang="en-GB" sz="1200" b="1" dirty="0">
                <a:hlinkClick r:id="rId6"/>
              </a:rPr>
              <a:t>93</a:t>
            </a:r>
            <a:r>
              <a:rPr lang="en-GB" sz="1200" dirty="0">
                <a:hlinkClick r:id="rId6"/>
              </a:rPr>
              <a:t> (2016) 074021/1-11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i="1" dirty="0"/>
              <a:t>π</a:t>
            </a:r>
            <a:r>
              <a:rPr lang="en-GB" sz="3600" dirty="0"/>
              <a:t> &amp; </a:t>
            </a:r>
            <a:r>
              <a:rPr lang="en-GB" sz="3600" i="1" dirty="0"/>
              <a:t>K</a:t>
            </a:r>
            <a:r>
              <a:rPr lang="en-GB" sz="3600" dirty="0"/>
              <a:t> PDFs</a:t>
            </a:r>
            <a:r>
              <a:rPr lang="en-GB" sz="2400" dirty="0"/>
              <a:t/>
            </a:r>
            <a:br>
              <a:rPr lang="en-GB" sz="24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GB" sz="2400" dirty="0" smtClean="0"/>
              <a:t>Existing textbook description of Goldstone’s theorem via </a:t>
            </a:r>
            <a:r>
              <a:rPr lang="en-GB" sz="2400" dirty="0" err="1" smtClean="0"/>
              <a:t>pointlike</a:t>
            </a:r>
            <a:r>
              <a:rPr lang="en-GB" sz="2400" dirty="0" smtClean="0"/>
              <a:t> modes is </a:t>
            </a:r>
            <a:r>
              <a:rPr lang="en-GB" sz="2400" i="1" dirty="0" smtClean="0"/>
              <a:t>outdated</a:t>
            </a:r>
            <a:r>
              <a:rPr lang="en-GB" sz="2400" dirty="0" smtClean="0"/>
              <a:t> and </a:t>
            </a:r>
            <a:r>
              <a:rPr lang="en-GB" sz="2400" i="1" dirty="0" smtClean="0"/>
              <a:t>simplistic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4876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/>
              <a:t>Valence-quark </a:t>
            </a:r>
            <a:r>
              <a:rPr lang="en-AU" sz="1200" i="1" dirty="0"/>
              <a:t>distribution functions in the kaon and </a:t>
            </a:r>
            <a:r>
              <a:rPr lang="en-AU" sz="1200" i="1" dirty="0" smtClean="0"/>
              <a:t>pion,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/>
              <a:t>Chen </a:t>
            </a:r>
            <a:r>
              <a:rPr lang="en-AU" sz="1200" dirty="0"/>
              <a:t>Chen, Lei </a:t>
            </a:r>
            <a:r>
              <a:rPr lang="en-AU" sz="1200" dirty="0" smtClean="0"/>
              <a:t>Chang </a:t>
            </a:r>
            <a:r>
              <a:rPr lang="en-AU" sz="1200" i="1" dirty="0" smtClean="0"/>
              <a:t>et al</a:t>
            </a:r>
            <a:r>
              <a:rPr lang="en-AU" sz="12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>
                <a:hlinkClick r:id="rId3"/>
              </a:rPr>
              <a:t>arXiv:1602.01502 </a:t>
            </a:r>
            <a:r>
              <a:rPr lang="en-AU" sz="1200" dirty="0">
                <a:hlinkClick r:id="rId3"/>
              </a:rPr>
              <a:t>[</a:t>
            </a:r>
            <a:r>
              <a:rPr lang="en-AU" sz="1200" dirty="0" err="1">
                <a:hlinkClick r:id="rId3"/>
              </a:rPr>
              <a:t>nucl-th</a:t>
            </a:r>
            <a:r>
              <a:rPr lang="en-AU" sz="1200" dirty="0" smtClean="0">
                <a:hlinkClick r:id="rId3"/>
              </a:rPr>
              <a:t>]</a:t>
            </a:r>
            <a:r>
              <a:rPr lang="en-AU" sz="1200" dirty="0" smtClean="0"/>
              <a:t>, </a:t>
            </a:r>
            <a:r>
              <a:rPr lang="en-GB" sz="1200" dirty="0">
                <a:hlinkClick r:id="rId4"/>
              </a:rPr>
              <a:t>Phys. Rev. D</a:t>
            </a:r>
            <a:r>
              <a:rPr lang="en-GB" sz="1200" b="1" dirty="0">
                <a:hlinkClick r:id="rId4"/>
              </a:rPr>
              <a:t>93</a:t>
            </a:r>
            <a:r>
              <a:rPr lang="en-GB" sz="1200" dirty="0">
                <a:hlinkClick r:id="rId4"/>
              </a:rPr>
              <a:t> (2016) 074021/1-11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80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i="1" dirty="0"/>
              <a:t>π</a:t>
            </a:r>
            <a:r>
              <a:rPr lang="en-GB" sz="3600" dirty="0"/>
              <a:t> &amp; </a:t>
            </a:r>
            <a:r>
              <a:rPr lang="en-GB" sz="3600" i="1" dirty="0"/>
              <a:t>K</a:t>
            </a:r>
            <a:r>
              <a:rPr lang="en-GB" sz="3600" dirty="0"/>
              <a:t> PDFs</a:t>
            </a:r>
            <a:r>
              <a:rPr lang="en-GB" sz="2400" dirty="0"/>
              <a:t/>
            </a:r>
            <a:br>
              <a:rPr lang="en-GB" sz="24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GB" sz="2400" dirty="0" smtClean="0"/>
              <a:t>The appearance of </a:t>
            </a:r>
            <a:r>
              <a:rPr lang="en-GB" sz="2400" dirty="0" err="1" smtClean="0"/>
              <a:t>Nambu</a:t>
            </a:r>
            <a:r>
              <a:rPr lang="en-GB" sz="2400" dirty="0" smtClean="0"/>
              <a:t>-Goldstone modes in the Standard Model is far more interesting</a:t>
            </a:r>
          </a:p>
          <a:p>
            <a:pPr lvl="1"/>
            <a:r>
              <a:rPr lang="en-GB" sz="2200" dirty="0" err="1" smtClean="0"/>
              <a:t>Nambu</a:t>
            </a:r>
            <a:r>
              <a:rPr lang="en-GB" sz="2200" dirty="0" smtClean="0"/>
              <a:t>-Goldstone modes are </a:t>
            </a:r>
            <a:r>
              <a:rPr lang="en-GB" sz="2200" dirty="0" err="1" smtClean="0"/>
              <a:t>nonpointlike</a:t>
            </a:r>
            <a:r>
              <a:rPr lang="en-GB" sz="2200" dirty="0" smtClean="0"/>
              <a:t>!</a:t>
            </a:r>
          </a:p>
          <a:p>
            <a:pPr lvl="1"/>
            <a:r>
              <a:rPr lang="en-GB" sz="2200" dirty="0" smtClean="0"/>
              <a:t>Intimately connected with origin of mass!</a:t>
            </a:r>
          </a:p>
          <a:p>
            <a:pPr lvl="1"/>
            <a:r>
              <a:rPr lang="en-GB" sz="2200" dirty="0" smtClean="0"/>
              <a:t>Quite probably inseparable from expression of confinement!</a:t>
            </a:r>
          </a:p>
          <a:p>
            <a:r>
              <a:rPr lang="en-GB" sz="2400" dirty="0" smtClean="0"/>
              <a:t>Difference between gluon content of </a:t>
            </a:r>
            <a:r>
              <a:rPr lang="en-GB" sz="2400" i="1" dirty="0"/>
              <a:t>π</a:t>
            </a:r>
            <a:r>
              <a:rPr lang="en-GB" sz="2400" dirty="0"/>
              <a:t> &amp; </a:t>
            </a:r>
            <a:r>
              <a:rPr lang="en-GB" sz="2400" i="1" dirty="0"/>
              <a:t>K </a:t>
            </a:r>
            <a:r>
              <a:rPr lang="en-GB" sz="2400" dirty="0" smtClean="0"/>
              <a:t>is measurable … 	using well-designed EIC </a:t>
            </a:r>
          </a:p>
          <a:p>
            <a:r>
              <a:rPr lang="en-GB" sz="2400" dirty="0" smtClean="0"/>
              <a:t>Write a definitive new chapter in future textbooks on the Standard Model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7" name="Picture 6" descr="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8017" y="5029199"/>
            <a:ext cx="4437897" cy="1204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4876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/>
              <a:t>Valence-quark </a:t>
            </a:r>
            <a:r>
              <a:rPr lang="en-AU" sz="1200" i="1" dirty="0"/>
              <a:t>distribution functions in the kaon and </a:t>
            </a:r>
            <a:r>
              <a:rPr lang="en-AU" sz="1200" i="1" dirty="0" smtClean="0"/>
              <a:t>pion,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/>
              <a:t>Chen </a:t>
            </a:r>
            <a:r>
              <a:rPr lang="en-AU" sz="1200" dirty="0"/>
              <a:t>Chen, Lei </a:t>
            </a:r>
            <a:r>
              <a:rPr lang="en-AU" sz="1200" dirty="0" smtClean="0"/>
              <a:t>Chang </a:t>
            </a:r>
            <a:r>
              <a:rPr lang="en-AU" sz="1200" i="1" dirty="0" smtClean="0"/>
              <a:t>et al</a:t>
            </a:r>
            <a:r>
              <a:rPr lang="en-AU" sz="12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dirty="0" smtClean="0">
                <a:hlinkClick r:id="rId4"/>
              </a:rPr>
              <a:t>arXiv:1602.01502 </a:t>
            </a:r>
            <a:r>
              <a:rPr lang="en-AU" sz="1200" dirty="0">
                <a:hlinkClick r:id="rId4"/>
              </a:rPr>
              <a:t>[</a:t>
            </a:r>
            <a:r>
              <a:rPr lang="en-AU" sz="1200" dirty="0" err="1">
                <a:hlinkClick r:id="rId4"/>
              </a:rPr>
              <a:t>nucl-th</a:t>
            </a:r>
            <a:r>
              <a:rPr lang="en-AU" sz="1200" dirty="0" smtClean="0">
                <a:hlinkClick r:id="rId4"/>
              </a:rPr>
              <a:t>]</a:t>
            </a:r>
            <a:r>
              <a:rPr lang="en-AU" sz="1200" dirty="0" smtClean="0"/>
              <a:t>, </a:t>
            </a:r>
            <a:r>
              <a:rPr lang="en-GB" sz="1200" dirty="0">
                <a:hlinkClick r:id="rId5"/>
              </a:rPr>
              <a:t>Phys. Rev. D</a:t>
            </a:r>
            <a:r>
              <a:rPr lang="en-GB" sz="1200" b="1" dirty="0">
                <a:hlinkClick r:id="rId5"/>
              </a:rPr>
              <a:t>93</a:t>
            </a:r>
            <a:r>
              <a:rPr lang="en-GB" sz="1200" dirty="0">
                <a:hlinkClick r:id="rId5"/>
              </a:rPr>
              <a:t> (2016) 074021/1-11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641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5840" cy="6854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7765" y="4406900"/>
            <a:ext cx="4946947" cy="136207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0853" y="2157413"/>
            <a:ext cx="4946947" cy="15001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GB" sz="138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Mistral" panose="03090702030407020403" pitchFamily="66" charset="0"/>
              </a:rPr>
              <a:t>Epilogue</a:t>
            </a:r>
            <a:endParaRPr lang="en-GB" sz="138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60000" endA="900" endPos="60000" dist="60007" dir="5400000" sy="-100000" algn="bl" rotWithShape="0"/>
              </a:effectLst>
              <a:latin typeface="Mistral" panose="03090702030407020403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6638278"/>
            <a:ext cx="4114800" cy="3810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4400" y="6485878"/>
            <a:ext cx="5942013" cy="228600"/>
          </a:xfrm>
        </p:spPr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2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pPr algn="r"/>
            <a:r>
              <a:rPr lang="en-US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anose="03090702030407020403" pitchFamily="66" charset="0"/>
              </a:rPr>
              <a:t>Epilogue</a:t>
            </a:r>
            <a:endParaRPr lang="en-US" sz="5400" dirty="0">
              <a:latin typeface="Mistral" panose="030907020304070204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9144000" cy="5668963"/>
          </a:xfrm>
        </p:spPr>
        <p:txBody>
          <a:bodyPr/>
          <a:lstStyle/>
          <a:p>
            <a:r>
              <a:rPr lang="en-US" sz="2300" dirty="0" smtClean="0"/>
              <a:t>Challenge: Explain and Understand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300" dirty="0"/>
              <a:t>	</a:t>
            </a:r>
            <a:r>
              <a:rPr lang="en-US" sz="2300" dirty="0" smtClean="0"/>
              <a:t>the Origin of the vast bulk of Visible Mass</a:t>
            </a:r>
          </a:p>
          <a:p>
            <a:pPr>
              <a:spcBef>
                <a:spcPts val="600"/>
              </a:spcBef>
            </a:pPr>
            <a:r>
              <a:rPr lang="en-US" sz="2300" dirty="0" smtClean="0"/>
              <a:t>Current Paradigm: Quantum Chromodynamics</a:t>
            </a:r>
          </a:p>
          <a:p>
            <a:pPr>
              <a:spcBef>
                <a:spcPts val="600"/>
              </a:spcBef>
            </a:pPr>
            <a:r>
              <a:rPr lang="en-US" sz="2300" dirty="0" smtClean="0"/>
              <a:t>QCD </a:t>
            </a:r>
            <a:r>
              <a:rPr lang="en-US" sz="2300" dirty="0"/>
              <a:t>is plausibly </a:t>
            </a:r>
            <a:r>
              <a:rPr lang="en-US" sz="2300" dirty="0" smtClean="0"/>
              <a:t>a mathematically well-defined </a:t>
            </a:r>
            <a:r>
              <a:rPr lang="en-US" sz="2300" dirty="0"/>
              <a:t>quantum field </a:t>
            </a:r>
            <a:r>
              <a:rPr lang="en-US" sz="2300" dirty="0" smtClean="0"/>
              <a:t>theory,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300" dirty="0" smtClean="0"/>
              <a:t>	</a:t>
            </a:r>
            <a:r>
              <a:rPr lang="en-US" sz="2400" i="1" dirty="0" smtClean="0"/>
              <a:t>The only one we’ve ever produced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Consequently, it is a worthwhile paradigm for developing Beyond-SM theories</a:t>
            </a:r>
          </a:p>
          <a:p>
            <a:pPr>
              <a:spcBef>
                <a:spcPts val="600"/>
              </a:spcBef>
            </a:pPr>
            <a:r>
              <a:rPr lang="en-US" sz="2300" dirty="0" smtClean="0"/>
              <a:t>Challenge is to reveal the content of QCD</a:t>
            </a:r>
          </a:p>
          <a:p>
            <a:pPr>
              <a:spcBef>
                <a:spcPts val="600"/>
              </a:spcBef>
            </a:pPr>
            <a:r>
              <a:rPr lang="en-US" sz="2300" dirty="0" smtClean="0"/>
              <a:t>Parton distributions are measurable, but for QCD validation</a:t>
            </a:r>
          </a:p>
          <a:p>
            <a:pPr lvl="1">
              <a:spcBef>
                <a:spcPts val="0"/>
              </a:spcBef>
            </a:pPr>
            <a:r>
              <a:rPr lang="en-US" sz="2100" dirty="0" smtClean="0"/>
              <a:t>Unsound model computations and rough sketches are inadequate</a:t>
            </a:r>
          </a:p>
          <a:p>
            <a:pPr lvl="1">
              <a:spcBef>
                <a:spcPts val="0"/>
              </a:spcBef>
            </a:pPr>
            <a:r>
              <a:rPr lang="en-US" sz="2100" i="1" dirty="0" smtClean="0">
                <a:solidFill>
                  <a:srgbClr val="F34D07"/>
                </a:solidFill>
              </a:rPr>
              <a:t>Need precise </a:t>
            </a:r>
            <a:r>
              <a:rPr lang="en-US" sz="2100" i="1" u="sng" dirty="0" smtClean="0">
                <a:solidFill>
                  <a:srgbClr val="F34D07"/>
                </a:solidFill>
              </a:rPr>
              <a:t>QCD-connected</a:t>
            </a:r>
            <a:r>
              <a:rPr lang="en-US" sz="2100" i="1" dirty="0" smtClean="0">
                <a:solidFill>
                  <a:srgbClr val="F34D07"/>
                </a:solidFill>
              </a:rPr>
              <a:t> predictions of their pointwise behavior</a:t>
            </a:r>
          </a:p>
          <a:p>
            <a:pPr lvl="1">
              <a:spcBef>
                <a:spcPts val="0"/>
              </a:spcBef>
            </a:pPr>
            <a:r>
              <a:rPr lang="en-US" sz="2100" i="1" dirty="0" smtClean="0">
                <a:solidFill>
                  <a:srgbClr val="F34D07"/>
                </a:solidFill>
              </a:rPr>
              <a:t>Need empirical validation of QCD-connected predictions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ln w="0"/>
                <a:solidFill>
                  <a:srgbClr val="008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Comparison – light-quark vs. s-quark observables/distributions</a:t>
            </a:r>
          </a:p>
          <a:p>
            <a:pPr lvl="1">
              <a:spcBef>
                <a:spcPts val="0"/>
              </a:spcBef>
            </a:pPr>
            <a:r>
              <a:rPr lang="en-US" sz="2100" dirty="0" smtClean="0">
                <a:ln w="0"/>
                <a:solidFill>
                  <a:srgbClr val="008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Potentially hold cleanest signals for the origin of vast bulk of visible mass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n w="0"/>
                <a:solidFill>
                  <a:srgbClr val="008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Reveal the </a:t>
            </a:r>
            <a:r>
              <a:rPr lang="en-US" sz="2400" i="1" dirty="0" smtClean="0">
                <a:ln w="0"/>
                <a:solidFill>
                  <a:srgbClr val="008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glue</a:t>
            </a:r>
            <a:r>
              <a:rPr lang="en-US" sz="2400" dirty="0" smtClean="0">
                <a:ln w="0"/>
                <a:solidFill>
                  <a:srgbClr val="008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 that binds us all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0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 Mass?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41437"/>
            <a:ext cx="8537575" cy="4983163"/>
          </a:xfrm>
        </p:spPr>
        <p:txBody>
          <a:bodyPr/>
          <a:lstStyle/>
          <a:p>
            <a:r>
              <a:rPr lang="en-GB" sz="2400" dirty="0" smtClean="0"/>
              <a:t>Classical chromodynamics </a:t>
            </a:r>
            <a:r>
              <a:rPr lang="en-GB" sz="2400" dirty="0"/>
              <a:t>… </a:t>
            </a:r>
            <a:r>
              <a:rPr lang="en-GB" sz="2400" dirty="0" smtClean="0"/>
              <a:t>non-Abelian </a:t>
            </a:r>
            <a:r>
              <a:rPr lang="en-GB" sz="2400" dirty="0"/>
              <a:t>local gauge theory </a:t>
            </a:r>
            <a:endParaRPr lang="en-GB" sz="2400" dirty="0" smtClean="0"/>
          </a:p>
          <a:p>
            <a:r>
              <a:rPr lang="en-GB" sz="2400" dirty="0"/>
              <a:t>R</a:t>
            </a:r>
            <a:r>
              <a:rPr lang="en-GB" sz="2400" dirty="0" smtClean="0"/>
              <a:t>emove the current mass … there’s no energy scale left</a:t>
            </a:r>
          </a:p>
          <a:p>
            <a:r>
              <a:rPr lang="en-AU" sz="2400" i="1" dirty="0">
                <a:solidFill>
                  <a:srgbClr val="FF0000"/>
                </a:solidFill>
              </a:rPr>
              <a:t>N</a:t>
            </a:r>
            <a:r>
              <a:rPr lang="en-AU" sz="2400" i="1" dirty="0" smtClean="0">
                <a:solidFill>
                  <a:srgbClr val="FF0000"/>
                </a:solidFill>
              </a:rPr>
              <a:t>o </a:t>
            </a:r>
            <a:r>
              <a:rPr lang="en-AU" sz="2400" i="1" dirty="0">
                <a:solidFill>
                  <a:srgbClr val="FF0000"/>
                </a:solidFill>
              </a:rPr>
              <a:t>dynamics in a </a:t>
            </a:r>
            <a:r>
              <a:rPr lang="en-AU" sz="2400" i="1" dirty="0" smtClean="0">
                <a:solidFill>
                  <a:srgbClr val="FF0000"/>
                </a:solidFill>
              </a:rPr>
              <a:t>scale-invariant theory</a:t>
            </a:r>
            <a:r>
              <a:rPr lang="en-AU" sz="2400" dirty="0" smtClean="0"/>
              <a:t>; only kinematics … the theory looks the same at all length-scales </a:t>
            </a:r>
            <a:r>
              <a:rPr lang="en-GB" sz="2400" dirty="0"/>
              <a:t>… </a:t>
            </a:r>
            <a:r>
              <a:rPr lang="en-GB" sz="2400" dirty="0" smtClean="0"/>
              <a:t>there can be no clumps of anything </a:t>
            </a:r>
            <a:r>
              <a:rPr lang="en-GB" sz="2400" dirty="0"/>
              <a:t>… </a:t>
            </a:r>
            <a:r>
              <a:rPr lang="en-AU" sz="2400" i="1" dirty="0" smtClean="0">
                <a:solidFill>
                  <a:srgbClr val="FF0000"/>
                </a:solidFill>
              </a:rPr>
              <a:t>hence </a:t>
            </a:r>
            <a:r>
              <a:rPr lang="en-AU" sz="2400" i="1" dirty="0">
                <a:solidFill>
                  <a:srgbClr val="FF0000"/>
                </a:solidFill>
              </a:rPr>
              <a:t>bound-states are impossible</a:t>
            </a:r>
            <a:r>
              <a:rPr lang="en-AU" sz="2400" dirty="0" smtClean="0"/>
              <a:t>.</a:t>
            </a:r>
          </a:p>
          <a:p>
            <a:r>
              <a:rPr lang="en-AU" sz="2400" dirty="0" smtClean="0"/>
              <a:t> </a:t>
            </a:r>
            <a:r>
              <a:rPr lang="en-AU" sz="2800" i="1" dirty="0" smtClean="0"/>
              <a:t>Our Universe can’t exist</a:t>
            </a:r>
            <a:endParaRPr lang="en-AU" sz="2400" i="1" dirty="0" smtClean="0"/>
          </a:p>
          <a:p>
            <a:r>
              <a:rPr lang="en-AU" sz="2400" i="1" dirty="0" smtClean="0">
                <a:solidFill>
                  <a:srgbClr val="FF0000"/>
                </a:solidFill>
              </a:rPr>
              <a:t>Higgs boson doesn’t solve this problem</a:t>
            </a:r>
            <a:r>
              <a:rPr lang="en-GB" sz="2400" dirty="0"/>
              <a:t> </a:t>
            </a:r>
            <a:r>
              <a:rPr lang="en-GB" sz="2400" dirty="0" smtClean="0"/>
              <a:t>… normal matter is constituted from light-quarks &amp; the mass of protons and neutrons, the kernels of all visible matter, are 100-times larger than anything the Higgs can produce</a:t>
            </a:r>
          </a:p>
          <a:p>
            <a:r>
              <a:rPr lang="en-GB" sz="2400" dirty="0" smtClean="0"/>
              <a:t> </a:t>
            </a:r>
            <a:r>
              <a:rPr lang="en-GB" sz="2800" i="1" dirty="0" smtClean="0">
                <a:solidFill>
                  <a:srgbClr val="FF0000"/>
                </a:solidFill>
              </a:rPr>
              <a:t>Where did it all begin?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2800" i="1" dirty="0" smtClean="0">
                <a:solidFill>
                  <a:srgbClr val="FF0000"/>
                </a:solidFill>
              </a:rPr>
              <a:t>… becomes </a:t>
            </a:r>
            <a:r>
              <a:rPr lang="en-GB" sz="2800" i="1" dirty="0">
                <a:solidFill>
                  <a:srgbClr val="FF0000"/>
                </a:solidFill>
              </a:rPr>
              <a:t>… </a:t>
            </a:r>
            <a:r>
              <a:rPr lang="en-GB" sz="2800" i="1" dirty="0" smtClean="0">
                <a:solidFill>
                  <a:srgbClr val="FF0000"/>
                </a:solidFill>
              </a:rPr>
              <a:t>Where did it all come from?</a:t>
            </a:r>
            <a:endParaRPr lang="en-AU" sz="2400" i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98592" cy="6096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2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 Mass?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537575" cy="49831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err="1" smtClean="0"/>
              <a:t>Poincaré</a:t>
            </a:r>
            <a:r>
              <a:rPr lang="en-GB" dirty="0" smtClean="0"/>
              <a:t> </a:t>
            </a:r>
            <a:r>
              <a:rPr lang="en-GB" dirty="0"/>
              <a:t>invariance </a:t>
            </a:r>
            <a:r>
              <a:rPr lang="en-GB" dirty="0" smtClean="0"/>
              <a:t>entails that the Energy-Momentum Tensor is divergence-free, </a:t>
            </a:r>
            <a:r>
              <a:rPr lang="en-GB" i="1" dirty="0" smtClean="0"/>
              <a:t>i.e</a:t>
            </a:r>
            <a:r>
              <a:rPr lang="en-GB" dirty="0" smtClean="0"/>
              <a:t>. it defines a conserved current: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 smtClean="0"/>
          </a:p>
          <a:p>
            <a:r>
              <a:rPr lang="en-AU" dirty="0" err="1" smtClean="0"/>
              <a:t>Noether</a:t>
            </a:r>
            <a:r>
              <a:rPr lang="en-AU" dirty="0" smtClean="0"/>
              <a:t> </a:t>
            </a:r>
            <a:r>
              <a:rPr lang="en-AU" dirty="0"/>
              <a:t>current associated with a global scale transformation: </a:t>
            </a:r>
            <a:endParaRPr lang="en-AU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en-AU" i="1" dirty="0" smtClean="0"/>
              <a:t>	</a:t>
            </a:r>
            <a:r>
              <a:rPr lang="en-AU" sz="2400" i="1" dirty="0" smtClean="0"/>
              <a:t>x</a:t>
            </a:r>
            <a:r>
              <a:rPr lang="en-GB" sz="2400" i="1" dirty="0" smtClean="0"/>
              <a:t> </a:t>
            </a:r>
            <a:r>
              <a:rPr lang="en-GB" sz="2400" i="1" dirty="0"/>
              <a:t>→ </a:t>
            </a:r>
            <a:r>
              <a:rPr lang="en-GB" sz="2400" i="1" dirty="0" smtClean="0"/>
              <a:t>e</a:t>
            </a:r>
            <a:r>
              <a:rPr lang="en-GB" sz="2400" i="1" baseline="30000" dirty="0" smtClean="0"/>
              <a:t>-σ</a:t>
            </a:r>
            <a:r>
              <a:rPr lang="en-AU" sz="2400" i="1" dirty="0" smtClean="0"/>
              <a:t> </a:t>
            </a:r>
            <a:r>
              <a:rPr lang="en-AU" sz="2400" i="1" dirty="0"/>
              <a:t>x</a:t>
            </a:r>
            <a:endParaRPr lang="en-GB" sz="2400" i="1" baseline="30000" dirty="0"/>
          </a:p>
          <a:p>
            <a:pPr marL="400050" lvl="1" indent="0">
              <a:spcBef>
                <a:spcPts val="0"/>
              </a:spcBef>
              <a:buNone/>
            </a:pPr>
            <a:r>
              <a:rPr lang="en-AU" sz="2200" dirty="0" smtClean="0"/>
              <a:t>is </a:t>
            </a:r>
            <a:r>
              <a:rPr lang="en-AU" sz="2200" dirty="0"/>
              <a:t>the </a:t>
            </a:r>
            <a:r>
              <a:rPr lang="en-AU" sz="2200" dirty="0" smtClean="0"/>
              <a:t>dilation current: </a:t>
            </a:r>
            <a:r>
              <a:rPr lang="en-GB" sz="2400" i="1" dirty="0" err="1"/>
              <a:t>D</a:t>
            </a:r>
            <a:r>
              <a:rPr lang="en-GB" sz="2400" i="1" baseline="-25000" dirty="0" err="1"/>
              <a:t>μν</a:t>
            </a:r>
            <a:r>
              <a:rPr lang="en-GB" sz="2400" dirty="0"/>
              <a:t>=</a:t>
            </a:r>
            <a:r>
              <a:rPr lang="en-GB" sz="2400" i="1" dirty="0" err="1"/>
              <a:t>T</a:t>
            </a:r>
            <a:r>
              <a:rPr lang="en-GB" sz="2400" i="1" baseline="-25000" dirty="0" err="1"/>
              <a:t>μν</a:t>
            </a:r>
            <a:r>
              <a:rPr lang="en-GB" sz="2400" i="1" dirty="0"/>
              <a:t> </a:t>
            </a:r>
            <a:r>
              <a:rPr lang="en-GB" sz="2400" i="1" dirty="0" err="1" smtClean="0"/>
              <a:t>x</a:t>
            </a:r>
            <a:r>
              <a:rPr lang="en-GB" sz="2400" i="1" baseline="-25000" dirty="0" err="1" smtClean="0"/>
              <a:t>ν</a:t>
            </a:r>
            <a:r>
              <a:rPr lang="en-GB" sz="2400" dirty="0" smtClean="0"/>
              <a:t> </a:t>
            </a:r>
            <a:endParaRPr lang="en-GB" sz="2200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In a scale invariant theory, the dilation current is conserved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/>
              <a:t>Consequently, in a </a:t>
            </a:r>
            <a:r>
              <a:rPr lang="en-AU" dirty="0">
                <a:solidFill>
                  <a:srgbClr val="C00000"/>
                </a:solidFill>
              </a:rPr>
              <a:t>scale invariant theory</a:t>
            </a:r>
            <a:r>
              <a:rPr lang="en-AU" dirty="0"/>
              <a:t> </a:t>
            </a:r>
            <a:endParaRPr lang="en-A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AU" dirty="0"/>
              <a:t>	</a:t>
            </a:r>
            <a:r>
              <a:rPr lang="en-AU" dirty="0" smtClean="0"/>
              <a:t>the </a:t>
            </a:r>
            <a:r>
              <a:rPr lang="en-AU" i="1" dirty="0">
                <a:solidFill>
                  <a:srgbClr val="BF0703"/>
                </a:solidFill>
              </a:rPr>
              <a:t>energy-momentum tensor </a:t>
            </a:r>
            <a:r>
              <a:rPr lang="en-AU" i="1" dirty="0" smtClean="0">
                <a:solidFill>
                  <a:srgbClr val="BF0703"/>
                </a:solidFill>
              </a:rPr>
              <a:t>must be traceless: </a:t>
            </a:r>
            <a:r>
              <a:rPr lang="en-GB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800" i="1" baseline="-25000" dirty="0" err="1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≡ </a:t>
            </a:r>
            <a:r>
              <a:rPr lang="en-GB" sz="2800" dirty="0" smtClean="0">
                <a:solidFill>
                  <a:srgbClr val="C00000"/>
                </a:solidFill>
              </a:rPr>
              <a:t>0</a:t>
            </a:r>
            <a:r>
              <a:rPr lang="en-AU" dirty="0" smtClean="0"/>
              <a:t> </a:t>
            </a:r>
            <a:endParaRPr lang="en-AU" sz="22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55458" y="6613992"/>
            <a:ext cx="4191000" cy="3683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95982"/>
            <a:ext cx="1905000" cy="442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46" y="4038600"/>
            <a:ext cx="5081954" cy="914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6324599" y="1843582"/>
            <a:ext cx="2670175" cy="5948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GB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μν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can 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always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be made symmetric</a:t>
            </a:r>
          </a:p>
        </p:txBody>
      </p:sp>
    </p:spTree>
    <p:extLst>
      <p:ext uri="{BB962C8B-B14F-4D97-AF65-F5344CB8AC3E}">
        <p14:creationId xmlns:p14="http://schemas.microsoft.com/office/powerpoint/2010/main" val="181810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08062"/>
            <a:ext cx="8537575" cy="5392738"/>
          </a:xfrm>
        </p:spPr>
        <p:txBody>
          <a:bodyPr/>
          <a:lstStyle/>
          <a:p>
            <a:r>
              <a:rPr lang="en-GB" dirty="0" smtClean="0"/>
              <a:t>Classical chromodynamics is meaningless </a:t>
            </a:r>
            <a:r>
              <a:rPr lang="en-GB" dirty="0"/>
              <a:t>… </a:t>
            </a:r>
            <a:r>
              <a:rPr lang="en-GB" dirty="0" smtClean="0"/>
              <a:t>must be quantised</a:t>
            </a:r>
          </a:p>
          <a:p>
            <a:r>
              <a:rPr lang="en-GB" dirty="0" smtClean="0"/>
              <a:t>Regularisation and renormalisation of (ultraviolet) divergences introduces a mass-scale </a:t>
            </a:r>
          </a:p>
          <a:p>
            <a:pPr marL="400050" lvl="1" indent="0">
              <a:buNone/>
            </a:pPr>
            <a:r>
              <a:rPr lang="en-GB" sz="2200" dirty="0" smtClean="0"/>
              <a:t>… </a:t>
            </a:r>
            <a:r>
              <a:rPr lang="en-GB" sz="2200" i="1" dirty="0" smtClean="0"/>
              <a:t>dimensional transmutation</a:t>
            </a:r>
            <a:r>
              <a:rPr lang="en-GB" sz="2200" dirty="0" smtClean="0"/>
              <a:t>: mass-dimensionless quantities become dependent on a mass-scale, </a:t>
            </a:r>
            <a:r>
              <a:rPr lang="en-GB" sz="2200" dirty="0"/>
              <a:t>ζ</a:t>
            </a:r>
            <a:endParaRPr lang="en-GB" sz="2200" dirty="0" smtClean="0"/>
          </a:p>
          <a:p>
            <a:r>
              <a:rPr lang="en-GB" i="1" dirty="0" smtClean="0"/>
              <a:t>α</a:t>
            </a:r>
            <a:r>
              <a:rPr lang="en-GB" dirty="0" smtClean="0"/>
              <a:t> → </a:t>
            </a:r>
            <a:r>
              <a:rPr lang="en-GB" i="1" dirty="0" smtClean="0"/>
              <a:t>α(ζ)</a:t>
            </a:r>
            <a:r>
              <a:rPr lang="en-GB" dirty="0"/>
              <a:t> in QCD’s </a:t>
            </a:r>
            <a:r>
              <a:rPr lang="en-GB" dirty="0" smtClean="0"/>
              <a:t>(massless) </a:t>
            </a:r>
            <a:r>
              <a:rPr lang="en-GB" dirty="0" err="1" smtClean="0"/>
              <a:t>Lagrangian</a:t>
            </a:r>
            <a:r>
              <a:rPr lang="en-GB" dirty="0" smtClean="0"/>
              <a:t> </a:t>
            </a:r>
            <a:r>
              <a:rPr lang="en-GB" dirty="0"/>
              <a:t>density, </a:t>
            </a:r>
            <a:r>
              <a:rPr lang="en-GB" dirty="0" smtClean="0">
                <a:latin typeface="AR BERKLEY" panose="02000000000000000000" pitchFamily="2" charset="0"/>
              </a:rPr>
              <a:t>L(m=0)</a:t>
            </a:r>
          </a:p>
          <a:p>
            <a:pPr marL="400050" lvl="1" indent="0">
              <a:buNone/>
            </a:pPr>
            <a:r>
              <a:rPr lang="en-GB" sz="2200" dirty="0"/>
              <a:t>U</a:t>
            </a:r>
            <a:r>
              <a:rPr lang="en-GB" sz="2200" dirty="0" smtClean="0"/>
              <a:t>nder </a:t>
            </a:r>
            <a:r>
              <a:rPr lang="en-GB" sz="2200" dirty="0"/>
              <a:t>a scale </a:t>
            </a:r>
            <a:r>
              <a:rPr lang="en-GB" sz="2200" dirty="0" smtClean="0"/>
              <a:t>transformation  </a:t>
            </a:r>
            <a:r>
              <a:rPr lang="en-GB" sz="2200" i="1" dirty="0" smtClean="0"/>
              <a:t>ζ </a:t>
            </a:r>
            <a:r>
              <a:rPr lang="en-GB" sz="2200" dirty="0" smtClean="0"/>
              <a:t>→ </a:t>
            </a:r>
            <a:r>
              <a:rPr lang="en-GB" sz="2200" i="1" dirty="0" smtClean="0"/>
              <a:t>e</a:t>
            </a:r>
            <a:r>
              <a:rPr lang="el-GR" sz="2200" i="1" baseline="30000" dirty="0" smtClean="0"/>
              <a:t>σ</a:t>
            </a:r>
            <a:r>
              <a:rPr lang="en-GB" sz="2200" i="1" baseline="30000" dirty="0" smtClean="0"/>
              <a:t> </a:t>
            </a:r>
            <a:r>
              <a:rPr lang="en-GB" sz="2200" i="1" dirty="0" smtClean="0"/>
              <a:t>ζ, </a:t>
            </a:r>
            <a:r>
              <a:rPr lang="en-GB" sz="2200" dirty="0" smtClean="0"/>
              <a:t>then</a:t>
            </a:r>
            <a:r>
              <a:rPr lang="en-GB" sz="2200" i="1" dirty="0" smtClean="0"/>
              <a:t> α</a:t>
            </a:r>
            <a:r>
              <a:rPr lang="en-GB" sz="2200" dirty="0" smtClean="0"/>
              <a:t> →</a:t>
            </a:r>
            <a:r>
              <a:rPr lang="en-GB" sz="2200" i="1" dirty="0" smtClean="0"/>
              <a:t> σ </a:t>
            </a:r>
            <a:r>
              <a:rPr lang="en-GB" sz="2200" dirty="0" smtClean="0"/>
              <a:t>αβ</a:t>
            </a:r>
            <a:r>
              <a:rPr lang="en-GB" sz="2200" i="1" dirty="0" smtClean="0"/>
              <a:t>(α)</a:t>
            </a:r>
          </a:p>
          <a:p>
            <a:pPr marL="400050" lvl="1" indent="0">
              <a:buNone/>
            </a:pPr>
            <a:r>
              <a:rPr lang="en-GB" sz="2400" dirty="0" smtClean="0">
                <a:latin typeface="AR BERKLEY" panose="02000000000000000000" pitchFamily="2" charset="0"/>
              </a:rPr>
              <a:t>	L</a:t>
            </a:r>
            <a:r>
              <a:rPr lang="en-GB" sz="2200" dirty="0" smtClean="0"/>
              <a:t>→ </a:t>
            </a:r>
            <a:r>
              <a:rPr lang="en-GB" sz="2200" i="1" dirty="0" smtClean="0"/>
              <a:t>σ </a:t>
            </a:r>
            <a:r>
              <a:rPr lang="el-GR" sz="2400" i="1" dirty="0" smtClean="0"/>
              <a:t>α</a:t>
            </a:r>
            <a:r>
              <a:rPr lang="en-GB" sz="2400" dirty="0" smtClean="0"/>
              <a:t>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err="1" smtClean="0"/>
              <a:t>d</a:t>
            </a:r>
            <a:r>
              <a:rPr lang="en-GB" sz="2400" dirty="0" err="1" smtClean="0">
                <a:latin typeface="AR BERKLEY" panose="02000000000000000000" pitchFamily="2" charset="0"/>
              </a:rPr>
              <a:t>L</a:t>
            </a:r>
            <a:r>
              <a:rPr lang="en-GB" sz="2400" i="1" dirty="0" smtClean="0"/>
              <a:t>/dα</a:t>
            </a:r>
            <a:r>
              <a:rPr lang="en-GB" sz="2400" dirty="0" smtClean="0"/>
              <a:t> 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 smtClean="0"/>
              <a:t>⇒ ∂</a:t>
            </a:r>
            <a:r>
              <a:rPr lang="en-GB" sz="2400" baseline="-25000" dirty="0" err="1" smtClean="0"/>
              <a:t>μ</a:t>
            </a:r>
            <a:r>
              <a:rPr lang="en-GB" sz="2400" dirty="0" err="1" smtClean="0">
                <a:latin typeface="AR BERKLEY" panose="02000000000000000000" pitchFamily="2" charset="0"/>
              </a:rPr>
              <a:t>D</a:t>
            </a:r>
            <a:r>
              <a:rPr lang="en-GB" sz="2400" baseline="-25000" dirty="0" err="1" smtClean="0"/>
              <a:t>μ</a:t>
            </a:r>
            <a:r>
              <a:rPr lang="en-GB" sz="2400" dirty="0"/>
              <a:t> = </a:t>
            </a:r>
            <a:r>
              <a:rPr lang="en-GB" sz="2400" i="1" dirty="0" err="1" smtClean="0"/>
              <a:t>δ</a:t>
            </a:r>
            <a:r>
              <a:rPr lang="en-GB" sz="2400" dirty="0" err="1" smtClean="0">
                <a:latin typeface="AR BERKLEY" panose="02000000000000000000" pitchFamily="2" charset="0"/>
              </a:rPr>
              <a:t>L</a:t>
            </a:r>
            <a:r>
              <a:rPr lang="en-GB" sz="2400" dirty="0" smtClean="0"/>
              <a:t>/</a:t>
            </a:r>
            <a:r>
              <a:rPr lang="en-GB" sz="2400" i="1" dirty="0" err="1" smtClean="0"/>
              <a:t>δσ</a:t>
            </a:r>
            <a:r>
              <a:rPr lang="en-GB" sz="2400" dirty="0" smtClean="0"/>
              <a:t> = </a:t>
            </a:r>
            <a:r>
              <a:rPr lang="en-GB" sz="2400" i="1" dirty="0" smtClean="0"/>
              <a:t>α</a:t>
            </a:r>
            <a:r>
              <a:rPr lang="en-GB" sz="2400" dirty="0" smtClean="0"/>
              <a:t>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err="1"/>
              <a:t>d</a:t>
            </a:r>
            <a:r>
              <a:rPr lang="en-GB" sz="2400" dirty="0" err="1">
                <a:latin typeface="AR BERKLEY" panose="02000000000000000000" pitchFamily="2" charset="0"/>
              </a:rPr>
              <a:t>L</a:t>
            </a:r>
            <a:r>
              <a:rPr lang="en-GB" sz="2400" dirty="0"/>
              <a:t>/</a:t>
            </a:r>
            <a:r>
              <a:rPr lang="en-GB" sz="2400" i="1" dirty="0"/>
              <a:t>dα</a:t>
            </a:r>
            <a:r>
              <a:rPr lang="en-GB" sz="2400" dirty="0"/>
              <a:t> </a:t>
            </a:r>
            <a:r>
              <a:rPr lang="en-GB" sz="2400" dirty="0" smtClean="0"/>
              <a:t>= 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smtClean="0"/>
              <a:t>¼G</a:t>
            </a:r>
            <a:r>
              <a:rPr lang="en-GB" sz="2400" i="1" baseline="-25000" dirty="0" smtClean="0"/>
              <a:t>μν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G</a:t>
            </a:r>
            <a:r>
              <a:rPr lang="en-GB" sz="2400" i="1" baseline="-25000" dirty="0" err="1" smtClean="0"/>
              <a:t>μν</a:t>
            </a:r>
            <a:r>
              <a:rPr lang="en-GB" sz="2400" i="1" dirty="0" smtClean="0"/>
              <a:t> = </a:t>
            </a:r>
            <a:r>
              <a:rPr lang="en-GB" sz="2400" i="1" dirty="0" err="1" smtClean="0"/>
              <a:t>T</a:t>
            </a:r>
            <a:r>
              <a:rPr lang="en-GB" sz="2400" i="1" baseline="-25000" dirty="0" err="1" smtClean="0"/>
              <a:t>ρρ</a:t>
            </a:r>
            <a:r>
              <a:rPr lang="en-GB" sz="2400" dirty="0" smtClean="0"/>
              <a:t> =: </a:t>
            </a:r>
            <a:r>
              <a:rPr lang="en-GB" sz="2400" i="1" dirty="0" smtClean="0"/>
              <a:t>Θ</a:t>
            </a:r>
            <a:r>
              <a:rPr lang="en-GB" sz="2400" i="1" baseline="-25000" dirty="0" smtClean="0"/>
              <a:t>0</a:t>
            </a:r>
            <a:endParaRPr lang="en-GB" sz="2200" i="1" baseline="-25000" dirty="0"/>
          </a:p>
          <a:p>
            <a:pPr>
              <a:spcBef>
                <a:spcPts val="1200"/>
              </a:spcBef>
            </a:pPr>
            <a:r>
              <a:rPr lang="en-GB" dirty="0" smtClean="0"/>
              <a:t>Straightforward, </a:t>
            </a:r>
            <a:r>
              <a:rPr lang="en-GB" dirty="0" err="1" smtClean="0"/>
              <a:t>nonperturbative</a:t>
            </a:r>
            <a:r>
              <a:rPr lang="en-GB" dirty="0" smtClean="0"/>
              <a:t> derivation, without need for diagrammatic analysis …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GB" sz="2400" i="1" dirty="0" smtClean="0">
                <a:solidFill>
                  <a:srgbClr val="FF0000"/>
                </a:solidFill>
              </a:rPr>
              <a:t>quantisation of </a:t>
            </a:r>
            <a:r>
              <a:rPr lang="en-GB" sz="2400" i="1" dirty="0" err="1" smtClean="0">
                <a:solidFill>
                  <a:srgbClr val="FF0000"/>
                </a:solidFill>
              </a:rPr>
              <a:t>renormalisable</a:t>
            </a:r>
            <a:r>
              <a:rPr lang="en-GB" sz="2400" i="1" dirty="0" smtClean="0">
                <a:solidFill>
                  <a:srgbClr val="FF0000"/>
                </a:solidFill>
              </a:rPr>
              <a:t> four-dimensional theory forces nonzero value for trace of energy-momentum tensor</a:t>
            </a:r>
            <a:endParaRPr lang="en-GB" sz="2000" i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π and K Structure: Revealing the Dynamics of Mass Generation (68p)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18075" y="4038600"/>
            <a:ext cx="3082925" cy="609600"/>
          </a:xfrm>
          <a:prstGeom prst="rect">
            <a:avLst/>
          </a:prstGeom>
          <a:noFill/>
          <a:ln w="28575" cap="flat" cmpd="sng" algn="ctr">
            <a:solidFill>
              <a:srgbClr val="BF070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001000" y="3657600"/>
            <a:ext cx="11430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Trace anomaly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6858000" y="3124200"/>
            <a:ext cx="914400" cy="30480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247311" y="283690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QCD </a:t>
            </a:r>
            <a:r>
              <a:rPr lang="en-GB" dirty="0">
                <a:solidFill>
                  <a:srgbClr val="0000FF"/>
                </a:solidFill>
              </a:rPr>
              <a:t>β</a:t>
            </a:r>
            <a:r>
              <a:rPr lang="en-GB" i="1" dirty="0">
                <a:solidFill>
                  <a:srgbClr val="0000FF"/>
                </a:solidFill>
              </a:rPr>
              <a:t> </a:t>
            </a:r>
            <a:r>
              <a:rPr lang="en-GB" i="1" dirty="0" smtClean="0">
                <a:solidFill>
                  <a:srgbClr val="0000FF"/>
                </a:solidFill>
              </a:rPr>
              <a:t>function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5355458" y="6613992"/>
            <a:ext cx="4191000" cy="368300"/>
          </a:xfrm>
        </p:spPr>
        <p:txBody>
          <a:bodyPr/>
          <a:lstStyle/>
          <a:p>
            <a:r>
              <a:rPr lang="en-US" smtClean="0"/>
              <a:t>6-10/11/17, ECT*: Dilepton Production with Meson &amp; Anti-p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41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Milk Glass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44629</TotalTime>
  <Words>7064</Words>
  <Application>Microsoft Office PowerPoint</Application>
  <PresentationFormat>On-screen Show (4:3)</PresentationFormat>
  <Paragraphs>907</Paragraphs>
  <Slides>68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0" baseType="lpstr">
      <vt:lpstr>AR BERKLEY</vt:lpstr>
      <vt:lpstr>Arial</vt:lpstr>
      <vt:lpstr>Calibri</vt:lpstr>
      <vt:lpstr>Cambria Math</vt:lpstr>
      <vt:lpstr>Mistral</vt:lpstr>
      <vt:lpstr>Monotype Corsiva</vt:lpstr>
      <vt:lpstr>Symbol</vt:lpstr>
      <vt:lpstr>Times New Roman</vt:lpstr>
      <vt:lpstr>Trebuchet MS</vt:lpstr>
      <vt:lpstr>Wingdings</vt:lpstr>
      <vt:lpstr>blue_2007</vt:lpstr>
      <vt:lpstr>Equation</vt:lpstr>
      <vt:lpstr> </vt:lpstr>
      <vt:lpstr>Collaborators: 2014-Present</vt:lpstr>
      <vt:lpstr>Emergent Phenomena in the Standard Model</vt:lpstr>
      <vt:lpstr>Overture</vt:lpstr>
      <vt:lpstr>What &amp; where is mass?</vt:lpstr>
      <vt:lpstr>Strong Interactions in the  Standard Model of Particle Physics</vt:lpstr>
      <vt:lpstr>Whence Mass?</vt:lpstr>
      <vt:lpstr>Whence Mass?</vt:lpstr>
      <vt:lpstr>Trace Anomaly</vt:lpstr>
      <vt:lpstr>Whence?</vt:lpstr>
      <vt:lpstr>Where is the mass?</vt:lpstr>
      <vt:lpstr>Trace Anomaly</vt:lpstr>
      <vt:lpstr>On the other hand …</vt:lpstr>
      <vt:lpstr>Trace Anomaly</vt:lpstr>
      <vt:lpstr>Whence “1” and yet “0” ?</vt:lpstr>
      <vt:lpstr>A New Era for  hadro-particle physics</vt:lpstr>
      <vt:lpstr>A New Era</vt:lpstr>
      <vt:lpstr>Overarching Science Challenges  for the coming decade</vt:lpstr>
      <vt:lpstr>Quantum Chromodynamics</vt:lpstr>
      <vt:lpstr>Particle Data Group</vt:lpstr>
      <vt:lpstr>Gluon Gap Equation</vt:lpstr>
      <vt:lpstr>In QCD: Gluons become massive!</vt:lpstr>
      <vt:lpstr>Massive Gauge Bosons!</vt:lpstr>
      <vt:lpstr>Confined particle</vt:lpstr>
      <vt:lpstr>Confinement is dynamical</vt:lpstr>
      <vt:lpstr>Quark Fragmentation</vt:lpstr>
      <vt:lpstr>Quark Fragmentation</vt:lpstr>
      <vt:lpstr>QCD’s Running Coupling</vt:lpstr>
      <vt:lpstr>QED Running Coupling</vt:lpstr>
      <vt:lpstr>Process-independent  effective-charge in QCD</vt:lpstr>
      <vt:lpstr>QCD Effective Charge</vt:lpstr>
      <vt:lpstr>QCD Effective Charge</vt:lpstr>
      <vt:lpstr>Quark Gap Equation</vt:lpstr>
      <vt:lpstr>DCSB</vt:lpstr>
      <vt:lpstr>Enigma of Mass</vt:lpstr>
      <vt:lpstr>Pion’s Goldberger -Treiman relation</vt:lpstr>
      <vt:lpstr>The most fundamental expression of Goldstone’s Theorem and DCSB</vt:lpstr>
      <vt:lpstr>Pion exists if, and only if, mass is dynamically generated</vt:lpstr>
      <vt:lpstr>Enigma of mass</vt:lpstr>
      <vt:lpstr>Whence “0” ?</vt:lpstr>
      <vt:lpstr>Whence “0” ?</vt:lpstr>
      <vt:lpstr>Pion masslessness</vt:lpstr>
      <vt:lpstr>Pion masslessness</vt:lpstr>
      <vt:lpstr>Massless Pion</vt:lpstr>
      <vt:lpstr>Pion masslessness</vt:lpstr>
      <vt:lpstr>Observing Mass</vt:lpstr>
      <vt:lpstr>Confinement ⇔ DCSB</vt:lpstr>
      <vt:lpstr>Pion’s valence-quark  Distribution Amplitude</vt:lpstr>
      <vt:lpstr>Pion’s valence-quark  Distribution Amplitude</vt:lpstr>
      <vt:lpstr>Pion’s electromagnetic  form factor</vt:lpstr>
      <vt:lpstr>Pion’s electromagnetic  form factor</vt:lpstr>
      <vt:lpstr>Emergent Mass  vs. Higgs Mechanism</vt:lpstr>
      <vt:lpstr>Kaon electromagnetic  form factor</vt:lpstr>
      <vt:lpstr>Kaon form factor  – flavour separation</vt:lpstr>
      <vt:lpstr>π &amp; K Valence-quark Distribution Functions</vt:lpstr>
      <vt:lpstr>π &amp; K PDFs </vt:lpstr>
      <vt:lpstr>Valence-quark PDFs  within mesons</vt:lpstr>
      <vt:lpstr>Valence-quark PDFs  within mesons</vt:lpstr>
      <vt:lpstr>Realistic distributions</vt:lpstr>
      <vt:lpstr>Pion:  DSE comparison with lQCD moments</vt:lpstr>
      <vt:lpstr>Pion PDF</vt:lpstr>
      <vt:lpstr>Kaon’s  gluon content</vt:lpstr>
      <vt:lpstr>Aside: quasi-PDF</vt:lpstr>
      <vt:lpstr>π &amp; K PDFs </vt:lpstr>
      <vt:lpstr>π &amp; K PDFs </vt:lpstr>
      <vt:lpstr>π &amp; K PDFs </vt:lpstr>
      <vt:lpstr>PowerPoint Presentation</vt:lpstr>
      <vt:lpstr>Epilogue</vt:lpstr>
    </vt:vector>
  </TitlesOfParts>
  <Company>Argonne National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Craig Roberts</dc:creator>
  <cp:lastModifiedBy>Craig Roberts</cp:lastModifiedBy>
  <cp:revision>3538</cp:revision>
  <dcterms:created xsi:type="dcterms:W3CDTF">2011-04-14T18:17:37Z</dcterms:created>
  <dcterms:modified xsi:type="dcterms:W3CDTF">2017-11-06T07:00:52Z</dcterms:modified>
</cp:coreProperties>
</file>