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embeddings/oleObject25.bin" ContentType="application/vnd.openxmlformats-officedocument.oleObject"/>
  <Override PartName="/ppt/embeddings/oleObject26.bin" ContentType="application/vnd.openxmlformats-officedocument.oleObject"/>
  <Override PartName="/ppt/embeddings/oleObject27.bin" ContentType="application/vnd.openxmlformats-officedocument.oleObject"/>
  <Override PartName="/ppt/embeddings/oleObject28.bin" ContentType="application/vnd.openxmlformats-officedocument.oleObject"/>
  <Override PartName="/ppt/embeddings/oleObject29.bin" ContentType="application/vnd.openxmlformats-officedocument.oleObject"/>
  <Override PartName="/ppt/embeddings/oleObject30.bin" ContentType="application/vnd.openxmlformats-officedocument.oleObject"/>
  <Override PartName="/ppt/embeddings/oleObject31.bin" ContentType="application/vnd.openxmlformats-officedocument.oleObject"/>
  <Override PartName="/ppt/embeddings/oleObject32.bin" ContentType="application/vnd.openxmlformats-officedocument.oleObject"/>
  <Override PartName="/ppt/embeddings/oleObject33.bin" ContentType="application/vnd.openxmlformats-officedocument.oleObject"/>
  <Override PartName="/ppt/embeddings/oleObject34.bin" ContentType="application/vnd.openxmlformats-officedocument.oleObject"/>
  <Override PartName="/ppt/embeddings/oleObject35.bin" ContentType="application/vnd.openxmlformats-officedocument.oleObject"/>
  <Override PartName="/ppt/embeddings/oleObject36.bin" ContentType="application/vnd.openxmlformats-officedocument.oleObject"/>
  <Override PartName="/ppt/embeddings/oleObject37.bin" ContentType="application/vnd.openxmlformats-officedocument.oleObject"/>
  <Override PartName="/ppt/embeddings/oleObject38.bin" ContentType="application/vnd.openxmlformats-officedocument.oleObject"/>
  <Override PartName="/ppt/embeddings/oleObject39.bin" ContentType="application/vnd.openxmlformats-officedocument.oleObject"/>
  <Override PartName="/ppt/embeddings/oleObject40.bin" ContentType="application/vnd.openxmlformats-officedocument.oleObject"/>
  <Override PartName="/ppt/embeddings/oleObject41.bin" ContentType="application/vnd.openxmlformats-officedocument.oleObject"/>
  <Override PartName="/ppt/embeddings/oleObject42.bin" ContentType="application/vnd.openxmlformats-officedocument.oleObject"/>
  <Override PartName="/ppt/embeddings/oleObject43.bin" ContentType="application/vnd.openxmlformats-officedocument.oleObject"/>
  <Override PartName="/ppt/embeddings/oleObject44.bin" ContentType="application/vnd.openxmlformats-officedocument.oleObject"/>
  <Override PartName="/ppt/embeddings/oleObject45.bin" ContentType="application/vnd.openxmlformats-officedocument.oleObject"/>
  <Override PartName="/ppt/embeddings/oleObject46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4"/>
  </p:notesMasterIdLst>
  <p:handoutMasterIdLst>
    <p:handoutMasterId r:id="rId25"/>
  </p:handoutMasterIdLst>
  <p:sldIdLst>
    <p:sldId id="256" r:id="rId2"/>
    <p:sldId id="427" r:id="rId3"/>
    <p:sldId id="424" r:id="rId4"/>
    <p:sldId id="413" r:id="rId5"/>
    <p:sldId id="414" r:id="rId6"/>
    <p:sldId id="314" r:id="rId7"/>
    <p:sldId id="355" r:id="rId8"/>
    <p:sldId id="357" r:id="rId9"/>
    <p:sldId id="311" r:id="rId10"/>
    <p:sldId id="415" r:id="rId11"/>
    <p:sldId id="360" r:id="rId12"/>
    <p:sldId id="345" r:id="rId13"/>
    <p:sldId id="420" r:id="rId14"/>
    <p:sldId id="418" r:id="rId15"/>
    <p:sldId id="419" r:id="rId16"/>
    <p:sldId id="395" r:id="rId17"/>
    <p:sldId id="260" r:id="rId18"/>
    <p:sldId id="346" r:id="rId19"/>
    <p:sldId id="323" r:id="rId20"/>
    <p:sldId id="361" r:id="rId21"/>
    <p:sldId id="400" r:id="rId22"/>
    <p:sldId id="401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60" y="-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5" d="100"/>
        <a:sy n="5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21.emf"/><Relationship Id="rId5" Type="http://schemas.openxmlformats.org/officeDocument/2006/relationships/image" Target="../media/image22.emf"/><Relationship Id="rId1" Type="http://schemas.openxmlformats.org/officeDocument/2006/relationships/image" Target="../media/image18.emf"/><Relationship Id="rId2" Type="http://schemas.openxmlformats.org/officeDocument/2006/relationships/image" Target="../media/image19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4" Type="http://schemas.openxmlformats.org/officeDocument/2006/relationships/image" Target="../media/image31.emf"/><Relationship Id="rId1" Type="http://schemas.openxmlformats.org/officeDocument/2006/relationships/image" Target="../media/image28.emf"/><Relationship Id="rId2" Type="http://schemas.openxmlformats.org/officeDocument/2006/relationships/image" Target="../media/image2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drawings/_rels/vmlDrawing4.vml.rels><?xml version="1.0" encoding="UTF-8" standalone="yes"?>
<Relationships xmlns="http://schemas.openxmlformats.org/package/2006/relationships"><Relationship Id="rId11" Type="http://schemas.openxmlformats.org/officeDocument/2006/relationships/image" Target="../media/image68.wmf"/><Relationship Id="rId12" Type="http://schemas.openxmlformats.org/officeDocument/2006/relationships/image" Target="../media/image69.wmf"/><Relationship Id="rId13" Type="http://schemas.openxmlformats.org/officeDocument/2006/relationships/image" Target="../media/image70.emf"/><Relationship Id="rId14" Type="http://schemas.openxmlformats.org/officeDocument/2006/relationships/image" Target="../media/image71.emf"/><Relationship Id="rId15" Type="http://schemas.openxmlformats.org/officeDocument/2006/relationships/image" Target="../media/image72.emf"/><Relationship Id="rId16" Type="http://schemas.openxmlformats.org/officeDocument/2006/relationships/image" Target="../media/image73.emf"/><Relationship Id="rId17" Type="http://schemas.openxmlformats.org/officeDocument/2006/relationships/image" Target="../media/image74.emf"/><Relationship Id="rId18" Type="http://schemas.openxmlformats.org/officeDocument/2006/relationships/image" Target="../media/image75.emf"/><Relationship Id="rId1" Type="http://schemas.openxmlformats.org/officeDocument/2006/relationships/image" Target="../media/image58.wmf"/><Relationship Id="rId2" Type="http://schemas.openxmlformats.org/officeDocument/2006/relationships/image" Target="../media/image59.emf"/><Relationship Id="rId3" Type="http://schemas.openxmlformats.org/officeDocument/2006/relationships/image" Target="../media/image60.wmf"/><Relationship Id="rId4" Type="http://schemas.openxmlformats.org/officeDocument/2006/relationships/image" Target="../media/image61.wmf"/><Relationship Id="rId5" Type="http://schemas.openxmlformats.org/officeDocument/2006/relationships/image" Target="../media/image62.wmf"/><Relationship Id="rId6" Type="http://schemas.openxmlformats.org/officeDocument/2006/relationships/image" Target="../media/image63.emf"/><Relationship Id="rId7" Type="http://schemas.openxmlformats.org/officeDocument/2006/relationships/image" Target="../media/image64.emf"/><Relationship Id="rId8" Type="http://schemas.openxmlformats.org/officeDocument/2006/relationships/image" Target="../media/image65.wmf"/><Relationship Id="rId9" Type="http://schemas.openxmlformats.org/officeDocument/2006/relationships/image" Target="../media/image66.wmf"/><Relationship Id="rId10" Type="http://schemas.openxmlformats.org/officeDocument/2006/relationships/image" Target="../media/image6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82.emf"/><Relationship Id="rId4" Type="http://schemas.openxmlformats.org/officeDocument/2006/relationships/image" Target="../media/image83.emf"/><Relationship Id="rId5" Type="http://schemas.openxmlformats.org/officeDocument/2006/relationships/image" Target="../media/image84.wmf"/><Relationship Id="rId6" Type="http://schemas.openxmlformats.org/officeDocument/2006/relationships/image" Target="../media/image85.wmf"/><Relationship Id="rId7" Type="http://schemas.openxmlformats.org/officeDocument/2006/relationships/image" Target="../media/image86.wmf"/><Relationship Id="rId8" Type="http://schemas.openxmlformats.org/officeDocument/2006/relationships/image" Target="../media/image87.wmf"/><Relationship Id="rId9" Type="http://schemas.openxmlformats.org/officeDocument/2006/relationships/image" Target="../media/image88.wmf"/><Relationship Id="rId10" Type="http://schemas.openxmlformats.org/officeDocument/2006/relationships/image" Target="../media/image89.wmf"/><Relationship Id="rId1" Type="http://schemas.openxmlformats.org/officeDocument/2006/relationships/image" Target="../media/image80.wmf"/><Relationship Id="rId2" Type="http://schemas.openxmlformats.org/officeDocument/2006/relationships/image" Target="../media/image8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EF237A-EE6F-1541-83C8-E570C878F455}" type="datetimeFigureOut">
              <a:rPr lang="en-US" smtClean="0"/>
              <a:t>09/09/17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CAAA6D-AE6E-384B-9144-FB616E32C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4964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86BD35-A50E-4B54-A80B-E713EE0ED694}" type="datetimeFigureOut">
              <a:rPr lang="en-US" smtClean="0"/>
              <a:pPr/>
              <a:t>09/09/17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DB9F57-1F33-49E6-BEC0-842C8991A5C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9571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B11AF1-DA2E-4947-AF43-95F7C74E1B8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0625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B11AF1-DA2E-4947-AF43-95F7C74E1B8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0625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at FCC (100 </a:t>
            </a:r>
            <a:r>
              <a:rPr lang="en-US" dirty="0" err="1" smtClean="0"/>
              <a:t>TeV</a:t>
            </a:r>
            <a:r>
              <a:rPr lang="en-US" dirty="0" smtClean="0"/>
              <a:t>) we have even 'trouble' to predict precisely W and Z cross sections, since the average x_1*x_2 is already 10-3.</a:t>
            </a:r>
            <a:br>
              <a:rPr lang="en-US" dirty="0" smtClean="0"/>
            </a:br>
            <a:r>
              <a:rPr lang="en-US" dirty="0" smtClean="0"/>
              <a:t>Note, the sale are factors! so 3 means 300%.</a:t>
            </a:r>
            <a:br>
              <a:rPr lang="en-US" dirty="0" smtClean="0"/>
            </a:br>
            <a:r>
              <a:rPr lang="en-US" dirty="0" smtClean="0"/>
              <a:t>Also our own newest </a:t>
            </a:r>
            <a:r>
              <a:rPr lang="en-US" dirty="0" err="1" smtClean="0"/>
              <a:t>ATLASPDf</a:t>
            </a:r>
            <a:r>
              <a:rPr lang="en-US" dirty="0" smtClean="0"/>
              <a:t> is not really of any help here.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DB9F57-1F33-49E6-BEC0-842C8991A5C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477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" y="304800"/>
            <a:ext cx="8763000" cy="4038601"/>
          </a:xfrm>
        </p:spPr>
        <p:txBody>
          <a:bodyPr anchor="t" anchorCtr="0"/>
          <a:lstStyle>
            <a:lvl1pPr algn="ctr">
              <a:defRPr sz="3200" b="1">
                <a:solidFill>
                  <a:schemeClr val="tx1"/>
                </a:solidFill>
                <a:latin typeface="Trebuchet MS" pitchFamily="34" charset="0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" y="3235569"/>
            <a:ext cx="8686800" cy="2174631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2"/>
                </a:solidFill>
                <a:latin typeface="Trebuchet MS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5452311" y="6492240"/>
            <a:ext cx="3691689" cy="365760"/>
          </a:xfrm>
        </p:spPr>
        <p:txBody>
          <a:bodyPr/>
          <a:lstStyle>
            <a:lvl1pPr algn="r">
              <a:defRPr sz="1400">
                <a:latin typeface="Trebuchet MS" pitchFamily="34" charset="0"/>
              </a:defRPr>
            </a:lvl1pPr>
          </a:lstStyle>
          <a:p>
            <a:r>
              <a:rPr lang="en-GB" smtClean="0"/>
              <a:t>11/9/2017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219200" y="6492240"/>
            <a:ext cx="5611368" cy="365760"/>
          </a:xfrm>
        </p:spPr>
        <p:txBody>
          <a:bodyPr/>
          <a:lstStyle>
            <a:lvl1pPr algn="ctr">
              <a:defRPr>
                <a:latin typeface="Trebuchet MS" pitchFamily="34" charset="0"/>
              </a:defRPr>
            </a:lvl1pPr>
          </a:lstStyle>
          <a:p>
            <a:r>
              <a:rPr lang="en-US" smtClean="0"/>
              <a:t>Monica D'Onofrio, Georges Azuelos - LHeC workshop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-3048" y="6492240"/>
            <a:ext cx="1219200" cy="365760"/>
          </a:xfrm>
        </p:spPr>
        <p:txBody>
          <a:bodyPr/>
          <a:lstStyle>
            <a:lvl1pPr>
              <a:defRPr>
                <a:latin typeface="Trebuchet MS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0" y="152399"/>
            <a:ext cx="9067800" cy="3048001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525" y="3200400"/>
            <a:ext cx="4943475" cy="28194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0" y="152399"/>
            <a:ext cx="142577" cy="521911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525" y="3200400"/>
            <a:ext cx="142875" cy="28956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11/9/2017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Georges Azuelos - LHeC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11/9/2017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Georges Azuelos - LHeC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381000" y="1143000"/>
            <a:ext cx="8458200" cy="76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304800"/>
            <a:ext cx="8229600" cy="990600"/>
          </a:xfrm>
        </p:spPr>
        <p:txBody>
          <a:bodyPr/>
          <a:lstStyle>
            <a:lvl1pPr>
              <a:defRPr b="1">
                <a:latin typeface="Trebuchet MS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492240"/>
            <a:ext cx="2743200" cy="36576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smtClean="0"/>
              <a:t>11/9/2017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81200" y="6492240"/>
            <a:ext cx="4422648" cy="36576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Monica D'Onofrio, Georges Azuelos - LHeC workshop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4800" y="838200"/>
            <a:ext cx="8382000" cy="5318760"/>
          </a:xfrm>
        </p:spPr>
        <p:txBody>
          <a:bodyPr/>
          <a:lstStyle>
            <a:lvl1pPr>
              <a:defRPr>
                <a:latin typeface="Trebuchet MS" pitchFamily="34" charset="0"/>
              </a:defRPr>
            </a:lvl1pPr>
            <a:lvl2pPr>
              <a:defRPr>
                <a:latin typeface="Trebuchet MS" pitchFamily="34" charset="0"/>
              </a:defRPr>
            </a:lvl2pPr>
            <a:lvl3pPr>
              <a:defRPr>
                <a:latin typeface="Trebuchet MS" pitchFamily="34" charset="0"/>
              </a:defRPr>
            </a:lvl3pPr>
            <a:lvl4pPr>
              <a:defRPr>
                <a:latin typeface="Trebuchet MS" pitchFamily="34" charset="0"/>
              </a:defRPr>
            </a:lvl4pPr>
            <a:lvl5pPr>
              <a:defRPr>
                <a:latin typeface="Trebuchet MS" pitchFamily="34" charset="0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685800"/>
            <a:ext cx="8839200" cy="76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3048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92240"/>
            <a:ext cx="1981200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lang="en-GB" smtClean="0"/>
              <a:t>11/9/2017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Monica D'Onofrio, Georges Azuelos - LHeC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11/9/2017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Georges Azuelos - LHeC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11/9/2017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Georges Azuelos - LHeC workshop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11/9/2017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Georges Azuelos - LHeC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11/9/2017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Georges Azuelos - LHeC workshop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11/9/2017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Georges Azuelos - LHeC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11/9/2017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Georges Azuelos - LHeC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11/9/2017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Monica D'Onofrio, Georges Azuelos - LHeC workshop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4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0.emf"/><Relationship Id="rId12" Type="http://schemas.openxmlformats.org/officeDocument/2006/relationships/oleObject" Target="../embeddings/oleObject9.bin"/><Relationship Id="rId13" Type="http://schemas.openxmlformats.org/officeDocument/2006/relationships/image" Target="../media/image31.emf"/><Relationship Id="rId14" Type="http://schemas.openxmlformats.org/officeDocument/2006/relationships/oleObject" Target="../embeddings/oleObject10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oleObject" Target="../embeddings/oleObject6.bin"/><Relationship Id="rId6" Type="http://schemas.openxmlformats.org/officeDocument/2006/relationships/image" Target="../media/image28.emf"/><Relationship Id="rId7" Type="http://schemas.openxmlformats.org/officeDocument/2006/relationships/image" Target="../media/image34.png"/><Relationship Id="rId8" Type="http://schemas.openxmlformats.org/officeDocument/2006/relationships/oleObject" Target="../embeddings/oleObject7.bin"/><Relationship Id="rId9" Type="http://schemas.openxmlformats.org/officeDocument/2006/relationships/image" Target="../media/image29.emf"/><Relationship Id="rId10" Type="http://schemas.openxmlformats.org/officeDocument/2006/relationships/oleObject" Target="../embeddings/oleObject8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4" Type="http://schemas.openxmlformats.org/officeDocument/2006/relationships/image" Target="../media/image37.emf"/><Relationship Id="rId5" Type="http://schemas.openxmlformats.org/officeDocument/2006/relationships/hyperlink" Target="http://arxiv.org/pdf/1405.6056v1.pdf" TargetMode="External"/><Relationship Id="rId6" Type="http://schemas.openxmlformats.org/officeDocument/2006/relationships/hyperlink" Target="https://arxiv.org/abs/1406.7696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4" Type="http://schemas.openxmlformats.org/officeDocument/2006/relationships/image" Target="../media/image39.emf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ds.cern.ch/record/2209389/?ln=en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4" Type="http://schemas.openxmlformats.org/officeDocument/2006/relationships/image" Target="../media/image4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4" Type="http://schemas.openxmlformats.org/officeDocument/2006/relationships/image" Target="../media/image4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1402.4431" TargetMode="External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6" Type="http://schemas.openxmlformats.org/officeDocument/2006/relationships/image" Target="../media/image48.png"/><Relationship Id="rId7" Type="http://schemas.openxmlformats.org/officeDocument/2006/relationships/oleObject" Target="../embeddings/oleObject11.bin"/><Relationship Id="rId8" Type="http://schemas.openxmlformats.org/officeDocument/2006/relationships/image" Target="../media/image45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hyperlink" Target="https://arxiv.org/abs/1706.09418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xxx.tau.ac.il/abs/1401.4266" TargetMode="External"/><Relationship Id="rId4" Type="http://schemas.openxmlformats.org/officeDocument/2006/relationships/image" Target="../media/image52.emf"/><Relationship Id="rId5" Type="http://schemas.openxmlformats.org/officeDocument/2006/relationships/image" Target="../media/image53.emf"/><Relationship Id="rId6" Type="http://schemas.openxmlformats.org/officeDocument/2006/relationships/image" Target="../media/image54.emf"/><Relationship Id="rId7" Type="http://schemas.openxmlformats.org/officeDocument/2006/relationships/image" Target="../media/image5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4" Type="http://schemas.openxmlformats.org/officeDocument/2006/relationships/image" Target="../media/image57.emf"/><Relationship Id="rId5" Type="http://schemas.openxmlformats.org/officeDocument/2006/relationships/hyperlink" Target="http://arxiv.org/pdf/1405.6056v1.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emf"/></Relationships>
</file>

<file path=ppt/slides/_rels/slide21.xml.rels><?xml version="1.0" encoding="UTF-8" standalone="yes"?>
<Relationships xmlns="http://schemas.openxmlformats.org/package/2006/relationships"><Relationship Id="rId20" Type="http://schemas.openxmlformats.org/officeDocument/2006/relationships/oleObject" Target="../embeddings/oleObject20.bin"/><Relationship Id="rId21" Type="http://schemas.openxmlformats.org/officeDocument/2006/relationships/image" Target="../media/image65.wmf"/><Relationship Id="rId22" Type="http://schemas.openxmlformats.org/officeDocument/2006/relationships/oleObject" Target="../embeddings/oleObject21.bin"/><Relationship Id="rId23" Type="http://schemas.openxmlformats.org/officeDocument/2006/relationships/image" Target="../media/image66.wmf"/><Relationship Id="rId24" Type="http://schemas.openxmlformats.org/officeDocument/2006/relationships/oleObject" Target="../embeddings/oleObject22.bin"/><Relationship Id="rId25" Type="http://schemas.openxmlformats.org/officeDocument/2006/relationships/image" Target="../media/image67.wmf"/><Relationship Id="rId26" Type="http://schemas.openxmlformats.org/officeDocument/2006/relationships/oleObject" Target="../embeddings/oleObject23.bin"/><Relationship Id="rId27" Type="http://schemas.openxmlformats.org/officeDocument/2006/relationships/image" Target="../media/image68.wmf"/><Relationship Id="rId28" Type="http://schemas.openxmlformats.org/officeDocument/2006/relationships/oleObject" Target="../embeddings/oleObject24.bin"/><Relationship Id="rId29" Type="http://schemas.openxmlformats.org/officeDocument/2006/relationships/image" Target="../media/image69.w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76.png"/><Relationship Id="rId4" Type="http://schemas.openxmlformats.org/officeDocument/2006/relationships/oleObject" Target="../embeddings/oleObject12.bin"/><Relationship Id="rId5" Type="http://schemas.openxmlformats.org/officeDocument/2006/relationships/image" Target="../media/image58.wmf"/><Relationship Id="rId30" Type="http://schemas.openxmlformats.org/officeDocument/2006/relationships/image" Target="../media/image78.png"/><Relationship Id="rId31" Type="http://schemas.openxmlformats.org/officeDocument/2006/relationships/oleObject" Target="../embeddings/oleObject25.bin"/><Relationship Id="rId32" Type="http://schemas.openxmlformats.org/officeDocument/2006/relationships/image" Target="../media/image70.emf"/><Relationship Id="rId9" Type="http://schemas.openxmlformats.org/officeDocument/2006/relationships/oleObject" Target="../embeddings/oleObject15.bin"/><Relationship Id="rId6" Type="http://schemas.openxmlformats.org/officeDocument/2006/relationships/oleObject" Target="../embeddings/oleObject13.bin"/><Relationship Id="rId7" Type="http://schemas.openxmlformats.org/officeDocument/2006/relationships/oleObject" Target="../embeddings/oleObject14.bin"/><Relationship Id="rId8" Type="http://schemas.openxmlformats.org/officeDocument/2006/relationships/image" Target="../media/image59.emf"/><Relationship Id="rId33" Type="http://schemas.openxmlformats.org/officeDocument/2006/relationships/oleObject" Target="../embeddings/oleObject26.bin"/><Relationship Id="rId34" Type="http://schemas.openxmlformats.org/officeDocument/2006/relationships/image" Target="../media/image71.emf"/><Relationship Id="rId35" Type="http://schemas.openxmlformats.org/officeDocument/2006/relationships/image" Target="../media/image79.png"/><Relationship Id="rId36" Type="http://schemas.openxmlformats.org/officeDocument/2006/relationships/oleObject" Target="../embeddings/oleObject27.bin"/><Relationship Id="rId10" Type="http://schemas.openxmlformats.org/officeDocument/2006/relationships/image" Target="../media/image60.wmf"/><Relationship Id="rId11" Type="http://schemas.openxmlformats.org/officeDocument/2006/relationships/oleObject" Target="../embeddings/oleObject16.bin"/><Relationship Id="rId12" Type="http://schemas.openxmlformats.org/officeDocument/2006/relationships/image" Target="../media/image61.wmf"/><Relationship Id="rId13" Type="http://schemas.openxmlformats.org/officeDocument/2006/relationships/oleObject" Target="../embeddings/oleObject17.bin"/><Relationship Id="rId14" Type="http://schemas.openxmlformats.org/officeDocument/2006/relationships/image" Target="../media/image62.wmf"/><Relationship Id="rId15" Type="http://schemas.openxmlformats.org/officeDocument/2006/relationships/oleObject" Target="../embeddings/oleObject18.bin"/><Relationship Id="rId16" Type="http://schemas.openxmlformats.org/officeDocument/2006/relationships/image" Target="../media/image63.emf"/><Relationship Id="rId17" Type="http://schemas.openxmlformats.org/officeDocument/2006/relationships/oleObject" Target="../embeddings/oleObject19.bin"/><Relationship Id="rId18" Type="http://schemas.openxmlformats.org/officeDocument/2006/relationships/image" Target="../media/image64.emf"/><Relationship Id="rId19" Type="http://schemas.openxmlformats.org/officeDocument/2006/relationships/image" Target="../media/image77.png"/><Relationship Id="rId37" Type="http://schemas.openxmlformats.org/officeDocument/2006/relationships/image" Target="../media/image72.emf"/><Relationship Id="rId38" Type="http://schemas.openxmlformats.org/officeDocument/2006/relationships/oleObject" Target="../embeddings/oleObject28.bin"/><Relationship Id="rId39" Type="http://schemas.openxmlformats.org/officeDocument/2006/relationships/oleObject" Target="../embeddings/oleObject29.bin"/><Relationship Id="rId40" Type="http://schemas.openxmlformats.org/officeDocument/2006/relationships/image" Target="../media/image73.emf"/><Relationship Id="rId41" Type="http://schemas.openxmlformats.org/officeDocument/2006/relationships/oleObject" Target="../embeddings/oleObject30.bin"/><Relationship Id="rId42" Type="http://schemas.openxmlformats.org/officeDocument/2006/relationships/image" Target="../media/image74.emf"/><Relationship Id="rId43" Type="http://schemas.openxmlformats.org/officeDocument/2006/relationships/oleObject" Target="../embeddings/oleObject31.bin"/><Relationship Id="rId44" Type="http://schemas.openxmlformats.org/officeDocument/2006/relationships/image" Target="../media/image75.emf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image" Target="../media/image82.emf"/><Relationship Id="rId20" Type="http://schemas.openxmlformats.org/officeDocument/2006/relationships/oleObject" Target="../embeddings/oleObject40.bin"/><Relationship Id="rId21" Type="http://schemas.openxmlformats.org/officeDocument/2006/relationships/oleObject" Target="../embeddings/oleObject41.bin"/><Relationship Id="rId22" Type="http://schemas.openxmlformats.org/officeDocument/2006/relationships/image" Target="../media/image87.wmf"/><Relationship Id="rId23" Type="http://schemas.openxmlformats.org/officeDocument/2006/relationships/image" Target="../media/image92.png"/><Relationship Id="rId24" Type="http://schemas.openxmlformats.org/officeDocument/2006/relationships/oleObject" Target="../embeddings/oleObject42.bin"/><Relationship Id="rId25" Type="http://schemas.openxmlformats.org/officeDocument/2006/relationships/image" Target="../media/image88.wmf"/><Relationship Id="rId26" Type="http://schemas.openxmlformats.org/officeDocument/2006/relationships/oleObject" Target="../embeddings/oleObject43.bin"/><Relationship Id="rId27" Type="http://schemas.openxmlformats.org/officeDocument/2006/relationships/oleObject" Target="../embeddings/oleObject44.bin"/><Relationship Id="rId28" Type="http://schemas.openxmlformats.org/officeDocument/2006/relationships/oleObject" Target="../embeddings/oleObject45.bin"/><Relationship Id="rId29" Type="http://schemas.openxmlformats.org/officeDocument/2006/relationships/oleObject" Target="../embeddings/oleObject46.bin"/><Relationship Id="rId30" Type="http://schemas.openxmlformats.org/officeDocument/2006/relationships/image" Target="../media/image89.wmf"/><Relationship Id="rId10" Type="http://schemas.openxmlformats.org/officeDocument/2006/relationships/oleObject" Target="../embeddings/oleObject35.bin"/><Relationship Id="rId11" Type="http://schemas.openxmlformats.org/officeDocument/2006/relationships/image" Target="../media/image83.emf"/><Relationship Id="rId12" Type="http://schemas.openxmlformats.org/officeDocument/2006/relationships/oleObject" Target="../embeddings/oleObject36.bin"/><Relationship Id="rId13" Type="http://schemas.openxmlformats.org/officeDocument/2006/relationships/image" Target="../media/image84.wmf"/><Relationship Id="rId14" Type="http://schemas.openxmlformats.org/officeDocument/2006/relationships/image" Target="../media/image91.png"/><Relationship Id="rId15" Type="http://schemas.openxmlformats.org/officeDocument/2006/relationships/oleObject" Target="../embeddings/oleObject37.bin"/><Relationship Id="rId16" Type="http://schemas.openxmlformats.org/officeDocument/2006/relationships/image" Target="../media/image85.wmf"/><Relationship Id="rId17" Type="http://schemas.openxmlformats.org/officeDocument/2006/relationships/oleObject" Target="../embeddings/oleObject38.bin"/><Relationship Id="rId18" Type="http://schemas.openxmlformats.org/officeDocument/2006/relationships/oleObject" Target="../embeddings/oleObject39.bin"/><Relationship Id="rId19" Type="http://schemas.openxmlformats.org/officeDocument/2006/relationships/image" Target="../media/image86.w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32.bin"/><Relationship Id="rId4" Type="http://schemas.openxmlformats.org/officeDocument/2006/relationships/image" Target="../media/image80.wmf"/><Relationship Id="rId5" Type="http://schemas.openxmlformats.org/officeDocument/2006/relationships/image" Target="../media/image90.wmf"/><Relationship Id="rId6" Type="http://schemas.openxmlformats.org/officeDocument/2006/relationships/oleObject" Target="../embeddings/oleObject33.bin"/><Relationship Id="rId7" Type="http://schemas.openxmlformats.org/officeDocument/2006/relationships/image" Target="../media/image81.emf"/><Relationship Id="rId8" Type="http://schemas.openxmlformats.org/officeDocument/2006/relationships/oleObject" Target="../embeddings/oleObject34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5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3.emf"/><Relationship Id="rId5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hyperlink" Target="http://collider-reach.web.cern.ch" TargetMode="External"/><Relationship Id="rId5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1.emf"/><Relationship Id="rId12" Type="http://schemas.openxmlformats.org/officeDocument/2006/relationships/oleObject" Target="../embeddings/oleObject5.bin"/><Relationship Id="rId13" Type="http://schemas.openxmlformats.org/officeDocument/2006/relationships/image" Target="../media/image2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23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18.e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19.emf"/><Relationship Id="rId8" Type="http://schemas.openxmlformats.org/officeDocument/2006/relationships/oleObject" Target="../embeddings/oleObject3.bin"/><Relationship Id="rId9" Type="http://schemas.openxmlformats.org/officeDocument/2006/relationships/image" Target="../media/image20.emf"/><Relationship Id="rId10" Type="http://schemas.openxmlformats.org/officeDocument/2006/relationships/oleObject" Target="../embeddings/oleObject4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304800"/>
            <a:ext cx="8382000" cy="4038601"/>
          </a:xfrm>
        </p:spPr>
        <p:txBody>
          <a:bodyPr>
            <a:normAutofit/>
          </a:bodyPr>
          <a:lstStyle/>
          <a:p>
            <a:r>
              <a:rPr lang="en-US" sz="4400" dirty="0" smtClean="0"/>
              <a:t>Overview of BSM physics at </a:t>
            </a:r>
            <a:r>
              <a:rPr lang="en-US" sz="4400" dirty="0" err="1" smtClean="0"/>
              <a:t>LHeC</a:t>
            </a:r>
            <a:r>
              <a:rPr lang="en-US" sz="4400" dirty="0" smtClean="0"/>
              <a:t> and </a:t>
            </a:r>
            <a:r>
              <a:rPr lang="en-US" sz="4400" dirty="0" smtClean="0"/>
              <a:t>FCC-eh </a:t>
            </a:r>
            <a:br>
              <a:rPr lang="en-US" sz="4400" dirty="0" smtClean="0"/>
            </a:br>
            <a:endParaRPr lang="en-US" sz="36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429000"/>
            <a:ext cx="4724400" cy="2362200"/>
          </a:xfrm>
        </p:spPr>
        <p:txBody>
          <a:bodyPr>
            <a:normAutofit/>
          </a:bodyPr>
          <a:lstStyle/>
          <a:p>
            <a:r>
              <a:rPr lang="en-US" sz="2400" u="sng" dirty="0" smtClean="0">
                <a:solidFill>
                  <a:srgbClr val="002060"/>
                </a:solidFill>
              </a:rPr>
              <a:t>Monica </a:t>
            </a:r>
            <a:r>
              <a:rPr lang="en-US" sz="2400" u="sng" dirty="0" smtClean="0">
                <a:solidFill>
                  <a:srgbClr val="002060"/>
                </a:solidFill>
              </a:rPr>
              <a:t>D’Onofrio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(</a:t>
            </a:r>
            <a:r>
              <a:rPr lang="en-US" sz="2400" dirty="0" smtClean="0">
                <a:solidFill>
                  <a:srgbClr val="002060"/>
                </a:solidFill>
              </a:rPr>
              <a:t>University of Liverpool</a:t>
            </a:r>
            <a:r>
              <a:rPr lang="en-US" sz="2400" dirty="0" smtClean="0">
                <a:solidFill>
                  <a:srgbClr val="002060"/>
                </a:solidFill>
              </a:rPr>
              <a:t>)</a:t>
            </a:r>
          </a:p>
          <a:p>
            <a:endParaRPr lang="en-US" sz="2400" dirty="0">
              <a:solidFill>
                <a:srgbClr val="002060"/>
              </a:solidFill>
            </a:endParaRPr>
          </a:p>
          <a:p>
            <a:r>
              <a:rPr lang="en-US" sz="2400" u="sng" dirty="0">
                <a:solidFill>
                  <a:srgbClr val="002060"/>
                </a:solidFill>
              </a:rPr>
              <a:t>Georges </a:t>
            </a:r>
            <a:r>
              <a:rPr lang="en-US" sz="2400" u="sng" dirty="0" err="1">
                <a:solidFill>
                  <a:srgbClr val="002060"/>
                </a:solidFill>
              </a:rPr>
              <a:t>Azuelos</a:t>
            </a:r>
            <a:r>
              <a:rPr lang="en-US" sz="2400" u="sng" dirty="0">
                <a:solidFill>
                  <a:srgbClr val="002060"/>
                </a:solidFill>
              </a:rPr>
              <a:t> 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(University of Montreal)</a:t>
            </a:r>
            <a:endParaRPr lang="en-US" sz="2400" dirty="0" smtClean="0">
              <a:solidFill>
                <a:srgbClr val="002060"/>
              </a:solidFill>
            </a:endParaRPr>
          </a:p>
          <a:p>
            <a:endParaRPr lang="en-US" sz="2400" dirty="0" smtClean="0">
              <a:solidFill>
                <a:srgbClr val="002060"/>
              </a:solidFill>
            </a:endParaRPr>
          </a:p>
          <a:p>
            <a:endParaRPr lang="en-US" sz="2400" dirty="0" smtClean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81600" y="5029200"/>
            <a:ext cx="3886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 smtClean="0">
                <a:latin typeface="Trebuchet MS" pitchFamily="34" charset="0"/>
              </a:rPr>
              <a:t>LHeC</a:t>
            </a:r>
            <a:r>
              <a:rPr lang="en-US" sz="2000" dirty="0" smtClean="0">
                <a:latin typeface="Trebuchet MS" pitchFamily="34" charset="0"/>
              </a:rPr>
              <a:t>/</a:t>
            </a:r>
            <a:r>
              <a:rPr lang="en-US" sz="2000" dirty="0" err="1" smtClean="0">
                <a:latin typeface="Trebuchet MS" pitchFamily="34" charset="0"/>
              </a:rPr>
              <a:t>FCCeh</a:t>
            </a:r>
            <a:r>
              <a:rPr lang="en-US" sz="2000" dirty="0" smtClean="0">
                <a:latin typeface="Trebuchet MS" pitchFamily="34" charset="0"/>
              </a:rPr>
              <a:t> workshop</a:t>
            </a:r>
            <a:endParaRPr lang="en-US" sz="2000" dirty="0" smtClean="0">
              <a:latin typeface="Trebuchet MS" pitchFamily="34" charset="0"/>
            </a:endParaRPr>
          </a:p>
          <a:p>
            <a:pPr algn="ctr"/>
            <a:r>
              <a:rPr lang="en-US" sz="2000" dirty="0" smtClean="0">
                <a:latin typeface="Trebuchet MS" pitchFamily="34" charset="0"/>
              </a:rPr>
              <a:t>September</a:t>
            </a:r>
            <a:r>
              <a:rPr lang="en-US" sz="2000" dirty="0" smtClean="0">
                <a:latin typeface="Trebuchet MS" pitchFamily="34" charset="0"/>
              </a:rPr>
              <a:t> 11</a:t>
            </a:r>
            <a:r>
              <a:rPr lang="en-US" sz="2000" baseline="30000" dirty="0" smtClean="0">
                <a:latin typeface="Trebuchet MS" pitchFamily="34" charset="0"/>
              </a:rPr>
              <a:t>th</a:t>
            </a:r>
            <a:r>
              <a:rPr lang="en-US" sz="2000" dirty="0" smtClean="0">
                <a:latin typeface="Trebuchet MS" pitchFamily="34" charset="0"/>
              </a:rPr>
              <a:t> </a:t>
            </a:r>
            <a:r>
              <a:rPr lang="en-US" sz="2000" dirty="0" smtClean="0">
                <a:latin typeface="Trebuchet MS" pitchFamily="34" charset="0"/>
              </a:rPr>
              <a:t>2017</a:t>
            </a:r>
          </a:p>
          <a:p>
            <a:pPr algn="ctr"/>
            <a:r>
              <a:rPr lang="en-US" sz="2000" dirty="0" smtClean="0">
                <a:latin typeface="Trebuchet MS" pitchFamily="34" charset="0"/>
              </a:rPr>
              <a:t> </a:t>
            </a:r>
            <a:endParaRPr lang="en-US" sz="2000" dirty="0">
              <a:latin typeface="Trebuchet MS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7400" y="3733800"/>
            <a:ext cx="2380226" cy="1054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5800" y="2616200"/>
            <a:ext cx="2692400" cy="1612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E-p “specific” searches: </a:t>
            </a:r>
            <a:r>
              <a:rPr lang="en-US" dirty="0" err="1" smtClean="0"/>
              <a:t>Instantons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11/9/2017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Georges Azuelos - LHeC workshop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04800" y="838200"/>
            <a:ext cx="4572000" cy="531876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New physics as non</a:t>
            </a:r>
            <a:r>
              <a:rPr lang="en-US" sz="1800" dirty="0"/>
              <a:t>-</a:t>
            </a:r>
            <a:r>
              <a:rPr lang="en-US" sz="1800" dirty="0" err="1"/>
              <a:t>perturbative</a:t>
            </a:r>
            <a:r>
              <a:rPr lang="en-US" sz="1800" dirty="0"/>
              <a:t> QCD effect at high energies </a:t>
            </a:r>
            <a:endParaRPr lang="en-US" sz="1800" dirty="0" smtClean="0"/>
          </a:p>
          <a:p>
            <a:pPr lvl="1"/>
            <a:r>
              <a:rPr lang="en-US" sz="1600" dirty="0" err="1" smtClean="0"/>
              <a:t>Instantons</a:t>
            </a:r>
            <a:r>
              <a:rPr lang="en-US" sz="1600" dirty="0" smtClean="0"/>
              <a:t> </a:t>
            </a:r>
            <a:r>
              <a:rPr lang="en-US" sz="1600" dirty="0" smtClean="0">
                <a:sym typeface="Wingdings"/>
              </a:rPr>
              <a:t></a:t>
            </a:r>
            <a:r>
              <a:rPr lang="en-US" sz="1600" dirty="0" smtClean="0"/>
              <a:t> </a:t>
            </a:r>
            <a:r>
              <a:rPr lang="en-US" sz="1600" dirty="0"/>
              <a:t>non-</a:t>
            </a:r>
            <a:r>
              <a:rPr lang="en-US" sz="1600" dirty="0" err="1"/>
              <a:t>perturbative</a:t>
            </a:r>
            <a:r>
              <a:rPr lang="en-US" sz="1600" dirty="0"/>
              <a:t> fluctuations of the gluon field </a:t>
            </a:r>
            <a:endParaRPr lang="en-US" sz="1800" dirty="0" smtClean="0"/>
          </a:p>
          <a:p>
            <a:r>
              <a:rPr lang="en-US" sz="1800" dirty="0" smtClean="0"/>
              <a:t>Photon-gluon fusion process</a:t>
            </a:r>
          </a:p>
          <a:p>
            <a:r>
              <a:rPr lang="en-US" sz="1800" dirty="0" smtClean="0"/>
              <a:t>HERA recent results start probing interesting theoretical scenarios</a:t>
            </a:r>
          </a:p>
          <a:p>
            <a:endParaRPr 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654222"/>
            <a:ext cx="2362200" cy="19046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228" y="3200400"/>
            <a:ext cx="3352800" cy="248355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3000" y="2514600"/>
            <a:ext cx="3276600" cy="287943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09600" y="5607755"/>
            <a:ext cx="31536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1600" dirty="0" err="1"/>
              <a:t>Eur.Phys.J</a:t>
            </a:r>
            <a:r>
              <a:rPr lang="tr-TR" sz="1600" dirty="0"/>
              <a:t>. C76 (2016) no.7, 381</a:t>
            </a:r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4191000" y="5334000"/>
            <a:ext cx="4953000" cy="923330"/>
          </a:xfrm>
          <a:prstGeom prst="rect">
            <a:avLst/>
          </a:prstGeom>
          <a:solidFill>
            <a:srgbClr val="FEF8E4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800000"/>
                </a:solidFill>
              </a:rPr>
              <a:t>Feasibility </a:t>
            </a:r>
            <a:r>
              <a:rPr lang="en-US" dirty="0" smtClean="0">
                <a:solidFill>
                  <a:srgbClr val="800000"/>
                </a:solidFill>
              </a:rPr>
              <a:t>is now been considered </a:t>
            </a:r>
            <a:r>
              <a:rPr lang="en-US" dirty="0" smtClean="0">
                <a:solidFill>
                  <a:srgbClr val="800000"/>
                </a:solidFill>
                <a:sym typeface="Wingdings"/>
              </a:rPr>
              <a:t> code to generate it with new Herwig7 being tested but still issues in compiling it (S. Amoroso) </a:t>
            </a:r>
            <a:endParaRPr lang="en-US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374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BSM in Vector Boson (VB) scattering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11/9/2017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Georges Azuelos - LHeC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04800" y="838200"/>
            <a:ext cx="8839200" cy="54864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+mn-lt"/>
                <a:cs typeface="Times New Roman"/>
              </a:rPr>
              <a:t>VB scattering </a:t>
            </a:r>
            <a:r>
              <a:rPr lang="en-US" dirty="0">
                <a:solidFill>
                  <a:srgbClr val="000090"/>
                </a:solidFill>
                <a:latin typeface="+mn-lt"/>
                <a:cs typeface="Times New Roman"/>
              </a:rPr>
              <a:t>at high </a:t>
            </a:r>
            <a:r>
              <a:rPr lang="en-US" dirty="0" smtClean="0">
                <a:solidFill>
                  <a:srgbClr val="000090"/>
                </a:solidFill>
                <a:latin typeface="+mn-lt"/>
                <a:cs typeface="Times New Roman"/>
              </a:rPr>
              <a:t>mass</a:t>
            </a:r>
            <a:r>
              <a:rPr lang="en-US" dirty="0" smtClean="0">
                <a:solidFill>
                  <a:srgbClr val="000000"/>
                </a:solidFill>
                <a:latin typeface="+mn-lt"/>
                <a:cs typeface="Times New Roman"/>
              </a:rPr>
              <a:t>: </a:t>
            </a:r>
            <a:endParaRPr lang="en-US" sz="1900" b="0" i="1" dirty="0">
              <a:latin typeface="+mn-lt"/>
            </a:endParaRP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800000"/>
                </a:solidFill>
                <a:latin typeface="+mn-lt"/>
                <a:cs typeface="Times New Roman"/>
              </a:rPr>
              <a:t>anomalous </a:t>
            </a:r>
            <a:r>
              <a:rPr lang="en-US" dirty="0">
                <a:solidFill>
                  <a:srgbClr val="800000"/>
                </a:solidFill>
                <a:latin typeface="+mn-lt"/>
                <a:cs typeface="Times New Roman"/>
              </a:rPr>
              <a:t>TGC, QGC couplings in VVV, VVVV ? </a:t>
            </a:r>
            <a:endParaRPr lang="en-US" dirty="0" smtClean="0">
              <a:solidFill>
                <a:srgbClr val="800000"/>
              </a:solidFill>
              <a:latin typeface="+mn-lt"/>
              <a:cs typeface="Times New Roman"/>
            </a:endParaRPr>
          </a:p>
          <a:p>
            <a:pPr lvl="1">
              <a:lnSpc>
                <a:spcPct val="120000"/>
              </a:lnSpc>
            </a:pPr>
            <a:endParaRPr lang="en-US" dirty="0" smtClean="0">
              <a:solidFill>
                <a:srgbClr val="FF0000"/>
              </a:solidFill>
              <a:latin typeface="+mn-lt"/>
              <a:cs typeface="Times New Roman"/>
            </a:endParaRPr>
          </a:p>
          <a:p>
            <a:pPr lvl="1">
              <a:lnSpc>
                <a:spcPct val="120000"/>
              </a:lnSpc>
            </a:pPr>
            <a:endParaRPr lang="en-US" dirty="0">
              <a:solidFill>
                <a:srgbClr val="FF0000"/>
              </a:solidFill>
              <a:latin typeface="+mn-lt"/>
              <a:cs typeface="Times New Roman"/>
            </a:endParaRPr>
          </a:p>
          <a:p>
            <a:pPr lvl="1">
              <a:lnSpc>
                <a:spcPct val="120000"/>
              </a:lnSpc>
            </a:pPr>
            <a:endParaRPr lang="en-US" dirty="0" smtClean="0">
              <a:solidFill>
                <a:srgbClr val="FF0000"/>
              </a:solidFill>
              <a:latin typeface="+mn-lt"/>
              <a:cs typeface="Times New Roman"/>
            </a:endParaRP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800000"/>
                </a:solidFill>
                <a:latin typeface="+mn-lt"/>
                <a:cs typeface="Times New Roman"/>
              </a:rPr>
              <a:t>New resonances possibly relevant for </a:t>
            </a:r>
            <a:r>
              <a:rPr lang="en-US" dirty="0" err="1" smtClean="0">
                <a:solidFill>
                  <a:srgbClr val="800000"/>
                </a:solidFill>
                <a:latin typeface="+mn-lt"/>
                <a:cs typeface="Times New Roman"/>
              </a:rPr>
              <a:t>unitarity</a:t>
            </a:r>
            <a:r>
              <a:rPr lang="en-US" dirty="0" smtClean="0">
                <a:solidFill>
                  <a:srgbClr val="800000"/>
                </a:solidFill>
                <a:latin typeface="+mn-lt"/>
                <a:cs typeface="Times New Roman"/>
              </a:rPr>
              <a:t> restoring</a:t>
            </a:r>
          </a:p>
          <a:p>
            <a:pPr lvl="2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  <a:latin typeface="+mn-lt"/>
                <a:cs typeface="Times New Roman"/>
              </a:rPr>
              <a:t>expect below ~ 2-3 </a:t>
            </a:r>
            <a:r>
              <a:rPr lang="en-US" dirty="0" err="1" smtClean="0">
                <a:solidFill>
                  <a:srgbClr val="000000"/>
                </a:solidFill>
                <a:latin typeface="+mn-lt"/>
                <a:cs typeface="Times New Roman"/>
              </a:rPr>
              <a:t>TeV</a:t>
            </a:r>
            <a:r>
              <a:rPr lang="en-US" i="1" dirty="0" smtClean="0">
                <a:solidFill>
                  <a:srgbClr val="0000FF"/>
                </a:solidFill>
                <a:latin typeface="+mn-lt"/>
                <a:cs typeface="Times New Roman"/>
              </a:rPr>
              <a:t> →  </a:t>
            </a:r>
            <a:r>
              <a:rPr lang="en-US" i="1" dirty="0">
                <a:solidFill>
                  <a:srgbClr val="0000FF"/>
                </a:solidFill>
                <a:latin typeface="+mn-lt"/>
                <a:cs typeface="Times New Roman"/>
              </a:rPr>
              <a:t>look for deviations from </a:t>
            </a:r>
            <a:r>
              <a:rPr lang="en-US" i="1" dirty="0" smtClean="0">
                <a:solidFill>
                  <a:srgbClr val="0000FF"/>
                </a:solidFill>
                <a:latin typeface="+mn-lt"/>
                <a:cs typeface="Times New Roman"/>
              </a:rPr>
              <a:t>SM predictions</a:t>
            </a:r>
            <a:r>
              <a:rPr lang="en-US" i="1" dirty="0">
                <a:solidFill>
                  <a:srgbClr val="0000FF"/>
                </a:solidFill>
                <a:latin typeface="+mn-lt"/>
                <a:cs typeface="Times New Roman"/>
              </a:rPr>
              <a:t>:</a:t>
            </a:r>
          </a:p>
          <a:p>
            <a:pPr lvl="2">
              <a:lnSpc>
                <a:spcPct val="120000"/>
              </a:lnSpc>
            </a:pPr>
            <a:endParaRPr lang="en-US" dirty="0" smtClean="0">
              <a:solidFill>
                <a:srgbClr val="000000"/>
              </a:solidFill>
              <a:latin typeface="+mn-lt"/>
              <a:cs typeface="Times New Roman"/>
            </a:endParaRPr>
          </a:p>
          <a:p>
            <a:pPr lvl="3">
              <a:lnSpc>
                <a:spcPct val="120000"/>
              </a:lnSpc>
            </a:pPr>
            <a:endParaRPr lang="en-US" dirty="0">
              <a:latin typeface="+mn-lt"/>
            </a:endParaRPr>
          </a:p>
        </p:txBody>
      </p:sp>
      <p:pic>
        <p:nvPicPr>
          <p:cNvPr id="16" name="Imag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1905000"/>
            <a:ext cx="1633032" cy="1295400"/>
          </a:xfrm>
          <a:prstGeom prst="rect">
            <a:avLst/>
          </a:prstGeom>
        </p:spPr>
      </p:pic>
      <p:pic>
        <p:nvPicPr>
          <p:cNvPr id="17" name="Imag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4800" y="1828800"/>
            <a:ext cx="1585266" cy="1371600"/>
          </a:xfrm>
          <a:prstGeom prst="rect">
            <a:avLst/>
          </a:prstGeom>
        </p:spPr>
      </p:pic>
      <p:graphicFrame>
        <p:nvGraphicFramePr>
          <p:cNvPr id="18" name="Obje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9498131"/>
              </p:ext>
            </p:extLst>
          </p:nvPr>
        </p:nvGraphicFramePr>
        <p:xfrm>
          <a:off x="2819400" y="4191000"/>
          <a:ext cx="344415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38" name="Equation" r:id="rId5" imgW="1816100" imgH="241300" progId="Equation.3">
                  <p:embed/>
                </p:oleObj>
              </mc:Choice>
              <mc:Fallback>
                <p:oleObj name="Equation" r:id="rId5" imgW="18161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819400" y="4191000"/>
                        <a:ext cx="3444150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" name="Grouper 22"/>
          <p:cNvGrpSpPr/>
          <p:nvPr/>
        </p:nvGrpSpPr>
        <p:grpSpPr>
          <a:xfrm>
            <a:off x="1294161" y="4662493"/>
            <a:ext cx="2592039" cy="1509707"/>
            <a:chOff x="1835697" y="3960711"/>
            <a:chExt cx="2592039" cy="1509707"/>
          </a:xfrm>
        </p:grpSpPr>
        <p:pic>
          <p:nvPicPr>
            <p:cNvPr id="21" name="Image 17" descr="Capture d’écran 2015-03-17 à 15.01.48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5697" y="3960711"/>
              <a:ext cx="2376264" cy="1509707"/>
            </a:xfrm>
            <a:prstGeom prst="rect">
              <a:avLst/>
            </a:prstGeom>
          </p:spPr>
        </p:pic>
        <p:graphicFrame>
          <p:nvGraphicFramePr>
            <p:cNvPr id="22" name="Obje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04620118"/>
                </p:ext>
              </p:extLst>
            </p:nvPr>
          </p:nvGraphicFramePr>
          <p:xfrm>
            <a:off x="2123728" y="4022080"/>
            <a:ext cx="114300" cy="127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839" name="Equation" r:id="rId8" imgW="114300" imgH="127000" progId="Equation.DSMT4">
                    <p:embed/>
                  </p:oleObj>
                </mc:Choice>
                <mc:Fallback>
                  <p:oleObj name="Equation" r:id="rId8" imgW="114300" imgH="1270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2123728" y="4022080"/>
                          <a:ext cx="114300" cy="127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" name="Obje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46659556"/>
                </p:ext>
              </p:extLst>
            </p:nvPr>
          </p:nvGraphicFramePr>
          <p:xfrm>
            <a:off x="2123728" y="5064100"/>
            <a:ext cx="127000" cy="165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840" name="Equation" r:id="rId10" imgW="127000" imgH="165100" progId="Equation.DSMT4">
                    <p:embed/>
                  </p:oleObj>
                </mc:Choice>
                <mc:Fallback>
                  <p:oleObj name="Equation" r:id="rId10" imgW="127000" imgH="1651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2123728" y="5064100"/>
                          <a:ext cx="127000" cy="1651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" name="Obje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00702129"/>
                </p:ext>
              </p:extLst>
            </p:nvPr>
          </p:nvGraphicFramePr>
          <p:xfrm>
            <a:off x="3995936" y="4365104"/>
            <a:ext cx="431800" cy="177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841" name="Equation" r:id="rId12" imgW="431800" imgH="177800" progId="Equation.DSMT4">
                    <p:embed/>
                  </p:oleObj>
                </mc:Choice>
                <mc:Fallback>
                  <p:oleObj name="Equation" r:id="rId12" imgW="431800" imgH="1778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3995936" y="4365104"/>
                          <a:ext cx="431800" cy="177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" name="Objet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92459924"/>
                </p:ext>
              </p:extLst>
            </p:nvPr>
          </p:nvGraphicFramePr>
          <p:xfrm>
            <a:off x="3995936" y="4869160"/>
            <a:ext cx="431800" cy="177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842" name="Equation" r:id="rId14" imgW="431800" imgH="177800" progId="Equation.DSMT4">
                    <p:embed/>
                  </p:oleObj>
                </mc:Choice>
                <mc:Fallback>
                  <p:oleObj name="Equation" r:id="rId14" imgW="431800" imgH="1778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3995936" y="4869160"/>
                          <a:ext cx="431800" cy="177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" name="Rectangle 4"/>
          <p:cNvSpPr/>
          <p:nvPr/>
        </p:nvSpPr>
        <p:spPr>
          <a:xfrm>
            <a:off x="4267200" y="5105400"/>
            <a:ext cx="4572000" cy="747897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  <a:cs typeface="Times New Roman"/>
              </a:rPr>
              <a:t>Challenging at p-p (high QCD </a:t>
            </a:r>
            <a:r>
              <a:rPr lang="en-US" dirty="0" err="1">
                <a:solidFill>
                  <a:srgbClr val="000000"/>
                </a:solidFill>
                <a:cs typeface="Times New Roman"/>
              </a:rPr>
              <a:t>bkg</a:t>
            </a:r>
            <a:r>
              <a:rPr lang="en-US" dirty="0">
                <a:solidFill>
                  <a:srgbClr val="000000"/>
                </a:solidFill>
                <a:cs typeface="Times New Roman"/>
              </a:rPr>
              <a:t>, pile-up), cleaner at FCC-eh</a:t>
            </a:r>
          </a:p>
        </p:txBody>
      </p:sp>
    </p:spTree>
    <p:extLst>
      <p:ext uri="{BB962C8B-B14F-4D97-AF65-F5344CB8AC3E}">
        <p14:creationId xmlns:p14="http://schemas.microsoft.com/office/powerpoint/2010/main" val="3105138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Anomalous couplings WWV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11/9/2017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Georges Azuelos - LHeC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04800" y="838200"/>
            <a:ext cx="6553200" cy="5486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Triple </a:t>
            </a:r>
            <a:r>
              <a:rPr lang="en-US" sz="2400" dirty="0"/>
              <a:t>gauge boson </a:t>
            </a:r>
            <a:r>
              <a:rPr lang="en-US" sz="2400" dirty="0" smtClean="0"/>
              <a:t>vertices WWV, V=</a:t>
            </a:r>
            <a:r>
              <a:rPr lang="en-US" sz="2400" dirty="0" err="1" smtClean="0">
                <a:latin typeface="Symbol" charset="2"/>
                <a:cs typeface="Symbol" charset="2"/>
              </a:rPr>
              <a:t>g</a:t>
            </a:r>
            <a:r>
              <a:rPr lang="en-US" sz="2400" dirty="0" err="1" smtClean="0"/>
              <a:t>,Z</a:t>
            </a:r>
            <a:r>
              <a:rPr lang="en-US" sz="2400" dirty="0" smtClean="0"/>
              <a:t>: </a:t>
            </a:r>
          </a:p>
          <a:p>
            <a:pPr lvl="1"/>
            <a:r>
              <a:rPr lang="en-US" sz="2000" dirty="0" smtClean="0"/>
              <a:t>Precisely defined in SM</a:t>
            </a:r>
          </a:p>
          <a:p>
            <a:pPr lvl="1"/>
            <a:r>
              <a:rPr lang="en-US" sz="2000" dirty="0" err="1" smtClean="0"/>
              <a:t>Parametrise</a:t>
            </a:r>
            <a:r>
              <a:rPr lang="en-US" sz="2000" dirty="0"/>
              <a:t> </a:t>
            </a:r>
            <a:r>
              <a:rPr lang="en-US" sz="2000" dirty="0" smtClean="0"/>
              <a:t>possible </a:t>
            </a:r>
            <a:r>
              <a:rPr lang="en-US" sz="2000" dirty="0"/>
              <a:t>new physics contributions to this vertex</a:t>
            </a:r>
          </a:p>
          <a:p>
            <a:pPr lvl="1"/>
            <a:r>
              <a:rPr lang="en-US" sz="2000" dirty="0" smtClean="0"/>
              <a:t>Current constraints (best from LEP) use various assumptions </a:t>
            </a:r>
            <a:endParaRPr lang="en-US" sz="2000" dirty="0"/>
          </a:p>
          <a:p>
            <a:pPr marL="457200" lvl="1" indent="0">
              <a:lnSpc>
                <a:spcPct val="120000"/>
              </a:lnSpc>
              <a:buNone/>
            </a:pPr>
            <a:endParaRPr lang="en-US" sz="2000" dirty="0"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4200" y="762000"/>
            <a:ext cx="2082800" cy="177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1943100"/>
            <a:ext cx="1117600" cy="4191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025929"/>
            <a:ext cx="6629400" cy="131747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81000" y="4724400"/>
            <a:ext cx="87630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At the e-p: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can </a:t>
            </a:r>
            <a:r>
              <a:rPr lang="en-US" dirty="0"/>
              <a:t>clearly distinguish between </a:t>
            </a:r>
            <a:r>
              <a:rPr lang="en-US" dirty="0" smtClean="0"/>
              <a:t>CC events </a:t>
            </a:r>
            <a:r>
              <a:rPr lang="en-US" dirty="0"/>
              <a:t>e + p → </a:t>
            </a:r>
            <a:r>
              <a:rPr lang="en-US" dirty="0" err="1"/>
              <a:t>νe</a:t>
            </a:r>
            <a:r>
              <a:rPr lang="en-US" dirty="0"/>
              <a:t> + jet </a:t>
            </a:r>
            <a:r>
              <a:rPr lang="en-US" dirty="0" smtClean="0"/>
              <a:t>(W-exchange) and NC </a:t>
            </a:r>
            <a:r>
              <a:rPr lang="en-US" dirty="0"/>
              <a:t>events e + p → e + jet </a:t>
            </a:r>
            <a:r>
              <a:rPr lang="en-US" dirty="0" smtClean="0"/>
              <a:t>(photon </a:t>
            </a:r>
            <a:r>
              <a:rPr lang="en-US" dirty="0"/>
              <a:t>or Z boson </a:t>
            </a:r>
            <a:r>
              <a:rPr lang="en-US" dirty="0" smtClean="0"/>
              <a:t>exchange) </a:t>
            </a:r>
          </a:p>
          <a:p>
            <a:r>
              <a:rPr lang="en-US" dirty="0" smtClean="0"/>
              <a:t>-   triggering </a:t>
            </a:r>
            <a:r>
              <a:rPr lang="en-US" dirty="0"/>
              <a:t>on a final state photon, </a:t>
            </a:r>
            <a:r>
              <a:rPr lang="en-US" dirty="0" smtClean="0"/>
              <a:t>can </a:t>
            </a:r>
            <a:r>
              <a:rPr lang="en-US" dirty="0"/>
              <a:t>provide very clean bounds on the anomalous </a:t>
            </a:r>
            <a:r>
              <a:rPr lang="en-US" dirty="0" smtClean="0"/>
              <a:t>TGV’s! </a:t>
            </a:r>
            <a:endParaRPr lang="en-US" dirty="0"/>
          </a:p>
          <a:p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4768111" y="4431268"/>
            <a:ext cx="41472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5"/>
              </a:rPr>
              <a:t>http://arxiv.org/pdf/1405.6056v1.</a:t>
            </a:r>
            <a:r>
              <a:rPr lang="en-US" dirty="0" smtClean="0">
                <a:hlinkClick r:id="rId5"/>
              </a:rPr>
              <a:t>pdf</a:t>
            </a:r>
            <a:endParaRPr lang="en-US" dirty="0" smtClean="0"/>
          </a:p>
        </p:txBody>
      </p:sp>
      <p:sp>
        <p:nvSpPr>
          <p:cNvPr id="9" name="Rectangle 8"/>
          <p:cNvSpPr/>
          <p:nvPr/>
        </p:nvSpPr>
        <p:spPr>
          <a:xfrm>
            <a:off x="4724400" y="4800600"/>
            <a:ext cx="35700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6"/>
              </a:rPr>
              <a:t>https://arxiv.org/abs/</a:t>
            </a:r>
            <a:r>
              <a:rPr lang="en-US" dirty="0" smtClean="0">
                <a:hlinkClick r:id="rId6"/>
              </a:rPr>
              <a:t>1406.7696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9188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FCC-eh </a:t>
            </a:r>
            <a:r>
              <a:rPr lang="en-US" dirty="0"/>
              <a:t>Anomalous WW </a:t>
            </a:r>
            <a:r>
              <a:rPr lang="en-US" dirty="0" err="1"/>
              <a:t>γ</a:t>
            </a:r>
            <a:r>
              <a:rPr lang="en-US" dirty="0"/>
              <a:t> and WWZ Couplings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11/9/2017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Georges Azuelos - LHeC workshop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Study for FCC-eh </a:t>
            </a:r>
          </a:p>
          <a:p>
            <a:r>
              <a:rPr lang="en-US" sz="2000" dirty="0">
                <a:hlinkClick r:id="rId2"/>
              </a:rPr>
              <a:t>https://cds.cern.ch/record/2209389/?ln=</a:t>
            </a:r>
            <a:r>
              <a:rPr lang="en-US" sz="2000" dirty="0" smtClean="0">
                <a:hlinkClick r:id="rId2"/>
              </a:rPr>
              <a:t>en</a:t>
            </a:r>
            <a:endParaRPr lang="en-US" sz="2000" dirty="0" smtClean="0"/>
          </a:p>
          <a:p>
            <a:pPr lvl="1"/>
            <a:r>
              <a:rPr lang="en-US" sz="2000" dirty="0" smtClean="0"/>
              <a:t>Report studies for </a:t>
            </a:r>
            <a:r>
              <a:rPr lang="en-US" sz="2000" dirty="0" err="1" smtClean="0"/>
              <a:t>Ee</a:t>
            </a:r>
            <a:r>
              <a:rPr lang="en-US" sz="2000" dirty="0" smtClean="0"/>
              <a:t> = 80 </a:t>
            </a:r>
            <a:r>
              <a:rPr lang="en-US" sz="2000" dirty="0" err="1" smtClean="0"/>
              <a:t>GeV</a:t>
            </a:r>
            <a:r>
              <a:rPr lang="en-US" sz="2000" dirty="0" smtClean="0"/>
              <a:t> </a:t>
            </a:r>
          </a:p>
          <a:p>
            <a:pPr lvl="1"/>
            <a:r>
              <a:rPr lang="en-US" sz="2000" dirty="0" smtClean="0"/>
              <a:t>Update here for </a:t>
            </a:r>
            <a:r>
              <a:rPr lang="en-US" sz="2000" dirty="0" err="1" smtClean="0"/>
              <a:t>Ee</a:t>
            </a:r>
            <a:r>
              <a:rPr lang="en-US" sz="2000" dirty="0" smtClean="0"/>
              <a:t> = 60 </a:t>
            </a:r>
            <a:r>
              <a:rPr lang="en-US" sz="2000" dirty="0" err="1" smtClean="0"/>
              <a:t>GeV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Picture 6" descr="Macintosh HD:Users:ocakir:Library:Containers:com.apple.mail:Data:Library:Mail Downloads:48EB8857-267D-42F2-8066-69D1695AC4F3:cs_llg.eps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438400"/>
            <a:ext cx="4900739" cy="335823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1219200" y="5638800"/>
            <a:ext cx="64004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ross </a:t>
            </a:r>
            <a:r>
              <a:rPr lang="en-US" dirty="0"/>
              <a:t>section depending on anomalous </a:t>
            </a:r>
            <a:r>
              <a:rPr lang="en-US" dirty="0" err="1"/>
              <a:t>λ</a:t>
            </a:r>
            <a:r>
              <a:rPr lang="en-US" baseline="-25000" dirty="0" err="1"/>
              <a:t>γ</a:t>
            </a:r>
            <a:r>
              <a:rPr lang="en-US" dirty="0"/>
              <a:t> coupling </a:t>
            </a:r>
            <a:r>
              <a:rPr lang="en-US" dirty="0" smtClean="0"/>
              <a:t>of </a:t>
            </a:r>
            <a:r>
              <a:rPr lang="en-US" dirty="0"/>
              <a:t>the </a:t>
            </a:r>
            <a:endParaRPr lang="en-US" dirty="0" smtClean="0"/>
          </a:p>
          <a:p>
            <a:r>
              <a:rPr lang="en-US" dirty="0" smtClean="0"/>
              <a:t>process </a:t>
            </a:r>
            <a:r>
              <a:rPr lang="en-US" i="1" dirty="0" err="1"/>
              <a:t>ep</a:t>
            </a:r>
            <a:r>
              <a:rPr lang="en-US" dirty="0" err="1"/>
              <a:t>→ν</a:t>
            </a:r>
            <a:r>
              <a:rPr lang="en-US" dirty="0"/>
              <a:t> </a:t>
            </a:r>
            <a:r>
              <a:rPr lang="en-US" i="1" dirty="0" err="1"/>
              <a:t>q</a:t>
            </a:r>
            <a:r>
              <a:rPr lang="en-US" dirty="0" err="1"/>
              <a:t>γ</a:t>
            </a:r>
            <a:r>
              <a:rPr lang="en-US" i="1" dirty="0" err="1"/>
              <a:t>X</a:t>
            </a:r>
            <a:r>
              <a:rPr lang="en-US" i="1" dirty="0"/>
              <a:t> </a:t>
            </a:r>
            <a:r>
              <a:rPr lang="en-US" dirty="0"/>
              <a:t>for </a:t>
            </a:r>
            <a:r>
              <a:rPr lang="en-US" i="1" dirty="0" err="1"/>
              <a:t>E</a:t>
            </a:r>
            <a:r>
              <a:rPr lang="en-US" i="1" baseline="-25000" dirty="0" err="1"/>
              <a:t>e</a:t>
            </a:r>
            <a:r>
              <a:rPr lang="en-US" i="1" dirty="0"/>
              <a:t> </a:t>
            </a:r>
            <a:r>
              <a:rPr lang="en-US" dirty="0"/>
              <a:t>= 60 </a:t>
            </a:r>
            <a:r>
              <a:rPr lang="en-US" dirty="0" err="1"/>
              <a:t>GeV</a:t>
            </a:r>
            <a:r>
              <a:rPr lang="en-US" dirty="0"/>
              <a:t> and </a:t>
            </a:r>
            <a:r>
              <a:rPr lang="en-US" dirty="0" err="1"/>
              <a:t>E</a:t>
            </a:r>
            <a:r>
              <a:rPr lang="en-US" baseline="-25000" dirty="0" err="1"/>
              <a:t>p</a:t>
            </a:r>
            <a:r>
              <a:rPr lang="en-US" dirty="0"/>
              <a:t>=50 </a:t>
            </a:r>
            <a:r>
              <a:rPr lang="en-US" dirty="0" err="1"/>
              <a:t>TeV</a:t>
            </a:r>
            <a:r>
              <a:rPr lang="en-US" dirty="0"/>
              <a:t> at FCC-</a:t>
            </a:r>
            <a:r>
              <a:rPr lang="en-US" dirty="0" err="1"/>
              <a:t>ep</a:t>
            </a:r>
            <a:r>
              <a:rPr lang="en-US" dirty="0" err="1" smtClean="0"/>
              <a:t>.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8224" y="3149434"/>
            <a:ext cx="4295776" cy="142256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1" name="Rectangle 10"/>
          <p:cNvSpPr/>
          <p:nvPr/>
        </p:nvSpPr>
        <p:spPr>
          <a:xfrm>
            <a:off x="6934200" y="1524000"/>
            <a:ext cx="2209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/>
              <a:t>A. </a:t>
            </a:r>
            <a:r>
              <a:rPr lang="en-US" i="1" dirty="0" err="1"/>
              <a:t>Senol</a:t>
            </a:r>
            <a:r>
              <a:rPr lang="en-US" i="1" dirty="0"/>
              <a:t>, O. </a:t>
            </a:r>
            <a:r>
              <a:rPr lang="en-US" i="1" dirty="0" err="1"/>
              <a:t>Cakir</a:t>
            </a:r>
            <a:r>
              <a:rPr lang="en-US" i="1" dirty="0"/>
              <a:t>, I. Turk </a:t>
            </a:r>
            <a:r>
              <a:rPr lang="en-US" i="1" dirty="0" err="1" smtClean="0"/>
              <a:t>Cakirç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240284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Anomalous </a:t>
            </a:r>
            <a:r>
              <a:rPr lang="en-US" dirty="0" err="1" smtClean="0">
                <a:latin typeface="Times New Roman"/>
                <a:cs typeface="Times New Roman"/>
              </a:rPr>
              <a:t>WWγ</a:t>
            </a:r>
            <a:r>
              <a:rPr lang="en-US" dirty="0" smtClean="0"/>
              <a:t> Couplings</a:t>
            </a:r>
            <a:endParaRPr lang="en-US" dirty="0"/>
          </a:p>
        </p:txBody>
      </p:sp>
      <p:pic>
        <p:nvPicPr>
          <p:cNvPr id="4" name="Picture 3" descr="Macintosh HD:Users:ocakir:Desktop:myfit_llg_dkg.ep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983" y="1143000"/>
            <a:ext cx="5646817" cy="43434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457200" y="5428946"/>
            <a:ext cx="822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Two </a:t>
            </a:r>
            <a:r>
              <a:rPr lang="en-US" dirty="0"/>
              <a:t>dimensional 95% C.L contour plot anomalous couplings in the </a:t>
            </a:r>
            <a:r>
              <a:rPr lang="en-US" dirty="0" err="1"/>
              <a:t>λ</a:t>
            </a:r>
            <a:r>
              <a:rPr lang="en-US" baseline="-25000" dirty="0" err="1"/>
              <a:t>γ</a:t>
            </a:r>
            <a:r>
              <a:rPr lang="en-US" dirty="0" err="1"/>
              <a:t>−Δκ</a:t>
            </a:r>
            <a:r>
              <a:rPr lang="en-US" baseline="-25000" dirty="0" err="1"/>
              <a:t>γ</a:t>
            </a:r>
            <a:r>
              <a:rPr lang="en-US" dirty="0"/>
              <a:t> plane for the integrated luminosity of 10 fb-1 and 100 fb-1 at FCC-</a:t>
            </a:r>
            <a:r>
              <a:rPr lang="en-US" dirty="0" err="1"/>
              <a:t>ep</a:t>
            </a:r>
            <a:r>
              <a:rPr lang="en-US" dirty="0"/>
              <a:t> with electron beam energy </a:t>
            </a:r>
            <a:r>
              <a:rPr lang="en-US" i="1" dirty="0" err="1"/>
              <a:t>E</a:t>
            </a:r>
            <a:r>
              <a:rPr lang="en-US" i="1" baseline="-25000" dirty="0" err="1"/>
              <a:t>e</a:t>
            </a:r>
            <a:r>
              <a:rPr lang="en-US" i="1" dirty="0"/>
              <a:t> </a:t>
            </a:r>
            <a:r>
              <a:rPr lang="en-US" dirty="0"/>
              <a:t>=60 </a:t>
            </a:r>
            <a:r>
              <a:rPr lang="en-US" dirty="0" err="1"/>
              <a:t>GeV</a:t>
            </a:r>
            <a:r>
              <a:rPr lang="en-US" dirty="0"/>
              <a:t> with polarization </a:t>
            </a:r>
            <a:r>
              <a:rPr lang="en-US" i="1" dirty="0"/>
              <a:t>P </a:t>
            </a:r>
            <a:r>
              <a:rPr lang="en-US" dirty="0"/>
              <a:t>=−0.8 </a:t>
            </a:r>
            <a:r>
              <a:rPr lang="en-US" i="1" dirty="0"/>
              <a:t>.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539518" y="762000"/>
            <a:ext cx="36044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/>
              <a:t>A. </a:t>
            </a:r>
            <a:r>
              <a:rPr lang="en-US" i="1" dirty="0" err="1"/>
              <a:t>Senol</a:t>
            </a:r>
            <a:r>
              <a:rPr lang="en-US" i="1" dirty="0"/>
              <a:t>, O. </a:t>
            </a:r>
            <a:r>
              <a:rPr lang="en-US" i="1" dirty="0" err="1"/>
              <a:t>Cakir</a:t>
            </a:r>
            <a:r>
              <a:rPr lang="en-US" i="1" dirty="0"/>
              <a:t>, I. Turk </a:t>
            </a:r>
            <a:r>
              <a:rPr lang="en-US" i="1" dirty="0" err="1" smtClean="0"/>
              <a:t>Cakirç</a:t>
            </a:r>
            <a:endParaRPr lang="en-US" i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845381"/>
            <a:ext cx="3581400" cy="45001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96000" y="2590800"/>
            <a:ext cx="2870009" cy="1000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Sensitivities to anomalous </a:t>
            </a:r>
          </a:p>
          <a:p>
            <a:r>
              <a:rPr lang="en-US" dirty="0">
                <a:solidFill>
                  <a:srgbClr val="800000"/>
                </a:solidFill>
              </a:rPr>
              <a:t>c</a:t>
            </a:r>
            <a:r>
              <a:rPr lang="en-US" dirty="0" smtClean="0">
                <a:solidFill>
                  <a:srgbClr val="800000"/>
                </a:solidFill>
              </a:rPr>
              <a:t>ouplings </a:t>
            </a:r>
            <a:r>
              <a:rPr lang="en-US" dirty="0" err="1" smtClean="0">
                <a:solidFill>
                  <a:srgbClr val="800000"/>
                </a:solidFill>
                <a:latin typeface="Symbol" charset="2"/>
                <a:cs typeface="Symbol" charset="2"/>
              </a:rPr>
              <a:t>l</a:t>
            </a:r>
            <a:r>
              <a:rPr lang="en-US" baseline="-25000" dirty="0" err="1">
                <a:solidFill>
                  <a:srgbClr val="800000"/>
                </a:solidFill>
                <a:latin typeface="Symbol" charset="2"/>
                <a:cs typeface="Symbol" charset="2"/>
              </a:rPr>
              <a:t>g</a:t>
            </a:r>
            <a:r>
              <a:rPr lang="en-US" baseline="-25000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  </a:t>
            </a:r>
            <a:r>
              <a:rPr lang="en-US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~</a:t>
            </a:r>
            <a:r>
              <a:rPr lang="en-US" baseline="-25000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 </a:t>
            </a:r>
            <a:r>
              <a:rPr lang="en-US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10</a:t>
            </a:r>
            <a:r>
              <a:rPr lang="en-US" baseline="30000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-</a:t>
            </a:r>
            <a:r>
              <a:rPr lang="en-US" baseline="30000" dirty="0">
                <a:solidFill>
                  <a:srgbClr val="800000"/>
                </a:solidFill>
                <a:latin typeface="Symbol" charset="2"/>
                <a:cs typeface="Symbol" charset="2"/>
              </a:rPr>
              <a:t>2</a:t>
            </a:r>
            <a:endParaRPr lang="en-US" baseline="30000" dirty="0" smtClean="0">
              <a:solidFill>
                <a:srgbClr val="800000"/>
              </a:solidFill>
              <a:latin typeface="Symbol" charset="2"/>
              <a:cs typeface="Symbol" charset="2"/>
            </a:endParaRPr>
          </a:p>
          <a:p>
            <a:endParaRPr lang="en-US" sz="500" dirty="0" smtClean="0">
              <a:solidFill>
                <a:srgbClr val="800000"/>
              </a:solidFill>
              <a:latin typeface="Trebuchet MS"/>
              <a:cs typeface="Trebuchet MS"/>
            </a:endParaRPr>
          </a:p>
          <a:p>
            <a:r>
              <a:rPr lang="en-US" dirty="0" smtClean="0">
                <a:solidFill>
                  <a:srgbClr val="800000"/>
                </a:solidFill>
                <a:latin typeface="Trebuchet MS"/>
                <a:cs typeface="Trebuchet MS"/>
              </a:rPr>
              <a:t>For comparison:</a:t>
            </a:r>
            <a:endParaRPr lang="en-US" dirty="0">
              <a:solidFill>
                <a:srgbClr val="800000"/>
              </a:solidFill>
              <a:latin typeface="Trebuchet MS"/>
              <a:cs typeface="Trebuchet MS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8500" y="3733800"/>
            <a:ext cx="3365500" cy="13716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11/9/2017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Georges Azuelos - LHeC workshop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808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Anomalous WWZ Couplings</a:t>
            </a:r>
            <a:endParaRPr lang="en-US" dirty="0"/>
          </a:p>
        </p:txBody>
      </p:sp>
      <p:pic>
        <p:nvPicPr>
          <p:cNvPr id="4" name="Picture 3" descr="Macintosh HD:Users:ocakir:Desktop:llz_dkz_.ep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167321"/>
            <a:ext cx="5385798" cy="416667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457200" y="5486400"/>
            <a:ext cx="822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Two</a:t>
            </a:r>
            <a:r>
              <a:rPr lang="en-US" dirty="0"/>
              <a:t>-dimensional 95% C.L contour plot of anomalous couplings in the </a:t>
            </a:r>
            <a:r>
              <a:rPr lang="en-US" dirty="0" err="1"/>
              <a:t>λ</a:t>
            </a:r>
            <a:r>
              <a:rPr lang="en-US" baseline="-25000" dirty="0" err="1"/>
              <a:t>Z</a:t>
            </a:r>
            <a:r>
              <a:rPr lang="en-US" dirty="0"/>
              <a:t> −</a:t>
            </a:r>
            <a:r>
              <a:rPr lang="en-US" dirty="0" err="1"/>
              <a:t>Δκ</a:t>
            </a:r>
            <a:r>
              <a:rPr lang="en-US" baseline="-25000" dirty="0" err="1"/>
              <a:t>Z</a:t>
            </a:r>
            <a:r>
              <a:rPr lang="en-US" dirty="0"/>
              <a:t> plane for the integrated luminosity of 10fb-1 and 100 fb</a:t>
            </a:r>
            <a:r>
              <a:rPr lang="en-US" baseline="30000" dirty="0"/>
              <a:t>-1</a:t>
            </a:r>
            <a:r>
              <a:rPr lang="en-US" dirty="0"/>
              <a:t> </a:t>
            </a:r>
            <a:r>
              <a:rPr lang="en-US" i="1" dirty="0" smtClean="0"/>
              <a:t> </a:t>
            </a:r>
            <a:r>
              <a:rPr lang="en-US" dirty="0" smtClean="0"/>
              <a:t>at </a:t>
            </a:r>
            <a:r>
              <a:rPr lang="en-US" dirty="0"/>
              <a:t>FCC-</a:t>
            </a:r>
            <a:r>
              <a:rPr lang="en-US" dirty="0" err="1"/>
              <a:t>ep</a:t>
            </a:r>
            <a:r>
              <a:rPr lang="en-US" dirty="0"/>
              <a:t> with electron beam energy </a:t>
            </a:r>
            <a:r>
              <a:rPr lang="en-US" i="1" dirty="0" err="1"/>
              <a:t>Ee</a:t>
            </a:r>
            <a:r>
              <a:rPr lang="en-US" dirty="0"/>
              <a:t>=60 </a:t>
            </a:r>
            <a:r>
              <a:rPr lang="en-US" dirty="0" err="1"/>
              <a:t>GeV</a:t>
            </a:r>
            <a:r>
              <a:rPr lang="en-US" dirty="0"/>
              <a:t> with polarization </a:t>
            </a:r>
            <a:r>
              <a:rPr lang="en-US" i="1" dirty="0"/>
              <a:t>P=-0.8</a:t>
            </a:r>
            <a:r>
              <a:rPr lang="en-US" dirty="0"/>
              <a:t>.</a:t>
            </a:r>
          </a:p>
        </p:txBody>
      </p:sp>
      <p:sp>
        <p:nvSpPr>
          <p:cNvPr id="6" name="Rectangle 5"/>
          <p:cNvSpPr/>
          <p:nvPr/>
        </p:nvSpPr>
        <p:spPr>
          <a:xfrm>
            <a:off x="5918742" y="762000"/>
            <a:ext cx="32252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/>
              <a:t>A. </a:t>
            </a:r>
            <a:r>
              <a:rPr lang="en-US" sz="1600" i="1" dirty="0" err="1"/>
              <a:t>Senol</a:t>
            </a:r>
            <a:r>
              <a:rPr lang="en-US" sz="1600" i="1" dirty="0"/>
              <a:t>, O. </a:t>
            </a:r>
            <a:r>
              <a:rPr lang="en-US" sz="1600" i="1" dirty="0" err="1"/>
              <a:t>Cakir</a:t>
            </a:r>
            <a:r>
              <a:rPr lang="en-US" sz="1600" i="1" dirty="0"/>
              <a:t>, I. Turk </a:t>
            </a:r>
            <a:r>
              <a:rPr lang="en-US" sz="1600" i="1" dirty="0" err="1" smtClean="0"/>
              <a:t>Cakirç</a:t>
            </a:r>
            <a:endParaRPr lang="en-US" sz="16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791200" y="2895600"/>
            <a:ext cx="2870009" cy="1000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Sensitivities to anomalous </a:t>
            </a:r>
          </a:p>
          <a:p>
            <a:r>
              <a:rPr lang="en-US" dirty="0">
                <a:solidFill>
                  <a:srgbClr val="800000"/>
                </a:solidFill>
              </a:rPr>
              <a:t>c</a:t>
            </a:r>
            <a:r>
              <a:rPr lang="en-US" dirty="0" smtClean="0">
                <a:solidFill>
                  <a:srgbClr val="800000"/>
                </a:solidFill>
              </a:rPr>
              <a:t>ouplings </a:t>
            </a:r>
            <a:r>
              <a:rPr lang="en-US" dirty="0" err="1" smtClean="0">
                <a:solidFill>
                  <a:srgbClr val="800000"/>
                </a:solidFill>
                <a:latin typeface="Symbol" charset="2"/>
                <a:cs typeface="Symbol" charset="2"/>
              </a:rPr>
              <a:t>l</a:t>
            </a:r>
            <a:r>
              <a:rPr lang="en-US" baseline="-25000" dirty="0" err="1">
                <a:solidFill>
                  <a:srgbClr val="800000"/>
                </a:solidFill>
                <a:latin typeface="Symbol" charset="2"/>
                <a:cs typeface="Symbol" charset="2"/>
              </a:rPr>
              <a:t>Z</a:t>
            </a:r>
            <a:r>
              <a:rPr lang="en-US" baseline="-25000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  </a:t>
            </a:r>
            <a:r>
              <a:rPr lang="en-US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~</a:t>
            </a:r>
            <a:r>
              <a:rPr lang="en-US" baseline="-25000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 </a:t>
            </a:r>
            <a:r>
              <a:rPr lang="en-US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10</a:t>
            </a:r>
            <a:r>
              <a:rPr lang="en-US" baseline="30000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-3</a:t>
            </a:r>
          </a:p>
          <a:p>
            <a:endParaRPr lang="en-US" sz="500" dirty="0" smtClean="0">
              <a:solidFill>
                <a:srgbClr val="800000"/>
              </a:solidFill>
              <a:latin typeface="Trebuchet MS"/>
              <a:cs typeface="Trebuchet MS"/>
            </a:endParaRPr>
          </a:p>
          <a:p>
            <a:r>
              <a:rPr lang="en-US" dirty="0" smtClean="0">
                <a:solidFill>
                  <a:srgbClr val="800000"/>
                </a:solidFill>
                <a:latin typeface="Trebuchet MS"/>
                <a:cs typeface="Trebuchet MS"/>
              </a:rPr>
              <a:t>For comparison:</a:t>
            </a:r>
            <a:endParaRPr lang="en-US" dirty="0">
              <a:solidFill>
                <a:srgbClr val="800000"/>
              </a:solidFill>
              <a:latin typeface="Trebuchet MS"/>
              <a:cs typeface="Trebuchet M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863024"/>
            <a:ext cx="38862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analysis of the signal and backgrounds </a:t>
            </a:r>
            <a:endParaRPr lang="en-US" sz="1600" dirty="0" smtClean="0"/>
          </a:p>
          <a:p>
            <a:r>
              <a:rPr lang="en-US" sz="1600" dirty="0" smtClean="0"/>
              <a:t>for </a:t>
            </a:r>
            <a:r>
              <a:rPr lang="en-US" sz="1600" i="1" dirty="0"/>
              <a:t>Z </a:t>
            </a:r>
            <a:r>
              <a:rPr lang="en-US" sz="1600" i="1" dirty="0" smtClean="0">
                <a:sym typeface="Wingdings"/>
              </a:rPr>
              <a:t> </a:t>
            </a:r>
            <a:r>
              <a:rPr lang="en-US" sz="1600" i="1" dirty="0" err="1" smtClean="0">
                <a:sym typeface="Wingdings"/>
              </a:rPr>
              <a:t>ll</a:t>
            </a:r>
            <a:r>
              <a:rPr lang="en-US" sz="1600" i="1" dirty="0" smtClean="0">
                <a:sym typeface="Wingdings"/>
              </a:rPr>
              <a:t>’(l = e,</a:t>
            </a:r>
            <a:r>
              <a:rPr lang="en-US" sz="1600" i="1" dirty="0" smtClean="0">
                <a:latin typeface="Symbol" charset="2"/>
                <a:cs typeface="Symbol" charset="2"/>
                <a:sym typeface="Wingdings"/>
              </a:rPr>
              <a:t> m</a:t>
            </a:r>
            <a:r>
              <a:rPr lang="en-US" sz="1600" i="1" dirty="0" smtClean="0">
                <a:sym typeface="Wingdings"/>
              </a:rPr>
              <a:t>)</a:t>
            </a:r>
            <a:endParaRPr lang="en-US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200" y="1219200"/>
            <a:ext cx="3547613" cy="1600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6100" y="3886200"/>
            <a:ext cx="3365500" cy="1371600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11/9/2017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Georges Azuelos - LHeC workshop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197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Vector Boson Scattering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11/9/2017</a:t>
            </a:r>
            <a:endParaRPr lang="en-US" sz="140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Monica D'Onofrio, Georges Azuelos - LHeC workshop</a:t>
            </a:r>
            <a:endParaRPr lang="en-US" sz="140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7E6F9C-C0B2-FE45-B9ED-8794A2EF5D52}" type="slidenum">
              <a:rPr lang="en-US" smtClean="0"/>
              <a:pPr>
                <a:defRPr/>
              </a:pPr>
              <a:t>16</a:t>
            </a:fld>
            <a:endParaRPr lang="en-US" sz="1400"/>
          </a:p>
        </p:txBody>
      </p:sp>
      <p:sp>
        <p:nvSpPr>
          <p:cNvPr id="8" name="Rectangle 7"/>
          <p:cNvSpPr/>
          <p:nvPr/>
        </p:nvSpPr>
        <p:spPr>
          <a:xfrm>
            <a:off x="381000" y="4114800"/>
            <a:ext cx="8763000" cy="260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SzPct val="75000"/>
            </a:pPr>
            <a:r>
              <a:rPr lang="en-US" sz="1600" kern="0" dirty="0">
                <a:solidFill>
                  <a:srgbClr val="000000"/>
                </a:solidFill>
                <a:latin typeface="+mj-lt"/>
                <a:ea typeface="ＭＳ Ｐゴシック"/>
                <a:cs typeface="Times New Roman"/>
              </a:rPr>
              <a:t>T</a:t>
            </a:r>
            <a:r>
              <a:rPr lang="en-US" sz="1600" kern="0" dirty="0" smtClean="0">
                <a:solidFill>
                  <a:srgbClr val="000000"/>
                </a:solidFill>
                <a:latin typeface="+mj-lt"/>
                <a:ea typeface="ＭＳ Ｐゴシック"/>
                <a:cs typeface="Times New Roman"/>
              </a:rPr>
              <a:t>ypical </a:t>
            </a:r>
            <a:r>
              <a:rPr lang="en-US" sz="1600" kern="0" dirty="0">
                <a:solidFill>
                  <a:srgbClr val="000000"/>
                </a:solidFill>
                <a:latin typeface="+mj-lt"/>
                <a:ea typeface="ＭＳ Ｐゴシック"/>
                <a:cs typeface="Times New Roman"/>
              </a:rPr>
              <a:t>cross sections for 2 TeV resonance </a:t>
            </a:r>
            <a:r>
              <a:rPr lang="en-US" sz="1400" kern="0" dirty="0">
                <a:solidFill>
                  <a:srgbClr val="006600"/>
                </a:solidFill>
                <a:latin typeface="+mj-lt"/>
                <a:ea typeface="ＭＳ Ｐゴシック"/>
                <a:cs typeface="Times New Roman"/>
              </a:rPr>
              <a:t>(</a:t>
            </a:r>
            <a:r>
              <a:rPr lang="en-US" sz="1400" kern="0" dirty="0" err="1">
                <a:solidFill>
                  <a:srgbClr val="006600"/>
                </a:solidFill>
                <a:latin typeface="+mj-lt"/>
                <a:ea typeface="ＭＳ Ｐゴシック"/>
                <a:cs typeface="Times New Roman"/>
              </a:rPr>
              <a:t>c</a:t>
            </a:r>
            <a:r>
              <a:rPr lang="en-US" sz="1400" kern="0" baseline="-25000" dirty="0" err="1">
                <a:solidFill>
                  <a:srgbClr val="006600"/>
                </a:solidFill>
                <a:latin typeface="+mj-lt"/>
                <a:ea typeface="ＭＳ Ｐゴシック"/>
                <a:cs typeface="Times New Roman"/>
              </a:rPr>
              <a:t>F</a:t>
            </a:r>
            <a:r>
              <a:rPr lang="en-US" sz="1400" kern="0" dirty="0">
                <a:solidFill>
                  <a:srgbClr val="006600"/>
                </a:solidFill>
                <a:latin typeface="+mj-lt"/>
                <a:ea typeface="ＭＳ Ｐゴシック"/>
                <a:cs typeface="Times New Roman"/>
              </a:rPr>
              <a:t>=0, </a:t>
            </a:r>
            <a:r>
              <a:rPr lang="en-US" sz="1400" kern="0" dirty="0" err="1">
                <a:solidFill>
                  <a:srgbClr val="006600"/>
                </a:solidFill>
                <a:latin typeface="+mj-lt"/>
                <a:ea typeface="ＭＳ Ｐゴシック"/>
                <a:cs typeface="Times New Roman"/>
              </a:rPr>
              <a:t>c</a:t>
            </a:r>
            <a:r>
              <a:rPr lang="en-US" sz="1400" kern="0" baseline="-25000" dirty="0" err="1">
                <a:solidFill>
                  <a:srgbClr val="006600"/>
                </a:solidFill>
                <a:latin typeface="+mj-lt"/>
                <a:ea typeface="ＭＳ Ｐゴシック"/>
                <a:cs typeface="Times New Roman"/>
              </a:rPr>
              <a:t>H</a:t>
            </a:r>
            <a:r>
              <a:rPr lang="en-US" sz="1400" kern="0" dirty="0">
                <a:solidFill>
                  <a:srgbClr val="006600"/>
                </a:solidFill>
                <a:latin typeface="+mj-lt"/>
                <a:ea typeface="ＭＳ Ｐゴシック"/>
                <a:cs typeface="Times New Roman"/>
              </a:rPr>
              <a:t>=1, </a:t>
            </a:r>
            <a:r>
              <a:rPr lang="en-US" sz="1400" kern="0" dirty="0" err="1">
                <a:solidFill>
                  <a:srgbClr val="006600"/>
                </a:solidFill>
                <a:latin typeface="+mj-lt"/>
                <a:ea typeface="ＭＳ Ｐゴシック"/>
                <a:cs typeface="Times New Roman"/>
              </a:rPr>
              <a:t>g</a:t>
            </a:r>
            <a:r>
              <a:rPr lang="en-US" sz="1400" kern="0" baseline="-25000" dirty="0" err="1">
                <a:solidFill>
                  <a:srgbClr val="006600"/>
                </a:solidFill>
                <a:latin typeface="+mj-lt"/>
                <a:ea typeface="ＭＳ Ｐゴシック"/>
                <a:cs typeface="Times New Roman"/>
              </a:rPr>
              <a:t>V</a:t>
            </a:r>
            <a:r>
              <a:rPr lang="en-US" sz="1400" kern="0" dirty="0">
                <a:solidFill>
                  <a:srgbClr val="006600"/>
                </a:solidFill>
                <a:latin typeface="+mj-lt"/>
                <a:ea typeface="ＭＳ Ｐゴシック"/>
                <a:cs typeface="Times New Roman"/>
              </a:rPr>
              <a:t>=3, 6</a:t>
            </a:r>
            <a:r>
              <a:rPr lang="en-US" sz="1400" kern="0" dirty="0" smtClean="0">
                <a:solidFill>
                  <a:srgbClr val="006600"/>
                </a:solidFill>
                <a:latin typeface="+mj-lt"/>
                <a:ea typeface="ＭＳ Ｐゴシック"/>
                <a:cs typeface="Times New Roman"/>
              </a:rPr>
              <a:t>0 </a:t>
            </a:r>
            <a:r>
              <a:rPr lang="en-US" sz="1400" kern="0" dirty="0" err="1" smtClean="0">
                <a:solidFill>
                  <a:srgbClr val="006600"/>
                </a:solidFill>
                <a:latin typeface="+mj-lt"/>
                <a:ea typeface="ＭＳ Ｐゴシック"/>
                <a:cs typeface="Times New Roman"/>
              </a:rPr>
              <a:t>GeV</a:t>
            </a:r>
            <a:r>
              <a:rPr lang="en-US" sz="1400" kern="0" dirty="0" smtClean="0">
                <a:solidFill>
                  <a:srgbClr val="006600"/>
                </a:solidFill>
                <a:latin typeface="+mj-lt"/>
                <a:ea typeface="ＭＳ Ｐゴシック"/>
                <a:cs typeface="Times New Roman"/>
              </a:rPr>
              <a:t> </a:t>
            </a:r>
            <a:r>
              <a:rPr lang="en-US" sz="1400" kern="0" dirty="0">
                <a:solidFill>
                  <a:srgbClr val="006600"/>
                </a:solidFill>
                <a:latin typeface="+mj-lt"/>
                <a:ea typeface="ＭＳ Ｐゴシック"/>
                <a:cs typeface="Times New Roman"/>
              </a:rPr>
              <a:t>x 50 TeV)</a:t>
            </a:r>
            <a:br>
              <a:rPr lang="en-US" sz="1400" kern="0" dirty="0">
                <a:solidFill>
                  <a:srgbClr val="006600"/>
                </a:solidFill>
                <a:latin typeface="+mj-lt"/>
                <a:ea typeface="ＭＳ Ｐゴシック"/>
                <a:cs typeface="Times New Roman"/>
              </a:rPr>
            </a:br>
            <a:r>
              <a:rPr lang="en-US" sz="1400" kern="0" dirty="0">
                <a:solidFill>
                  <a:srgbClr val="006600"/>
                </a:solidFill>
                <a:latin typeface="+mj-lt"/>
                <a:ea typeface="ＭＳ Ｐゴシック"/>
                <a:cs typeface="Times New Roman"/>
              </a:rPr>
              <a:t>     </a:t>
            </a:r>
            <a:r>
              <a:rPr lang="en-US" sz="1200" kern="0" dirty="0">
                <a:solidFill>
                  <a:srgbClr val="00CC99">
                    <a:lumMod val="50000"/>
                  </a:srgbClr>
                </a:solidFill>
                <a:latin typeface="+mj-lt"/>
                <a:ea typeface="ＭＳ Ｐゴシック"/>
                <a:cs typeface="Times New Roman"/>
              </a:rPr>
              <a:t>Heavy Vector Triplet model, D. </a:t>
            </a:r>
            <a:r>
              <a:rPr lang="en-US" sz="1200" kern="0" dirty="0" err="1">
                <a:solidFill>
                  <a:srgbClr val="00CC99">
                    <a:lumMod val="50000"/>
                  </a:srgbClr>
                </a:solidFill>
                <a:latin typeface="+mj-lt"/>
                <a:ea typeface="ＭＳ Ｐゴシック"/>
                <a:cs typeface="Times New Roman"/>
              </a:rPr>
              <a:t>Pappadopoulo</a:t>
            </a:r>
            <a:r>
              <a:rPr lang="en-US" sz="1200" kern="0" dirty="0">
                <a:solidFill>
                  <a:srgbClr val="00CC99">
                    <a:lumMod val="50000"/>
                  </a:srgbClr>
                </a:solidFill>
                <a:latin typeface="+mj-lt"/>
                <a:ea typeface="ＭＳ Ｐゴシック"/>
                <a:cs typeface="Times New Roman"/>
              </a:rPr>
              <a:t> et al., JHEP 1409 (2014) 060, </a:t>
            </a:r>
            <a:r>
              <a:rPr lang="en-US" sz="1200" kern="0" dirty="0">
                <a:solidFill>
                  <a:srgbClr val="00CC99">
                    <a:lumMod val="50000"/>
                  </a:srgbClr>
                </a:solidFill>
                <a:latin typeface="+mj-lt"/>
                <a:ea typeface="ＭＳ Ｐゴシック"/>
                <a:cs typeface="Times New Roman"/>
                <a:hlinkClick r:id="rId3"/>
              </a:rPr>
              <a:t>1402.4431</a:t>
            </a:r>
            <a:endParaRPr lang="en-US" sz="1200" kern="0" dirty="0">
              <a:solidFill>
                <a:srgbClr val="00CC99">
                  <a:lumMod val="50000"/>
                </a:srgbClr>
              </a:solidFill>
              <a:latin typeface="+mj-lt"/>
              <a:ea typeface="ＭＳ Ｐゴシック"/>
              <a:cs typeface="Times New Roman"/>
            </a:endParaRPr>
          </a:p>
          <a:p>
            <a:pPr marL="685800" lvl="1" indent="-228600">
              <a:spcBef>
                <a:spcPct val="20000"/>
              </a:spcBef>
              <a:buSzPct val="75000"/>
              <a:buFont typeface="Wingdings" charset="0"/>
              <a:buChar char="§"/>
            </a:pPr>
            <a:r>
              <a:rPr lang="en-US" sz="1600" kern="0" dirty="0" smtClean="0">
                <a:solidFill>
                  <a:srgbClr val="000000"/>
                </a:solidFill>
                <a:latin typeface="+mj-lt"/>
                <a:ea typeface="ＭＳ Ｐゴシック"/>
                <a:cs typeface="Times New Roman"/>
              </a:rPr>
              <a:t>highly </a:t>
            </a:r>
            <a:r>
              <a:rPr lang="en-US" sz="1600" kern="0" dirty="0">
                <a:solidFill>
                  <a:srgbClr val="000000"/>
                </a:solidFill>
                <a:latin typeface="+mj-lt"/>
                <a:ea typeface="ＭＳ Ｐゴシック"/>
                <a:cs typeface="Times New Roman"/>
              </a:rPr>
              <a:t>dependent on acceptance and performance of </a:t>
            </a:r>
            <a:r>
              <a:rPr lang="en-US" sz="1600" kern="0" dirty="0" smtClean="0">
                <a:solidFill>
                  <a:srgbClr val="000000"/>
                </a:solidFill>
                <a:latin typeface="+mj-lt"/>
                <a:ea typeface="ＭＳ Ｐゴシック"/>
                <a:cs typeface="Times New Roman"/>
              </a:rPr>
              <a:t>detector </a:t>
            </a:r>
            <a:endParaRPr lang="en-US" sz="1600" kern="0" dirty="0">
              <a:solidFill>
                <a:srgbClr val="000000"/>
              </a:solidFill>
              <a:latin typeface="+mj-lt"/>
              <a:ea typeface="ＭＳ Ｐゴシック"/>
              <a:cs typeface="Times New Roman"/>
            </a:endParaRPr>
          </a:p>
          <a:p>
            <a:pPr marL="685800" lvl="1" indent="-228600">
              <a:spcBef>
                <a:spcPct val="20000"/>
              </a:spcBef>
              <a:buSzPct val="75000"/>
              <a:buFont typeface="Wingdings" charset="0"/>
              <a:buChar char="§"/>
            </a:pPr>
            <a:r>
              <a:rPr lang="en-US" sz="1600" kern="0" dirty="0" smtClean="0">
                <a:solidFill>
                  <a:srgbClr val="000000"/>
                </a:solidFill>
                <a:latin typeface="+mj-lt"/>
                <a:ea typeface="ＭＳ Ｐゴシック"/>
                <a:cs typeface="Times New Roman"/>
              </a:rPr>
              <a:t>FCC</a:t>
            </a:r>
            <a:r>
              <a:rPr lang="en-US" sz="1600" kern="0" dirty="0">
                <a:solidFill>
                  <a:srgbClr val="000000"/>
                </a:solidFill>
                <a:latin typeface="+mj-lt"/>
                <a:ea typeface="ＭＳ Ｐゴシック"/>
                <a:cs typeface="Times New Roman"/>
              </a:rPr>
              <a:t>-</a:t>
            </a:r>
            <a:r>
              <a:rPr lang="en-US" sz="1600" kern="0" dirty="0" smtClean="0">
                <a:solidFill>
                  <a:srgbClr val="000000"/>
                </a:solidFill>
                <a:latin typeface="+mj-lt"/>
                <a:ea typeface="ＭＳ Ｐゴシック"/>
                <a:cs typeface="Times New Roman"/>
              </a:rPr>
              <a:t>eh (2 </a:t>
            </a:r>
            <a:r>
              <a:rPr lang="en-US" sz="1600" kern="0" dirty="0" err="1" smtClean="0">
                <a:solidFill>
                  <a:srgbClr val="000000"/>
                </a:solidFill>
                <a:latin typeface="+mj-lt"/>
                <a:ea typeface="ＭＳ Ｐゴシック"/>
                <a:cs typeface="Times New Roman"/>
              </a:rPr>
              <a:t>TeV</a:t>
            </a:r>
            <a:r>
              <a:rPr lang="en-US" sz="1600" kern="0" dirty="0" smtClean="0">
                <a:solidFill>
                  <a:srgbClr val="000000"/>
                </a:solidFill>
                <a:latin typeface="+mj-lt"/>
                <a:ea typeface="ＭＳ Ｐゴシック"/>
                <a:cs typeface="Times New Roman"/>
              </a:rPr>
              <a:t> resonance):   </a:t>
            </a:r>
            <a:r>
              <a:rPr lang="en-US" sz="1600" kern="0" dirty="0">
                <a:solidFill>
                  <a:srgbClr val="000000"/>
                </a:solidFill>
                <a:latin typeface="+mj-lt"/>
                <a:ea typeface="ＭＳ Ｐゴシック"/>
                <a:cs typeface="Times New Roman"/>
              </a:rPr>
              <a:t>S = 0.01 </a:t>
            </a:r>
            <a:r>
              <a:rPr lang="en-US" sz="1600" kern="0" dirty="0" err="1" smtClean="0">
                <a:solidFill>
                  <a:srgbClr val="000000"/>
                </a:solidFill>
                <a:latin typeface="+mj-lt"/>
                <a:ea typeface="ＭＳ Ｐゴシック"/>
                <a:cs typeface="Times New Roman"/>
              </a:rPr>
              <a:t>fb</a:t>
            </a:r>
            <a:r>
              <a:rPr lang="en-US" sz="1600" kern="0" dirty="0" smtClean="0">
                <a:solidFill>
                  <a:srgbClr val="000000"/>
                </a:solidFill>
                <a:latin typeface="+mj-lt"/>
                <a:ea typeface="ＭＳ Ｐゴシック"/>
                <a:cs typeface="Times New Roman"/>
              </a:rPr>
              <a:t>,   </a:t>
            </a:r>
            <a:r>
              <a:rPr lang="en-US" sz="1600" kern="0" dirty="0">
                <a:solidFill>
                  <a:srgbClr val="000000"/>
                </a:solidFill>
                <a:latin typeface="+mj-lt"/>
                <a:ea typeface="ＭＳ Ｐゴシック"/>
                <a:cs typeface="Times New Roman"/>
              </a:rPr>
              <a:t>B</a:t>
            </a:r>
            <a:r>
              <a:rPr lang="en-US" sz="1600" kern="0" baseline="-25000" dirty="0">
                <a:solidFill>
                  <a:srgbClr val="000000"/>
                </a:solidFill>
                <a:latin typeface="+mj-lt"/>
                <a:ea typeface="ＭＳ Ｐゴシック"/>
                <a:cs typeface="Times New Roman"/>
              </a:rPr>
              <a:t>EW</a:t>
            </a:r>
            <a:r>
              <a:rPr lang="en-US" sz="1600" kern="0" dirty="0">
                <a:solidFill>
                  <a:srgbClr val="000000"/>
                </a:solidFill>
                <a:latin typeface="+mj-lt"/>
                <a:ea typeface="ＭＳ Ｐゴシック"/>
                <a:cs typeface="Times New Roman"/>
              </a:rPr>
              <a:t> = 100 </a:t>
            </a:r>
            <a:r>
              <a:rPr lang="en-US" sz="1600" kern="0" dirty="0" err="1" smtClean="0">
                <a:solidFill>
                  <a:srgbClr val="000000"/>
                </a:solidFill>
                <a:latin typeface="+mj-lt"/>
                <a:ea typeface="ＭＳ Ｐゴシック"/>
                <a:cs typeface="Times New Roman"/>
              </a:rPr>
              <a:t>fb</a:t>
            </a:r>
            <a:endParaRPr lang="en-US" sz="1600" kern="0" dirty="0" smtClean="0">
              <a:solidFill>
                <a:srgbClr val="000000"/>
              </a:solidFill>
              <a:latin typeface="+mj-lt"/>
              <a:ea typeface="ＭＳ Ｐゴシック"/>
              <a:cs typeface="Times New Roman"/>
            </a:endParaRPr>
          </a:p>
          <a:p>
            <a:pPr lvl="1">
              <a:spcBef>
                <a:spcPct val="20000"/>
              </a:spcBef>
              <a:buSzPct val="75000"/>
            </a:pPr>
            <a:r>
              <a:rPr lang="en-US" sz="1400" i="1" kern="0" dirty="0">
                <a:ea typeface="ＭＳ Ｐゴシック"/>
                <a:cs typeface="Times New Roman"/>
              </a:rPr>
              <a:t>(for comparison, LHC14:  S = 0.12 </a:t>
            </a:r>
            <a:r>
              <a:rPr lang="en-US" sz="1400" i="1" kern="0" dirty="0" err="1">
                <a:ea typeface="ＭＳ Ｐゴシック"/>
                <a:cs typeface="Times New Roman"/>
              </a:rPr>
              <a:t>fb</a:t>
            </a:r>
            <a:r>
              <a:rPr lang="en-US" sz="1400" i="1" kern="0" dirty="0">
                <a:ea typeface="ＭＳ Ｐゴシック"/>
                <a:cs typeface="Times New Roman"/>
              </a:rPr>
              <a:t>   B</a:t>
            </a:r>
            <a:r>
              <a:rPr lang="en-US" sz="1400" i="1" kern="0" baseline="-25000" dirty="0">
                <a:ea typeface="ＭＳ Ｐゴシック"/>
                <a:cs typeface="Times New Roman"/>
              </a:rPr>
              <a:t>QCD</a:t>
            </a:r>
            <a:r>
              <a:rPr lang="en-US" sz="1400" i="1" kern="0" dirty="0">
                <a:ea typeface="ＭＳ Ｐゴシック"/>
                <a:cs typeface="Times New Roman"/>
              </a:rPr>
              <a:t> = 4.2 </a:t>
            </a:r>
            <a:r>
              <a:rPr lang="en-US" sz="1400" i="1" kern="0" dirty="0" err="1">
                <a:ea typeface="ＭＳ Ｐゴシック"/>
                <a:cs typeface="Times New Roman"/>
              </a:rPr>
              <a:t>pb</a:t>
            </a:r>
            <a:r>
              <a:rPr lang="en-US" sz="1400" i="1" kern="0" dirty="0">
                <a:ea typeface="ＭＳ Ｐゴシック"/>
                <a:cs typeface="Times New Roman"/>
              </a:rPr>
              <a:t>    B</a:t>
            </a:r>
            <a:r>
              <a:rPr lang="en-US" sz="1400" i="1" kern="0" baseline="-25000" dirty="0">
                <a:ea typeface="ＭＳ Ｐゴシック"/>
                <a:cs typeface="Times New Roman"/>
              </a:rPr>
              <a:t>EW</a:t>
            </a:r>
            <a:r>
              <a:rPr lang="en-US" sz="1400" i="1" kern="0" dirty="0">
                <a:ea typeface="ＭＳ Ｐゴシック"/>
                <a:cs typeface="Times New Roman"/>
              </a:rPr>
              <a:t> = 300 </a:t>
            </a:r>
            <a:r>
              <a:rPr lang="en-US" sz="1400" i="1" kern="0" dirty="0" err="1">
                <a:ea typeface="ＭＳ Ｐゴシック"/>
                <a:cs typeface="Times New Roman"/>
              </a:rPr>
              <a:t>fb</a:t>
            </a:r>
            <a:r>
              <a:rPr lang="en-US" sz="1400" i="1" kern="0" dirty="0" smtClean="0">
                <a:ea typeface="ＭＳ Ｐゴシック"/>
                <a:cs typeface="Times New Roman"/>
              </a:rPr>
              <a:t>)</a:t>
            </a:r>
            <a:endParaRPr lang="en-US" sz="1400" kern="0" dirty="0">
              <a:solidFill>
                <a:srgbClr val="000000"/>
              </a:solidFill>
              <a:latin typeface="+mj-lt"/>
              <a:ea typeface="ＭＳ Ｐゴシック"/>
              <a:cs typeface="Times New Roman"/>
            </a:endParaRPr>
          </a:p>
          <a:p>
            <a:pPr lvl="1">
              <a:spcBef>
                <a:spcPct val="20000"/>
              </a:spcBef>
              <a:buSzPct val="75000"/>
            </a:pPr>
            <a:r>
              <a:rPr lang="en-US" sz="1600" kern="0" dirty="0">
                <a:solidFill>
                  <a:srgbClr val="0000FF"/>
                </a:solidFill>
                <a:latin typeface="+mj-lt"/>
                <a:ea typeface="ＭＳ Ｐゴシック"/>
                <a:cs typeface="Times New Roman"/>
              </a:rPr>
              <a:t>low cross section, but kinematics of signal distinct from </a:t>
            </a:r>
            <a:r>
              <a:rPr lang="en-US" sz="1600" kern="0" dirty="0" smtClean="0">
                <a:solidFill>
                  <a:srgbClr val="0000FF"/>
                </a:solidFill>
                <a:latin typeface="+mj-lt"/>
                <a:ea typeface="ＭＳ Ｐゴシック"/>
                <a:cs typeface="Times New Roman"/>
              </a:rPr>
              <a:t>background</a:t>
            </a:r>
            <a:br>
              <a:rPr lang="en-US" sz="1600" kern="0" dirty="0" smtClean="0">
                <a:solidFill>
                  <a:srgbClr val="0000FF"/>
                </a:solidFill>
                <a:latin typeface="+mj-lt"/>
                <a:ea typeface="ＭＳ Ｐゴシック"/>
                <a:cs typeface="Times New Roman"/>
              </a:rPr>
            </a:br>
            <a:r>
              <a:rPr lang="en-US" sz="1600" kern="0" dirty="0" smtClean="0">
                <a:solidFill>
                  <a:srgbClr val="0000FF"/>
                </a:solidFill>
                <a:latin typeface="+mj-lt"/>
                <a:ea typeface="ＭＳ Ｐゴシック"/>
                <a:cs typeface="Times New Roman"/>
              </a:rPr>
              <a:t>(invariant mass, rapidity of the objects, can use W/Z boosted </a:t>
            </a:r>
            <a:r>
              <a:rPr lang="en-US" sz="1600" kern="0" dirty="0" err="1" smtClean="0">
                <a:solidFill>
                  <a:srgbClr val="0000FF"/>
                </a:solidFill>
                <a:latin typeface="+mj-lt"/>
                <a:ea typeface="ＭＳ Ｐゴシック"/>
                <a:cs typeface="Times New Roman"/>
              </a:rPr>
              <a:t>hadronic</a:t>
            </a:r>
            <a:r>
              <a:rPr lang="en-US" sz="1600" kern="0" dirty="0" smtClean="0">
                <a:solidFill>
                  <a:srgbClr val="0000FF"/>
                </a:solidFill>
                <a:latin typeface="+mj-lt"/>
                <a:ea typeface="ＭＳ Ｐゴシック"/>
                <a:cs typeface="Times New Roman"/>
              </a:rPr>
              <a:t> decays) </a:t>
            </a:r>
          </a:p>
          <a:p>
            <a:pPr marL="742950" lvl="1" indent="-285750">
              <a:spcBef>
                <a:spcPct val="20000"/>
              </a:spcBef>
              <a:buSzPct val="75000"/>
              <a:buFont typeface="Wingdings" charset="0"/>
              <a:buChar char="à"/>
            </a:pPr>
            <a:r>
              <a:rPr lang="en-US" b="1" kern="0" dirty="0" smtClean="0">
                <a:solidFill>
                  <a:srgbClr val="800000"/>
                </a:solidFill>
                <a:latin typeface="+mj-lt"/>
                <a:ea typeface="ＭＳ Ｐゴシック"/>
                <a:cs typeface="Times New Roman"/>
              </a:rPr>
              <a:t>Need very good detector performance </a:t>
            </a:r>
            <a:endParaRPr lang="en-US" b="1" kern="0" dirty="0">
              <a:solidFill>
                <a:srgbClr val="800000"/>
              </a:solidFill>
              <a:latin typeface="+mj-lt"/>
              <a:ea typeface="ＭＳ Ｐゴシック"/>
              <a:cs typeface="Times New Roman"/>
            </a:endParaRPr>
          </a:p>
          <a:p>
            <a:pPr lvl="1">
              <a:spcBef>
                <a:spcPct val="20000"/>
              </a:spcBef>
              <a:buSzPct val="75000"/>
            </a:pPr>
            <a:endParaRPr lang="en-US" sz="1600" kern="0" dirty="0">
              <a:solidFill>
                <a:srgbClr val="000000"/>
              </a:solidFill>
              <a:latin typeface="+mj-lt"/>
              <a:ea typeface="ＭＳ Ｐゴシック"/>
              <a:cs typeface="Times New Roman"/>
            </a:endParaRPr>
          </a:p>
        </p:txBody>
      </p:sp>
      <p:grpSp>
        <p:nvGrpSpPr>
          <p:cNvPr id="15" name="Grouper 14"/>
          <p:cNvGrpSpPr/>
          <p:nvPr/>
        </p:nvGrpSpPr>
        <p:grpSpPr>
          <a:xfrm>
            <a:off x="381000" y="914400"/>
            <a:ext cx="7924800" cy="3048000"/>
            <a:chOff x="323528" y="291940"/>
            <a:chExt cx="8150472" cy="3281076"/>
          </a:xfrm>
        </p:grpSpPr>
        <p:pic>
          <p:nvPicPr>
            <p:cNvPr id="9" name="Image 8" descr="Capture d’écran 2015-03-16 à 14.35.46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718"/>
            <a:stretch/>
          </p:blipFill>
          <p:spPr>
            <a:xfrm>
              <a:off x="323528" y="836712"/>
              <a:ext cx="3621113" cy="2736304"/>
            </a:xfrm>
            <a:prstGeom prst="rect">
              <a:avLst/>
            </a:prstGeom>
          </p:spPr>
        </p:pic>
        <p:pic>
          <p:nvPicPr>
            <p:cNvPr id="10" name="Image 9" descr="Capture d’écran 2015-03-16 à 14.40.09.png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b="1615"/>
            <a:stretch/>
          </p:blipFill>
          <p:spPr>
            <a:xfrm>
              <a:off x="4572000" y="692696"/>
              <a:ext cx="3902000" cy="2880320"/>
            </a:xfrm>
            <a:prstGeom prst="rect">
              <a:avLst/>
            </a:prstGeom>
          </p:spPr>
        </p:pic>
        <p:sp>
          <p:nvSpPr>
            <p:cNvPr id="12" name="ZoneTexte 11"/>
            <p:cNvSpPr txBox="1"/>
            <p:nvPr/>
          </p:nvSpPr>
          <p:spPr>
            <a:xfrm>
              <a:off x="462673" y="291940"/>
              <a:ext cx="1728192" cy="31553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400" dirty="0" smtClean="0">
                  <a:solidFill>
                    <a:srgbClr val="800000"/>
                  </a:solidFill>
                </a:rPr>
                <a:t>2 TeV resonance</a:t>
              </a:r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6084168" y="563622"/>
              <a:ext cx="1656184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200" dirty="0" smtClean="0"/>
                <a:t>m(WZ), background</a:t>
              </a:r>
            </a:p>
          </p:txBody>
        </p:sp>
      </p:grpSp>
      <p:pic>
        <p:nvPicPr>
          <p:cNvPr id="17" name="Image 9" descr="Capture d’écran 2015-03-16 à 14.37.0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307812"/>
            <a:ext cx="3657600" cy="27307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77000" y="228600"/>
            <a:ext cx="192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Georges </a:t>
            </a:r>
            <a:r>
              <a:rPr lang="en-US" i="1" dirty="0" err="1" smtClean="0"/>
              <a:t>Azuelos</a:t>
            </a:r>
            <a:endParaRPr lang="en-US" i="1" dirty="0"/>
          </a:p>
        </p:txBody>
      </p:sp>
      <p:graphicFrame>
        <p:nvGraphicFramePr>
          <p:cNvPr id="18" name="Obje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4103637"/>
              </p:ext>
            </p:extLst>
          </p:nvPr>
        </p:nvGraphicFramePr>
        <p:xfrm>
          <a:off x="2740025" y="762000"/>
          <a:ext cx="320357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65" name="Equation" r:id="rId7" imgW="1689100" imgH="241300" progId="Equation.3">
                  <p:embed/>
                </p:oleObj>
              </mc:Choice>
              <mc:Fallback>
                <p:oleObj name="Equation" r:id="rId7" imgW="16891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740025" y="762000"/>
                        <a:ext cx="3203575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77187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R-parity violating SUSY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400800" y="6492240"/>
            <a:ext cx="2743200" cy="365760"/>
          </a:xfrm>
        </p:spPr>
        <p:txBody>
          <a:bodyPr/>
          <a:lstStyle/>
          <a:p>
            <a:r>
              <a:rPr lang="en-GB" smtClean="0"/>
              <a:t>11/9/2017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81200" y="6492240"/>
            <a:ext cx="4422648" cy="365760"/>
          </a:xfrm>
        </p:spPr>
        <p:txBody>
          <a:bodyPr/>
          <a:lstStyle/>
          <a:p>
            <a:r>
              <a:rPr lang="en-US" smtClean="0"/>
              <a:t>Monica D'Onofrio, Georges Azuelos - LHeC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92240"/>
            <a:ext cx="1981200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19200"/>
            <a:ext cx="87439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5238750" y="1219200"/>
            <a:ext cx="25908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09600" y="3288268"/>
            <a:ext cx="7061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Plethora of new couplings, only partially constraints (m/100 </a:t>
            </a:r>
            <a:r>
              <a:rPr lang="en-US" dirty="0" err="1" smtClean="0"/>
              <a:t>GeV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1428750" y="1676400"/>
            <a:ext cx="762000" cy="76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3409950" y="1676400"/>
            <a:ext cx="762000" cy="76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733550" y="2514600"/>
            <a:ext cx="0" cy="457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2647950" y="2438400"/>
            <a:ext cx="914400" cy="533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33400" y="2983468"/>
            <a:ext cx="3945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/>
              <a:t>L =1, 9 </a:t>
            </a:r>
            <a:r>
              <a:rPr lang="en-US" dirty="0" smtClean="0">
                <a:latin typeface="Symbol" pitchFamily="18" charset="2"/>
              </a:rPr>
              <a:t>l</a:t>
            </a:r>
            <a:r>
              <a:rPr lang="en-US" dirty="0" smtClean="0"/>
              <a:t> couplings, 27 </a:t>
            </a:r>
            <a:r>
              <a:rPr lang="en-US" dirty="0" smtClean="0">
                <a:latin typeface="Symbol" pitchFamily="18" charset="2"/>
              </a:rPr>
              <a:t>l</a:t>
            </a:r>
            <a:r>
              <a:rPr lang="en-US" dirty="0" smtClean="0"/>
              <a:t>’ couplings</a:t>
            </a:r>
            <a:endParaRPr lang="en-US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457200" y="757535"/>
            <a:ext cx="86164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err="1" smtClean="0"/>
              <a:t>Squarks</a:t>
            </a:r>
            <a:r>
              <a:rPr lang="it-IT" sz="2400" dirty="0" smtClean="0"/>
              <a:t> in RPV </a:t>
            </a:r>
            <a:r>
              <a:rPr lang="it-IT" sz="2400" dirty="0" err="1" smtClean="0"/>
              <a:t>models</a:t>
            </a:r>
            <a:r>
              <a:rPr lang="it-IT" sz="2400" dirty="0" smtClean="0"/>
              <a:t> </a:t>
            </a:r>
            <a:r>
              <a:rPr lang="it-IT" sz="2400" dirty="0" err="1" smtClean="0"/>
              <a:t>could</a:t>
            </a:r>
            <a:r>
              <a:rPr lang="it-IT" sz="2400" dirty="0" smtClean="0"/>
              <a:t> be an </a:t>
            </a:r>
            <a:r>
              <a:rPr lang="it-IT" sz="2400" dirty="0" err="1" smtClean="0"/>
              <a:t>example</a:t>
            </a:r>
            <a:r>
              <a:rPr lang="it-IT" sz="2400" dirty="0" smtClean="0"/>
              <a:t> of ‘</a:t>
            </a:r>
            <a:r>
              <a:rPr lang="it-IT" sz="2400" dirty="0" err="1" smtClean="0"/>
              <a:t>Leptoquarks</a:t>
            </a:r>
            <a:r>
              <a:rPr lang="it-IT" sz="2400" dirty="0" smtClean="0"/>
              <a:t>’</a:t>
            </a:r>
            <a:endParaRPr lang="en-US" sz="2400" b="1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457200" y="3886200"/>
            <a:ext cx="312419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800000"/>
                </a:solidFill>
              </a:rPr>
              <a:t>Various</a:t>
            </a:r>
            <a:r>
              <a:rPr lang="it-IT" b="1" dirty="0" smtClean="0">
                <a:solidFill>
                  <a:srgbClr val="800000"/>
                </a:solidFill>
              </a:rPr>
              <a:t> strong </a:t>
            </a:r>
            <a:r>
              <a:rPr lang="it-IT" b="1" dirty="0" err="1" smtClean="0">
                <a:solidFill>
                  <a:srgbClr val="800000"/>
                </a:solidFill>
              </a:rPr>
              <a:t>constraints</a:t>
            </a:r>
            <a:r>
              <a:rPr lang="it-IT" b="1" dirty="0" smtClean="0">
                <a:solidFill>
                  <a:srgbClr val="800000"/>
                </a:solidFill>
              </a:rPr>
              <a:t> </a:t>
            </a:r>
            <a:r>
              <a:rPr lang="it-IT" b="1" dirty="0" err="1" smtClean="0">
                <a:solidFill>
                  <a:srgbClr val="800000"/>
                </a:solidFill>
              </a:rPr>
              <a:t>already</a:t>
            </a:r>
            <a:r>
              <a:rPr lang="it-IT" b="1" dirty="0" smtClean="0">
                <a:solidFill>
                  <a:srgbClr val="800000"/>
                </a:solidFill>
              </a:rPr>
              <a:t> from LHC on </a:t>
            </a:r>
            <a:r>
              <a:rPr lang="it-IT" b="1" dirty="0">
                <a:solidFill>
                  <a:srgbClr val="800000"/>
                </a:solidFill>
                <a:latin typeface="Symbol" charset="2"/>
                <a:cs typeface="Symbol" charset="2"/>
              </a:rPr>
              <a:t>l</a:t>
            </a:r>
            <a:r>
              <a:rPr lang="it-IT" b="1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 </a:t>
            </a:r>
            <a:r>
              <a:rPr lang="it-IT" b="1" dirty="0" smtClean="0">
                <a:solidFill>
                  <a:srgbClr val="800000"/>
                </a:solidFill>
              </a:rPr>
              <a:t>and </a:t>
            </a:r>
            <a:r>
              <a:rPr lang="it-IT" b="1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l</a:t>
            </a:r>
            <a:r>
              <a:rPr lang="it-IT" b="1" dirty="0" smtClean="0">
                <a:solidFill>
                  <a:srgbClr val="800000"/>
                </a:solidFill>
              </a:rPr>
              <a:t>’’ </a:t>
            </a:r>
            <a:r>
              <a:rPr lang="it-IT" sz="1600" b="1" i="1" dirty="0" smtClean="0">
                <a:solidFill>
                  <a:srgbClr val="800000"/>
                </a:solidFill>
              </a:rPr>
              <a:t>(from </a:t>
            </a:r>
            <a:r>
              <a:rPr lang="it-IT" sz="1600" b="1" i="1" dirty="0" err="1" smtClean="0">
                <a:solidFill>
                  <a:srgbClr val="800000"/>
                </a:solidFill>
              </a:rPr>
              <a:t>multilepton</a:t>
            </a:r>
            <a:r>
              <a:rPr lang="it-IT" sz="1600" b="1" i="1" dirty="0" smtClean="0">
                <a:solidFill>
                  <a:srgbClr val="800000"/>
                </a:solidFill>
              </a:rPr>
              <a:t> and </a:t>
            </a:r>
            <a:r>
              <a:rPr lang="it-IT" sz="1600" b="1" i="1" dirty="0" err="1" smtClean="0">
                <a:solidFill>
                  <a:srgbClr val="800000"/>
                </a:solidFill>
              </a:rPr>
              <a:t>multijet</a:t>
            </a:r>
            <a:r>
              <a:rPr lang="it-IT" sz="1600" b="1" i="1" dirty="0" smtClean="0">
                <a:solidFill>
                  <a:srgbClr val="800000"/>
                </a:solidFill>
              </a:rPr>
              <a:t> </a:t>
            </a:r>
            <a:r>
              <a:rPr lang="it-IT" sz="1600" b="1" i="1" dirty="0" err="1" smtClean="0">
                <a:solidFill>
                  <a:srgbClr val="800000"/>
                </a:solidFill>
              </a:rPr>
              <a:t>searches</a:t>
            </a:r>
            <a:r>
              <a:rPr lang="it-IT" sz="1600" b="1" i="1" dirty="0" smtClean="0">
                <a:solidFill>
                  <a:srgbClr val="800000"/>
                </a:solidFill>
              </a:rPr>
              <a:t>)</a:t>
            </a:r>
            <a:endParaRPr lang="en-US" sz="1600" b="1" i="1" dirty="0">
              <a:solidFill>
                <a:srgbClr val="8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5181600"/>
            <a:ext cx="4953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b="1" dirty="0" smtClean="0"/>
              <a:t>Couplings with third gen quarks </a:t>
            </a:r>
          </a:p>
          <a:p>
            <a:pPr lvl="1"/>
            <a:r>
              <a:rPr lang="en-US" b="1" dirty="0" smtClean="0"/>
              <a:t>In e-p production </a:t>
            </a:r>
            <a:r>
              <a:rPr lang="en-US" dirty="0"/>
              <a:t>rate depending on:</a:t>
            </a:r>
          </a:p>
          <a:p>
            <a:pPr lvl="2"/>
            <a:r>
              <a:rPr lang="en-US" dirty="0">
                <a:solidFill>
                  <a:srgbClr val="FF0000"/>
                </a:solidFill>
                <a:cs typeface="Symbol" charset="2"/>
              </a:rPr>
              <a:t>e-d-t</a:t>
            </a:r>
            <a:r>
              <a:rPr lang="en-US" dirty="0">
                <a:solidFill>
                  <a:srgbClr val="FF0000"/>
                </a:solidFill>
                <a:latin typeface="Symbol" charset="2"/>
                <a:cs typeface="Symbol" charset="2"/>
              </a:rPr>
              <a:t>: l</a:t>
            </a:r>
            <a:r>
              <a:rPr lang="en-US" dirty="0">
                <a:solidFill>
                  <a:srgbClr val="FF0000"/>
                </a:solidFill>
              </a:rPr>
              <a:t>’</a:t>
            </a:r>
            <a:r>
              <a:rPr lang="en-US" baseline="-25000" dirty="0">
                <a:solidFill>
                  <a:srgbClr val="FF0000"/>
                </a:solidFill>
              </a:rPr>
              <a:t>131 </a:t>
            </a:r>
            <a:r>
              <a:rPr lang="en-US" dirty="0">
                <a:solidFill>
                  <a:srgbClr val="FF0000"/>
                </a:solidFill>
              </a:rPr>
              <a:t>(constraint: &lt; 0.03)</a:t>
            </a:r>
            <a:endParaRPr lang="en-US" baseline="-25000" dirty="0">
              <a:solidFill>
                <a:srgbClr val="FF0000"/>
              </a:solidFill>
            </a:endParaRPr>
          </a:p>
          <a:p>
            <a:pPr lvl="2"/>
            <a:r>
              <a:rPr lang="en-US" dirty="0">
                <a:solidFill>
                  <a:srgbClr val="FF0000"/>
                </a:solidFill>
                <a:cs typeface="Symbol" charset="2"/>
              </a:rPr>
              <a:t>e-u-b</a:t>
            </a:r>
            <a:r>
              <a:rPr lang="en-US" dirty="0">
                <a:solidFill>
                  <a:srgbClr val="FF0000"/>
                </a:solidFill>
                <a:latin typeface="Symbol" charset="2"/>
                <a:cs typeface="Symbol" charset="2"/>
              </a:rPr>
              <a:t>: l</a:t>
            </a:r>
            <a:r>
              <a:rPr lang="en-US" dirty="0">
                <a:solidFill>
                  <a:srgbClr val="FF0000"/>
                </a:solidFill>
              </a:rPr>
              <a:t>’</a:t>
            </a:r>
            <a:r>
              <a:rPr lang="en-US" baseline="-25000" dirty="0">
                <a:solidFill>
                  <a:srgbClr val="FF0000"/>
                </a:solidFill>
              </a:rPr>
              <a:t>113  </a:t>
            </a:r>
            <a:r>
              <a:rPr lang="en-US" dirty="0">
                <a:solidFill>
                  <a:srgbClr val="FF0000"/>
                </a:solidFill>
              </a:rPr>
              <a:t>(constraint: &lt; 0.02)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989985"/>
            <a:ext cx="4114800" cy="1182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267200" y="3810000"/>
            <a:ext cx="4724400" cy="1477328"/>
          </a:xfrm>
          <a:prstGeom prst="rect">
            <a:avLst/>
          </a:prstGeom>
          <a:solidFill>
            <a:srgbClr val="FEF8E4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Very recently, H. </a:t>
            </a:r>
            <a:r>
              <a:rPr lang="en-US" dirty="0" err="1" smtClean="0"/>
              <a:t>Dreiner</a:t>
            </a:r>
            <a:r>
              <a:rPr lang="en-US" dirty="0" smtClean="0"/>
              <a:t> et al. released an extremely comprehensive review of the current constraints on LLE, LQD and UUD </a:t>
            </a:r>
            <a:r>
              <a:rPr lang="en-US" dirty="0"/>
              <a:t>couplings </a:t>
            </a:r>
            <a:r>
              <a:rPr lang="en-US" dirty="0" smtClean="0">
                <a:hlinkClick r:id="rId4"/>
              </a:rPr>
              <a:t>https</a:t>
            </a:r>
            <a:r>
              <a:rPr lang="en-US" dirty="0">
                <a:hlinkClick r:id="rId4"/>
              </a:rPr>
              <a:t>://arxiv.org/abs/</a:t>
            </a:r>
            <a:r>
              <a:rPr lang="en-US" dirty="0" smtClean="0">
                <a:hlinkClick r:id="rId4"/>
              </a:rPr>
              <a:t>1706.09418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1" y="9218"/>
            <a:ext cx="9143999" cy="659649"/>
          </a:xfrm>
        </p:spPr>
        <p:txBody>
          <a:bodyPr/>
          <a:lstStyle/>
          <a:p>
            <a:r>
              <a:rPr lang="en-US" sz="3400" dirty="0" smtClean="0">
                <a:latin typeface="+mj-lt"/>
                <a:cs typeface="Calisto MT"/>
              </a:rPr>
              <a:t>    SUSY – R-parity violating</a:t>
            </a:r>
            <a:endParaRPr lang="en-US" sz="3400" dirty="0">
              <a:latin typeface="+mj-lt"/>
              <a:cs typeface="Calisto M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" y="685800"/>
            <a:ext cx="898247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b="1" dirty="0">
                <a:latin typeface="+mj-lt"/>
                <a:cs typeface="Palatino"/>
              </a:rPr>
              <a:t>s</a:t>
            </a:r>
            <a:r>
              <a:rPr lang="en-US" b="1" dirty="0" smtClean="0">
                <a:latin typeface="+mj-lt"/>
                <a:cs typeface="Palatino"/>
              </a:rPr>
              <a:t>ingle </a:t>
            </a:r>
            <a:r>
              <a:rPr lang="en-US" b="1" dirty="0" err="1" smtClean="0">
                <a:latin typeface="+mj-lt"/>
                <a:cs typeface="Palatino"/>
              </a:rPr>
              <a:t>sbottom</a:t>
            </a:r>
            <a:r>
              <a:rPr lang="en-US" b="1" dirty="0" smtClean="0">
                <a:latin typeface="+mj-lt"/>
                <a:cs typeface="Palatino"/>
              </a:rPr>
              <a:t>/stop production </a:t>
            </a:r>
            <a:r>
              <a:rPr lang="en-US" dirty="0" smtClean="0">
                <a:latin typeface="+mj-lt"/>
                <a:cs typeface="Palatino"/>
              </a:rPr>
              <a:t>(</a:t>
            </a:r>
            <a:r>
              <a:rPr lang="en-US" sz="1600" dirty="0" smtClean="0">
                <a:latin typeface="+mj-lt"/>
                <a:cs typeface="Palatino"/>
              </a:rPr>
              <a:t>signal like </a:t>
            </a:r>
            <a:r>
              <a:rPr lang="en-US" sz="1600" dirty="0" err="1" smtClean="0">
                <a:latin typeface="+mj-lt"/>
                <a:cs typeface="Palatino"/>
              </a:rPr>
              <a:t>leptoquarks</a:t>
            </a:r>
            <a:r>
              <a:rPr lang="en-US" sz="1600" dirty="0" smtClean="0">
                <a:latin typeface="+mj-lt"/>
                <a:cs typeface="Palatino"/>
              </a:rPr>
              <a:t>, with generation mixing</a:t>
            </a:r>
            <a:r>
              <a:rPr lang="en-US" dirty="0" smtClean="0">
                <a:latin typeface="+mj-lt"/>
                <a:cs typeface="Palatino"/>
              </a:rPr>
              <a:t>)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11/9/2017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Georges Azuelos - LHeC workshop</a:t>
            </a:r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747" y="1676400"/>
            <a:ext cx="2844253" cy="159884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895600" y="2286000"/>
            <a:ext cx="5878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Symbol" charset="2"/>
                <a:cs typeface="Symbol" charset="2"/>
              </a:rPr>
              <a:t>l</a:t>
            </a:r>
            <a:r>
              <a:rPr lang="en-US" sz="1600" dirty="0" smtClean="0"/>
              <a:t>’</a:t>
            </a:r>
            <a:r>
              <a:rPr lang="en-US" sz="1600" baseline="-25000" dirty="0" smtClean="0"/>
              <a:t>113</a:t>
            </a:r>
            <a:endParaRPr lang="en-US" sz="1600" baseline="-25000" dirty="0"/>
          </a:p>
        </p:txBody>
      </p:sp>
      <p:sp>
        <p:nvSpPr>
          <p:cNvPr id="20" name="TextBox 19"/>
          <p:cNvSpPr txBox="1"/>
          <p:nvPr/>
        </p:nvSpPr>
        <p:spPr>
          <a:xfrm>
            <a:off x="1694356" y="2514600"/>
            <a:ext cx="5878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Symbol" charset="2"/>
                <a:cs typeface="Symbol" charset="2"/>
              </a:rPr>
              <a:t>l</a:t>
            </a:r>
            <a:r>
              <a:rPr lang="en-US" sz="1600" dirty="0" smtClean="0"/>
              <a:t>’</a:t>
            </a:r>
            <a:r>
              <a:rPr lang="en-US" sz="1600" baseline="-25000" dirty="0" smtClean="0"/>
              <a:t>113</a:t>
            </a:r>
            <a:endParaRPr lang="en-US" sz="1600" baseline="-25000" dirty="0"/>
          </a:p>
        </p:txBody>
      </p:sp>
      <p:sp>
        <p:nvSpPr>
          <p:cNvPr id="23" name="Rectangle 22"/>
          <p:cNvSpPr/>
          <p:nvPr/>
        </p:nvSpPr>
        <p:spPr>
          <a:xfrm>
            <a:off x="533400" y="1143000"/>
            <a:ext cx="30724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400" dirty="0">
                <a:hlinkClick r:id="rId3"/>
              </a:rPr>
              <a:t>http://xxx.tau.ac.il/abs/</a:t>
            </a:r>
            <a:r>
              <a:rPr lang="pl-PL" sz="1400" dirty="0" smtClean="0">
                <a:hlinkClick r:id="rId3"/>
              </a:rPr>
              <a:t>1401.4266</a:t>
            </a:r>
            <a:endParaRPr lang="pl-PL" sz="1400" dirty="0" smtClean="0"/>
          </a:p>
          <a:p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533400" y="1367135"/>
            <a:ext cx="152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FF0000"/>
                </a:solidFill>
                <a:latin typeface="+mj-lt"/>
                <a:cs typeface="Palatino"/>
              </a:rPr>
              <a:t>sbottom</a:t>
            </a:r>
            <a:endParaRPr lang="en-US" sz="2000" b="1" dirty="0">
              <a:solidFill>
                <a:srgbClr val="FF0000"/>
              </a:solidFill>
              <a:latin typeface="+mj-lt"/>
              <a:cs typeface="Palatino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57200" y="31242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Probe RPV LQD terms: (</a:t>
            </a:r>
            <a:r>
              <a:rPr lang="en-US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l</a:t>
            </a:r>
            <a:r>
              <a:rPr lang="en-US" dirty="0">
                <a:solidFill>
                  <a:srgbClr val="FF0000"/>
                </a:solidFill>
              </a:rPr>
              <a:t>’</a:t>
            </a:r>
            <a:r>
              <a:rPr lang="en-US" baseline="-25000" dirty="0" smtClean="0">
                <a:solidFill>
                  <a:srgbClr val="FF0000"/>
                </a:solidFill>
              </a:rPr>
              <a:t>113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endParaRPr lang="en-US" baseline="30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5800" y="1371600"/>
            <a:ext cx="3657600" cy="26256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57800" y="2206823"/>
            <a:ext cx="12362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Ep</a:t>
            </a:r>
            <a:r>
              <a:rPr lang="en-US" sz="1400" dirty="0" smtClean="0"/>
              <a:t>=7000 </a:t>
            </a:r>
            <a:r>
              <a:rPr lang="en-US" sz="1400" dirty="0" err="1" smtClean="0"/>
              <a:t>GeV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3505200"/>
            <a:ext cx="434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@FCC-eh: same analysis as for LQ </a:t>
            </a:r>
            <a:r>
              <a:rPr lang="en-US" dirty="0" smtClean="0">
                <a:solidFill>
                  <a:srgbClr val="800000"/>
                </a:solidFill>
                <a:sym typeface="Wingdings"/>
              </a:rPr>
              <a:t> </a:t>
            </a:r>
            <a:r>
              <a:rPr lang="en-US" b="1" dirty="0" smtClean="0">
                <a:solidFill>
                  <a:srgbClr val="800000"/>
                </a:solidFill>
                <a:sym typeface="Wingdings"/>
              </a:rPr>
              <a:t>Sensitivity </a:t>
            </a:r>
            <a:r>
              <a:rPr lang="en-US" b="1" dirty="0" smtClean="0">
                <a:solidFill>
                  <a:srgbClr val="800000"/>
                </a:solidFill>
                <a:sym typeface="Wingdings"/>
              </a:rPr>
              <a:t>up to 2.5 </a:t>
            </a:r>
            <a:r>
              <a:rPr lang="en-US" b="1" dirty="0" err="1" smtClean="0">
                <a:solidFill>
                  <a:srgbClr val="800000"/>
                </a:solidFill>
                <a:sym typeface="Wingdings"/>
              </a:rPr>
              <a:t>TeV</a:t>
            </a:r>
            <a:r>
              <a:rPr lang="en-US" b="1" dirty="0" smtClean="0">
                <a:solidFill>
                  <a:srgbClr val="800000"/>
                </a:solidFill>
                <a:sym typeface="Wingdings"/>
              </a:rPr>
              <a:t> for </a:t>
            </a:r>
            <a:r>
              <a:rPr lang="en-US" b="1" dirty="0">
                <a:solidFill>
                  <a:srgbClr val="800000"/>
                </a:solidFill>
                <a:latin typeface="Symbol" charset="2"/>
                <a:cs typeface="Symbol" charset="2"/>
              </a:rPr>
              <a:t>l</a:t>
            </a:r>
            <a:r>
              <a:rPr lang="en-US" b="1" dirty="0" smtClean="0">
                <a:solidFill>
                  <a:srgbClr val="800000"/>
                </a:solidFill>
              </a:rPr>
              <a:t>’</a:t>
            </a:r>
            <a:r>
              <a:rPr lang="en-US" b="1" baseline="-25000" dirty="0" smtClean="0">
                <a:solidFill>
                  <a:srgbClr val="800000"/>
                </a:solidFill>
              </a:rPr>
              <a:t>113</a:t>
            </a:r>
            <a:r>
              <a:rPr lang="en-US" b="1" dirty="0" smtClean="0">
                <a:solidFill>
                  <a:srgbClr val="800000"/>
                </a:solidFill>
              </a:rPr>
              <a:t>&lt;0.02</a:t>
            </a:r>
            <a:endParaRPr lang="en-US" b="1" dirty="0">
              <a:solidFill>
                <a:srgbClr val="800000"/>
              </a:solidFill>
            </a:endParaRPr>
          </a:p>
          <a:p>
            <a:r>
              <a:rPr lang="en-US" b="1" dirty="0" smtClean="0">
                <a:solidFill>
                  <a:srgbClr val="800000"/>
                </a:solidFill>
              </a:rPr>
              <a:t> </a:t>
            </a:r>
            <a:endParaRPr lang="en-US" b="1" dirty="0">
              <a:solidFill>
                <a:srgbClr val="800000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81000" y="3962400"/>
            <a:ext cx="5681579" cy="1295400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4724400" y="4104382"/>
            <a:ext cx="4419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Symbol" charset="2"/>
                <a:cs typeface="Symbol" charset="2"/>
              </a:rPr>
              <a:t>l</a:t>
            </a:r>
            <a:r>
              <a:rPr lang="en-US" sz="1600" dirty="0">
                <a:solidFill>
                  <a:srgbClr val="FF0000"/>
                </a:solidFill>
              </a:rPr>
              <a:t>’</a:t>
            </a:r>
            <a:r>
              <a:rPr lang="en-US" sz="1600" baseline="-25000" dirty="0" smtClean="0">
                <a:solidFill>
                  <a:srgbClr val="FF0000"/>
                </a:solidFill>
              </a:rPr>
              <a:t>113 </a:t>
            </a:r>
            <a:r>
              <a:rPr lang="en-US" sz="1600" dirty="0" smtClean="0">
                <a:solidFill>
                  <a:srgbClr val="FF0000"/>
                </a:solidFill>
              </a:rPr>
              <a:t>can be more strongly constrained under certain assumptions. At the LHC, current constraints on other </a:t>
            </a:r>
            <a:r>
              <a:rPr lang="en-US" sz="1600" dirty="0" err="1" smtClean="0">
                <a:solidFill>
                  <a:srgbClr val="FF0000"/>
                </a:solidFill>
              </a:rPr>
              <a:t>sparticles</a:t>
            </a:r>
            <a:r>
              <a:rPr lang="en-US" sz="1600" dirty="0" smtClean="0">
                <a:solidFill>
                  <a:srgbClr val="FF0000"/>
                </a:solidFill>
              </a:rPr>
              <a:t> are tight but yet ‘reasonable’ and not on </a:t>
            </a:r>
            <a:r>
              <a:rPr lang="en-US" sz="1600" dirty="0" err="1" smtClean="0">
                <a:solidFill>
                  <a:srgbClr val="FF0000"/>
                </a:solidFill>
              </a:rPr>
              <a:t>sbottom</a:t>
            </a:r>
            <a:endParaRPr lang="en-US" sz="1600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" y="6019800"/>
            <a:ext cx="8534400" cy="3048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8137" y="5181600"/>
            <a:ext cx="8958263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914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Back-up</a:t>
            </a:r>
            <a:endParaRPr lang="en-US" dirty="0"/>
          </a:p>
        </p:txBody>
      </p:sp>
      <p:sp>
        <p:nvSpPr>
          <p:cNvPr id="8" name="Sottotitolo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338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11/9/2017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Georges Azuelos - LHeC workshop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81000" y="1143000"/>
            <a:ext cx="8382000" cy="4724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BSM physics is a broad topic! </a:t>
            </a:r>
          </a:p>
          <a:p>
            <a:r>
              <a:rPr lang="en-US" sz="2400" dirty="0" smtClean="0"/>
              <a:t>We have already seen a lot in this workshop </a:t>
            </a:r>
          </a:p>
          <a:p>
            <a:pPr lvl="1"/>
            <a:r>
              <a:rPr lang="en-US" sz="2000" dirty="0" smtClean="0"/>
              <a:t>BSM Higgs physics, intended as new decays of the SM </a:t>
            </a:r>
            <a:r>
              <a:rPr lang="en-US" sz="2000" dirty="0" err="1" smtClean="0"/>
              <a:t>higgs</a:t>
            </a:r>
            <a:r>
              <a:rPr lang="en-US" sz="2000" dirty="0" smtClean="0"/>
              <a:t> boson or as production of new (usually heavy) additional </a:t>
            </a:r>
            <a:r>
              <a:rPr lang="en-US" sz="2000" dirty="0" err="1" smtClean="0"/>
              <a:t>higgs</a:t>
            </a:r>
            <a:r>
              <a:rPr lang="en-US" sz="2000" dirty="0" smtClean="0"/>
              <a:t> bosons </a:t>
            </a:r>
          </a:p>
          <a:p>
            <a:pPr lvl="1"/>
            <a:r>
              <a:rPr lang="en-US" sz="2000" dirty="0" smtClean="0"/>
              <a:t>BSM Top physics, e.g. FCNC in the top sector </a:t>
            </a:r>
          </a:p>
          <a:p>
            <a:r>
              <a:rPr lang="en-US" sz="2400" dirty="0" smtClean="0"/>
              <a:t>In this session, we will see more on what </a:t>
            </a:r>
            <a:r>
              <a:rPr lang="en-US" sz="2400" dirty="0" err="1" smtClean="0"/>
              <a:t>LHeC</a:t>
            </a:r>
            <a:r>
              <a:rPr lang="en-US" sz="2400" dirty="0" smtClean="0"/>
              <a:t> and FCC-eh can do in the hunt for new physics</a:t>
            </a:r>
          </a:p>
          <a:p>
            <a:pPr lvl="1"/>
            <a:r>
              <a:rPr lang="en-US" sz="2000" dirty="0" smtClean="0"/>
              <a:t>Indirect complementarities with HL-LHC and FCC-</a:t>
            </a:r>
            <a:r>
              <a:rPr lang="en-US" sz="2000" dirty="0" err="1" smtClean="0"/>
              <a:t>hh</a:t>
            </a:r>
            <a:endParaRPr lang="en-US" sz="2000" dirty="0" smtClean="0"/>
          </a:p>
          <a:p>
            <a:pPr lvl="1"/>
            <a:r>
              <a:rPr lang="en-US" sz="2000" dirty="0" smtClean="0"/>
              <a:t>Direct searches </a:t>
            </a:r>
          </a:p>
          <a:p>
            <a:pPr lvl="2"/>
            <a:r>
              <a:rPr lang="en-US" sz="1800" dirty="0" smtClean="0"/>
              <a:t>The “classic”: </a:t>
            </a:r>
            <a:r>
              <a:rPr lang="en-US" sz="1800" dirty="0" err="1" smtClean="0"/>
              <a:t>leptoquarks</a:t>
            </a:r>
            <a:r>
              <a:rPr lang="en-US" sz="1800" dirty="0" smtClean="0"/>
              <a:t>, contact interactions, RPV SUSY</a:t>
            </a:r>
          </a:p>
          <a:p>
            <a:pPr lvl="2"/>
            <a:r>
              <a:rPr lang="en-US" sz="1800" dirty="0" smtClean="0"/>
              <a:t>Anomalous couplings, </a:t>
            </a:r>
            <a:r>
              <a:rPr lang="en-US" sz="1800" dirty="0" err="1" smtClean="0"/>
              <a:t>instantons</a:t>
            </a:r>
            <a:r>
              <a:rPr lang="en-US" sz="1800" dirty="0" smtClean="0"/>
              <a:t> and more… </a:t>
            </a:r>
          </a:p>
          <a:p>
            <a:pPr lvl="2"/>
            <a:r>
              <a:rPr lang="en-US" sz="1800" dirty="0" smtClean="0"/>
              <a:t>New fronts: long-lived particles, EWK SUSY searches </a:t>
            </a:r>
            <a:r>
              <a:rPr lang="en-US" sz="1600" dirty="0" smtClean="0"/>
              <a:t>  </a:t>
            </a:r>
          </a:p>
          <a:p>
            <a:pPr lvl="1"/>
            <a:endParaRPr lang="en-US" sz="2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6341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LHeC</a:t>
            </a:r>
            <a:r>
              <a:rPr lang="en-US" dirty="0" smtClean="0"/>
              <a:t> Prospects for </a:t>
            </a:r>
            <a:r>
              <a:rPr lang="en-US" dirty="0" err="1" smtClean="0"/>
              <a:t>WW</a:t>
            </a:r>
            <a:r>
              <a:rPr lang="en-US" dirty="0" err="1" smtClean="0">
                <a:latin typeface="Symbol" charset="2"/>
                <a:cs typeface="Symbol" charset="2"/>
              </a:rPr>
              <a:t>g</a:t>
            </a:r>
            <a:endParaRPr lang="en-US" dirty="0">
              <a:latin typeface="Symbol" charset="2"/>
              <a:cs typeface="Symbol" charset="2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11/9/2017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Georges Azuelos - LHeC workshop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04800" y="838200"/>
            <a:ext cx="4724400" cy="531876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Select on </a:t>
            </a:r>
            <a:r>
              <a:rPr lang="en-US" sz="2400" dirty="0" err="1" smtClean="0"/>
              <a:t>p</a:t>
            </a:r>
            <a:r>
              <a:rPr lang="en-US" sz="2400" baseline="-25000" dirty="0" err="1" smtClean="0"/>
              <a:t>T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of </a:t>
            </a:r>
            <a:r>
              <a:rPr lang="en-US" sz="2400" dirty="0" smtClean="0">
                <a:latin typeface="Symbol" charset="2"/>
                <a:cs typeface="Symbol" charset="2"/>
              </a:rPr>
              <a:t>g</a:t>
            </a:r>
            <a:r>
              <a:rPr lang="en-US" sz="2400" dirty="0" smtClean="0"/>
              <a:t> and jet </a:t>
            </a:r>
          </a:p>
          <a:p>
            <a:r>
              <a:rPr lang="en-US" sz="2400" dirty="0" smtClean="0"/>
              <a:t>Sensitivity to </a:t>
            </a:r>
            <a:r>
              <a:rPr lang="en-US" sz="2400" dirty="0" err="1" smtClean="0">
                <a:latin typeface="Symbol" charset="2"/>
                <a:cs typeface="Symbol" charset="2"/>
              </a:rPr>
              <a:t>Df</a:t>
            </a:r>
            <a:r>
              <a:rPr lang="en-US" sz="2400" dirty="0" smtClean="0"/>
              <a:t> (</a:t>
            </a:r>
            <a:r>
              <a:rPr lang="en-US" sz="2400" dirty="0" smtClean="0">
                <a:latin typeface="Symbol" charset="2"/>
                <a:cs typeface="Symbol" charset="2"/>
              </a:rPr>
              <a:t>g</a:t>
            </a:r>
            <a:r>
              <a:rPr lang="en-US" sz="2400" dirty="0" smtClean="0"/>
              <a:t>-jet)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415199"/>
            <a:ext cx="4038600" cy="133740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253" y="1676400"/>
            <a:ext cx="4128947" cy="373496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81000" y="5410200"/>
            <a:ext cx="86868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Competitive constraints at </a:t>
            </a:r>
            <a:r>
              <a:rPr lang="en-US" sz="2000" dirty="0" err="1" smtClean="0">
                <a:solidFill>
                  <a:srgbClr val="FF0000"/>
                </a:solidFill>
              </a:rPr>
              <a:t>LHeC</a:t>
            </a:r>
            <a:r>
              <a:rPr lang="en-US" sz="2000" dirty="0" smtClean="0">
                <a:solidFill>
                  <a:srgbClr val="FF0000"/>
                </a:solidFill>
              </a:rPr>
              <a:t> already for ~ 100 fb</a:t>
            </a:r>
            <a:r>
              <a:rPr lang="en-US" sz="2000" baseline="30000" dirty="0" smtClean="0">
                <a:solidFill>
                  <a:srgbClr val="FF0000"/>
                </a:solidFill>
              </a:rPr>
              <a:t>-1 </a:t>
            </a:r>
          </a:p>
          <a:p>
            <a:r>
              <a:rPr lang="en-US" i="1" dirty="0" smtClean="0"/>
              <a:t>Can access a space inaccessible for LEP </a:t>
            </a:r>
          </a:p>
          <a:p>
            <a:r>
              <a:rPr lang="en-US" i="1" dirty="0" smtClean="0"/>
              <a:t>(Note: </a:t>
            </a:r>
            <a:r>
              <a:rPr lang="en-US" dirty="0">
                <a:solidFill>
                  <a:srgbClr val="FF0000"/>
                </a:solidFill>
              </a:rPr>
              <a:t>E(e)=100 </a:t>
            </a:r>
            <a:r>
              <a:rPr lang="en-US" dirty="0" err="1">
                <a:solidFill>
                  <a:srgbClr val="FF0000"/>
                </a:solidFill>
              </a:rPr>
              <a:t>GeV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  <a:sym typeface="Wingdings"/>
              </a:rPr>
              <a:t> </a:t>
            </a:r>
            <a:r>
              <a:rPr lang="en-US" i="1" dirty="0" smtClean="0"/>
              <a:t>expect slightly worse for 60 </a:t>
            </a:r>
            <a:r>
              <a:rPr lang="en-US" i="1" dirty="0" err="1" smtClean="0"/>
              <a:t>GeV</a:t>
            </a:r>
            <a:r>
              <a:rPr lang="en-US" i="1" dirty="0" smtClean="0"/>
              <a:t>, but not much)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1260" y="1676400"/>
            <a:ext cx="3935540" cy="3776382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5017629" y="0"/>
            <a:ext cx="41472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5"/>
              </a:rPr>
              <a:t>http://arxiv.org/pdf/1405.6056v1.</a:t>
            </a:r>
            <a:r>
              <a:rPr lang="en-US" dirty="0" smtClean="0">
                <a:hlinkClick r:id="rId5"/>
              </a:rPr>
              <a:t>pdf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9015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12912" y="762000"/>
            <a:ext cx="7992888" cy="5170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heavy leptons:</a:t>
            </a:r>
            <a:endParaRPr lang="en-US" sz="1600" dirty="0" smtClean="0"/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vector</a:t>
            </a:r>
            <a:r>
              <a:rPr lang="en-US" sz="1600" dirty="0"/>
              <a:t>-like leptons</a:t>
            </a:r>
            <a:r>
              <a:rPr lang="en-US" sz="1600" dirty="0" smtClean="0"/>
              <a:t>: left and right </a:t>
            </a:r>
            <a:r>
              <a:rPr lang="en-US" sz="1600" dirty="0" err="1" smtClean="0"/>
              <a:t>chiralities</a:t>
            </a:r>
            <a:r>
              <a:rPr lang="en-US" sz="1600" dirty="0" smtClean="0"/>
              <a:t> have same transformation properties</a:t>
            </a:r>
          </a:p>
          <a:p>
            <a:pPr marL="1200150" lvl="2" indent="-285750">
              <a:buFont typeface="Arial"/>
              <a:buChar char="•"/>
            </a:pPr>
            <a:r>
              <a:rPr lang="en-US" sz="1600" dirty="0" smtClean="0"/>
              <a:t>predicted in GUT theories (E</a:t>
            </a:r>
            <a:r>
              <a:rPr lang="en-US" sz="1600" baseline="-25000" dirty="0" smtClean="0"/>
              <a:t>6</a:t>
            </a:r>
            <a:r>
              <a:rPr lang="en-US" sz="1600" dirty="0" smtClean="0"/>
              <a:t>) or in Composite Higgs Models</a:t>
            </a:r>
          </a:p>
          <a:p>
            <a:pPr marL="1200150" lvl="2" indent="-285750">
              <a:buFont typeface="Arial"/>
              <a:buChar char="•"/>
            </a:pPr>
            <a:r>
              <a:rPr lang="en-US" sz="1600" dirty="0" smtClean="0"/>
              <a:t>couplings: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err="1"/>
              <a:t>Majorana</a:t>
            </a:r>
            <a:r>
              <a:rPr lang="en-US" sz="1600" dirty="0"/>
              <a:t> Neutrino Production </a:t>
            </a:r>
            <a:r>
              <a:rPr lang="en-US" sz="1600" dirty="0" smtClean="0"/>
              <a:t>in </a:t>
            </a:r>
            <a:r>
              <a:rPr lang="en-US" sz="1600" dirty="0"/>
              <a:t>an Effective Approach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  </a:t>
            </a:r>
            <a:r>
              <a:rPr lang="en-US" sz="1100" dirty="0" smtClean="0"/>
              <a:t> </a:t>
            </a:r>
            <a:r>
              <a:rPr lang="en-US" sz="1100" b="1" dirty="0" smtClean="0">
                <a:solidFill>
                  <a:srgbClr val="006600"/>
                </a:solidFill>
              </a:rPr>
              <a:t>(</a:t>
            </a:r>
            <a:r>
              <a:rPr lang="en-US" sz="1100" b="1" dirty="0">
                <a:solidFill>
                  <a:srgbClr val="006600"/>
                </a:solidFill>
              </a:rPr>
              <a:t>L. Duarte et al. 1412.1433</a:t>
            </a:r>
            <a:r>
              <a:rPr lang="en-US" sz="1100" b="1" dirty="0" smtClean="0">
                <a:solidFill>
                  <a:srgbClr val="006600"/>
                </a:solidFill>
              </a:rPr>
              <a:t>)</a:t>
            </a:r>
            <a:endParaRPr lang="en-US" sz="1100" dirty="0"/>
          </a:p>
          <a:p>
            <a:pPr lvl="1"/>
            <a:r>
              <a:rPr lang="en-US" sz="1600" dirty="0" smtClean="0"/>
              <a:t>	SM </a:t>
            </a:r>
            <a:r>
              <a:rPr lang="en-US" sz="1600" dirty="0"/>
              <a:t>background from</a:t>
            </a:r>
          </a:p>
          <a:p>
            <a:pPr lvl="1"/>
            <a:r>
              <a:rPr lang="en-US" sz="1600" dirty="0" smtClean="0"/>
              <a:t>	</a:t>
            </a:r>
            <a:r>
              <a:rPr lang="en-US" sz="1200" i="1" dirty="0" smtClean="0">
                <a:latin typeface="Times New Roman"/>
                <a:cs typeface="Times New Roman"/>
              </a:rPr>
              <a:t>able </a:t>
            </a:r>
            <a:r>
              <a:rPr lang="en-US" sz="1200" i="1" dirty="0">
                <a:latin typeface="Times New Roman"/>
                <a:cs typeface="Times New Roman"/>
              </a:rPr>
              <a:t>to discover </a:t>
            </a:r>
            <a:r>
              <a:rPr lang="en-US" sz="1200" i="1" dirty="0" err="1">
                <a:latin typeface="Times New Roman"/>
                <a:cs typeface="Times New Roman"/>
              </a:rPr>
              <a:t>Majorana</a:t>
            </a:r>
            <a:r>
              <a:rPr lang="en-US" sz="1200" i="1" dirty="0">
                <a:latin typeface="Times New Roman"/>
                <a:cs typeface="Times New Roman"/>
              </a:rPr>
              <a:t> neutrinos up to 700 </a:t>
            </a:r>
            <a:r>
              <a:rPr lang="en-US" sz="1200" i="1" dirty="0" err="1">
                <a:latin typeface="Times New Roman"/>
                <a:cs typeface="Times New Roman"/>
              </a:rPr>
              <a:t>GeV</a:t>
            </a:r>
            <a:r>
              <a:rPr lang="en-US" sz="1200" i="1" dirty="0">
                <a:latin typeface="Times New Roman"/>
                <a:cs typeface="Times New Roman"/>
              </a:rPr>
              <a:t> </a:t>
            </a:r>
            <a:r>
              <a:rPr lang="en-US" sz="1200" i="1" dirty="0" smtClean="0">
                <a:latin typeface="Times New Roman"/>
                <a:cs typeface="Times New Roman"/>
              </a:rPr>
              <a:t>(</a:t>
            </a:r>
            <a:r>
              <a:rPr lang="en-US" sz="1200" i="1" dirty="0">
                <a:latin typeface="Times New Roman"/>
                <a:cs typeface="Times New Roman"/>
              </a:rPr>
              <a:t>for </a:t>
            </a:r>
            <a:r>
              <a:rPr lang="en-US" sz="1200" i="1" dirty="0" err="1">
                <a:latin typeface="Times New Roman"/>
                <a:cs typeface="Times New Roman"/>
              </a:rPr>
              <a:t>E</a:t>
            </a:r>
            <a:r>
              <a:rPr lang="en-US" sz="1200" i="1" baseline="-25000" dirty="0" err="1">
                <a:latin typeface="Times New Roman"/>
                <a:cs typeface="Times New Roman"/>
              </a:rPr>
              <a:t>e</a:t>
            </a:r>
            <a:r>
              <a:rPr lang="en-US" sz="1200" i="1" dirty="0">
                <a:latin typeface="Times New Roman"/>
                <a:cs typeface="Times New Roman"/>
              </a:rPr>
              <a:t> = 50 </a:t>
            </a:r>
            <a:r>
              <a:rPr lang="en-US" sz="1200" i="1" dirty="0" err="1">
                <a:latin typeface="Times New Roman"/>
                <a:cs typeface="Times New Roman"/>
              </a:rPr>
              <a:t>GeV</a:t>
            </a:r>
            <a:r>
              <a:rPr lang="en-US" sz="1200" i="1" dirty="0">
                <a:latin typeface="Times New Roman"/>
                <a:cs typeface="Times New Roman"/>
              </a:rPr>
              <a:t>) </a:t>
            </a:r>
            <a:endParaRPr lang="en-US" sz="1600" i="1" dirty="0">
              <a:latin typeface="Times New Roman"/>
              <a:cs typeface="Times New Roman"/>
            </a:endParaRPr>
          </a:p>
          <a:p>
            <a:r>
              <a:rPr lang="en-US" sz="1600" dirty="0" smtClean="0">
                <a:solidFill>
                  <a:srgbClr val="FF0000"/>
                </a:solidFill>
              </a:rPr>
              <a:t/>
            </a:r>
            <a:br>
              <a:rPr lang="en-US" sz="1600" dirty="0" smtClean="0">
                <a:solidFill>
                  <a:srgbClr val="FF0000"/>
                </a:solidFill>
              </a:rPr>
            </a:br>
            <a:r>
              <a:rPr lang="en-US" sz="1600" dirty="0" smtClean="0">
                <a:solidFill>
                  <a:srgbClr val="FF0000"/>
                </a:solidFill>
              </a:rPr>
              <a:t>vector</a:t>
            </a:r>
            <a:r>
              <a:rPr lang="en-US" sz="1600" dirty="0">
                <a:solidFill>
                  <a:srgbClr val="FF0000"/>
                </a:solidFill>
              </a:rPr>
              <a:t>-like </a:t>
            </a:r>
            <a:r>
              <a:rPr lang="en-US" sz="1600" dirty="0" smtClean="0">
                <a:solidFill>
                  <a:srgbClr val="FF0000"/>
                </a:solidFill>
              </a:rPr>
              <a:t>quarks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single production of top partners, </a:t>
            </a:r>
            <a:br>
              <a:rPr lang="en-US" sz="1600" dirty="0" smtClean="0"/>
            </a:br>
            <a:r>
              <a:rPr lang="en-US" sz="1600" dirty="0" smtClean="0"/>
              <a:t>sensitive to couplings: </a:t>
            </a:r>
            <a:endParaRPr lang="en-US" sz="1600" dirty="0" smtClean="0">
              <a:solidFill>
                <a:srgbClr val="FF0000"/>
              </a:solidFill>
            </a:endParaRPr>
          </a:p>
          <a:p>
            <a:r>
              <a:rPr lang="en-US" sz="1600" dirty="0" smtClean="0">
                <a:solidFill>
                  <a:srgbClr val="FF0000"/>
                </a:solidFill>
              </a:rPr>
              <a:t>              </a:t>
            </a:r>
            <a:r>
              <a:rPr lang="en-US" sz="1600" i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 (coupling to light quarks)</a:t>
            </a:r>
            <a:endParaRPr lang="en-US" sz="1600" i="1" dirty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endParaRPr lang="en-US" sz="1600" dirty="0" smtClean="0">
              <a:solidFill>
                <a:srgbClr val="FF0000"/>
              </a:solidFill>
            </a:endParaRPr>
          </a:p>
          <a:p>
            <a:r>
              <a:rPr lang="en-US" sz="1600" dirty="0" smtClean="0">
                <a:solidFill>
                  <a:srgbClr val="FF0000"/>
                </a:solidFill>
              </a:rPr>
              <a:t>REMOVE ??? </a:t>
            </a:r>
          </a:p>
          <a:p>
            <a:r>
              <a:rPr lang="en-US" sz="1600" dirty="0" err="1" smtClean="0">
                <a:solidFill>
                  <a:srgbClr val="FF0000"/>
                </a:solidFill>
              </a:rPr>
              <a:t>diquarks</a:t>
            </a:r>
            <a:endParaRPr lang="en-US" sz="1600" dirty="0" smtClean="0">
              <a:solidFill>
                <a:srgbClr val="FF0000"/>
              </a:solidFill>
            </a:endParaRP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>
                <a:solidFill>
                  <a:schemeClr val="accent6"/>
                </a:solidFill>
              </a:rPr>
              <a:t>predicted in superstring inspired E6 and composite models</a:t>
            </a:r>
          </a:p>
          <a:p>
            <a:pPr marL="742950" lvl="1" indent="-285750">
              <a:buFont typeface="Arial"/>
              <a:buChar char="•"/>
            </a:pPr>
            <a:r>
              <a:rPr lang="en-CA" sz="1600" dirty="0"/>
              <a:t>could carry charge 1/3, 2/3, 4/3 and be scalar or </a:t>
            </a:r>
            <a:r>
              <a:rPr lang="en-CA" sz="1600" dirty="0" smtClean="0"/>
              <a:t>vector</a:t>
            </a:r>
            <a:endParaRPr lang="en-US" sz="1600" dirty="0" smtClean="0">
              <a:solidFill>
                <a:schemeClr val="accent6"/>
              </a:solidFill>
            </a:endParaRP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>
                <a:solidFill>
                  <a:schemeClr val="accent6"/>
                </a:solidFill>
              </a:rPr>
              <a:t>in </a:t>
            </a:r>
            <a:r>
              <a:rPr lang="en-US" sz="1600" dirty="0" err="1" smtClean="0">
                <a:solidFill>
                  <a:schemeClr val="accent6"/>
                </a:solidFill>
              </a:rPr>
              <a:t>gp</a:t>
            </a:r>
            <a:r>
              <a:rPr lang="en-US" sz="1600" dirty="0" smtClean="0">
                <a:solidFill>
                  <a:schemeClr val="accent6"/>
                </a:solidFill>
              </a:rPr>
              <a:t> production</a:t>
            </a:r>
            <a:endParaRPr lang="en-CA" sz="1600" dirty="0"/>
          </a:p>
        </p:txBody>
      </p:sp>
      <p:grpSp>
        <p:nvGrpSpPr>
          <p:cNvPr id="5" name="Group 10"/>
          <p:cNvGrpSpPr>
            <a:grpSpLocks/>
          </p:cNvGrpSpPr>
          <p:nvPr/>
        </p:nvGrpSpPr>
        <p:grpSpPr bwMode="auto">
          <a:xfrm>
            <a:off x="7164288" y="692696"/>
            <a:ext cx="1657102" cy="1368152"/>
            <a:chOff x="521" y="1616"/>
            <a:chExt cx="1134" cy="889"/>
          </a:xfrm>
        </p:grpSpPr>
        <p:pic>
          <p:nvPicPr>
            <p:cNvPr id="6" name="Picture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77" t="19818" r="9584" b="29341"/>
            <a:stretch>
              <a:fillRect/>
            </a:stretch>
          </p:blipFill>
          <p:spPr bwMode="auto">
            <a:xfrm>
              <a:off x="521" y="1661"/>
              <a:ext cx="1134" cy="8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graphicFrame>
          <p:nvGraphicFramePr>
            <p:cNvPr id="7" name="Object 12"/>
            <p:cNvGraphicFramePr>
              <a:graphicFrameLocks noChangeAspect="1"/>
            </p:cNvGraphicFramePr>
            <p:nvPr/>
          </p:nvGraphicFramePr>
          <p:xfrm>
            <a:off x="566" y="1889"/>
            <a:ext cx="80" cy="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423" name="Equation" r:id="rId4" imgW="126720" imgH="126720" progId="Equation.DSMT4">
                    <p:embed/>
                  </p:oleObj>
                </mc:Choice>
                <mc:Fallback>
                  <p:oleObj name="Equation" r:id="rId4" imgW="126720" imgH="12672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6" y="1889"/>
                          <a:ext cx="80" cy="8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ct 13"/>
            <p:cNvGraphicFramePr>
              <a:graphicFrameLocks noChangeAspect="1"/>
            </p:cNvGraphicFramePr>
            <p:nvPr/>
          </p:nvGraphicFramePr>
          <p:xfrm>
            <a:off x="1428" y="1616"/>
            <a:ext cx="80" cy="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424" name="Equation" r:id="rId6" imgW="126720" imgH="126720" progId="Equation.DSMT4">
                    <p:embed/>
                  </p:oleObj>
                </mc:Choice>
                <mc:Fallback>
                  <p:oleObj name="Equation" r:id="rId6" imgW="126720" imgH="12672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28" y="1616"/>
                          <a:ext cx="80" cy="8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542775"/>
                </p:ext>
              </p:extLst>
            </p:nvPr>
          </p:nvGraphicFramePr>
          <p:xfrm>
            <a:off x="1084" y="1778"/>
            <a:ext cx="224" cy="1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425" name="Equation" r:id="rId7" imgW="355600" imgH="190500" progId="Equation.DSMT4">
                    <p:embed/>
                  </p:oleObj>
                </mc:Choice>
                <mc:Fallback>
                  <p:oleObj name="Equation" r:id="rId7" imgW="355600" imgH="1905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84" y="1778"/>
                          <a:ext cx="224" cy="12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Object 15"/>
            <p:cNvGraphicFramePr>
              <a:graphicFrameLocks noChangeAspect="1"/>
            </p:cNvGraphicFramePr>
            <p:nvPr/>
          </p:nvGraphicFramePr>
          <p:xfrm>
            <a:off x="1428" y="1979"/>
            <a:ext cx="88" cy="1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426" name="Equation" r:id="rId9" imgW="139680" imgH="164880" progId="Equation.DSMT4">
                    <p:embed/>
                  </p:oleObj>
                </mc:Choice>
                <mc:Fallback>
                  <p:oleObj name="Equation" r:id="rId9" imgW="139680" imgH="16488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28" y="1979"/>
                          <a:ext cx="88" cy="1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Object 16"/>
            <p:cNvGraphicFramePr>
              <a:graphicFrameLocks noChangeAspect="1"/>
            </p:cNvGraphicFramePr>
            <p:nvPr/>
          </p:nvGraphicFramePr>
          <p:xfrm>
            <a:off x="566" y="2388"/>
            <a:ext cx="88" cy="1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427" name="Equation" r:id="rId11" imgW="139680" imgH="164880" progId="Equation.DSMT4">
                    <p:embed/>
                  </p:oleObj>
                </mc:Choice>
                <mc:Fallback>
                  <p:oleObj name="Equation" r:id="rId11" imgW="139680" imgH="16488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6" y="2388"/>
                          <a:ext cx="88" cy="1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Rectangle 17"/>
            <p:cNvSpPr>
              <a:spLocks noChangeArrowheads="1"/>
            </p:cNvSpPr>
            <p:nvPr/>
          </p:nvSpPr>
          <p:spPr bwMode="auto">
            <a:xfrm>
              <a:off x="1357" y="1616"/>
              <a:ext cx="298" cy="4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graphicFrame>
          <p:nvGraphicFramePr>
            <p:cNvPr id="13" name="Object 18"/>
            <p:cNvGraphicFramePr>
              <a:graphicFrameLocks noChangeAspect="1"/>
            </p:cNvGraphicFramePr>
            <p:nvPr/>
          </p:nvGraphicFramePr>
          <p:xfrm>
            <a:off x="1066" y="2115"/>
            <a:ext cx="273" cy="1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428" name="Equation" r:id="rId13" imgW="533160" imgH="203040" progId="Equation.DSMT4">
                    <p:embed/>
                  </p:oleObj>
                </mc:Choice>
                <mc:Fallback>
                  <p:oleObj name="Equation" r:id="rId13" imgW="533160" imgH="20304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66" y="2115"/>
                          <a:ext cx="273" cy="1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Heavy fermions/ colored bosons: covered in other talks </a:t>
            </a:r>
            <a:endParaRPr lang="en-US" sz="2400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11/9/2017</a:t>
            </a:r>
            <a:endParaRPr lang="en-US" sz="1400"/>
          </a:p>
        </p:txBody>
      </p:sp>
      <p:sp>
        <p:nvSpPr>
          <p:cNvPr id="42" name="Espace réservé du pied de page 4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Monica D'Onofrio, Georges Azuelos - LHeC workshop</a:t>
            </a:r>
            <a:endParaRPr lang="en-US" sz="140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201CCD-494A-CC4B-811C-3A732A336A38}" type="slidenum">
              <a:rPr lang="en-US" smtClean="0"/>
              <a:pPr>
                <a:defRPr/>
              </a:pPr>
              <a:t>21</a:t>
            </a:fld>
            <a:endParaRPr lang="en-US" sz="1400"/>
          </a:p>
        </p:txBody>
      </p:sp>
      <p:graphicFrame>
        <p:nvGraphicFramePr>
          <p:cNvPr id="23" name="Obje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1031218"/>
              </p:ext>
            </p:extLst>
          </p:nvPr>
        </p:nvGraphicFramePr>
        <p:xfrm>
          <a:off x="2584450" y="1770062"/>
          <a:ext cx="3816350" cy="287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429" name="Equation" r:id="rId15" imgW="2692400" imgH="203200" progId="Equation.DSMT4">
                  <p:embed/>
                </p:oleObj>
              </mc:Choice>
              <mc:Fallback>
                <p:oleObj name="Equation" r:id="rId15" imgW="2692400" imgH="203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584450" y="1770062"/>
                        <a:ext cx="3816350" cy="287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0541764"/>
              </p:ext>
            </p:extLst>
          </p:nvPr>
        </p:nvGraphicFramePr>
        <p:xfrm>
          <a:off x="3505200" y="3751262"/>
          <a:ext cx="1854200" cy="287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430" name="Equation" r:id="rId17" imgW="1308100" imgH="203200" progId="Equation.DSMT4">
                  <p:embed/>
                </p:oleObj>
              </mc:Choice>
              <mc:Fallback>
                <p:oleObj name="Equation" r:id="rId17" imgW="1308100" imgH="203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3505200" y="3751262"/>
                        <a:ext cx="1854200" cy="287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8" name="Group 16"/>
          <p:cNvGrpSpPr>
            <a:grpSpLocks/>
          </p:cNvGrpSpPr>
          <p:nvPr/>
        </p:nvGrpSpPr>
        <p:grpSpPr bwMode="auto">
          <a:xfrm>
            <a:off x="6934200" y="4572000"/>
            <a:ext cx="1871663" cy="1081088"/>
            <a:chOff x="884" y="2795"/>
            <a:chExt cx="1769" cy="909"/>
          </a:xfrm>
        </p:grpSpPr>
        <p:pic>
          <p:nvPicPr>
            <p:cNvPr id="29" name="Picture 10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21" t="25742" r="16005" b="38657"/>
            <a:stretch>
              <a:fillRect/>
            </a:stretch>
          </p:blipFill>
          <p:spPr bwMode="auto">
            <a:xfrm>
              <a:off x="884" y="2795"/>
              <a:ext cx="1769" cy="9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1973" y="3249"/>
              <a:ext cx="118" cy="9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graphicFrame>
          <p:nvGraphicFramePr>
            <p:cNvPr id="31" name="Object 12"/>
            <p:cNvGraphicFramePr>
              <a:graphicFrameLocks noChangeAspect="1"/>
            </p:cNvGraphicFramePr>
            <p:nvPr/>
          </p:nvGraphicFramePr>
          <p:xfrm>
            <a:off x="1837" y="3067"/>
            <a:ext cx="227" cy="14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431" name="Equation" r:id="rId20" imgW="431640" imgH="279360" progId="Equation.DSMT4">
                    <p:embed/>
                  </p:oleObj>
                </mc:Choice>
                <mc:Fallback>
                  <p:oleObj name="Equation" r:id="rId20" imgW="431640" imgH="27936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37" y="3067"/>
                          <a:ext cx="227" cy="14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" name="Object 13"/>
            <p:cNvGraphicFramePr>
              <a:graphicFrameLocks noChangeAspect="1"/>
            </p:cNvGraphicFramePr>
            <p:nvPr/>
          </p:nvGraphicFramePr>
          <p:xfrm>
            <a:off x="1111" y="2795"/>
            <a:ext cx="115" cy="1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432" name="Equation" r:id="rId22" imgW="139680" imgH="164880" progId="Equation.DSMT4">
                    <p:embed/>
                  </p:oleObj>
                </mc:Choice>
                <mc:Fallback>
                  <p:oleObj name="Equation" r:id="rId22" imgW="139680" imgH="16488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11" y="2795"/>
                          <a:ext cx="115" cy="1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3" name="Object 14"/>
            <p:cNvGraphicFramePr>
              <a:graphicFrameLocks noChangeAspect="1"/>
            </p:cNvGraphicFramePr>
            <p:nvPr/>
          </p:nvGraphicFramePr>
          <p:xfrm>
            <a:off x="975" y="3430"/>
            <a:ext cx="105" cy="1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433" name="Equation" r:id="rId24" imgW="126720" imgH="164880" progId="Equation.DSMT4">
                    <p:embed/>
                  </p:oleObj>
                </mc:Choice>
                <mc:Fallback>
                  <p:oleObj name="Equation" r:id="rId24" imgW="126720" imgH="16488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75" y="3430"/>
                          <a:ext cx="105" cy="1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" name="Object 15"/>
            <p:cNvGraphicFramePr>
              <a:graphicFrameLocks noChangeAspect="1"/>
            </p:cNvGraphicFramePr>
            <p:nvPr/>
          </p:nvGraphicFramePr>
          <p:xfrm>
            <a:off x="2245" y="3158"/>
            <a:ext cx="200" cy="1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434" name="Equation" r:id="rId26" imgW="317160" imgH="203040" progId="Equation.DSMT4">
                    <p:embed/>
                  </p:oleObj>
                </mc:Choice>
                <mc:Fallback>
                  <p:oleObj name="Equation" r:id="rId26" imgW="317160" imgH="20304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45" y="3158"/>
                          <a:ext cx="200" cy="12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7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4083779"/>
              </p:ext>
            </p:extLst>
          </p:nvPr>
        </p:nvGraphicFramePr>
        <p:xfrm>
          <a:off x="2971800" y="5410200"/>
          <a:ext cx="3181995" cy="3365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435" name="Equation" r:id="rId28" imgW="2882880" imgH="304560" progId="Equation.DSMT4">
                  <p:embed/>
                </p:oleObj>
              </mc:Choice>
              <mc:Fallback>
                <p:oleObj name="Equation" r:id="rId28" imgW="2882880" imgH="3045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5410200"/>
                        <a:ext cx="3181995" cy="3365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Text Box 19"/>
          <p:cNvSpPr txBox="1">
            <a:spLocks noChangeArrowheads="1"/>
          </p:cNvSpPr>
          <p:nvPr/>
        </p:nvSpPr>
        <p:spPr bwMode="auto">
          <a:xfrm>
            <a:off x="533400" y="5906869"/>
            <a:ext cx="849471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CA" sz="1200" dirty="0" err="1">
                <a:solidFill>
                  <a:schemeClr val="tx1"/>
                </a:solidFill>
                <a:latin typeface="Chalkduster"/>
                <a:cs typeface="Chalkduster"/>
              </a:rPr>
              <a:t>LHeC</a:t>
            </a:r>
            <a:r>
              <a:rPr lang="en-CA" sz="1200" dirty="0">
                <a:solidFill>
                  <a:schemeClr val="tx1"/>
                </a:solidFill>
                <a:latin typeface="Chalkduster"/>
                <a:cs typeface="Chalkduster"/>
              </a:rPr>
              <a:t> reach excluded</a:t>
            </a:r>
          </a:p>
          <a:p>
            <a:pPr algn="l"/>
            <a:r>
              <a:rPr lang="en-CA" sz="1200" dirty="0" smtClean="0">
                <a:solidFill>
                  <a:schemeClr val="tx1"/>
                </a:solidFill>
                <a:latin typeface="Chalkduster"/>
                <a:cs typeface="Chalkduster"/>
              </a:rPr>
              <a:t> </a:t>
            </a:r>
            <a:r>
              <a:rPr lang="en-CA" sz="1200" dirty="0">
                <a:solidFill>
                  <a:schemeClr val="tx1"/>
                </a:solidFill>
                <a:latin typeface="Chalkduster"/>
                <a:cs typeface="Chalkduster"/>
              </a:rPr>
              <a:t>vector and scalar </a:t>
            </a:r>
            <a:r>
              <a:rPr lang="en-CA" sz="1200" dirty="0" err="1" smtClean="0">
                <a:solidFill>
                  <a:schemeClr val="tx1"/>
                </a:solidFill>
                <a:latin typeface="Chalkduster"/>
                <a:cs typeface="Chalkduster"/>
              </a:rPr>
              <a:t>diquarks</a:t>
            </a:r>
            <a:r>
              <a:rPr lang="en-CA" sz="1200" dirty="0" smtClean="0">
                <a:solidFill>
                  <a:schemeClr val="tx1"/>
                </a:solidFill>
                <a:latin typeface="Chalkduster"/>
                <a:cs typeface="Chalkduster"/>
              </a:rPr>
              <a:t> </a:t>
            </a:r>
            <a:r>
              <a:rPr lang="en-CA" sz="1200" dirty="0">
                <a:solidFill>
                  <a:schemeClr val="tx1"/>
                </a:solidFill>
                <a:latin typeface="Chalkduster"/>
                <a:cs typeface="Chalkduster"/>
              </a:rPr>
              <a:t>can be distinguished by the angular distribution of their decays</a:t>
            </a:r>
            <a:endParaRPr lang="en-US" sz="1200" dirty="0">
              <a:solidFill>
                <a:schemeClr val="tx1"/>
              </a:solidFill>
              <a:latin typeface="Chalkduster"/>
              <a:cs typeface="Chalkduster"/>
            </a:endParaRPr>
          </a:p>
        </p:txBody>
      </p:sp>
      <p:sp>
        <p:nvSpPr>
          <p:cNvPr id="40" name="Rectangle 21"/>
          <p:cNvSpPr>
            <a:spLocks noChangeArrowheads="1"/>
          </p:cNvSpPr>
          <p:nvPr/>
        </p:nvSpPr>
        <p:spPr bwMode="auto">
          <a:xfrm>
            <a:off x="1251248" y="4724400"/>
            <a:ext cx="3168352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buFontTx/>
              <a:buNone/>
            </a:pPr>
            <a:r>
              <a:rPr lang="en-CA" sz="1100" b="1" dirty="0">
                <a:solidFill>
                  <a:srgbClr val="003300"/>
                </a:solidFill>
              </a:rPr>
              <a:t>M </a:t>
            </a:r>
            <a:r>
              <a:rPr lang="en-CA" sz="1100" b="1" dirty="0" err="1">
                <a:solidFill>
                  <a:srgbClr val="003300"/>
                </a:solidFill>
                <a:cs typeface="Arial" charset="0"/>
              </a:rPr>
              <a:t>Şahin</a:t>
            </a:r>
            <a:r>
              <a:rPr lang="en-CA" sz="1100" b="1" dirty="0">
                <a:solidFill>
                  <a:srgbClr val="003300"/>
                </a:solidFill>
                <a:cs typeface="Arial" charset="0"/>
              </a:rPr>
              <a:t> and </a:t>
            </a:r>
            <a:r>
              <a:rPr lang="en-CA" sz="1100" b="1" dirty="0">
                <a:solidFill>
                  <a:srgbClr val="003300"/>
                </a:solidFill>
              </a:rPr>
              <a:t>O. </a:t>
            </a:r>
            <a:r>
              <a:rPr lang="en-CA" sz="1100" b="1" dirty="0" err="1">
                <a:solidFill>
                  <a:srgbClr val="003300"/>
                </a:solidFill>
              </a:rPr>
              <a:t>Çakir</a:t>
            </a:r>
            <a:r>
              <a:rPr lang="en-CA" sz="1100" b="1" dirty="0" smtClean="0">
                <a:solidFill>
                  <a:srgbClr val="003300"/>
                </a:solidFill>
              </a:rPr>
              <a:t>, arXiv</a:t>
            </a:r>
            <a:r>
              <a:rPr lang="en-CA" sz="1100" b="1" dirty="0">
                <a:solidFill>
                  <a:srgbClr val="003300"/>
                </a:solidFill>
              </a:rPr>
              <a:t>:0911.0496</a:t>
            </a:r>
            <a:endParaRPr lang="en-US" sz="1100" b="1" dirty="0">
              <a:solidFill>
                <a:srgbClr val="003300"/>
              </a:solidFill>
            </a:endParaRPr>
          </a:p>
        </p:txBody>
      </p:sp>
      <p:pic>
        <p:nvPicPr>
          <p:cNvPr id="35" name="Image 34"/>
          <p:cNvPicPr>
            <a:picLocks noChangeAspect="1"/>
          </p:cNvPicPr>
          <p:nvPr/>
        </p:nvPicPr>
        <p:blipFill rotWithShape="1">
          <a:blip r:embed="rId30"/>
          <a:srcRect r="62126"/>
          <a:stretch/>
        </p:blipFill>
        <p:spPr>
          <a:xfrm>
            <a:off x="6804248" y="2204864"/>
            <a:ext cx="1186166" cy="1103845"/>
          </a:xfrm>
          <a:prstGeom prst="rect">
            <a:avLst/>
          </a:prstGeom>
        </p:spPr>
      </p:pic>
      <p:pic>
        <p:nvPicPr>
          <p:cNvPr id="39" name="Image 38"/>
          <p:cNvPicPr>
            <a:picLocks noChangeAspect="1"/>
          </p:cNvPicPr>
          <p:nvPr/>
        </p:nvPicPr>
        <p:blipFill rotWithShape="1">
          <a:blip r:embed="rId30"/>
          <a:srcRect l="62709"/>
          <a:stretch/>
        </p:blipFill>
        <p:spPr>
          <a:xfrm>
            <a:off x="7832074" y="2204864"/>
            <a:ext cx="1167910" cy="1103845"/>
          </a:xfrm>
          <a:prstGeom prst="rect">
            <a:avLst/>
          </a:prstGeom>
        </p:spPr>
      </p:pic>
      <p:graphicFrame>
        <p:nvGraphicFramePr>
          <p:cNvPr id="41" name="Obje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0795010"/>
              </p:ext>
            </p:extLst>
          </p:nvPr>
        </p:nvGraphicFramePr>
        <p:xfrm>
          <a:off x="3317032" y="2321962"/>
          <a:ext cx="3312368" cy="34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436" name="Equation" r:id="rId31" imgW="2438400" imgH="254000" progId="Equation.DSMT4">
                  <p:embed/>
                </p:oleObj>
              </mc:Choice>
              <mc:Fallback>
                <p:oleObj name="Equation" r:id="rId31" imgW="2438400" imgH="254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3317032" y="2321962"/>
                        <a:ext cx="3312368" cy="345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3130361"/>
              </p:ext>
            </p:extLst>
          </p:nvPr>
        </p:nvGraphicFramePr>
        <p:xfrm>
          <a:off x="7452320" y="3284984"/>
          <a:ext cx="1008112" cy="258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437" name="Equation" r:id="rId33" imgW="939800" imgH="241300" progId="Equation.DSMT4">
                  <p:embed/>
                </p:oleObj>
              </mc:Choice>
              <mc:Fallback>
                <p:oleObj name="Equation" r:id="rId33" imgW="939800" imgH="241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7452320" y="3284984"/>
                        <a:ext cx="1008112" cy="2588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5" name="Grouper 44"/>
          <p:cNvGrpSpPr/>
          <p:nvPr/>
        </p:nvGrpSpPr>
        <p:grpSpPr>
          <a:xfrm>
            <a:off x="5220072" y="3356992"/>
            <a:ext cx="1656184" cy="1152128"/>
            <a:chOff x="2195736" y="5013176"/>
            <a:chExt cx="2304256" cy="1431133"/>
          </a:xfrm>
        </p:grpSpPr>
        <p:grpSp>
          <p:nvGrpSpPr>
            <p:cNvPr id="46" name="Grouper 45"/>
            <p:cNvGrpSpPr/>
            <p:nvPr/>
          </p:nvGrpSpPr>
          <p:grpSpPr>
            <a:xfrm>
              <a:off x="2195736" y="5013176"/>
              <a:ext cx="2304256" cy="1431133"/>
              <a:chOff x="5580113" y="3980436"/>
              <a:chExt cx="2304256" cy="1431133"/>
            </a:xfrm>
          </p:grpSpPr>
          <p:pic>
            <p:nvPicPr>
              <p:cNvPr id="48" name="Image 47" descr="Capture d’écran 2015-03-17 à 14.54.27.png"/>
              <p:cNvPicPr>
                <a:picLocks noChangeAspect="1"/>
              </p:cNvPicPr>
              <p:nvPr/>
            </p:nvPicPr>
            <p:blipFill>
              <a:blip r:embed="rId3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80113" y="3980436"/>
                <a:ext cx="2304256" cy="1431133"/>
              </a:xfrm>
              <a:prstGeom prst="rect">
                <a:avLst/>
              </a:prstGeom>
            </p:spPr>
          </p:pic>
          <p:graphicFrame>
            <p:nvGraphicFramePr>
              <p:cNvPr id="49" name="Objet 4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82081"/>
                  </p:ext>
                </p:extLst>
              </p:nvPr>
            </p:nvGraphicFramePr>
            <p:xfrm>
              <a:off x="5955094" y="4064204"/>
              <a:ext cx="114300" cy="127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438" name="Equation" r:id="rId36" imgW="114300" imgH="127000" progId="Equation.DSMT4">
                      <p:embed/>
                    </p:oleObj>
                  </mc:Choice>
                  <mc:Fallback>
                    <p:oleObj name="Equation" r:id="rId36" imgW="114300" imgH="1270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37"/>
                          <a:stretch>
                            <a:fillRect/>
                          </a:stretch>
                        </p:blipFill>
                        <p:spPr>
                          <a:xfrm>
                            <a:off x="5955094" y="4064204"/>
                            <a:ext cx="114300" cy="1270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0" name="Objet 4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290391578"/>
                  </p:ext>
                </p:extLst>
              </p:nvPr>
            </p:nvGraphicFramePr>
            <p:xfrm>
              <a:off x="7380312" y="4077072"/>
              <a:ext cx="114300" cy="127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439" name="Equation" r:id="rId38" imgW="114300" imgH="127000" progId="Equation.DSMT4">
                      <p:embed/>
                    </p:oleObj>
                  </mc:Choice>
                  <mc:Fallback>
                    <p:oleObj name="Equation" r:id="rId38" imgW="114300" imgH="1270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37"/>
                          <a:stretch>
                            <a:fillRect/>
                          </a:stretch>
                        </p:blipFill>
                        <p:spPr>
                          <a:xfrm>
                            <a:off x="7380312" y="4077072"/>
                            <a:ext cx="114300" cy="1270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1" name="Objet 5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060350334"/>
                  </p:ext>
                </p:extLst>
              </p:nvPr>
            </p:nvGraphicFramePr>
            <p:xfrm>
              <a:off x="6778625" y="4633913"/>
              <a:ext cx="165100" cy="1651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440" name="Equation" r:id="rId39" imgW="165100" imgH="165100" progId="Equation.DSMT4">
                      <p:embed/>
                    </p:oleObj>
                  </mc:Choice>
                  <mc:Fallback>
                    <p:oleObj name="Equation" r:id="rId39" imgW="165100" imgH="1651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40"/>
                          <a:stretch>
                            <a:fillRect/>
                          </a:stretch>
                        </p:blipFill>
                        <p:spPr>
                          <a:xfrm>
                            <a:off x="6778625" y="4633913"/>
                            <a:ext cx="165100" cy="1651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2" name="Objet 5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429825208"/>
                  </p:ext>
                </p:extLst>
              </p:nvPr>
            </p:nvGraphicFramePr>
            <p:xfrm>
              <a:off x="5960687" y="4922838"/>
              <a:ext cx="127000" cy="1651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441" name="Equation" r:id="rId41" imgW="127000" imgH="165100" progId="Equation.DSMT4">
                      <p:embed/>
                    </p:oleObj>
                  </mc:Choice>
                  <mc:Fallback>
                    <p:oleObj name="Equation" r:id="rId41" imgW="127000" imgH="1651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42"/>
                          <a:stretch>
                            <a:fillRect/>
                          </a:stretch>
                        </p:blipFill>
                        <p:spPr>
                          <a:xfrm>
                            <a:off x="5960687" y="4922838"/>
                            <a:ext cx="127000" cy="1651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3" name="Objet 5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349874836"/>
                  </p:ext>
                </p:extLst>
              </p:nvPr>
            </p:nvGraphicFramePr>
            <p:xfrm>
              <a:off x="7354888" y="4852988"/>
              <a:ext cx="165100" cy="2032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442" name="Equation" r:id="rId43" imgW="165100" imgH="203200" progId="Equation.3">
                      <p:embed/>
                    </p:oleObj>
                  </mc:Choice>
                  <mc:Fallback>
                    <p:oleObj name="Equation" r:id="rId43" imgW="165100" imgH="2032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44"/>
                          <a:stretch>
                            <a:fillRect/>
                          </a:stretch>
                        </p:blipFill>
                        <p:spPr>
                          <a:xfrm>
                            <a:off x="7354888" y="4852988"/>
                            <a:ext cx="165100" cy="2032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47" name="Ellipse 46"/>
            <p:cNvSpPr/>
            <p:nvPr/>
          </p:nvSpPr>
          <p:spPr>
            <a:xfrm>
              <a:off x="3253443" y="5949280"/>
              <a:ext cx="144016" cy="144016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>
                <a:buNone/>
              </a:pP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2432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251520" y="764704"/>
            <a:ext cx="8568952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25" tIns="45712" rIns="91425" bIns="45712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SzPct val="70000"/>
              <a:buFont typeface="Wingdings" charset="2"/>
              <a:buChar char=""/>
              <a:defRPr sz="2200" b="1">
                <a:solidFill>
                  <a:srgbClr val="000066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SzPct val="75000"/>
              <a:buChar char="o"/>
              <a:defRPr>
                <a:solidFill>
                  <a:schemeClr val="accent2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75000"/>
              <a:buFont typeface="Wingdings" charset="0"/>
              <a:buChar char="§"/>
              <a:defRPr>
                <a:solidFill>
                  <a:srgbClr val="003300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003300"/>
                </a:solidFill>
                <a:latin typeface="+mn-lt"/>
                <a:ea typeface="+mn-ea"/>
              </a:defRPr>
            </a:lvl4pPr>
            <a:lvl5pPr marL="2055813" indent="-227013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charset="0"/>
              <a:buChar char="·"/>
              <a:defRPr>
                <a:solidFill>
                  <a:srgbClr val="003300"/>
                </a:solidFill>
                <a:latin typeface="+mn-lt"/>
                <a:ea typeface="+mn-ea"/>
              </a:defRPr>
            </a:lvl5pPr>
            <a:lvl6pPr marL="2513013" indent="-227013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charset="0"/>
              <a:buChar char="·"/>
              <a:defRPr>
                <a:solidFill>
                  <a:srgbClr val="003300"/>
                </a:solidFill>
                <a:latin typeface="+mn-lt"/>
                <a:ea typeface="+mn-ea"/>
              </a:defRPr>
            </a:lvl6pPr>
            <a:lvl7pPr marL="2970213" indent="-227013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charset="0"/>
              <a:buChar char="·"/>
              <a:defRPr>
                <a:solidFill>
                  <a:srgbClr val="003300"/>
                </a:solidFill>
                <a:latin typeface="+mn-lt"/>
                <a:ea typeface="+mn-ea"/>
              </a:defRPr>
            </a:lvl7pPr>
            <a:lvl8pPr marL="3427413" indent="-227013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charset="0"/>
              <a:buChar char="·"/>
              <a:defRPr>
                <a:solidFill>
                  <a:srgbClr val="003300"/>
                </a:solidFill>
                <a:latin typeface="+mn-lt"/>
                <a:ea typeface="+mn-ea"/>
              </a:defRPr>
            </a:lvl8pPr>
            <a:lvl9pPr marL="3884613" indent="-227013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charset="0"/>
              <a:buChar char="·"/>
              <a:defRPr>
                <a:solidFill>
                  <a:srgbClr val="003300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90000"/>
              </a:lnSpc>
            </a:pPr>
            <a:r>
              <a:rPr lang="en-CA" sz="2000" b="0" dirty="0" smtClean="0">
                <a:solidFill>
                  <a:srgbClr val="800000"/>
                </a:solidFill>
              </a:rPr>
              <a:t>Quantum numbers and couplings:</a:t>
            </a:r>
          </a:p>
          <a:p>
            <a:pPr lvl="1">
              <a:lnSpc>
                <a:spcPct val="90000"/>
              </a:lnSpc>
            </a:pPr>
            <a:r>
              <a:rPr lang="en-CA" dirty="0" smtClean="0">
                <a:solidFill>
                  <a:srgbClr val="800000"/>
                </a:solidFill>
              </a:rPr>
              <a:t>Fermion number:</a:t>
            </a:r>
          </a:p>
          <a:p>
            <a:pPr lvl="2">
              <a:lnSpc>
                <a:spcPct val="90000"/>
              </a:lnSpc>
            </a:pPr>
            <a:r>
              <a:rPr lang="en-CA" dirty="0"/>
              <a:t>can be obtained from asymmetry in single LQ production, since    </a:t>
            </a:r>
            <a:r>
              <a:rPr lang="en-CA" dirty="0" smtClean="0"/>
              <a:t>have </a:t>
            </a:r>
            <a:r>
              <a:rPr lang="en-CA" dirty="0"/>
              <a:t>higher </a:t>
            </a:r>
            <a:r>
              <a:rPr lang="en-CA" dirty="0" smtClean="0"/>
              <a:t>   than</a:t>
            </a:r>
          </a:p>
          <a:p>
            <a:pPr lvl="2">
              <a:lnSpc>
                <a:spcPct val="90000"/>
              </a:lnSpc>
            </a:pPr>
            <a:r>
              <a:rPr lang="en-CA" dirty="0" smtClean="0"/>
              <a:t>At </a:t>
            </a:r>
            <a:r>
              <a:rPr lang="en-CA" dirty="0" err="1" smtClean="0"/>
              <a:t>pp</a:t>
            </a:r>
            <a:r>
              <a:rPr lang="en-CA" dirty="0" smtClean="0"/>
              <a:t>: very </a:t>
            </a:r>
            <a:r>
              <a:rPr lang="en-CA" dirty="0"/>
              <a:t>poor asymmetry precision achievable in single LQ production</a:t>
            </a:r>
          </a:p>
          <a:p>
            <a:pPr lvl="2">
              <a:lnSpc>
                <a:spcPct val="90000"/>
              </a:lnSpc>
            </a:pPr>
            <a:endParaRPr lang="en-CA" dirty="0" smtClean="0"/>
          </a:p>
          <a:p>
            <a:pPr lvl="2">
              <a:lnSpc>
                <a:spcPct val="90000"/>
              </a:lnSpc>
            </a:pPr>
            <a:endParaRPr lang="en-CA" dirty="0"/>
          </a:p>
          <a:p>
            <a:pPr marL="914400" lvl="2" indent="0">
              <a:lnSpc>
                <a:spcPct val="90000"/>
              </a:lnSpc>
              <a:buNone/>
            </a:pPr>
            <a:endParaRPr lang="en-CA" dirty="0" smtClean="0"/>
          </a:p>
          <a:p>
            <a:pPr lvl="1">
              <a:lnSpc>
                <a:spcPct val="90000"/>
              </a:lnSpc>
            </a:pPr>
            <a:r>
              <a:rPr lang="en-CA" dirty="0" smtClean="0">
                <a:solidFill>
                  <a:srgbClr val="800000"/>
                </a:solidFill>
              </a:rPr>
              <a:t>spin</a:t>
            </a:r>
          </a:p>
          <a:p>
            <a:pPr lvl="2">
              <a:lnSpc>
                <a:spcPct val="90000"/>
              </a:lnSpc>
            </a:pPr>
            <a:r>
              <a:rPr lang="en-CA" dirty="0" smtClean="0"/>
              <a:t>At p-p, pair production of LQ-LQ leads to angular distributions which depend on the g-LQ-LQ coupling </a:t>
            </a:r>
            <a:br>
              <a:rPr lang="en-CA" dirty="0" smtClean="0"/>
            </a:br>
            <a:r>
              <a:rPr lang="en-CA" dirty="0" smtClean="0"/>
              <a:t>     </a:t>
            </a:r>
            <a:r>
              <a:rPr lang="en-CA" dirty="0" smtClean="0">
                <a:sym typeface="Wingdings" charset="0"/>
              </a:rPr>
              <a:t> may need to look for spin correlations</a:t>
            </a:r>
          </a:p>
          <a:p>
            <a:pPr lvl="2">
              <a:lnSpc>
                <a:spcPct val="90000"/>
              </a:lnSpc>
            </a:pPr>
            <a:r>
              <a:rPr lang="en-CA" dirty="0" smtClean="0"/>
              <a:t>At e-p, </a:t>
            </a:r>
            <a:r>
              <a:rPr lang="en-CA" dirty="0" err="1" smtClean="0"/>
              <a:t>cos</a:t>
            </a:r>
            <a:r>
              <a:rPr lang="en-CA" dirty="0" smtClean="0"/>
              <a:t> </a:t>
            </a:r>
            <a:r>
              <a:rPr lang="en-CA" dirty="0" smtClean="0">
                <a:latin typeface="Symbol" charset="0"/>
              </a:rPr>
              <a:t>q</a:t>
            </a:r>
            <a:r>
              <a:rPr lang="en-CA" dirty="0" smtClean="0"/>
              <a:t>* distribution is sensitive to the spin</a:t>
            </a:r>
          </a:p>
          <a:p>
            <a:pPr lvl="2">
              <a:lnSpc>
                <a:spcPct val="90000"/>
              </a:lnSpc>
            </a:pPr>
            <a:r>
              <a:rPr lang="en-CA" dirty="0" smtClean="0"/>
              <a:t>vector </a:t>
            </a:r>
            <a:r>
              <a:rPr lang="en-CA" dirty="0" err="1" smtClean="0"/>
              <a:t>leptoquarks</a:t>
            </a:r>
            <a:r>
              <a:rPr lang="en-CA" dirty="0" smtClean="0"/>
              <a:t> can have anomalous couplings</a:t>
            </a:r>
          </a:p>
          <a:p>
            <a:pPr lvl="1">
              <a:lnSpc>
                <a:spcPct val="90000"/>
              </a:lnSpc>
            </a:pPr>
            <a:r>
              <a:rPr lang="en-CA" dirty="0" smtClean="0">
                <a:solidFill>
                  <a:srgbClr val="800000"/>
                </a:solidFill>
              </a:rPr>
              <a:t>couple </a:t>
            </a:r>
            <a:r>
              <a:rPr lang="en-CA" dirty="0" err="1" smtClean="0">
                <a:solidFill>
                  <a:srgbClr val="800000"/>
                </a:solidFill>
              </a:rPr>
              <a:t>chirally</a:t>
            </a:r>
            <a:r>
              <a:rPr lang="en-CA" dirty="0" smtClean="0">
                <a:solidFill>
                  <a:srgbClr val="800000"/>
                </a:solidFill>
              </a:rPr>
              <a:t> (i.e. to L or R but not both) ?</a:t>
            </a:r>
          </a:p>
          <a:p>
            <a:pPr lvl="2">
              <a:lnSpc>
                <a:spcPct val="90000"/>
              </a:lnSpc>
            </a:pPr>
            <a:r>
              <a:rPr lang="en-CA" dirty="0" smtClean="0"/>
              <a:t>could be probed by measuring sensitivity of cross sections to polarization of the electron beam</a:t>
            </a:r>
          </a:p>
          <a:p>
            <a:pPr lvl="1">
              <a:lnSpc>
                <a:spcPct val="90000"/>
              </a:lnSpc>
            </a:pPr>
            <a:r>
              <a:rPr lang="en-CA" dirty="0" smtClean="0">
                <a:solidFill>
                  <a:srgbClr val="800000"/>
                </a:solidFill>
              </a:rPr>
              <a:t>generation mixing ?</a:t>
            </a:r>
          </a:p>
          <a:p>
            <a:pPr lvl="2">
              <a:lnSpc>
                <a:spcPct val="90000"/>
              </a:lnSpc>
            </a:pPr>
            <a:r>
              <a:rPr lang="en-CA" dirty="0" smtClean="0"/>
              <a:t>does LQ decay to 2</a:t>
            </a:r>
            <a:r>
              <a:rPr lang="en-CA" baseline="30000" dirty="0" smtClean="0"/>
              <a:t>nd</a:t>
            </a:r>
            <a:r>
              <a:rPr lang="en-CA" dirty="0" smtClean="0"/>
              <a:t> generation?</a:t>
            </a:r>
          </a:p>
          <a:p>
            <a:pPr lvl="1">
              <a:lnSpc>
                <a:spcPct val="90000"/>
              </a:lnSpc>
            </a:pPr>
            <a:r>
              <a:rPr lang="en-CA" dirty="0" smtClean="0">
                <a:solidFill>
                  <a:srgbClr val="800000"/>
                </a:solidFill>
              </a:rPr>
              <a:t>BR to neutrino,  good S/B in </a:t>
            </a:r>
            <a:r>
              <a:rPr lang="en-CA" dirty="0" err="1" smtClean="0">
                <a:solidFill>
                  <a:srgbClr val="800000"/>
                </a:solidFill>
                <a:latin typeface="Symbol" charset="0"/>
              </a:rPr>
              <a:t>n</a:t>
            </a:r>
            <a:r>
              <a:rPr lang="en-CA" dirty="0" err="1" smtClean="0">
                <a:solidFill>
                  <a:srgbClr val="800000"/>
                </a:solidFill>
              </a:rPr>
              <a:t>j</a:t>
            </a:r>
            <a:r>
              <a:rPr lang="en-CA" dirty="0" smtClean="0">
                <a:solidFill>
                  <a:srgbClr val="800000"/>
                </a:solidFill>
              </a:rPr>
              <a:t> channel</a:t>
            </a:r>
            <a:endParaRPr lang="en-CA" dirty="0">
              <a:solidFill>
                <a:srgbClr val="800000"/>
              </a:solidFill>
            </a:endParaRPr>
          </a:p>
        </p:txBody>
      </p:sp>
      <p:graphicFrame>
        <p:nvGraphicFramePr>
          <p:cNvPr id="8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2235010"/>
              </p:ext>
            </p:extLst>
          </p:nvPr>
        </p:nvGraphicFramePr>
        <p:xfrm>
          <a:off x="5410200" y="5659760"/>
          <a:ext cx="1814202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459" name="Equation" r:id="rId3" imgW="1218960" imgH="241200" progId="Equation.DSMT4">
                  <p:embed/>
                </p:oleObj>
              </mc:Choice>
              <mc:Fallback>
                <p:oleObj name="Equation" r:id="rId3" imgW="121896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5659760"/>
                        <a:ext cx="1814202" cy="3600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Measuring the LQ quantum numbers </a:t>
            </a:r>
            <a:r>
              <a:rPr lang="en-US" sz="2800" dirty="0" smtClean="0"/>
              <a:t>in e-p</a:t>
            </a:r>
            <a:endParaRPr lang="en-US" sz="28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11/9/2017</a:t>
            </a:r>
            <a:endParaRPr lang="en-US" sz="140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Monica D'Onofrio, Georges Azuelos - LHeC workshop</a:t>
            </a:r>
            <a:endParaRPr lang="en-US" sz="140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201CCD-494A-CC4B-811C-3A732A336A38}" type="slidenum">
              <a:rPr lang="en-US" smtClean="0"/>
              <a:pPr>
                <a:defRPr/>
              </a:pPr>
              <a:t>22</a:t>
            </a:fld>
            <a:endParaRPr lang="en-US" sz="1400"/>
          </a:p>
        </p:txBody>
      </p:sp>
      <p:pic>
        <p:nvPicPr>
          <p:cNvPr id="7" name="Picture 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657600"/>
            <a:ext cx="1800225" cy="118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7598082"/>
              </p:ext>
            </p:extLst>
          </p:nvPr>
        </p:nvGraphicFramePr>
        <p:xfrm>
          <a:off x="8001000" y="1371600"/>
          <a:ext cx="190715" cy="2479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460" name="Equation" r:id="rId6" imgW="127000" imgH="165100" progId="Equation.DSMT4">
                  <p:embed/>
                </p:oleObj>
              </mc:Choice>
              <mc:Fallback>
                <p:oleObj name="Equation" r:id="rId6" imgW="127000" imgH="165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001000" y="1371600"/>
                        <a:ext cx="190715" cy="2479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0339036"/>
              </p:ext>
            </p:extLst>
          </p:nvPr>
        </p:nvGraphicFramePr>
        <p:xfrm>
          <a:off x="3505200" y="1600200"/>
          <a:ext cx="209550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461" name="Equation" r:id="rId8" imgW="139700" imgH="190500" progId="Equation.DSMT4">
                  <p:embed/>
                </p:oleObj>
              </mc:Choice>
              <mc:Fallback>
                <p:oleObj name="Equation" r:id="rId8" imgW="139700" imgH="1905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505200" y="1600200"/>
                        <a:ext cx="209550" cy="285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2190410"/>
              </p:ext>
            </p:extLst>
          </p:nvPr>
        </p:nvGraphicFramePr>
        <p:xfrm>
          <a:off x="2743200" y="1638300"/>
          <a:ext cx="20955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462" name="Equation" r:id="rId10" imgW="139700" imgH="127000" progId="Equation.DSMT4">
                  <p:embed/>
                </p:oleObj>
              </mc:Choice>
              <mc:Fallback>
                <p:oleObj name="Equation" r:id="rId10" imgW="139700" imgH="127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743200" y="1638300"/>
                        <a:ext cx="209550" cy="19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4017397"/>
              </p:ext>
            </p:extLst>
          </p:nvPr>
        </p:nvGraphicFramePr>
        <p:xfrm>
          <a:off x="1066800" y="2399928"/>
          <a:ext cx="2369203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463" name="Equation" r:id="rId12" imgW="1765080" imgH="482400" progId="Equation.DSMT4">
                  <p:embed/>
                </p:oleObj>
              </mc:Choice>
              <mc:Fallback>
                <p:oleObj name="Equation" r:id="rId12" imgW="176508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2399928"/>
                        <a:ext cx="2369203" cy="6480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" name="Grouper 13"/>
          <p:cNvGrpSpPr/>
          <p:nvPr/>
        </p:nvGrpSpPr>
        <p:grpSpPr>
          <a:xfrm>
            <a:off x="3779912" y="2116082"/>
            <a:ext cx="2064024" cy="1096894"/>
            <a:chOff x="3923928" y="1196752"/>
            <a:chExt cx="2064024" cy="1096894"/>
          </a:xfrm>
        </p:grpSpPr>
        <p:grpSp>
          <p:nvGrpSpPr>
            <p:cNvPr id="15" name="Group 77"/>
            <p:cNvGrpSpPr>
              <a:grpSpLocks/>
            </p:cNvGrpSpPr>
            <p:nvPr/>
          </p:nvGrpSpPr>
          <p:grpSpPr bwMode="auto">
            <a:xfrm>
              <a:off x="3923928" y="1196752"/>
              <a:ext cx="2064024" cy="1096894"/>
              <a:chOff x="793" y="1162"/>
              <a:chExt cx="1951" cy="907"/>
            </a:xfrm>
          </p:grpSpPr>
          <p:pic>
            <p:nvPicPr>
              <p:cNvPr id="17" name="Picture 78"/>
              <p:cNvPicPr>
                <a:picLocks noChangeAspect="1"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083" t="16489" r="20477" b="56708"/>
              <a:stretch>
                <a:fillRect/>
              </a:stretch>
            </p:blipFill>
            <p:spPr bwMode="auto">
              <a:xfrm>
                <a:off x="793" y="1162"/>
                <a:ext cx="1951" cy="90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pic>
          <p:graphicFrame>
            <p:nvGraphicFramePr>
              <p:cNvPr id="18" name="Object 79"/>
              <p:cNvGraphicFramePr>
                <a:graphicFrameLocks noChangeAspect="1"/>
              </p:cNvGraphicFramePr>
              <p:nvPr/>
            </p:nvGraphicFramePr>
            <p:xfrm>
              <a:off x="838" y="1797"/>
              <a:ext cx="112" cy="12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464" name="Equation" r:id="rId15" imgW="177480" imgH="190440" progId="Equation.DSMT4">
                      <p:embed/>
                    </p:oleObj>
                  </mc:Choice>
                  <mc:Fallback>
                    <p:oleObj name="Equation" r:id="rId15" imgW="177480" imgH="19044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38" y="1797"/>
                            <a:ext cx="112" cy="12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rgbClr val="000000">
                                      <a:alpha val="74998"/>
                                    </a:srgb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9" name="Object 80"/>
              <p:cNvGraphicFramePr>
                <a:graphicFrameLocks noChangeAspect="1"/>
              </p:cNvGraphicFramePr>
              <p:nvPr/>
            </p:nvGraphicFramePr>
            <p:xfrm>
              <a:off x="2517" y="1752"/>
              <a:ext cx="112" cy="12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465" name="Equation" r:id="rId17" imgW="177480" imgH="190440" progId="Equation.DSMT4">
                      <p:embed/>
                    </p:oleObj>
                  </mc:Choice>
                  <mc:Fallback>
                    <p:oleObj name="Equation" r:id="rId17" imgW="177480" imgH="19044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517" y="1752"/>
                            <a:ext cx="112" cy="12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rgbClr val="000000">
                                      <a:alpha val="74998"/>
                                    </a:srgb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0" name="Object 81"/>
              <p:cNvGraphicFramePr>
                <a:graphicFrameLocks noChangeAspect="1"/>
              </p:cNvGraphicFramePr>
              <p:nvPr/>
            </p:nvGraphicFramePr>
            <p:xfrm>
              <a:off x="838" y="1343"/>
              <a:ext cx="80" cy="1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466" name="Equation" r:id="rId18" imgW="126720" imgH="164880" progId="Equation.DSMT4">
                      <p:embed/>
                    </p:oleObj>
                  </mc:Choice>
                  <mc:Fallback>
                    <p:oleObj name="Equation" r:id="rId18" imgW="126720" imgH="16488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38" y="1343"/>
                            <a:ext cx="80" cy="1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rgbClr val="000000">
                                      <a:alpha val="74998"/>
                                    </a:srgb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1" name="Object 82"/>
              <p:cNvGraphicFramePr>
                <a:graphicFrameLocks noChangeAspect="1"/>
              </p:cNvGraphicFramePr>
              <p:nvPr/>
            </p:nvGraphicFramePr>
            <p:xfrm>
              <a:off x="2517" y="1389"/>
              <a:ext cx="80" cy="1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467" name="Equation" r:id="rId20" imgW="126720" imgH="164880" progId="Equation.DSMT4">
                      <p:embed/>
                    </p:oleObj>
                  </mc:Choice>
                  <mc:Fallback>
                    <p:oleObj name="Equation" r:id="rId20" imgW="126720" imgH="16488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517" y="1389"/>
                            <a:ext cx="80" cy="1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rgbClr val="000000">
                                      <a:alpha val="74998"/>
                                    </a:srgb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2" name="Object 83"/>
              <p:cNvGraphicFramePr>
                <a:graphicFrameLocks noChangeAspect="1"/>
              </p:cNvGraphicFramePr>
              <p:nvPr/>
            </p:nvGraphicFramePr>
            <p:xfrm>
              <a:off x="1610" y="1434"/>
              <a:ext cx="256" cy="1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468" name="Equation" r:id="rId21" imgW="406080" imgH="164880" progId="Equation.DSMT4">
                      <p:embed/>
                    </p:oleObj>
                  </mc:Choice>
                  <mc:Fallback>
                    <p:oleObj name="Equation" r:id="rId21" imgW="406080" imgH="16488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610" y="1434"/>
                            <a:ext cx="256" cy="1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rgbClr val="000000">
                                      <a:alpha val="74998"/>
                                    </a:srgb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16" name="Oval 99"/>
            <p:cNvSpPr>
              <a:spLocks noChangeArrowheads="1"/>
            </p:cNvSpPr>
            <p:nvPr/>
          </p:nvSpPr>
          <p:spPr bwMode="auto">
            <a:xfrm>
              <a:off x="4716090" y="1709515"/>
              <a:ext cx="144462" cy="144463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23" name="Grouper 22"/>
          <p:cNvGrpSpPr/>
          <p:nvPr/>
        </p:nvGrpSpPr>
        <p:grpSpPr>
          <a:xfrm>
            <a:off x="6084168" y="2132459"/>
            <a:ext cx="2064024" cy="1152525"/>
            <a:chOff x="6540672" y="4437112"/>
            <a:chExt cx="2064024" cy="1152525"/>
          </a:xfrm>
        </p:grpSpPr>
        <p:grpSp>
          <p:nvGrpSpPr>
            <p:cNvPr id="24" name="Group 84"/>
            <p:cNvGrpSpPr>
              <a:grpSpLocks/>
            </p:cNvGrpSpPr>
            <p:nvPr/>
          </p:nvGrpSpPr>
          <p:grpSpPr bwMode="auto">
            <a:xfrm>
              <a:off x="6540672" y="4437112"/>
              <a:ext cx="2064024" cy="1152525"/>
              <a:chOff x="3470" y="2160"/>
              <a:chExt cx="1951" cy="953"/>
            </a:xfrm>
          </p:grpSpPr>
          <p:pic>
            <p:nvPicPr>
              <p:cNvPr id="26" name="Picture 85"/>
              <p:cNvPicPr>
                <a:picLocks noChangeAspect="1" noChangeArrowheads="1"/>
              </p:cNvPicPr>
              <p:nvPr/>
            </p:nvPicPr>
            <p:blipFill>
              <a:blip r:embed="rId2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083" t="43292" r="20477" b="28546"/>
              <a:stretch>
                <a:fillRect/>
              </a:stretch>
            </p:blipFill>
            <p:spPr bwMode="auto">
              <a:xfrm>
                <a:off x="3470" y="2160"/>
                <a:ext cx="1951" cy="95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pic>
          <p:graphicFrame>
            <p:nvGraphicFramePr>
              <p:cNvPr id="27" name="Object 86"/>
              <p:cNvGraphicFramePr>
                <a:graphicFrameLocks noChangeAspect="1"/>
              </p:cNvGraphicFramePr>
              <p:nvPr/>
            </p:nvGraphicFramePr>
            <p:xfrm>
              <a:off x="3515" y="2795"/>
              <a:ext cx="120" cy="12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469" name="Equation" r:id="rId24" imgW="190440" imgH="190440" progId="Equation.DSMT4">
                      <p:embed/>
                    </p:oleObj>
                  </mc:Choice>
                  <mc:Fallback>
                    <p:oleObj name="Equation" r:id="rId24" imgW="190440" imgH="19044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515" y="2795"/>
                            <a:ext cx="120" cy="12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rgbClr val="000000">
                                      <a:alpha val="74998"/>
                                    </a:srgb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8" name="Object 87"/>
              <p:cNvGraphicFramePr>
                <a:graphicFrameLocks noChangeAspect="1"/>
              </p:cNvGraphicFramePr>
              <p:nvPr/>
            </p:nvGraphicFramePr>
            <p:xfrm>
              <a:off x="3515" y="2342"/>
              <a:ext cx="80" cy="1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470" name="Equation" r:id="rId26" imgW="126720" imgH="164880" progId="Equation.DSMT4">
                      <p:embed/>
                    </p:oleObj>
                  </mc:Choice>
                  <mc:Fallback>
                    <p:oleObj name="Equation" r:id="rId26" imgW="126720" imgH="16488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515" y="2342"/>
                            <a:ext cx="80" cy="1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rgbClr val="000000">
                                      <a:alpha val="74998"/>
                                    </a:srgb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9" name="Object 88"/>
              <p:cNvGraphicFramePr>
                <a:graphicFrameLocks noChangeAspect="1"/>
              </p:cNvGraphicFramePr>
              <p:nvPr/>
            </p:nvGraphicFramePr>
            <p:xfrm>
              <a:off x="5194" y="2795"/>
              <a:ext cx="120" cy="12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471" name="Equation" r:id="rId27" imgW="190440" imgH="190440" progId="Equation.DSMT4">
                      <p:embed/>
                    </p:oleObj>
                  </mc:Choice>
                  <mc:Fallback>
                    <p:oleObj name="Equation" r:id="rId27" imgW="190440" imgH="19044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194" y="2795"/>
                            <a:ext cx="120" cy="12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rgbClr val="000000">
                                      <a:alpha val="74998"/>
                                    </a:srgb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" name="Object 89"/>
              <p:cNvGraphicFramePr>
                <a:graphicFrameLocks noChangeAspect="1"/>
              </p:cNvGraphicFramePr>
              <p:nvPr/>
            </p:nvGraphicFramePr>
            <p:xfrm>
              <a:off x="5239" y="2342"/>
              <a:ext cx="80" cy="1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472" name="Equation" r:id="rId28" imgW="126720" imgH="164880" progId="Equation.DSMT4">
                      <p:embed/>
                    </p:oleObj>
                  </mc:Choice>
                  <mc:Fallback>
                    <p:oleObj name="Equation" r:id="rId28" imgW="126720" imgH="16488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239" y="2342"/>
                            <a:ext cx="80" cy="1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rgbClr val="000000">
                                      <a:alpha val="74998"/>
                                    </a:srgb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" name="Object 90"/>
              <p:cNvGraphicFramePr>
                <a:graphicFrameLocks noChangeAspect="1"/>
              </p:cNvGraphicFramePr>
              <p:nvPr/>
            </p:nvGraphicFramePr>
            <p:xfrm>
              <a:off x="4291" y="2428"/>
              <a:ext cx="248" cy="1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473" name="Equation" r:id="rId29" imgW="393480" imgH="177480" progId="Equation.3">
                      <p:embed/>
                    </p:oleObj>
                  </mc:Choice>
                  <mc:Fallback>
                    <p:oleObj name="Equation" r:id="rId29" imgW="393480" imgH="177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91" y="2428"/>
                            <a:ext cx="248" cy="11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rgbClr val="000000">
                                      <a:alpha val="74998"/>
                                    </a:srgb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25" name="Oval 100"/>
            <p:cNvSpPr>
              <a:spLocks noChangeArrowheads="1"/>
            </p:cNvSpPr>
            <p:nvPr/>
          </p:nvSpPr>
          <p:spPr bwMode="auto">
            <a:xfrm>
              <a:off x="7323584" y="4949875"/>
              <a:ext cx="144462" cy="144463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52829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examples at this meeting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11/9/2017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Georges Azuelos - LHeC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2427789"/>
            <a:ext cx="1676400" cy="84881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3591" y="1219200"/>
            <a:ext cx="5980044" cy="2362200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04800" y="762000"/>
            <a:ext cx="8382000" cy="531876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Heavy </a:t>
            </a:r>
            <a:r>
              <a:rPr lang="en-US" sz="2000" dirty="0" smtClean="0"/>
              <a:t>and sterile neutrinos </a:t>
            </a:r>
            <a:r>
              <a:rPr lang="en-US" sz="2000" dirty="0" smtClean="0"/>
              <a:t>(see </a:t>
            </a:r>
            <a:r>
              <a:rPr lang="en-US" sz="2000" dirty="0" smtClean="0"/>
              <a:t>Oliver </a:t>
            </a:r>
            <a:r>
              <a:rPr lang="en-US" sz="2000" dirty="0" smtClean="0"/>
              <a:t>Fischer’s </a:t>
            </a:r>
            <a:r>
              <a:rPr lang="en-US" sz="2000" dirty="0" smtClean="0"/>
              <a:t>talk today) </a:t>
            </a:r>
            <a:endParaRPr lang="en-US" sz="2000" dirty="0" smtClean="0"/>
          </a:p>
          <a:p>
            <a:pPr lvl="1"/>
            <a:r>
              <a:rPr lang="en-US" sz="1800" dirty="0" smtClean="0"/>
              <a:t>@ </a:t>
            </a:r>
            <a:r>
              <a:rPr lang="en-US" sz="1800" dirty="0" smtClean="0"/>
              <a:t>LFV </a:t>
            </a:r>
            <a:r>
              <a:rPr lang="en-US" sz="1800" dirty="0"/>
              <a:t>signatures </a:t>
            </a:r>
            <a:r>
              <a:rPr lang="en-US" sz="1800" dirty="0" smtClean="0"/>
              <a:t>and</a:t>
            </a:r>
          </a:p>
          <a:p>
            <a:pPr marL="274320" lvl="1" indent="0">
              <a:buNone/>
            </a:pPr>
            <a:r>
              <a:rPr lang="en-US" sz="1800" dirty="0" smtClean="0"/>
              <a:t> </a:t>
            </a:r>
            <a:r>
              <a:rPr lang="en-US" sz="1800" dirty="0"/>
              <a:t>displaced vertex </a:t>
            </a:r>
            <a:r>
              <a:rPr lang="en-US" sz="1800" dirty="0" smtClean="0"/>
              <a:t>search</a:t>
            </a:r>
          </a:p>
          <a:p>
            <a:pPr marL="274320" lvl="1" indent="0">
              <a:buNone/>
            </a:pPr>
            <a:r>
              <a:rPr lang="en-US" sz="1800" dirty="0"/>
              <a:t> </a:t>
            </a:r>
            <a:r>
              <a:rPr lang="en-US" sz="1800" dirty="0" smtClean="0">
                <a:sym typeface="Wingdings"/>
              </a:rPr>
              <a:t> this is how it was in January … </a:t>
            </a:r>
            <a:endParaRPr lang="en-US" sz="1800" dirty="0" smtClean="0"/>
          </a:p>
          <a:p>
            <a:pPr marL="274320" lvl="1" indent="0">
              <a:buNone/>
            </a:pPr>
            <a:endParaRPr lang="en-US" sz="1800" dirty="0" smtClean="0"/>
          </a:p>
          <a:p>
            <a:pPr marL="274320" lvl="1" indent="0">
              <a:buNone/>
            </a:pPr>
            <a:endParaRPr lang="en-US" sz="1800" dirty="0"/>
          </a:p>
          <a:p>
            <a:pPr marL="274320" lvl="1" indent="0">
              <a:buNone/>
            </a:pPr>
            <a:endParaRPr lang="en-US" sz="1800" dirty="0" smtClean="0"/>
          </a:p>
          <a:p>
            <a:pPr marL="274320" lvl="1" indent="0">
              <a:buNone/>
            </a:pPr>
            <a:endParaRPr lang="en-US" sz="1800" dirty="0"/>
          </a:p>
          <a:p>
            <a:pPr marL="274320" lvl="1" indent="0">
              <a:buNone/>
            </a:pPr>
            <a:endParaRPr lang="en-US" sz="1800" dirty="0" smtClean="0"/>
          </a:p>
          <a:p>
            <a:r>
              <a:rPr lang="en-US" sz="2000" dirty="0" smtClean="0"/>
              <a:t>lepton-flavor-conserving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signatures</a:t>
            </a:r>
            <a:endParaRPr lang="en-US" sz="2000" dirty="0"/>
          </a:p>
        </p:txBody>
      </p:sp>
      <p:sp>
        <p:nvSpPr>
          <p:cNvPr id="11" name="Content Placeholder 4"/>
          <p:cNvSpPr txBox="1">
            <a:spLocks/>
          </p:cNvSpPr>
          <p:nvPr/>
        </p:nvSpPr>
        <p:spPr>
          <a:xfrm>
            <a:off x="5410200" y="3505200"/>
            <a:ext cx="3733800" cy="2651760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Trebuchet MS" pitchFamily="34" charset="0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1400" y="3733800"/>
            <a:ext cx="5075738" cy="2555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872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1" y="9219"/>
            <a:ext cx="9143999" cy="693876"/>
          </a:xfrm>
        </p:spPr>
        <p:txBody>
          <a:bodyPr/>
          <a:lstStyle/>
          <a:p>
            <a:r>
              <a:rPr lang="en-US" sz="3400" dirty="0" smtClean="0">
                <a:latin typeface="+mn-lt"/>
                <a:cs typeface="Palatino"/>
              </a:rPr>
              <a:t>   Impact of PDF @ High x</a:t>
            </a:r>
            <a:endParaRPr lang="en-US" sz="3400" dirty="0">
              <a:latin typeface="+mn-lt"/>
              <a:cs typeface="Palatino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04800" y="762000"/>
            <a:ext cx="856650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>
                <a:cs typeface="Palatino"/>
              </a:rPr>
              <a:t>l</a:t>
            </a:r>
            <a:r>
              <a:rPr lang="en-US" dirty="0" smtClean="0">
                <a:cs typeface="Palatino"/>
              </a:rPr>
              <a:t>arge uncertainties in high x PDFs limit searches for </a:t>
            </a:r>
            <a:r>
              <a:rPr lang="en-US" dirty="0" smtClean="0">
                <a:cs typeface="Palatino"/>
              </a:rPr>
              <a:t>NP</a:t>
            </a:r>
            <a:endParaRPr lang="en-US" sz="1400" baseline="30000" dirty="0" smtClean="0">
              <a:cs typeface="Palatino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885"/>
          <a:stretch/>
        </p:blipFill>
        <p:spPr>
          <a:xfrm>
            <a:off x="6934200" y="381000"/>
            <a:ext cx="1688768" cy="125923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09600" y="1105756"/>
            <a:ext cx="6554681" cy="6468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700" dirty="0">
                <a:latin typeface="+mj-lt"/>
                <a:cs typeface="Palatino"/>
              </a:rPr>
              <a:t>m</a:t>
            </a:r>
            <a:r>
              <a:rPr lang="en-US" sz="1700" dirty="0" smtClean="0">
                <a:latin typeface="+mj-lt"/>
                <a:cs typeface="Palatino"/>
              </a:rPr>
              <a:t>any interesting processes at LHC are gluon-gluon initiated:                                        </a:t>
            </a:r>
            <a:r>
              <a:rPr lang="en-US" sz="1600" dirty="0" smtClean="0">
                <a:latin typeface="+mj-lt"/>
                <a:cs typeface="Palatino"/>
              </a:rPr>
              <a:t>top, Higgs, … and BSM processes, such as </a:t>
            </a:r>
            <a:r>
              <a:rPr lang="en-US" sz="1600" dirty="0" err="1" smtClean="0">
                <a:latin typeface="+mj-lt"/>
                <a:cs typeface="Palatino"/>
              </a:rPr>
              <a:t>gluino</a:t>
            </a:r>
            <a:r>
              <a:rPr lang="en-US" sz="1600" dirty="0" smtClean="0">
                <a:latin typeface="+mj-lt"/>
                <a:cs typeface="Palatino"/>
              </a:rPr>
              <a:t> pair production</a:t>
            </a:r>
          </a:p>
        </p:txBody>
      </p:sp>
      <p:sp>
        <p:nvSpPr>
          <p:cNvPr id="13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937485" y="6356350"/>
            <a:ext cx="6281105" cy="365125"/>
          </a:xfrm>
        </p:spPr>
        <p:txBody>
          <a:bodyPr/>
          <a:lstStyle/>
          <a:p>
            <a:r>
              <a:rPr lang="en-US" smtClean="0"/>
              <a:t>Monica D'Onofrio, Georges Azuelos - LHeC workshop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7392982" y="6202461"/>
            <a:ext cx="15247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0090"/>
                </a:solidFill>
                <a:latin typeface="Palatino"/>
                <a:cs typeface="Palatino"/>
              </a:rPr>
              <a:t>arXiv:1211.5102</a:t>
            </a:r>
            <a:endParaRPr lang="en-US" sz="1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11/9/2017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083" y="2165122"/>
            <a:ext cx="3106917" cy="225447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04800" y="1676400"/>
            <a:ext cx="856650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>
                <a:cs typeface="Palatino"/>
              </a:rPr>
              <a:t>For HL-LHC </a:t>
            </a:r>
            <a:r>
              <a:rPr lang="en-US" dirty="0" smtClean="0">
                <a:cs typeface="Palatino"/>
                <a:sym typeface="Wingdings"/>
              </a:rPr>
              <a:t> studied in detail impact of </a:t>
            </a:r>
            <a:r>
              <a:rPr lang="en-US" dirty="0" err="1" smtClean="0">
                <a:cs typeface="Palatino"/>
                <a:sym typeface="Wingdings"/>
              </a:rPr>
              <a:t>LHeC</a:t>
            </a:r>
            <a:r>
              <a:rPr lang="en-US" dirty="0" smtClean="0">
                <a:cs typeface="Palatino"/>
                <a:sym typeface="Wingdings"/>
              </a:rPr>
              <a:t> </a:t>
            </a:r>
            <a:endParaRPr lang="en-US" sz="1400" baseline="30000" dirty="0" smtClean="0">
              <a:cs typeface="Palatino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48200" y="5029200"/>
            <a:ext cx="20310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 smtClean="0"/>
              <a:t>Christoph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Borschensky</a:t>
            </a:r>
            <a:endParaRPr lang="en-US" sz="1400" i="1" dirty="0" smtClean="0"/>
          </a:p>
          <a:p>
            <a:r>
              <a:rPr lang="en-US" sz="1400" i="1" dirty="0" smtClean="0"/>
              <a:t>Michael Kramer</a:t>
            </a:r>
            <a:endParaRPr lang="en-US" sz="1400" i="1" dirty="0"/>
          </a:p>
        </p:txBody>
      </p:sp>
      <p:sp>
        <p:nvSpPr>
          <p:cNvPr id="18" name="Content Placeholder 4"/>
          <p:cNvSpPr>
            <a:spLocks noGrp="1"/>
          </p:cNvSpPr>
          <p:nvPr>
            <p:ph idx="1"/>
          </p:nvPr>
        </p:nvSpPr>
        <p:spPr>
          <a:xfrm>
            <a:off x="228600" y="4419600"/>
            <a:ext cx="3810000" cy="1057275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500"/>
              </a:spcBef>
            </a:pPr>
            <a:r>
              <a:rPr lang="en-US" sz="1800" dirty="0" smtClean="0"/>
              <a:t>Studies updated with modern PDF </a:t>
            </a:r>
            <a:r>
              <a:rPr lang="en-US" sz="1800" dirty="0" smtClean="0"/>
              <a:t>sets </a:t>
            </a:r>
            <a:endParaRPr lang="en-US" sz="1800" dirty="0" smtClean="0"/>
          </a:p>
          <a:p>
            <a:pPr lvl="1"/>
            <a:r>
              <a:rPr lang="en-US" sz="1500" dirty="0" smtClean="0">
                <a:solidFill>
                  <a:schemeClr val="tx1"/>
                </a:solidFill>
              </a:rPr>
              <a:t>M(</a:t>
            </a:r>
            <a:r>
              <a:rPr lang="en-US" sz="1500" dirty="0" err="1" smtClean="0">
                <a:solidFill>
                  <a:schemeClr val="tx1"/>
                </a:solidFill>
              </a:rPr>
              <a:t>squark</a:t>
            </a:r>
            <a:r>
              <a:rPr lang="en-US" sz="1500" dirty="0" smtClean="0">
                <a:solidFill>
                  <a:schemeClr val="tx1"/>
                </a:solidFill>
              </a:rPr>
              <a:t>)=M(</a:t>
            </a:r>
            <a:r>
              <a:rPr lang="en-US" sz="1500" dirty="0" err="1" smtClean="0">
                <a:solidFill>
                  <a:schemeClr val="tx1"/>
                </a:solidFill>
              </a:rPr>
              <a:t>gluino</a:t>
            </a:r>
            <a:r>
              <a:rPr lang="en-US" sz="1500" dirty="0" smtClean="0">
                <a:solidFill>
                  <a:schemeClr val="tx1"/>
                </a:solidFill>
              </a:rPr>
              <a:t>)=</a:t>
            </a:r>
            <a:r>
              <a:rPr lang="en-US" sz="1500" dirty="0" err="1" smtClean="0">
                <a:solidFill>
                  <a:schemeClr val="tx1"/>
                </a:solidFill>
                <a:latin typeface="Symbol" charset="2"/>
                <a:cs typeface="Symbol" charset="2"/>
              </a:rPr>
              <a:t>m</a:t>
            </a:r>
            <a:r>
              <a:rPr lang="en-US" sz="1500" baseline="-25000" dirty="0" err="1" smtClean="0">
                <a:solidFill>
                  <a:schemeClr val="tx1"/>
                </a:solidFill>
              </a:rPr>
              <a:t>R</a:t>
            </a:r>
            <a:r>
              <a:rPr lang="en-US" sz="1500" dirty="0" smtClean="0">
                <a:solidFill>
                  <a:schemeClr val="tx1"/>
                </a:solidFill>
              </a:rPr>
              <a:t>=</a:t>
            </a:r>
            <a:r>
              <a:rPr lang="en-US" sz="15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m</a:t>
            </a:r>
            <a:r>
              <a:rPr lang="en-US" sz="1500" baseline="-25000" dirty="0" smtClean="0">
                <a:solidFill>
                  <a:schemeClr val="tx1"/>
                </a:solidFill>
              </a:rPr>
              <a:t>F</a:t>
            </a:r>
          </a:p>
          <a:p>
            <a:pPr lvl="1"/>
            <a:r>
              <a:rPr lang="en-US" sz="1500" dirty="0" err="1" smtClean="0">
                <a:solidFill>
                  <a:schemeClr val="tx1"/>
                </a:solidFill>
              </a:rPr>
              <a:t>LHeC</a:t>
            </a:r>
            <a:r>
              <a:rPr lang="en-US" sz="1500" dirty="0" smtClean="0">
                <a:solidFill>
                  <a:schemeClr val="tx1"/>
                </a:solidFill>
              </a:rPr>
              <a:t> PDF uncertainties unchanged </a:t>
            </a:r>
          </a:p>
          <a:p>
            <a:pPr lvl="1"/>
            <a:r>
              <a:rPr lang="en-US" sz="1500" dirty="0" smtClean="0">
                <a:solidFill>
                  <a:schemeClr val="tx1"/>
                </a:solidFill>
              </a:rPr>
              <a:t>Normalized to MMHT14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81000" y="5569803"/>
            <a:ext cx="3962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500"/>
              </a:spcBef>
            </a:pPr>
            <a:endParaRPr lang="en-US" sz="1600" dirty="0">
              <a:solidFill>
                <a:srgbClr val="0000FF"/>
              </a:solidFill>
              <a:latin typeface="+mj-lt"/>
            </a:endParaRPr>
          </a:p>
        </p:txBody>
      </p:sp>
      <p:pic>
        <p:nvPicPr>
          <p:cNvPr id="20" name="Picture 19" descr="gluino_pair_prod_MMHT14_prescription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5986" y="2590800"/>
            <a:ext cx="5088013" cy="3739906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800600" y="5181600"/>
            <a:ext cx="20310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 smtClean="0"/>
              <a:t>Christoph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Borschensky</a:t>
            </a:r>
            <a:endParaRPr lang="en-US" sz="1400" i="1" dirty="0" smtClean="0"/>
          </a:p>
          <a:p>
            <a:r>
              <a:rPr lang="en-US" sz="1400" i="1" dirty="0" smtClean="0"/>
              <a:t>Michael Kramer</a:t>
            </a:r>
            <a:endParaRPr lang="en-US" sz="1400" i="1" dirty="0"/>
          </a:p>
        </p:txBody>
      </p:sp>
      <p:sp>
        <p:nvSpPr>
          <p:cNvPr id="4" name="Rectangle 3"/>
          <p:cNvSpPr/>
          <p:nvPr/>
        </p:nvSpPr>
        <p:spPr>
          <a:xfrm>
            <a:off x="6553200" y="1752600"/>
            <a:ext cx="2819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500"/>
              </a:spcBef>
            </a:pPr>
            <a:r>
              <a:rPr lang="en-US" sz="1200" dirty="0" smtClean="0">
                <a:solidFill>
                  <a:srgbClr val="0000FF"/>
                </a:solidFill>
              </a:rPr>
              <a:t>prescription </a:t>
            </a:r>
            <a:r>
              <a:rPr lang="en-US" sz="1200" dirty="0">
                <a:solidFill>
                  <a:srgbClr val="0000FF"/>
                </a:solidFill>
              </a:rPr>
              <a:t>from J. </a:t>
            </a:r>
            <a:r>
              <a:rPr lang="en-US" sz="1200" dirty="0" err="1">
                <a:solidFill>
                  <a:srgbClr val="0000FF"/>
                </a:solidFill>
              </a:rPr>
              <a:t>Rojo</a:t>
            </a:r>
            <a:r>
              <a:rPr lang="en-US" sz="1200" dirty="0">
                <a:solidFill>
                  <a:srgbClr val="0000FF"/>
                </a:solidFill>
              </a:rPr>
              <a:t> to </a:t>
            </a:r>
            <a:r>
              <a:rPr lang="en-US" sz="1200" dirty="0" smtClean="0">
                <a:solidFill>
                  <a:srgbClr val="0000FF"/>
                </a:solidFill>
              </a:rPr>
              <a:t>avoid </a:t>
            </a:r>
            <a:r>
              <a:rPr lang="en-US" sz="1200" dirty="0">
                <a:solidFill>
                  <a:srgbClr val="0000FF"/>
                </a:solidFill>
              </a:rPr>
              <a:t>negative x-section at at high masses for </a:t>
            </a:r>
            <a:r>
              <a:rPr lang="en-US" sz="1200" dirty="0" smtClean="0">
                <a:solidFill>
                  <a:srgbClr val="0000FF"/>
                </a:solidFill>
              </a:rPr>
              <a:t>NNPDF30nlo </a:t>
            </a:r>
            <a:r>
              <a:rPr lang="en-US" sz="1200" dirty="0" smtClean="0">
                <a:solidFill>
                  <a:srgbClr val="0000FF"/>
                </a:solidFill>
                <a:sym typeface="Wingdings"/>
              </a:rPr>
              <a:t> x-section calculation unstable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629400" y="2590800"/>
            <a:ext cx="1143000" cy="3429000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124200" y="4038600"/>
            <a:ext cx="3352800" cy="990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962400" y="2145268"/>
            <a:ext cx="1351339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&lt; x &gt; ~ 0.4 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5553670"/>
            <a:ext cx="3962400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Hopefully, we will update studies with </a:t>
            </a:r>
            <a:r>
              <a:rPr lang="en-US" dirty="0" err="1" smtClean="0"/>
              <a:t>LHeC</a:t>
            </a:r>
            <a:r>
              <a:rPr lang="en-US" dirty="0" smtClean="0"/>
              <a:t> PDF </a:t>
            </a:r>
            <a:r>
              <a:rPr lang="en-US" dirty="0" err="1" smtClean="0"/>
              <a:t>unc</a:t>
            </a:r>
            <a:r>
              <a:rPr lang="en-US" dirty="0" smtClean="0"/>
              <a:t> in performing studies for the HL-LHC Yellow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750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8431" y="914400"/>
            <a:ext cx="6185569" cy="2667000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1" y="9219"/>
            <a:ext cx="9143999" cy="693876"/>
          </a:xfrm>
        </p:spPr>
        <p:txBody>
          <a:bodyPr/>
          <a:lstStyle/>
          <a:p>
            <a:r>
              <a:rPr lang="en-US" sz="3400" dirty="0" smtClean="0">
                <a:latin typeface="+mn-lt"/>
                <a:cs typeface="Palatino"/>
              </a:rPr>
              <a:t>   Impact of PDF @ High x: FCC</a:t>
            </a:r>
            <a:endParaRPr lang="en-US" sz="3400" dirty="0">
              <a:latin typeface="+mn-lt"/>
              <a:cs typeface="Palatino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81000" y="762000"/>
            <a:ext cx="5105400" cy="3407088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>
                <a:cs typeface="Palatino"/>
              </a:rPr>
              <a:t>FCC-</a:t>
            </a:r>
            <a:r>
              <a:rPr lang="en-US" dirty="0" err="1" smtClean="0">
                <a:cs typeface="Palatino"/>
              </a:rPr>
              <a:t>hh</a:t>
            </a:r>
            <a:r>
              <a:rPr lang="en-US" dirty="0" smtClean="0">
                <a:cs typeface="Palatino"/>
              </a:rPr>
              <a:t> reach up to </a:t>
            </a:r>
            <a:r>
              <a:rPr lang="en-US" b="1" dirty="0" smtClean="0">
                <a:cs typeface="Palatino"/>
              </a:rPr>
              <a:t>13(16) </a:t>
            </a:r>
            <a:r>
              <a:rPr lang="en-US" b="1" dirty="0" err="1" smtClean="0">
                <a:cs typeface="Palatino"/>
              </a:rPr>
              <a:t>TeV</a:t>
            </a:r>
            <a:r>
              <a:rPr lang="en-US" b="1" dirty="0" smtClean="0">
                <a:cs typeface="Palatino"/>
              </a:rPr>
              <a:t> for </a:t>
            </a:r>
            <a:r>
              <a:rPr lang="en-US" b="1" dirty="0" err="1" smtClean="0">
                <a:cs typeface="Palatino"/>
              </a:rPr>
              <a:t>gluino</a:t>
            </a:r>
            <a:r>
              <a:rPr lang="en-US" b="1" dirty="0" smtClean="0">
                <a:cs typeface="Palatino"/>
              </a:rPr>
              <a:t> pair production, </a:t>
            </a:r>
            <a:r>
              <a:rPr lang="en-US" b="1" dirty="0" smtClean="0">
                <a:cs typeface="Palatino"/>
                <a:sym typeface="Wingdings"/>
              </a:rPr>
              <a:t> </a:t>
            </a:r>
            <a:r>
              <a:rPr lang="en-US" b="1" dirty="0" smtClean="0">
                <a:cs typeface="Palatino"/>
              </a:rPr>
              <a:t>17(20) </a:t>
            </a:r>
            <a:r>
              <a:rPr lang="en-US" b="1" dirty="0" err="1" smtClean="0">
                <a:cs typeface="Palatino"/>
              </a:rPr>
              <a:t>TeV</a:t>
            </a:r>
            <a:r>
              <a:rPr lang="en-US" b="1" dirty="0" smtClean="0">
                <a:cs typeface="Palatino"/>
              </a:rPr>
              <a:t> for non-decoupled </a:t>
            </a:r>
            <a:r>
              <a:rPr lang="en-US" b="1" dirty="0" err="1" smtClean="0">
                <a:cs typeface="Palatino"/>
              </a:rPr>
              <a:t>squark</a:t>
            </a:r>
            <a:r>
              <a:rPr lang="en-US" b="1" dirty="0" smtClean="0">
                <a:cs typeface="Palatino"/>
              </a:rPr>
              <a:t>/</a:t>
            </a:r>
            <a:r>
              <a:rPr lang="en-US" b="1" dirty="0" err="1" smtClean="0">
                <a:cs typeface="Palatino"/>
              </a:rPr>
              <a:t>gluino</a:t>
            </a:r>
            <a:r>
              <a:rPr lang="en-US" b="1" dirty="0" smtClean="0">
                <a:cs typeface="Palatino"/>
              </a:rPr>
              <a:t> for 3(30)/ab</a:t>
            </a:r>
            <a:r>
              <a:rPr lang="en-US" b="1" baseline="30000" dirty="0" smtClean="0">
                <a:cs typeface="Palatino"/>
              </a:rPr>
              <a:t>-1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endParaRPr lang="en-US" dirty="0" smtClean="0">
              <a:cs typeface="Palatino"/>
            </a:endParaRP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>
                <a:cs typeface="Palatino"/>
              </a:rPr>
              <a:t>Similar x range for the sensitive region </a:t>
            </a:r>
          </a:p>
          <a:p>
            <a:pPr>
              <a:lnSpc>
                <a:spcPct val="120000"/>
              </a:lnSpc>
            </a:pPr>
            <a:r>
              <a:rPr lang="en-US" dirty="0">
                <a:cs typeface="Palatino"/>
              </a:rPr>
              <a:t> </a:t>
            </a:r>
            <a:r>
              <a:rPr lang="en-US" dirty="0" smtClean="0">
                <a:cs typeface="Palatino"/>
              </a:rPr>
              <a:t>   (&lt;x&gt; ~ 0.4) </a:t>
            </a:r>
            <a:r>
              <a:rPr lang="en-US" dirty="0" smtClean="0">
                <a:cs typeface="Palatino"/>
                <a:sym typeface="Wingdings"/>
              </a:rPr>
              <a:t> ~40-50% uncertainties on the    </a:t>
            </a:r>
          </a:p>
          <a:p>
            <a:pPr>
              <a:lnSpc>
                <a:spcPct val="120000"/>
              </a:lnSpc>
            </a:pPr>
            <a:r>
              <a:rPr lang="en-US" dirty="0">
                <a:cs typeface="Palatino"/>
                <a:sym typeface="Wingdings"/>
              </a:rPr>
              <a:t> </a:t>
            </a:r>
            <a:r>
              <a:rPr lang="en-US" dirty="0" smtClean="0">
                <a:cs typeface="Palatino"/>
                <a:sym typeface="Wingdings"/>
              </a:rPr>
              <a:t>  prediction of gluon-gluon initiated processes </a:t>
            </a:r>
          </a:p>
          <a:p>
            <a:pPr marL="742950" lvl="1" indent="-285750">
              <a:lnSpc>
                <a:spcPct val="120000"/>
              </a:lnSpc>
              <a:buFont typeface="Arial"/>
              <a:buChar char="•"/>
            </a:pPr>
            <a:r>
              <a:rPr lang="en-US" i="1" dirty="0" smtClean="0">
                <a:solidFill>
                  <a:srgbClr val="800000"/>
                </a:solidFill>
                <a:cs typeface="Palatino"/>
                <a:sym typeface="Wingdings"/>
              </a:rPr>
              <a:t>Might be an issue also for central values</a:t>
            </a:r>
          </a:p>
          <a:p>
            <a:pPr>
              <a:lnSpc>
                <a:spcPct val="120000"/>
              </a:lnSpc>
            </a:pPr>
            <a:endParaRPr lang="en-US" i="1" dirty="0" smtClean="0">
              <a:solidFill>
                <a:srgbClr val="800000"/>
              </a:solidFill>
              <a:cs typeface="Palatino"/>
            </a:endParaRPr>
          </a:p>
          <a:p>
            <a:pPr>
              <a:lnSpc>
                <a:spcPct val="120000"/>
              </a:lnSpc>
            </a:pPr>
            <a:r>
              <a:rPr lang="en-US" i="1" dirty="0" smtClean="0">
                <a:solidFill>
                  <a:srgbClr val="800000"/>
                </a:solidFill>
                <a:cs typeface="Palatino"/>
              </a:rPr>
              <a:t>Other aspects might play a non-negligible role:  </a:t>
            </a:r>
          </a:p>
        </p:txBody>
      </p:sp>
      <p:sp>
        <p:nvSpPr>
          <p:cNvPr id="13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937485" y="6356350"/>
            <a:ext cx="6281105" cy="365125"/>
          </a:xfrm>
        </p:spPr>
        <p:txBody>
          <a:bodyPr/>
          <a:lstStyle/>
          <a:p>
            <a:r>
              <a:rPr lang="en-US" smtClean="0"/>
              <a:t>Monica D'Onofrio, Georges Azuelos - LHeC workshop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11/9/2017</a:t>
            </a: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81000" y="5602069"/>
            <a:ext cx="5562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500"/>
              </a:spcBef>
            </a:pPr>
            <a:r>
              <a:rPr lang="en-US" b="1" dirty="0" smtClean="0">
                <a:solidFill>
                  <a:srgbClr val="0000FF"/>
                </a:solidFill>
                <a:latin typeface="+mj-lt"/>
              </a:rPr>
              <a:t>No doubts that having an e-p machine running in parallel with p-p will be very important</a:t>
            </a:r>
            <a:endParaRPr lang="en-US" b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1000" y="4180582"/>
            <a:ext cx="4876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i="1" baseline="30000" dirty="0" smtClean="0"/>
          </a:p>
          <a:p>
            <a:endParaRPr lang="en-US" sz="2400" i="1" baseline="30000" dirty="0" smtClean="0"/>
          </a:p>
          <a:p>
            <a:r>
              <a:rPr lang="en-US" sz="2400" b="1" baseline="30000" dirty="0" smtClean="0"/>
              <a:t>Top PDF: </a:t>
            </a:r>
            <a:r>
              <a:rPr lang="en-US" sz="2400" baseline="30000" dirty="0" smtClean="0"/>
              <a:t>at </a:t>
            </a:r>
            <a:r>
              <a:rPr lang="en-US" sz="2400" baseline="30000" dirty="0"/>
              <a:t>the very high Q2, </a:t>
            </a:r>
            <a:r>
              <a:rPr lang="en-US" sz="2400" baseline="30000" dirty="0" smtClean="0"/>
              <a:t>top </a:t>
            </a:r>
            <a:r>
              <a:rPr lang="en-US" sz="2400" baseline="30000" dirty="0"/>
              <a:t>becomes small and will have to be included as </a:t>
            </a:r>
            <a:r>
              <a:rPr lang="en-US" sz="2400" baseline="30000" dirty="0" smtClean="0"/>
              <a:t>6F PDFs</a:t>
            </a:r>
          </a:p>
          <a:p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3772" y="3733800"/>
            <a:ext cx="3051628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937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Impact of PDF: High mass </a:t>
            </a:r>
            <a:r>
              <a:rPr lang="it-IT" dirty="0" err="1" smtClean="0"/>
              <a:t>Drell-Yan</a:t>
            </a:r>
            <a:endParaRPr lang="en-US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11/9/2017</a:t>
            </a:r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Georges Azuelos - LHeC workshop</a:t>
            </a:r>
            <a:endParaRPr lang="en-US"/>
          </a:p>
        </p:txBody>
      </p:sp>
      <p:sp>
        <p:nvSpPr>
          <p:cNvPr id="5" name="Segnaposto contenuto 4"/>
          <p:cNvSpPr>
            <a:spLocks noGrp="1"/>
          </p:cNvSpPr>
          <p:nvPr>
            <p:ph sz="quarter" idx="1"/>
          </p:nvPr>
        </p:nvSpPr>
        <p:spPr>
          <a:xfrm>
            <a:off x="304800" y="762000"/>
            <a:ext cx="8839200" cy="2177911"/>
          </a:xfrm>
        </p:spPr>
        <p:txBody>
          <a:bodyPr>
            <a:noAutofit/>
          </a:bodyPr>
          <a:lstStyle/>
          <a:p>
            <a:r>
              <a:rPr lang="it-IT" sz="2000" dirty="0" smtClean="0"/>
              <a:t>Non </a:t>
            </a:r>
            <a:r>
              <a:rPr lang="it-IT" sz="2000" dirty="0" err="1" smtClean="0"/>
              <a:t>resonant</a:t>
            </a:r>
            <a:r>
              <a:rPr lang="it-IT" sz="2000" dirty="0" smtClean="0"/>
              <a:t> </a:t>
            </a:r>
            <a:r>
              <a:rPr lang="it-IT" sz="2000" dirty="0" err="1" smtClean="0"/>
              <a:t>searches</a:t>
            </a:r>
            <a:r>
              <a:rPr lang="it-IT" sz="2000" dirty="0" smtClean="0"/>
              <a:t> for ED (</a:t>
            </a:r>
            <a:r>
              <a:rPr lang="it-IT" sz="2000" dirty="0" err="1" smtClean="0"/>
              <a:t>interference</a:t>
            </a:r>
            <a:r>
              <a:rPr lang="it-IT" sz="2000" dirty="0" smtClean="0"/>
              <a:t>) sensitive to </a:t>
            </a:r>
            <a:r>
              <a:rPr lang="it-IT" sz="2000" dirty="0" err="1" smtClean="0"/>
              <a:t>tails</a:t>
            </a:r>
            <a:r>
              <a:rPr lang="it-IT" sz="2000" dirty="0" smtClean="0"/>
              <a:t> of DY </a:t>
            </a:r>
            <a:r>
              <a:rPr lang="it-IT" sz="2000" dirty="0" err="1" smtClean="0"/>
              <a:t>distributions</a:t>
            </a:r>
            <a:r>
              <a:rPr lang="it-IT" sz="2000" dirty="0" smtClean="0"/>
              <a:t> </a:t>
            </a:r>
            <a:r>
              <a:rPr lang="it-IT" sz="2000" dirty="0" err="1" smtClean="0"/>
              <a:t>thus</a:t>
            </a:r>
            <a:r>
              <a:rPr lang="it-IT" sz="2000" dirty="0" smtClean="0"/>
              <a:t> to PDF. </a:t>
            </a:r>
            <a:r>
              <a:rPr lang="it-IT" sz="2000" dirty="0" err="1" smtClean="0"/>
              <a:t>Predominantly</a:t>
            </a:r>
            <a:r>
              <a:rPr lang="it-IT" sz="2000" dirty="0" smtClean="0"/>
              <a:t> </a:t>
            </a:r>
            <a:r>
              <a:rPr lang="it-IT" sz="2000" dirty="0" err="1" smtClean="0"/>
              <a:t>q-qbar</a:t>
            </a:r>
            <a:r>
              <a:rPr lang="it-IT" sz="2000" dirty="0" smtClean="0"/>
              <a:t> </a:t>
            </a:r>
          </a:p>
          <a:p>
            <a:pPr marL="0" indent="0">
              <a:buNone/>
            </a:pPr>
            <a:endParaRPr lang="it-IT" sz="2000" dirty="0" smtClean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447800"/>
            <a:ext cx="4332101" cy="21336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3733800"/>
            <a:ext cx="4419600" cy="220980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4953000" y="4648200"/>
            <a:ext cx="4267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 smtClean="0">
                <a:solidFill>
                  <a:srgbClr val="800000"/>
                </a:solidFill>
              </a:rPr>
              <a:t>“</a:t>
            </a:r>
            <a:r>
              <a:rPr lang="it-IT" sz="1600" dirty="0" err="1" smtClean="0">
                <a:solidFill>
                  <a:srgbClr val="800000"/>
                </a:solidFill>
              </a:rPr>
              <a:t>Troubles</a:t>
            </a:r>
            <a:r>
              <a:rPr lang="it-IT" sz="1600" dirty="0" smtClean="0">
                <a:solidFill>
                  <a:srgbClr val="800000"/>
                </a:solidFill>
              </a:rPr>
              <a:t>” </a:t>
            </a:r>
            <a:r>
              <a:rPr lang="it-IT" sz="1600" dirty="0" err="1" smtClean="0">
                <a:solidFill>
                  <a:srgbClr val="800000"/>
                </a:solidFill>
              </a:rPr>
              <a:t>at</a:t>
            </a:r>
            <a:r>
              <a:rPr lang="it-IT" sz="1600" dirty="0" smtClean="0">
                <a:solidFill>
                  <a:srgbClr val="800000"/>
                </a:solidFill>
              </a:rPr>
              <a:t> </a:t>
            </a:r>
            <a:r>
              <a:rPr lang="it-IT" sz="1600" dirty="0" err="1" smtClean="0">
                <a:solidFill>
                  <a:srgbClr val="800000"/>
                </a:solidFill>
              </a:rPr>
              <a:t>low</a:t>
            </a:r>
            <a:r>
              <a:rPr lang="it-IT" sz="1600" dirty="0" smtClean="0">
                <a:solidFill>
                  <a:srgbClr val="800000"/>
                </a:solidFill>
              </a:rPr>
              <a:t> and high x </a:t>
            </a:r>
          </a:p>
          <a:p>
            <a:endParaRPr lang="it-IT" sz="1600" dirty="0" smtClean="0">
              <a:solidFill>
                <a:srgbClr val="800000"/>
              </a:solidFill>
            </a:endParaRPr>
          </a:p>
          <a:p>
            <a:r>
              <a:rPr lang="it-IT" sz="1600" dirty="0" err="1" smtClean="0">
                <a:solidFill>
                  <a:srgbClr val="800000"/>
                </a:solidFill>
              </a:rPr>
              <a:t>FCCeh</a:t>
            </a:r>
            <a:r>
              <a:rPr lang="it-IT" sz="1600" dirty="0" smtClean="0">
                <a:solidFill>
                  <a:srgbClr val="800000"/>
                </a:solidFill>
              </a:rPr>
              <a:t> </a:t>
            </a:r>
            <a:r>
              <a:rPr lang="it-IT" sz="1600" dirty="0">
                <a:solidFill>
                  <a:srgbClr val="800000"/>
                </a:solidFill>
              </a:rPr>
              <a:t>(and </a:t>
            </a:r>
            <a:r>
              <a:rPr lang="it-IT" sz="1600" dirty="0" err="1">
                <a:solidFill>
                  <a:srgbClr val="800000"/>
                </a:solidFill>
              </a:rPr>
              <a:t>before</a:t>
            </a:r>
            <a:r>
              <a:rPr lang="it-IT" sz="1600" dirty="0">
                <a:solidFill>
                  <a:srgbClr val="800000"/>
                </a:solidFill>
              </a:rPr>
              <a:t>, </a:t>
            </a:r>
            <a:r>
              <a:rPr lang="it-IT" sz="1600" dirty="0" err="1" smtClean="0">
                <a:solidFill>
                  <a:srgbClr val="800000"/>
                </a:solidFill>
              </a:rPr>
              <a:t>LHeC</a:t>
            </a:r>
            <a:r>
              <a:rPr lang="it-IT" sz="1600" dirty="0" smtClean="0">
                <a:solidFill>
                  <a:srgbClr val="800000"/>
                </a:solidFill>
              </a:rPr>
              <a:t>) </a:t>
            </a:r>
            <a:r>
              <a:rPr lang="it-IT" sz="1600" dirty="0">
                <a:solidFill>
                  <a:srgbClr val="800000"/>
                </a:solidFill>
              </a:rPr>
              <a:t>can </a:t>
            </a:r>
            <a:r>
              <a:rPr lang="it-IT" sz="1600" dirty="0" err="1">
                <a:solidFill>
                  <a:srgbClr val="800000"/>
                </a:solidFill>
              </a:rPr>
              <a:t>improve</a:t>
            </a:r>
            <a:r>
              <a:rPr lang="it-IT" sz="1600" dirty="0">
                <a:solidFill>
                  <a:srgbClr val="800000"/>
                </a:solidFill>
              </a:rPr>
              <a:t> </a:t>
            </a:r>
            <a:r>
              <a:rPr lang="it-IT" sz="1600" dirty="0" err="1">
                <a:solidFill>
                  <a:srgbClr val="800000"/>
                </a:solidFill>
              </a:rPr>
              <a:t>low</a:t>
            </a:r>
            <a:r>
              <a:rPr lang="it-IT" sz="1600" dirty="0">
                <a:solidFill>
                  <a:srgbClr val="800000"/>
                </a:solidFill>
              </a:rPr>
              <a:t> and high M(</a:t>
            </a:r>
            <a:r>
              <a:rPr lang="it-IT" sz="1600" dirty="0" err="1">
                <a:solidFill>
                  <a:srgbClr val="800000"/>
                </a:solidFill>
              </a:rPr>
              <a:t>ll</a:t>
            </a:r>
            <a:r>
              <a:rPr lang="it-IT" sz="1600" dirty="0">
                <a:solidFill>
                  <a:srgbClr val="800000"/>
                </a:solidFill>
              </a:rPr>
              <a:t>) and M(lv) </a:t>
            </a:r>
            <a:r>
              <a:rPr lang="it-IT" sz="1600" dirty="0" err="1">
                <a:solidFill>
                  <a:srgbClr val="800000"/>
                </a:solidFill>
              </a:rPr>
              <a:t>precision</a:t>
            </a:r>
            <a:r>
              <a:rPr lang="it-IT" sz="1600" dirty="0">
                <a:solidFill>
                  <a:srgbClr val="800000"/>
                </a:solidFill>
              </a:rPr>
              <a:t> for standard </a:t>
            </a:r>
            <a:r>
              <a:rPr lang="it-IT" sz="1600" dirty="0" err="1">
                <a:solidFill>
                  <a:srgbClr val="800000"/>
                </a:solidFill>
              </a:rPr>
              <a:t>candle</a:t>
            </a:r>
            <a:r>
              <a:rPr lang="it-IT" sz="1600" dirty="0">
                <a:solidFill>
                  <a:srgbClr val="800000"/>
                </a:solidFill>
              </a:rPr>
              <a:t> </a:t>
            </a:r>
            <a:r>
              <a:rPr lang="it-IT" sz="1600" dirty="0" err="1">
                <a:solidFill>
                  <a:srgbClr val="800000"/>
                </a:solidFill>
              </a:rPr>
              <a:t>measurements</a:t>
            </a:r>
            <a:r>
              <a:rPr lang="it-IT" sz="1600" dirty="0">
                <a:solidFill>
                  <a:srgbClr val="800000"/>
                </a:solidFill>
              </a:rPr>
              <a:t> and </a:t>
            </a:r>
            <a:r>
              <a:rPr lang="it-IT" sz="1600" dirty="0" err="1">
                <a:solidFill>
                  <a:srgbClr val="800000"/>
                </a:solidFill>
              </a:rPr>
              <a:t>searches</a:t>
            </a:r>
            <a:r>
              <a:rPr lang="it-IT" sz="1600" dirty="0">
                <a:solidFill>
                  <a:srgbClr val="800000"/>
                </a:solidFill>
              </a:rPr>
              <a:t> for new </a:t>
            </a:r>
            <a:r>
              <a:rPr lang="it-IT" sz="1600" dirty="0" err="1">
                <a:solidFill>
                  <a:srgbClr val="800000"/>
                </a:solidFill>
              </a:rPr>
              <a:t>physics</a:t>
            </a:r>
            <a:endParaRPr lang="it-IT" sz="1600" dirty="0">
              <a:solidFill>
                <a:srgbClr val="800000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8200" y="2148569"/>
            <a:ext cx="4584699" cy="234723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477000" y="1371600"/>
            <a:ext cx="26695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Uta</a:t>
            </a:r>
            <a:r>
              <a:rPr lang="en-US" i="1" dirty="0" smtClean="0"/>
              <a:t> Klein</a:t>
            </a:r>
          </a:p>
          <a:p>
            <a:r>
              <a:rPr lang="en-US" dirty="0"/>
              <a:t>VRAP 0.9 for NNLO QCD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71185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134694"/>
            <a:ext cx="4419600" cy="4189906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937485" y="6356350"/>
            <a:ext cx="6281105" cy="365125"/>
          </a:xfrm>
        </p:spPr>
        <p:txBody>
          <a:bodyPr/>
          <a:lstStyle/>
          <a:p>
            <a:r>
              <a:rPr lang="en-US" smtClean="0"/>
              <a:t>Monica D'Onofrio, Georges Azuelos - LHeC workshop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1" y="9218"/>
            <a:ext cx="9143999" cy="659649"/>
          </a:xfrm>
        </p:spPr>
        <p:txBody>
          <a:bodyPr>
            <a:normAutofit/>
          </a:bodyPr>
          <a:lstStyle/>
          <a:p>
            <a:r>
              <a:rPr lang="en-US" sz="3400" dirty="0" smtClean="0">
                <a:latin typeface="+mj-lt"/>
                <a:cs typeface="Calisto MT"/>
              </a:rPr>
              <a:t>Direct searches: </a:t>
            </a:r>
            <a:r>
              <a:rPr lang="en-US" sz="3400" dirty="0" err="1" smtClean="0">
                <a:latin typeface="+mj-lt"/>
                <a:cs typeface="Calisto MT"/>
              </a:rPr>
              <a:t>Lepto</a:t>
            </a:r>
            <a:r>
              <a:rPr lang="en-US" sz="3400" dirty="0" smtClean="0">
                <a:latin typeface="+mj-lt"/>
                <a:cs typeface="Calisto MT"/>
              </a:rPr>
              <a:t>-quarks </a:t>
            </a:r>
            <a:endParaRPr lang="en-US" sz="3400" dirty="0">
              <a:latin typeface="+mj-lt"/>
              <a:cs typeface="Calisto M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40035" y="2819399"/>
            <a:ext cx="87456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err="1" smtClean="0">
                <a:solidFill>
                  <a:srgbClr val="FF0000"/>
                </a:solidFill>
                <a:latin typeface="Arial Black"/>
                <a:cs typeface="Arial Black"/>
              </a:rPr>
              <a:t>LHeC</a:t>
            </a:r>
            <a:endParaRPr lang="en-US" sz="1500" dirty="0">
              <a:solidFill>
                <a:srgbClr val="FF0000"/>
              </a:solidFill>
              <a:latin typeface="Arial Black"/>
              <a:cs typeface="Arial Black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78945" y="3791634"/>
            <a:ext cx="191685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rgbClr val="008000"/>
                </a:solidFill>
                <a:latin typeface="Arial Black"/>
                <a:cs typeface="Arial Black"/>
              </a:rPr>
              <a:t>FCC-eh 60GeV</a:t>
            </a:r>
            <a:endParaRPr lang="en-US" sz="1500" dirty="0">
              <a:solidFill>
                <a:srgbClr val="008000"/>
              </a:solidFill>
              <a:latin typeface="Arial Black"/>
              <a:cs typeface="Arial Black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599" y="838200"/>
            <a:ext cx="8610601" cy="675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 smtClean="0">
                <a:latin typeface="+mj-lt"/>
                <a:cs typeface="Palatino"/>
              </a:rPr>
              <a:t>1</a:t>
            </a:r>
            <a:r>
              <a:rPr lang="en-US" sz="1600" baseline="30000" dirty="0" smtClean="0">
                <a:latin typeface="+mj-lt"/>
                <a:cs typeface="Palatino"/>
              </a:rPr>
              <a:t>st</a:t>
            </a:r>
            <a:r>
              <a:rPr lang="en-US" sz="1600" dirty="0" smtClean="0">
                <a:latin typeface="+mj-lt"/>
                <a:cs typeface="Palatino"/>
              </a:rPr>
              <a:t> generation LQs</a:t>
            </a:r>
            <a:r>
              <a:rPr lang="en-US" sz="1600" dirty="0" smtClean="0">
                <a:latin typeface="+mj-lt"/>
                <a:ea typeface="Lucida Grande"/>
                <a:cs typeface="Lucida Grande"/>
                <a:sym typeface="Wingdings"/>
              </a:rPr>
              <a:t>  </a:t>
            </a:r>
            <a:r>
              <a:rPr lang="en-US" sz="1600" dirty="0" smtClean="0">
                <a:solidFill>
                  <a:srgbClr val="800000"/>
                </a:solidFill>
                <a:latin typeface="+mj-lt"/>
                <a:cs typeface="Palatino"/>
              </a:rPr>
              <a:t>Current constraints almost </a:t>
            </a:r>
            <a:endParaRPr lang="en-US" sz="1600" dirty="0" smtClean="0">
              <a:solidFill>
                <a:srgbClr val="800000"/>
              </a:solidFill>
              <a:latin typeface="+mj-lt"/>
              <a:cs typeface="Palatino"/>
            </a:endParaRPr>
          </a:p>
          <a:p>
            <a:pPr>
              <a:lnSpc>
                <a:spcPct val="120000"/>
              </a:lnSpc>
            </a:pPr>
            <a:r>
              <a:rPr lang="en-US" sz="1600" dirty="0" smtClean="0">
                <a:solidFill>
                  <a:srgbClr val="800000"/>
                </a:solidFill>
                <a:latin typeface="+mj-lt"/>
                <a:cs typeface="Palatino"/>
              </a:rPr>
              <a:t>there </a:t>
            </a:r>
            <a:r>
              <a:rPr lang="en-US" sz="1600" dirty="0" smtClean="0">
                <a:solidFill>
                  <a:srgbClr val="800000"/>
                </a:solidFill>
                <a:latin typeface="+mj-lt"/>
                <a:cs typeface="Palatino"/>
              </a:rPr>
              <a:t>with 3.2/</a:t>
            </a:r>
            <a:r>
              <a:rPr lang="en-US" sz="1600" dirty="0" err="1" smtClean="0">
                <a:solidFill>
                  <a:srgbClr val="800000"/>
                </a:solidFill>
                <a:latin typeface="+mj-lt"/>
                <a:cs typeface="Palatino"/>
              </a:rPr>
              <a:t>fb</a:t>
            </a:r>
            <a:r>
              <a:rPr lang="en-US" sz="1600" dirty="0" smtClean="0">
                <a:solidFill>
                  <a:srgbClr val="800000"/>
                </a:solidFill>
                <a:latin typeface="+mj-lt"/>
                <a:cs typeface="Palatino"/>
              </a:rPr>
              <a:t> @ 13 </a:t>
            </a:r>
            <a:r>
              <a:rPr lang="en-US" sz="1600" dirty="0" err="1" smtClean="0">
                <a:solidFill>
                  <a:srgbClr val="800000"/>
                </a:solidFill>
                <a:latin typeface="+mj-lt"/>
                <a:cs typeface="Palatino"/>
              </a:rPr>
              <a:t>TeV</a:t>
            </a:r>
            <a:r>
              <a:rPr lang="en-US" sz="1600" dirty="0" smtClean="0">
                <a:solidFill>
                  <a:srgbClr val="800000"/>
                </a:solidFill>
                <a:latin typeface="+mj-lt"/>
                <a:cs typeface="Palatino"/>
              </a:rPr>
              <a:t>  </a:t>
            </a:r>
            <a:endParaRPr lang="en-US" sz="1600" dirty="0">
              <a:solidFill>
                <a:srgbClr val="800000"/>
              </a:solidFill>
              <a:latin typeface="+mj-lt"/>
              <a:cs typeface="Palatino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88519" y="2514600"/>
            <a:ext cx="4055481" cy="74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 err="1">
                <a:solidFill>
                  <a:srgbClr val="0000FF"/>
                </a:solidFill>
                <a:cs typeface="Palatino"/>
              </a:rPr>
              <a:t>e</a:t>
            </a:r>
            <a:r>
              <a:rPr lang="en-US" dirty="0" err="1" smtClean="0">
                <a:solidFill>
                  <a:srgbClr val="0000FF"/>
                </a:solidFill>
                <a:cs typeface="Palatino"/>
              </a:rPr>
              <a:t>p</a:t>
            </a:r>
            <a:r>
              <a:rPr lang="en-US" dirty="0" smtClean="0">
                <a:solidFill>
                  <a:srgbClr val="0000FF"/>
                </a:solidFill>
                <a:cs typeface="Palatino"/>
              </a:rPr>
              <a:t> scenario</a:t>
            </a:r>
            <a:r>
              <a:rPr lang="en-US" dirty="0" smtClean="0">
                <a:cs typeface="Palatino"/>
              </a:rPr>
              <a:t>: 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cs typeface="Palatino"/>
              </a:rPr>
              <a:t>sensitive to </a:t>
            </a:r>
            <a:r>
              <a:rPr lang="en-US" dirty="0" err="1" smtClean="0">
                <a:solidFill>
                  <a:srgbClr val="FF0000"/>
                </a:solidFill>
                <a:ea typeface="Lucida Grande"/>
                <a:cs typeface="Lucida Grande"/>
              </a:rPr>
              <a:t>λ</a:t>
            </a:r>
            <a:r>
              <a:rPr lang="en-US" dirty="0">
                <a:solidFill>
                  <a:srgbClr val="FF0000"/>
                </a:solidFill>
                <a:ea typeface="Lucida Grande"/>
                <a:cs typeface="Lucida Grande"/>
              </a:rPr>
              <a:t> </a:t>
            </a:r>
            <a:r>
              <a:rPr lang="en-US" dirty="0" smtClean="0">
                <a:solidFill>
                  <a:srgbClr val="FF0000"/>
                </a:solidFill>
                <a:cs typeface="Palatino"/>
              </a:rPr>
              <a:t>&lt;&lt; e=√4π</a:t>
            </a:r>
            <a:r>
              <a:rPr lang="en-US" dirty="0" smtClean="0">
                <a:solidFill>
                  <a:srgbClr val="FF0000"/>
                </a:solidFill>
                <a:ea typeface="Lucida Grande"/>
                <a:cs typeface="Palatino"/>
              </a:rPr>
              <a:t>α=0.03</a:t>
            </a:r>
            <a:endParaRPr lang="en-US" sz="1500" dirty="0">
              <a:solidFill>
                <a:srgbClr val="FF0000"/>
              </a:solidFill>
              <a:cs typeface="Palatino"/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11/9/2017</a:t>
            </a: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181600" y="2285999"/>
            <a:ext cx="3810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it-IT" sz="1600" dirty="0"/>
              <a:t> 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676400"/>
            <a:ext cx="8589936" cy="4680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702337" y="2237600"/>
            <a:ext cx="19552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"/>
                <a:cs typeface="Times"/>
              </a:rPr>
              <a:t>(</a:t>
            </a:r>
            <a:r>
              <a:rPr lang="en-US" sz="1200" dirty="0" err="1" smtClean="0">
                <a:latin typeface="Symbol" charset="2"/>
                <a:cs typeface="Symbol" charset="2"/>
              </a:rPr>
              <a:t>l</a:t>
            </a:r>
            <a:r>
              <a:rPr lang="en-US" sz="1200" baseline="-25000" dirty="0" err="1" smtClean="0">
                <a:latin typeface="Times"/>
                <a:cs typeface="Times"/>
              </a:rPr>
              <a:t>LQ</a:t>
            </a:r>
            <a:r>
              <a:rPr lang="en-US" sz="1200" baseline="-25000" dirty="0" smtClean="0">
                <a:latin typeface="Times"/>
                <a:cs typeface="Times"/>
              </a:rPr>
              <a:t>  </a:t>
            </a:r>
            <a:r>
              <a:rPr lang="en-US" sz="1200" dirty="0" smtClean="0">
                <a:latin typeface="Times"/>
                <a:cs typeface="Times"/>
              </a:rPr>
              <a:t>= 0.03 = LHC ‘usual’ l)</a:t>
            </a:r>
            <a:endParaRPr lang="en-US" sz="1200" dirty="0">
              <a:latin typeface="Times"/>
              <a:cs typeface="Times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1397537" y="2514599"/>
            <a:ext cx="1295400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2438400" y="4876799"/>
            <a:ext cx="0" cy="685800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486400" y="3482876"/>
            <a:ext cx="3505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Sensitivity of HL-LHC could go to ~2.8 – 2.9 </a:t>
            </a:r>
            <a:r>
              <a:rPr lang="en-US" sz="1600" dirty="0" err="1" smtClean="0"/>
              <a:t>TeV</a:t>
            </a:r>
            <a:r>
              <a:rPr lang="en-US" sz="1600" dirty="0" smtClean="0"/>
              <a:t> </a:t>
            </a:r>
          </a:p>
          <a:p>
            <a:pPr marL="285750" indent="-285750">
              <a:buFont typeface="Wingdings" charset="0"/>
              <a:buChar char="à"/>
            </a:pPr>
            <a:r>
              <a:rPr lang="en-US" sz="1600" dirty="0" smtClean="0"/>
              <a:t>Close to the reach for FCC-eh </a:t>
            </a:r>
          </a:p>
          <a:p>
            <a:pPr marL="285750" indent="-285750">
              <a:buFont typeface="Wingdings" charset="0"/>
              <a:buChar char="à"/>
            </a:pPr>
            <a:r>
              <a:rPr lang="en-US" sz="1600" dirty="0" smtClean="0"/>
              <a:t>Dependence on lambda</a:t>
            </a:r>
          </a:p>
          <a:p>
            <a:endParaRPr lang="en-US" sz="1600" dirty="0"/>
          </a:p>
          <a:p>
            <a:r>
              <a:rPr lang="en-US" sz="1600" dirty="0" smtClean="0"/>
              <a:t>If deviations are found by the end of HL-LHC, FCC-</a:t>
            </a:r>
            <a:r>
              <a:rPr lang="en-US" sz="1600" dirty="0" err="1" smtClean="0"/>
              <a:t>hh</a:t>
            </a:r>
            <a:r>
              <a:rPr lang="en-US" sz="1600" dirty="0" smtClean="0"/>
              <a:t> will definitely see them, and FCC-eh can characterize those signals!</a:t>
            </a:r>
            <a:endParaRPr lang="en-US" sz="1600" dirty="0"/>
          </a:p>
        </p:txBody>
      </p:sp>
      <p:sp>
        <p:nvSpPr>
          <p:cNvPr id="31" name="TextBox 30"/>
          <p:cNvSpPr txBox="1"/>
          <p:nvPr/>
        </p:nvSpPr>
        <p:spPr>
          <a:xfrm>
            <a:off x="2514600" y="4873822"/>
            <a:ext cx="11667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Current LHC</a:t>
            </a:r>
            <a:endParaRPr lang="en-US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4267200" y="5867400"/>
            <a:ext cx="3429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</a:rPr>
              <a:t>3000/</a:t>
            </a:r>
            <a:r>
              <a:rPr lang="en-US" sz="1400" dirty="0" err="1" smtClean="0">
                <a:solidFill>
                  <a:srgbClr val="800000"/>
                </a:solidFill>
              </a:rPr>
              <a:t>fb</a:t>
            </a:r>
            <a:r>
              <a:rPr lang="en-US" sz="1400" dirty="0" smtClean="0">
                <a:solidFill>
                  <a:srgbClr val="800000"/>
                </a:solidFill>
              </a:rPr>
              <a:t> @ 14 </a:t>
            </a:r>
            <a:r>
              <a:rPr lang="en-US" sz="1400" dirty="0" err="1" smtClean="0">
                <a:solidFill>
                  <a:srgbClr val="800000"/>
                </a:solidFill>
              </a:rPr>
              <a:t>TeV</a:t>
            </a:r>
            <a:r>
              <a:rPr lang="en-US" sz="1400" dirty="0" smtClean="0">
                <a:solidFill>
                  <a:srgbClr val="800000"/>
                </a:solidFill>
              </a:rPr>
              <a:t> ~ 2.9 </a:t>
            </a:r>
            <a:r>
              <a:rPr lang="en-US" sz="1400" dirty="0" err="1" smtClean="0">
                <a:solidFill>
                  <a:srgbClr val="800000"/>
                </a:solidFill>
              </a:rPr>
              <a:t>TeV</a:t>
            </a:r>
            <a:r>
              <a:rPr lang="en-US" sz="1400" dirty="0" smtClean="0">
                <a:solidFill>
                  <a:srgbClr val="800000"/>
                </a:solidFill>
              </a:rPr>
              <a:t> reach</a:t>
            </a:r>
          </a:p>
          <a:p>
            <a:r>
              <a:rPr lang="en-US" sz="1400" dirty="0">
                <a:solidFill>
                  <a:srgbClr val="800000"/>
                </a:solidFill>
              </a:rPr>
              <a:t>(use </a:t>
            </a:r>
            <a:r>
              <a:rPr lang="en-US" sz="1400" dirty="0">
                <a:solidFill>
                  <a:srgbClr val="800000"/>
                </a:solidFill>
                <a:hlinkClick r:id="rId4"/>
              </a:rPr>
              <a:t>http://collider-</a:t>
            </a:r>
            <a:r>
              <a:rPr lang="en-US" sz="1400" dirty="0" smtClean="0">
                <a:solidFill>
                  <a:srgbClr val="800000"/>
                </a:solidFill>
                <a:hlinkClick r:id="rId4"/>
              </a:rPr>
              <a:t>reach.web.cern.ch</a:t>
            </a:r>
            <a:r>
              <a:rPr lang="en-US" sz="1400" dirty="0" smtClean="0">
                <a:solidFill>
                  <a:srgbClr val="800000"/>
                </a:solidFill>
              </a:rPr>
              <a:t>)</a:t>
            </a:r>
          </a:p>
          <a:p>
            <a:endParaRPr lang="en-US" sz="1400" dirty="0">
              <a:solidFill>
                <a:srgbClr val="800000"/>
              </a:solidFill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4267200" y="5257800"/>
            <a:ext cx="0" cy="685800"/>
          </a:xfrm>
          <a:prstGeom prst="straightConnector1">
            <a:avLst/>
          </a:prstGeom>
          <a:ln>
            <a:solidFill>
              <a:srgbClr val="800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505200" y="2359222"/>
            <a:ext cx="13929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L</a:t>
            </a:r>
            <a:r>
              <a:rPr lang="en-US" sz="1400" baseline="-25000" dirty="0" smtClean="0">
                <a:latin typeface="Times"/>
                <a:cs typeface="Times"/>
              </a:rPr>
              <a:t>FCC-eh</a:t>
            </a:r>
            <a:r>
              <a:rPr lang="en-US" sz="1400" dirty="0" smtClean="0">
                <a:latin typeface="Times"/>
                <a:cs typeface="Times"/>
              </a:rPr>
              <a:t> = 500fb</a:t>
            </a:r>
            <a:r>
              <a:rPr lang="en-US" sz="1400" baseline="30000" dirty="0" smtClean="0">
                <a:latin typeface="Times"/>
                <a:cs typeface="Times"/>
              </a:rPr>
              <a:t>-1</a:t>
            </a:r>
            <a:endParaRPr lang="en-US" sz="1400" baseline="30000" dirty="0">
              <a:latin typeface="Times"/>
              <a:cs typeface="Times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5562600" y="762000"/>
            <a:ext cx="2514600" cy="838200"/>
            <a:chOff x="5395313" y="3758288"/>
            <a:chExt cx="3291487" cy="1575712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395313" y="3758288"/>
              <a:ext cx="3291487" cy="1575712"/>
            </a:xfrm>
            <a:prstGeom prst="rect">
              <a:avLst/>
            </a:prstGeom>
          </p:spPr>
        </p:pic>
        <p:sp>
          <p:nvSpPr>
            <p:cNvPr id="33" name="Rectangle 32"/>
            <p:cNvSpPr/>
            <p:nvPr/>
          </p:nvSpPr>
          <p:spPr>
            <a:xfrm>
              <a:off x="5980115" y="4398258"/>
              <a:ext cx="350328" cy="4059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 err="1">
                  <a:solidFill>
                    <a:srgbClr val="FF0000"/>
                  </a:solidFill>
                  <a:latin typeface="Lucida Grande"/>
                  <a:ea typeface="Lucida Grande"/>
                  <a:cs typeface="Lucida Grande"/>
                </a:rPr>
                <a:t>λ</a:t>
              </a:r>
              <a:endParaRPr lang="en-US" sz="1400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50150" y="4398258"/>
              <a:ext cx="350328" cy="4059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 err="1">
                  <a:solidFill>
                    <a:srgbClr val="FF0000"/>
                  </a:solidFill>
                  <a:latin typeface="Lucida Grande"/>
                  <a:ea typeface="Lucida Grande"/>
                  <a:cs typeface="Lucida Grande"/>
                </a:rPr>
                <a:t>λ</a:t>
              </a:r>
              <a:endParaRPr lang="en-US" sz="1400" dirty="0"/>
            </a:p>
          </p:txBody>
        </p:sp>
        <p:sp>
          <p:nvSpPr>
            <p:cNvPr id="37" name="Oval 36"/>
            <p:cNvSpPr/>
            <p:nvPr/>
          </p:nvSpPr>
          <p:spPr>
            <a:xfrm>
              <a:off x="6378200" y="4558960"/>
              <a:ext cx="215646" cy="134732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38" name="Oval 37"/>
            <p:cNvSpPr/>
            <p:nvPr/>
          </p:nvSpPr>
          <p:spPr>
            <a:xfrm>
              <a:off x="7532937" y="4553984"/>
              <a:ext cx="215646" cy="134732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</p:spTree>
    <p:extLst>
      <p:ext uri="{BB962C8B-B14F-4D97-AF65-F5344CB8AC3E}">
        <p14:creationId xmlns:p14="http://schemas.microsoft.com/office/powerpoint/2010/main" val="548141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937485" y="6356350"/>
            <a:ext cx="6281105" cy="365125"/>
          </a:xfrm>
        </p:spPr>
        <p:txBody>
          <a:bodyPr/>
          <a:lstStyle/>
          <a:p>
            <a:r>
              <a:rPr lang="en-US" smtClean="0"/>
              <a:t>Monica D'Onofrio, Georges Azuelos - LHeC workshop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1" y="9218"/>
            <a:ext cx="9143999" cy="659649"/>
          </a:xfrm>
        </p:spPr>
        <p:txBody>
          <a:bodyPr/>
          <a:lstStyle/>
          <a:p>
            <a:r>
              <a:rPr lang="en-US" sz="3400" dirty="0" smtClean="0">
                <a:latin typeface="+mj-lt"/>
                <a:cs typeface="Calisto MT"/>
              </a:rPr>
              <a:t>   Contact interactions</a:t>
            </a:r>
            <a:endParaRPr lang="en-US" sz="3400" dirty="0">
              <a:latin typeface="+mj-lt"/>
              <a:cs typeface="Calisto M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8135" y="936339"/>
            <a:ext cx="8579204" cy="8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b="1" dirty="0">
                <a:latin typeface="+mj-lt"/>
                <a:cs typeface="Palatino"/>
              </a:rPr>
              <a:t>i</a:t>
            </a:r>
            <a:r>
              <a:rPr lang="en-US" b="1" dirty="0" smtClean="0">
                <a:latin typeface="+mj-lt"/>
                <a:cs typeface="Palatino"/>
              </a:rPr>
              <a:t>f new physics enters at higher scales: </a:t>
            </a:r>
            <a:r>
              <a:rPr lang="en-US" b="1" dirty="0" err="1" smtClean="0">
                <a:latin typeface="+mj-lt"/>
                <a:ea typeface="Lucida Grande"/>
                <a:cs typeface="Lucida Grande"/>
              </a:rPr>
              <a:t>Λ</a:t>
            </a:r>
            <a:r>
              <a:rPr lang="en-US" b="1" dirty="0" smtClean="0">
                <a:latin typeface="+mj-lt"/>
                <a:cs typeface="Palatino"/>
              </a:rPr>
              <a:t>&gt;&gt; √s</a:t>
            </a:r>
          </a:p>
          <a:p>
            <a:pPr marL="285750" indent="-285750">
              <a:lnSpc>
                <a:spcPct val="20000"/>
              </a:lnSpc>
              <a:buFont typeface="Arial"/>
              <a:buChar char="•"/>
            </a:pPr>
            <a:endParaRPr lang="en-US" b="1" dirty="0">
              <a:latin typeface="+mj-lt"/>
              <a:cs typeface="Palatino"/>
            </a:endParaRP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>
                <a:solidFill>
                  <a:srgbClr val="0000FF"/>
                </a:solidFill>
                <a:latin typeface="+mj-lt"/>
                <a:cs typeface="Palatino"/>
              </a:rPr>
              <a:t>s</a:t>
            </a:r>
            <a:r>
              <a:rPr lang="en-US" dirty="0" smtClean="0">
                <a:solidFill>
                  <a:srgbClr val="0000FF"/>
                </a:solidFill>
                <a:latin typeface="+mj-lt"/>
                <a:cs typeface="Palatino"/>
              </a:rPr>
              <a:t>uch indirect signatures can be seen as effective 4-fermion interaction</a:t>
            </a:r>
          </a:p>
        </p:txBody>
      </p:sp>
      <p:pic>
        <p:nvPicPr>
          <p:cNvPr id="1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23" t="21585" r="43431" b="58521"/>
          <a:stretch>
            <a:fillRect/>
          </a:stretch>
        </p:blipFill>
        <p:spPr bwMode="auto">
          <a:xfrm>
            <a:off x="6400800" y="1828799"/>
            <a:ext cx="2362200" cy="1225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aphicFrame>
        <p:nvGraphicFramePr>
          <p:cNvPr id="17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419049"/>
              </p:ext>
            </p:extLst>
          </p:nvPr>
        </p:nvGraphicFramePr>
        <p:xfrm>
          <a:off x="698500" y="1881365"/>
          <a:ext cx="1565275" cy="579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90" name="Equation" r:id="rId4" imgW="1130300" imgH="419100" progId="Equation.3">
                  <p:embed/>
                </p:oleObj>
              </mc:Choice>
              <mc:Fallback>
                <p:oleObj name="Equation" r:id="rId4" imgW="11303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500" y="1881365"/>
                        <a:ext cx="1565275" cy="579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7923076"/>
              </p:ext>
            </p:extLst>
          </p:nvPr>
        </p:nvGraphicFramePr>
        <p:xfrm>
          <a:off x="507634" y="2474110"/>
          <a:ext cx="4613073" cy="3505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91" name="Equation" r:id="rId6" imgW="3683000" imgH="279400" progId="Equation.3">
                  <p:embed/>
                </p:oleObj>
              </mc:Choice>
              <mc:Fallback>
                <p:oleObj name="Equation" r:id="rId6" imgW="3683000" imgH="279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34" y="2474110"/>
                        <a:ext cx="4613073" cy="35054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2946395"/>
              </p:ext>
            </p:extLst>
          </p:nvPr>
        </p:nvGraphicFramePr>
        <p:xfrm>
          <a:off x="2167935" y="1970558"/>
          <a:ext cx="3340100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92" name="Equation" r:id="rId8" imgW="2413000" imgH="279400" progId="Equation.3">
                  <p:embed/>
                </p:oleObj>
              </mc:Choice>
              <mc:Fallback>
                <p:oleObj name="Equation" r:id="rId8" imgW="2413000" imgH="279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7935" y="1970558"/>
                        <a:ext cx="3340100" cy="387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358134" y="2935554"/>
            <a:ext cx="686045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>
                <a:latin typeface="+mj-lt"/>
                <a:cs typeface="Palatino"/>
              </a:rPr>
              <a:t>may be applied very generally to new phenomena</a:t>
            </a:r>
            <a:endParaRPr lang="en-US" dirty="0" smtClean="0">
              <a:solidFill>
                <a:srgbClr val="0000FF"/>
              </a:solidFill>
              <a:latin typeface="+mj-lt"/>
              <a:cs typeface="Palatino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77276" y="3398980"/>
            <a:ext cx="4485271" cy="136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 smtClean="0">
                <a:solidFill>
                  <a:srgbClr val="0000FF"/>
                </a:solidFill>
                <a:latin typeface="+mj-lt"/>
                <a:cs typeface="Palatino"/>
              </a:rPr>
              <a:t>LQ mass &gt;&gt; √s</a:t>
            </a:r>
          </a:p>
          <a:p>
            <a:pPr>
              <a:lnSpc>
                <a:spcPct val="130000"/>
              </a:lnSpc>
            </a:pPr>
            <a:r>
              <a:rPr lang="en-US" sz="1600" dirty="0" smtClean="0">
                <a:solidFill>
                  <a:srgbClr val="0000FF"/>
                </a:solidFill>
                <a:latin typeface="+mj-lt"/>
                <a:cs typeface="Palatino"/>
              </a:rPr>
              <a:t>Planck scale (</a:t>
            </a:r>
            <a:r>
              <a:rPr lang="en-US" sz="1600" dirty="0" err="1" smtClean="0">
                <a:solidFill>
                  <a:srgbClr val="0000FF"/>
                </a:solidFill>
                <a:latin typeface="+mj-lt"/>
                <a:cs typeface="Palatino"/>
              </a:rPr>
              <a:t>Ms</a:t>
            </a:r>
            <a:r>
              <a:rPr lang="en-US" sz="1600" dirty="0" smtClean="0">
                <a:solidFill>
                  <a:srgbClr val="0000FF"/>
                </a:solidFill>
                <a:latin typeface="+mj-lt"/>
                <a:cs typeface="Palatino"/>
              </a:rPr>
              <a:t>) of extra dimensional models</a:t>
            </a:r>
          </a:p>
          <a:p>
            <a:pPr>
              <a:lnSpc>
                <a:spcPct val="130000"/>
              </a:lnSpc>
            </a:pPr>
            <a:r>
              <a:rPr lang="en-US" sz="1600" dirty="0">
                <a:solidFill>
                  <a:srgbClr val="0000FF"/>
                </a:solidFill>
                <a:latin typeface="+mj-lt"/>
                <a:cs typeface="Palatino"/>
              </a:rPr>
              <a:t>c</a:t>
            </a:r>
            <a:r>
              <a:rPr lang="en-US" sz="1600" dirty="0" smtClean="0">
                <a:solidFill>
                  <a:srgbClr val="0000FF"/>
                </a:solidFill>
                <a:latin typeface="+mj-lt"/>
                <a:cs typeface="Palatino"/>
              </a:rPr>
              <a:t>ompositeness scale</a:t>
            </a:r>
          </a:p>
          <a:p>
            <a:pPr>
              <a:lnSpc>
                <a:spcPct val="130000"/>
              </a:lnSpc>
            </a:pPr>
            <a:r>
              <a:rPr lang="en-US" sz="1600" dirty="0" smtClean="0">
                <a:solidFill>
                  <a:srgbClr val="0000FF"/>
                </a:solidFill>
                <a:latin typeface="+mj-lt"/>
                <a:cs typeface="Palatino"/>
              </a:rPr>
              <a:t>…</a:t>
            </a:r>
          </a:p>
        </p:txBody>
      </p:sp>
      <p:sp>
        <p:nvSpPr>
          <p:cNvPr id="12" name="Left Brace 11"/>
          <p:cNvSpPr/>
          <p:nvPr/>
        </p:nvSpPr>
        <p:spPr>
          <a:xfrm>
            <a:off x="957446" y="3482854"/>
            <a:ext cx="238985" cy="1252534"/>
          </a:xfrm>
          <a:prstGeom prst="leftBrac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55554" y="3842819"/>
            <a:ext cx="3298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00FF"/>
                </a:solidFill>
                <a:latin typeface="+mj-lt"/>
                <a:ea typeface="Lucida Grande"/>
                <a:cs typeface="Lucida Grande"/>
              </a:rPr>
              <a:t>Λ</a:t>
            </a:r>
            <a:endParaRPr lang="en-US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11/9/2017</a:t>
            </a:r>
            <a:endParaRPr lang="en-US"/>
          </a:p>
        </p:txBody>
      </p:sp>
      <p:grpSp>
        <p:nvGrpSpPr>
          <p:cNvPr id="21" name="Group 18"/>
          <p:cNvGrpSpPr>
            <a:grpSpLocks/>
          </p:cNvGrpSpPr>
          <p:nvPr/>
        </p:nvGrpSpPr>
        <p:grpSpPr bwMode="auto">
          <a:xfrm>
            <a:off x="5715000" y="3810000"/>
            <a:ext cx="3240286" cy="1008112"/>
            <a:chOff x="1474" y="2931"/>
            <a:chExt cx="2404" cy="815"/>
          </a:xfrm>
        </p:grpSpPr>
        <p:pic>
          <p:nvPicPr>
            <p:cNvPr id="25" name="Picture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886" t="44330" r="6683" b="27255"/>
            <a:stretch>
              <a:fillRect/>
            </a:stretch>
          </p:blipFill>
          <p:spPr bwMode="auto">
            <a:xfrm>
              <a:off x="1474" y="2931"/>
              <a:ext cx="2404" cy="8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26" name="Oval 16"/>
            <p:cNvSpPr>
              <a:spLocks noChangeArrowheads="1"/>
            </p:cNvSpPr>
            <p:nvPr/>
          </p:nvSpPr>
          <p:spPr bwMode="auto">
            <a:xfrm>
              <a:off x="1983" y="3240"/>
              <a:ext cx="91" cy="91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7" name="Oval 17"/>
            <p:cNvSpPr>
              <a:spLocks noChangeArrowheads="1"/>
            </p:cNvSpPr>
            <p:nvPr/>
          </p:nvSpPr>
          <p:spPr bwMode="auto">
            <a:xfrm>
              <a:off x="3111" y="3351"/>
              <a:ext cx="91" cy="91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533400" y="4831320"/>
            <a:ext cx="4495800" cy="1340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 smtClean="0">
                <a:latin typeface="+mj-lt"/>
                <a:cs typeface="Palatino"/>
              </a:rPr>
              <a:t>Sensitivity to fermion radius recalculated with current expectations at the FCC-eh </a:t>
            </a:r>
            <a:endParaRPr lang="en-US" dirty="0">
              <a:latin typeface="+mj-lt"/>
              <a:cs typeface="Palatino"/>
            </a:endParaRPr>
          </a:p>
          <a:p>
            <a:pPr algn="ctr">
              <a:lnSpc>
                <a:spcPct val="120000"/>
              </a:lnSpc>
            </a:pPr>
            <a:r>
              <a:rPr lang="en-US" b="1" dirty="0" smtClean="0">
                <a:latin typeface="+mj-lt"/>
                <a:cs typeface="Palatino"/>
              </a:rPr>
              <a:t>R </a:t>
            </a:r>
            <a:r>
              <a:rPr lang="en-US" b="1" dirty="0" smtClean="0">
                <a:latin typeface="+mj-lt"/>
                <a:cs typeface="Palatino"/>
                <a:sym typeface="Wingdings"/>
              </a:rPr>
              <a:t> </a:t>
            </a:r>
            <a:r>
              <a:rPr lang="en-US" b="1" dirty="0" smtClean="0">
                <a:latin typeface="+mj-lt"/>
                <a:cs typeface="Palatino"/>
              </a:rPr>
              <a:t>3(1.5) x 10</a:t>
            </a:r>
            <a:r>
              <a:rPr lang="en-US" b="1" baseline="30000" dirty="0" smtClean="0">
                <a:latin typeface="+mj-lt"/>
                <a:cs typeface="Palatino"/>
              </a:rPr>
              <a:t>-20</a:t>
            </a:r>
            <a:r>
              <a:rPr lang="en-US" b="1" dirty="0" smtClean="0">
                <a:latin typeface="+mj-lt"/>
                <a:cs typeface="Palatino"/>
              </a:rPr>
              <a:t>m </a:t>
            </a:r>
          </a:p>
          <a:p>
            <a:pPr algn="ctr">
              <a:lnSpc>
                <a:spcPct val="120000"/>
              </a:lnSpc>
            </a:pPr>
            <a:r>
              <a:rPr lang="en-US" sz="1400" dirty="0" smtClean="0">
                <a:solidFill>
                  <a:srgbClr val="0000FF"/>
                </a:solidFill>
                <a:latin typeface="+mj-lt"/>
                <a:cs typeface="Palatino"/>
              </a:rPr>
              <a:t>pessimistic(optimistic) calculations</a:t>
            </a:r>
          </a:p>
        </p:txBody>
      </p:sp>
      <p:graphicFrame>
        <p:nvGraphicFramePr>
          <p:cNvPr id="29" name="Obje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2414620"/>
              </p:ext>
            </p:extLst>
          </p:nvPr>
        </p:nvGraphicFramePr>
        <p:xfrm>
          <a:off x="5638800" y="4876800"/>
          <a:ext cx="3109713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93" name="Equation" r:id="rId10" imgW="2070100" imgH="406400" progId="Equation.3">
                  <p:embed/>
                </p:oleObj>
              </mc:Choice>
              <mc:Fallback>
                <p:oleObj name="Equation" r:id="rId10" imgW="20701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638800" y="4876800"/>
                        <a:ext cx="3109713" cy="609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5039429"/>
              </p:ext>
            </p:extLst>
          </p:nvPr>
        </p:nvGraphicFramePr>
        <p:xfrm>
          <a:off x="5599738" y="5410200"/>
          <a:ext cx="3200400" cy="8465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94" name="Equation" r:id="rId12" imgW="1727200" imgH="457200" progId="Equation.3">
                  <p:embed/>
                </p:oleObj>
              </mc:Choice>
              <mc:Fallback>
                <p:oleObj name="Equation" r:id="rId12" imgW="17272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599738" y="5410200"/>
                        <a:ext cx="3200400" cy="8465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Oval 30"/>
          <p:cNvSpPr/>
          <p:nvPr/>
        </p:nvSpPr>
        <p:spPr>
          <a:xfrm>
            <a:off x="7848600" y="5558180"/>
            <a:ext cx="902449" cy="53782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219200" y="5562600"/>
            <a:ext cx="3124200" cy="609600"/>
          </a:xfrm>
          <a:prstGeom prst="rect">
            <a:avLst/>
          </a:prstGeom>
          <a:noFill/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626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Contact</a:t>
            </a:r>
            <a:r>
              <a:rPr lang="it-IT" dirty="0" smtClean="0"/>
              <a:t> </a:t>
            </a:r>
            <a:r>
              <a:rPr lang="it-IT" dirty="0" err="1" smtClean="0"/>
              <a:t>interactions</a:t>
            </a:r>
            <a:r>
              <a:rPr lang="it-IT" dirty="0" smtClean="0"/>
              <a:t> (</a:t>
            </a:r>
            <a:r>
              <a:rPr lang="it-IT" dirty="0" err="1" smtClean="0"/>
              <a:t>eeqq</a:t>
            </a:r>
            <a:r>
              <a:rPr lang="it-IT" dirty="0" smtClean="0"/>
              <a:t>)</a:t>
            </a:r>
            <a:endParaRPr lang="en-US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11/9/2017</a:t>
            </a:r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Georges Azuelos - LHeC workshop</a:t>
            </a:r>
            <a:endParaRPr lang="en-US"/>
          </a:p>
        </p:txBody>
      </p:sp>
      <p:sp>
        <p:nvSpPr>
          <p:cNvPr id="5" name="Segnaposto contenuto 4"/>
          <p:cNvSpPr>
            <a:spLocks noGrp="1"/>
          </p:cNvSpPr>
          <p:nvPr>
            <p:ph sz="quarter" idx="1"/>
          </p:nvPr>
        </p:nvSpPr>
        <p:spPr>
          <a:xfrm>
            <a:off x="304800" y="777240"/>
            <a:ext cx="8686800" cy="5318760"/>
          </a:xfrm>
        </p:spPr>
        <p:txBody>
          <a:bodyPr>
            <a:normAutofit/>
          </a:bodyPr>
          <a:lstStyle/>
          <a:p>
            <a:r>
              <a:rPr lang="it-IT" sz="1800" dirty="0" smtClean="0"/>
              <a:t>New </a:t>
            </a:r>
            <a:r>
              <a:rPr lang="it-IT" sz="1800" dirty="0" err="1" smtClean="0"/>
              <a:t>currents</a:t>
            </a:r>
            <a:r>
              <a:rPr lang="it-IT" sz="1800" dirty="0" smtClean="0"/>
              <a:t> or </a:t>
            </a:r>
            <a:r>
              <a:rPr lang="it-IT" sz="1800" dirty="0" err="1" smtClean="0"/>
              <a:t>heavy</a:t>
            </a:r>
            <a:r>
              <a:rPr lang="it-IT" sz="1800" dirty="0" smtClean="0"/>
              <a:t> </a:t>
            </a:r>
            <a:r>
              <a:rPr lang="it-IT" sz="1800" dirty="0" err="1" smtClean="0"/>
              <a:t>bosons</a:t>
            </a:r>
            <a:r>
              <a:rPr lang="it-IT" sz="1800" dirty="0" smtClean="0"/>
              <a:t> </a:t>
            </a:r>
            <a:r>
              <a:rPr lang="it-IT" sz="1800" dirty="0" err="1" smtClean="0"/>
              <a:t>may</a:t>
            </a:r>
            <a:r>
              <a:rPr lang="it-IT" sz="1800" dirty="0" smtClean="0"/>
              <a:t> produce </a:t>
            </a:r>
            <a:r>
              <a:rPr lang="it-IT" sz="1800" dirty="0" err="1" smtClean="0"/>
              <a:t>indirect</a:t>
            </a:r>
            <a:r>
              <a:rPr lang="it-IT" sz="1800" dirty="0" smtClean="0"/>
              <a:t> </a:t>
            </a:r>
            <a:r>
              <a:rPr lang="it-IT" sz="1800" dirty="0" err="1" smtClean="0"/>
              <a:t>effect</a:t>
            </a:r>
            <a:r>
              <a:rPr lang="it-IT" sz="1800" dirty="0" smtClean="0"/>
              <a:t> via new </a:t>
            </a:r>
            <a:r>
              <a:rPr lang="it-IT" sz="1800" dirty="0" err="1" smtClean="0"/>
              <a:t>particle</a:t>
            </a:r>
            <a:r>
              <a:rPr lang="it-IT" sz="1800" dirty="0" smtClean="0"/>
              <a:t> </a:t>
            </a:r>
            <a:r>
              <a:rPr lang="it-IT" sz="1800" dirty="0" err="1" smtClean="0"/>
              <a:t>exchange</a:t>
            </a:r>
            <a:r>
              <a:rPr lang="it-IT" sz="1800" dirty="0" smtClean="0"/>
              <a:t> </a:t>
            </a:r>
            <a:r>
              <a:rPr lang="it-IT" sz="1800" dirty="0" err="1" smtClean="0"/>
              <a:t>interfering</a:t>
            </a:r>
            <a:r>
              <a:rPr lang="it-IT" sz="1800" dirty="0" smtClean="0"/>
              <a:t> with </a:t>
            </a:r>
            <a:r>
              <a:rPr lang="it-IT" sz="1800" dirty="0" smtClean="0">
                <a:latin typeface="Symbol" pitchFamily="18" charset="2"/>
              </a:rPr>
              <a:t>g</a:t>
            </a:r>
            <a:r>
              <a:rPr lang="it-IT" sz="1800" dirty="0" smtClean="0"/>
              <a:t>/Z </a:t>
            </a:r>
            <a:r>
              <a:rPr lang="it-IT" sz="1800" dirty="0" err="1" smtClean="0"/>
              <a:t>fields</a:t>
            </a:r>
            <a:r>
              <a:rPr lang="it-IT" sz="1800" dirty="0" smtClean="0"/>
              <a:t>. </a:t>
            </a:r>
          </a:p>
          <a:p>
            <a:r>
              <a:rPr lang="it-IT" sz="1800" dirty="0" smtClean="0"/>
              <a:t>Reach for </a:t>
            </a:r>
            <a:r>
              <a:rPr lang="it-IT" sz="1800" dirty="0" smtClean="0">
                <a:latin typeface="Symbol" pitchFamily="18" charset="2"/>
              </a:rPr>
              <a:t>L</a:t>
            </a:r>
            <a:r>
              <a:rPr lang="it-IT" sz="1800" dirty="0" smtClean="0"/>
              <a:t> (CI </a:t>
            </a:r>
            <a:r>
              <a:rPr lang="it-IT" sz="1800" dirty="0" err="1" smtClean="0"/>
              <a:t>eeqq</a:t>
            </a:r>
            <a:r>
              <a:rPr lang="it-IT" sz="1800" dirty="0" smtClean="0"/>
              <a:t>): </a:t>
            </a:r>
            <a:r>
              <a:rPr lang="it-IT" sz="1800" dirty="0" smtClean="0">
                <a:solidFill>
                  <a:srgbClr val="800000"/>
                </a:solidFill>
              </a:rPr>
              <a:t>VV: ~290 </a:t>
            </a:r>
            <a:r>
              <a:rPr lang="it-IT" sz="1800" dirty="0" err="1" smtClean="0">
                <a:solidFill>
                  <a:srgbClr val="800000"/>
                </a:solidFill>
              </a:rPr>
              <a:t>TeV</a:t>
            </a:r>
            <a:r>
              <a:rPr lang="it-IT" sz="1800" dirty="0" smtClean="0">
                <a:solidFill>
                  <a:srgbClr val="800000"/>
                </a:solidFill>
              </a:rPr>
              <a:t>; LL: ~160 </a:t>
            </a:r>
            <a:r>
              <a:rPr lang="it-IT" sz="1800" dirty="0" err="1">
                <a:solidFill>
                  <a:srgbClr val="800000"/>
                </a:solidFill>
              </a:rPr>
              <a:t>T</a:t>
            </a:r>
            <a:r>
              <a:rPr lang="it-IT" sz="1800" dirty="0" err="1" smtClean="0">
                <a:solidFill>
                  <a:srgbClr val="800000"/>
                </a:solidFill>
              </a:rPr>
              <a:t>eV</a:t>
            </a:r>
            <a:r>
              <a:rPr lang="it-IT" sz="1800" dirty="0" smtClean="0">
                <a:solidFill>
                  <a:srgbClr val="800000"/>
                </a:solidFill>
              </a:rPr>
              <a:t> </a:t>
            </a:r>
            <a:endParaRPr lang="en-US" sz="1800" dirty="0">
              <a:solidFill>
                <a:srgbClr val="800000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CasellaDiTesto 6"/>
          <p:cNvSpPr txBox="1"/>
          <p:nvPr/>
        </p:nvSpPr>
        <p:spPr>
          <a:xfrm>
            <a:off x="914400" y="5754469"/>
            <a:ext cx="7239000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~ </a:t>
            </a:r>
            <a:r>
              <a:rPr lang="it-IT" dirty="0" err="1" smtClean="0"/>
              <a:t>equivalent</a:t>
            </a:r>
            <a:r>
              <a:rPr lang="it-IT" dirty="0" smtClean="0"/>
              <a:t> </a:t>
            </a:r>
            <a:r>
              <a:rPr lang="it-IT" dirty="0" err="1" smtClean="0"/>
              <a:t>sensitivity</a:t>
            </a:r>
            <a:r>
              <a:rPr lang="it-IT" dirty="0" smtClean="0"/>
              <a:t> </a:t>
            </a:r>
            <a:r>
              <a:rPr lang="it-IT" dirty="0" err="1" smtClean="0"/>
              <a:t>at</a:t>
            </a:r>
            <a:r>
              <a:rPr lang="it-IT" dirty="0" smtClean="0"/>
              <a:t> the FCC-</a:t>
            </a:r>
            <a:r>
              <a:rPr lang="it-IT" dirty="0" err="1" smtClean="0"/>
              <a:t>hh</a:t>
            </a:r>
            <a:r>
              <a:rPr lang="it-IT" dirty="0" smtClean="0"/>
              <a:t> </a:t>
            </a:r>
            <a:r>
              <a:rPr lang="it-IT" dirty="0" err="1" smtClean="0"/>
              <a:t>at</a:t>
            </a:r>
            <a:r>
              <a:rPr lang="it-IT" dirty="0" smtClean="0"/>
              <a:t> </a:t>
            </a:r>
            <a:r>
              <a:rPr lang="it-IT" dirty="0" err="1" smtClean="0"/>
              <a:t>least</a:t>
            </a:r>
            <a:r>
              <a:rPr lang="it-IT" dirty="0" smtClean="0"/>
              <a:t> for some of the </a:t>
            </a:r>
            <a:r>
              <a:rPr lang="it-IT" dirty="0" err="1" smtClean="0"/>
              <a:t>couplings</a:t>
            </a:r>
            <a:r>
              <a:rPr lang="it-IT" dirty="0" smtClean="0"/>
              <a:t> (</a:t>
            </a:r>
            <a:r>
              <a:rPr lang="it-IT" dirty="0" err="1" smtClean="0"/>
              <a:t>same</a:t>
            </a:r>
            <a:r>
              <a:rPr lang="it-IT" dirty="0" smtClean="0"/>
              <a:t> </a:t>
            </a:r>
            <a:r>
              <a:rPr lang="it-IT" dirty="0" err="1" smtClean="0"/>
              <a:t>as</a:t>
            </a:r>
            <a:r>
              <a:rPr lang="it-IT" dirty="0" smtClean="0"/>
              <a:t> HL-LHC vs </a:t>
            </a:r>
            <a:r>
              <a:rPr lang="it-IT" dirty="0" err="1" smtClean="0"/>
              <a:t>LHeC</a:t>
            </a:r>
            <a:r>
              <a:rPr lang="it-IT" dirty="0" smtClean="0"/>
              <a:t>) </a:t>
            </a:r>
            <a:r>
              <a:rPr lang="it-IT" dirty="0" err="1" smtClean="0"/>
              <a:t>but</a:t>
            </a:r>
            <a:r>
              <a:rPr lang="it-IT" dirty="0" smtClean="0"/>
              <a:t> </a:t>
            </a:r>
            <a:r>
              <a:rPr lang="it-IT" dirty="0" err="1" smtClean="0"/>
              <a:t>need</a:t>
            </a:r>
            <a:r>
              <a:rPr lang="it-IT" dirty="0" smtClean="0"/>
              <a:t> more </a:t>
            </a:r>
            <a:r>
              <a:rPr lang="it-IT" dirty="0" err="1" smtClean="0"/>
              <a:t>calculations</a:t>
            </a:r>
            <a:r>
              <a:rPr lang="it-IT" dirty="0" smtClean="0"/>
              <a:t>!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791200" y="2819400"/>
            <a:ext cx="3200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VV: all couplings with +</a:t>
            </a:r>
            <a:r>
              <a:rPr lang="en-US" sz="1600" dirty="0" err="1"/>
              <a:t>ve</a:t>
            </a:r>
            <a:r>
              <a:rPr lang="en-US" sz="1600" dirty="0"/>
              <a:t> sign</a:t>
            </a:r>
          </a:p>
          <a:p>
            <a:endParaRPr lang="en-US" sz="1600" dirty="0" smtClean="0"/>
          </a:p>
          <a:p>
            <a:r>
              <a:rPr lang="en-US" sz="1600" dirty="0" smtClean="0"/>
              <a:t>LL</a:t>
            </a:r>
            <a:r>
              <a:rPr lang="en-US" sz="1600" dirty="0"/>
              <a:t>: only LL couplings between q and 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100" y="1793966"/>
            <a:ext cx="4686300" cy="3882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863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10175</TotalTime>
  <Words>2187</Words>
  <Application>Microsoft Macintosh PowerPoint</Application>
  <PresentationFormat>On-screen Show (4:3)</PresentationFormat>
  <Paragraphs>298</Paragraphs>
  <Slides>22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Origin</vt:lpstr>
      <vt:lpstr>Equation</vt:lpstr>
      <vt:lpstr>Overview of BSM physics at LHeC and FCC-eh  </vt:lpstr>
      <vt:lpstr>Introduction </vt:lpstr>
      <vt:lpstr>Some examples at this meeting</vt:lpstr>
      <vt:lpstr>   Impact of PDF @ High x</vt:lpstr>
      <vt:lpstr>   Impact of PDF @ High x: FCC</vt:lpstr>
      <vt:lpstr>Impact of PDF: High mass Drell-Yan</vt:lpstr>
      <vt:lpstr>Direct searches: Lepto-quarks </vt:lpstr>
      <vt:lpstr>   Contact interactions</vt:lpstr>
      <vt:lpstr>Contact interactions (eeqq)</vt:lpstr>
      <vt:lpstr>E-p “specific” searches: Instantons </vt:lpstr>
      <vt:lpstr> BSM in Vector Boson (VB) scattering </vt:lpstr>
      <vt:lpstr> Anomalous couplings WWV</vt:lpstr>
      <vt:lpstr>FCC-eh Anomalous WW γ and WWZ Couplings </vt:lpstr>
      <vt:lpstr>Anomalous WWγ Couplings</vt:lpstr>
      <vt:lpstr>Anomalous WWZ Couplings</vt:lpstr>
      <vt:lpstr>Vector Boson Scattering</vt:lpstr>
      <vt:lpstr>R-parity violating SUSY</vt:lpstr>
      <vt:lpstr>    SUSY – R-parity violating</vt:lpstr>
      <vt:lpstr>Back-up</vt:lpstr>
      <vt:lpstr>LHeC Prospects for WWg</vt:lpstr>
      <vt:lpstr>Heavy fermions/ colored bosons: covered in other talks </vt:lpstr>
      <vt:lpstr>Measuring the LQ quantum numbers in e-p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SUSY at the LHC and LHeC</dc:title>
  <dc:creator>monica</dc:creator>
  <cp:lastModifiedBy>Monica D'Onofrio</cp:lastModifiedBy>
  <cp:revision>489</cp:revision>
  <dcterms:created xsi:type="dcterms:W3CDTF">2006-08-16T00:00:00Z</dcterms:created>
  <dcterms:modified xsi:type="dcterms:W3CDTF">2017-09-09T23:41:34Z</dcterms:modified>
</cp:coreProperties>
</file>