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embeddings/oleObject7.bin" ContentType="application/vnd.openxmlformats-officedocument.oleObject"/>
  <Override PartName="/ppt/embeddings/oleObject8.bin" ContentType="application/vnd.openxmlformats-officedocument.oleObject"/>
  <Override PartName="/ppt/embeddings/oleObject9.bin" ContentType="application/vnd.openxmlformats-officedocument.oleObject"/>
  <Override PartName="/ppt/embeddings/oleObject10.bin" ContentType="application/vnd.openxmlformats-officedocument.oleObject"/>
  <Override PartName="/ppt/embeddings/oleObject11.bin" ContentType="application/vnd.openxmlformats-officedocument.oleObject"/>
  <Override PartName="/ppt/embeddings/oleObject12.bin" ContentType="application/vnd.openxmlformats-officedocument.oleObject"/>
  <Override PartName="/ppt/embeddings/oleObject13.bin" ContentType="application/vnd.openxmlformats-officedocument.oleObject"/>
  <Override PartName="/ppt/embeddings/oleObject14.bin" ContentType="application/vnd.openxmlformats-officedocument.oleObject"/>
  <Override PartName="/ppt/embeddings/oleObject15.bin" ContentType="application/vnd.openxmlformats-officedocument.oleObject"/>
  <Override PartName="/ppt/embeddings/oleObject16.bin" ContentType="application/vnd.openxmlformats-officedocument.oleObject"/>
  <Override PartName="/ppt/embeddings/oleObject17.bin" ContentType="application/vnd.openxmlformats-officedocument.oleObject"/>
  <Override PartName="/ppt/embeddings/oleObject18.bin" ContentType="application/vnd.openxmlformats-officedocument.oleObject"/>
  <Override PartName="/ppt/embeddings/oleObject19.bin" ContentType="application/vnd.openxmlformats-officedocument.oleObject"/>
  <Override PartName="/ppt/embeddings/oleObject20.bin" ContentType="application/vnd.openxmlformats-officedocument.oleObject"/>
  <Override PartName="/ppt/embeddings/oleObject21.bin" ContentType="application/vnd.openxmlformats-officedocument.oleObject"/>
  <Override PartName="/ppt/embeddings/oleObject22.bin" ContentType="application/vnd.openxmlformats-officedocument.oleObject"/>
  <Override PartName="/ppt/embeddings/oleObject23.bin" ContentType="application/vnd.openxmlformats-officedocument.oleObject"/>
  <Override PartName="/ppt/embeddings/oleObject24.bin" ContentType="application/vnd.openxmlformats-officedocument.oleObject"/>
  <Override PartName="/ppt/embeddings/oleObject25.bin" ContentType="application/vnd.openxmlformats-officedocument.oleObject"/>
  <Override PartName="/ppt/embeddings/oleObject26.bin" ContentType="application/vnd.openxmlformats-officedocument.oleObject"/>
  <Override PartName="/ppt/embeddings/oleObject27.bin" ContentType="application/vnd.openxmlformats-officedocument.oleObject"/>
  <Override PartName="/ppt/embeddings/oleObject28.bin" ContentType="application/vnd.openxmlformats-officedocument.oleObject"/>
  <Override PartName="/ppt/embeddings/oleObject29.bin" ContentType="application/vnd.openxmlformats-officedocument.oleObject"/>
  <Override PartName="/ppt/embeddings/oleObject30.bin" ContentType="application/vnd.openxmlformats-officedocument.oleObject"/>
  <Override PartName="/ppt/embeddings/oleObject31.bin" ContentType="application/vnd.openxmlformats-officedocument.oleObject"/>
  <Override PartName="/ppt/embeddings/oleObject32.bin" ContentType="application/vnd.openxmlformats-officedocument.oleObject"/>
  <Override PartName="/ppt/embeddings/oleObject33.bin" ContentType="application/vnd.openxmlformats-officedocument.oleObject"/>
  <Override PartName="/ppt/embeddings/oleObject34.bin" ContentType="application/vnd.openxmlformats-officedocument.oleObject"/>
  <Override PartName="/ppt/embeddings/oleObject35.bin" ContentType="application/vnd.openxmlformats-officedocument.oleObject"/>
  <Override PartName="/ppt/embeddings/oleObject36.bin" ContentType="application/vnd.openxmlformats-officedocument.oleObject"/>
  <Override PartName="/ppt/embeddings/oleObject37.bin" ContentType="application/vnd.openxmlformats-officedocument.oleObject"/>
  <Override PartName="/ppt/embeddings/oleObject38.bin" ContentType="application/vnd.openxmlformats-officedocument.oleObject"/>
  <Override PartName="/ppt/embeddings/oleObject39.bin" ContentType="application/vnd.openxmlformats-officedocument.oleObject"/>
  <Override PartName="/ppt/embeddings/oleObject40.bin" ContentType="application/vnd.openxmlformats-officedocument.oleObject"/>
  <Override PartName="/ppt/embeddings/oleObject41.bin" ContentType="application/vnd.openxmlformats-officedocument.oleObject"/>
  <Override PartName="/ppt/embeddings/oleObject42.bin" ContentType="application/vnd.openxmlformats-officedocument.oleObject"/>
  <Override PartName="/ppt/embeddings/oleObject43.bin" ContentType="application/vnd.openxmlformats-officedocument.oleObject"/>
  <Override PartName="/ppt/embeddings/oleObject44.bin" ContentType="application/vnd.openxmlformats-officedocument.oleObject"/>
  <Override PartName="/ppt/embeddings/oleObject45.bin" ContentType="application/vnd.openxmlformats-officedocument.oleObject"/>
  <Override PartName="/ppt/embeddings/oleObject46.bin" ContentType="application/vnd.openxmlformats-officedocument.oleObject"/>
  <Override PartName="/ppt/embeddings/oleObject47.bin" ContentType="application/vnd.openxmlformats-officedocument.oleObject"/>
  <Override PartName="/ppt/embeddings/oleObject48.bin" ContentType="application/vnd.openxmlformats-officedocument.oleObject"/>
  <Override PartName="/ppt/embeddings/oleObject49.bin" ContentType="application/vnd.openxmlformats-officedocument.oleObject"/>
  <Override PartName="/ppt/embeddings/oleObject50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8"/>
  </p:notesMasterIdLst>
  <p:handoutMasterIdLst>
    <p:handoutMasterId r:id="rId39"/>
  </p:handoutMasterIdLst>
  <p:sldIdLst>
    <p:sldId id="256" r:id="rId2"/>
    <p:sldId id="353" r:id="rId3"/>
    <p:sldId id="424" r:id="rId4"/>
    <p:sldId id="367" r:id="rId5"/>
    <p:sldId id="423" r:id="rId6"/>
    <p:sldId id="411" r:id="rId7"/>
    <p:sldId id="412" r:id="rId8"/>
    <p:sldId id="314" r:id="rId9"/>
    <p:sldId id="343" r:id="rId10"/>
    <p:sldId id="413" r:id="rId11"/>
    <p:sldId id="414" r:id="rId12"/>
    <p:sldId id="425" r:id="rId13"/>
    <p:sldId id="319" r:id="rId14"/>
    <p:sldId id="355" r:id="rId15"/>
    <p:sldId id="401" r:id="rId16"/>
    <p:sldId id="357" r:id="rId17"/>
    <p:sldId id="311" r:id="rId18"/>
    <p:sldId id="415" r:id="rId19"/>
    <p:sldId id="360" r:id="rId20"/>
    <p:sldId id="345" r:id="rId21"/>
    <p:sldId id="420" r:id="rId22"/>
    <p:sldId id="418" r:id="rId23"/>
    <p:sldId id="419" r:id="rId24"/>
    <p:sldId id="395" r:id="rId25"/>
    <p:sldId id="260" r:id="rId26"/>
    <p:sldId id="346" r:id="rId27"/>
    <p:sldId id="364" r:id="rId28"/>
    <p:sldId id="383" r:id="rId29"/>
    <p:sldId id="335" r:id="rId30"/>
    <p:sldId id="338" r:id="rId31"/>
    <p:sldId id="426" r:id="rId32"/>
    <p:sldId id="421" r:id="rId33"/>
    <p:sldId id="282" r:id="rId34"/>
    <p:sldId id="323" r:id="rId35"/>
    <p:sldId id="361" r:id="rId36"/>
    <p:sldId id="400" r:id="rId3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544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5" d="100"/>
        <a:sy n="5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notesMaster" Target="notesMasters/notesMaster1.xml"/><Relationship Id="rId39" Type="http://schemas.openxmlformats.org/officeDocument/2006/relationships/handoutMaster" Target="handoutMasters/handoutMaster1.xml"/><Relationship Id="rId40" Type="http://schemas.openxmlformats.org/officeDocument/2006/relationships/printerSettings" Target="printerSettings/printerSettings1.bin"/><Relationship Id="rId41" Type="http://schemas.openxmlformats.org/officeDocument/2006/relationships/presProps" Target="presProps.xml"/><Relationship Id="rId42" Type="http://schemas.openxmlformats.org/officeDocument/2006/relationships/viewProps" Target="viewProps.xml"/><Relationship Id="rId43" Type="http://schemas.openxmlformats.org/officeDocument/2006/relationships/theme" Target="theme/theme1.xml"/><Relationship Id="rId4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4" Type="http://schemas.openxmlformats.org/officeDocument/2006/relationships/image" Target="../media/image27.emf"/><Relationship Id="rId5" Type="http://schemas.openxmlformats.org/officeDocument/2006/relationships/image" Target="../media/image28.wmf"/><Relationship Id="rId6" Type="http://schemas.openxmlformats.org/officeDocument/2006/relationships/image" Target="../media/image29.wmf"/><Relationship Id="rId7" Type="http://schemas.openxmlformats.org/officeDocument/2006/relationships/image" Target="../media/image30.wmf"/><Relationship Id="rId8" Type="http://schemas.openxmlformats.org/officeDocument/2006/relationships/image" Target="../media/image31.wmf"/><Relationship Id="rId9" Type="http://schemas.openxmlformats.org/officeDocument/2006/relationships/image" Target="../media/image32.wmf"/><Relationship Id="rId10" Type="http://schemas.openxmlformats.org/officeDocument/2006/relationships/image" Target="../media/image33.wmf"/><Relationship Id="rId1" Type="http://schemas.openxmlformats.org/officeDocument/2006/relationships/image" Target="../media/image24.wmf"/><Relationship Id="rId2" Type="http://schemas.openxmlformats.org/officeDocument/2006/relationships/image" Target="../media/image25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4" Type="http://schemas.openxmlformats.org/officeDocument/2006/relationships/image" Target="../media/image40.emf"/><Relationship Id="rId5" Type="http://schemas.openxmlformats.org/officeDocument/2006/relationships/image" Target="../media/image41.emf"/><Relationship Id="rId1" Type="http://schemas.openxmlformats.org/officeDocument/2006/relationships/image" Target="../media/image37.emf"/><Relationship Id="rId2" Type="http://schemas.openxmlformats.org/officeDocument/2006/relationships/image" Target="../media/image38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4" Type="http://schemas.openxmlformats.org/officeDocument/2006/relationships/image" Target="../media/image50.emf"/><Relationship Id="rId1" Type="http://schemas.openxmlformats.org/officeDocument/2006/relationships/image" Target="../media/image47.emf"/><Relationship Id="rId2" Type="http://schemas.openxmlformats.org/officeDocument/2006/relationships/image" Target="../media/image48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4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7.emf"/><Relationship Id="rId2" Type="http://schemas.openxmlformats.org/officeDocument/2006/relationships/image" Target="../media/image78.emf"/><Relationship Id="rId3" Type="http://schemas.openxmlformats.org/officeDocument/2006/relationships/image" Target="../media/image79.emf"/></Relationships>
</file>

<file path=ppt/drawings/_rels/vmlDrawing6.vml.rels><?xml version="1.0" encoding="UTF-8" standalone="yes"?>
<Relationships xmlns="http://schemas.openxmlformats.org/package/2006/relationships"><Relationship Id="rId11" Type="http://schemas.openxmlformats.org/officeDocument/2006/relationships/image" Target="../media/image102.wmf"/><Relationship Id="rId12" Type="http://schemas.openxmlformats.org/officeDocument/2006/relationships/image" Target="../media/image103.wmf"/><Relationship Id="rId13" Type="http://schemas.openxmlformats.org/officeDocument/2006/relationships/image" Target="../media/image104.emf"/><Relationship Id="rId14" Type="http://schemas.openxmlformats.org/officeDocument/2006/relationships/image" Target="../media/image105.emf"/><Relationship Id="rId15" Type="http://schemas.openxmlformats.org/officeDocument/2006/relationships/image" Target="../media/image106.emf"/><Relationship Id="rId16" Type="http://schemas.openxmlformats.org/officeDocument/2006/relationships/image" Target="../media/image107.emf"/><Relationship Id="rId17" Type="http://schemas.openxmlformats.org/officeDocument/2006/relationships/image" Target="../media/image108.emf"/><Relationship Id="rId18" Type="http://schemas.openxmlformats.org/officeDocument/2006/relationships/image" Target="../media/image109.emf"/><Relationship Id="rId1" Type="http://schemas.openxmlformats.org/officeDocument/2006/relationships/image" Target="../media/image92.wmf"/><Relationship Id="rId2" Type="http://schemas.openxmlformats.org/officeDocument/2006/relationships/image" Target="../media/image93.emf"/><Relationship Id="rId3" Type="http://schemas.openxmlformats.org/officeDocument/2006/relationships/image" Target="../media/image94.wmf"/><Relationship Id="rId4" Type="http://schemas.openxmlformats.org/officeDocument/2006/relationships/image" Target="../media/image95.wmf"/><Relationship Id="rId5" Type="http://schemas.openxmlformats.org/officeDocument/2006/relationships/image" Target="../media/image96.wmf"/><Relationship Id="rId6" Type="http://schemas.openxmlformats.org/officeDocument/2006/relationships/image" Target="../media/image97.emf"/><Relationship Id="rId7" Type="http://schemas.openxmlformats.org/officeDocument/2006/relationships/image" Target="../media/image98.emf"/><Relationship Id="rId8" Type="http://schemas.openxmlformats.org/officeDocument/2006/relationships/image" Target="../media/image99.wmf"/><Relationship Id="rId9" Type="http://schemas.openxmlformats.org/officeDocument/2006/relationships/image" Target="../media/image100.wmf"/><Relationship Id="rId10" Type="http://schemas.openxmlformats.org/officeDocument/2006/relationships/image" Target="../media/image10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EF237A-EE6F-1541-83C8-E570C878F455}" type="datetimeFigureOut">
              <a:rPr lang="en-US" smtClean="0"/>
              <a:t>18/01/2017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CAAA6D-AE6E-384B-9144-FB616E32C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049643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86BD35-A50E-4B54-A80B-E713EE0ED694}" type="datetimeFigureOut">
              <a:rPr lang="en-US" smtClean="0"/>
              <a:pPr/>
              <a:t>18/01/2017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DB9F57-1F33-49E6-BEC0-842C8991A5C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95710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at FCC (100 </a:t>
            </a:r>
            <a:r>
              <a:rPr lang="en-US" dirty="0" err="1" smtClean="0"/>
              <a:t>TeV</a:t>
            </a:r>
            <a:r>
              <a:rPr lang="en-US" dirty="0" smtClean="0"/>
              <a:t>) we have even 'trouble' to predict precisely W and Z cross sections, since the average x_1*x_2 is already 10-3.</a:t>
            </a:r>
            <a:br>
              <a:rPr lang="en-US" dirty="0" smtClean="0"/>
            </a:br>
            <a:r>
              <a:rPr lang="en-US" dirty="0" smtClean="0"/>
              <a:t>Note, the sale are factors! so 3 means 300%.</a:t>
            </a:r>
            <a:br>
              <a:rPr lang="en-US" dirty="0" smtClean="0"/>
            </a:br>
            <a:r>
              <a:rPr lang="en-US" dirty="0" smtClean="0"/>
              <a:t>Also our own newest </a:t>
            </a:r>
            <a:r>
              <a:rPr lang="en-US" dirty="0" err="1" smtClean="0"/>
              <a:t>ATLASPDf</a:t>
            </a:r>
            <a:r>
              <a:rPr lang="en-US" dirty="0" smtClean="0"/>
              <a:t> is not really of any help here.</a:t>
            </a:r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DB9F57-1F33-49E6-BEC0-842C8991A5CD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4773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B11AF1-DA2E-4947-AF43-95F7C74E1B8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0625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B11AF1-DA2E-4947-AF43-95F7C74E1B8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0625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B11AF1-DA2E-4947-AF43-95F7C74E1B8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0625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" y="304800"/>
            <a:ext cx="8763000" cy="4038601"/>
          </a:xfrm>
        </p:spPr>
        <p:txBody>
          <a:bodyPr anchor="t" anchorCtr="0"/>
          <a:lstStyle>
            <a:lvl1pPr algn="ctr">
              <a:defRPr sz="3200" b="1">
                <a:solidFill>
                  <a:schemeClr val="tx1"/>
                </a:solidFill>
                <a:latin typeface="Trebuchet MS" pitchFamily="34" charset="0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" y="3235569"/>
            <a:ext cx="8686800" cy="2174631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tx2"/>
                </a:solidFill>
                <a:latin typeface="Trebuchet MS" pitchFamily="34" charset="0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dirty="0" smtClean="0"/>
              <a:t>Click to edit Master subtitle style</a:t>
            </a:r>
            <a:endParaRPr kumimoji="0" lang="en-US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5452311" y="6492240"/>
            <a:ext cx="3691689" cy="365760"/>
          </a:xfrm>
        </p:spPr>
        <p:txBody>
          <a:bodyPr/>
          <a:lstStyle>
            <a:lvl1pPr algn="r">
              <a:defRPr sz="1400">
                <a:latin typeface="Trebuchet MS" pitchFamily="34" charset="0"/>
              </a:defRPr>
            </a:lvl1pPr>
          </a:lstStyle>
          <a:p>
            <a:r>
              <a:rPr lang="en-GB" smtClean="0"/>
              <a:t>1/19/2017</a:t>
            </a:r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219200" y="6492240"/>
            <a:ext cx="5611368" cy="365760"/>
          </a:xfrm>
        </p:spPr>
        <p:txBody>
          <a:bodyPr/>
          <a:lstStyle>
            <a:lvl1pPr algn="ctr">
              <a:defRPr>
                <a:latin typeface="Trebuchet MS" pitchFamily="34" charset="0"/>
              </a:defRPr>
            </a:lvl1pPr>
          </a:lstStyle>
          <a:p>
            <a:r>
              <a:rPr lang="en-US" smtClean="0"/>
              <a:t>Monica D'Onofrio, 1st FCC physics week</a:t>
            </a: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-3048" y="6492240"/>
            <a:ext cx="1219200" cy="365760"/>
          </a:xfrm>
        </p:spPr>
        <p:txBody>
          <a:bodyPr/>
          <a:lstStyle>
            <a:lvl1pPr>
              <a:defRPr>
                <a:latin typeface="Trebuchet MS" pitchFamily="34" charset="0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0" y="152399"/>
            <a:ext cx="9067800" cy="3048001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525" y="3200400"/>
            <a:ext cx="4943475" cy="28194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0" y="152399"/>
            <a:ext cx="142577" cy="5219115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525" y="3200400"/>
            <a:ext cx="142875" cy="28956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1/19/2017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Monica D'Onofrio, 1st FCC physics week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1/19/2017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Monica D'Onofrio, 1st FCC physics week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381000" y="1143000"/>
            <a:ext cx="8458200" cy="76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-304800"/>
            <a:ext cx="8229600" cy="990600"/>
          </a:xfrm>
        </p:spPr>
        <p:txBody>
          <a:bodyPr/>
          <a:lstStyle>
            <a:lvl1pPr>
              <a:defRPr b="1">
                <a:latin typeface="Trebuchet MS" pitchFamily="34" charset="0"/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492240"/>
            <a:ext cx="2743200" cy="365760"/>
          </a:xfrm>
        </p:spPr>
        <p:txBody>
          <a:bodyPr/>
          <a:lstStyle>
            <a:lvl1pPr algn="r">
              <a:defRPr/>
            </a:lvl1pPr>
          </a:lstStyle>
          <a:p>
            <a:r>
              <a:rPr lang="en-GB" smtClean="0"/>
              <a:t>1/19/2017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81200" y="6492240"/>
            <a:ext cx="4422648" cy="36576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Monica D'Onofrio, 1st FCC physics week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4800" y="838200"/>
            <a:ext cx="8382000" cy="5318760"/>
          </a:xfrm>
        </p:spPr>
        <p:txBody>
          <a:bodyPr/>
          <a:lstStyle>
            <a:lvl1pPr>
              <a:defRPr>
                <a:latin typeface="Trebuchet MS" pitchFamily="34" charset="0"/>
              </a:defRPr>
            </a:lvl1pPr>
            <a:lvl2pPr>
              <a:defRPr>
                <a:latin typeface="Trebuchet MS" pitchFamily="34" charset="0"/>
              </a:defRPr>
            </a:lvl2pPr>
            <a:lvl3pPr>
              <a:defRPr>
                <a:latin typeface="Trebuchet MS" pitchFamily="34" charset="0"/>
              </a:defRPr>
            </a:lvl3pPr>
            <a:lvl4pPr>
              <a:defRPr>
                <a:latin typeface="Trebuchet MS" pitchFamily="34" charset="0"/>
              </a:defRPr>
            </a:lvl4pPr>
            <a:lvl5pPr>
              <a:defRPr>
                <a:latin typeface="Trebuchet MS" pitchFamily="34" charset="0"/>
              </a:defRPr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685800"/>
            <a:ext cx="8839200" cy="762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0" y="0"/>
            <a:ext cx="3048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0" y="6492240"/>
            <a:ext cx="1981200" cy="365760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r>
              <a:rPr lang="en-GB" smtClean="0"/>
              <a:t>1/19/2017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r>
              <a:rPr lang="en-US" smtClean="0"/>
              <a:t>Monica D'Onofrio, 1st FCC physics week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1/19/2017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Monica D'Onofrio, 1st FCC physics week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1/19/2017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Monica D'Onofrio, 1st FCC physics week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1/19/2017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Monica D'Onofrio, 1st FCC physics week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1/19/2017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Monica D'Onofrio, 1st FCC physics week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1/19/2017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Monica D'Onofrio, 1st FCC physics week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1/19/2017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Monica D'Onofrio, 1st FCC physics week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GB" smtClean="0"/>
              <a:t>1/19/2017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Monica D'Onofrio, 1st FCC physics week</a:t>
            </a: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4" Type="http://schemas.openxmlformats.org/officeDocument/2006/relationships/image" Target="../media/image14.emf"/><Relationship Id="rId5" Type="http://schemas.openxmlformats.org/officeDocument/2006/relationships/image" Target="../media/image16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4" Type="http://schemas.openxmlformats.org/officeDocument/2006/relationships/image" Target="../media/image18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4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hyperlink" Target="http://collider-reach.web.cern.ch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emf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image" Target="../media/image26.emf"/><Relationship Id="rId20" Type="http://schemas.openxmlformats.org/officeDocument/2006/relationships/oleObject" Target="../embeddings/oleObject9.bin"/><Relationship Id="rId21" Type="http://schemas.openxmlformats.org/officeDocument/2006/relationships/oleObject" Target="../embeddings/oleObject10.bin"/><Relationship Id="rId22" Type="http://schemas.openxmlformats.org/officeDocument/2006/relationships/image" Target="../media/image31.wmf"/><Relationship Id="rId23" Type="http://schemas.openxmlformats.org/officeDocument/2006/relationships/image" Target="../media/image36.png"/><Relationship Id="rId24" Type="http://schemas.openxmlformats.org/officeDocument/2006/relationships/oleObject" Target="../embeddings/oleObject11.bin"/><Relationship Id="rId25" Type="http://schemas.openxmlformats.org/officeDocument/2006/relationships/image" Target="../media/image32.wmf"/><Relationship Id="rId26" Type="http://schemas.openxmlformats.org/officeDocument/2006/relationships/oleObject" Target="../embeddings/oleObject12.bin"/><Relationship Id="rId27" Type="http://schemas.openxmlformats.org/officeDocument/2006/relationships/oleObject" Target="../embeddings/oleObject13.bin"/><Relationship Id="rId28" Type="http://schemas.openxmlformats.org/officeDocument/2006/relationships/oleObject" Target="../embeddings/oleObject14.bin"/><Relationship Id="rId29" Type="http://schemas.openxmlformats.org/officeDocument/2006/relationships/oleObject" Target="../embeddings/oleObject15.bin"/><Relationship Id="rId30" Type="http://schemas.openxmlformats.org/officeDocument/2006/relationships/image" Target="../media/image33.wmf"/><Relationship Id="rId10" Type="http://schemas.openxmlformats.org/officeDocument/2006/relationships/oleObject" Target="../embeddings/oleObject4.bin"/><Relationship Id="rId11" Type="http://schemas.openxmlformats.org/officeDocument/2006/relationships/image" Target="../media/image27.emf"/><Relationship Id="rId12" Type="http://schemas.openxmlformats.org/officeDocument/2006/relationships/oleObject" Target="../embeddings/oleObject5.bin"/><Relationship Id="rId13" Type="http://schemas.openxmlformats.org/officeDocument/2006/relationships/image" Target="../media/image28.wmf"/><Relationship Id="rId14" Type="http://schemas.openxmlformats.org/officeDocument/2006/relationships/image" Target="../media/image35.png"/><Relationship Id="rId15" Type="http://schemas.openxmlformats.org/officeDocument/2006/relationships/oleObject" Target="../embeddings/oleObject6.bin"/><Relationship Id="rId16" Type="http://schemas.openxmlformats.org/officeDocument/2006/relationships/image" Target="../media/image29.wmf"/><Relationship Id="rId17" Type="http://schemas.openxmlformats.org/officeDocument/2006/relationships/oleObject" Target="../embeddings/oleObject7.bin"/><Relationship Id="rId18" Type="http://schemas.openxmlformats.org/officeDocument/2006/relationships/oleObject" Target="../embeddings/oleObject8.bin"/><Relationship Id="rId19" Type="http://schemas.openxmlformats.org/officeDocument/2006/relationships/image" Target="../media/image30.w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oleObject1.bin"/><Relationship Id="rId4" Type="http://schemas.openxmlformats.org/officeDocument/2006/relationships/image" Target="../media/image24.wmf"/><Relationship Id="rId5" Type="http://schemas.openxmlformats.org/officeDocument/2006/relationships/image" Target="../media/image34.wmf"/><Relationship Id="rId6" Type="http://schemas.openxmlformats.org/officeDocument/2006/relationships/oleObject" Target="../embeddings/oleObject2.bin"/><Relationship Id="rId7" Type="http://schemas.openxmlformats.org/officeDocument/2006/relationships/image" Target="../media/image25.emf"/><Relationship Id="rId8" Type="http://schemas.openxmlformats.org/officeDocument/2006/relationships/oleObject" Target="../embeddings/oleObject3.bin"/></Relationships>
</file>

<file path=ppt/slides/_rels/slide16.xml.rels><?xml version="1.0" encoding="UTF-8" standalone="yes"?>
<Relationships xmlns="http://schemas.openxmlformats.org/package/2006/relationships"><Relationship Id="rId11" Type="http://schemas.openxmlformats.org/officeDocument/2006/relationships/image" Target="../media/image40.emf"/><Relationship Id="rId12" Type="http://schemas.openxmlformats.org/officeDocument/2006/relationships/oleObject" Target="../embeddings/oleObject20.bin"/><Relationship Id="rId13" Type="http://schemas.openxmlformats.org/officeDocument/2006/relationships/image" Target="../media/image41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42.png"/><Relationship Id="rId4" Type="http://schemas.openxmlformats.org/officeDocument/2006/relationships/oleObject" Target="../embeddings/oleObject16.bin"/><Relationship Id="rId5" Type="http://schemas.openxmlformats.org/officeDocument/2006/relationships/image" Target="../media/image37.emf"/><Relationship Id="rId6" Type="http://schemas.openxmlformats.org/officeDocument/2006/relationships/oleObject" Target="../embeddings/oleObject17.bin"/><Relationship Id="rId7" Type="http://schemas.openxmlformats.org/officeDocument/2006/relationships/image" Target="../media/image38.emf"/><Relationship Id="rId8" Type="http://schemas.openxmlformats.org/officeDocument/2006/relationships/oleObject" Target="../embeddings/oleObject18.bin"/><Relationship Id="rId9" Type="http://schemas.openxmlformats.org/officeDocument/2006/relationships/image" Target="../media/image39.emf"/><Relationship Id="rId10" Type="http://schemas.openxmlformats.org/officeDocument/2006/relationships/oleObject" Target="../embeddings/oleObject19.bin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emf"/><Relationship Id="rId4" Type="http://schemas.openxmlformats.org/officeDocument/2006/relationships/image" Target="../media/image46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emf"/></Relationships>
</file>

<file path=ppt/slides/_rels/slide19.xml.rels><?xml version="1.0" encoding="UTF-8" standalone="yes"?>
<Relationships xmlns="http://schemas.openxmlformats.org/package/2006/relationships"><Relationship Id="rId11" Type="http://schemas.openxmlformats.org/officeDocument/2006/relationships/image" Target="../media/image49.emf"/><Relationship Id="rId12" Type="http://schemas.openxmlformats.org/officeDocument/2006/relationships/oleObject" Target="../embeddings/oleObject24.bin"/><Relationship Id="rId13" Type="http://schemas.openxmlformats.org/officeDocument/2006/relationships/image" Target="../media/image50.emf"/><Relationship Id="rId14" Type="http://schemas.openxmlformats.org/officeDocument/2006/relationships/oleObject" Target="../embeddings/oleObject25.bin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51.png"/><Relationship Id="rId4" Type="http://schemas.openxmlformats.org/officeDocument/2006/relationships/image" Target="../media/image52.png"/><Relationship Id="rId5" Type="http://schemas.openxmlformats.org/officeDocument/2006/relationships/oleObject" Target="../embeddings/oleObject21.bin"/><Relationship Id="rId6" Type="http://schemas.openxmlformats.org/officeDocument/2006/relationships/image" Target="../media/image47.emf"/><Relationship Id="rId7" Type="http://schemas.openxmlformats.org/officeDocument/2006/relationships/image" Target="../media/image53.png"/><Relationship Id="rId8" Type="http://schemas.openxmlformats.org/officeDocument/2006/relationships/oleObject" Target="../embeddings/oleObject22.bin"/><Relationship Id="rId9" Type="http://schemas.openxmlformats.org/officeDocument/2006/relationships/image" Target="../media/image48.emf"/><Relationship Id="rId10" Type="http://schemas.openxmlformats.org/officeDocument/2006/relationships/oleObject" Target="../embeddings/oleObject23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emf"/><Relationship Id="rId4" Type="http://schemas.openxmlformats.org/officeDocument/2006/relationships/image" Target="../media/image56.emf"/><Relationship Id="rId5" Type="http://schemas.openxmlformats.org/officeDocument/2006/relationships/hyperlink" Target="http://arxiv.org/pdf/1405.6056v1.pdf" TargetMode="External"/><Relationship Id="rId6" Type="http://schemas.openxmlformats.org/officeDocument/2006/relationships/hyperlink" Target="https://arxiv.org/abs/1406.7696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4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emf"/><Relationship Id="rId4" Type="http://schemas.openxmlformats.org/officeDocument/2006/relationships/image" Target="../media/image58.emf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cds.cern.ch/record/2209389/?ln=en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emf"/><Relationship Id="rId4" Type="http://schemas.openxmlformats.org/officeDocument/2006/relationships/image" Target="../media/image61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9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emf"/><Relationship Id="rId4" Type="http://schemas.openxmlformats.org/officeDocument/2006/relationships/image" Target="../media/image61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2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arxiv.org/abs/1402.4431" TargetMode="External"/><Relationship Id="rId4" Type="http://schemas.openxmlformats.org/officeDocument/2006/relationships/image" Target="../media/image65.png"/><Relationship Id="rId5" Type="http://schemas.openxmlformats.org/officeDocument/2006/relationships/image" Target="../media/image66.png"/><Relationship Id="rId6" Type="http://schemas.openxmlformats.org/officeDocument/2006/relationships/image" Target="../media/image67.png"/><Relationship Id="rId7" Type="http://schemas.openxmlformats.org/officeDocument/2006/relationships/oleObject" Target="../embeddings/oleObject26.bin"/><Relationship Id="rId8" Type="http://schemas.openxmlformats.org/officeDocument/2006/relationships/image" Target="../media/image64.emf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4" Type="http://schemas.openxmlformats.org/officeDocument/2006/relationships/image" Target="../media/image7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arxiv.org/pdf/1107.4461v2.pdf" TargetMode="External"/><Relationship Id="rId4" Type="http://schemas.openxmlformats.org/officeDocument/2006/relationships/image" Target="../media/image72.emf"/><Relationship Id="rId5" Type="http://schemas.openxmlformats.org/officeDocument/2006/relationships/hyperlink" Target="http://xxx.tau.ac.il/abs/1401.4266" TargetMode="External"/><Relationship Id="rId6" Type="http://schemas.openxmlformats.org/officeDocument/2006/relationships/image" Target="../media/image73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1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emf"/><Relationship Id="rId4" Type="http://schemas.openxmlformats.org/officeDocument/2006/relationships/image" Target="../media/image75.emf"/><Relationship Id="rId5" Type="http://schemas.openxmlformats.org/officeDocument/2006/relationships/image" Target="../media/image76.emf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arxiv.org/pdf/1307.2308v2.pdf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emf"/><Relationship Id="rId4" Type="http://schemas.openxmlformats.org/officeDocument/2006/relationships/oleObject" Target="../embeddings/oleObject27.bin"/><Relationship Id="rId5" Type="http://schemas.openxmlformats.org/officeDocument/2006/relationships/image" Target="../media/image77.emf"/><Relationship Id="rId6" Type="http://schemas.openxmlformats.org/officeDocument/2006/relationships/image" Target="../media/image81.emf"/><Relationship Id="rId7" Type="http://schemas.openxmlformats.org/officeDocument/2006/relationships/oleObject" Target="../embeddings/oleObject28.bin"/><Relationship Id="rId8" Type="http://schemas.openxmlformats.org/officeDocument/2006/relationships/image" Target="../media/image78.emf"/><Relationship Id="rId9" Type="http://schemas.openxmlformats.org/officeDocument/2006/relationships/oleObject" Target="../embeddings/oleObject29.bin"/><Relationship Id="rId10" Type="http://schemas.openxmlformats.org/officeDocument/2006/relationships/oleObject" Target="../embeddings/oleObject30.bin"/><Relationship Id="rId11" Type="http://schemas.openxmlformats.org/officeDocument/2006/relationships/image" Target="../media/image79.emf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2.png"/><Relationship Id="rId3" Type="http://schemas.openxmlformats.org/officeDocument/2006/relationships/image" Target="../media/image8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em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emf"/><Relationship Id="rId4" Type="http://schemas.openxmlformats.org/officeDocument/2006/relationships/image" Target="../media/image86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4.em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7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8.emf"/><Relationship Id="rId3" Type="http://schemas.openxmlformats.org/officeDocument/2006/relationships/image" Target="../media/image89.emf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emf"/><Relationship Id="rId4" Type="http://schemas.openxmlformats.org/officeDocument/2006/relationships/image" Target="../media/image91.emf"/><Relationship Id="rId5" Type="http://schemas.openxmlformats.org/officeDocument/2006/relationships/hyperlink" Target="http://arxiv.org/pdf/1405.6056v1.pdf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8.emf"/></Relationships>
</file>

<file path=ppt/slides/_rels/slide36.xml.rels><?xml version="1.0" encoding="UTF-8" standalone="yes"?>
<Relationships xmlns="http://schemas.openxmlformats.org/package/2006/relationships"><Relationship Id="rId20" Type="http://schemas.openxmlformats.org/officeDocument/2006/relationships/oleObject" Target="../embeddings/oleObject39.bin"/><Relationship Id="rId21" Type="http://schemas.openxmlformats.org/officeDocument/2006/relationships/image" Target="../media/image99.wmf"/><Relationship Id="rId22" Type="http://schemas.openxmlformats.org/officeDocument/2006/relationships/oleObject" Target="../embeddings/oleObject40.bin"/><Relationship Id="rId23" Type="http://schemas.openxmlformats.org/officeDocument/2006/relationships/image" Target="../media/image100.wmf"/><Relationship Id="rId24" Type="http://schemas.openxmlformats.org/officeDocument/2006/relationships/oleObject" Target="../embeddings/oleObject41.bin"/><Relationship Id="rId25" Type="http://schemas.openxmlformats.org/officeDocument/2006/relationships/image" Target="../media/image101.wmf"/><Relationship Id="rId26" Type="http://schemas.openxmlformats.org/officeDocument/2006/relationships/oleObject" Target="../embeddings/oleObject42.bin"/><Relationship Id="rId27" Type="http://schemas.openxmlformats.org/officeDocument/2006/relationships/image" Target="../media/image102.wmf"/><Relationship Id="rId28" Type="http://schemas.openxmlformats.org/officeDocument/2006/relationships/oleObject" Target="../embeddings/oleObject43.bin"/><Relationship Id="rId29" Type="http://schemas.openxmlformats.org/officeDocument/2006/relationships/image" Target="../media/image103.wmf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110.png"/><Relationship Id="rId4" Type="http://schemas.openxmlformats.org/officeDocument/2006/relationships/oleObject" Target="../embeddings/oleObject31.bin"/><Relationship Id="rId5" Type="http://schemas.openxmlformats.org/officeDocument/2006/relationships/image" Target="../media/image92.wmf"/><Relationship Id="rId30" Type="http://schemas.openxmlformats.org/officeDocument/2006/relationships/image" Target="../media/image112.png"/><Relationship Id="rId31" Type="http://schemas.openxmlformats.org/officeDocument/2006/relationships/oleObject" Target="../embeddings/oleObject44.bin"/><Relationship Id="rId32" Type="http://schemas.openxmlformats.org/officeDocument/2006/relationships/image" Target="../media/image104.emf"/><Relationship Id="rId9" Type="http://schemas.openxmlformats.org/officeDocument/2006/relationships/oleObject" Target="../embeddings/oleObject34.bin"/><Relationship Id="rId6" Type="http://schemas.openxmlformats.org/officeDocument/2006/relationships/oleObject" Target="../embeddings/oleObject32.bin"/><Relationship Id="rId7" Type="http://schemas.openxmlformats.org/officeDocument/2006/relationships/oleObject" Target="../embeddings/oleObject33.bin"/><Relationship Id="rId8" Type="http://schemas.openxmlformats.org/officeDocument/2006/relationships/image" Target="../media/image93.emf"/><Relationship Id="rId33" Type="http://schemas.openxmlformats.org/officeDocument/2006/relationships/oleObject" Target="../embeddings/oleObject45.bin"/><Relationship Id="rId34" Type="http://schemas.openxmlformats.org/officeDocument/2006/relationships/image" Target="../media/image105.emf"/><Relationship Id="rId35" Type="http://schemas.openxmlformats.org/officeDocument/2006/relationships/image" Target="../media/image113.png"/><Relationship Id="rId36" Type="http://schemas.openxmlformats.org/officeDocument/2006/relationships/oleObject" Target="../embeddings/oleObject46.bin"/><Relationship Id="rId10" Type="http://schemas.openxmlformats.org/officeDocument/2006/relationships/image" Target="../media/image94.wmf"/><Relationship Id="rId11" Type="http://schemas.openxmlformats.org/officeDocument/2006/relationships/oleObject" Target="../embeddings/oleObject35.bin"/><Relationship Id="rId12" Type="http://schemas.openxmlformats.org/officeDocument/2006/relationships/image" Target="../media/image95.wmf"/><Relationship Id="rId13" Type="http://schemas.openxmlformats.org/officeDocument/2006/relationships/oleObject" Target="../embeddings/oleObject36.bin"/><Relationship Id="rId14" Type="http://schemas.openxmlformats.org/officeDocument/2006/relationships/image" Target="../media/image96.wmf"/><Relationship Id="rId15" Type="http://schemas.openxmlformats.org/officeDocument/2006/relationships/oleObject" Target="../embeddings/oleObject37.bin"/><Relationship Id="rId16" Type="http://schemas.openxmlformats.org/officeDocument/2006/relationships/image" Target="../media/image97.emf"/><Relationship Id="rId17" Type="http://schemas.openxmlformats.org/officeDocument/2006/relationships/oleObject" Target="../embeddings/oleObject38.bin"/><Relationship Id="rId18" Type="http://schemas.openxmlformats.org/officeDocument/2006/relationships/image" Target="../media/image98.emf"/><Relationship Id="rId19" Type="http://schemas.openxmlformats.org/officeDocument/2006/relationships/image" Target="../media/image111.png"/><Relationship Id="rId37" Type="http://schemas.openxmlformats.org/officeDocument/2006/relationships/image" Target="../media/image106.emf"/><Relationship Id="rId38" Type="http://schemas.openxmlformats.org/officeDocument/2006/relationships/oleObject" Target="../embeddings/oleObject47.bin"/><Relationship Id="rId39" Type="http://schemas.openxmlformats.org/officeDocument/2006/relationships/oleObject" Target="../embeddings/oleObject48.bin"/><Relationship Id="rId40" Type="http://schemas.openxmlformats.org/officeDocument/2006/relationships/image" Target="../media/image107.emf"/><Relationship Id="rId41" Type="http://schemas.openxmlformats.org/officeDocument/2006/relationships/oleObject" Target="../embeddings/oleObject49.bin"/><Relationship Id="rId42" Type="http://schemas.openxmlformats.org/officeDocument/2006/relationships/image" Target="../media/image108.emf"/><Relationship Id="rId43" Type="http://schemas.openxmlformats.org/officeDocument/2006/relationships/oleObject" Target="../embeddings/oleObject50.bin"/><Relationship Id="rId44" Type="http://schemas.openxmlformats.org/officeDocument/2006/relationships/image" Target="../media/image109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emf"/><Relationship Id="rId3" Type="http://schemas.openxmlformats.org/officeDocument/2006/relationships/image" Target="../media/image8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4" Type="http://schemas.openxmlformats.org/officeDocument/2006/relationships/image" Target="../media/image11.emf"/><Relationship Id="rId5" Type="http://schemas.openxmlformats.org/officeDocument/2006/relationships/image" Target="../media/image12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4" Type="http://schemas.openxmlformats.org/officeDocument/2006/relationships/image" Target="../media/image14.emf"/><Relationship Id="rId5" Type="http://schemas.openxmlformats.org/officeDocument/2006/relationships/image" Target="../media/image15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304800"/>
            <a:ext cx="8382000" cy="4038601"/>
          </a:xfrm>
        </p:spPr>
        <p:txBody>
          <a:bodyPr>
            <a:normAutofit/>
          </a:bodyPr>
          <a:lstStyle/>
          <a:p>
            <a:r>
              <a:rPr lang="en-US" sz="4400" dirty="0" smtClean="0"/>
              <a:t>BSM searches at FCC-eh </a:t>
            </a:r>
            <a:br>
              <a:rPr lang="en-US" sz="4400" dirty="0" smtClean="0"/>
            </a:br>
            <a:r>
              <a:rPr lang="en-US" sz="4000" i="1" dirty="0" smtClean="0"/>
              <a:t>(selected topics)</a:t>
            </a:r>
            <a:endParaRPr lang="en-US" sz="3600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429000"/>
            <a:ext cx="4724400" cy="2362200"/>
          </a:xfrm>
        </p:spPr>
        <p:txBody>
          <a:bodyPr>
            <a:normAutofit fontScale="92500" lnSpcReduction="10000"/>
          </a:bodyPr>
          <a:lstStyle/>
          <a:p>
            <a:r>
              <a:rPr lang="en-US" sz="2400" u="sng" dirty="0" smtClean="0">
                <a:solidFill>
                  <a:srgbClr val="002060"/>
                </a:solidFill>
              </a:rPr>
              <a:t>Monica D’Onofrio </a:t>
            </a:r>
          </a:p>
          <a:p>
            <a:r>
              <a:rPr lang="en-US" sz="2400" dirty="0" smtClean="0">
                <a:solidFill>
                  <a:srgbClr val="002060"/>
                </a:solidFill>
              </a:rPr>
              <a:t>(University of Liverpool)</a:t>
            </a:r>
          </a:p>
          <a:p>
            <a:endParaRPr lang="en-US" sz="2400" dirty="0" smtClean="0">
              <a:solidFill>
                <a:srgbClr val="002060"/>
              </a:solidFill>
            </a:endParaRPr>
          </a:p>
          <a:p>
            <a:endParaRPr lang="en-US" sz="2400" dirty="0" smtClean="0">
              <a:solidFill>
                <a:srgbClr val="002060"/>
              </a:solidFill>
            </a:endParaRPr>
          </a:p>
          <a:p>
            <a:r>
              <a:rPr lang="en-US" sz="2400" i="1" dirty="0" smtClean="0">
                <a:solidFill>
                  <a:srgbClr val="002060"/>
                </a:solidFill>
              </a:rPr>
              <a:t>for the BSM </a:t>
            </a:r>
            <a:r>
              <a:rPr lang="en-US" sz="2400" i="1" dirty="0" err="1" smtClean="0">
                <a:solidFill>
                  <a:srgbClr val="002060"/>
                </a:solidFill>
              </a:rPr>
              <a:t>ep</a:t>
            </a:r>
            <a:r>
              <a:rPr lang="en-US" sz="2400" i="1" dirty="0" smtClean="0">
                <a:solidFill>
                  <a:srgbClr val="002060"/>
                </a:solidFill>
              </a:rPr>
              <a:t> team</a:t>
            </a:r>
          </a:p>
          <a:p>
            <a:r>
              <a:rPr lang="en-US" sz="2200" i="1" dirty="0" smtClean="0">
                <a:solidFill>
                  <a:srgbClr val="002060"/>
                </a:solidFill>
              </a:rPr>
              <a:t>[</a:t>
            </a:r>
            <a:r>
              <a:rPr lang="en-US" sz="2200" i="1" dirty="0" err="1" smtClean="0">
                <a:solidFill>
                  <a:srgbClr val="002060"/>
                </a:solidFill>
              </a:rPr>
              <a:t>coord</a:t>
            </a:r>
            <a:r>
              <a:rPr lang="en-US" sz="2200" i="1" dirty="0" smtClean="0">
                <a:solidFill>
                  <a:srgbClr val="002060"/>
                </a:solidFill>
              </a:rPr>
              <a:t>. MD, Georges </a:t>
            </a:r>
            <a:r>
              <a:rPr lang="en-US" sz="2200" i="1" dirty="0" err="1" smtClean="0">
                <a:solidFill>
                  <a:srgbClr val="002060"/>
                </a:solidFill>
              </a:rPr>
              <a:t>Azuelos</a:t>
            </a:r>
            <a:r>
              <a:rPr lang="en-US" sz="2200" i="1" dirty="0" smtClean="0">
                <a:solidFill>
                  <a:srgbClr val="002060"/>
                </a:solidFill>
              </a:rPr>
              <a:t>]</a:t>
            </a:r>
          </a:p>
          <a:p>
            <a:endParaRPr lang="en-US" sz="24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5181600" y="5029200"/>
            <a:ext cx="3886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Trebuchet MS" pitchFamily="34" charset="0"/>
              </a:rPr>
              <a:t>1</a:t>
            </a:r>
            <a:r>
              <a:rPr lang="en-US" sz="2000" baseline="30000" dirty="0" smtClean="0">
                <a:latin typeface="Trebuchet MS" pitchFamily="34" charset="0"/>
              </a:rPr>
              <a:t>st</a:t>
            </a:r>
            <a:r>
              <a:rPr lang="en-US" sz="2000" dirty="0" smtClean="0">
                <a:latin typeface="Trebuchet MS" pitchFamily="34" charset="0"/>
              </a:rPr>
              <a:t> FCC Physics Week</a:t>
            </a:r>
          </a:p>
          <a:p>
            <a:pPr algn="ctr"/>
            <a:r>
              <a:rPr lang="en-US" sz="2000" dirty="0" smtClean="0">
                <a:latin typeface="Trebuchet MS" pitchFamily="34" charset="0"/>
              </a:rPr>
              <a:t>January 19</a:t>
            </a:r>
            <a:r>
              <a:rPr lang="en-US" sz="2000" baseline="30000" dirty="0" smtClean="0">
                <a:latin typeface="Trebuchet MS" pitchFamily="34" charset="0"/>
              </a:rPr>
              <a:t>th</a:t>
            </a:r>
            <a:r>
              <a:rPr lang="en-US" sz="2000" dirty="0" smtClean="0">
                <a:latin typeface="Trebuchet MS" pitchFamily="34" charset="0"/>
              </a:rPr>
              <a:t> 2017</a:t>
            </a:r>
          </a:p>
          <a:p>
            <a:pPr algn="ctr"/>
            <a:r>
              <a:rPr lang="en-US" sz="2000" dirty="0" smtClean="0">
                <a:latin typeface="Trebuchet MS" pitchFamily="34" charset="0"/>
              </a:rPr>
              <a:t> </a:t>
            </a:r>
            <a:endParaRPr lang="en-US" sz="2000" dirty="0">
              <a:latin typeface="Trebuchet MS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7400" y="3733800"/>
            <a:ext cx="2380226" cy="1054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-1" y="9219"/>
            <a:ext cx="9143999" cy="693876"/>
          </a:xfrm>
        </p:spPr>
        <p:txBody>
          <a:bodyPr/>
          <a:lstStyle/>
          <a:p>
            <a:r>
              <a:rPr lang="en-US" sz="3400" dirty="0" smtClean="0">
                <a:latin typeface="+mn-lt"/>
                <a:cs typeface="Palatino"/>
              </a:rPr>
              <a:t>   Impact of PDF @ High x</a:t>
            </a:r>
            <a:endParaRPr lang="en-US" sz="3400" dirty="0">
              <a:latin typeface="+mn-lt"/>
              <a:cs typeface="Palatino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04800" y="762000"/>
            <a:ext cx="856650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Arial"/>
              <a:buChar char="•"/>
            </a:pPr>
            <a:r>
              <a:rPr lang="en-US" dirty="0">
                <a:cs typeface="Palatino"/>
              </a:rPr>
              <a:t>l</a:t>
            </a:r>
            <a:r>
              <a:rPr lang="en-US" dirty="0" smtClean="0">
                <a:cs typeface="Palatino"/>
              </a:rPr>
              <a:t>arge uncertainties in high x PDFs limit searches for new physics at high scales</a:t>
            </a:r>
            <a:endParaRPr lang="en-US" sz="1400" baseline="30000" dirty="0" smtClean="0">
              <a:cs typeface="Palatino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4885"/>
          <a:stretch/>
        </p:blipFill>
        <p:spPr>
          <a:xfrm>
            <a:off x="7086600" y="1102968"/>
            <a:ext cx="1688768" cy="125923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09600" y="1105756"/>
            <a:ext cx="6554681" cy="6468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700" dirty="0">
                <a:latin typeface="+mj-lt"/>
                <a:cs typeface="Palatino"/>
              </a:rPr>
              <a:t>m</a:t>
            </a:r>
            <a:r>
              <a:rPr lang="en-US" sz="1700" dirty="0" smtClean="0">
                <a:latin typeface="+mj-lt"/>
                <a:cs typeface="Palatino"/>
              </a:rPr>
              <a:t>any interesting processes at LHC are gluon-gluon initiated:                                        </a:t>
            </a:r>
            <a:r>
              <a:rPr lang="en-US" sz="1600" dirty="0" smtClean="0">
                <a:latin typeface="+mj-lt"/>
                <a:cs typeface="Palatino"/>
              </a:rPr>
              <a:t>top, Higgs, … and BSM processes, such as </a:t>
            </a:r>
            <a:r>
              <a:rPr lang="en-US" sz="1600" dirty="0" err="1" smtClean="0">
                <a:latin typeface="+mj-lt"/>
                <a:cs typeface="Palatino"/>
              </a:rPr>
              <a:t>gluino</a:t>
            </a:r>
            <a:r>
              <a:rPr lang="en-US" sz="1600" dirty="0" smtClean="0">
                <a:latin typeface="+mj-lt"/>
                <a:cs typeface="Palatino"/>
              </a:rPr>
              <a:t> pair production</a:t>
            </a:r>
          </a:p>
        </p:txBody>
      </p:sp>
      <p:sp>
        <p:nvSpPr>
          <p:cNvPr id="13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937485" y="6356350"/>
            <a:ext cx="6281105" cy="365125"/>
          </a:xfrm>
        </p:spPr>
        <p:txBody>
          <a:bodyPr/>
          <a:lstStyle/>
          <a:p>
            <a:r>
              <a:rPr lang="en-US" smtClean="0"/>
              <a:t>Monica D'Onofrio, 1st FCC physics week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7392982" y="6202461"/>
            <a:ext cx="152479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srgbClr val="000090"/>
                </a:solidFill>
                <a:latin typeface="Palatino"/>
                <a:cs typeface="Palatino"/>
              </a:rPr>
              <a:t>arXiv:1211.5102</a:t>
            </a:r>
            <a:endParaRPr lang="en-US" sz="14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1/19/2017</a:t>
            </a:r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2083" y="2165122"/>
            <a:ext cx="3106917" cy="225447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04800" y="1676400"/>
            <a:ext cx="856650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Arial"/>
              <a:buChar char="•"/>
            </a:pPr>
            <a:r>
              <a:rPr lang="en-US" dirty="0" smtClean="0">
                <a:cs typeface="Palatino"/>
              </a:rPr>
              <a:t>For HL-LHC </a:t>
            </a:r>
            <a:r>
              <a:rPr lang="en-US" dirty="0" smtClean="0">
                <a:cs typeface="Palatino"/>
                <a:sym typeface="Wingdings"/>
              </a:rPr>
              <a:t> studied in detail impact of </a:t>
            </a:r>
            <a:r>
              <a:rPr lang="en-US" dirty="0" err="1" smtClean="0">
                <a:cs typeface="Palatino"/>
                <a:sym typeface="Wingdings"/>
              </a:rPr>
              <a:t>LHeC</a:t>
            </a:r>
            <a:r>
              <a:rPr lang="en-US" dirty="0" smtClean="0">
                <a:cs typeface="Palatino"/>
                <a:sym typeface="Wingdings"/>
              </a:rPr>
              <a:t> </a:t>
            </a:r>
            <a:endParaRPr lang="en-US" sz="1400" baseline="30000" dirty="0" smtClean="0">
              <a:cs typeface="Palatino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648200" y="5029200"/>
            <a:ext cx="20310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err="1" smtClean="0"/>
              <a:t>Christoph</a:t>
            </a:r>
            <a:r>
              <a:rPr lang="en-US" sz="1400" i="1" dirty="0" smtClean="0"/>
              <a:t> </a:t>
            </a:r>
            <a:r>
              <a:rPr lang="en-US" sz="1400" i="1" dirty="0" err="1" smtClean="0"/>
              <a:t>Borschensky</a:t>
            </a:r>
            <a:endParaRPr lang="en-US" sz="1400" i="1" dirty="0" smtClean="0"/>
          </a:p>
          <a:p>
            <a:r>
              <a:rPr lang="en-US" sz="1400" i="1" dirty="0" smtClean="0"/>
              <a:t>Michael Kramer</a:t>
            </a:r>
            <a:endParaRPr lang="en-US" sz="1400" i="1" dirty="0"/>
          </a:p>
        </p:txBody>
      </p:sp>
      <p:sp>
        <p:nvSpPr>
          <p:cNvPr id="18" name="Content Placeholder 4"/>
          <p:cNvSpPr>
            <a:spLocks noGrp="1"/>
          </p:cNvSpPr>
          <p:nvPr>
            <p:ph idx="1"/>
          </p:nvPr>
        </p:nvSpPr>
        <p:spPr>
          <a:xfrm>
            <a:off x="304800" y="4505325"/>
            <a:ext cx="3810000" cy="1057275"/>
          </a:xfrm>
        </p:spPr>
        <p:txBody>
          <a:bodyPr>
            <a:normAutofit fontScale="85000" lnSpcReduction="10000"/>
          </a:bodyPr>
          <a:lstStyle/>
          <a:p>
            <a:pPr>
              <a:spcBef>
                <a:spcPts val="500"/>
              </a:spcBef>
            </a:pPr>
            <a:r>
              <a:rPr lang="en-US" sz="1800" dirty="0" smtClean="0">
                <a:solidFill>
                  <a:srgbClr val="FF0000"/>
                </a:solidFill>
              </a:rPr>
              <a:t>Studies updated with modern PDF sets! </a:t>
            </a:r>
          </a:p>
          <a:p>
            <a:pPr lvl="1"/>
            <a:r>
              <a:rPr lang="en-US" sz="1500" dirty="0" smtClean="0"/>
              <a:t>M(</a:t>
            </a:r>
            <a:r>
              <a:rPr lang="en-US" sz="1500" dirty="0" err="1" smtClean="0"/>
              <a:t>squark</a:t>
            </a:r>
            <a:r>
              <a:rPr lang="en-US" sz="1500" dirty="0" smtClean="0"/>
              <a:t>)=M(</a:t>
            </a:r>
            <a:r>
              <a:rPr lang="en-US" sz="1500" dirty="0" err="1" smtClean="0"/>
              <a:t>gluino</a:t>
            </a:r>
            <a:r>
              <a:rPr lang="en-US" sz="1500" dirty="0" smtClean="0"/>
              <a:t>)=</a:t>
            </a:r>
            <a:r>
              <a:rPr lang="en-US" sz="1500" dirty="0" err="1" smtClean="0">
                <a:latin typeface="Symbol" charset="2"/>
                <a:cs typeface="Symbol" charset="2"/>
              </a:rPr>
              <a:t>m</a:t>
            </a:r>
            <a:r>
              <a:rPr lang="en-US" sz="1500" baseline="-25000" dirty="0" err="1" smtClean="0"/>
              <a:t>R</a:t>
            </a:r>
            <a:r>
              <a:rPr lang="en-US" sz="1500" dirty="0" smtClean="0"/>
              <a:t>=</a:t>
            </a:r>
            <a:r>
              <a:rPr lang="en-US" sz="1500" dirty="0" smtClean="0">
                <a:latin typeface="Symbol" charset="2"/>
                <a:cs typeface="Symbol" charset="2"/>
              </a:rPr>
              <a:t>m</a:t>
            </a:r>
            <a:r>
              <a:rPr lang="en-US" sz="1500" baseline="-25000" dirty="0" smtClean="0"/>
              <a:t>F</a:t>
            </a:r>
          </a:p>
          <a:p>
            <a:pPr lvl="1"/>
            <a:r>
              <a:rPr lang="en-US" sz="1500" dirty="0" err="1" smtClean="0"/>
              <a:t>LHeC</a:t>
            </a:r>
            <a:r>
              <a:rPr lang="en-US" sz="1500" dirty="0" smtClean="0"/>
              <a:t> PDF uncertainties unchanged </a:t>
            </a:r>
          </a:p>
          <a:p>
            <a:pPr lvl="1"/>
            <a:r>
              <a:rPr lang="en-US" sz="1500" dirty="0" smtClean="0"/>
              <a:t>Normalized to MMHT14</a:t>
            </a:r>
          </a:p>
        </p:txBody>
      </p:sp>
      <p:sp>
        <p:nvSpPr>
          <p:cNvPr id="19" name="Rectangle 18"/>
          <p:cNvSpPr/>
          <p:nvPr/>
        </p:nvSpPr>
        <p:spPr>
          <a:xfrm>
            <a:off x="381000" y="5569803"/>
            <a:ext cx="39624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Bef>
                <a:spcPts val="500"/>
              </a:spcBef>
            </a:pPr>
            <a:endParaRPr lang="en-US" sz="1600" dirty="0">
              <a:solidFill>
                <a:srgbClr val="0000FF"/>
              </a:solidFill>
              <a:latin typeface="+mj-lt"/>
            </a:endParaRPr>
          </a:p>
        </p:txBody>
      </p:sp>
      <p:pic>
        <p:nvPicPr>
          <p:cNvPr id="20" name="Picture 19" descr="gluino_pair_prod_MMHT14_prescription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5986" y="2590800"/>
            <a:ext cx="5088013" cy="3739906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4800600" y="5181600"/>
            <a:ext cx="20310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err="1" smtClean="0"/>
              <a:t>Christoph</a:t>
            </a:r>
            <a:r>
              <a:rPr lang="en-US" sz="1400" i="1" dirty="0" smtClean="0"/>
              <a:t> </a:t>
            </a:r>
            <a:r>
              <a:rPr lang="en-US" sz="1400" i="1" dirty="0" err="1" smtClean="0"/>
              <a:t>Borschensky</a:t>
            </a:r>
            <a:endParaRPr lang="en-US" sz="1400" i="1" dirty="0" smtClean="0"/>
          </a:p>
          <a:p>
            <a:r>
              <a:rPr lang="en-US" sz="1400" i="1" dirty="0" smtClean="0"/>
              <a:t>Michael Kramer</a:t>
            </a:r>
            <a:endParaRPr lang="en-US" sz="1400" i="1" dirty="0"/>
          </a:p>
        </p:txBody>
      </p:sp>
      <p:sp>
        <p:nvSpPr>
          <p:cNvPr id="4" name="Rectangle 3"/>
          <p:cNvSpPr/>
          <p:nvPr/>
        </p:nvSpPr>
        <p:spPr>
          <a:xfrm>
            <a:off x="304800" y="5569803"/>
            <a:ext cx="4343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500"/>
              </a:spcBef>
            </a:pPr>
            <a:r>
              <a:rPr lang="en-US" sz="1600" dirty="0">
                <a:solidFill>
                  <a:srgbClr val="0000FF"/>
                </a:solidFill>
              </a:rPr>
              <a:t>Use prescription from J. </a:t>
            </a:r>
            <a:r>
              <a:rPr lang="en-US" sz="1600" dirty="0" err="1">
                <a:solidFill>
                  <a:srgbClr val="0000FF"/>
                </a:solidFill>
              </a:rPr>
              <a:t>Rojo</a:t>
            </a:r>
            <a:r>
              <a:rPr lang="en-US" sz="1600" dirty="0">
                <a:solidFill>
                  <a:srgbClr val="0000FF"/>
                </a:solidFill>
              </a:rPr>
              <a:t> to </a:t>
            </a:r>
            <a:r>
              <a:rPr lang="en-US" sz="1600" dirty="0" smtClean="0">
                <a:solidFill>
                  <a:srgbClr val="0000FF"/>
                </a:solidFill>
              </a:rPr>
              <a:t>avoid </a:t>
            </a:r>
            <a:r>
              <a:rPr lang="en-US" sz="1600" dirty="0">
                <a:solidFill>
                  <a:srgbClr val="0000FF"/>
                </a:solidFill>
              </a:rPr>
              <a:t>negative x-section at at high masses for </a:t>
            </a:r>
            <a:r>
              <a:rPr lang="en-US" sz="1600" dirty="0" smtClean="0">
                <a:solidFill>
                  <a:srgbClr val="0000FF"/>
                </a:solidFill>
              </a:rPr>
              <a:t>NNPDF30nlo </a:t>
            </a:r>
            <a:r>
              <a:rPr lang="en-US" sz="1600" dirty="0" smtClean="0">
                <a:solidFill>
                  <a:srgbClr val="0000FF"/>
                </a:solidFill>
                <a:sym typeface="Wingdings"/>
              </a:rPr>
              <a:t> x-section calculation unstable</a:t>
            </a:r>
            <a:endParaRPr lang="en-US" sz="1600" dirty="0">
              <a:solidFill>
                <a:srgbClr val="0000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629400" y="2590800"/>
            <a:ext cx="1143000" cy="3429000"/>
          </a:xfrm>
          <a:prstGeom prst="rect">
            <a:avLst/>
          </a:prstGeom>
          <a:noFill/>
          <a:ln w="571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3124200" y="4038600"/>
            <a:ext cx="3352800" cy="9906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962400" y="2145268"/>
            <a:ext cx="1351339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800000"/>
                </a:solidFill>
              </a:rPr>
              <a:t>&lt; x &gt; ~ 0.4 </a:t>
            </a:r>
            <a:endParaRPr lang="en-US" b="1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17500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58431" y="914400"/>
            <a:ext cx="6185569" cy="2667000"/>
          </a:xfrm>
          <a:prstGeom prst="rect">
            <a:avLst/>
          </a:prstGeom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-1" y="9219"/>
            <a:ext cx="9143999" cy="693876"/>
          </a:xfrm>
        </p:spPr>
        <p:txBody>
          <a:bodyPr/>
          <a:lstStyle/>
          <a:p>
            <a:r>
              <a:rPr lang="en-US" sz="3400" dirty="0" smtClean="0">
                <a:latin typeface="+mn-lt"/>
                <a:cs typeface="Palatino"/>
              </a:rPr>
              <a:t>   Impact of PDF @ High x: FCC</a:t>
            </a:r>
            <a:endParaRPr lang="en-US" sz="3400" dirty="0">
              <a:latin typeface="+mn-lt"/>
              <a:cs typeface="Palatino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81000" y="762000"/>
            <a:ext cx="5105400" cy="3407088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Arial"/>
              <a:buChar char="•"/>
            </a:pPr>
            <a:r>
              <a:rPr lang="en-US" dirty="0" smtClean="0">
                <a:cs typeface="Palatino"/>
              </a:rPr>
              <a:t>FCC-</a:t>
            </a:r>
            <a:r>
              <a:rPr lang="en-US" dirty="0" err="1" smtClean="0">
                <a:cs typeface="Palatino"/>
              </a:rPr>
              <a:t>hh</a:t>
            </a:r>
            <a:r>
              <a:rPr lang="en-US" dirty="0" smtClean="0">
                <a:cs typeface="Palatino"/>
              </a:rPr>
              <a:t> reach up to </a:t>
            </a:r>
            <a:r>
              <a:rPr lang="en-US" b="1" dirty="0" smtClean="0">
                <a:cs typeface="Palatino"/>
              </a:rPr>
              <a:t>13(16) </a:t>
            </a:r>
            <a:r>
              <a:rPr lang="en-US" b="1" dirty="0" err="1" smtClean="0">
                <a:cs typeface="Palatino"/>
              </a:rPr>
              <a:t>TeV</a:t>
            </a:r>
            <a:r>
              <a:rPr lang="en-US" b="1" dirty="0" smtClean="0">
                <a:cs typeface="Palatino"/>
              </a:rPr>
              <a:t> for </a:t>
            </a:r>
            <a:r>
              <a:rPr lang="en-US" b="1" dirty="0" err="1" smtClean="0">
                <a:cs typeface="Palatino"/>
              </a:rPr>
              <a:t>gluino</a:t>
            </a:r>
            <a:r>
              <a:rPr lang="en-US" b="1" dirty="0" smtClean="0">
                <a:cs typeface="Palatino"/>
              </a:rPr>
              <a:t> pair </a:t>
            </a:r>
            <a:r>
              <a:rPr lang="en-US" b="1" dirty="0" smtClean="0">
                <a:cs typeface="Palatino"/>
              </a:rPr>
              <a:t>production, </a:t>
            </a:r>
            <a:r>
              <a:rPr lang="en-US" b="1" dirty="0" smtClean="0">
                <a:cs typeface="Palatino"/>
                <a:sym typeface="Wingdings"/>
              </a:rPr>
              <a:t> </a:t>
            </a:r>
            <a:r>
              <a:rPr lang="en-US" b="1" dirty="0" smtClean="0">
                <a:cs typeface="Palatino"/>
              </a:rPr>
              <a:t>17(20) </a:t>
            </a:r>
            <a:r>
              <a:rPr lang="en-US" b="1" dirty="0" err="1" smtClean="0">
                <a:cs typeface="Palatino"/>
              </a:rPr>
              <a:t>TeV</a:t>
            </a:r>
            <a:r>
              <a:rPr lang="en-US" b="1" dirty="0" smtClean="0">
                <a:cs typeface="Palatino"/>
              </a:rPr>
              <a:t> for non-decoupled </a:t>
            </a:r>
            <a:r>
              <a:rPr lang="en-US" b="1" dirty="0" err="1" smtClean="0">
                <a:cs typeface="Palatino"/>
              </a:rPr>
              <a:t>squark</a:t>
            </a:r>
            <a:r>
              <a:rPr lang="en-US" b="1" dirty="0" smtClean="0">
                <a:cs typeface="Palatino"/>
              </a:rPr>
              <a:t>/</a:t>
            </a:r>
            <a:r>
              <a:rPr lang="en-US" b="1" dirty="0" err="1" smtClean="0">
                <a:cs typeface="Palatino"/>
              </a:rPr>
              <a:t>gluino</a:t>
            </a:r>
            <a:r>
              <a:rPr lang="en-US" b="1" dirty="0" smtClean="0">
                <a:cs typeface="Palatino"/>
              </a:rPr>
              <a:t> for 3(30)/ab</a:t>
            </a:r>
            <a:r>
              <a:rPr lang="en-US" b="1" baseline="30000" dirty="0" smtClean="0">
                <a:cs typeface="Palatino"/>
              </a:rPr>
              <a:t>-1</a:t>
            </a:r>
            <a:endParaRPr lang="en-US" b="1" baseline="30000" dirty="0" smtClean="0">
              <a:cs typeface="Palatino"/>
            </a:endParaRPr>
          </a:p>
          <a:p>
            <a:pPr marL="285750" indent="-285750">
              <a:lnSpc>
                <a:spcPct val="120000"/>
              </a:lnSpc>
              <a:buFont typeface="Arial"/>
              <a:buChar char="•"/>
            </a:pPr>
            <a:endParaRPr lang="en-US" dirty="0" smtClean="0">
              <a:cs typeface="Palatino"/>
            </a:endParaRPr>
          </a:p>
          <a:p>
            <a:pPr marL="285750" indent="-285750">
              <a:lnSpc>
                <a:spcPct val="120000"/>
              </a:lnSpc>
              <a:buFont typeface="Arial"/>
              <a:buChar char="•"/>
            </a:pPr>
            <a:r>
              <a:rPr lang="en-US" dirty="0" smtClean="0">
                <a:cs typeface="Palatino"/>
              </a:rPr>
              <a:t>Similar x </a:t>
            </a:r>
            <a:r>
              <a:rPr lang="en-US" dirty="0" smtClean="0">
                <a:cs typeface="Palatino"/>
              </a:rPr>
              <a:t>range for the sensitive region </a:t>
            </a:r>
            <a:endParaRPr lang="en-US" dirty="0" smtClean="0">
              <a:cs typeface="Palatino"/>
            </a:endParaRPr>
          </a:p>
          <a:p>
            <a:pPr>
              <a:lnSpc>
                <a:spcPct val="120000"/>
              </a:lnSpc>
            </a:pPr>
            <a:r>
              <a:rPr lang="en-US" dirty="0">
                <a:cs typeface="Palatino"/>
              </a:rPr>
              <a:t> </a:t>
            </a:r>
            <a:r>
              <a:rPr lang="en-US" dirty="0" smtClean="0">
                <a:cs typeface="Palatino"/>
              </a:rPr>
              <a:t>   </a:t>
            </a:r>
            <a:r>
              <a:rPr lang="en-US" dirty="0" smtClean="0">
                <a:cs typeface="Palatino"/>
              </a:rPr>
              <a:t>(</a:t>
            </a:r>
            <a:r>
              <a:rPr lang="en-US" dirty="0" smtClean="0">
                <a:cs typeface="Palatino"/>
              </a:rPr>
              <a:t>&lt;x&gt; </a:t>
            </a:r>
            <a:r>
              <a:rPr lang="en-US" dirty="0" smtClean="0">
                <a:cs typeface="Palatino"/>
              </a:rPr>
              <a:t>~ 0.4) </a:t>
            </a:r>
            <a:r>
              <a:rPr lang="en-US" dirty="0" smtClean="0">
                <a:cs typeface="Palatino"/>
                <a:sym typeface="Wingdings"/>
              </a:rPr>
              <a:t> </a:t>
            </a:r>
            <a:r>
              <a:rPr lang="en-US" dirty="0" smtClean="0">
                <a:cs typeface="Palatino"/>
                <a:sym typeface="Wingdings"/>
              </a:rPr>
              <a:t>~</a:t>
            </a:r>
            <a:r>
              <a:rPr lang="en-US" dirty="0" smtClean="0">
                <a:cs typeface="Palatino"/>
                <a:sym typeface="Wingdings"/>
              </a:rPr>
              <a:t>40-50% </a:t>
            </a:r>
            <a:r>
              <a:rPr lang="en-US" dirty="0" smtClean="0">
                <a:cs typeface="Palatino"/>
                <a:sym typeface="Wingdings"/>
              </a:rPr>
              <a:t>uncertainties on the </a:t>
            </a:r>
            <a:r>
              <a:rPr lang="en-US" dirty="0" smtClean="0">
                <a:cs typeface="Palatino"/>
                <a:sym typeface="Wingdings"/>
              </a:rPr>
              <a:t>   </a:t>
            </a:r>
          </a:p>
          <a:p>
            <a:pPr>
              <a:lnSpc>
                <a:spcPct val="120000"/>
              </a:lnSpc>
            </a:pPr>
            <a:r>
              <a:rPr lang="en-US" dirty="0">
                <a:cs typeface="Palatino"/>
                <a:sym typeface="Wingdings"/>
              </a:rPr>
              <a:t> </a:t>
            </a:r>
            <a:r>
              <a:rPr lang="en-US" dirty="0" smtClean="0">
                <a:cs typeface="Palatino"/>
                <a:sym typeface="Wingdings"/>
              </a:rPr>
              <a:t>  </a:t>
            </a:r>
            <a:r>
              <a:rPr lang="en-US" dirty="0" smtClean="0">
                <a:cs typeface="Palatino"/>
                <a:sym typeface="Wingdings"/>
              </a:rPr>
              <a:t>prediction </a:t>
            </a:r>
            <a:r>
              <a:rPr lang="en-US" dirty="0" smtClean="0">
                <a:cs typeface="Palatino"/>
                <a:sym typeface="Wingdings"/>
              </a:rPr>
              <a:t>of gluon-gluon initiated processes </a:t>
            </a:r>
            <a:endParaRPr lang="en-US" dirty="0" smtClean="0">
              <a:cs typeface="Palatino"/>
              <a:sym typeface="Wingdings"/>
            </a:endParaRPr>
          </a:p>
          <a:p>
            <a:pPr marL="742950" lvl="1" indent="-285750">
              <a:lnSpc>
                <a:spcPct val="120000"/>
              </a:lnSpc>
              <a:buFont typeface="Arial"/>
              <a:buChar char="•"/>
            </a:pPr>
            <a:r>
              <a:rPr lang="en-US" i="1" dirty="0" smtClean="0">
                <a:solidFill>
                  <a:srgbClr val="800000"/>
                </a:solidFill>
                <a:cs typeface="Palatino"/>
                <a:sym typeface="Wingdings"/>
              </a:rPr>
              <a:t>Might be an issue also for central values</a:t>
            </a:r>
          </a:p>
          <a:p>
            <a:pPr>
              <a:lnSpc>
                <a:spcPct val="120000"/>
              </a:lnSpc>
            </a:pPr>
            <a:endParaRPr lang="en-US" i="1" dirty="0" smtClean="0">
              <a:solidFill>
                <a:srgbClr val="800000"/>
              </a:solidFill>
              <a:cs typeface="Palatino"/>
            </a:endParaRPr>
          </a:p>
          <a:p>
            <a:pPr>
              <a:lnSpc>
                <a:spcPct val="120000"/>
              </a:lnSpc>
            </a:pPr>
            <a:r>
              <a:rPr lang="en-US" i="1" dirty="0" smtClean="0">
                <a:solidFill>
                  <a:srgbClr val="800000"/>
                </a:solidFill>
                <a:cs typeface="Palatino"/>
              </a:rPr>
              <a:t>Other </a:t>
            </a:r>
            <a:r>
              <a:rPr lang="en-US" i="1" dirty="0" smtClean="0">
                <a:solidFill>
                  <a:srgbClr val="800000"/>
                </a:solidFill>
                <a:cs typeface="Palatino"/>
              </a:rPr>
              <a:t>aspects might play a non-negligible role:  </a:t>
            </a:r>
          </a:p>
        </p:txBody>
      </p:sp>
      <p:sp>
        <p:nvSpPr>
          <p:cNvPr id="13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937485" y="6356350"/>
            <a:ext cx="6281105" cy="365125"/>
          </a:xfrm>
        </p:spPr>
        <p:txBody>
          <a:bodyPr/>
          <a:lstStyle/>
          <a:p>
            <a:r>
              <a:rPr lang="en-US" smtClean="0"/>
              <a:t>Monica D'Onofrio, 1st FCC physics week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1/19/2017</a:t>
            </a:r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381000" y="5602069"/>
            <a:ext cx="5562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Bef>
                <a:spcPts val="500"/>
              </a:spcBef>
            </a:pPr>
            <a:r>
              <a:rPr lang="en-US" b="1" dirty="0" smtClean="0">
                <a:solidFill>
                  <a:srgbClr val="0000FF"/>
                </a:solidFill>
                <a:latin typeface="+mj-lt"/>
              </a:rPr>
              <a:t>No doubts that having an e-p machine </a:t>
            </a:r>
            <a:r>
              <a:rPr lang="en-US" b="1" dirty="0" smtClean="0">
                <a:solidFill>
                  <a:srgbClr val="0000FF"/>
                </a:solidFill>
                <a:latin typeface="+mj-lt"/>
              </a:rPr>
              <a:t>running in parallel with p-p will be very important</a:t>
            </a:r>
            <a:endParaRPr lang="en-US" b="1" dirty="0">
              <a:solidFill>
                <a:srgbClr val="0000FF"/>
              </a:solidFill>
              <a:latin typeface="+mj-l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81000" y="4180582"/>
            <a:ext cx="48768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i="1" baseline="30000" dirty="0" smtClean="0"/>
              <a:t>See also Stefano’s talk</a:t>
            </a:r>
          </a:p>
          <a:p>
            <a:endParaRPr lang="en-US" sz="2400" i="1" baseline="30000" dirty="0" smtClean="0"/>
          </a:p>
          <a:p>
            <a:r>
              <a:rPr lang="en-US" sz="2400" b="1" baseline="30000" dirty="0" smtClean="0"/>
              <a:t>Top PDF: </a:t>
            </a:r>
            <a:r>
              <a:rPr lang="en-US" sz="2400" baseline="30000" dirty="0" smtClean="0"/>
              <a:t>at </a:t>
            </a:r>
            <a:r>
              <a:rPr lang="en-US" sz="2400" baseline="30000" dirty="0"/>
              <a:t>the very high Q2, </a:t>
            </a:r>
            <a:r>
              <a:rPr lang="en-US" sz="2400" baseline="30000" dirty="0" smtClean="0"/>
              <a:t>top </a:t>
            </a:r>
            <a:r>
              <a:rPr lang="en-US" sz="2400" baseline="30000" dirty="0"/>
              <a:t>becomes small and will have to be included as </a:t>
            </a:r>
            <a:r>
              <a:rPr lang="en-US" sz="2400" baseline="30000" dirty="0" smtClean="0"/>
              <a:t>6F PDFs</a:t>
            </a:r>
          </a:p>
          <a:p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63772" y="3733800"/>
            <a:ext cx="3051628" cy="220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29378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Direct searches at FCC-eh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10" name="Subtitle 9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1/19/2017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Monica D'Onofrio, 1st FCC physics week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4927600" y="5969000"/>
            <a:ext cx="184666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52400" y="3200400"/>
            <a:ext cx="8915400" cy="289560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00066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LQ production </a:t>
            </a:r>
            <a:endParaRPr lang="en-US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1/19/2017</a:t>
            </a:r>
            <a:endParaRPr lang="en-US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Monica D'Onofrio, 1st FCC physics week</a:t>
            </a:r>
            <a:endParaRPr lang="en-US"/>
          </a:p>
        </p:txBody>
      </p:sp>
      <p:sp>
        <p:nvSpPr>
          <p:cNvPr id="5" name="Segnaposto contenuto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1800" b="1" dirty="0" err="1">
                <a:cs typeface="Palatino"/>
              </a:rPr>
              <a:t>L</a:t>
            </a:r>
            <a:r>
              <a:rPr lang="en-US" sz="1800" b="1" dirty="0" err="1" smtClean="0">
                <a:cs typeface="Palatino"/>
              </a:rPr>
              <a:t>eptoquarks</a:t>
            </a:r>
            <a:r>
              <a:rPr lang="en-US" sz="1800" b="1" dirty="0" smtClean="0">
                <a:cs typeface="Palatino"/>
              </a:rPr>
              <a:t> </a:t>
            </a:r>
            <a:r>
              <a:rPr lang="en-US" sz="1800" b="1" dirty="0">
                <a:cs typeface="Palatino"/>
              </a:rPr>
              <a:t>(LQs) </a:t>
            </a:r>
            <a:r>
              <a:rPr lang="en-US" sz="1800" dirty="0">
                <a:cs typeface="Palatino"/>
              </a:rPr>
              <a:t>appear in several extensions to </a:t>
            </a:r>
            <a:r>
              <a:rPr lang="en-US" sz="1800" dirty="0" smtClean="0">
                <a:cs typeface="Palatino"/>
              </a:rPr>
              <a:t>SM: production </a:t>
            </a:r>
            <a:r>
              <a:rPr lang="en-US" sz="1800" dirty="0" smtClean="0">
                <a:latin typeface="Symbol" charset="2"/>
                <a:cs typeface="Symbol" charset="2"/>
              </a:rPr>
              <a:t>s ~</a:t>
            </a:r>
            <a:endParaRPr lang="en-US" sz="1800" dirty="0">
              <a:latin typeface="Symbol" charset="2"/>
              <a:cs typeface="Symbol" charset="2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US" sz="1800" dirty="0">
                <a:cs typeface="Palatino"/>
              </a:rPr>
              <a:t>can be</a:t>
            </a:r>
            <a:r>
              <a:rPr lang="en-US" sz="1800" b="1" dirty="0">
                <a:cs typeface="Palatino"/>
              </a:rPr>
              <a:t> scalar </a:t>
            </a:r>
            <a:r>
              <a:rPr lang="en-US" sz="1800" dirty="0">
                <a:cs typeface="Palatino"/>
              </a:rPr>
              <a:t>or </a:t>
            </a:r>
            <a:r>
              <a:rPr lang="en-US" sz="1800" b="1" dirty="0">
                <a:cs typeface="Palatino"/>
              </a:rPr>
              <a:t>vector</a:t>
            </a:r>
            <a:r>
              <a:rPr lang="en-US" sz="1800" dirty="0">
                <a:cs typeface="Palatino"/>
              </a:rPr>
              <a:t>, with fermion number 0 (e</a:t>
            </a:r>
            <a:r>
              <a:rPr lang="en-US" sz="1800" baseline="30000" dirty="0">
                <a:cs typeface="Palatino"/>
              </a:rPr>
              <a:t>-</a:t>
            </a:r>
            <a:r>
              <a:rPr lang="en-US" sz="1800" dirty="0" err="1">
                <a:cs typeface="Palatino"/>
              </a:rPr>
              <a:t>qbar</a:t>
            </a:r>
            <a:r>
              <a:rPr lang="en-US" sz="1800" dirty="0">
                <a:cs typeface="Palatino"/>
              </a:rPr>
              <a:t>) or 2 (e</a:t>
            </a:r>
            <a:r>
              <a:rPr lang="en-US" sz="1800" baseline="30000" dirty="0">
                <a:cs typeface="Palatino"/>
              </a:rPr>
              <a:t>-</a:t>
            </a:r>
            <a:r>
              <a:rPr lang="en-US" sz="1800" dirty="0">
                <a:cs typeface="Palatino"/>
              </a:rPr>
              <a:t>q)</a:t>
            </a:r>
          </a:p>
          <a:p>
            <a:pPr marL="285750" indent="-285750">
              <a:lnSpc>
                <a:spcPct val="120000"/>
              </a:lnSpc>
              <a:buFont typeface="Arial"/>
              <a:buChar char="•"/>
            </a:pPr>
            <a:r>
              <a:rPr lang="it-IT" sz="1800" b="1" dirty="0" smtClean="0"/>
              <a:t>At the </a:t>
            </a:r>
            <a:r>
              <a:rPr lang="it-IT" sz="1800" b="1" dirty="0" err="1" smtClean="0"/>
              <a:t>p-p</a:t>
            </a:r>
            <a:r>
              <a:rPr lang="it-IT" sz="1800" b="1" dirty="0" smtClean="0"/>
              <a:t>,</a:t>
            </a:r>
            <a:r>
              <a:rPr lang="it-IT" sz="1800" dirty="0" smtClean="0"/>
              <a:t> </a:t>
            </a:r>
            <a:r>
              <a:rPr lang="it-IT" sz="1800" dirty="0" err="1" smtClean="0"/>
              <a:t>mostly</a:t>
            </a:r>
            <a:r>
              <a:rPr lang="it-IT" sz="1800" dirty="0" smtClean="0"/>
              <a:t> </a:t>
            </a:r>
            <a:r>
              <a:rPr lang="it-IT" sz="1800" dirty="0" err="1" smtClean="0"/>
              <a:t>pair</a:t>
            </a:r>
            <a:r>
              <a:rPr lang="it-IT" sz="1800" dirty="0" smtClean="0"/>
              <a:t> production (from gg or </a:t>
            </a:r>
            <a:r>
              <a:rPr lang="it-IT" sz="1800" dirty="0" err="1" smtClean="0"/>
              <a:t>qq</a:t>
            </a:r>
            <a:r>
              <a:rPr lang="it-IT" sz="1800" dirty="0" smtClean="0"/>
              <a:t>)</a:t>
            </a:r>
          </a:p>
          <a:p>
            <a:pPr lvl="1"/>
            <a:r>
              <a:rPr lang="it-IT" sz="1600" dirty="0" smtClean="0"/>
              <a:t> </a:t>
            </a:r>
            <a:r>
              <a:rPr lang="it-IT" sz="1600" dirty="0" err="1" smtClean="0"/>
              <a:t>if</a:t>
            </a:r>
            <a:r>
              <a:rPr lang="it-IT" sz="1600" dirty="0" smtClean="0"/>
              <a:t> </a:t>
            </a:r>
            <a:r>
              <a:rPr lang="it-IT" sz="1600" dirty="0" smtClean="0">
                <a:latin typeface="Symbol" pitchFamily="18" charset="2"/>
              </a:rPr>
              <a:t>l</a:t>
            </a:r>
            <a:r>
              <a:rPr lang="it-IT" sz="1600" dirty="0" smtClean="0"/>
              <a:t> </a:t>
            </a:r>
            <a:r>
              <a:rPr lang="it-IT" sz="1600" dirty="0" err="1" smtClean="0"/>
              <a:t>not</a:t>
            </a:r>
            <a:r>
              <a:rPr lang="it-IT" sz="1600" dirty="0" smtClean="0"/>
              <a:t> </a:t>
            </a:r>
            <a:r>
              <a:rPr lang="it-IT" sz="1600" dirty="0" err="1" smtClean="0"/>
              <a:t>too</a:t>
            </a:r>
            <a:r>
              <a:rPr lang="it-IT" sz="1600" dirty="0" smtClean="0"/>
              <a:t> strong (0.3 or </a:t>
            </a:r>
            <a:r>
              <a:rPr lang="it-IT" sz="1600" dirty="0" err="1" smtClean="0"/>
              <a:t>lower</a:t>
            </a:r>
            <a:r>
              <a:rPr lang="it-IT" sz="1600" dirty="0" smtClean="0"/>
              <a:t>)</a:t>
            </a:r>
            <a:endParaRPr lang="it-IT" sz="1600" dirty="0"/>
          </a:p>
          <a:p>
            <a:pPr marL="274320" lvl="1" indent="0">
              <a:buNone/>
            </a:pPr>
            <a:r>
              <a:rPr lang="it-IT" sz="1600" dirty="0" smtClean="0"/>
              <a:t>cross </a:t>
            </a:r>
            <a:r>
              <a:rPr lang="it-IT" sz="1600" dirty="0" err="1" smtClean="0"/>
              <a:t>section</a:t>
            </a:r>
            <a:r>
              <a:rPr lang="it-IT" sz="1600" dirty="0" smtClean="0"/>
              <a:t> </a:t>
            </a:r>
            <a:r>
              <a:rPr lang="it-IT" sz="1600" dirty="0" err="1" smtClean="0"/>
              <a:t>independent</a:t>
            </a:r>
            <a:r>
              <a:rPr lang="it-IT" sz="1600" dirty="0" smtClean="0"/>
              <a:t> on </a:t>
            </a:r>
            <a:r>
              <a:rPr lang="it-IT" sz="1600" dirty="0" smtClean="0">
                <a:latin typeface="Symbol" pitchFamily="18" charset="2"/>
              </a:rPr>
              <a:t>l</a:t>
            </a:r>
          </a:p>
          <a:p>
            <a:pPr lvl="1"/>
            <a:endParaRPr lang="en-US" sz="1300" b="1" dirty="0">
              <a:solidFill>
                <a:srgbClr val="800000"/>
              </a:solidFill>
              <a:latin typeface="+mn-lt"/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900" y="2819400"/>
            <a:ext cx="4390500" cy="3087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5313" y="3758288"/>
            <a:ext cx="3291487" cy="1575712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5980115" y="4398258"/>
            <a:ext cx="3297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FF0000"/>
                </a:solidFill>
                <a:latin typeface="Lucida Grande"/>
                <a:ea typeface="Lucida Grande"/>
                <a:cs typeface="Lucida Grande"/>
              </a:rPr>
              <a:t>λ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7850150" y="4398258"/>
            <a:ext cx="3297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FF0000"/>
                </a:solidFill>
                <a:latin typeface="Lucida Grande"/>
                <a:ea typeface="Lucida Grande"/>
                <a:cs typeface="Lucida Grande"/>
              </a:rPr>
              <a:t>λ</a:t>
            </a:r>
            <a:endParaRPr lang="en-US" dirty="0"/>
          </a:p>
        </p:txBody>
      </p:sp>
      <p:sp>
        <p:nvSpPr>
          <p:cNvPr id="12" name="Oval 11"/>
          <p:cNvSpPr/>
          <p:nvPr/>
        </p:nvSpPr>
        <p:spPr>
          <a:xfrm>
            <a:off x="6378200" y="4558960"/>
            <a:ext cx="215646" cy="134732"/>
          </a:xfrm>
          <a:prstGeom prst="ellipse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7532937" y="4553984"/>
            <a:ext cx="215646" cy="134732"/>
          </a:xfrm>
          <a:prstGeom prst="ellipse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648200" y="2514600"/>
            <a:ext cx="4572000" cy="3334246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lnSpc>
                <a:spcPct val="120000"/>
              </a:lnSpc>
              <a:buFont typeface="Arial"/>
              <a:buChar char="•"/>
            </a:pPr>
            <a:r>
              <a:rPr lang="en-US" sz="1600" b="1" dirty="0" smtClean="0">
                <a:ea typeface="Lucida Grande"/>
                <a:cs typeface="Palatino"/>
              </a:rPr>
              <a:t>At the e-p</a:t>
            </a:r>
            <a:r>
              <a:rPr lang="en-US" sz="1600" dirty="0" smtClean="0">
                <a:ea typeface="Lucida Grande"/>
                <a:cs typeface="Palatino"/>
              </a:rPr>
              <a:t>: </a:t>
            </a:r>
            <a:r>
              <a:rPr lang="en-US" sz="1600" dirty="0">
                <a:cs typeface="Palatino"/>
              </a:rPr>
              <a:t>both </a:t>
            </a:r>
            <a:r>
              <a:rPr lang="en-US" sz="1600" dirty="0">
                <a:solidFill>
                  <a:srgbClr val="0000FF"/>
                </a:solidFill>
                <a:cs typeface="Palatino"/>
              </a:rPr>
              <a:t>baryon</a:t>
            </a:r>
            <a:r>
              <a:rPr lang="en-US" sz="1600" dirty="0">
                <a:cs typeface="Palatino"/>
              </a:rPr>
              <a:t> and </a:t>
            </a:r>
            <a:r>
              <a:rPr lang="en-US" sz="1600" dirty="0">
                <a:solidFill>
                  <a:srgbClr val="008000"/>
                </a:solidFill>
                <a:cs typeface="Palatino"/>
              </a:rPr>
              <a:t>lepton</a:t>
            </a:r>
            <a:r>
              <a:rPr lang="en-US" sz="1600" dirty="0">
                <a:cs typeface="Palatino"/>
              </a:rPr>
              <a:t> quantum numbers – ideally suited to search for and study properties of new particles coupling to both leptons and </a:t>
            </a:r>
            <a:r>
              <a:rPr lang="en-US" sz="1600" dirty="0" smtClean="0">
                <a:cs typeface="Palatino"/>
              </a:rPr>
              <a:t>quarks</a:t>
            </a:r>
          </a:p>
          <a:p>
            <a:pPr marL="285750" indent="-285750">
              <a:lnSpc>
                <a:spcPct val="120000"/>
              </a:lnSpc>
              <a:buFont typeface="Arial"/>
              <a:buChar char="•"/>
            </a:pPr>
            <a:endParaRPr lang="en-US" sz="1600" dirty="0">
              <a:cs typeface="Palatino"/>
            </a:endParaRPr>
          </a:p>
          <a:p>
            <a:pPr marL="285750" indent="-285750">
              <a:lnSpc>
                <a:spcPct val="120000"/>
              </a:lnSpc>
              <a:buFont typeface="Arial"/>
              <a:buChar char="•"/>
            </a:pPr>
            <a:endParaRPr lang="en-US" sz="1600" dirty="0" smtClean="0">
              <a:cs typeface="Palatino"/>
            </a:endParaRPr>
          </a:p>
          <a:p>
            <a:pPr marL="285750" indent="-285750">
              <a:lnSpc>
                <a:spcPct val="120000"/>
              </a:lnSpc>
              <a:buFont typeface="Arial"/>
              <a:buChar char="•"/>
            </a:pPr>
            <a:endParaRPr lang="en-US" sz="1600" dirty="0">
              <a:cs typeface="Palatino"/>
            </a:endParaRPr>
          </a:p>
          <a:p>
            <a:pPr marL="285750" indent="-285750">
              <a:lnSpc>
                <a:spcPct val="120000"/>
              </a:lnSpc>
              <a:buFont typeface="Arial"/>
              <a:buChar char="•"/>
            </a:pPr>
            <a:endParaRPr lang="en-US" sz="1600" dirty="0" smtClean="0">
              <a:ea typeface="Lucida Grande"/>
              <a:cs typeface="Palatino"/>
            </a:endParaRPr>
          </a:p>
          <a:p>
            <a:pPr marL="285750" indent="-285750">
              <a:lnSpc>
                <a:spcPct val="120000"/>
              </a:lnSpc>
              <a:buFont typeface="Arial"/>
              <a:buChar char="•"/>
            </a:pPr>
            <a:endParaRPr lang="en-US" sz="1600" dirty="0">
              <a:ea typeface="Lucida Grande"/>
              <a:cs typeface="Palatino"/>
            </a:endParaRPr>
          </a:p>
          <a:p>
            <a:pPr marL="285750" indent="-285750">
              <a:lnSpc>
                <a:spcPct val="120000"/>
              </a:lnSpc>
              <a:buFont typeface="Arial"/>
              <a:buChar char="•"/>
            </a:pPr>
            <a:endParaRPr lang="en-US" sz="1600" dirty="0" smtClean="0">
              <a:ea typeface="Lucida Grande"/>
              <a:cs typeface="Palatino"/>
            </a:endParaRPr>
          </a:p>
          <a:p>
            <a:pPr marL="285750" indent="-285750">
              <a:lnSpc>
                <a:spcPct val="120000"/>
              </a:lnSpc>
              <a:buFont typeface="Arial"/>
              <a:buChar char="•"/>
            </a:pPr>
            <a:r>
              <a:rPr lang="en-US" sz="1600" dirty="0" smtClean="0">
                <a:ea typeface="Lucida Grande"/>
                <a:cs typeface="Palatino"/>
              </a:rPr>
              <a:t>single</a:t>
            </a:r>
            <a:r>
              <a:rPr lang="en-US" sz="1600" dirty="0">
                <a:ea typeface="Lucida Grande"/>
                <a:cs typeface="Palatino"/>
              </a:rPr>
              <a:t>, resonant production; sensitive to </a:t>
            </a:r>
            <a:r>
              <a:rPr lang="en-US" sz="1600" b="1" dirty="0" err="1">
                <a:solidFill>
                  <a:srgbClr val="FF0000"/>
                </a:solidFill>
                <a:ea typeface="Lucida Grande"/>
                <a:cs typeface="Lucida Grande"/>
              </a:rPr>
              <a:t>λ</a:t>
            </a:r>
            <a:endParaRPr lang="en-US" sz="1600" b="1" dirty="0">
              <a:solidFill>
                <a:srgbClr val="FF0000"/>
              </a:solidFill>
              <a:cs typeface="Palatino"/>
            </a:endParaRPr>
          </a:p>
        </p:txBody>
      </p:sp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838200"/>
            <a:ext cx="1043307" cy="504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86774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1914015"/>
            <a:ext cx="4572000" cy="4334386"/>
          </a:xfrm>
          <a:prstGeom prst="rect">
            <a:avLst/>
          </a:prstGeom>
        </p:spPr>
      </p:pic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937485" y="6356350"/>
            <a:ext cx="6281105" cy="365125"/>
          </a:xfrm>
        </p:spPr>
        <p:txBody>
          <a:bodyPr/>
          <a:lstStyle/>
          <a:p>
            <a:r>
              <a:rPr lang="en-US" smtClean="0"/>
              <a:t>Monica D'Onofrio, 1st FCC physics week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-1" y="9218"/>
            <a:ext cx="9143999" cy="659649"/>
          </a:xfrm>
        </p:spPr>
        <p:txBody>
          <a:bodyPr/>
          <a:lstStyle/>
          <a:p>
            <a:pPr algn="ctr"/>
            <a:r>
              <a:rPr lang="en-US" sz="3400" dirty="0" smtClean="0">
                <a:latin typeface="+mj-lt"/>
                <a:cs typeface="Calisto MT"/>
              </a:rPr>
              <a:t>LQ status and reach at FCC -eh</a:t>
            </a:r>
            <a:endParaRPr lang="en-US" sz="3400" dirty="0">
              <a:latin typeface="+mj-lt"/>
              <a:cs typeface="Calisto M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295400" y="2743200"/>
            <a:ext cx="87456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err="1" smtClean="0">
                <a:solidFill>
                  <a:srgbClr val="FF0000"/>
                </a:solidFill>
                <a:latin typeface="Arial Black"/>
                <a:cs typeface="Arial Black"/>
              </a:rPr>
              <a:t>LHeC</a:t>
            </a:r>
            <a:endParaRPr lang="en-US" sz="1500" dirty="0">
              <a:solidFill>
                <a:srgbClr val="FF0000"/>
              </a:solidFill>
              <a:latin typeface="Arial Black"/>
              <a:cs typeface="Arial Black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78945" y="3715435"/>
            <a:ext cx="191685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smtClean="0">
                <a:solidFill>
                  <a:srgbClr val="008000"/>
                </a:solidFill>
                <a:latin typeface="Arial Black"/>
                <a:cs typeface="Arial Black"/>
              </a:rPr>
              <a:t>FCC-eh 60GeV</a:t>
            </a:r>
            <a:endParaRPr lang="en-US" sz="1500" dirty="0">
              <a:solidFill>
                <a:srgbClr val="008000"/>
              </a:solidFill>
              <a:latin typeface="Arial Black"/>
              <a:cs typeface="Arial Black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0999" y="774564"/>
            <a:ext cx="8610601" cy="379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dirty="0" smtClean="0">
                <a:latin typeface="+mj-lt"/>
                <a:cs typeface="Palatino"/>
              </a:rPr>
              <a:t>1</a:t>
            </a:r>
            <a:r>
              <a:rPr lang="en-US" sz="1600" baseline="30000" dirty="0" smtClean="0">
                <a:latin typeface="+mj-lt"/>
                <a:cs typeface="Palatino"/>
              </a:rPr>
              <a:t>st</a:t>
            </a:r>
            <a:r>
              <a:rPr lang="en-US" sz="1600" dirty="0" smtClean="0">
                <a:latin typeface="+mj-lt"/>
                <a:cs typeface="Palatino"/>
              </a:rPr>
              <a:t> generation LQs</a:t>
            </a:r>
            <a:r>
              <a:rPr lang="en-US" sz="1600" dirty="0" smtClean="0">
                <a:latin typeface="+mj-lt"/>
                <a:ea typeface="Lucida Grande"/>
                <a:cs typeface="Lucida Grande"/>
                <a:sym typeface="Wingdings"/>
              </a:rPr>
              <a:t>  </a:t>
            </a:r>
            <a:r>
              <a:rPr lang="en-US" sz="1600" dirty="0" smtClean="0">
                <a:solidFill>
                  <a:srgbClr val="800000"/>
                </a:solidFill>
                <a:latin typeface="+mj-lt"/>
                <a:cs typeface="Palatino"/>
              </a:rPr>
              <a:t>Current constraints almost there with 3.2/</a:t>
            </a:r>
            <a:r>
              <a:rPr lang="en-US" sz="1600" dirty="0" err="1" smtClean="0">
                <a:solidFill>
                  <a:srgbClr val="800000"/>
                </a:solidFill>
                <a:latin typeface="+mj-lt"/>
                <a:cs typeface="Palatino"/>
              </a:rPr>
              <a:t>fb</a:t>
            </a:r>
            <a:r>
              <a:rPr lang="en-US" sz="1600" dirty="0" smtClean="0">
                <a:solidFill>
                  <a:srgbClr val="800000"/>
                </a:solidFill>
                <a:latin typeface="+mj-lt"/>
                <a:cs typeface="Palatino"/>
              </a:rPr>
              <a:t> @ 13 </a:t>
            </a:r>
            <a:r>
              <a:rPr lang="en-US" sz="1600" dirty="0" err="1" smtClean="0">
                <a:solidFill>
                  <a:srgbClr val="800000"/>
                </a:solidFill>
                <a:latin typeface="+mj-lt"/>
                <a:cs typeface="Palatino"/>
              </a:rPr>
              <a:t>TeV</a:t>
            </a:r>
            <a:r>
              <a:rPr lang="en-US" sz="1600" dirty="0" smtClean="0">
                <a:solidFill>
                  <a:srgbClr val="800000"/>
                </a:solidFill>
                <a:latin typeface="+mj-lt"/>
                <a:cs typeface="Palatino"/>
              </a:rPr>
              <a:t>  </a:t>
            </a:r>
            <a:endParaRPr lang="en-US" sz="1600" dirty="0">
              <a:solidFill>
                <a:srgbClr val="800000"/>
              </a:solidFill>
              <a:latin typeface="+mj-lt"/>
              <a:cs typeface="Palatino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936119" y="1919103"/>
            <a:ext cx="4055481" cy="74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dirty="0" err="1">
                <a:solidFill>
                  <a:srgbClr val="0000FF"/>
                </a:solidFill>
                <a:cs typeface="Palatino"/>
              </a:rPr>
              <a:t>e</a:t>
            </a:r>
            <a:r>
              <a:rPr lang="en-US" dirty="0" err="1" smtClean="0">
                <a:solidFill>
                  <a:srgbClr val="0000FF"/>
                </a:solidFill>
                <a:cs typeface="Palatino"/>
              </a:rPr>
              <a:t>p</a:t>
            </a:r>
            <a:r>
              <a:rPr lang="en-US" dirty="0" smtClean="0">
                <a:solidFill>
                  <a:srgbClr val="0000FF"/>
                </a:solidFill>
                <a:cs typeface="Palatino"/>
              </a:rPr>
              <a:t> scenario</a:t>
            </a:r>
            <a:r>
              <a:rPr lang="en-US" dirty="0" smtClean="0">
                <a:cs typeface="Palatino"/>
              </a:rPr>
              <a:t>: </a:t>
            </a:r>
          </a:p>
          <a:p>
            <a:pPr algn="r">
              <a:lnSpc>
                <a:spcPct val="120000"/>
              </a:lnSpc>
            </a:pPr>
            <a:r>
              <a:rPr lang="en-US" dirty="0" smtClean="0">
                <a:cs typeface="Palatino"/>
              </a:rPr>
              <a:t>sensitive to </a:t>
            </a:r>
            <a:r>
              <a:rPr lang="en-US" dirty="0" err="1" smtClean="0">
                <a:solidFill>
                  <a:srgbClr val="FF0000"/>
                </a:solidFill>
                <a:ea typeface="Lucida Grande"/>
                <a:cs typeface="Lucida Grande"/>
              </a:rPr>
              <a:t>λ</a:t>
            </a:r>
            <a:r>
              <a:rPr lang="en-US" dirty="0">
                <a:solidFill>
                  <a:srgbClr val="FF0000"/>
                </a:solidFill>
                <a:ea typeface="Lucida Grande"/>
                <a:cs typeface="Lucida Grande"/>
              </a:rPr>
              <a:t> </a:t>
            </a:r>
            <a:r>
              <a:rPr lang="en-US" dirty="0" smtClean="0">
                <a:solidFill>
                  <a:srgbClr val="FF0000"/>
                </a:solidFill>
                <a:cs typeface="Palatino"/>
              </a:rPr>
              <a:t>&lt;&lt; e=√4π</a:t>
            </a:r>
            <a:r>
              <a:rPr lang="en-US" dirty="0" smtClean="0">
                <a:solidFill>
                  <a:srgbClr val="FF0000"/>
                </a:solidFill>
                <a:ea typeface="Lucida Grande"/>
                <a:cs typeface="Palatino"/>
              </a:rPr>
              <a:t>α=0.03</a:t>
            </a:r>
            <a:endParaRPr lang="en-US" sz="1500" dirty="0">
              <a:solidFill>
                <a:srgbClr val="FF0000"/>
              </a:solidFill>
              <a:cs typeface="Palatino"/>
            </a:endParaRP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1/19/2017</a:t>
            </a:r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5181600" y="2209800"/>
            <a:ext cx="3810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it-IT" sz="1600" dirty="0"/>
              <a:t> 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1664" y="1219200"/>
            <a:ext cx="8589936" cy="468000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1219200" y="2009001"/>
            <a:ext cx="19552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"/>
                <a:cs typeface="Times"/>
              </a:rPr>
              <a:t>(</a:t>
            </a:r>
            <a:r>
              <a:rPr lang="en-US" sz="1200" dirty="0" err="1" smtClean="0">
                <a:latin typeface="Symbol" charset="2"/>
                <a:cs typeface="Symbol" charset="2"/>
              </a:rPr>
              <a:t>l</a:t>
            </a:r>
            <a:r>
              <a:rPr lang="en-US" sz="1200" baseline="-25000" dirty="0" err="1" smtClean="0">
                <a:latin typeface="Times"/>
                <a:cs typeface="Times"/>
              </a:rPr>
              <a:t>LQ</a:t>
            </a:r>
            <a:r>
              <a:rPr lang="en-US" sz="1200" baseline="-25000" dirty="0" smtClean="0">
                <a:latin typeface="Times"/>
                <a:cs typeface="Times"/>
              </a:rPr>
              <a:t>  </a:t>
            </a:r>
            <a:r>
              <a:rPr lang="en-US" sz="1200" dirty="0" smtClean="0">
                <a:latin typeface="Times"/>
                <a:cs typeface="Times"/>
              </a:rPr>
              <a:t>= 0.03 </a:t>
            </a:r>
            <a:r>
              <a:rPr lang="en-US" sz="1200" dirty="0" smtClean="0">
                <a:latin typeface="Times"/>
                <a:cs typeface="Times"/>
              </a:rPr>
              <a:t>= LHC </a:t>
            </a:r>
            <a:r>
              <a:rPr lang="en-US" sz="1200" dirty="0" smtClean="0">
                <a:latin typeface="Times"/>
                <a:cs typeface="Times"/>
              </a:rPr>
              <a:t>‘</a:t>
            </a:r>
            <a:r>
              <a:rPr lang="en-US" sz="1200" dirty="0" smtClean="0">
                <a:latin typeface="Times"/>
                <a:cs typeface="Times"/>
              </a:rPr>
              <a:t>usual’ l)</a:t>
            </a:r>
            <a:endParaRPr lang="en-US" sz="1200" dirty="0">
              <a:latin typeface="Times"/>
              <a:cs typeface="Times"/>
            </a:endParaRPr>
          </a:p>
        </p:txBody>
      </p:sp>
      <p:cxnSp>
        <p:nvCxnSpPr>
          <p:cNvPr id="24" name="Straight Arrow Connector 23"/>
          <p:cNvCxnSpPr/>
          <p:nvPr/>
        </p:nvCxnSpPr>
        <p:spPr>
          <a:xfrm flipH="1">
            <a:off x="914400" y="2286000"/>
            <a:ext cx="1295400" cy="0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2438400" y="4800600"/>
            <a:ext cx="0" cy="685800"/>
          </a:xfrm>
          <a:prstGeom prst="straightConnector1">
            <a:avLst/>
          </a:prstGeom>
          <a:ln>
            <a:solidFill>
              <a:srgbClr val="8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5562600" y="2819400"/>
            <a:ext cx="35052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Sensitivity of HL-LHC could go to ~2.8 – 2.9 </a:t>
            </a:r>
            <a:r>
              <a:rPr lang="en-US" dirty="0" err="1" smtClean="0"/>
              <a:t>TeV</a:t>
            </a:r>
            <a:r>
              <a:rPr lang="en-US" dirty="0" smtClean="0"/>
              <a:t> </a:t>
            </a:r>
          </a:p>
          <a:p>
            <a:pPr marL="285750" indent="-285750">
              <a:buFont typeface="Wingdings" charset="0"/>
              <a:buChar char="à"/>
            </a:pPr>
            <a:r>
              <a:rPr lang="en-US" dirty="0" smtClean="0"/>
              <a:t>Close to the </a:t>
            </a:r>
            <a:r>
              <a:rPr lang="en-US" dirty="0" smtClean="0"/>
              <a:t>reach </a:t>
            </a:r>
            <a:r>
              <a:rPr lang="en-US" dirty="0" smtClean="0"/>
              <a:t>for FCC-eh </a:t>
            </a:r>
            <a:endParaRPr lang="en-US" dirty="0" smtClean="0"/>
          </a:p>
          <a:p>
            <a:pPr marL="285750" indent="-285750">
              <a:buFont typeface="Wingdings" charset="0"/>
              <a:buChar char="à"/>
            </a:pPr>
            <a:r>
              <a:rPr lang="en-US" dirty="0" smtClean="0"/>
              <a:t>Dependence </a:t>
            </a:r>
            <a:r>
              <a:rPr lang="en-US" dirty="0" smtClean="0"/>
              <a:t>on lambda</a:t>
            </a:r>
          </a:p>
          <a:p>
            <a:endParaRPr lang="en-US" dirty="0"/>
          </a:p>
          <a:p>
            <a:r>
              <a:rPr lang="en-US" dirty="0" smtClean="0"/>
              <a:t>If deviations are found by the end of HL-LHC, FCC-</a:t>
            </a:r>
            <a:r>
              <a:rPr lang="en-US" dirty="0" err="1" smtClean="0"/>
              <a:t>hh</a:t>
            </a:r>
            <a:r>
              <a:rPr lang="en-US" dirty="0" smtClean="0"/>
              <a:t> will definitely see them, and FCC-eh can characterize those signals!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2514600" y="4797623"/>
            <a:ext cx="11667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Current LHC</a:t>
            </a:r>
            <a:endParaRPr lang="en-US" sz="1400" dirty="0"/>
          </a:p>
        </p:txBody>
      </p:sp>
      <p:sp>
        <p:nvSpPr>
          <p:cNvPr id="35" name="TextBox 34"/>
          <p:cNvSpPr txBox="1"/>
          <p:nvPr/>
        </p:nvSpPr>
        <p:spPr>
          <a:xfrm>
            <a:off x="3886200" y="5867400"/>
            <a:ext cx="3429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800000"/>
                </a:solidFill>
              </a:rPr>
              <a:t>3000/</a:t>
            </a:r>
            <a:r>
              <a:rPr lang="en-US" sz="1400" dirty="0" err="1" smtClean="0">
                <a:solidFill>
                  <a:srgbClr val="800000"/>
                </a:solidFill>
              </a:rPr>
              <a:t>fb</a:t>
            </a:r>
            <a:r>
              <a:rPr lang="en-US" sz="1400" dirty="0" smtClean="0">
                <a:solidFill>
                  <a:srgbClr val="800000"/>
                </a:solidFill>
              </a:rPr>
              <a:t> @ 14 </a:t>
            </a:r>
            <a:r>
              <a:rPr lang="en-US" sz="1400" dirty="0" err="1" smtClean="0">
                <a:solidFill>
                  <a:srgbClr val="800000"/>
                </a:solidFill>
              </a:rPr>
              <a:t>TeV</a:t>
            </a:r>
            <a:r>
              <a:rPr lang="en-US" sz="1400" dirty="0" smtClean="0">
                <a:solidFill>
                  <a:srgbClr val="800000"/>
                </a:solidFill>
              </a:rPr>
              <a:t> ~ 2.9 </a:t>
            </a:r>
            <a:r>
              <a:rPr lang="en-US" sz="1400" dirty="0" err="1" smtClean="0">
                <a:solidFill>
                  <a:srgbClr val="800000"/>
                </a:solidFill>
              </a:rPr>
              <a:t>TeV</a:t>
            </a:r>
            <a:r>
              <a:rPr lang="en-US" sz="1400" dirty="0" smtClean="0">
                <a:solidFill>
                  <a:srgbClr val="800000"/>
                </a:solidFill>
              </a:rPr>
              <a:t> reach</a:t>
            </a:r>
          </a:p>
          <a:p>
            <a:r>
              <a:rPr lang="en-US" sz="1400" dirty="0">
                <a:solidFill>
                  <a:srgbClr val="800000"/>
                </a:solidFill>
              </a:rPr>
              <a:t>(use </a:t>
            </a:r>
            <a:r>
              <a:rPr lang="en-US" sz="1400" dirty="0">
                <a:solidFill>
                  <a:srgbClr val="800000"/>
                </a:solidFill>
                <a:hlinkClick r:id="rId4"/>
              </a:rPr>
              <a:t>http://collider-</a:t>
            </a:r>
            <a:r>
              <a:rPr lang="en-US" sz="1400" dirty="0" smtClean="0">
                <a:solidFill>
                  <a:srgbClr val="800000"/>
                </a:solidFill>
                <a:hlinkClick r:id="rId4"/>
              </a:rPr>
              <a:t>reach.web.cern.ch</a:t>
            </a:r>
            <a:r>
              <a:rPr lang="en-US" sz="1400" dirty="0" smtClean="0">
                <a:solidFill>
                  <a:srgbClr val="800000"/>
                </a:solidFill>
              </a:rPr>
              <a:t>)</a:t>
            </a:r>
          </a:p>
          <a:p>
            <a:endParaRPr lang="en-US" sz="1400" dirty="0">
              <a:solidFill>
                <a:srgbClr val="800000"/>
              </a:solidFill>
            </a:endParaRPr>
          </a:p>
        </p:txBody>
      </p:sp>
      <p:cxnSp>
        <p:nvCxnSpPr>
          <p:cNvPr id="36" name="Straight Arrow Connector 35"/>
          <p:cNvCxnSpPr/>
          <p:nvPr/>
        </p:nvCxnSpPr>
        <p:spPr>
          <a:xfrm>
            <a:off x="4267200" y="5257800"/>
            <a:ext cx="0" cy="685800"/>
          </a:xfrm>
          <a:prstGeom prst="straightConnector1">
            <a:avLst/>
          </a:prstGeom>
          <a:ln>
            <a:solidFill>
              <a:srgbClr val="800000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3505200" y="2283023"/>
            <a:ext cx="13929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Times"/>
                <a:cs typeface="Times"/>
              </a:rPr>
              <a:t>L</a:t>
            </a:r>
            <a:r>
              <a:rPr lang="en-US" sz="1400" baseline="-25000" dirty="0" smtClean="0">
                <a:latin typeface="Times"/>
                <a:cs typeface="Times"/>
              </a:rPr>
              <a:t>FCC-eh</a:t>
            </a:r>
            <a:r>
              <a:rPr lang="en-US" sz="1400" dirty="0" smtClean="0">
                <a:latin typeface="Times"/>
                <a:cs typeface="Times"/>
              </a:rPr>
              <a:t> = 500fb</a:t>
            </a:r>
            <a:r>
              <a:rPr lang="en-US" sz="1400" baseline="30000" dirty="0" smtClean="0">
                <a:latin typeface="Times"/>
                <a:cs typeface="Times"/>
              </a:rPr>
              <a:t>-1</a:t>
            </a:r>
            <a:endParaRPr lang="en-US" sz="1400" baseline="30000" dirty="0"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5481417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251520" y="764704"/>
            <a:ext cx="8568952" cy="5832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25" tIns="45712" rIns="91425" bIns="45712" numCol="1" anchor="t" anchorCtr="0" compatLnSpc="1">
            <a:prstTxWarp prst="textNoShape">
              <a:avLst/>
            </a:prstTxWarp>
            <a:normAutofit lnSpcReduction="10000"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SzPct val="70000"/>
              <a:buFont typeface="Wingdings" charset="2"/>
              <a:buChar char=""/>
              <a:defRPr sz="2200" b="1">
                <a:solidFill>
                  <a:srgbClr val="000066"/>
                </a:solidFill>
                <a:latin typeface="+mn-lt"/>
                <a:ea typeface="+mn-ea"/>
                <a:cs typeface="ＭＳ Ｐゴシック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SzPct val="75000"/>
              <a:buChar char="o"/>
              <a:defRPr>
                <a:solidFill>
                  <a:schemeClr val="accent2"/>
                </a:solidFill>
                <a:latin typeface="+mn-lt"/>
                <a:ea typeface="+mn-ea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75000"/>
              <a:buFont typeface="Wingdings" charset="0"/>
              <a:buChar char="§"/>
              <a:defRPr>
                <a:solidFill>
                  <a:srgbClr val="003300"/>
                </a:solidFill>
                <a:latin typeface="+mn-lt"/>
                <a:ea typeface="+mn-ea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003300"/>
                </a:solidFill>
                <a:latin typeface="+mn-lt"/>
                <a:ea typeface="+mn-ea"/>
              </a:defRPr>
            </a:lvl4pPr>
            <a:lvl5pPr marL="2055813" indent="-227013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 New Roman" charset="0"/>
              <a:buChar char="·"/>
              <a:defRPr>
                <a:solidFill>
                  <a:srgbClr val="003300"/>
                </a:solidFill>
                <a:latin typeface="+mn-lt"/>
                <a:ea typeface="+mn-ea"/>
              </a:defRPr>
            </a:lvl5pPr>
            <a:lvl6pPr marL="2513013" indent="-227013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 New Roman" charset="0"/>
              <a:buChar char="·"/>
              <a:defRPr>
                <a:solidFill>
                  <a:srgbClr val="003300"/>
                </a:solidFill>
                <a:latin typeface="+mn-lt"/>
                <a:ea typeface="+mn-ea"/>
              </a:defRPr>
            </a:lvl6pPr>
            <a:lvl7pPr marL="2970213" indent="-227013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 New Roman" charset="0"/>
              <a:buChar char="·"/>
              <a:defRPr>
                <a:solidFill>
                  <a:srgbClr val="003300"/>
                </a:solidFill>
                <a:latin typeface="+mn-lt"/>
                <a:ea typeface="+mn-ea"/>
              </a:defRPr>
            </a:lvl7pPr>
            <a:lvl8pPr marL="3427413" indent="-227013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 New Roman" charset="0"/>
              <a:buChar char="·"/>
              <a:defRPr>
                <a:solidFill>
                  <a:srgbClr val="003300"/>
                </a:solidFill>
                <a:latin typeface="+mn-lt"/>
                <a:ea typeface="+mn-ea"/>
              </a:defRPr>
            </a:lvl8pPr>
            <a:lvl9pPr marL="3884613" indent="-227013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 New Roman" charset="0"/>
              <a:buChar char="·"/>
              <a:defRPr>
                <a:solidFill>
                  <a:srgbClr val="003300"/>
                </a:solidFill>
                <a:latin typeface="+mn-lt"/>
                <a:ea typeface="+mn-ea"/>
              </a:defRPr>
            </a:lvl9pPr>
          </a:lstStyle>
          <a:p>
            <a:pPr>
              <a:lnSpc>
                <a:spcPct val="90000"/>
              </a:lnSpc>
            </a:pPr>
            <a:r>
              <a:rPr lang="en-CA" sz="2000" b="0" dirty="0" smtClean="0">
                <a:solidFill>
                  <a:srgbClr val="800000"/>
                </a:solidFill>
              </a:rPr>
              <a:t>Quantum numbers and couplings:</a:t>
            </a:r>
          </a:p>
          <a:p>
            <a:pPr lvl="1">
              <a:lnSpc>
                <a:spcPct val="90000"/>
              </a:lnSpc>
            </a:pPr>
            <a:r>
              <a:rPr lang="en-CA" dirty="0" smtClean="0">
                <a:solidFill>
                  <a:srgbClr val="800000"/>
                </a:solidFill>
              </a:rPr>
              <a:t>Fermion number:</a:t>
            </a:r>
          </a:p>
          <a:p>
            <a:pPr lvl="2">
              <a:lnSpc>
                <a:spcPct val="90000"/>
              </a:lnSpc>
            </a:pPr>
            <a:r>
              <a:rPr lang="en-CA" dirty="0"/>
              <a:t>can be obtained from asymmetry in single LQ production, since    </a:t>
            </a:r>
            <a:r>
              <a:rPr lang="en-CA" dirty="0" smtClean="0"/>
              <a:t>have </a:t>
            </a:r>
            <a:r>
              <a:rPr lang="en-CA" dirty="0"/>
              <a:t>higher </a:t>
            </a:r>
            <a:r>
              <a:rPr lang="en-CA" dirty="0" smtClean="0"/>
              <a:t>   than</a:t>
            </a:r>
          </a:p>
          <a:p>
            <a:pPr lvl="2">
              <a:lnSpc>
                <a:spcPct val="90000"/>
              </a:lnSpc>
            </a:pPr>
            <a:r>
              <a:rPr lang="en-CA" dirty="0" smtClean="0"/>
              <a:t>At </a:t>
            </a:r>
            <a:r>
              <a:rPr lang="en-CA" dirty="0" err="1" smtClean="0"/>
              <a:t>pp</a:t>
            </a:r>
            <a:r>
              <a:rPr lang="en-CA" dirty="0" smtClean="0"/>
              <a:t>: very </a:t>
            </a:r>
            <a:r>
              <a:rPr lang="en-CA" dirty="0"/>
              <a:t>poor asymmetry precision achievable in single LQ production</a:t>
            </a:r>
          </a:p>
          <a:p>
            <a:pPr lvl="2">
              <a:lnSpc>
                <a:spcPct val="90000"/>
              </a:lnSpc>
            </a:pPr>
            <a:endParaRPr lang="en-CA" dirty="0" smtClean="0"/>
          </a:p>
          <a:p>
            <a:pPr lvl="2">
              <a:lnSpc>
                <a:spcPct val="90000"/>
              </a:lnSpc>
            </a:pPr>
            <a:endParaRPr lang="en-CA" dirty="0"/>
          </a:p>
          <a:p>
            <a:pPr marL="914400" lvl="2" indent="0">
              <a:lnSpc>
                <a:spcPct val="90000"/>
              </a:lnSpc>
              <a:buNone/>
            </a:pPr>
            <a:endParaRPr lang="en-CA" dirty="0" smtClean="0"/>
          </a:p>
          <a:p>
            <a:pPr lvl="1">
              <a:lnSpc>
                <a:spcPct val="90000"/>
              </a:lnSpc>
            </a:pPr>
            <a:r>
              <a:rPr lang="en-CA" dirty="0" smtClean="0">
                <a:solidFill>
                  <a:srgbClr val="800000"/>
                </a:solidFill>
              </a:rPr>
              <a:t>spin</a:t>
            </a:r>
          </a:p>
          <a:p>
            <a:pPr lvl="2">
              <a:lnSpc>
                <a:spcPct val="90000"/>
              </a:lnSpc>
            </a:pPr>
            <a:r>
              <a:rPr lang="en-CA" dirty="0" smtClean="0"/>
              <a:t>At p-p, pair production of LQ-LQ leads to angular distributions which depend on the g-LQ-LQ coupling </a:t>
            </a:r>
            <a:br>
              <a:rPr lang="en-CA" dirty="0" smtClean="0"/>
            </a:br>
            <a:r>
              <a:rPr lang="en-CA" dirty="0" smtClean="0"/>
              <a:t>     </a:t>
            </a:r>
            <a:r>
              <a:rPr lang="en-CA" dirty="0" smtClean="0">
                <a:sym typeface="Wingdings" charset="0"/>
              </a:rPr>
              <a:t> may need to look for spin correlations</a:t>
            </a:r>
          </a:p>
          <a:p>
            <a:pPr lvl="2">
              <a:lnSpc>
                <a:spcPct val="90000"/>
              </a:lnSpc>
            </a:pPr>
            <a:r>
              <a:rPr lang="en-CA" dirty="0" smtClean="0"/>
              <a:t>At e-p, </a:t>
            </a:r>
            <a:r>
              <a:rPr lang="en-CA" dirty="0" err="1" smtClean="0"/>
              <a:t>cos</a:t>
            </a:r>
            <a:r>
              <a:rPr lang="en-CA" dirty="0" smtClean="0"/>
              <a:t> </a:t>
            </a:r>
            <a:r>
              <a:rPr lang="en-CA" dirty="0" smtClean="0">
                <a:latin typeface="Symbol" charset="0"/>
              </a:rPr>
              <a:t>q</a:t>
            </a:r>
            <a:r>
              <a:rPr lang="en-CA" dirty="0" smtClean="0"/>
              <a:t>* distribution is sensitive to the spin</a:t>
            </a:r>
          </a:p>
          <a:p>
            <a:pPr lvl="2">
              <a:lnSpc>
                <a:spcPct val="90000"/>
              </a:lnSpc>
            </a:pPr>
            <a:r>
              <a:rPr lang="en-CA" dirty="0" smtClean="0"/>
              <a:t>vector </a:t>
            </a:r>
            <a:r>
              <a:rPr lang="en-CA" dirty="0" err="1" smtClean="0"/>
              <a:t>leptoquarks</a:t>
            </a:r>
            <a:r>
              <a:rPr lang="en-CA" dirty="0" smtClean="0"/>
              <a:t> can have anomalous couplings</a:t>
            </a:r>
          </a:p>
          <a:p>
            <a:pPr lvl="1">
              <a:lnSpc>
                <a:spcPct val="90000"/>
              </a:lnSpc>
            </a:pPr>
            <a:r>
              <a:rPr lang="en-CA" dirty="0" smtClean="0">
                <a:solidFill>
                  <a:srgbClr val="800000"/>
                </a:solidFill>
              </a:rPr>
              <a:t>couple </a:t>
            </a:r>
            <a:r>
              <a:rPr lang="en-CA" dirty="0" err="1" smtClean="0">
                <a:solidFill>
                  <a:srgbClr val="800000"/>
                </a:solidFill>
              </a:rPr>
              <a:t>chirally</a:t>
            </a:r>
            <a:r>
              <a:rPr lang="en-CA" dirty="0" smtClean="0">
                <a:solidFill>
                  <a:srgbClr val="800000"/>
                </a:solidFill>
              </a:rPr>
              <a:t> (i.e. to L or R but not both) ?</a:t>
            </a:r>
          </a:p>
          <a:p>
            <a:pPr lvl="2">
              <a:lnSpc>
                <a:spcPct val="90000"/>
              </a:lnSpc>
            </a:pPr>
            <a:r>
              <a:rPr lang="en-CA" dirty="0" smtClean="0"/>
              <a:t>could be probed by measuring sensitivity of cross sections to polarization of the electron beam</a:t>
            </a:r>
          </a:p>
          <a:p>
            <a:pPr lvl="1">
              <a:lnSpc>
                <a:spcPct val="90000"/>
              </a:lnSpc>
            </a:pPr>
            <a:r>
              <a:rPr lang="en-CA" dirty="0" smtClean="0">
                <a:solidFill>
                  <a:srgbClr val="800000"/>
                </a:solidFill>
              </a:rPr>
              <a:t>generation mixing ?</a:t>
            </a:r>
          </a:p>
          <a:p>
            <a:pPr lvl="2">
              <a:lnSpc>
                <a:spcPct val="90000"/>
              </a:lnSpc>
            </a:pPr>
            <a:r>
              <a:rPr lang="en-CA" dirty="0" smtClean="0"/>
              <a:t>does LQ decay to 2</a:t>
            </a:r>
            <a:r>
              <a:rPr lang="en-CA" baseline="30000" dirty="0" smtClean="0"/>
              <a:t>nd</a:t>
            </a:r>
            <a:r>
              <a:rPr lang="en-CA" dirty="0" smtClean="0"/>
              <a:t> generation?</a:t>
            </a:r>
          </a:p>
          <a:p>
            <a:pPr lvl="1">
              <a:lnSpc>
                <a:spcPct val="90000"/>
              </a:lnSpc>
            </a:pPr>
            <a:r>
              <a:rPr lang="en-CA" dirty="0" smtClean="0">
                <a:solidFill>
                  <a:srgbClr val="800000"/>
                </a:solidFill>
              </a:rPr>
              <a:t>BR to neutrino,  good S/B in </a:t>
            </a:r>
            <a:r>
              <a:rPr lang="en-CA" dirty="0" err="1" smtClean="0">
                <a:solidFill>
                  <a:srgbClr val="800000"/>
                </a:solidFill>
                <a:latin typeface="Symbol" charset="0"/>
              </a:rPr>
              <a:t>n</a:t>
            </a:r>
            <a:r>
              <a:rPr lang="en-CA" dirty="0" err="1" smtClean="0">
                <a:solidFill>
                  <a:srgbClr val="800000"/>
                </a:solidFill>
              </a:rPr>
              <a:t>j</a:t>
            </a:r>
            <a:r>
              <a:rPr lang="en-CA" dirty="0" smtClean="0">
                <a:solidFill>
                  <a:srgbClr val="800000"/>
                </a:solidFill>
              </a:rPr>
              <a:t> channel</a:t>
            </a:r>
            <a:endParaRPr lang="en-CA" dirty="0">
              <a:solidFill>
                <a:srgbClr val="800000"/>
              </a:solidFill>
            </a:endParaRPr>
          </a:p>
        </p:txBody>
      </p:sp>
      <p:graphicFrame>
        <p:nvGraphicFramePr>
          <p:cNvPr id="8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22235010"/>
              </p:ext>
            </p:extLst>
          </p:nvPr>
        </p:nvGraphicFramePr>
        <p:xfrm>
          <a:off x="5410200" y="5659760"/>
          <a:ext cx="1814202" cy="360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323" name="Equation" r:id="rId3" imgW="1218960" imgH="241200" progId="Equation.DSMT4">
                  <p:embed/>
                </p:oleObj>
              </mc:Choice>
              <mc:Fallback>
                <p:oleObj name="Equation" r:id="rId3" imgW="1218960" imgH="241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10200" y="5659760"/>
                        <a:ext cx="1814202" cy="36004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Measuring the LQ quantum numbers </a:t>
            </a:r>
            <a:r>
              <a:rPr lang="en-US" sz="2800" dirty="0" smtClean="0"/>
              <a:t>in e-p</a:t>
            </a:r>
            <a:endParaRPr lang="en-US" sz="2800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1/19/2017</a:t>
            </a:r>
            <a:endParaRPr lang="en-US" sz="1400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Monica D'Onofrio, 1st FCC physics week</a:t>
            </a:r>
            <a:endParaRPr lang="en-US" sz="1400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201CCD-494A-CC4B-811C-3A732A336A38}" type="slidenum">
              <a:rPr lang="en-US" smtClean="0"/>
              <a:pPr>
                <a:defRPr/>
              </a:pPr>
              <a:t>15</a:t>
            </a:fld>
            <a:endParaRPr lang="en-US" sz="1400"/>
          </a:p>
        </p:txBody>
      </p:sp>
      <p:pic>
        <p:nvPicPr>
          <p:cNvPr id="7" name="Picture 1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3657600"/>
            <a:ext cx="1800225" cy="1184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graphicFrame>
        <p:nvGraphicFramePr>
          <p:cNvPr id="5" name="Obje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77598082"/>
              </p:ext>
            </p:extLst>
          </p:nvPr>
        </p:nvGraphicFramePr>
        <p:xfrm>
          <a:off x="8001000" y="1371600"/>
          <a:ext cx="190715" cy="2479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324" name="Equation" r:id="rId6" imgW="127000" imgH="165100" progId="Equation.DSMT4">
                  <p:embed/>
                </p:oleObj>
              </mc:Choice>
              <mc:Fallback>
                <p:oleObj name="Equation" r:id="rId6" imgW="127000" imgH="1651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8001000" y="1371600"/>
                        <a:ext cx="190715" cy="24793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70339036"/>
              </p:ext>
            </p:extLst>
          </p:nvPr>
        </p:nvGraphicFramePr>
        <p:xfrm>
          <a:off x="3505200" y="1600200"/>
          <a:ext cx="209550" cy="285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325" name="Equation" r:id="rId8" imgW="139700" imgH="190500" progId="Equation.DSMT4">
                  <p:embed/>
                </p:oleObj>
              </mc:Choice>
              <mc:Fallback>
                <p:oleObj name="Equation" r:id="rId8" imgW="139700" imgH="1905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3505200" y="1600200"/>
                        <a:ext cx="209550" cy="285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72190410"/>
              </p:ext>
            </p:extLst>
          </p:nvPr>
        </p:nvGraphicFramePr>
        <p:xfrm>
          <a:off x="2743200" y="1638300"/>
          <a:ext cx="209550" cy="190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326" name="Equation" r:id="rId10" imgW="139700" imgH="127000" progId="Equation.DSMT4">
                  <p:embed/>
                </p:oleObj>
              </mc:Choice>
              <mc:Fallback>
                <p:oleObj name="Equation" r:id="rId10" imgW="139700" imgH="1270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2743200" y="1638300"/>
                        <a:ext cx="209550" cy="190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34017397"/>
              </p:ext>
            </p:extLst>
          </p:nvPr>
        </p:nvGraphicFramePr>
        <p:xfrm>
          <a:off x="1066800" y="2399928"/>
          <a:ext cx="2369203" cy="6480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327" name="Equation" r:id="rId12" imgW="1765080" imgH="482400" progId="Equation.DSMT4">
                  <p:embed/>
                </p:oleObj>
              </mc:Choice>
              <mc:Fallback>
                <p:oleObj name="Equation" r:id="rId12" imgW="1765080" imgH="482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6800" y="2399928"/>
                        <a:ext cx="2369203" cy="64807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4" name="Grouper 13"/>
          <p:cNvGrpSpPr/>
          <p:nvPr/>
        </p:nvGrpSpPr>
        <p:grpSpPr>
          <a:xfrm>
            <a:off x="3779912" y="2116082"/>
            <a:ext cx="2064024" cy="1096894"/>
            <a:chOff x="3923928" y="1196752"/>
            <a:chExt cx="2064024" cy="1096894"/>
          </a:xfrm>
        </p:grpSpPr>
        <p:grpSp>
          <p:nvGrpSpPr>
            <p:cNvPr id="15" name="Group 77"/>
            <p:cNvGrpSpPr>
              <a:grpSpLocks/>
            </p:cNvGrpSpPr>
            <p:nvPr/>
          </p:nvGrpSpPr>
          <p:grpSpPr bwMode="auto">
            <a:xfrm>
              <a:off x="3923928" y="1196752"/>
              <a:ext cx="2064024" cy="1096894"/>
              <a:chOff x="793" y="1162"/>
              <a:chExt cx="1951" cy="907"/>
            </a:xfrm>
          </p:grpSpPr>
          <p:pic>
            <p:nvPicPr>
              <p:cNvPr id="17" name="Picture 78"/>
              <p:cNvPicPr>
                <a:picLocks noChangeAspect="1" noChangeArrowheads="1"/>
              </p:cNvPicPr>
              <p:nvPr/>
            </p:nvPicPr>
            <p:blipFill>
              <a:blip r:embed="rId1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9083" t="16489" r="20477" b="56708"/>
              <a:stretch>
                <a:fillRect/>
              </a:stretch>
            </p:blipFill>
            <p:spPr bwMode="auto">
              <a:xfrm>
                <a:off x="793" y="1162"/>
                <a:ext cx="1951" cy="90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pic>
          <p:graphicFrame>
            <p:nvGraphicFramePr>
              <p:cNvPr id="18" name="Object 79"/>
              <p:cNvGraphicFramePr>
                <a:graphicFrameLocks noChangeAspect="1"/>
              </p:cNvGraphicFramePr>
              <p:nvPr/>
            </p:nvGraphicFramePr>
            <p:xfrm>
              <a:off x="838" y="1797"/>
              <a:ext cx="112" cy="12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7328" name="Equation" r:id="rId15" imgW="177480" imgH="190440" progId="Equation.DSMT4">
                      <p:embed/>
                    </p:oleObj>
                  </mc:Choice>
                  <mc:Fallback>
                    <p:oleObj name="Equation" r:id="rId15" imgW="177480" imgH="190440" progId="Equation.DSMT4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838" y="1797"/>
                            <a:ext cx="112" cy="12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blurRad="63500" dist="38099" dir="2700000" algn="ctr" rotWithShape="0">
                                    <a:srgbClr val="000000">
                                      <a:alpha val="74998"/>
                                    </a:srgb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9" name="Object 80"/>
              <p:cNvGraphicFramePr>
                <a:graphicFrameLocks noChangeAspect="1"/>
              </p:cNvGraphicFramePr>
              <p:nvPr/>
            </p:nvGraphicFramePr>
            <p:xfrm>
              <a:off x="2517" y="1752"/>
              <a:ext cx="112" cy="12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7329" name="Equation" r:id="rId17" imgW="177480" imgH="190440" progId="Equation.DSMT4">
                      <p:embed/>
                    </p:oleObj>
                  </mc:Choice>
                  <mc:Fallback>
                    <p:oleObj name="Equation" r:id="rId17" imgW="177480" imgH="190440" progId="Equation.DSMT4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517" y="1752"/>
                            <a:ext cx="112" cy="12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blurRad="63500" dist="38099" dir="2700000" algn="ctr" rotWithShape="0">
                                    <a:srgbClr val="000000">
                                      <a:alpha val="74998"/>
                                    </a:srgb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0" name="Object 81"/>
              <p:cNvGraphicFramePr>
                <a:graphicFrameLocks noChangeAspect="1"/>
              </p:cNvGraphicFramePr>
              <p:nvPr/>
            </p:nvGraphicFramePr>
            <p:xfrm>
              <a:off x="838" y="1343"/>
              <a:ext cx="80" cy="10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7330" name="Equation" r:id="rId18" imgW="126720" imgH="164880" progId="Equation.DSMT4">
                      <p:embed/>
                    </p:oleObj>
                  </mc:Choice>
                  <mc:Fallback>
                    <p:oleObj name="Equation" r:id="rId18" imgW="126720" imgH="164880" progId="Equation.DSMT4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9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838" y="1343"/>
                            <a:ext cx="80" cy="104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blurRad="63500" dist="38099" dir="2700000" algn="ctr" rotWithShape="0">
                                    <a:srgbClr val="000000">
                                      <a:alpha val="74998"/>
                                    </a:srgb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1" name="Object 82"/>
              <p:cNvGraphicFramePr>
                <a:graphicFrameLocks noChangeAspect="1"/>
              </p:cNvGraphicFramePr>
              <p:nvPr/>
            </p:nvGraphicFramePr>
            <p:xfrm>
              <a:off x="2517" y="1389"/>
              <a:ext cx="80" cy="10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7331" name="Equation" r:id="rId20" imgW="126720" imgH="164880" progId="Equation.DSMT4">
                      <p:embed/>
                    </p:oleObj>
                  </mc:Choice>
                  <mc:Fallback>
                    <p:oleObj name="Equation" r:id="rId20" imgW="126720" imgH="164880" progId="Equation.DSMT4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9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517" y="1389"/>
                            <a:ext cx="80" cy="104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blurRad="63500" dist="38099" dir="2700000" algn="ctr" rotWithShape="0">
                                    <a:srgbClr val="000000">
                                      <a:alpha val="74998"/>
                                    </a:srgb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2" name="Object 83"/>
              <p:cNvGraphicFramePr>
                <a:graphicFrameLocks noChangeAspect="1"/>
              </p:cNvGraphicFramePr>
              <p:nvPr/>
            </p:nvGraphicFramePr>
            <p:xfrm>
              <a:off x="1610" y="1434"/>
              <a:ext cx="256" cy="10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7332" name="Equation" r:id="rId21" imgW="406080" imgH="164880" progId="Equation.DSMT4">
                      <p:embed/>
                    </p:oleObj>
                  </mc:Choice>
                  <mc:Fallback>
                    <p:oleObj name="Equation" r:id="rId21" imgW="406080" imgH="164880" progId="Equation.DSMT4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2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610" y="1434"/>
                            <a:ext cx="256" cy="104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blurRad="63500" dist="38099" dir="2700000" algn="ctr" rotWithShape="0">
                                    <a:srgbClr val="000000">
                                      <a:alpha val="74998"/>
                                    </a:srgb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16" name="Oval 99"/>
            <p:cNvSpPr>
              <a:spLocks noChangeArrowheads="1"/>
            </p:cNvSpPr>
            <p:nvPr/>
          </p:nvSpPr>
          <p:spPr bwMode="auto">
            <a:xfrm>
              <a:off x="4716090" y="1709515"/>
              <a:ext cx="144462" cy="144463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</p:grpSp>
      <p:grpSp>
        <p:nvGrpSpPr>
          <p:cNvPr id="23" name="Grouper 22"/>
          <p:cNvGrpSpPr/>
          <p:nvPr/>
        </p:nvGrpSpPr>
        <p:grpSpPr>
          <a:xfrm>
            <a:off x="6084168" y="2132459"/>
            <a:ext cx="2064024" cy="1152525"/>
            <a:chOff x="6540672" y="4437112"/>
            <a:chExt cx="2064024" cy="1152525"/>
          </a:xfrm>
        </p:grpSpPr>
        <p:grpSp>
          <p:nvGrpSpPr>
            <p:cNvPr id="24" name="Group 84"/>
            <p:cNvGrpSpPr>
              <a:grpSpLocks/>
            </p:cNvGrpSpPr>
            <p:nvPr/>
          </p:nvGrpSpPr>
          <p:grpSpPr bwMode="auto">
            <a:xfrm>
              <a:off x="6540672" y="4437112"/>
              <a:ext cx="2064024" cy="1152525"/>
              <a:chOff x="3470" y="2160"/>
              <a:chExt cx="1951" cy="953"/>
            </a:xfrm>
          </p:grpSpPr>
          <p:pic>
            <p:nvPicPr>
              <p:cNvPr id="26" name="Picture 85"/>
              <p:cNvPicPr>
                <a:picLocks noChangeAspect="1" noChangeArrowheads="1"/>
              </p:cNvPicPr>
              <p:nvPr/>
            </p:nvPicPr>
            <p:blipFill>
              <a:blip r:embed="rId2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9083" t="43292" r="20477" b="28546"/>
              <a:stretch>
                <a:fillRect/>
              </a:stretch>
            </p:blipFill>
            <p:spPr bwMode="auto">
              <a:xfrm>
                <a:off x="3470" y="2160"/>
                <a:ext cx="1951" cy="95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pic>
          <p:graphicFrame>
            <p:nvGraphicFramePr>
              <p:cNvPr id="27" name="Object 86"/>
              <p:cNvGraphicFramePr>
                <a:graphicFrameLocks noChangeAspect="1"/>
              </p:cNvGraphicFramePr>
              <p:nvPr/>
            </p:nvGraphicFramePr>
            <p:xfrm>
              <a:off x="3515" y="2795"/>
              <a:ext cx="120" cy="12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7333" name="Equation" r:id="rId24" imgW="190440" imgH="190440" progId="Equation.DSMT4">
                      <p:embed/>
                    </p:oleObj>
                  </mc:Choice>
                  <mc:Fallback>
                    <p:oleObj name="Equation" r:id="rId24" imgW="190440" imgH="190440" progId="Equation.DSMT4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515" y="2795"/>
                            <a:ext cx="120" cy="12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blurRad="63500" dist="38099" dir="2700000" algn="ctr" rotWithShape="0">
                                    <a:srgbClr val="000000">
                                      <a:alpha val="74998"/>
                                    </a:srgb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8" name="Object 87"/>
              <p:cNvGraphicFramePr>
                <a:graphicFrameLocks noChangeAspect="1"/>
              </p:cNvGraphicFramePr>
              <p:nvPr/>
            </p:nvGraphicFramePr>
            <p:xfrm>
              <a:off x="3515" y="2342"/>
              <a:ext cx="80" cy="10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7334" name="Equation" r:id="rId26" imgW="126720" imgH="164880" progId="Equation.DSMT4">
                      <p:embed/>
                    </p:oleObj>
                  </mc:Choice>
                  <mc:Fallback>
                    <p:oleObj name="Equation" r:id="rId26" imgW="126720" imgH="164880" progId="Equation.DSMT4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9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515" y="2342"/>
                            <a:ext cx="80" cy="104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blurRad="63500" dist="38099" dir="2700000" algn="ctr" rotWithShape="0">
                                    <a:srgbClr val="000000">
                                      <a:alpha val="74998"/>
                                    </a:srgb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9" name="Object 88"/>
              <p:cNvGraphicFramePr>
                <a:graphicFrameLocks noChangeAspect="1"/>
              </p:cNvGraphicFramePr>
              <p:nvPr/>
            </p:nvGraphicFramePr>
            <p:xfrm>
              <a:off x="5194" y="2795"/>
              <a:ext cx="120" cy="12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7335" name="Equation" r:id="rId27" imgW="190440" imgH="190440" progId="Equation.DSMT4">
                      <p:embed/>
                    </p:oleObj>
                  </mc:Choice>
                  <mc:Fallback>
                    <p:oleObj name="Equation" r:id="rId27" imgW="190440" imgH="190440" progId="Equation.DSMT4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194" y="2795"/>
                            <a:ext cx="120" cy="12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blurRad="63500" dist="38099" dir="2700000" algn="ctr" rotWithShape="0">
                                    <a:srgbClr val="000000">
                                      <a:alpha val="74998"/>
                                    </a:srgb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0" name="Object 89"/>
              <p:cNvGraphicFramePr>
                <a:graphicFrameLocks noChangeAspect="1"/>
              </p:cNvGraphicFramePr>
              <p:nvPr/>
            </p:nvGraphicFramePr>
            <p:xfrm>
              <a:off x="5239" y="2342"/>
              <a:ext cx="80" cy="10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7336" name="Equation" r:id="rId28" imgW="126720" imgH="164880" progId="Equation.DSMT4">
                      <p:embed/>
                    </p:oleObj>
                  </mc:Choice>
                  <mc:Fallback>
                    <p:oleObj name="Equation" r:id="rId28" imgW="126720" imgH="164880" progId="Equation.DSMT4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9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239" y="2342"/>
                            <a:ext cx="80" cy="104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blurRad="63500" dist="38099" dir="2700000" algn="ctr" rotWithShape="0">
                                    <a:srgbClr val="000000">
                                      <a:alpha val="74998"/>
                                    </a:srgb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1" name="Object 90"/>
              <p:cNvGraphicFramePr>
                <a:graphicFrameLocks noChangeAspect="1"/>
              </p:cNvGraphicFramePr>
              <p:nvPr/>
            </p:nvGraphicFramePr>
            <p:xfrm>
              <a:off x="4291" y="2428"/>
              <a:ext cx="248" cy="11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7337" name="Equation" r:id="rId29" imgW="393480" imgH="177480" progId="Equation.3">
                      <p:embed/>
                    </p:oleObj>
                  </mc:Choice>
                  <mc:Fallback>
                    <p:oleObj name="Equation" r:id="rId29" imgW="393480" imgH="17748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30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291" y="2428"/>
                            <a:ext cx="248" cy="112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blurRad="63500" dist="38099" dir="2700000" algn="ctr" rotWithShape="0">
                                    <a:srgbClr val="000000">
                                      <a:alpha val="74998"/>
                                    </a:srgb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25" name="Oval 100"/>
            <p:cNvSpPr>
              <a:spLocks noChangeArrowheads="1"/>
            </p:cNvSpPr>
            <p:nvPr/>
          </p:nvSpPr>
          <p:spPr bwMode="auto">
            <a:xfrm>
              <a:off x="7323584" y="4949875"/>
              <a:ext cx="144462" cy="144463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152829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937485" y="6356350"/>
            <a:ext cx="6281105" cy="365125"/>
          </a:xfrm>
        </p:spPr>
        <p:txBody>
          <a:bodyPr/>
          <a:lstStyle/>
          <a:p>
            <a:r>
              <a:rPr lang="en-US" smtClean="0"/>
              <a:t>Monica D'Onofrio, 1st FCC physics week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-1" y="9218"/>
            <a:ext cx="9143999" cy="659649"/>
          </a:xfrm>
        </p:spPr>
        <p:txBody>
          <a:bodyPr/>
          <a:lstStyle/>
          <a:p>
            <a:r>
              <a:rPr lang="en-US" sz="3400" dirty="0" smtClean="0">
                <a:latin typeface="+mj-lt"/>
                <a:cs typeface="Calisto MT"/>
              </a:rPr>
              <a:t>   Contact interactions</a:t>
            </a:r>
            <a:endParaRPr lang="en-US" sz="3400" dirty="0">
              <a:latin typeface="+mj-lt"/>
              <a:cs typeface="Calisto M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58135" y="936339"/>
            <a:ext cx="8579204" cy="8032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Arial"/>
              <a:buChar char="•"/>
            </a:pPr>
            <a:r>
              <a:rPr lang="en-US" b="1" dirty="0">
                <a:latin typeface="+mj-lt"/>
                <a:cs typeface="Palatino"/>
              </a:rPr>
              <a:t>i</a:t>
            </a:r>
            <a:r>
              <a:rPr lang="en-US" b="1" dirty="0" smtClean="0">
                <a:latin typeface="+mj-lt"/>
                <a:cs typeface="Palatino"/>
              </a:rPr>
              <a:t>f new physics enters at higher scales: </a:t>
            </a:r>
            <a:r>
              <a:rPr lang="en-US" b="1" dirty="0" err="1" smtClean="0">
                <a:latin typeface="+mj-lt"/>
                <a:ea typeface="Lucida Grande"/>
                <a:cs typeface="Lucida Grande"/>
              </a:rPr>
              <a:t>Λ</a:t>
            </a:r>
            <a:r>
              <a:rPr lang="en-US" b="1" dirty="0" smtClean="0">
                <a:latin typeface="+mj-lt"/>
                <a:cs typeface="Palatino"/>
              </a:rPr>
              <a:t>&gt;&gt; √s</a:t>
            </a:r>
          </a:p>
          <a:p>
            <a:pPr marL="285750" indent="-285750">
              <a:lnSpc>
                <a:spcPct val="20000"/>
              </a:lnSpc>
              <a:buFont typeface="Arial"/>
              <a:buChar char="•"/>
            </a:pPr>
            <a:endParaRPr lang="en-US" b="1" dirty="0">
              <a:latin typeface="+mj-lt"/>
              <a:cs typeface="Palatino"/>
            </a:endParaRPr>
          </a:p>
          <a:p>
            <a:pPr marL="285750" indent="-285750">
              <a:lnSpc>
                <a:spcPct val="120000"/>
              </a:lnSpc>
              <a:buFont typeface="Arial"/>
              <a:buChar char="•"/>
            </a:pPr>
            <a:r>
              <a:rPr lang="en-US" dirty="0">
                <a:solidFill>
                  <a:srgbClr val="0000FF"/>
                </a:solidFill>
                <a:latin typeface="+mj-lt"/>
                <a:cs typeface="Palatino"/>
              </a:rPr>
              <a:t>s</a:t>
            </a:r>
            <a:r>
              <a:rPr lang="en-US" dirty="0" smtClean="0">
                <a:solidFill>
                  <a:srgbClr val="0000FF"/>
                </a:solidFill>
                <a:latin typeface="+mj-lt"/>
                <a:cs typeface="Palatino"/>
              </a:rPr>
              <a:t>uch indirect signatures can be seen as effective 4-fermion interaction</a:t>
            </a:r>
          </a:p>
        </p:txBody>
      </p:sp>
      <p:pic>
        <p:nvPicPr>
          <p:cNvPr id="16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23" t="21585" r="43431" b="58521"/>
          <a:stretch>
            <a:fillRect/>
          </a:stretch>
        </p:blipFill>
        <p:spPr bwMode="auto">
          <a:xfrm>
            <a:off x="6400800" y="1828799"/>
            <a:ext cx="2362200" cy="12253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graphicFrame>
        <p:nvGraphicFramePr>
          <p:cNvPr id="17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0419049"/>
              </p:ext>
            </p:extLst>
          </p:nvPr>
        </p:nvGraphicFramePr>
        <p:xfrm>
          <a:off x="698500" y="1881365"/>
          <a:ext cx="1565275" cy="579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939" name="Equation" r:id="rId4" imgW="1130300" imgH="419100" progId="Equation.3">
                  <p:embed/>
                </p:oleObj>
              </mc:Choice>
              <mc:Fallback>
                <p:oleObj name="Equation" r:id="rId4" imgW="1130300" imgH="4191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8500" y="1881365"/>
                        <a:ext cx="1565275" cy="5794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97923076"/>
              </p:ext>
            </p:extLst>
          </p:nvPr>
        </p:nvGraphicFramePr>
        <p:xfrm>
          <a:off x="507634" y="2474110"/>
          <a:ext cx="4613073" cy="3505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940" name="Equation" r:id="rId6" imgW="3683000" imgH="279400" progId="Equation.3">
                  <p:embed/>
                </p:oleObj>
              </mc:Choice>
              <mc:Fallback>
                <p:oleObj name="Equation" r:id="rId6" imgW="3683000" imgH="279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7634" y="2474110"/>
                        <a:ext cx="4613073" cy="35054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62946395"/>
              </p:ext>
            </p:extLst>
          </p:nvPr>
        </p:nvGraphicFramePr>
        <p:xfrm>
          <a:off x="2167935" y="1970558"/>
          <a:ext cx="3340100" cy="387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941" name="Equation" r:id="rId8" imgW="2413000" imgH="279400" progId="Equation.3">
                  <p:embed/>
                </p:oleObj>
              </mc:Choice>
              <mc:Fallback>
                <p:oleObj name="Equation" r:id="rId8" imgW="2413000" imgH="279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67935" y="1970558"/>
                        <a:ext cx="3340100" cy="387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358134" y="2935554"/>
            <a:ext cx="686045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Arial"/>
              <a:buChar char="•"/>
            </a:pPr>
            <a:r>
              <a:rPr lang="en-US" dirty="0" smtClean="0">
                <a:latin typeface="+mj-lt"/>
                <a:cs typeface="Palatino"/>
              </a:rPr>
              <a:t>may be applied very generally to new phenomena</a:t>
            </a:r>
            <a:endParaRPr lang="en-US" dirty="0" smtClean="0">
              <a:solidFill>
                <a:srgbClr val="0000FF"/>
              </a:solidFill>
              <a:latin typeface="+mj-lt"/>
              <a:cs typeface="Palatino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277276" y="3398980"/>
            <a:ext cx="4485271" cy="13603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600" dirty="0" smtClean="0">
                <a:solidFill>
                  <a:srgbClr val="0000FF"/>
                </a:solidFill>
                <a:latin typeface="+mj-lt"/>
                <a:cs typeface="Palatino"/>
              </a:rPr>
              <a:t>LQ mass &gt;&gt; √s</a:t>
            </a:r>
          </a:p>
          <a:p>
            <a:pPr>
              <a:lnSpc>
                <a:spcPct val="130000"/>
              </a:lnSpc>
            </a:pPr>
            <a:r>
              <a:rPr lang="en-US" sz="1600" dirty="0" smtClean="0">
                <a:solidFill>
                  <a:srgbClr val="0000FF"/>
                </a:solidFill>
                <a:latin typeface="+mj-lt"/>
                <a:cs typeface="Palatino"/>
              </a:rPr>
              <a:t>Planck scale (</a:t>
            </a:r>
            <a:r>
              <a:rPr lang="en-US" sz="1600" dirty="0" err="1" smtClean="0">
                <a:solidFill>
                  <a:srgbClr val="0000FF"/>
                </a:solidFill>
                <a:latin typeface="+mj-lt"/>
                <a:cs typeface="Palatino"/>
              </a:rPr>
              <a:t>Ms</a:t>
            </a:r>
            <a:r>
              <a:rPr lang="en-US" sz="1600" dirty="0" smtClean="0">
                <a:solidFill>
                  <a:srgbClr val="0000FF"/>
                </a:solidFill>
                <a:latin typeface="+mj-lt"/>
                <a:cs typeface="Palatino"/>
              </a:rPr>
              <a:t>) of extra dimensional models</a:t>
            </a:r>
          </a:p>
          <a:p>
            <a:pPr>
              <a:lnSpc>
                <a:spcPct val="130000"/>
              </a:lnSpc>
            </a:pPr>
            <a:r>
              <a:rPr lang="en-US" sz="1600" dirty="0">
                <a:solidFill>
                  <a:srgbClr val="0000FF"/>
                </a:solidFill>
                <a:latin typeface="+mj-lt"/>
                <a:cs typeface="Palatino"/>
              </a:rPr>
              <a:t>c</a:t>
            </a:r>
            <a:r>
              <a:rPr lang="en-US" sz="1600" dirty="0" smtClean="0">
                <a:solidFill>
                  <a:srgbClr val="0000FF"/>
                </a:solidFill>
                <a:latin typeface="+mj-lt"/>
                <a:cs typeface="Palatino"/>
              </a:rPr>
              <a:t>ompositeness scale</a:t>
            </a:r>
          </a:p>
          <a:p>
            <a:pPr>
              <a:lnSpc>
                <a:spcPct val="130000"/>
              </a:lnSpc>
            </a:pPr>
            <a:r>
              <a:rPr lang="en-US" sz="1600" dirty="0" smtClean="0">
                <a:solidFill>
                  <a:srgbClr val="0000FF"/>
                </a:solidFill>
                <a:latin typeface="+mj-lt"/>
                <a:cs typeface="Palatino"/>
              </a:rPr>
              <a:t>…</a:t>
            </a:r>
          </a:p>
        </p:txBody>
      </p:sp>
      <p:sp>
        <p:nvSpPr>
          <p:cNvPr id="12" name="Left Brace 11"/>
          <p:cNvSpPr/>
          <p:nvPr/>
        </p:nvSpPr>
        <p:spPr>
          <a:xfrm>
            <a:off x="957446" y="3482854"/>
            <a:ext cx="238985" cy="1252534"/>
          </a:xfrm>
          <a:prstGeom prst="leftBrace">
            <a:avLst/>
          </a:prstGeom>
          <a:ln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555554" y="3842819"/>
            <a:ext cx="3298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00FF"/>
                </a:solidFill>
                <a:latin typeface="+mj-lt"/>
                <a:ea typeface="Lucida Grande"/>
                <a:cs typeface="Lucida Grande"/>
              </a:rPr>
              <a:t>Λ</a:t>
            </a:r>
            <a:endParaRPr lang="en-US" dirty="0">
              <a:solidFill>
                <a:srgbClr val="0000FF"/>
              </a:solidFill>
              <a:latin typeface="+mj-lt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1/19/2017</a:t>
            </a:r>
            <a:endParaRPr lang="en-US"/>
          </a:p>
        </p:txBody>
      </p:sp>
      <p:grpSp>
        <p:nvGrpSpPr>
          <p:cNvPr id="21" name="Group 18"/>
          <p:cNvGrpSpPr>
            <a:grpSpLocks/>
          </p:cNvGrpSpPr>
          <p:nvPr/>
        </p:nvGrpSpPr>
        <p:grpSpPr bwMode="auto">
          <a:xfrm>
            <a:off x="5715000" y="3810000"/>
            <a:ext cx="3240286" cy="1008112"/>
            <a:chOff x="1474" y="2931"/>
            <a:chExt cx="2404" cy="815"/>
          </a:xfrm>
        </p:grpSpPr>
        <p:pic>
          <p:nvPicPr>
            <p:cNvPr id="25" name="Picture 1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886" t="44330" r="6683" b="27255"/>
            <a:stretch>
              <a:fillRect/>
            </a:stretch>
          </p:blipFill>
          <p:spPr bwMode="auto">
            <a:xfrm>
              <a:off x="1474" y="2931"/>
              <a:ext cx="2404" cy="8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26" name="Oval 16"/>
            <p:cNvSpPr>
              <a:spLocks noChangeArrowheads="1"/>
            </p:cNvSpPr>
            <p:nvPr/>
          </p:nvSpPr>
          <p:spPr bwMode="auto">
            <a:xfrm>
              <a:off x="1983" y="3240"/>
              <a:ext cx="91" cy="91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27" name="Oval 17"/>
            <p:cNvSpPr>
              <a:spLocks noChangeArrowheads="1"/>
            </p:cNvSpPr>
            <p:nvPr/>
          </p:nvSpPr>
          <p:spPr bwMode="auto">
            <a:xfrm>
              <a:off x="3111" y="3351"/>
              <a:ext cx="91" cy="91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533400" y="4953000"/>
            <a:ext cx="4495800" cy="1340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dirty="0" smtClean="0">
                <a:latin typeface="+mj-lt"/>
                <a:cs typeface="Palatino"/>
              </a:rPr>
              <a:t>Sensitivity to fermion radius recalculated with current expectations at the FCC-eh </a:t>
            </a:r>
            <a:endParaRPr lang="en-US" dirty="0">
              <a:latin typeface="+mj-lt"/>
              <a:cs typeface="Palatino"/>
            </a:endParaRPr>
          </a:p>
          <a:p>
            <a:pPr algn="ctr">
              <a:lnSpc>
                <a:spcPct val="120000"/>
              </a:lnSpc>
            </a:pPr>
            <a:r>
              <a:rPr lang="en-US" b="1" dirty="0" smtClean="0">
                <a:latin typeface="+mj-lt"/>
                <a:cs typeface="Palatino"/>
              </a:rPr>
              <a:t>R </a:t>
            </a:r>
            <a:r>
              <a:rPr lang="en-US" b="1" dirty="0" smtClean="0">
                <a:latin typeface="+mj-lt"/>
                <a:cs typeface="Palatino"/>
                <a:sym typeface="Wingdings"/>
              </a:rPr>
              <a:t> </a:t>
            </a:r>
            <a:r>
              <a:rPr lang="en-US" b="1" dirty="0" smtClean="0">
                <a:latin typeface="+mj-lt"/>
                <a:cs typeface="Palatino"/>
              </a:rPr>
              <a:t>3(1.5) x 10</a:t>
            </a:r>
            <a:r>
              <a:rPr lang="en-US" b="1" baseline="30000" dirty="0" smtClean="0">
                <a:latin typeface="+mj-lt"/>
                <a:cs typeface="Palatino"/>
              </a:rPr>
              <a:t>-20</a:t>
            </a:r>
            <a:r>
              <a:rPr lang="en-US" b="1" dirty="0" smtClean="0">
                <a:latin typeface="+mj-lt"/>
                <a:cs typeface="Palatino"/>
              </a:rPr>
              <a:t>m </a:t>
            </a:r>
          </a:p>
          <a:p>
            <a:pPr algn="ctr">
              <a:lnSpc>
                <a:spcPct val="120000"/>
              </a:lnSpc>
            </a:pPr>
            <a:r>
              <a:rPr lang="en-US" sz="1400" dirty="0" smtClean="0">
                <a:solidFill>
                  <a:srgbClr val="0000FF"/>
                </a:solidFill>
                <a:latin typeface="+mj-lt"/>
                <a:cs typeface="Palatino"/>
              </a:rPr>
              <a:t>pessimistic(optimistic) calculations</a:t>
            </a:r>
          </a:p>
        </p:txBody>
      </p:sp>
      <p:graphicFrame>
        <p:nvGraphicFramePr>
          <p:cNvPr id="29" name="Obje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62414620"/>
              </p:ext>
            </p:extLst>
          </p:nvPr>
        </p:nvGraphicFramePr>
        <p:xfrm>
          <a:off x="5638800" y="4876800"/>
          <a:ext cx="3109713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942" name="Equation" r:id="rId10" imgW="2070100" imgH="406400" progId="Equation.3">
                  <p:embed/>
                </p:oleObj>
              </mc:Choice>
              <mc:Fallback>
                <p:oleObj name="Equation" r:id="rId10" imgW="2070100" imgH="406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5638800" y="4876800"/>
                        <a:ext cx="3109713" cy="609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" name="Obje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75039429"/>
              </p:ext>
            </p:extLst>
          </p:nvPr>
        </p:nvGraphicFramePr>
        <p:xfrm>
          <a:off x="5599738" y="5410200"/>
          <a:ext cx="3200400" cy="8465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943" name="Equation" r:id="rId12" imgW="1727200" imgH="457200" progId="Equation.3">
                  <p:embed/>
                </p:oleObj>
              </mc:Choice>
              <mc:Fallback>
                <p:oleObj name="Equation" r:id="rId12" imgW="1727200" imgH="457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5599738" y="5410200"/>
                        <a:ext cx="3200400" cy="84650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Oval 30"/>
          <p:cNvSpPr/>
          <p:nvPr/>
        </p:nvSpPr>
        <p:spPr>
          <a:xfrm>
            <a:off x="7848600" y="5558180"/>
            <a:ext cx="902449" cy="537820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219200" y="5715000"/>
            <a:ext cx="3124200" cy="609600"/>
          </a:xfrm>
          <a:prstGeom prst="rect">
            <a:avLst/>
          </a:prstGeom>
          <a:noFill/>
          <a:ln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56263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Contact</a:t>
            </a:r>
            <a:r>
              <a:rPr lang="it-IT" dirty="0" smtClean="0"/>
              <a:t> </a:t>
            </a:r>
            <a:r>
              <a:rPr lang="it-IT" dirty="0" err="1" smtClean="0"/>
              <a:t>interactions</a:t>
            </a:r>
            <a:r>
              <a:rPr lang="it-IT" dirty="0" smtClean="0"/>
              <a:t> (</a:t>
            </a:r>
            <a:r>
              <a:rPr lang="it-IT" dirty="0" err="1" smtClean="0"/>
              <a:t>eeqq</a:t>
            </a:r>
            <a:r>
              <a:rPr lang="it-IT" dirty="0" smtClean="0"/>
              <a:t>)</a:t>
            </a:r>
            <a:endParaRPr lang="en-US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1/19/2017</a:t>
            </a:r>
            <a:endParaRPr lang="en-US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Monica D'Onofrio, 1st FCC physics week</a:t>
            </a:r>
            <a:endParaRPr lang="en-US"/>
          </a:p>
        </p:txBody>
      </p:sp>
      <p:sp>
        <p:nvSpPr>
          <p:cNvPr id="5" name="Segnaposto contenuto 4"/>
          <p:cNvSpPr>
            <a:spLocks noGrp="1"/>
          </p:cNvSpPr>
          <p:nvPr>
            <p:ph sz="quarter" idx="1"/>
          </p:nvPr>
        </p:nvSpPr>
        <p:spPr>
          <a:xfrm>
            <a:off x="304800" y="777240"/>
            <a:ext cx="8686800" cy="5318760"/>
          </a:xfrm>
        </p:spPr>
        <p:txBody>
          <a:bodyPr>
            <a:normAutofit/>
          </a:bodyPr>
          <a:lstStyle/>
          <a:p>
            <a:r>
              <a:rPr lang="it-IT" sz="1800" dirty="0" smtClean="0"/>
              <a:t>New </a:t>
            </a:r>
            <a:r>
              <a:rPr lang="it-IT" sz="1800" dirty="0" err="1" smtClean="0"/>
              <a:t>currents</a:t>
            </a:r>
            <a:r>
              <a:rPr lang="it-IT" sz="1800" dirty="0" smtClean="0"/>
              <a:t> or </a:t>
            </a:r>
            <a:r>
              <a:rPr lang="it-IT" sz="1800" dirty="0" err="1" smtClean="0"/>
              <a:t>heavy</a:t>
            </a:r>
            <a:r>
              <a:rPr lang="it-IT" sz="1800" dirty="0" smtClean="0"/>
              <a:t> </a:t>
            </a:r>
            <a:r>
              <a:rPr lang="it-IT" sz="1800" dirty="0" err="1" smtClean="0"/>
              <a:t>bosons</a:t>
            </a:r>
            <a:r>
              <a:rPr lang="it-IT" sz="1800" dirty="0" smtClean="0"/>
              <a:t> </a:t>
            </a:r>
            <a:r>
              <a:rPr lang="it-IT" sz="1800" dirty="0" err="1" smtClean="0"/>
              <a:t>may</a:t>
            </a:r>
            <a:r>
              <a:rPr lang="it-IT" sz="1800" dirty="0" smtClean="0"/>
              <a:t> produce </a:t>
            </a:r>
            <a:r>
              <a:rPr lang="it-IT" sz="1800" dirty="0" err="1" smtClean="0"/>
              <a:t>indirect</a:t>
            </a:r>
            <a:r>
              <a:rPr lang="it-IT" sz="1800" dirty="0" smtClean="0"/>
              <a:t> </a:t>
            </a:r>
            <a:r>
              <a:rPr lang="it-IT" sz="1800" dirty="0" err="1" smtClean="0"/>
              <a:t>effect</a:t>
            </a:r>
            <a:r>
              <a:rPr lang="it-IT" sz="1800" dirty="0" smtClean="0"/>
              <a:t> via new </a:t>
            </a:r>
            <a:r>
              <a:rPr lang="it-IT" sz="1800" dirty="0" err="1" smtClean="0"/>
              <a:t>particle</a:t>
            </a:r>
            <a:r>
              <a:rPr lang="it-IT" sz="1800" dirty="0" smtClean="0"/>
              <a:t> </a:t>
            </a:r>
            <a:r>
              <a:rPr lang="it-IT" sz="1800" dirty="0" err="1" smtClean="0"/>
              <a:t>exchange</a:t>
            </a:r>
            <a:r>
              <a:rPr lang="it-IT" sz="1800" dirty="0" smtClean="0"/>
              <a:t> </a:t>
            </a:r>
            <a:r>
              <a:rPr lang="it-IT" sz="1800" dirty="0" err="1" smtClean="0"/>
              <a:t>interfering</a:t>
            </a:r>
            <a:r>
              <a:rPr lang="it-IT" sz="1800" dirty="0" smtClean="0"/>
              <a:t> with </a:t>
            </a:r>
            <a:r>
              <a:rPr lang="it-IT" sz="1800" dirty="0" smtClean="0">
                <a:latin typeface="Symbol" pitchFamily="18" charset="2"/>
              </a:rPr>
              <a:t>g</a:t>
            </a:r>
            <a:r>
              <a:rPr lang="it-IT" sz="1800" dirty="0" smtClean="0"/>
              <a:t>/Z </a:t>
            </a:r>
            <a:r>
              <a:rPr lang="it-IT" sz="1800" dirty="0" err="1" smtClean="0"/>
              <a:t>fields</a:t>
            </a:r>
            <a:r>
              <a:rPr lang="it-IT" sz="1800" dirty="0" smtClean="0"/>
              <a:t>. </a:t>
            </a:r>
          </a:p>
          <a:p>
            <a:r>
              <a:rPr lang="it-IT" sz="1800" dirty="0" smtClean="0"/>
              <a:t>Reach for </a:t>
            </a:r>
            <a:r>
              <a:rPr lang="it-IT" sz="1800" dirty="0" smtClean="0">
                <a:latin typeface="Symbol" pitchFamily="18" charset="2"/>
              </a:rPr>
              <a:t>L</a:t>
            </a:r>
            <a:r>
              <a:rPr lang="it-IT" sz="1800" dirty="0" smtClean="0"/>
              <a:t> (CI </a:t>
            </a:r>
            <a:r>
              <a:rPr lang="it-IT" sz="1800" dirty="0" err="1" smtClean="0"/>
              <a:t>eeqq</a:t>
            </a:r>
            <a:r>
              <a:rPr lang="it-IT" sz="1800" dirty="0" smtClean="0"/>
              <a:t>): </a:t>
            </a:r>
            <a:r>
              <a:rPr lang="it-IT" sz="1800" dirty="0" smtClean="0">
                <a:solidFill>
                  <a:srgbClr val="800000"/>
                </a:solidFill>
              </a:rPr>
              <a:t>VV: ~290 </a:t>
            </a:r>
            <a:r>
              <a:rPr lang="it-IT" sz="1800" dirty="0" err="1" smtClean="0">
                <a:solidFill>
                  <a:srgbClr val="800000"/>
                </a:solidFill>
              </a:rPr>
              <a:t>TeV</a:t>
            </a:r>
            <a:r>
              <a:rPr lang="it-IT" sz="1800" dirty="0" smtClean="0">
                <a:solidFill>
                  <a:srgbClr val="800000"/>
                </a:solidFill>
              </a:rPr>
              <a:t>; LL: ~160 </a:t>
            </a:r>
            <a:r>
              <a:rPr lang="it-IT" sz="1800" dirty="0" err="1">
                <a:solidFill>
                  <a:srgbClr val="800000"/>
                </a:solidFill>
              </a:rPr>
              <a:t>T</a:t>
            </a:r>
            <a:r>
              <a:rPr lang="it-IT" sz="1800" dirty="0" err="1" smtClean="0">
                <a:solidFill>
                  <a:srgbClr val="800000"/>
                </a:solidFill>
              </a:rPr>
              <a:t>eV</a:t>
            </a:r>
            <a:r>
              <a:rPr lang="it-IT" sz="1800" dirty="0" smtClean="0">
                <a:solidFill>
                  <a:srgbClr val="800000"/>
                </a:solidFill>
              </a:rPr>
              <a:t> </a:t>
            </a:r>
            <a:endParaRPr lang="en-US" sz="1800" dirty="0">
              <a:solidFill>
                <a:srgbClr val="800000"/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7" name="CasellaDiTesto 6"/>
          <p:cNvSpPr txBox="1"/>
          <p:nvPr/>
        </p:nvSpPr>
        <p:spPr>
          <a:xfrm>
            <a:off x="914400" y="5754469"/>
            <a:ext cx="7239000" cy="64633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it-IT" dirty="0" smtClean="0"/>
              <a:t>~ </a:t>
            </a:r>
            <a:r>
              <a:rPr lang="it-IT" dirty="0" err="1" smtClean="0"/>
              <a:t>equivalent</a:t>
            </a:r>
            <a:r>
              <a:rPr lang="it-IT" dirty="0" smtClean="0"/>
              <a:t> </a:t>
            </a:r>
            <a:r>
              <a:rPr lang="it-IT" dirty="0" err="1" smtClean="0"/>
              <a:t>sensitivity</a:t>
            </a:r>
            <a:r>
              <a:rPr lang="it-IT" dirty="0" smtClean="0"/>
              <a:t> </a:t>
            </a:r>
            <a:r>
              <a:rPr lang="it-IT" dirty="0" err="1" smtClean="0"/>
              <a:t>at</a:t>
            </a:r>
            <a:r>
              <a:rPr lang="it-IT" dirty="0" smtClean="0"/>
              <a:t> the FCC-</a:t>
            </a:r>
            <a:r>
              <a:rPr lang="it-IT" dirty="0" err="1" smtClean="0"/>
              <a:t>hh</a:t>
            </a:r>
            <a:r>
              <a:rPr lang="it-IT" dirty="0" smtClean="0"/>
              <a:t> </a:t>
            </a:r>
            <a:r>
              <a:rPr lang="it-IT" dirty="0" err="1" smtClean="0"/>
              <a:t>at</a:t>
            </a:r>
            <a:r>
              <a:rPr lang="it-IT" dirty="0" smtClean="0"/>
              <a:t> </a:t>
            </a:r>
            <a:r>
              <a:rPr lang="it-IT" dirty="0" err="1" smtClean="0"/>
              <a:t>least</a:t>
            </a:r>
            <a:r>
              <a:rPr lang="it-IT" dirty="0" smtClean="0"/>
              <a:t> for some of the </a:t>
            </a:r>
            <a:r>
              <a:rPr lang="it-IT" dirty="0" err="1" smtClean="0"/>
              <a:t>couplings</a:t>
            </a:r>
            <a:r>
              <a:rPr lang="it-IT" dirty="0" smtClean="0"/>
              <a:t> (</a:t>
            </a:r>
            <a:r>
              <a:rPr lang="it-IT" dirty="0" err="1" smtClean="0"/>
              <a:t>same</a:t>
            </a:r>
            <a:r>
              <a:rPr lang="it-IT" dirty="0" smtClean="0"/>
              <a:t> </a:t>
            </a:r>
            <a:r>
              <a:rPr lang="it-IT" dirty="0" err="1" smtClean="0"/>
              <a:t>as</a:t>
            </a:r>
            <a:r>
              <a:rPr lang="it-IT" dirty="0" smtClean="0"/>
              <a:t> HL-LHC vs </a:t>
            </a:r>
            <a:r>
              <a:rPr lang="it-IT" dirty="0" err="1" smtClean="0"/>
              <a:t>LHeC</a:t>
            </a:r>
            <a:r>
              <a:rPr lang="it-IT" dirty="0" smtClean="0"/>
              <a:t>) </a:t>
            </a:r>
            <a:r>
              <a:rPr lang="it-IT" dirty="0" err="1" smtClean="0"/>
              <a:t>but</a:t>
            </a:r>
            <a:r>
              <a:rPr lang="it-IT" dirty="0" smtClean="0"/>
              <a:t> </a:t>
            </a:r>
            <a:r>
              <a:rPr lang="it-IT" dirty="0" err="1" smtClean="0"/>
              <a:t>need</a:t>
            </a:r>
            <a:r>
              <a:rPr lang="it-IT" dirty="0" smtClean="0"/>
              <a:t> more </a:t>
            </a:r>
            <a:r>
              <a:rPr lang="it-IT" dirty="0" err="1" smtClean="0"/>
              <a:t>calculations</a:t>
            </a:r>
            <a:r>
              <a:rPr lang="it-IT" dirty="0" smtClean="0"/>
              <a:t>! 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6248400" y="2819400"/>
            <a:ext cx="28956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VV: all couplings with +</a:t>
            </a:r>
            <a:r>
              <a:rPr lang="en-US" sz="1400" dirty="0" err="1"/>
              <a:t>ve</a:t>
            </a:r>
            <a:r>
              <a:rPr lang="en-US" sz="1400" dirty="0"/>
              <a:t> sign</a:t>
            </a:r>
          </a:p>
          <a:p>
            <a:endParaRPr lang="en-US" sz="1400" dirty="0" smtClean="0"/>
          </a:p>
          <a:p>
            <a:r>
              <a:rPr lang="en-US" sz="1400" dirty="0" smtClean="0"/>
              <a:t>LL</a:t>
            </a:r>
            <a:r>
              <a:rPr lang="en-US" sz="1400" dirty="0"/>
              <a:t>: only LL couplings between q and e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0100" y="1793966"/>
            <a:ext cx="4686300" cy="3882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18636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E-p “specific” searches: </a:t>
            </a:r>
            <a:r>
              <a:rPr lang="en-US" dirty="0" err="1" smtClean="0"/>
              <a:t>Instantons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1/19/2017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Monica D'Onofrio, 1st FCC physics week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304800" y="838200"/>
            <a:ext cx="4572000" cy="5318760"/>
          </a:xfrm>
        </p:spPr>
        <p:txBody>
          <a:bodyPr>
            <a:normAutofit/>
          </a:bodyPr>
          <a:lstStyle/>
          <a:p>
            <a:r>
              <a:rPr lang="en-US" sz="1800" dirty="0" smtClean="0"/>
              <a:t>New </a:t>
            </a:r>
            <a:r>
              <a:rPr lang="en-US" sz="1800" dirty="0" smtClean="0"/>
              <a:t>physics as non</a:t>
            </a:r>
            <a:r>
              <a:rPr lang="en-US" sz="1800" dirty="0"/>
              <a:t>-</a:t>
            </a:r>
            <a:r>
              <a:rPr lang="en-US" sz="1800" dirty="0" err="1"/>
              <a:t>perturbative</a:t>
            </a:r>
            <a:r>
              <a:rPr lang="en-US" sz="1800" dirty="0"/>
              <a:t> QCD effect at high energies </a:t>
            </a:r>
            <a:endParaRPr lang="en-US" sz="1800" dirty="0" smtClean="0"/>
          </a:p>
          <a:p>
            <a:pPr lvl="1"/>
            <a:r>
              <a:rPr lang="en-US" sz="1600" dirty="0" err="1" smtClean="0"/>
              <a:t>Instantons</a:t>
            </a:r>
            <a:r>
              <a:rPr lang="en-US" sz="1600" dirty="0" smtClean="0"/>
              <a:t> </a:t>
            </a:r>
            <a:r>
              <a:rPr lang="en-US" sz="1600" dirty="0" smtClean="0">
                <a:sym typeface="Wingdings"/>
              </a:rPr>
              <a:t></a:t>
            </a:r>
            <a:r>
              <a:rPr lang="en-US" sz="1600" dirty="0" smtClean="0"/>
              <a:t> </a:t>
            </a:r>
            <a:r>
              <a:rPr lang="en-US" sz="1600" dirty="0"/>
              <a:t>non-</a:t>
            </a:r>
            <a:r>
              <a:rPr lang="en-US" sz="1600" dirty="0" err="1"/>
              <a:t>perturbative</a:t>
            </a:r>
            <a:r>
              <a:rPr lang="en-US" sz="1600" dirty="0"/>
              <a:t> fluctuations of the gluon field </a:t>
            </a:r>
            <a:endParaRPr lang="en-US" sz="1800" dirty="0" smtClean="0"/>
          </a:p>
          <a:p>
            <a:r>
              <a:rPr lang="en-US" sz="1800" dirty="0" smtClean="0"/>
              <a:t>Photon-gluon fusion process</a:t>
            </a:r>
          </a:p>
          <a:p>
            <a:r>
              <a:rPr lang="en-US" sz="1800" dirty="0" smtClean="0"/>
              <a:t>HERA recent results start probing interesting theoretical scenarios</a:t>
            </a:r>
          </a:p>
          <a:p>
            <a:r>
              <a:rPr lang="en-US" sz="1800" dirty="0" smtClean="0">
                <a:solidFill>
                  <a:srgbClr val="800000"/>
                </a:solidFill>
              </a:rPr>
              <a:t>Feasibility could / should be considered for the future </a:t>
            </a:r>
            <a:endParaRPr lang="en-US" sz="1800" dirty="0">
              <a:solidFill>
                <a:srgbClr val="800000"/>
              </a:solidFill>
            </a:endParaRPr>
          </a:p>
          <a:p>
            <a:endParaRPr lang="en-US" sz="1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000" y="654222"/>
            <a:ext cx="2590800" cy="208897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0" y="3612445"/>
            <a:ext cx="3352800" cy="248355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95800" y="2667000"/>
            <a:ext cx="4191000" cy="368300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656372" y="6019800"/>
            <a:ext cx="315362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sz="1600" dirty="0" err="1"/>
              <a:t>Eur.Phys.J</a:t>
            </a:r>
            <a:r>
              <a:rPr lang="tr-TR" sz="1600" dirty="0"/>
              <a:t>. C76 (2016) no.7, 381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4183742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BSM in Vector Boson (VB) scattering 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1/19/2017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Monica D'Onofrio, 1st FCC physics week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7" name="Espace réservé du contenu 2"/>
          <p:cNvSpPr>
            <a:spLocks noGrp="1"/>
          </p:cNvSpPr>
          <p:nvPr>
            <p:ph sz="quarter" idx="1"/>
          </p:nvPr>
        </p:nvSpPr>
        <p:spPr>
          <a:xfrm>
            <a:off x="304800" y="838200"/>
            <a:ext cx="8839200" cy="54864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0090"/>
                </a:solidFill>
                <a:latin typeface="+mn-lt"/>
                <a:cs typeface="Times New Roman"/>
              </a:rPr>
              <a:t>VB scattering </a:t>
            </a:r>
            <a:r>
              <a:rPr lang="en-US" dirty="0">
                <a:solidFill>
                  <a:srgbClr val="000090"/>
                </a:solidFill>
                <a:latin typeface="+mn-lt"/>
                <a:cs typeface="Times New Roman"/>
              </a:rPr>
              <a:t>at high </a:t>
            </a:r>
            <a:r>
              <a:rPr lang="en-US" dirty="0" smtClean="0">
                <a:solidFill>
                  <a:srgbClr val="000090"/>
                </a:solidFill>
                <a:latin typeface="+mn-lt"/>
                <a:cs typeface="Times New Roman"/>
              </a:rPr>
              <a:t>mass</a:t>
            </a:r>
            <a:r>
              <a:rPr lang="en-US" dirty="0" smtClean="0">
                <a:solidFill>
                  <a:srgbClr val="000000"/>
                </a:solidFill>
                <a:latin typeface="+mn-lt"/>
                <a:cs typeface="Times New Roman"/>
              </a:rPr>
              <a:t>: </a:t>
            </a:r>
            <a:endParaRPr lang="en-US" sz="1900" b="0" i="1" dirty="0">
              <a:latin typeface="+mn-lt"/>
            </a:endParaRPr>
          </a:p>
          <a:p>
            <a:pPr lvl="1">
              <a:lnSpc>
                <a:spcPct val="120000"/>
              </a:lnSpc>
            </a:pPr>
            <a:r>
              <a:rPr lang="en-US" dirty="0" smtClean="0">
                <a:solidFill>
                  <a:srgbClr val="800000"/>
                </a:solidFill>
                <a:latin typeface="+mn-lt"/>
                <a:cs typeface="Times New Roman"/>
              </a:rPr>
              <a:t>anomalous </a:t>
            </a:r>
            <a:r>
              <a:rPr lang="en-US" dirty="0">
                <a:solidFill>
                  <a:srgbClr val="800000"/>
                </a:solidFill>
                <a:latin typeface="+mn-lt"/>
                <a:cs typeface="Times New Roman"/>
              </a:rPr>
              <a:t>TGC, QGC couplings in VVV, VVVV ? </a:t>
            </a:r>
            <a:endParaRPr lang="en-US" dirty="0" smtClean="0">
              <a:solidFill>
                <a:srgbClr val="800000"/>
              </a:solidFill>
              <a:latin typeface="+mn-lt"/>
              <a:cs typeface="Times New Roman"/>
            </a:endParaRPr>
          </a:p>
          <a:p>
            <a:pPr lvl="1">
              <a:lnSpc>
                <a:spcPct val="120000"/>
              </a:lnSpc>
            </a:pPr>
            <a:endParaRPr lang="en-US" dirty="0" smtClean="0">
              <a:solidFill>
                <a:srgbClr val="FF0000"/>
              </a:solidFill>
              <a:latin typeface="+mn-lt"/>
              <a:cs typeface="Times New Roman"/>
            </a:endParaRPr>
          </a:p>
          <a:p>
            <a:pPr lvl="1">
              <a:lnSpc>
                <a:spcPct val="120000"/>
              </a:lnSpc>
            </a:pPr>
            <a:endParaRPr lang="en-US" dirty="0">
              <a:solidFill>
                <a:srgbClr val="FF0000"/>
              </a:solidFill>
              <a:latin typeface="+mn-lt"/>
              <a:cs typeface="Times New Roman"/>
            </a:endParaRPr>
          </a:p>
          <a:p>
            <a:pPr lvl="1">
              <a:lnSpc>
                <a:spcPct val="120000"/>
              </a:lnSpc>
            </a:pPr>
            <a:endParaRPr lang="en-US" dirty="0" smtClean="0">
              <a:solidFill>
                <a:srgbClr val="FF0000"/>
              </a:solidFill>
              <a:latin typeface="+mn-lt"/>
              <a:cs typeface="Times New Roman"/>
            </a:endParaRPr>
          </a:p>
          <a:p>
            <a:pPr lvl="1">
              <a:lnSpc>
                <a:spcPct val="120000"/>
              </a:lnSpc>
            </a:pPr>
            <a:r>
              <a:rPr lang="en-US" dirty="0" smtClean="0">
                <a:solidFill>
                  <a:srgbClr val="800000"/>
                </a:solidFill>
                <a:latin typeface="+mn-lt"/>
                <a:cs typeface="Times New Roman"/>
              </a:rPr>
              <a:t>New resonances possibly relevant for </a:t>
            </a:r>
            <a:r>
              <a:rPr lang="en-US" dirty="0" err="1" smtClean="0">
                <a:solidFill>
                  <a:srgbClr val="800000"/>
                </a:solidFill>
                <a:latin typeface="+mn-lt"/>
                <a:cs typeface="Times New Roman"/>
              </a:rPr>
              <a:t>unitarity</a:t>
            </a:r>
            <a:r>
              <a:rPr lang="en-US" dirty="0" smtClean="0">
                <a:solidFill>
                  <a:srgbClr val="800000"/>
                </a:solidFill>
                <a:latin typeface="+mn-lt"/>
                <a:cs typeface="Times New Roman"/>
              </a:rPr>
              <a:t> restoring</a:t>
            </a:r>
          </a:p>
          <a:p>
            <a:pPr lvl="2">
              <a:lnSpc>
                <a:spcPct val="120000"/>
              </a:lnSpc>
            </a:pPr>
            <a:r>
              <a:rPr lang="en-US" dirty="0" smtClean="0">
                <a:solidFill>
                  <a:srgbClr val="000000"/>
                </a:solidFill>
                <a:latin typeface="+mn-lt"/>
                <a:cs typeface="Times New Roman"/>
              </a:rPr>
              <a:t>expect below ~ 2-3 </a:t>
            </a:r>
            <a:r>
              <a:rPr lang="en-US" dirty="0" err="1" smtClean="0">
                <a:solidFill>
                  <a:srgbClr val="000000"/>
                </a:solidFill>
                <a:latin typeface="+mn-lt"/>
                <a:cs typeface="Times New Roman"/>
              </a:rPr>
              <a:t>TeV</a:t>
            </a:r>
            <a:r>
              <a:rPr lang="en-US" i="1" dirty="0" smtClean="0">
                <a:solidFill>
                  <a:srgbClr val="0000FF"/>
                </a:solidFill>
                <a:latin typeface="+mn-lt"/>
                <a:cs typeface="Times New Roman"/>
              </a:rPr>
              <a:t> →  </a:t>
            </a:r>
            <a:r>
              <a:rPr lang="en-US" i="1" dirty="0">
                <a:solidFill>
                  <a:srgbClr val="0000FF"/>
                </a:solidFill>
                <a:latin typeface="+mn-lt"/>
                <a:cs typeface="Times New Roman"/>
              </a:rPr>
              <a:t>look for deviations from </a:t>
            </a:r>
            <a:r>
              <a:rPr lang="en-US" i="1" dirty="0" smtClean="0">
                <a:solidFill>
                  <a:srgbClr val="0000FF"/>
                </a:solidFill>
                <a:latin typeface="+mn-lt"/>
                <a:cs typeface="Times New Roman"/>
              </a:rPr>
              <a:t>SM predictions</a:t>
            </a:r>
            <a:r>
              <a:rPr lang="en-US" i="1" dirty="0">
                <a:solidFill>
                  <a:srgbClr val="0000FF"/>
                </a:solidFill>
                <a:latin typeface="+mn-lt"/>
                <a:cs typeface="Times New Roman"/>
              </a:rPr>
              <a:t>:</a:t>
            </a:r>
          </a:p>
          <a:p>
            <a:pPr lvl="2">
              <a:lnSpc>
                <a:spcPct val="120000"/>
              </a:lnSpc>
            </a:pPr>
            <a:endParaRPr lang="en-US" dirty="0" smtClean="0">
              <a:solidFill>
                <a:srgbClr val="000000"/>
              </a:solidFill>
              <a:latin typeface="+mn-lt"/>
              <a:cs typeface="Times New Roman"/>
            </a:endParaRPr>
          </a:p>
          <a:p>
            <a:pPr lvl="3">
              <a:lnSpc>
                <a:spcPct val="120000"/>
              </a:lnSpc>
            </a:pPr>
            <a:endParaRPr lang="en-US" dirty="0">
              <a:latin typeface="+mn-lt"/>
            </a:endParaRPr>
          </a:p>
        </p:txBody>
      </p:sp>
      <p:pic>
        <p:nvPicPr>
          <p:cNvPr id="16" name="Imag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9800" y="1905000"/>
            <a:ext cx="1633032" cy="1295400"/>
          </a:xfrm>
          <a:prstGeom prst="rect">
            <a:avLst/>
          </a:prstGeom>
        </p:spPr>
      </p:pic>
      <p:pic>
        <p:nvPicPr>
          <p:cNvPr id="17" name="Image 2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14800" y="1828800"/>
            <a:ext cx="1585266" cy="1371600"/>
          </a:xfrm>
          <a:prstGeom prst="rect">
            <a:avLst/>
          </a:prstGeom>
        </p:spPr>
      </p:pic>
      <p:graphicFrame>
        <p:nvGraphicFramePr>
          <p:cNvPr id="18" name="Obje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39498131"/>
              </p:ext>
            </p:extLst>
          </p:nvPr>
        </p:nvGraphicFramePr>
        <p:xfrm>
          <a:off x="2819400" y="4191000"/>
          <a:ext cx="344415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92" name="Equation" r:id="rId5" imgW="1816100" imgH="241300" progId="Equation.3">
                  <p:embed/>
                </p:oleObj>
              </mc:Choice>
              <mc:Fallback>
                <p:oleObj name="Equation" r:id="rId5" imgW="1816100" imgH="2413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819400" y="4191000"/>
                        <a:ext cx="3444150" cy="457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0" name="Grouper 22"/>
          <p:cNvGrpSpPr/>
          <p:nvPr/>
        </p:nvGrpSpPr>
        <p:grpSpPr>
          <a:xfrm>
            <a:off x="1294161" y="4662493"/>
            <a:ext cx="2592039" cy="1509707"/>
            <a:chOff x="1835697" y="3960711"/>
            <a:chExt cx="2592039" cy="1509707"/>
          </a:xfrm>
        </p:grpSpPr>
        <p:pic>
          <p:nvPicPr>
            <p:cNvPr id="21" name="Image 17" descr="Capture d’écran 2015-03-17 à 15.01.48.png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35697" y="3960711"/>
              <a:ext cx="2376264" cy="1509707"/>
            </a:xfrm>
            <a:prstGeom prst="rect">
              <a:avLst/>
            </a:prstGeom>
          </p:spPr>
        </p:pic>
        <p:graphicFrame>
          <p:nvGraphicFramePr>
            <p:cNvPr id="22" name="Objet 1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004620118"/>
                </p:ext>
              </p:extLst>
            </p:nvPr>
          </p:nvGraphicFramePr>
          <p:xfrm>
            <a:off x="2123728" y="4022080"/>
            <a:ext cx="114300" cy="127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7793" name="Equation" r:id="rId8" imgW="114300" imgH="127000" progId="Equation.DSMT4">
                    <p:embed/>
                  </p:oleObj>
                </mc:Choice>
                <mc:Fallback>
                  <p:oleObj name="Equation" r:id="rId8" imgW="114300" imgH="1270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9"/>
                        <a:stretch>
                          <a:fillRect/>
                        </a:stretch>
                      </p:blipFill>
                      <p:spPr>
                        <a:xfrm>
                          <a:off x="2123728" y="4022080"/>
                          <a:ext cx="114300" cy="1270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3" name="Objet 1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846659556"/>
                </p:ext>
              </p:extLst>
            </p:nvPr>
          </p:nvGraphicFramePr>
          <p:xfrm>
            <a:off x="2123728" y="5064100"/>
            <a:ext cx="127000" cy="1651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7794" name="Equation" r:id="rId10" imgW="127000" imgH="165100" progId="Equation.DSMT4">
                    <p:embed/>
                  </p:oleObj>
                </mc:Choice>
                <mc:Fallback>
                  <p:oleObj name="Equation" r:id="rId10" imgW="127000" imgH="1651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1"/>
                        <a:stretch>
                          <a:fillRect/>
                        </a:stretch>
                      </p:blipFill>
                      <p:spPr>
                        <a:xfrm>
                          <a:off x="2123728" y="5064100"/>
                          <a:ext cx="127000" cy="1651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4" name="Objet 2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200702129"/>
                </p:ext>
              </p:extLst>
            </p:nvPr>
          </p:nvGraphicFramePr>
          <p:xfrm>
            <a:off x="3995936" y="4365104"/>
            <a:ext cx="431800" cy="177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7795" name="Equation" r:id="rId12" imgW="431800" imgH="177800" progId="Equation.DSMT4">
                    <p:embed/>
                  </p:oleObj>
                </mc:Choice>
                <mc:Fallback>
                  <p:oleObj name="Equation" r:id="rId12" imgW="431800" imgH="1778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3"/>
                        <a:stretch>
                          <a:fillRect/>
                        </a:stretch>
                      </p:blipFill>
                      <p:spPr>
                        <a:xfrm>
                          <a:off x="3995936" y="4365104"/>
                          <a:ext cx="431800" cy="1778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5" name="Objet 2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892459924"/>
                </p:ext>
              </p:extLst>
            </p:nvPr>
          </p:nvGraphicFramePr>
          <p:xfrm>
            <a:off x="3995936" y="4869160"/>
            <a:ext cx="431800" cy="177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7796" name="Equation" r:id="rId14" imgW="431800" imgH="177800" progId="Equation.DSMT4">
                    <p:embed/>
                  </p:oleObj>
                </mc:Choice>
                <mc:Fallback>
                  <p:oleObj name="Equation" r:id="rId14" imgW="431800" imgH="1778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3"/>
                        <a:stretch>
                          <a:fillRect/>
                        </a:stretch>
                      </p:blipFill>
                      <p:spPr>
                        <a:xfrm>
                          <a:off x="3995936" y="4869160"/>
                          <a:ext cx="431800" cy="1778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5" name="Rectangle 4"/>
          <p:cNvSpPr/>
          <p:nvPr/>
        </p:nvSpPr>
        <p:spPr>
          <a:xfrm>
            <a:off x="4267200" y="5105400"/>
            <a:ext cx="4572000" cy="747897"/>
          </a:xfrm>
          <a:prstGeom prst="rect">
            <a:avLst/>
          </a:prstGeom>
        </p:spPr>
        <p:txBody>
          <a:bodyPr>
            <a:spAutoFit/>
          </a:bodyPr>
          <a:lstStyle/>
          <a:p>
            <a:pPr lvl="2">
              <a:lnSpc>
                <a:spcPct val="120000"/>
              </a:lnSpc>
            </a:pPr>
            <a:r>
              <a:rPr lang="en-US" dirty="0">
                <a:solidFill>
                  <a:srgbClr val="000000"/>
                </a:solidFill>
                <a:cs typeface="Times New Roman"/>
              </a:rPr>
              <a:t>Challenging at p-p (high QCD </a:t>
            </a:r>
            <a:r>
              <a:rPr lang="en-US" dirty="0" err="1">
                <a:solidFill>
                  <a:srgbClr val="000000"/>
                </a:solidFill>
                <a:cs typeface="Times New Roman"/>
              </a:rPr>
              <a:t>bkg</a:t>
            </a:r>
            <a:r>
              <a:rPr lang="en-US" dirty="0">
                <a:solidFill>
                  <a:srgbClr val="000000"/>
                </a:solidFill>
                <a:cs typeface="Times New Roman"/>
              </a:rPr>
              <a:t>, pile-up), cleaner at FCC-eh</a:t>
            </a:r>
          </a:p>
        </p:txBody>
      </p:sp>
    </p:spTree>
    <p:extLst>
      <p:ext uri="{BB962C8B-B14F-4D97-AF65-F5344CB8AC3E}">
        <p14:creationId xmlns:p14="http://schemas.microsoft.com/office/powerpoint/2010/main" val="31051386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Prelude 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1/19/2017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Monica D'Onofrio, 1st FCC physics week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The HL-LHC results will be crucial to re-focus the BSM program at the FCC in terms of </a:t>
            </a:r>
          </a:p>
          <a:p>
            <a:pPr lvl="1"/>
            <a:r>
              <a:rPr lang="en-US" sz="2400" dirty="0" smtClean="0"/>
              <a:t>Characterization of hints for new physics if some excess or deviations from the SM are found </a:t>
            </a:r>
          </a:p>
          <a:p>
            <a:pPr lvl="1"/>
            <a:r>
              <a:rPr lang="en-US" sz="2400" dirty="0" smtClean="0"/>
              <a:t>Constraints of new physics models and complementary searches </a:t>
            </a:r>
            <a:r>
              <a:rPr lang="en-US" sz="2400" dirty="0" err="1" smtClean="0"/>
              <a:t>wrt</a:t>
            </a:r>
            <a:r>
              <a:rPr lang="en-US" sz="2400" dirty="0" smtClean="0"/>
              <a:t> the </a:t>
            </a:r>
            <a:r>
              <a:rPr lang="en-US" sz="2400" dirty="0" err="1" smtClean="0"/>
              <a:t>hh</a:t>
            </a:r>
            <a:r>
              <a:rPr lang="en-US" sz="2400" dirty="0" smtClean="0"/>
              <a:t>/</a:t>
            </a:r>
            <a:r>
              <a:rPr lang="en-US" sz="2400" dirty="0" err="1" smtClean="0"/>
              <a:t>ee</a:t>
            </a:r>
            <a:r>
              <a:rPr lang="en-US" sz="2400" dirty="0" smtClean="0"/>
              <a:t> cases  </a:t>
            </a:r>
          </a:p>
          <a:p>
            <a:pPr lvl="1"/>
            <a:r>
              <a:rPr lang="en-US" sz="2400" dirty="0" smtClean="0"/>
              <a:t>Exploration of new scenarios </a:t>
            </a:r>
            <a:endParaRPr lang="en-US" sz="2400" dirty="0"/>
          </a:p>
          <a:p>
            <a:r>
              <a:rPr lang="en-US" sz="2800" dirty="0" smtClean="0"/>
              <a:t>Not an easy task at the moment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Wish: engage the theory community! </a:t>
            </a:r>
            <a:r>
              <a:rPr lang="en-US" sz="2500" dirty="0" smtClean="0">
                <a:solidFill>
                  <a:srgbClr val="FF0000"/>
                </a:solidFill>
              </a:rPr>
              <a:t> </a:t>
            </a:r>
          </a:p>
          <a:p>
            <a:pPr marL="0" indent="0">
              <a:buNone/>
            </a:pPr>
            <a:endParaRPr lang="en-US" sz="28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4186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Anomalous couplings WWV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1/19/2017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Monica D'Onofrio, 1st FCC physics week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7" name="Espace réservé du contenu 2"/>
          <p:cNvSpPr>
            <a:spLocks noGrp="1"/>
          </p:cNvSpPr>
          <p:nvPr>
            <p:ph sz="quarter" idx="1"/>
          </p:nvPr>
        </p:nvSpPr>
        <p:spPr>
          <a:xfrm>
            <a:off x="304800" y="838200"/>
            <a:ext cx="6553200" cy="54864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Triple </a:t>
            </a:r>
            <a:r>
              <a:rPr lang="en-US" sz="2400" dirty="0"/>
              <a:t>gauge boson </a:t>
            </a:r>
            <a:r>
              <a:rPr lang="en-US" sz="2400" dirty="0" smtClean="0"/>
              <a:t>vertices WWV, V=</a:t>
            </a:r>
            <a:r>
              <a:rPr lang="en-US" sz="2400" dirty="0" err="1" smtClean="0">
                <a:latin typeface="Symbol" charset="2"/>
                <a:cs typeface="Symbol" charset="2"/>
              </a:rPr>
              <a:t>g</a:t>
            </a:r>
            <a:r>
              <a:rPr lang="en-US" sz="2400" dirty="0" err="1" smtClean="0"/>
              <a:t>,Z</a:t>
            </a:r>
            <a:r>
              <a:rPr lang="en-US" sz="2400" dirty="0" smtClean="0"/>
              <a:t>: </a:t>
            </a:r>
          </a:p>
          <a:p>
            <a:pPr lvl="1"/>
            <a:r>
              <a:rPr lang="en-US" sz="2000" dirty="0" smtClean="0"/>
              <a:t>Precisely defined in SM</a:t>
            </a:r>
          </a:p>
          <a:p>
            <a:pPr lvl="1"/>
            <a:r>
              <a:rPr lang="en-US" sz="2000" dirty="0" err="1" smtClean="0"/>
              <a:t>Parametrise</a:t>
            </a:r>
            <a:r>
              <a:rPr lang="en-US" sz="2000" dirty="0"/>
              <a:t> </a:t>
            </a:r>
            <a:r>
              <a:rPr lang="en-US" sz="2000" dirty="0" smtClean="0"/>
              <a:t>possible </a:t>
            </a:r>
            <a:r>
              <a:rPr lang="en-US" sz="2000" dirty="0"/>
              <a:t>new physics contributions to this vertex</a:t>
            </a:r>
          </a:p>
          <a:p>
            <a:pPr lvl="1"/>
            <a:r>
              <a:rPr lang="en-US" sz="2000" dirty="0" smtClean="0"/>
              <a:t>Current constraints (best from LEP) use various assumptions </a:t>
            </a:r>
            <a:endParaRPr lang="en-US" sz="2000" dirty="0"/>
          </a:p>
          <a:p>
            <a:pPr marL="457200" lvl="1" indent="0">
              <a:lnSpc>
                <a:spcPct val="120000"/>
              </a:lnSpc>
              <a:buNone/>
            </a:pPr>
            <a:endParaRPr lang="en-US" sz="2000" dirty="0">
              <a:latin typeface="+mn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34200" y="762000"/>
            <a:ext cx="2082800" cy="1778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9800" y="1943100"/>
            <a:ext cx="1117600" cy="4191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025929"/>
            <a:ext cx="6629400" cy="1317471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381000" y="4724400"/>
            <a:ext cx="876300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At the e-p: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can </a:t>
            </a:r>
            <a:r>
              <a:rPr lang="en-US" dirty="0"/>
              <a:t>clearly distinguish between </a:t>
            </a:r>
            <a:r>
              <a:rPr lang="en-US" dirty="0" smtClean="0"/>
              <a:t>CC events </a:t>
            </a:r>
            <a:r>
              <a:rPr lang="en-US" dirty="0"/>
              <a:t>e + p → </a:t>
            </a:r>
            <a:r>
              <a:rPr lang="en-US" dirty="0" err="1"/>
              <a:t>νe</a:t>
            </a:r>
            <a:r>
              <a:rPr lang="en-US" dirty="0"/>
              <a:t> + jet </a:t>
            </a:r>
            <a:r>
              <a:rPr lang="en-US" dirty="0" smtClean="0"/>
              <a:t>(W-exchange) and NC </a:t>
            </a:r>
            <a:r>
              <a:rPr lang="en-US" dirty="0"/>
              <a:t>events e + p → e + jet </a:t>
            </a:r>
            <a:r>
              <a:rPr lang="en-US" dirty="0" smtClean="0"/>
              <a:t>(photon </a:t>
            </a:r>
            <a:r>
              <a:rPr lang="en-US" dirty="0"/>
              <a:t>or Z boson </a:t>
            </a:r>
            <a:r>
              <a:rPr lang="en-US" dirty="0" smtClean="0"/>
              <a:t>exchange) </a:t>
            </a:r>
          </a:p>
          <a:p>
            <a:r>
              <a:rPr lang="en-US" dirty="0" smtClean="0"/>
              <a:t>-   triggering </a:t>
            </a:r>
            <a:r>
              <a:rPr lang="en-US" dirty="0"/>
              <a:t>on a final state photon, </a:t>
            </a:r>
            <a:r>
              <a:rPr lang="en-US" dirty="0" smtClean="0"/>
              <a:t>can </a:t>
            </a:r>
            <a:r>
              <a:rPr lang="en-US" dirty="0"/>
              <a:t>provide very clean bounds on the anomalous </a:t>
            </a:r>
            <a:r>
              <a:rPr lang="en-US" dirty="0" smtClean="0"/>
              <a:t>TGV’s! </a:t>
            </a:r>
            <a:endParaRPr lang="en-US" dirty="0"/>
          </a:p>
          <a:p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4768111" y="4431268"/>
            <a:ext cx="41472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5"/>
              </a:rPr>
              <a:t>http://arxiv.org/pdf/1405.6056v1.</a:t>
            </a:r>
            <a:r>
              <a:rPr lang="en-US" dirty="0" smtClean="0">
                <a:hlinkClick r:id="rId5"/>
              </a:rPr>
              <a:t>pdf</a:t>
            </a:r>
            <a:endParaRPr lang="en-US" dirty="0" smtClean="0"/>
          </a:p>
        </p:txBody>
      </p:sp>
      <p:sp>
        <p:nvSpPr>
          <p:cNvPr id="9" name="Rectangle 8"/>
          <p:cNvSpPr/>
          <p:nvPr/>
        </p:nvSpPr>
        <p:spPr>
          <a:xfrm>
            <a:off x="4724400" y="4800600"/>
            <a:ext cx="357005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6"/>
              </a:rPr>
              <a:t>https://arxiv.org/abs/</a:t>
            </a:r>
            <a:r>
              <a:rPr lang="en-US" dirty="0" smtClean="0">
                <a:hlinkClick r:id="rId6"/>
              </a:rPr>
              <a:t>1406.7696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91887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FCC-eh </a:t>
            </a:r>
            <a:r>
              <a:rPr lang="en-US" dirty="0"/>
              <a:t>Anomalous WW </a:t>
            </a:r>
            <a:r>
              <a:rPr lang="en-US" dirty="0" err="1"/>
              <a:t>γ</a:t>
            </a:r>
            <a:r>
              <a:rPr lang="en-US" dirty="0"/>
              <a:t> and WWZ Couplings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1/19/2017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Monica D'Onofrio, 1st FCC physics week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Study for FCC-eh </a:t>
            </a:r>
          </a:p>
          <a:p>
            <a:r>
              <a:rPr lang="en-US" sz="2000" dirty="0">
                <a:hlinkClick r:id="rId2"/>
              </a:rPr>
              <a:t>https://cds.cern.ch/record/2209389/?ln=</a:t>
            </a:r>
            <a:r>
              <a:rPr lang="en-US" sz="2000" dirty="0" smtClean="0">
                <a:hlinkClick r:id="rId2"/>
              </a:rPr>
              <a:t>en</a:t>
            </a:r>
            <a:endParaRPr lang="en-US" sz="2000" dirty="0" smtClean="0"/>
          </a:p>
          <a:p>
            <a:pPr lvl="1"/>
            <a:r>
              <a:rPr lang="en-US" sz="2000" dirty="0" smtClean="0"/>
              <a:t>Report studies for </a:t>
            </a:r>
            <a:r>
              <a:rPr lang="en-US" sz="2000" dirty="0" err="1" smtClean="0"/>
              <a:t>Ee</a:t>
            </a:r>
            <a:r>
              <a:rPr lang="en-US" sz="2000" dirty="0" smtClean="0"/>
              <a:t> = 80 </a:t>
            </a:r>
            <a:r>
              <a:rPr lang="en-US" sz="2000" dirty="0" err="1" smtClean="0"/>
              <a:t>GeV</a:t>
            </a:r>
            <a:r>
              <a:rPr lang="en-US" sz="2000" dirty="0" smtClean="0"/>
              <a:t> </a:t>
            </a:r>
          </a:p>
          <a:p>
            <a:pPr lvl="1"/>
            <a:r>
              <a:rPr lang="en-US" sz="2000" dirty="0" smtClean="0"/>
              <a:t>Update here for </a:t>
            </a:r>
            <a:r>
              <a:rPr lang="en-US" sz="2000" dirty="0" err="1" smtClean="0"/>
              <a:t>Ee</a:t>
            </a:r>
            <a:r>
              <a:rPr lang="en-US" sz="2000" dirty="0" smtClean="0"/>
              <a:t> = 60 </a:t>
            </a:r>
            <a:r>
              <a:rPr lang="en-US" sz="2000" dirty="0" err="1" smtClean="0"/>
              <a:t>GeV</a:t>
            </a:r>
            <a:r>
              <a:rPr lang="en-US" sz="2000" dirty="0" smtClean="0"/>
              <a:t> </a:t>
            </a:r>
            <a:endParaRPr lang="en-US" sz="2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7" name="Picture 6" descr="Macintosh HD:Users:ocakir:Library:Containers:com.apple.mail:Data:Library:Mail Downloads:48EB8857-267D-42F2-8066-69D1695AC4F3:cs_llg.eps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438400"/>
            <a:ext cx="4900739" cy="3358231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1219200" y="5638800"/>
            <a:ext cx="64004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</a:t>
            </a:r>
            <a:r>
              <a:rPr lang="en-US" dirty="0" smtClean="0"/>
              <a:t>ross </a:t>
            </a:r>
            <a:r>
              <a:rPr lang="en-US" dirty="0"/>
              <a:t>section depending on anomalous </a:t>
            </a:r>
            <a:r>
              <a:rPr lang="en-US" dirty="0" err="1"/>
              <a:t>λ</a:t>
            </a:r>
            <a:r>
              <a:rPr lang="en-US" baseline="-25000" dirty="0" err="1"/>
              <a:t>γ</a:t>
            </a:r>
            <a:r>
              <a:rPr lang="en-US" dirty="0"/>
              <a:t> coupling </a:t>
            </a:r>
            <a:r>
              <a:rPr lang="en-US" dirty="0" smtClean="0"/>
              <a:t>of </a:t>
            </a:r>
            <a:r>
              <a:rPr lang="en-US" dirty="0"/>
              <a:t>the </a:t>
            </a:r>
            <a:endParaRPr lang="en-US" dirty="0" smtClean="0"/>
          </a:p>
          <a:p>
            <a:r>
              <a:rPr lang="en-US" dirty="0" smtClean="0"/>
              <a:t>process </a:t>
            </a:r>
            <a:r>
              <a:rPr lang="en-US" i="1" dirty="0" err="1"/>
              <a:t>ep</a:t>
            </a:r>
            <a:r>
              <a:rPr lang="en-US" dirty="0" err="1"/>
              <a:t>→ν</a:t>
            </a:r>
            <a:r>
              <a:rPr lang="en-US" dirty="0"/>
              <a:t> </a:t>
            </a:r>
            <a:r>
              <a:rPr lang="en-US" i="1" dirty="0" err="1"/>
              <a:t>q</a:t>
            </a:r>
            <a:r>
              <a:rPr lang="en-US" dirty="0" err="1"/>
              <a:t>γ</a:t>
            </a:r>
            <a:r>
              <a:rPr lang="en-US" i="1" dirty="0" err="1"/>
              <a:t>X</a:t>
            </a:r>
            <a:r>
              <a:rPr lang="en-US" i="1" dirty="0"/>
              <a:t> </a:t>
            </a:r>
            <a:r>
              <a:rPr lang="en-US" dirty="0"/>
              <a:t>for </a:t>
            </a:r>
            <a:r>
              <a:rPr lang="en-US" i="1" dirty="0" err="1"/>
              <a:t>E</a:t>
            </a:r>
            <a:r>
              <a:rPr lang="en-US" i="1" baseline="-25000" dirty="0" err="1"/>
              <a:t>e</a:t>
            </a:r>
            <a:r>
              <a:rPr lang="en-US" i="1" dirty="0"/>
              <a:t> </a:t>
            </a:r>
            <a:r>
              <a:rPr lang="en-US" dirty="0"/>
              <a:t>= 60 </a:t>
            </a:r>
            <a:r>
              <a:rPr lang="en-US" dirty="0" err="1"/>
              <a:t>GeV</a:t>
            </a:r>
            <a:r>
              <a:rPr lang="en-US" dirty="0"/>
              <a:t> and </a:t>
            </a:r>
            <a:r>
              <a:rPr lang="en-US" dirty="0" err="1"/>
              <a:t>E</a:t>
            </a:r>
            <a:r>
              <a:rPr lang="en-US" baseline="-25000" dirty="0" err="1"/>
              <a:t>p</a:t>
            </a:r>
            <a:r>
              <a:rPr lang="en-US" dirty="0"/>
              <a:t>=50 </a:t>
            </a:r>
            <a:r>
              <a:rPr lang="en-US" dirty="0" err="1"/>
              <a:t>TeV</a:t>
            </a:r>
            <a:r>
              <a:rPr lang="en-US" dirty="0"/>
              <a:t> at FCC-</a:t>
            </a:r>
            <a:r>
              <a:rPr lang="en-US" dirty="0" err="1"/>
              <a:t>ep</a:t>
            </a:r>
            <a:r>
              <a:rPr lang="en-US" dirty="0" err="1" smtClean="0"/>
              <a:t>.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48224" y="3149434"/>
            <a:ext cx="4295776" cy="1422566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1" name="Rectangle 10"/>
          <p:cNvSpPr/>
          <p:nvPr/>
        </p:nvSpPr>
        <p:spPr>
          <a:xfrm>
            <a:off x="6934200" y="1524000"/>
            <a:ext cx="2209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/>
              <a:t>A. </a:t>
            </a:r>
            <a:r>
              <a:rPr lang="en-US" i="1" dirty="0" err="1"/>
              <a:t>Senol</a:t>
            </a:r>
            <a:r>
              <a:rPr lang="en-US" i="1" dirty="0"/>
              <a:t>, O. </a:t>
            </a:r>
            <a:r>
              <a:rPr lang="en-US" i="1" dirty="0" err="1"/>
              <a:t>Cakir</a:t>
            </a:r>
            <a:r>
              <a:rPr lang="en-US" i="1" dirty="0"/>
              <a:t>, I. Turk </a:t>
            </a:r>
            <a:r>
              <a:rPr lang="en-US" i="1" dirty="0" err="1" smtClean="0"/>
              <a:t>Cakirç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2402842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Anomalous </a:t>
            </a:r>
            <a:r>
              <a:rPr lang="en-US" dirty="0" err="1" smtClean="0">
                <a:latin typeface="Times New Roman"/>
                <a:cs typeface="Times New Roman"/>
              </a:rPr>
              <a:t>WWγ</a:t>
            </a:r>
            <a:r>
              <a:rPr lang="en-US" dirty="0" smtClean="0"/>
              <a:t> Couplings</a:t>
            </a:r>
            <a:endParaRPr lang="en-US" dirty="0"/>
          </a:p>
        </p:txBody>
      </p:sp>
      <p:pic>
        <p:nvPicPr>
          <p:cNvPr id="4" name="Picture 3" descr="Macintosh HD:Users:ocakir:Desktop:myfit_llg_dkg.eps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983" y="1143000"/>
            <a:ext cx="5646817" cy="43434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/>
          <p:cNvSpPr/>
          <p:nvPr/>
        </p:nvSpPr>
        <p:spPr>
          <a:xfrm>
            <a:off x="457200" y="5428946"/>
            <a:ext cx="8229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Two </a:t>
            </a:r>
            <a:r>
              <a:rPr lang="en-US" dirty="0"/>
              <a:t>dimensional 95% C.L contour plot anomalous couplings in the </a:t>
            </a:r>
            <a:r>
              <a:rPr lang="en-US" dirty="0" err="1"/>
              <a:t>λ</a:t>
            </a:r>
            <a:r>
              <a:rPr lang="en-US" baseline="-25000" dirty="0" err="1"/>
              <a:t>γ</a:t>
            </a:r>
            <a:r>
              <a:rPr lang="en-US" dirty="0" err="1"/>
              <a:t>−Δκ</a:t>
            </a:r>
            <a:r>
              <a:rPr lang="en-US" baseline="-25000" dirty="0" err="1"/>
              <a:t>γ</a:t>
            </a:r>
            <a:r>
              <a:rPr lang="en-US" dirty="0"/>
              <a:t> plane for the integrated luminosity of 10 fb-1 and 100 fb-1 at FCC-</a:t>
            </a:r>
            <a:r>
              <a:rPr lang="en-US" dirty="0" err="1"/>
              <a:t>ep</a:t>
            </a:r>
            <a:r>
              <a:rPr lang="en-US" dirty="0"/>
              <a:t> with electron beam energy </a:t>
            </a:r>
            <a:r>
              <a:rPr lang="en-US" i="1" dirty="0" err="1"/>
              <a:t>E</a:t>
            </a:r>
            <a:r>
              <a:rPr lang="en-US" i="1" baseline="-25000" dirty="0" err="1"/>
              <a:t>e</a:t>
            </a:r>
            <a:r>
              <a:rPr lang="en-US" i="1" dirty="0"/>
              <a:t> </a:t>
            </a:r>
            <a:r>
              <a:rPr lang="en-US" dirty="0"/>
              <a:t>=60 </a:t>
            </a:r>
            <a:r>
              <a:rPr lang="en-US" dirty="0" err="1"/>
              <a:t>GeV</a:t>
            </a:r>
            <a:r>
              <a:rPr lang="en-US" dirty="0"/>
              <a:t> with polarization </a:t>
            </a:r>
            <a:r>
              <a:rPr lang="en-US" i="1" dirty="0"/>
              <a:t>P </a:t>
            </a:r>
            <a:r>
              <a:rPr lang="en-US" dirty="0"/>
              <a:t>=−0.8 </a:t>
            </a:r>
            <a:r>
              <a:rPr lang="en-US" i="1" dirty="0"/>
              <a:t>. 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539518" y="762000"/>
            <a:ext cx="36044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/>
              <a:t>A. </a:t>
            </a:r>
            <a:r>
              <a:rPr lang="en-US" i="1" dirty="0" err="1"/>
              <a:t>Senol</a:t>
            </a:r>
            <a:r>
              <a:rPr lang="en-US" i="1" dirty="0"/>
              <a:t>, O. </a:t>
            </a:r>
            <a:r>
              <a:rPr lang="en-US" i="1" dirty="0" err="1"/>
              <a:t>Cakir</a:t>
            </a:r>
            <a:r>
              <a:rPr lang="en-US" i="1" dirty="0"/>
              <a:t>, I. Turk </a:t>
            </a:r>
            <a:r>
              <a:rPr lang="en-US" i="1" dirty="0" err="1" smtClean="0"/>
              <a:t>Cakirç</a:t>
            </a:r>
            <a:endParaRPr lang="en-US" i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845381"/>
            <a:ext cx="3581400" cy="45001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096000" y="2590800"/>
            <a:ext cx="2870009" cy="10002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</a:rPr>
              <a:t>Sensitivities to anomalous </a:t>
            </a:r>
          </a:p>
          <a:p>
            <a:r>
              <a:rPr lang="en-US" dirty="0">
                <a:solidFill>
                  <a:srgbClr val="800000"/>
                </a:solidFill>
              </a:rPr>
              <a:t>c</a:t>
            </a:r>
            <a:r>
              <a:rPr lang="en-US" dirty="0" smtClean="0">
                <a:solidFill>
                  <a:srgbClr val="800000"/>
                </a:solidFill>
              </a:rPr>
              <a:t>ouplings </a:t>
            </a:r>
            <a:r>
              <a:rPr lang="en-US" dirty="0" err="1" smtClean="0">
                <a:solidFill>
                  <a:srgbClr val="800000"/>
                </a:solidFill>
                <a:latin typeface="Symbol" charset="2"/>
                <a:cs typeface="Symbol" charset="2"/>
              </a:rPr>
              <a:t>l</a:t>
            </a:r>
            <a:r>
              <a:rPr lang="en-US" baseline="-25000" dirty="0" err="1">
                <a:solidFill>
                  <a:srgbClr val="800000"/>
                </a:solidFill>
                <a:latin typeface="Symbol" charset="2"/>
                <a:cs typeface="Symbol" charset="2"/>
              </a:rPr>
              <a:t>g</a:t>
            </a:r>
            <a:r>
              <a:rPr lang="en-US" baseline="-25000" dirty="0" smtClean="0">
                <a:solidFill>
                  <a:srgbClr val="800000"/>
                </a:solidFill>
                <a:latin typeface="Symbol" charset="2"/>
                <a:cs typeface="Symbol" charset="2"/>
              </a:rPr>
              <a:t>  </a:t>
            </a:r>
            <a:r>
              <a:rPr lang="en-US" dirty="0" smtClean="0">
                <a:solidFill>
                  <a:srgbClr val="800000"/>
                </a:solidFill>
                <a:latin typeface="Symbol" charset="2"/>
                <a:cs typeface="Symbol" charset="2"/>
              </a:rPr>
              <a:t>~</a:t>
            </a:r>
            <a:r>
              <a:rPr lang="en-US" baseline="-25000" dirty="0" smtClean="0">
                <a:solidFill>
                  <a:srgbClr val="800000"/>
                </a:solidFill>
                <a:latin typeface="Symbol" charset="2"/>
                <a:cs typeface="Symbol" charset="2"/>
              </a:rPr>
              <a:t> </a:t>
            </a:r>
            <a:r>
              <a:rPr lang="en-US" dirty="0" smtClean="0">
                <a:solidFill>
                  <a:srgbClr val="800000"/>
                </a:solidFill>
                <a:latin typeface="Symbol" charset="2"/>
                <a:cs typeface="Symbol" charset="2"/>
              </a:rPr>
              <a:t>10</a:t>
            </a:r>
            <a:r>
              <a:rPr lang="en-US" baseline="30000" dirty="0" smtClean="0">
                <a:solidFill>
                  <a:srgbClr val="800000"/>
                </a:solidFill>
                <a:latin typeface="Symbol" charset="2"/>
                <a:cs typeface="Symbol" charset="2"/>
              </a:rPr>
              <a:t>-</a:t>
            </a:r>
            <a:r>
              <a:rPr lang="en-US" baseline="30000" dirty="0">
                <a:solidFill>
                  <a:srgbClr val="800000"/>
                </a:solidFill>
                <a:latin typeface="Symbol" charset="2"/>
                <a:cs typeface="Symbol" charset="2"/>
              </a:rPr>
              <a:t>2</a:t>
            </a:r>
            <a:endParaRPr lang="en-US" baseline="30000" dirty="0" smtClean="0">
              <a:solidFill>
                <a:srgbClr val="800000"/>
              </a:solidFill>
              <a:latin typeface="Symbol" charset="2"/>
              <a:cs typeface="Symbol" charset="2"/>
            </a:endParaRPr>
          </a:p>
          <a:p>
            <a:endParaRPr lang="en-US" sz="500" dirty="0" smtClean="0">
              <a:solidFill>
                <a:srgbClr val="800000"/>
              </a:solidFill>
              <a:latin typeface="Trebuchet MS"/>
              <a:cs typeface="Trebuchet MS"/>
            </a:endParaRPr>
          </a:p>
          <a:p>
            <a:r>
              <a:rPr lang="en-US" dirty="0" smtClean="0">
                <a:solidFill>
                  <a:srgbClr val="800000"/>
                </a:solidFill>
                <a:latin typeface="Trebuchet MS"/>
                <a:cs typeface="Trebuchet MS"/>
              </a:rPr>
              <a:t>F</a:t>
            </a:r>
            <a:r>
              <a:rPr lang="en-US" dirty="0" smtClean="0">
                <a:solidFill>
                  <a:srgbClr val="800000"/>
                </a:solidFill>
                <a:latin typeface="Trebuchet MS"/>
                <a:cs typeface="Trebuchet MS"/>
              </a:rPr>
              <a:t>or comparison:</a:t>
            </a:r>
            <a:endParaRPr lang="en-US" dirty="0">
              <a:solidFill>
                <a:srgbClr val="800000"/>
              </a:solidFill>
              <a:latin typeface="Trebuchet MS"/>
              <a:cs typeface="Trebuchet MS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78500" y="3733800"/>
            <a:ext cx="3365500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68087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Anomalous WWZ Couplings</a:t>
            </a:r>
            <a:endParaRPr lang="en-US" dirty="0"/>
          </a:p>
        </p:txBody>
      </p:sp>
      <p:pic>
        <p:nvPicPr>
          <p:cNvPr id="4" name="Picture 3" descr="Macintosh HD:Users:ocakir:Desktop:llz_dkz_.eps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167321"/>
            <a:ext cx="5385798" cy="4166679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/>
          <p:cNvSpPr/>
          <p:nvPr/>
        </p:nvSpPr>
        <p:spPr>
          <a:xfrm>
            <a:off x="457200" y="5486400"/>
            <a:ext cx="8229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Two</a:t>
            </a:r>
            <a:r>
              <a:rPr lang="en-US" dirty="0"/>
              <a:t>-dimensional 95% C.L contour plot of anomalous couplings in the </a:t>
            </a:r>
            <a:r>
              <a:rPr lang="en-US" dirty="0" err="1"/>
              <a:t>λ</a:t>
            </a:r>
            <a:r>
              <a:rPr lang="en-US" baseline="-25000" dirty="0" err="1"/>
              <a:t>Z</a:t>
            </a:r>
            <a:r>
              <a:rPr lang="en-US" dirty="0"/>
              <a:t> −</a:t>
            </a:r>
            <a:r>
              <a:rPr lang="en-US" dirty="0" err="1"/>
              <a:t>Δκ</a:t>
            </a:r>
            <a:r>
              <a:rPr lang="en-US" baseline="-25000" dirty="0" err="1"/>
              <a:t>Z</a:t>
            </a:r>
            <a:r>
              <a:rPr lang="en-US" dirty="0"/>
              <a:t> plane for the integrated luminosity of 10fb-1 and 100 fb</a:t>
            </a:r>
            <a:r>
              <a:rPr lang="en-US" baseline="30000" dirty="0"/>
              <a:t>-1</a:t>
            </a:r>
            <a:r>
              <a:rPr lang="en-US" dirty="0"/>
              <a:t> </a:t>
            </a:r>
            <a:r>
              <a:rPr lang="en-US" i="1" dirty="0" smtClean="0"/>
              <a:t> </a:t>
            </a:r>
            <a:r>
              <a:rPr lang="en-US" dirty="0" smtClean="0"/>
              <a:t>at </a:t>
            </a:r>
            <a:r>
              <a:rPr lang="en-US" dirty="0"/>
              <a:t>FCC-</a:t>
            </a:r>
            <a:r>
              <a:rPr lang="en-US" dirty="0" err="1"/>
              <a:t>ep</a:t>
            </a:r>
            <a:r>
              <a:rPr lang="en-US" dirty="0"/>
              <a:t> with electron beam energy </a:t>
            </a:r>
            <a:r>
              <a:rPr lang="en-US" i="1" dirty="0" err="1"/>
              <a:t>Ee</a:t>
            </a:r>
            <a:r>
              <a:rPr lang="en-US" dirty="0"/>
              <a:t>=60 </a:t>
            </a:r>
            <a:r>
              <a:rPr lang="en-US" dirty="0" err="1"/>
              <a:t>GeV</a:t>
            </a:r>
            <a:r>
              <a:rPr lang="en-US" dirty="0"/>
              <a:t> with polarization </a:t>
            </a:r>
            <a:r>
              <a:rPr lang="en-US" i="1" dirty="0"/>
              <a:t>P=-0.8</a:t>
            </a:r>
            <a:r>
              <a:rPr lang="en-US" dirty="0"/>
              <a:t>.</a:t>
            </a:r>
          </a:p>
        </p:txBody>
      </p:sp>
      <p:sp>
        <p:nvSpPr>
          <p:cNvPr id="6" name="Rectangle 5"/>
          <p:cNvSpPr/>
          <p:nvPr/>
        </p:nvSpPr>
        <p:spPr>
          <a:xfrm>
            <a:off x="5918742" y="762000"/>
            <a:ext cx="322525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i="1" dirty="0"/>
              <a:t>A. </a:t>
            </a:r>
            <a:r>
              <a:rPr lang="en-US" sz="1600" i="1" dirty="0" err="1"/>
              <a:t>Senol</a:t>
            </a:r>
            <a:r>
              <a:rPr lang="en-US" sz="1600" i="1" dirty="0"/>
              <a:t>, O. </a:t>
            </a:r>
            <a:r>
              <a:rPr lang="en-US" sz="1600" i="1" dirty="0" err="1"/>
              <a:t>Cakir</a:t>
            </a:r>
            <a:r>
              <a:rPr lang="en-US" sz="1600" i="1" dirty="0"/>
              <a:t>, I. Turk </a:t>
            </a:r>
            <a:r>
              <a:rPr lang="en-US" sz="1600" i="1" dirty="0" err="1" smtClean="0"/>
              <a:t>Cakirç</a:t>
            </a:r>
            <a:endParaRPr lang="en-US" sz="16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5791200" y="2895600"/>
            <a:ext cx="2870009" cy="10002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</a:rPr>
              <a:t>Sensitivities to anomalous </a:t>
            </a:r>
          </a:p>
          <a:p>
            <a:r>
              <a:rPr lang="en-US" dirty="0">
                <a:solidFill>
                  <a:srgbClr val="800000"/>
                </a:solidFill>
              </a:rPr>
              <a:t>c</a:t>
            </a:r>
            <a:r>
              <a:rPr lang="en-US" dirty="0" smtClean="0">
                <a:solidFill>
                  <a:srgbClr val="800000"/>
                </a:solidFill>
              </a:rPr>
              <a:t>ouplings </a:t>
            </a:r>
            <a:r>
              <a:rPr lang="en-US" dirty="0" err="1" smtClean="0">
                <a:solidFill>
                  <a:srgbClr val="800000"/>
                </a:solidFill>
                <a:latin typeface="Symbol" charset="2"/>
                <a:cs typeface="Symbol" charset="2"/>
              </a:rPr>
              <a:t>l</a:t>
            </a:r>
            <a:r>
              <a:rPr lang="en-US" baseline="-25000" dirty="0" err="1">
                <a:solidFill>
                  <a:srgbClr val="800000"/>
                </a:solidFill>
                <a:latin typeface="Symbol" charset="2"/>
                <a:cs typeface="Symbol" charset="2"/>
              </a:rPr>
              <a:t>Z</a:t>
            </a:r>
            <a:r>
              <a:rPr lang="en-US" baseline="-25000" dirty="0" smtClean="0">
                <a:solidFill>
                  <a:srgbClr val="800000"/>
                </a:solidFill>
                <a:latin typeface="Symbol" charset="2"/>
                <a:cs typeface="Symbol" charset="2"/>
              </a:rPr>
              <a:t>  </a:t>
            </a:r>
            <a:r>
              <a:rPr lang="en-US" dirty="0" smtClean="0">
                <a:solidFill>
                  <a:srgbClr val="800000"/>
                </a:solidFill>
                <a:latin typeface="Symbol" charset="2"/>
                <a:cs typeface="Symbol" charset="2"/>
              </a:rPr>
              <a:t>~</a:t>
            </a:r>
            <a:r>
              <a:rPr lang="en-US" baseline="-25000" dirty="0" smtClean="0">
                <a:solidFill>
                  <a:srgbClr val="800000"/>
                </a:solidFill>
                <a:latin typeface="Symbol" charset="2"/>
                <a:cs typeface="Symbol" charset="2"/>
              </a:rPr>
              <a:t> </a:t>
            </a:r>
            <a:r>
              <a:rPr lang="en-US" dirty="0" smtClean="0">
                <a:solidFill>
                  <a:srgbClr val="800000"/>
                </a:solidFill>
                <a:latin typeface="Symbol" charset="2"/>
                <a:cs typeface="Symbol" charset="2"/>
              </a:rPr>
              <a:t>10</a:t>
            </a:r>
            <a:r>
              <a:rPr lang="en-US" baseline="30000" dirty="0" smtClean="0">
                <a:solidFill>
                  <a:srgbClr val="800000"/>
                </a:solidFill>
                <a:latin typeface="Symbol" charset="2"/>
                <a:cs typeface="Symbol" charset="2"/>
              </a:rPr>
              <a:t>-</a:t>
            </a:r>
            <a:r>
              <a:rPr lang="en-US" baseline="30000" dirty="0" smtClean="0">
                <a:solidFill>
                  <a:srgbClr val="800000"/>
                </a:solidFill>
                <a:latin typeface="Symbol" charset="2"/>
                <a:cs typeface="Symbol" charset="2"/>
              </a:rPr>
              <a:t>3</a:t>
            </a:r>
          </a:p>
          <a:p>
            <a:endParaRPr lang="en-US" sz="500" dirty="0" smtClean="0">
              <a:solidFill>
                <a:srgbClr val="800000"/>
              </a:solidFill>
              <a:latin typeface="Trebuchet MS"/>
              <a:cs typeface="Trebuchet MS"/>
            </a:endParaRPr>
          </a:p>
          <a:p>
            <a:r>
              <a:rPr lang="en-US" dirty="0" smtClean="0">
                <a:solidFill>
                  <a:srgbClr val="800000"/>
                </a:solidFill>
                <a:latin typeface="Trebuchet MS"/>
                <a:cs typeface="Trebuchet MS"/>
              </a:rPr>
              <a:t>F</a:t>
            </a:r>
            <a:r>
              <a:rPr lang="en-US" dirty="0" smtClean="0">
                <a:solidFill>
                  <a:srgbClr val="800000"/>
                </a:solidFill>
                <a:latin typeface="Trebuchet MS"/>
                <a:cs typeface="Trebuchet MS"/>
              </a:rPr>
              <a:t>or comparison:</a:t>
            </a:r>
            <a:endParaRPr lang="en-US" dirty="0">
              <a:solidFill>
                <a:srgbClr val="800000"/>
              </a:solidFill>
              <a:latin typeface="Trebuchet MS"/>
              <a:cs typeface="Trebuchet M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04800" y="863024"/>
            <a:ext cx="3886200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analysis of the signal and backgrounds </a:t>
            </a:r>
            <a:endParaRPr lang="en-US" sz="1600" dirty="0" smtClean="0"/>
          </a:p>
          <a:p>
            <a:r>
              <a:rPr lang="en-US" sz="1600" dirty="0" smtClean="0"/>
              <a:t>for </a:t>
            </a:r>
            <a:r>
              <a:rPr lang="en-US" sz="1600" i="1" dirty="0"/>
              <a:t>Z </a:t>
            </a:r>
            <a:r>
              <a:rPr lang="en-US" sz="1600" i="1" dirty="0" smtClean="0">
                <a:sym typeface="Wingdings"/>
              </a:rPr>
              <a:t> </a:t>
            </a:r>
            <a:r>
              <a:rPr lang="en-US" sz="1600" i="1" dirty="0" err="1" smtClean="0">
                <a:sym typeface="Wingdings"/>
              </a:rPr>
              <a:t>ll</a:t>
            </a:r>
            <a:r>
              <a:rPr lang="en-US" sz="1600" i="1" dirty="0" smtClean="0">
                <a:sym typeface="Wingdings"/>
              </a:rPr>
              <a:t>’(l = e,</a:t>
            </a:r>
            <a:r>
              <a:rPr lang="en-US" sz="1600" i="1" dirty="0" smtClean="0">
                <a:latin typeface="Symbol" charset="2"/>
                <a:cs typeface="Symbol" charset="2"/>
                <a:sym typeface="Wingdings"/>
              </a:rPr>
              <a:t> m</a:t>
            </a:r>
            <a:r>
              <a:rPr lang="en-US" sz="1600" i="1" dirty="0" smtClean="0">
                <a:sym typeface="Wingdings"/>
              </a:rPr>
              <a:t>)</a:t>
            </a:r>
            <a:endParaRPr lang="en-US" sz="16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0200" y="1219200"/>
            <a:ext cx="3547613" cy="16002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26100" y="3886200"/>
            <a:ext cx="3365500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81976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Vector Boson Scattering</a:t>
            </a:r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1/19/2017</a:t>
            </a:r>
            <a:endParaRPr lang="en-US" sz="140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Monica D'Onofrio, 1st FCC physics week</a:t>
            </a:r>
            <a:endParaRPr lang="en-US" sz="140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67E6F9C-C0B2-FE45-B9ED-8794A2EF5D52}" type="slidenum">
              <a:rPr lang="en-US" smtClean="0"/>
              <a:pPr>
                <a:defRPr/>
              </a:pPr>
              <a:t>24</a:t>
            </a:fld>
            <a:endParaRPr lang="en-US" sz="1400"/>
          </a:p>
        </p:txBody>
      </p:sp>
      <p:sp>
        <p:nvSpPr>
          <p:cNvPr id="8" name="Rectangle 7"/>
          <p:cNvSpPr/>
          <p:nvPr/>
        </p:nvSpPr>
        <p:spPr>
          <a:xfrm>
            <a:off x="381000" y="4114800"/>
            <a:ext cx="8763000" cy="2609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buSzPct val="75000"/>
            </a:pPr>
            <a:r>
              <a:rPr lang="en-US" sz="1600" kern="0" dirty="0">
                <a:solidFill>
                  <a:srgbClr val="000000"/>
                </a:solidFill>
                <a:latin typeface="+mj-lt"/>
                <a:ea typeface="ＭＳ Ｐゴシック"/>
                <a:cs typeface="Times New Roman"/>
              </a:rPr>
              <a:t>T</a:t>
            </a:r>
            <a:r>
              <a:rPr lang="en-US" sz="1600" kern="0" dirty="0" smtClean="0">
                <a:solidFill>
                  <a:srgbClr val="000000"/>
                </a:solidFill>
                <a:latin typeface="+mj-lt"/>
                <a:ea typeface="ＭＳ Ｐゴシック"/>
                <a:cs typeface="Times New Roman"/>
              </a:rPr>
              <a:t>ypical </a:t>
            </a:r>
            <a:r>
              <a:rPr lang="en-US" sz="1600" kern="0" dirty="0">
                <a:solidFill>
                  <a:srgbClr val="000000"/>
                </a:solidFill>
                <a:latin typeface="+mj-lt"/>
                <a:ea typeface="ＭＳ Ｐゴシック"/>
                <a:cs typeface="Times New Roman"/>
              </a:rPr>
              <a:t>cross sections for 2 TeV resonance </a:t>
            </a:r>
            <a:r>
              <a:rPr lang="en-US" sz="1400" kern="0" dirty="0">
                <a:solidFill>
                  <a:srgbClr val="006600"/>
                </a:solidFill>
                <a:latin typeface="+mj-lt"/>
                <a:ea typeface="ＭＳ Ｐゴシック"/>
                <a:cs typeface="Times New Roman"/>
              </a:rPr>
              <a:t>(</a:t>
            </a:r>
            <a:r>
              <a:rPr lang="en-US" sz="1400" kern="0" dirty="0" err="1">
                <a:solidFill>
                  <a:srgbClr val="006600"/>
                </a:solidFill>
                <a:latin typeface="+mj-lt"/>
                <a:ea typeface="ＭＳ Ｐゴシック"/>
                <a:cs typeface="Times New Roman"/>
              </a:rPr>
              <a:t>c</a:t>
            </a:r>
            <a:r>
              <a:rPr lang="en-US" sz="1400" kern="0" baseline="-25000" dirty="0" err="1">
                <a:solidFill>
                  <a:srgbClr val="006600"/>
                </a:solidFill>
                <a:latin typeface="+mj-lt"/>
                <a:ea typeface="ＭＳ Ｐゴシック"/>
                <a:cs typeface="Times New Roman"/>
              </a:rPr>
              <a:t>F</a:t>
            </a:r>
            <a:r>
              <a:rPr lang="en-US" sz="1400" kern="0" dirty="0">
                <a:solidFill>
                  <a:srgbClr val="006600"/>
                </a:solidFill>
                <a:latin typeface="+mj-lt"/>
                <a:ea typeface="ＭＳ Ｐゴシック"/>
                <a:cs typeface="Times New Roman"/>
              </a:rPr>
              <a:t>=0, </a:t>
            </a:r>
            <a:r>
              <a:rPr lang="en-US" sz="1400" kern="0" dirty="0" err="1">
                <a:solidFill>
                  <a:srgbClr val="006600"/>
                </a:solidFill>
                <a:latin typeface="+mj-lt"/>
                <a:ea typeface="ＭＳ Ｐゴシック"/>
                <a:cs typeface="Times New Roman"/>
              </a:rPr>
              <a:t>c</a:t>
            </a:r>
            <a:r>
              <a:rPr lang="en-US" sz="1400" kern="0" baseline="-25000" dirty="0" err="1">
                <a:solidFill>
                  <a:srgbClr val="006600"/>
                </a:solidFill>
                <a:latin typeface="+mj-lt"/>
                <a:ea typeface="ＭＳ Ｐゴシック"/>
                <a:cs typeface="Times New Roman"/>
              </a:rPr>
              <a:t>H</a:t>
            </a:r>
            <a:r>
              <a:rPr lang="en-US" sz="1400" kern="0" dirty="0">
                <a:solidFill>
                  <a:srgbClr val="006600"/>
                </a:solidFill>
                <a:latin typeface="+mj-lt"/>
                <a:ea typeface="ＭＳ Ｐゴシック"/>
                <a:cs typeface="Times New Roman"/>
              </a:rPr>
              <a:t>=1, </a:t>
            </a:r>
            <a:r>
              <a:rPr lang="en-US" sz="1400" kern="0" dirty="0" err="1">
                <a:solidFill>
                  <a:srgbClr val="006600"/>
                </a:solidFill>
                <a:latin typeface="+mj-lt"/>
                <a:ea typeface="ＭＳ Ｐゴシック"/>
                <a:cs typeface="Times New Roman"/>
              </a:rPr>
              <a:t>g</a:t>
            </a:r>
            <a:r>
              <a:rPr lang="en-US" sz="1400" kern="0" baseline="-25000" dirty="0" err="1">
                <a:solidFill>
                  <a:srgbClr val="006600"/>
                </a:solidFill>
                <a:latin typeface="+mj-lt"/>
                <a:ea typeface="ＭＳ Ｐゴシック"/>
                <a:cs typeface="Times New Roman"/>
              </a:rPr>
              <a:t>V</a:t>
            </a:r>
            <a:r>
              <a:rPr lang="en-US" sz="1400" kern="0" dirty="0">
                <a:solidFill>
                  <a:srgbClr val="006600"/>
                </a:solidFill>
                <a:latin typeface="+mj-lt"/>
                <a:ea typeface="ＭＳ Ｐゴシック"/>
                <a:cs typeface="Times New Roman"/>
              </a:rPr>
              <a:t>=3, 6</a:t>
            </a:r>
            <a:r>
              <a:rPr lang="en-US" sz="1400" kern="0" dirty="0" smtClean="0">
                <a:solidFill>
                  <a:srgbClr val="006600"/>
                </a:solidFill>
                <a:latin typeface="+mj-lt"/>
                <a:ea typeface="ＭＳ Ｐゴシック"/>
                <a:cs typeface="Times New Roman"/>
              </a:rPr>
              <a:t>0 </a:t>
            </a:r>
            <a:r>
              <a:rPr lang="en-US" sz="1400" kern="0" dirty="0" err="1" smtClean="0">
                <a:solidFill>
                  <a:srgbClr val="006600"/>
                </a:solidFill>
                <a:latin typeface="+mj-lt"/>
                <a:ea typeface="ＭＳ Ｐゴシック"/>
                <a:cs typeface="Times New Roman"/>
              </a:rPr>
              <a:t>GeV</a:t>
            </a:r>
            <a:r>
              <a:rPr lang="en-US" sz="1400" kern="0" dirty="0" smtClean="0">
                <a:solidFill>
                  <a:srgbClr val="006600"/>
                </a:solidFill>
                <a:latin typeface="+mj-lt"/>
                <a:ea typeface="ＭＳ Ｐゴシック"/>
                <a:cs typeface="Times New Roman"/>
              </a:rPr>
              <a:t> </a:t>
            </a:r>
            <a:r>
              <a:rPr lang="en-US" sz="1400" kern="0" dirty="0">
                <a:solidFill>
                  <a:srgbClr val="006600"/>
                </a:solidFill>
                <a:latin typeface="+mj-lt"/>
                <a:ea typeface="ＭＳ Ｐゴシック"/>
                <a:cs typeface="Times New Roman"/>
              </a:rPr>
              <a:t>x 50 TeV)</a:t>
            </a:r>
            <a:br>
              <a:rPr lang="en-US" sz="1400" kern="0" dirty="0">
                <a:solidFill>
                  <a:srgbClr val="006600"/>
                </a:solidFill>
                <a:latin typeface="+mj-lt"/>
                <a:ea typeface="ＭＳ Ｐゴシック"/>
                <a:cs typeface="Times New Roman"/>
              </a:rPr>
            </a:br>
            <a:r>
              <a:rPr lang="en-US" sz="1400" kern="0" dirty="0">
                <a:solidFill>
                  <a:srgbClr val="006600"/>
                </a:solidFill>
                <a:latin typeface="+mj-lt"/>
                <a:ea typeface="ＭＳ Ｐゴシック"/>
                <a:cs typeface="Times New Roman"/>
              </a:rPr>
              <a:t>     </a:t>
            </a:r>
            <a:r>
              <a:rPr lang="en-US" sz="1200" kern="0" dirty="0">
                <a:solidFill>
                  <a:srgbClr val="00CC99">
                    <a:lumMod val="50000"/>
                  </a:srgbClr>
                </a:solidFill>
                <a:latin typeface="+mj-lt"/>
                <a:ea typeface="ＭＳ Ｐゴシック"/>
                <a:cs typeface="Times New Roman"/>
              </a:rPr>
              <a:t>Heavy Vector Triplet model, D. </a:t>
            </a:r>
            <a:r>
              <a:rPr lang="en-US" sz="1200" kern="0" dirty="0" err="1">
                <a:solidFill>
                  <a:srgbClr val="00CC99">
                    <a:lumMod val="50000"/>
                  </a:srgbClr>
                </a:solidFill>
                <a:latin typeface="+mj-lt"/>
                <a:ea typeface="ＭＳ Ｐゴシック"/>
                <a:cs typeface="Times New Roman"/>
              </a:rPr>
              <a:t>Pappadopoulo</a:t>
            </a:r>
            <a:r>
              <a:rPr lang="en-US" sz="1200" kern="0" dirty="0">
                <a:solidFill>
                  <a:srgbClr val="00CC99">
                    <a:lumMod val="50000"/>
                  </a:srgbClr>
                </a:solidFill>
                <a:latin typeface="+mj-lt"/>
                <a:ea typeface="ＭＳ Ｐゴシック"/>
                <a:cs typeface="Times New Roman"/>
              </a:rPr>
              <a:t> et al., JHEP 1409 (2014) 060, </a:t>
            </a:r>
            <a:r>
              <a:rPr lang="en-US" sz="1200" kern="0" dirty="0">
                <a:solidFill>
                  <a:srgbClr val="00CC99">
                    <a:lumMod val="50000"/>
                  </a:srgbClr>
                </a:solidFill>
                <a:latin typeface="+mj-lt"/>
                <a:ea typeface="ＭＳ Ｐゴシック"/>
                <a:cs typeface="Times New Roman"/>
                <a:hlinkClick r:id="rId3"/>
              </a:rPr>
              <a:t>1402.4431</a:t>
            </a:r>
            <a:endParaRPr lang="en-US" sz="1200" kern="0" dirty="0">
              <a:solidFill>
                <a:srgbClr val="00CC99">
                  <a:lumMod val="50000"/>
                </a:srgbClr>
              </a:solidFill>
              <a:latin typeface="+mj-lt"/>
              <a:ea typeface="ＭＳ Ｐゴシック"/>
              <a:cs typeface="Times New Roman"/>
            </a:endParaRPr>
          </a:p>
          <a:p>
            <a:pPr marL="685800" lvl="1" indent="-228600">
              <a:spcBef>
                <a:spcPct val="20000"/>
              </a:spcBef>
              <a:buSzPct val="75000"/>
              <a:buFont typeface="Wingdings" charset="0"/>
              <a:buChar char="§"/>
            </a:pPr>
            <a:r>
              <a:rPr lang="en-US" sz="1600" kern="0" dirty="0" smtClean="0">
                <a:solidFill>
                  <a:srgbClr val="000000"/>
                </a:solidFill>
                <a:latin typeface="+mj-lt"/>
                <a:ea typeface="ＭＳ Ｐゴシック"/>
                <a:cs typeface="Times New Roman"/>
              </a:rPr>
              <a:t>highly </a:t>
            </a:r>
            <a:r>
              <a:rPr lang="en-US" sz="1600" kern="0" dirty="0">
                <a:solidFill>
                  <a:srgbClr val="000000"/>
                </a:solidFill>
                <a:latin typeface="+mj-lt"/>
                <a:ea typeface="ＭＳ Ｐゴシック"/>
                <a:cs typeface="Times New Roman"/>
              </a:rPr>
              <a:t>dependent on acceptance and performance of </a:t>
            </a:r>
            <a:r>
              <a:rPr lang="en-US" sz="1600" kern="0" dirty="0" smtClean="0">
                <a:solidFill>
                  <a:srgbClr val="000000"/>
                </a:solidFill>
                <a:latin typeface="+mj-lt"/>
                <a:ea typeface="ＭＳ Ｐゴシック"/>
                <a:cs typeface="Times New Roman"/>
              </a:rPr>
              <a:t>detector </a:t>
            </a:r>
            <a:endParaRPr lang="en-US" sz="1600" kern="0" dirty="0">
              <a:solidFill>
                <a:srgbClr val="000000"/>
              </a:solidFill>
              <a:latin typeface="+mj-lt"/>
              <a:ea typeface="ＭＳ Ｐゴシック"/>
              <a:cs typeface="Times New Roman"/>
            </a:endParaRPr>
          </a:p>
          <a:p>
            <a:pPr marL="685800" lvl="1" indent="-228600">
              <a:spcBef>
                <a:spcPct val="20000"/>
              </a:spcBef>
              <a:buSzPct val="75000"/>
              <a:buFont typeface="Wingdings" charset="0"/>
              <a:buChar char="§"/>
            </a:pPr>
            <a:r>
              <a:rPr lang="en-US" sz="1600" kern="0" dirty="0" smtClean="0">
                <a:solidFill>
                  <a:srgbClr val="000000"/>
                </a:solidFill>
                <a:latin typeface="+mj-lt"/>
                <a:ea typeface="ＭＳ Ｐゴシック"/>
                <a:cs typeface="Times New Roman"/>
              </a:rPr>
              <a:t>FCC</a:t>
            </a:r>
            <a:r>
              <a:rPr lang="en-US" sz="1600" kern="0" dirty="0">
                <a:solidFill>
                  <a:srgbClr val="000000"/>
                </a:solidFill>
                <a:latin typeface="+mj-lt"/>
                <a:ea typeface="ＭＳ Ｐゴシック"/>
                <a:cs typeface="Times New Roman"/>
              </a:rPr>
              <a:t>-</a:t>
            </a:r>
            <a:r>
              <a:rPr lang="en-US" sz="1600" kern="0" dirty="0" smtClean="0">
                <a:solidFill>
                  <a:srgbClr val="000000"/>
                </a:solidFill>
                <a:latin typeface="+mj-lt"/>
                <a:ea typeface="ＭＳ Ｐゴシック"/>
                <a:cs typeface="Times New Roman"/>
              </a:rPr>
              <a:t>eh (2 </a:t>
            </a:r>
            <a:r>
              <a:rPr lang="en-US" sz="1600" kern="0" dirty="0" err="1" smtClean="0">
                <a:solidFill>
                  <a:srgbClr val="000000"/>
                </a:solidFill>
                <a:latin typeface="+mj-lt"/>
                <a:ea typeface="ＭＳ Ｐゴシック"/>
                <a:cs typeface="Times New Roman"/>
              </a:rPr>
              <a:t>TeV</a:t>
            </a:r>
            <a:r>
              <a:rPr lang="en-US" sz="1600" kern="0" dirty="0" smtClean="0">
                <a:solidFill>
                  <a:srgbClr val="000000"/>
                </a:solidFill>
                <a:latin typeface="+mj-lt"/>
                <a:ea typeface="ＭＳ Ｐゴシック"/>
                <a:cs typeface="Times New Roman"/>
              </a:rPr>
              <a:t> resonance):   </a:t>
            </a:r>
            <a:r>
              <a:rPr lang="en-US" sz="1600" kern="0" dirty="0">
                <a:solidFill>
                  <a:srgbClr val="000000"/>
                </a:solidFill>
                <a:latin typeface="+mj-lt"/>
                <a:ea typeface="ＭＳ Ｐゴシック"/>
                <a:cs typeface="Times New Roman"/>
              </a:rPr>
              <a:t>S = 0.01 </a:t>
            </a:r>
            <a:r>
              <a:rPr lang="en-US" sz="1600" kern="0" dirty="0" err="1" smtClean="0">
                <a:solidFill>
                  <a:srgbClr val="000000"/>
                </a:solidFill>
                <a:latin typeface="+mj-lt"/>
                <a:ea typeface="ＭＳ Ｐゴシック"/>
                <a:cs typeface="Times New Roman"/>
              </a:rPr>
              <a:t>fb</a:t>
            </a:r>
            <a:r>
              <a:rPr lang="en-US" sz="1600" kern="0" dirty="0" smtClean="0">
                <a:solidFill>
                  <a:srgbClr val="000000"/>
                </a:solidFill>
                <a:latin typeface="+mj-lt"/>
                <a:ea typeface="ＭＳ Ｐゴシック"/>
                <a:cs typeface="Times New Roman"/>
              </a:rPr>
              <a:t>, </a:t>
            </a:r>
            <a:r>
              <a:rPr lang="en-US" sz="1600" kern="0" dirty="0" smtClean="0">
                <a:solidFill>
                  <a:srgbClr val="000000"/>
                </a:solidFill>
                <a:latin typeface="+mj-lt"/>
                <a:ea typeface="ＭＳ Ｐゴシック"/>
                <a:cs typeface="Times New Roman"/>
              </a:rPr>
              <a:t>  </a:t>
            </a:r>
            <a:r>
              <a:rPr lang="en-US" sz="1600" kern="0" dirty="0">
                <a:solidFill>
                  <a:srgbClr val="000000"/>
                </a:solidFill>
                <a:latin typeface="+mj-lt"/>
                <a:ea typeface="ＭＳ Ｐゴシック"/>
                <a:cs typeface="Times New Roman"/>
              </a:rPr>
              <a:t>B</a:t>
            </a:r>
            <a:r>
              <a:rPr lang="en-US" sz="1600" kern="0" baseline="-25000" dirty="0">
                <a:solidFill>
                  <a:srgbClr val="000000"/>
                </a:solidFill>
                <a:latin typeface="+mj-lt"/>
                <a:ea typeface="ＭＳ Ｐゴシック"/>
                <a:cs typeface="Times New Roman"/>
              </a:rPr>
              <a:t>EW</a:t>
            </a:r>
            <a:r>
              <a:rPr lang="en-US" sz="1600" kern="0" dirty="0">
                <a:solidFill>
                  <a:srgbClr val="000000"/>
                </a:solidFill>
                <a:latin typeface="+mj-lt"/>
                <a:ea typeface="ＭＳ Ｐゴシック"/>
                <a:cs typeface="Times New Roman"/>
              </a:rPr>
              <a:t> = 100 </a:t>
            </a:r>
            <a:r>
              <a:rPr lang="en-US" sz="1600" kern="0" dirty="0" err="1" smtClean="0">
                <a:solidFill>
                  <a:srgbClr val="000000"/>
                </a:solidFill>
                <a:latin typeface="+mj-lt"/>
                <a:ea typeface="ＭＳ Ｐゴシック"/>
                <a:cs typeface="Times New Roman"/>
              </a:rPr>
              <a:t>fb</a:t>
            </a:r>
            <a:endParaRPr lang="en-US" sz="1600" kern="0" dirty="0" smtClean="0">
              <a:solidFill>
                <a:srgbClr val="000000"/>
              </a:solidFill>
              <a:latin typeface="+mj-lt"/>
              <a:ea typeface="ＭＳ Ｐゴシック"/>
              <a:cs typeface="Times New Roman"/>
            </a:endParaRPr>
          </a:p>
          <a:p>
            <a:pPr lvl="1">
              <a:spcBef>
                <a:spcPct val="20000"/>
              </a:spcBef>
              <a:buSzPct val="75000"/>
            </a:pPr>
            <a:r>
              <a:rPr lang="en-US" sz="1400" i="1" kern="0" dirty="0">
                <a:ea typeface="ＭＳ Ｐゴシック"/>
                <a:cs typeface="Times New Roman"/>
              </a:rPr>
              <a:t>(for comparison, </a:t>
            </a:r>
            <a:r>
              <a:rPr lang="en-US" sz="1400" i="1" kern="0" dirty="0">
                <a:ea typeface="ＭＳ Ｐゴシック"/>
                <a:cs typeface="Times New Roman"/>
              </a:rPr>
              <a:t>LHC14:  S = 0.12 </a:t>
            </a:r>
            <a:r>
              <a:rPr lang="en-US" sz="1400" i="1" kern="0" dirty="0" err="1">
                <a:ea typeface="ＭＳ Ｐゴシック"/>
                <a:cs typeface="Times New Roman"/>
              </a:rPr>
              <a:t>fb</a:t>
            </a:r>
            <a:r>
              <a:rPr lang="en-US" sz="1400" i="1" kern="0" dirty="0">
                <a:ea typeface="ＭＳ Ｐゴシック"/>
                <a:cs typeface="Times New Roman"/>
              </a:rPr>
              <a:t>   B</a:t>
            </a:r>
            <a:r>
              <a:rPr lang="en-US" sz="1400" i="1" kern="0" baseline="-25000" dirty="0">
                <a:ea typeface="ＭＳ Ｐゴシック"/>
                <a:cs typeface="Times New Roman"/>
              </a:rPr>
              <a:t>QCD</a:t>
            </a:r>
            <a:r>
              <a:rPr lang="en-US" sz="1400" i="1" kern="0" dirty="0">
                <a:ea typeface="ＭＳ Ｐゴシック"/>
                <a:cs typeface="Times New Roman"/>
              </a:rPr>
              <a:t> = 4.2 </a:t>
            </a:r>
            <a:r>
              <a:rPr lang="en-US" sz="1400" i="1" kern="0" dirty="0" err="1">
                <a:ea typeface="ＭＳ Ｐゴシック"/>
                <a:cs typeface="Times New Roman"/>
              </a:rPr>
              <a:t>pb</a:t>
            </a:r>
            <a:r>
              <a:rPr lang="en-US" sz="1400" i="1" kern="0" dirty="0">
                <a:ea typeface="ＭＳ Ｐゴシック"/>
                <a:cs typeface="Times New Roman"/>
              </a:rPr>
              <a:t>    B</a:t>
            </a:r>
            <a:r>
              <a:rPr lang="en-US" sz="1400" i="1" kern="0" baseline="-25000" dirty="0">
                <a:ea typeface="ＭＳ Ｐゴシック"/>
                <a:cs typeface="Times New Roman"/>
              </a:rPr>
              <a:t>EW</a:t>
            </a:r>
            <a:r>
              <a:rPr lang="en-US" sz="1400" i="1" kern="0" dirty="0">
                <a:ea typeface="ＭＳ Ｐゴシック"/>
                <a:cs typeface="Times New Roman"/>
              </a:rPr>
              <a:t> = 300 </a:t>
            </a:r>
            <a:r>
              <a:rPr lang="en-US" sz="1400" i="1" kern="0" dirty="0" err="1">
                <a:ea typeface="ＭＳ Ｐゴシック"/>
                <a:cs typeface="Times New Roman"/>
              </a:rPr>
              <a:t>fb</a:t>
            </a:r>
            <a:r>
              <a:rPr lang="en-US" sz="1400" i="1" kern="0" dirty="0" smtClean="0">
                <a:ea typeface="ＭＳ Ｐゴシック"/>
                <a:cs typeface="Times New Roman"/>
              </a:rPr>
              <a:t>)</a:t>
            </a:r>
            <a:endParaRPr lang="en-US" sz="1400" kern="0" dirty="0">
              <a:solidFill>
                <a:srgbClr val="000000"/>
              </a:solidFill>
              <a:latin typeface="+mj-lt"/>
              <a:ea typeface="ＭＳ Ｐゴシック"/>
              <a:cs typeface="Times New Roman"/>
            </a:endParaRPr>
          </a:p>
          <a:p>
            <a:pPr lvl="1">
              <a:spcBef>
                <a:spcPct val="20000"/>
              </a:spcBef>
              <a:buSzPct val="75000"/>
            </a:pPr>
            <a:r>
              <a:rPr lang="en-US" sz="1600" kern="0" dirty="0">
                <a:solidFill>
                  <a:srgbClr val="0000FF"/>
                </a:solidFill>
                <a:latin typeface="+mj-lt"/>
                <a:ea typeface="ＭＳ Ｐゴシック"/>
                <a:cs typeface="Times New Roman"/>
              </a:rPr>
              <a:t>low cross section, but kinematics of signal distinct from </a:t>
            </a:r>
            <a:r>
              <a:rPr lang="en-US" sz="1600" kern="0" dirty="0" smtClean="0">
                <a:solidFill>
                  <a:srgbClr val="0000FF"/>
                </a:solidFill>
                <a:latin typeface="+mj-lt"/>
                <a:ea typeface="ＭＳ Ｐゴシック"/>
                <a:cs typeface="Times New Roman"/>
              </a:rPr>
              <a:t>background</a:t>
            </a:r>
            <a:br>
              <a:rPr lang="en-US" sz="1600" kern="0" dirty="0" smtClean="0">
                <a:solidFill>
                  <a:srgbClr val="0000FF"/>
                </a:solidFill>
                <a:latin typeface="+mj-lt"/>
                <a:ea typeface="ＭＳ Ｐゴシック"/>
                <a:cs typeface="Times New Roman"/>
              </a:rPr>
            </a:br>
            <a:r>
              <a:rPr lang="en-US" sz="1600" kern="0" dirty="0" smtClean="0">
                <a:solidFill>
                  <a:srgbClr val="0000FF"/>
                </a:solidFill>
                <a:latin typeface="+mj-lt"/>
                <a:ea typeface="ＭＳ Ｐゴシック"/>
                <a:cs typeface="Times New Roman"/>
              </a:rPr>
              <a:t>(invariant mass, rapidity of the objects, can use W/Z boosted </a:t>
            </a:r>
            <a:r>
              <a:rPr lang="en-US" sz="1600" kern="0" dirty="0" err="1" smtClean="0">
                <a:solidFill>
                  <a:srgbClr val="0000FF"/>
                </a:solidFill>
                <a:latin typeface="+mj-lt"/>
                <a:ea typeface="ＭＳ Ｐゴシック"/>
                <a:cs typeface="Times New Roman"/>
              </a:rPr>
              <a:t>hadronic</a:t>
            </a:r>
            <a:r>
              <a:rPr lang="en-US" sz="1600" kern="0" dirty="0" smtClean="0">
                <a:solidFill>
                  <a:srgbClr val="0000FF"/>
                </a:solidFill>
                <a:latin typeface="+mj-lt"/>
                <a:ea typeface="ＭＳ Ｐゴシック"/>
                <a:cs typeface="Times New Roman"/>
              </a:rPr>
              <a:t> decays) </a:t>
            </a:r>
            <a:endParaRPr lang="en-US" sz="1600" kern="0" dirty="0" smtClean="0">
              <a:solidFill>
                <a:srgbClr val="0000FF"/>
              </a:solidFill>
              <a:latin typeface="+mj-lt"/>
              <a:ea typeface="ＭＳ Ｐゴシック"/>
              <a:cs typeface="Times New Roman"/>
            </a:endParaRPr>
          </a:p>
          <a:p>
            <a:pPr marL="742950" lvl="1" indent="-285750">
              <a:spcBef>
                <a:spcPct val="20000"/>
              </a:spcBef>
              <a:buSzPct val="75000"/>
              <a:buFont typeface="Wingdings" charset="0"/>
              <a:buChar char="à"/>
            </a:pPr>
            <a:r>
              <a:rPr lang="en-US" b="1" kern="0" dirty="0" smtClean="0">
                <a:solidFill>
                  <a:srgbClr val="800000"/>
                </a:solidFill>
                <a:latin typeface="+mj-lt"/>
                <a:ea typeface="ＭＳ Ｐゴシック"/>
                <a:cs typeface="Times New Roman"/>
              </a:rPr>
              <a:t>Need </a:t>
            </a:r>
            <a:r>
              <a:rPr lang="en-US" b="1" kern="0" dirty="0" smtClean="0">
                <a:solidFill>
                  <a:srgbClr val="800000"/>
                </a:solidFill>
                <a:latin typeface="+mj-lt"/>
                <a:ea typeface="ＭＳ Ｐゴシック"/>
                <a:cs typeface="Times New Roman"/>
              </a:rPr>
              <a:t>very good detector performance </a:t>
            </a:r>
            <a:endParaRPr lang="en-US" b="1" kern="0" dirty="0">
              <a:solidFill>
                <a:srgbClr val="800000"/>
              </a:solidFill>
              <a:latin typeface="+mj-lt"/>
              <a:ea typeface="ＭＳ Ｐゴシック"/>
              <a:cs typeface="Times New Roman"/>
            </a:endParaRPr>
          </a:p>
          <a:p>
            <a:pPr lvl="1">
              <a:spcBef>
                <a:spcPct val="20000"/>
              </a:spcBef>
              <a:buSzPct val="75000"/>
            </a:pPr>
            <a:endParaRPr lang="en-US" sz="1600" kern="0" dirty="0">
              <a:solidFill>
                <a:srgbClr val="000000"/>
              </a:solidFill>
              <a:latin typeface="+mj-lt"/>
              <a:ea typeface="ＭＳ Ｐゴシック"/>
              <a:cs typeface="Times New Roman"/>
            </a:endParaRPr>
          </a:p>
        </p:txBody>
      </p:sp>
      <p:grpSp>
        <p:nvGrpSpPr>
          <p:cNvPr id="15" name="Grouper 14"/>
          <p:cNvGrpSpPr/>
          <p:nvPr/>
        </p:nvGrpSpPr>
        <p:grpSpPr>
          <a:xfrm>
            <a:off x="381000" y="914400"/>
            <a:ext cx="7924800" cy="3048000"/>
            <a:chOff x="323528" y="291940"/>
            <a:chExt cx="8150472" cy="3281076"/>
          </a:xfrm>
        </p:grpSpPr>
        <p:pic>
          <p:nvPicPr>
            <p:cNvPr id="9" name="Image 8" descr="Capture d’écran 2015-03-16 à 14.35.46.png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718"/>
            <a:stretch/>
          </p:blipFill>
          <p:spPr>
            <a:xfrm>
              <a:off x="323528" y="836712"/>
              <a:ext cx="3621113" cy="2736304"/>
            </a:xfrm>
            <a:prstGeom prst="rect">
              <a:avLst/>
            </a:prstGeom>
          </p:spPr>
        </p:pic>
        <p:pic>
          <p:nvPicPr>
            <p:cNvPr id="10" name="Image 9" descr="Capture d’écran 2015-03-16 à 14.40.09.png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1" b="1615"/>
            <a:stretch/>
          </p:blipFill>
          <p:spPr>
            <a:xfrm>
              <a:off x="4572000" y="692696"/>
              <a:ext cx="3902000" cy="2880320"/>
            </a:xfrm>
            <a:prstGeom prst="rect">
              <a:avLst/>
            </a:prstGeom>
          </p:spPr>
        </p:pic>
        <p:sp>
          <p:nvSpPr>
            <p:cNvPr id="12" name="ZoneTexte 11"/>
            <p:cNvSpPr txBox="1"/>
            <p:nvPr/>
          </p:nvSpPr>
          <p:spPr>
            <a:xfrm>
              <a:off x="462673" y="291940"/>
              <a:ext cx="1728192" cy="31553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US" sz="1400" dirty="0" smtClean="0">
                  <a:solidFill>
                    <a:srgbClr val="800000"/>
                  </a:solidFill>
                </a:rPr>
                <a:t>2 TeV resonance</a:t>
              </a:r>
            </a:p>
          </p:txBody>
        </p:sp>
        <p:sp>
          <p:nvSpPr>
            <p:cNvPr id="14" name="ZoneTexte 13"/>
            <p:cNvSpPr txBox="1"/>
            <p:nvPr/>
          </p:nvSpPr>
          <p:spPr>
            <a:xfrm>
              <a:off x="6084168" y="563622"/>
              <a:ext cx="1656184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US" sz="1200" dirty="0" smtClean="0"/>
                <a:t>m(WZ), background</a:t>
              </a:r>
            </a:p>
          </p:txBody>
        </p:sp>
      </p:grpSp>
      <p:pic>
        <p:nvPicPr>
          <p:cNvPr id="17" name="Image 9" descr="Capture d’écran 2015-03-16 à 14.37.02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307812"/>
            <a:ext cx="3657600" cy="273078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477000" y="228600"/>
            <a:ext cx="192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Georges </a:t>
            </a:r>
            <a:r>
              <a:rPr lang="en-US" i="1" dirty="0" err="1" smtClean="0"/>
              <a:t>Azuelos</a:t>
            </a:r>
            <a:endParaRPr lang="en-US" i="1" dirty="0"/>
          </a:p>
        </p:txBody>
      </p:sp>
      <p:graphicFrame>
        <p:nvGraphicFramePr>
          <p:cNvPr id="18" name="Obje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44103637"/>
              </p:ext>
            </p:extLst>
          </p:nvPr>
        </p:nvGraphicFramePr>
        <p:xfrm>
          <a:off x="2740025" y="762000"/>
          <a:ext cx="3203575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55" name="Equation" r:id="rId7" imgW="1689100" imgH="241300" progId="Equation.3">
                  <p:embed/>
                </p:oleObj>
              </mc:Choice>
              <mc:Fallback>
                <p:oleObj name="Equation" r:id="rId7" imgW="1689100" imgH="2413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740025" y="762000"/>
                        <a:ext cx="3203575" cy="457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77187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R-parity violating SUSY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400800" y="6492240"/>
            <a:ext cx="2743200" cy="365760"/>
          </a:xfrm>
        </p:spPr>
        <p:txBody>
          <a:bodyPr/>
          <a:lstStyle/>
          <a:p>
            <a:r>
              <a:rPr lang="en-GB" smtClean="0"/>
              <a:t>1/19/2017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81200" y="6492240"/>
            <a:ext cx="4422648" cy="365760"/>
          </a:xfrm>
        </p:spPr>
        <p:txBody>
          <a:bodyPr/>
          <a:lstStyle/>
          <a:p>
            <a:r>
              <a:rPr lang="en-US" smtClean="0"/>
              <a:t>Monica D'Onofrio, 1st FCC physics week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0" y="6492240"/>
            <a:ext cx="1981200" cy="365760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219200"/>
            <a:ext cx="874395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5238750" y="1219200"/>
            <a:ext cx="2590800" cy="152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09600" y="3288268"/>
            <a:ext cx="7061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Plethora of new couplings, only partially constraints (m/100 </a:t>
            </a:r>
            <a:r>
              <a:rPr lang="en-US" dirty="0" err="1" smtClean="0"/>
              <a:t>GeV</a:t>
            </a:r>
            <a:r>
              <a:rPr lang="en-US" dirty="0" smtClean="0"/>
              <a:t>) </a:t>
            </a:r>
            <a:endParaRPr lang="en-US" dirty="0"/>
          </a:p>
        </p:txBody>
      </p:sp>
      <p:sp>
        <p:nvSpPr>
          <p:cNvPr id="15" name="Oval 14"/>
          <p:cNvSpPr/>
          <p:nvPr/>
        </p:nvSpPr>
        <p:spPr>
          <a:xfrm>
            <a:off x="1428750" y="1676400"/>
            <a:ext cx="762000" cy="762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3409950" y="1676400"/>
            <a:ext cx="762000" cy="762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1733550" y="2514600"/>
            <a:ext cx="0" cy="4572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>
            <a:off x="2647950" y="2438400"/>
            <a:ext cx="914400" cy="5334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33400" y="2983468"/>
            <a:ext cx="3945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Symbol" pitchFamily="18" charset="2"/>
              </a:rPr>
              <a:t>D</a:t>
            </a:r>
            <a:r>
              <a:rPr lang="en-US" dirty="0" smtClean="0"/>
              <a:t>L =1, 9 </a:t>
            </a:r>
            <a:r>
              <a:rPr lang="en-US" dirty="0" smtClean="0">
                <a:latin typeface="Symbol" pitchFamily="18" charset="2"/>
              </a:rPr>
              <a:t>l</a:t>
            </a:r>
            <a:r>
              <a:rPr lang="en-US" dirty="0" smtClean="0"/>
              <a:t> couplings, 27 </a:t>
            </a:r>
            <a:r>
              <a:rPr lang="en-US" dirty="0" smtClean="0">
                <a:latin typeface="Symbol" pitchFamily="18" charset="2"/>
              </a:rPr>
              <a:t>l</a:t>
            </a:r>
            <a:r>
              <a:rPr lang="en-US" dirty="0" smtClean="0"/>
              <a:t>’ couplings</a:t>
            </a:r>
            <a:endParaRPr lang="en-US" dirty="0"/>
          </a:p>
        </p:txBody>
      </p:sp>
      <p:pic>
        <p:nvPicPr>
          <p:cNvPr id="17409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3733800"/>
            <a:ext cx="565376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CasellaDiTesto 8"/>
          <p:cNvSpPr txBox="1"/>
          <p:nvPr/>
        </p:nvSpPr>
        <p:spPr>
          <a:xfrm>
            <a:off x="457200" y="757535"/>
            <a:ext cx="86164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err="1" smtClean="0"/>
              <a:t>Squarks</a:t>
            </a:r>
            <a:r>
              <a:rPr lang="it-IT" sz="2400" dirty="0" smtClean="0"/>
              <a:t> in RPV </a:t>
            </a:r>
            <a:r>
              <a:rPr lang="it-IT" sz="2400" dirty="0" err="1" smtClean="0"/>
              <a:t>models</a:t>
            </a:r>
            <a:r>
              <a:rPr lang="it-IT" sz="2400" dirty="0" smtClean="0"/>
              <a:t> </a:t>
            </a:r>
            <a:r>
              <a:rPr lang="it-IT" sz="2400" dirty="0" err="1" smtClean="0"/>
              <a:t>could</a:t>
            </a:r>
            <a:r>
              <a:rPr lang="it-IT" sz="2400" dirty="0" smtClean="0"/>
              <a:t> be an </a:t>
            </a:r>
            <a:r>
              <a:rPr lang="it-IT" sz="2400" dirty="0" err="1" smtClean="0"/>
              <a:t>example</a:t>
            </a:r>
            <a:r>
              <a:rPr lang="it-IT" sz="2400" dirty="0" smtClean="0"/>
              <a:t> of ‘</a:t>
            </a:r>
            <a:r>
              <a:rPr lang="it-IT" sz="2400" dirty="0" err="1" smtClean="0"/>
              <a:t>Leptoquarks</a:t>
            </a:r>
            <a:r>
              <a:rPr lang="it-IT" sz="2400" dirty="0" smtClean="0"/>
              <a:t>’</a:t>
            </a:r>
            <a:endParaRPr lang="en-US" sz="2400" b="1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6019801" y="3733800"/>
            <a:ext cx="3124199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>
                <a:solidFill>
                  <a:srgbClr val="800000"/>
                </a:solidFill>
              </a:rPr>
              <a:t>Various</a:t>
            </a:r>
            <a:r>
              <a:rPr lang="it-IT" b="1" dirty="0" smtClean="0">
                <a:solidFill>
                  <a:srgbClr val="800000"/>
                </a:solidFill>
              </a:rPr>
              <a:t> strong </a:t>
            </a:r>
            <a:r>
              <a:rPr lang="it-IT" b="1" dirty="0" err="1" smtClean="0">
                <a:solidFill>
                  <a:srgbClr val="800000"/>
                </a:solidFill>
              </a:rPr>
              <a:t>constraints</a:t>
            </a:r>
            <a:r>
              <a:rPr lang="it-IT" b="1" dirty="0" smtClean="0">
                <a:solidFill>
                  <a:srgbClr val="800000"/>
                </a:solidFill>
              </a:rPr>
              <a:t> </a:t>
            </a:r>
            <a:r>
              <a:rPr lang="it-IT" b="1" dirty="0" err="1" smtClean="0">
                <a:solidFill>
                  <a:srgbClr val="800000"/>
                </a:solidFill>
              </a:rPr>
              <a:t>already</a:t>
            </a:r>
            <a:r>
              <a:rPr lang="it-IT" b="1" dirty="0" smtClean="0">
                <a:solidFill>
                  <a:srgbClr val="800000"/>
                </a:solidFill>
              </a:rPr>
              <a:t> from LHC on </a:t>
            </a:r>
            <a:r>
              <a:rPr lang="it-IT" b="1" dirty="0">
                <a:solidFill>
                  <a:srgbClr val="800000"/>
                </a:solidFill>
                <a:latin typeface="Symbol" charset="2"/>
                <a:cs typeface="Symbol" charset="2"/>
              </a:rPr>
              <a:t>l</a:t>
            </a:r>
            <a:r>
              <a:rPr lang="it-IT" b="1" dirty="0" smtClean="0">
                <a:solidFill>
                  <a:srgbClr val="800000"/>
                </a:solidFill>
                <a:latin typeface="Symbol" charset="2"/>
                <a:cs typeface="Symbol" charset="2"/>
              </a:rPr>
              <a:t> </a:t>
            </a:r>
            <a:r>
              <a:rPr lang="it-IT" b="1" dirty="0" smtClean="0">
                <a:solidFill>
                  <a:srgbClr val="800000"/>
                </a:solidFill>
              </a:rPr>
              <a:t>and </a:t>
            </a:r>
            <a:r>
              <a:rPr lang="it-IT" b="1" dirty="0" smtClean="0">
                <a:solidFill>
                  <a:srgbClr val="800000"/>
                </a:solidFill>
                <a:latin typeface="Symbol" charset="2"/>
                <a:cs typeface="Symbol" charset="2"/>
              </a:rPr>
              <a:t>l</a:t>
            </a:r>
            <a:r>
              <a:rPr lang="it-IT" b="1" dirty="0" smtClean="0">
                <a:solidFill>
                  <a:srgbClr val="800000"/>
                </a:solidFill>
              </a:rPr>
              <a:t>’’ </a:t>
            </a:r>
            <a:r>
              <a:rPr lang="it-IT" sz="1600" b="1" i="1" dirty="0" smtClean="0">
                <a:solidFill>
                  <a:srgbClr val="800000"/>
                </a:solidFill>
              </a:rPr>
              <a:t>(from </a:t>
            </a:r>
            <a:r>
              <a:rPr lang="it-IT" sz="1600" b="1" i="1" dirty="0" err="1" smtClean="0">
                <a:solidFill>
                  <a:srgbClr val="800000"/>
                </a:solidFill>
              </a:rPr>
              <a:t>multilepton</a:t>
            </a:r>
            <a:r>
              <a:rPr lang="it-IT" sz="1600" b="1" i="1" dirty="0" smtClean="0">
                <a:solidFill>
                  <a:srgbClr val="800000"/>
                </a:solidFill>
              </a:rPr>
              <a:t> and </a:t>
            </a:r>
            <a:r>
              <a:rPr lang="it-IT" sz="1600" b="1" i="1" dirty="0" err="1" smtClean="0">
                <a:solidFill>
                  <a:srgbClr val="800000"/>
                </a:solidFill>
              </a:rPr>
              <a:t>multijet</a:t>
            </a:r>
            <a:r>
              <a:rPr lang="it-IT" sz="1600" b="1" i="1" dirty="0" smtClean="0">
                <a:solidFill>
                  <a:srgbClr val="800000"/>
                </a:solidFill>
              </a:rPr>
              <a:t> </a:t>
            </a:r>
            <a:r>
              <a:rPr lang="it-IT" sz="1600" b="1" i="1" dirty="0" err="1" smtClean="0">
                <a:solidFill>
                  <a:srgbClr val="800000"/>
                </a:solidFill>
              </a:rPr>
              <a:t>searches</a:t>
            </a:r>
            <a:r>
              <a:rPr lang="it-IT" sz="1600" b="1" i="1" dirty="0" smtClean="0">
                <a:solidFill>
                  <a:srgbClr val="800000"/>
                </a:solidFill>
              </a:rPr>
              <a:t>)</a:t>
            </a:r>
            <a:endParaRPr lang="en-US" sz="1600" b="1" i="1" dirty="0">
              <a:solidFill>
                <a:srgbClr val="80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5181600"/>
            <a:ext cx="4953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b="1" dirty="0" smtClean="0"/>
              <a:t>Couplings with third gen quarks </a:t>
            </a:r>
          </a:p>
          <a:p>
            <a:pPr lvl="1"/>
            <a:r>
              <a:rPr lang="en-US" b="1" dirty="0" smtClean="0"/>
              <a:t>In e-p production </a:t>
            </a:r>
            <a:r>
              <a:rPr lang="en-US" dirty="0"/>
              <a:t>rate depending on:</a:t>
            </a:r>
          </a:p>
          <a:p>
            <a:pPr lvl="2"/>
            <a:r>
              <a:rPr lang="en-US" dirty="0">
                <a:solidFill>
                  <a:srgbClr val="FF0000"/>
                </a:solidFill>
                <a:cs typeface="Symbol" charset="2"/>
              </a:rPr>
              <a:t>e-d-t</a:t>
            </a:r>
            <a:r>
              <a:rPr lang="en-US" dirty="0">
                <a:solidFill>
                  <a:srgbClr val="FF0000"/>
                </a:solidFill>
                <a:latin typeface="Symbol" charset="2"/>
                <a:cs typeface="Symbol" charset="2"/>
              </a:rPr>
              <a:t>: l</a:t>
            </a:r>
            <a:r>
              <a:rPr lang="en-US" dirty="0">
                <a:solidFill>
                  <a:srgbClr val="FF0000"/>
                </a:solidFill>
              </a:rPr>
              <a:t>’</a:t>
            </a:r>
            <a:r>
              <a:rPr lang="en-US" baseline="-25000" dirty="0">
                <a:solidFill>
                  <a:srgbClr val="FF0000"/>
                </a:solidFill>
              </a:rPr>
              <a:t>131 </a:t>
            </a:r>
            <a:r>
              <a:rPr lang="en-US" dirty="0">
                <a:solidFill>
                  <a:srgbClr val="FF0000"/>
                </a:solidFill>
              </a:rPr>
              <a:t>(constraint: &lt; 0.03)</a:t>
            </a:r>
            <a:endParaRPr lang="en-US" baseline="-25000" dirty="0">
              <a:solidFill>
                <a:srgbClr val="FF0000"/>
              </a:solidFill>
            </a:endParaRPr>
          </a:p>
          <a:p>
            <a:pPr lvl="2"/>
            <a:r>
              <a:rPr lang="en-US" dirty="0">
                <a:solidFill>
                  <a:srgbClr val="FF0000"/>
                </a:solidFill>
                <a:cs typeface="Symbol" charset="2"/>
              </a:rPr>
              <a:t>e-u-b</a:t>
            </a:r>
            <a:r>
              <a:rPr lang="en-US" dirty="0">
                <a:solidFill>
                  <a:srgbClr val="FF0000"/>
                </a:solidFill>
                <a:latin typeface="Symbol" charset="2"/>
                <a:cs typeface="Symbol" charset="2"/>
              </a:rPr>
              <a:t>: l</a:t>
            </a:r>
            <a:r>
              <a:rPr lang="en-US" dirty="0">
                <a:solidFill>
                  <a:srgbClr val="FF0000"/>
                </a:solidFill>
              </a:rPr>
              <a:t>’</a:t>
            </a:r>
            <a:r>
              <a:rPr lang="en-US" baseline="-25000" dirty="0">
                <a:solidFill>
                  <a:srgbClr val="FF0000"/>
                </a:solidFill>
              </a:rPr>
              <a:t>113  </a:t>
            </a:r>
            <a:r>
              <a:rPr lang="en-US" dirty="0">
                <a:solidFill>
                  <a:srgbClr val="FF0000"/>
                </a:solidFill>
              </a:rPr>
              <a:t>(constraint: &lt; 0.02)</a:t>
            </a:r>
            <a:endParaRPr lang="en-US" baseline="-25000" dirty="0">
              <a:solidFill>
                <a:srgbClr val="FF0000"/>
              </a:solidFill>
            </a:endParaRPr>
          </a:p>
        </p:txBody>
      </p:sp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4989985"/>
            <a:ext cx="4114800" cy="1182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-1" y="9218"/>
            <a:ext cx="9143999" cy="659649"/>
          </a:xfrm>
        </p:spPr>
        <p:txBody>
          <a:bodyPr/>
          <a:lstStyle/>
          <a:p>
            <a:r>
              <a:rPr lang="en-US" sz="3400" dirty="0" smtClean="0">
                <a:latin typeface="+mj-lt"/>
                <a:cs typeface="Calisto MT"/>
              </a:rPr>
              <a:t>    SUSY – R-parity violating</a:t>
            </a:r>
            <a:endParaRPr lang="en-US" sz="3400" dirty="0">
              <a:latin typeface="+mj-lt"/>
              <a:cs typeface="Calisto M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9342" y="1804547"/>
            <a:ext cx="2638839" cy="153932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04800" y="685800"/>
            <a:ext cx="898247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b="1" dirty="0">
                <a:latin typeface="+mj-lt"/>
                <a:cs typeface="Palatino"/>
              </a:rPr>
              <a:t>s</a:t>
            </a:r>
            <a:r>
              <a:rPr lang="en-US" b="1" dirty="0" smtClean="0">
                <a:latin typeface="+mj-lt"/>
                <a:cs typeface="Palatino"/>
              </a:rPr>
              <a:t>ingle </a:t>
            </a:r>
            <a:r>
              <a:rPr lang="en-US" b="1" dirty="0" err="1" smtClean="0">
                <a:latin typeface="+mj-lt"/>
                <a:cs typeface="Palatino"/>
              </a:rPr>
              <a:t>sbottom</a:t>
            </a:r>
            <a:r>
              <a:rPr lang="en-US" b="1" dirty="0" smtClean="0">
                <a:latin typeface="+mj-lt"/>
                <a:cs typeface="Palatino"/>
              </a:rPr>
              <a:t>/stop production </a:t>
            </a:r>
            <a:r>
              <a:rPr lang="en-US" dirty="0" smtClean="0">
                <a:latin typeface="+mj-lt"/>
                <a:cs typeface="Palatino"/>
              </a:rPr>
              <a:t>(</a:t>
            </a:r>
            <a:r>
              <a:rPr lang="en-US" sz="1600" dirty="0" smtClean="0">
                <a:latin typeface="+mj-lt"/>
                <a:cs typeface="Palatino"/>
              </a:rPr>
              <a:t>signal like </a:t>
            </a:r>
            <a:r>
              <a:rPr lang="en-US" sz="1600" dirty="0" err="1" smtClean="0">
                <a:latin typeface="+mj-lt"/>
                <a:cs typeface="Palatino"/>
              </a:rPr>
              <a:t>leptoquarks</a:t>
            </a:r>
            <a:r>
              <a:rPr lang="en-US" sz="1600" dirty="0" smtClean="0">
                <a:latin typeface="+mj-lt"/>
                <a:cs typeface="Palatino"/>
              </a:rPr>
              <a:t>, with generation mixing</a:t>
            </a:r>
            <a:r>
              <a:rPr lang="en-US" dirty="0" smtClean="0">
                <a:latin typeface="+mj-lt"/>
                <a:cs typeface="Palatino"/>
              </a:rPr>
              <a:t>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724400" y="1371600"/>
            <a:ext cx="11034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 smtClean="0">
                <a:solidFill>
                  <a:srgbClr val="FF0000"/>
                </a:solidFill>
                <a:latin typeface="+mj-lt"/>
                <a:cs typeface="Palatino"/>
              </a:rPr>
              <a:t>stop</a:t>
            </a:r>
            <a:endParaRPr lang="en-US" sz="2000" b="1" dirty="0">
              <a:solidFill>
                <a:srgbClr val="FF0000"/>
              </a:solidFill>
              <a:latin typeface="+mj-lt"/>
              <a:cs typeface="Palatino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657600" y="2133600"/>
            <a:ext cx="2003504" cy="5304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l-GR" sz="1400" dirty="0" smtClean="0">
                <a:solidFill>
                  <a:srgbClr val="FF0000"/>
                </a:solidFill>
                <a:latin typeface="+mj-lt"/>
                <a:ea typeface="Lucida Grande"/>
                <a:cs typeface="Lucida Grande"/>
              </a:rPr>
              <a:t>Λ</a:t>
            </a:r>
            <a:r>
              <a:rPr lang="en-US" sz="1400" dirty="0" smtClean="0">
                <a:solidFill>
                  <a:srgbClr val="FF0000"/>
                </a:solidFill>
                <a:latin typeface="+mj-lt"/>
                <a:cs typeface="Palatino"/>
              </a:rPr>
              <a:t>’</a:t>
            </a:r>
            <a:r>
              <a:rPr lang="en-US" sz="1400" baseline="-25000" dirty="0" smtClean="0">
                <a:solidFill>
                  <a:srgbClr val="FF0000"/>
                </a:solidFill>
                <a:latin typeface="+mj-lt"/>
                <a:cs typeface="Palatino"/>
              </a:rPr>
              <a:t>131</a:t>
            </a:r>
            <a:r>
              <a:rPr lang="en-US" sz="1400" dirty="0" smtClean="0">
                <a:solidFill>
                  <a:srgbClr val="FF0000"/>
                </a:solidFill>
                <a:latin typeface="+mj-lt"/>
                <a:cs typeface="Palatino"/>
              </a:rPr>
              <a:t>&lt; 0.03</a:t>
            </a:r>
            <a:endParaRPr lang="en-US" sz="1400" dirty="0">
              <a:solidFill>
                <a:srgbClr val="FF0000"/>
              </a:solidFill>
              <a:latin typeface="+mj-lt"/>
              <a:cs typeface="Palatino"/>
            </a:endParaRPr>
          </a:p>
          <a:p>
            <a:pPr algn="r">
              <a:lnSpc>
                <a:spcPct val="120000"/>
              </a:lnSpc>
            </a:pPr>
            <a:r>
              <a:rPr lang="en-US" sz="900" dirty="0">
                <a:solidFill>
                  <a:srgbClr val="FF0000"/>
                </a:solidFill>
                <a:latin typeface="+mj-lt"/>
                <a:cs typeface="Palatino"/>
              </a:rPr>
              <a:t>a</a:t>
            </a:r>
            <a:r>
              <a:rPr lang="en-US" sz="900" dirty="0" smtClean="0">
                <a:solidFill>
                  <a:srgbClr val="FF0000"/>
                </a:solidFill>
                <a:latin typeface="+mj-lt"/>
                <a:cs typeface="Palatino"/>
              </a:rPr>
              <a:t>lso stronger </a:t>
            </a:r>
            <a:r>
              <a:rPr lang="en-US" sz="900" dirty="0">
                <a:solidFill>
                  <a:srgbClr val="FF0000"/>
                </a:solidFill>
                <a:latin typeface="+mj-lt"/>
                <a:cs typeface="Palatino"/>
              </a:rPr>
              <a:t>b</a:t>
            </a:r>
            <a:r>
              <a:rPr lang="en-US" sz="900" dirty="0" smtClean="0">
                <a:solidFill>
                  <a:srgbClr val="FF0000"/>
                </a:solidFill>
                <a:latin typeface="+mj-lt"/>
                <a:cs typeface="Palatino"/>
              </a:rPr>
              <a:t>ounds from </a:t>
            </a:r>
            <a:r>
              <a:rPr lang="en-US" sz="900" dirty="0" smtClean="0">
                <a:solidFill>
                  <a:srgbClr val="FF0000"/>
                </a:solidFill>
                <a:latin typeface="+mj-lt"/>
                <a:ea typeface="Lucida Grande"/>
                <a:cs typeface="Lucida Grande"/>
              </a:rPr>
              <a:t>ββ0ν</a:t>
            </a:r>
            <a:endParaRPr lang="en-US" sz="900" dirty="0">
              <a:solidFill>
                <a:srgbClr val="FF0000"/>
              </a:solidFill>
              <a:latin typeface="+mj-lt"/>
              <a:cs typeface="Palatino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953000" y="4495800"/>
            <a:ext cx="4191000" cy="1856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Arial"/>
              <a:buChar char="•"/>
            </a:pPr>
            <a:r>
              <a:rPr lang="en-US" sz="1600" dirty="0" smtClean="0">
                <a:latin typeface="+mj-lt"/>
                <a:cs typeface="Palatino"/>
              </a:rPr>
              <a:t>requires </a:t>
            </a:r>
            <a:r>
              <a:rPr lang="en-US" sz="1600" dirty="0" smtClean="0">
                <a:latin typeface="+mj-lt"/>
                <a:cs typeface="Palatino"/>
              </a:rPr>
              <a:t>good b-</a:t>
            </a:r>
            <a:r>
              <a:rPr lang="en-US" sz="1600" dirty="0" smtClean="0">
                <a:latin typeface="+mj-lt"/>
                <a:cs typeface="Palatino"/>
              </a:rPr>
              <a:t>tagging</a:t>
            </a:r>
            <a:endParaRPr lang="en-US" sz="1600" dirty="0">
              <a:latin typeface="+mj-lt"/>
              <a:cs typeface="Palatino"/>
            </a:endParaRPr>
          </a:p>
          <a:p>
            <a:pPr marL="285750" indent="-285750">
              <a:lnSpc>
                <a:spcPct val="120000"/>
              </a:lnSpc>
              <a:buFont typeface="Arial"/>
              <a:buChar char="•"/>
            </a:pPr>
            <a:r>
              <a:rPr lang="en-US" sz="1600" dirty="0">
                <a:latin typeface="Symbol" charset="2"/>
                <a:cs typeface="Symbol" charset="2"/>
              </a:rPr>
              <a:t>l</a:t>
            </a:r>
            <a:r>
              <a:rPr lang="en-US" sz="1600" dirty="0" smtClean="0">
                <a:cs typeface="Palatino"/>
              </a:rPr>
              <a:t>’</a:t>
            </a:r>
            <a:r>
              <a:rPr lang="en-US" sz="1600" baseline="-25000" dirty="0" smtClean="0">
                <a:cs typeface="Palatino"/>
              </a:rPr>
              <a:t>223 </a:t>
            </a:r>
            <a:r>
              <a:rPr lang="en-US" sz="1600" dirty="0" smtClean="0">
                <a:cs typeface="Palatino"/>
              </a:rPr>
              <a:t>&lt; 0.45 (constraints not sensitive to it down to ~ 0.05)</a:t>
            </a:r>
            <a:endParaRPr lang="en-US" sz="1600" dirty="0" smtClean="0">
              <a:latin typeface="+mj-lt"/>
              <a:cs typeface="Palatino"/>
            </a:endParaRPr>
          </a:p>
          <a:p>
            <a:pPr marL="285750" indent="-285750">
              <a:lnSpc>
                <a:spcPct val="120000"/>
              </a:lnSpc>
              <a:buFont typeface="Arial"/>
              <a:buChar char="•"/>
            </a:pPr>
            <a:r>
              <a:rPr lang="en-US" sz="1600" dirty="0" smtClean="0">
                <a:latin typeface="+mj-lt"/>
                <a:cs typeface="Palatino"/>
              </a:rPr>
              <a:t>Dependency </a:t>
            </a:r>
            <a:r>
              <a:rPr lang="en-US" sz="1600" dirty="0" smtClean="0">
                <a:latin typeface="+mj-lt"/>
                <a:cs typeface="Palatino"/>
              </a:rPr>
              <a:t>on </a:t>
            </a:r>
            <a:r>
              <a:rPr lang="en-US" sz="1600" dirty="0" smtClean="0">
                <a:latin typeface="Symbol" charset="2"/>
                <a:cs typeface="Symbol" charset="2"/>
              </a:rPr>
              <a:t>l</a:t>
            </a:r>
            <a:r>
              <a:rPr lang="en-US" sz="1600" dirty="0" smtClean="0">
                <a:latin typeface="+mj-lt"/>
                <a:cs typeface="Palatino"/>
              </a:rPr>
              <a:t>’</a:t>
            </a:r>
            <a:r>
              <a:rPr lang="en-US" sz="1600" baseline="-25000" dirty="0" smtClean="0">
                <a:latin typeface="+mj-lt"/>
                <a:cs typeface="Palatino"/>
              </a:rPr>
              <a:t>131</a:t>
            </a:r>
            <a:r>
              <a:rPr lang="en-US" sz="1600" dirty="0" smtClean="0">
                <a:latin typeface="+mj-lt"/>
                <a:cs typeface="Palatino"/>
              </a:rPr>
              <a:t> : </a:t>
            </a:r>
            <a:r>
              <a:rPr lang="en-US" sz="1600" dirty="0" smtClean="0">
                <a:latin typeface="+mj-lt"/>
                <a:cs typeface="Palatino"/>
                <a:sym typeface="Wingdings"/>
              </a:rPr>
              <a:t> </a:t>
            </a:r>
          </a:p>
          <a:p>
            <a:pPr marL="742950" lvl="1" indent="-285750">
              <a:lnSpc>
                <a:spcPct val="120000"/>
              </a:lnSpc>
              <a:buFont typeface="Arial"/>
              <a:buChar char="•"/>
            </a:pPr>
            <a:r>
              <a:rPr lang="en-US" sz="1600" dirty="0" err="1" smtClean="0">
                <a:latin typeface="+mj-lt"/>
                <a:cs typeface="Palatino"/>
                <a:sym typeface="Wingdings"/>
              </a:rPr>
              <a:t>LHeC</a:t>
            </a:r>
            <a:r>
              <a:rPr lang="en-US" sz="1600" dirty="0" smtClean="0">
                <a:latin typeface="+mj-lt"/>
                <a:cs typeface="Palatino"/>
                <a:sym typeface="Wingdings"/>
              </a:rPr>
              <a:t> (1/</a:t>
            </a:r>
            <a:r>
              <a:rPr lang="en-US" sz="1600" dirty="0" err="1" smtClean="0">
                <a:latin typeface="+mj-lt"/>
                <a:cs typeface="Palatino"/>
                <a:sym typeface="Wingdings"/>
              </a:rPr>
              <a:t>fb</a:t>
            </a:r>
            <a:r>
              <a:rPr lang="en-US" sz="1600" dirty="0" smtClean="0">
                <a:latin typeface="+mj-lt"/>
                <a:cs typeface="Palatino"/>
                <a:sym typeface="Wingdings"/>
              </a:rPr>
              <a:t>): </a:t>
            </a:r>
            <a:r>
              <a:rPr lang="en-US" sz="1600" dirty="0" smtClean="0">
                <a:latin typeface="+mj-lt"/>
                <a:cs typeface="Palatino"/>
                <a:sym typeface="Wingdings"/>
              </a:rPr>
              <a:t>300 </a:t>
            </a:r>
            <a:r>
              <a:rPr lang="en-US" sz="1600" dirty="0" err="1" smtClean="0">
                <a:latin typeface="+mj-lt"/>
                <a:cs typeface="Palatino"/>
                <a:sym typeface="Wingdings"/>
              </a:rPr>
              <a:t>GeV</a:t>
            </a:r>
            <a:r>
              <a:rPr lang="en-US" sz="1600" dirty="0" smtClean="0">
                <a:latin typeface="+mj-lt"/>
                <a:cs typeface="Palatino"/>
                <a:sym typeface="Wingdings"/>
              </a:rPr>
              <a:t>, </a:t>
            </a:r>
            <a:r>
              <a:rPr lang="en-US" sz="1600" dirty="0">
                <a:latin typeface="Symbol" charset="2"/>
                <a:cs typeface="Symbol" charset="2"/>
              </a:rPr>
              <a:t>l</a:t>
            </a:r>
            <a:r>
              <a:rPr lang="en-US" sz="1600" dirty="0">
                <a:cs typeface="Palatino"/>
              </a:rPr>
              <a:t>’</a:t>
            </a:r>
            <a:r>
              <a:rPr lang="en-US" sz="1600" baseline="-25000" dirty="0">
                <a:cs typeface="Palatino"/>
              </a:rPr>
              <a:t>131</a:t>
            </a:r>
            <a:r>
              <a:rPr lang="en-US" sz="1600" dirty="0">
                <a:cs typeface="Palatino"/>
              </a:rPr>
              <a:t> </a:t>
            </a:r>
            <a:r>
              <a:rPr lang="en-US" sz="1600" dirty="0" smtClean="0">
                <a:cs typeface="Palatino"/>
              </a:rPr>
              <a:t>= 0.005</a:t>
            </a:r>
          </a:p>
          <a:p>
            <a:pPr marL="742950" lvl="1" indent="-285750">
              <a:lnSpc>
                <a:spcPct val="120000"/>
              </a:lnSpc>
              <a:buFont typeface="Arial"/>
              <a:buChar char="•"/>
            </a:pPr>
            <a:r>
              <a:rPr lang="en-US" sz="1600" dirty="0" smtClean="0">
                <a:solidFill>
                  <a:srgbClr val="0000FF"/>
                </a:solidFill>
                <a:latin typeface="+mj-lt"/>
                <a:cs typeface="Palatino"/>
              </a:rPr>
              <a:t>FCC-eh potential to be evaluated</a:t>
            </a:r>
            <a:endParaRPr lang="en-US" sz="1600" dirty="0">
              <a:solidFill>
                <a:srgbClr val="0000FF"/>
              </a:solidFill>
              <a:latin typeface="+mj-lt"/>
              <a:cs typeface="Palatino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1/19/2017</a:t>
            </a:r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Monica D'Onofrio, 1st FCC physics week</a:t>
            </a:r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5185942" y="1134070"/>
            <a:ext cx="326243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hlinkClick r:id="rId3"/>
              </a:rPr>
              <a:t>http://arxiv.org/pdf/1107.4461v2.</a:t>
            </a:r>
            <a:r>
              <a:rPr lang="en-US" sz="1400" dirty="0" smtClean="0">
                <a:hlinkClick r:id="rId3"/>
              </a:rPr>
              <a:t>pdf</a:t>
            </a:r>
            <a:endParaRPr lang="en-US" sz="1400" dirty="0" smtClean="0"/>
          </a:p>
          <a:p>
            <a:endParaRPr lang="en-US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5871742" y="3420070"/>
            <a:ext cx="266265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Probe RPV LQD terms: </a:t>
            </a:r>
          </a:p>
          <a:p>
            <a:r>
              <a:rPr lang="en-US" dirty="0" smtClean="0"/>
              <a:t>In this case </a:t>
            </a:r>
            <a:r>
              <a:rPr lang="en-US" dirty="0">
                <a:solidFill>
                  <a:srgbClr val="FF0000"/>
                </a:solidFill>
                <a:latin typeface="Symbol" charset="2"/>
                <a:cs typeface="Symbol" charset="2"/>
              </a:rPr>
              <a:t>l</a:t>
            </a:r>
            <a:r>
              <a:rPr lang="en-US" dirty="0">
                <a:solidFill>
                  <a:srgbClr val="FF0000"/>
                </a:solidFill>
              </a:rPr>
              <a:t>’</a:t>
            </a:r>
            <a:r>
              <a:rPr lang="en-US" baseline="-25000" dirty="0" smtClean="0">
                <a:solidFill>
                  <a:srgbClr val="FF0000"/>
                </a:solidFill>
              </a:rPr>
              <a:t>131 </a:t>
            </a:r>
            <a:r>
              <a:rPr lang="en-US" dirty="0" smtClean="0">
                <a:solidFill>
                  <a:srgbClr val="FF0000"/>
                </a:solidFill>
                <a:cs typeface="Symbol" charset="2"/>
              </a:rPr>
              <a:t>x</a:t>
            </a:r>
            <a:r>
              <a:rPr lang="en-US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 l </a:t>
            </a:r>
            <a:r>
              <a:rPr lang="en-US" dirty="0" smtClean="0">
                <a:solidFill>
                  <a:srgbClr val="FF0000"/>
                </a:solidFill>
              </a:rPr>
              <a:t>’</a:t>
            </a:r>
            <a:r>
              <a:rPr lang="en-US" baseline="-25000" dirty="0" smtClean="0">
                <a:solidFill>
                  <a:srgbClr val="FF0000"/>
                </a:solidFill>
              </a:rPr>
              <a:t>233</a:t>
            </a:r>
            <a:endParaRPr lang="en-US" baseline="-25000" dirty="0">
              <a:solidFill>
                <a:srgbClr val="FF0000"/>
              </a:solidFill>
            </a:endParaRPr>
          </a:p>
          <a:p>
            <a:endParaRPr lang="en-US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5747" y="1676400"/>
            <a:ext cx="2844253" cy="159884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529381" y="2625060"/>
            <a:ext cx="609600" cy="261610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Symbol" charset="2"/>
                <a:cs typeface="Symbol" charset="2"/>
              </a:rPr>
              <a:t>l</a:t>
            </a:r>
            <a:r>
              <a:rPr lang="en-US" sz="1100" dirty="0" smtClean="0"/>
              <a:t>’ 131</a:t>
            </a:r>
            <a:endParaRPr lang="en-US" sz="1100" dirty="0"/>
          </a:p>
        </p:txBody>
      </p:sp>
      <p:sp>
        <p:nvSpPr>
          <p:cNvPr id="19" name="TextBox 18"/>
          <p:cNvSpPr txBox="1"/>
          <p:nvPr/>
        </p:nvSpPr>
        <p:spPr>
          <a:xfrm>
            <a:off x="2895600" y="2286000"/>
            <a:ext cx="5878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Symbol" charset="2"/>
                <a:cs typeface="Symbol" charset="2"/>
              </a:rPr>
              <a:t>l</a:t>
            </a:r>
            <a:r>
              <a:rPr lang="en-US" sz="1600" dirty="0" smtClean="0"/>
              <a:t>’</a:t>
            </a:r>
            <a:r>
              <a:rPr lang="en-US" sz="1600" baseline="-25000" dirty="0" smtClean="0"/>
              <a:t>113</a:t>
            </a:r>
            <a:endParaRPr lang="en-US" sz="1600" baseline="-25000" dirty="0"/>
          </a:p>
        </p:txBody>
      </p:sp>
      <p:sp>
        <p:nvSpPr>
          <p:cNvPr id="20" name="TextBox 19"/>
          <p:cNvSpPr txBox="1"/>
          <p:nvPr/>
        </p:nvSpPr>
        <p:spPr>
          <a:xfrm>
            <a:off x="1694356" y="2514600"/>
            <a:ext cx="5878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Symbol" charset="2"/>
                <a:cs typeface="Symbol" charset="2"/>
              </a:rPr>
              <a:t>l</a:t>
            </a:r>
            <a:r>
              <a:rPr lang="en-US" sz="1600" dirty="0" smtClean="0"/>
              <a:t>’</a:t>
            </a:r>
            <a:r>
              <a:rPr lang="en-US" sz="1600" baseline="-25000" dirty="0" smtClean="0"/>
              <a:t>113</a:t>
            </a:r>
            <a:endParaRPr lang="en-US" sz="1600" baseline="-25000" dirty="0"/>
          </a:p>
        </p:txBody>
      </p:sp>
      <p:sp>
        <p:nvSpPr>
          <p:cNvPr id="23" name="Rectangle 22"/>
          <p:cNvSpPr/>
          <p:nvPr/>
        </p:nvSpPr>
        <p:spPr>
          <a:xfrm>
            <a:off x="533400" y="1143000"/>
            <a:ext cx="307241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1400" dirty="0">
                <a:hlinkClick r:id="rId5"/>
              </a:rPr>
              <a:t>http://xxx.tau.ac.il/abs/</a:t>
            </a:r>
            <a:r>
              <a:rPr lang="pl-PL" sz="1400" dirty="0" smtClean="0">
                <a:hlinkClick r:id="rId5"/>
              </a:rPr>
              <a:t>1401.4266</a:t>
            </a:r>
            <a:endParaRPr lang="pl-PL" sz="1400" dirty="0" smtClean="0"/>
          </a:p>
          <a:p>
            <a:endParaRPr lang="en-US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533400" y="1367135"/>
            <a:ext cx="152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 smtClean="0">
                <a:solidFill>
                  <a:srgbClr val="FF0000"/>
                </a:solidFill>
                <a:latin typeface="+mj-lt"/>
                <a:cs typeface="Palatino"/>
              </a:rPr>
              <a:t>sbottom</a:t>
            </a:r>
            <a:endParaRPr lang="en-US" sz="2000" b="1" dirty="0">
              <a:solidFill>
                <a:srgbClr val="FF0000"/>
              </a:solidFill>
              <a:latin typeface="+mj-lt"/>
              <a:cs typeface="Palatino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57200" y="3124200"/>
            <a:ext cx="411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Probe RPV LQD terms: </a:t>
            </a:r>
            <a:r>
              <a:rPr lang="en-US" dirty="0" smtClean="0"/>
              <a:t>(</a:t>
            </a:r>
            <a:r>
              <a:rPr lang="en-US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l</a:t>
            </a:r>
            <a:r>
              <a:rPr lang="en-US" dirty="0">
                <a:solidFill>
                  <a:srgbClr val="FF0000"/>
                </a:solidFill>
              </a:rPr>
              <a:t>’</a:t>
            </a:r>
            <a:r>
              <a:rPr lang="en-US" baseline="-25000" dirty="0" smtClean="0">
                <a:solidFill>
                  <a:srgbClr val="FF0000"/>
                </a:solidFill>
              </a:rPr>
              <a:t>113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  <a:r>
              <a:rPr lang="en-US" baseline="30000" dirty="0" smtClean="0">
                <a:solidFill>
                  <a:srgbClr val="FF0000"/>
                </a:solidFill>
              </a:rPr>
              <a:t>2</a:t>
            </a:r>
            <a:endParaRPr lang="en-US" baseline="30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7200" y="3515269"/>
            <a:ext cx="3276600" cy="235213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66800" y="4188023"/>
            <a:ext cx="12362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Ep</a:t>
            </a:r>
            <a:r>
              <a:rPr lang="en-US" sz="1400" dirty="0" smtClean="0"/>
              <a:t>=7000 </a:t>
            </a:r>
            <a:r>
              <a:rPr lang="en-US" sz="1400" dirty="0" err="1" smtClean="0"/>
              <a:t>GeV</a:t>
            </a:r>
            <a:endParaRPr 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400894" y="5767626"/>
            <a:ext cx="3942506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800000"/>
                </a:solidFill>
              </a:rPr>
              <a:t>@FCC-eh: same analysis as for LQ </a:t>
            </a:r>
            <a:r>
              <a:rPr lang="en-US" sz="1600" dirty="0" smtClean="0">
                <a:solidFill>
                  <a:srgbClr val="800000"/>
                </a:solidFill>
                <a:sym typeface="Wingdings"/>
              </a:rPr>
              <a:t></a:t>
            </a:r>
          </a:p>
          <a:p>
            <a:r>
              <a:rPr lang="en-US" sz="1600" b="1" dirty="0" smtClean="0">
                <a:solidFill>
                  <a:srgbClr val="800000"/>
                </a:solidFill>
                <a:sym typeface="Wingdings"/>
              </a:rPr>
              <a:t>Sensitivity up to 2.5 </a:t>
            </a:r>
            <a:r>
              <a:rPr lang="en-US" sz="1600" b="1" dirty="0" err="1" smtClean="0">
                <a:solidFill>
                  <a:srgbClr val="800000"/>
                </a:solidFill>
                <a:sym typeface="Wingdings"/>
              </a:rPr>
              <a:t>TeV</a:t>
            </a:r>
            <a:r>
              <a:rPr lang="en-US" sz="1600" b="1" dirty="0" smtClean="0">
                <a:solidFill>
                  <a:srgbClr val="800000"/>
                </a:solidFill>
                <a:sym typeface="Wingdings"/>
              </a:rPr>
              <a:t> for </a:t>
            </a:r>
            <a:r>
              <a:rPr lang="en-US" sz="1600" b="1" dirty="0">
                <a:solidFill>
                  <a:srgbClr val="800000"/>
                </a:solidFill>
                <a:latin typeface="Symbol" charset="2"/>
                <a:cs typeface="Symbol" charset="2"/>
              </a:rPr>
              <a:t>l</a:t>
            </a:r>
            <a:r>
              <a:rPr lang="en-US" sz="1600" b="1" dirty="0" smtClean="0">
                <a:solidFill>
                  <a:srgbClr val="800000"/>
                </a:solidFill>
              </a:rPr>
              <a:t>’</a:t>
            </a:r>
            <a:r>
              <a:rPr lang="en-US" sz="1600" b="1" baseline="-25000" dirty="0" smtClean="0">
                <a:solidFill>
                  <a:srgbClr val="800000"/>
                </a:solidFill>
              </a:rPr>
              <a:t>113</a:t>
            </a:r>
            <a:r>
              <a:rPr lang="en-US" sz="1600" b="1" dirty="0" smtClean="0">
                <a:solidFill>
                  <a:srgbClr val="800000"/>
                </a:solidFill>
              </a:rPr>
              <a:t>&lt;0.02</a:t>
            </a:r>
            <a:endParaRPr lang="en-US" sz="1600" b="1" dirty="0">
              <a:solidFill>
                <a:srgbClr val="800000"/>
              </a:solidFill>
            </a:endParaRPr>
          </a:p>
          <a:p>
            <a:r>
              <a:rPr lang="en-US" sz="1600" b="1" dirty="0" smtClean="0">
                <a:solidFill>
                  <a:srgbClr val="800000"/>
                </a:solidFill>
              </a:rPr>
              <a:t> </a:t>
            </a:r>
            <a:endParaRPr lang="en-US" sz="1600" b="1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79141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A “different” SUSY RPV</a:t>
            </a:r>
            <a:r>
              <a:rPr lang="en-US" sz="2800" dirty="0" smtClean="0"/>
              <a:t>: </a:t>
            </a:r>
            <a:r>
              <a:rPr lang="en-US" sz="2800" dirty="0" smtClean="0"/>
              <a:t>Single-top + </a:t>
            </a:r>
            <a:r>
              <a:rPr lang="en-US" sz="2800" dirty="0" err="1" smtClean="0"/>
              <a:t>neutralino</a:t>
            </a:r>
            <a:endParaRPr lang="en-US" sz="28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1/19/2017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Monica D'Onofrio, 1st FCC physics week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304800" y="838200"/>
            <a:ext cx="8610600" cy="5318760"/>
          </a:xfrm>
        </p:spPr>
        <p:txBody>
          <a:bodyPr>
            <a:normAutofit/>
          </a:bodyPr>
          <a:lstStyle/>
          <a:p>
            <a:r>
              <a:rPr lang="en-US" sz="1800" dirty="0" smtClean="0"/>
              <a:t>Studies carried out in the past (for </a:t>
            </a:r>
            <a:r>
              <a:rPr lang="en-US" sz="1800" dirty="0" err="1" smtClean="0"/>
              <a:t>LHeC</a:t>
            </a:r>
            <a:r>
              <a:rPr lang="en-US" sz="1800" dirty="0" smtClean="0"/>
              <a:t>) shows potentially interesting signatures </a:t>
            </a:r>
            <a:r>
              <a:rPr lang="en-US" sz="1800" dirty="0" smtClean="0">
                <a:sym typeface="Wingdings"/>
              </a:rPr>
              <a:t> resonant / non-resonant </a:t>
            </a:r>
            <a:r>
              <a:rPr lang="en-US" sz="1800" dirty="0" err="1" smtClean="0">
                <a:sym typeface="Wingdings"/>
              </a:rPr>
              <a:t>top+neutralino</a:t>
            </a:r>
            <a:r>
              <a:rPr lang="en-US" sz="1800" dirty="0" smtClean="0">
                <a:sym typeface="Wingdings"/>
              </a:rPr>
              <a:t> production </a:t>
            </a:r>
          </a:p>
          <a:p>
            <a:pPr marL="0" indent="0">
              <a:buNone/>
            </a:pPr>
            <a:r>
              <a:rPr lang="en-US" sz="1800" dirty="0">
                <a:sym typeface="Wingdings"/>
              </a:rPr>
              <a:t> </a:t>
            </a:r>
            <a:r>
              <a:rPr lang="en-US" sz="1800" dirty="0" smtClean="0">
                <a:sym typeface="Wingdings"/>
              </a:rPr>
              <a:t>   </a:t>
            </a:r>
            <a:r>
              <a:rPr lang="en-US" sz="1800" dirty="0" smtClean="0">
                <a:hlinkClick r:id="rId2"/>
              </a:rPr>
              <a:t>http</a:t>
            </a:r>
            <a:r>
              <a:rPr lang="en-US" sz="1800" dirty="0">
                <a:hlinkClick r:id="rId2"/>
              </a:rPr>
              <a:t>://arxiv.org/pdf/1307.2308v2.</a:t>
            </a:r>
            <a:r>
              <a:rPr lang="en-US" sz="1800" dirty="0" smtClean="0">
                <a:hlinkClick r:id="rId2"/>
              </a:rPr>
              <a:t>pdf</a:t>
            </a:r>
            <a:endParaRPr lang="en-US" sz="1800" dirty="0" smtClean="0"/>
          </a:p>
          <a:p>
            <a:r>
              <a:rPr lang="en-US" sz="1800" dirty="0" smtClean="0"/>
              <a:t>Could </a:t>
            </a:r>
            <a:r>
              <a:rPr lang="en-US" sz="1800" dirty="0" smtClean="0"/>
              <a:t>lead to interesting discovery e.g. </a:t>
            </a:r>
            <a:r>
              <a:rPr lang="en-US" sz="1800" b="1" dirty="0" err="1" smtClean="0">
                <a:solidFill>
                  <a:srgbClr val="FF6600"/>
                </a:solidFill>
              </a:rPr>
              <a:t>neutralinos</a:t>
            </a:r>
            <a:r>
              <a:rPr lang="en-US" sz="1800" b="1" dirty="0" smtClean="0">
                <a:solidFill>
                  <a:srgbClr val="FF6600"/>
                </a:solidFill>
              </a:rPr>
              <a:t> </a:t>
            </a:r>
            <a:r>
              <a:rPr lang="en-US" sz="1800" b="1" dirty="0" smtClean="0">
                <a:solidFill>
                  <a:srgbClr val="FF6600"/>
                </a:solidFill>
              </a:rPr>
              <a:t>decays in </a:t>
            </a:r>
            <a:r>
              <a:rPr lang="en-US" sz="1800" b="1" dirty="0" smtClean="0">
                <a:solidFill>
                  <a:srgbClr val="FF6600"/>
                </a:solidFill>
              </a:rPr>
              <a:t>RPV </a:t>
            </a:r>
            <a:r>
              <a:rPr lang="en-US" sz="1800" b="1" dirty="0" smtClean="0">
                <a:solidFill>
                  <a:srgbClr val="FF6600"/>
                </a:solidFill>
              </a:rPr>
              <a:t>scenarios </a:t>
            </a:r>
            <a:endParaRPr lang="en-US" sz="1800" b="1" dirty="0">
              <a:solidFill>
                <a:srgbClr val="FF66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27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7200" y="2133600"/>
            <a:ext cx="4580626" cy="13716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600" y="2590800"/>
            <a:ext cx="4240162" cy="3429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19600" y="3200400"/>
            <a:ext cx="4235484" cy="3278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53295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SUSY RPV in Higgs Sector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4687" y="2895600"/>
            <a:ext cx="8546913" cy="3112030"/>
          </a:xfrm>
        </p:spPr>
        <p:txBody>
          <a:bodyPr>
            <a:noAutofit/>
          </a:bodyPr>
          <a:lstStyle/>
          <a:p>
            <a:r>
              <a:rPr lang="en-US" sz="1800" dirty="0" smtClean="0"/>
              <a:t>In addition to the </a:t>
            </a:r>
            <a:r>
              <a:rPr lang="en-US" sz="1800" dirty="0" err="1" smtClean="0"/>
              <a:t>higgs</a:t>
            </a:r>
            <a:r>
              <a:rPr lang="en-US" sz="1800" dirty="0" smtClean="0"/>
              <a:t> to invisible and </a:t>
            </a:r>
            <a:r>
              <a:rPr lang="en-US" sz="1800" dirty="0" err="1" smtClean="0"/>
              <a:t>higgs</a:t>
            </a:r>
            <a:r>
              <a:rPr lang="en-US" sz="1800" dirty="0" smtClean="0"/>
              <a:t> to 4b, there are several other </a:t>
            </a:r>
            <a:r>
              <a:rPr lang="en-US" sz="1800" dirty="0" smtClean="0"/>
              <a:t>RPV </a:t>
            </a:r>
            <a:r>
              <a:rPr lang="en-US" sz="1800" dirty="0" smtClean="0"/>
              <a:t>cases to be </a:t>
            </a:r>
            <a:r>
              <a:rPr lang="en-US" sz="1800" dirty="0" smtClean="0"/>
              <a:t>considered. E.g. </a:t>
            </a:r>
            <a:endParaRPr lang="en-US" sz="1800" dirty="0" smtClean="0"/>
          </a:p>
          <a:p>
            <a:pPr marL="274320" lvl="1" indent="0">
              <a:buNone/>
            </a:pPr>
            <a:r>
              <a:rPr lang="en-US" sz="1800" dirty="0" smtClean="0">
                <a:sym typeface="Wingdings"/>
              </a:rPr>
              <a:t>   </a:t>
            </a:r>
            <a:endParaRPr lang="en-US" sz="1800" dirty="0" smtClean="0"/>
          </a:p>
          <a:p>
            <a:pPr lvl="1"/>
            <a:r>
              <a:rPr lang="en-US" sz="1800" dirty="0" smtClean="0"/>
              <a:t>Neut1 might decay in 3 jets (UDD terms)   </a:t>
            </a:r>
          </a:p>
          <a:p>
            <a:pPr marL="274320" lvl="1" indent="0">
              <a:buNone/>
            </a:pPr>
            <a:endParaRPr lang="en-US" sz="1800" dirty="0"/>
          </a:p>
          <a:p>
            <a:pPr lvl="1"/>
            <a:r>
              <a:rPr lang="en-US" sz="1800" dirty="0" smtClean="0"/>
              <a:t>Neut1 might decay also in </a:t>
            </a:r>
            <a:r>
              <a:rPr lang="en-US" sz="1800" dirty="0" err="1" smtClean="0"/>
              <a:t>lepton+neutrinos</a:t>
            </a:r>
            <a:r>
              <a:rPr lang="en-US" sz="1800" dirty="0" smtClean="0"/>
              <a:t> (LLE terms) </a:t>
            </a:r>
          </a:p>
          <a:p>
            <a:pPr lvl="2"/>
            <a:r>
              <a:rPr lang="en-US" sz="1500" dirty="0" smtClean="0"/>
              <a:t>Prompt or delayed: displaced vertex doable but not yet explored </a:t>
            </a:r>
            <a:endParaRPr lang="en-US" sz="1500" dirty="0"/>
          </a:p>
          <a:p>
            <a:pPr marL="274320" lvl="1" indent="0">
              <a:buNone/>
            </a:pPr>
            <a:endParaRPr lang="en-US" sz="500" b="1" dirty="0" smtClean="0">
              <a:solidFill>
                <a:srgbClr val="800000"/>
              </a:solidFill>
            </a:endParaRPr>
          </a:p>
          <a:p>
            <a:pPr marL="274320" lvl="1" indent="0">
              <a:buNone/>
            </a:pPr>
            <a:r>
              <a:rPr lang="en-US" sz="1800" b="1" dirty="0" smtClean="0">
                <a:solidFill>
                  <a:srgbClr val="800000"/>
                </a:solidFill>
              </a:rPr>
              <a:t>Some statistics: </a:t>
            </a:r>
            <a:r>
              <a:rPr lang="en-US" sz="1800" dirty="0" err="1" smtClean="0">
                <a:solidFill>
                  <a:srgbClr val="000090"/>
                </a:solidFill>
              </a:rPr>
              <a:t>N_exp</a:t>
            </a:r>
            <a:r>
              <a:rPr lang="en-US" sz="1800" dirty="0" smtClean="0">
                <a:solidFill>
                  <a:srgbClr val="000090"/>
                </a:solidFill>
              </a:rPr>
              <a:t> = L × </a:t>
            </a:r>
            <a:r>
              <a:rPr lang="en-US" sz="1800" dirty="0" smtClean="0">
                <a:solidFill>
                  <a:srgbClr val="000090"/>
                </a:solidFill>
                <a:latin typeface="Symbol" charset="2"/>
                <a:cs typeface="Symbol" charset="2"/>
              </a:rPr>
              <a:t>s(</a:t>
            </a:r>
            <a:r>
              <a:rPr lang="en-US" sz="1800" dirty="0" smtClean="0">
                <a:solidFill>
                  <a:srgbClr val="000090"/>
                </a:solidFill>
                <a:latin typeface="Trebuchet MS"/>
                <a:cs typeface="Trebuchet MS"/>
              </a:rPr>
              <a:t>h</a:t>
            </a:r>
            <a:r>
              <a:rPr lang="en-US" sz="1800" dirty="0" smtClean="0">
                <a:solidFill>
                  <a:srgbClr val="000090"/>
                </a:solidFill>
                <a:latin typeface="Symbol" charset="2"/>
                <a:cs typeface="Symbol" charset="2"/>
              </a:rPr>
              <a:t>) </a:t>
            </a:r>
            <a:r>
              <a:rPr lang="en-US" sz="1800" dirty="0" smtClean="0">
                <a:solidFill>
                  <a:srgbClr val="000090"/>
                </a:solidFill>
              </a:rPr>
              <a:t>× BR(h</a:t>
            </a:r>
            <a:r>
              <a:rPr lang="en-US" sz="1800" dirty="0" smtClean="0">
                <a:solidFill>
                  <a:srgbClr val="000090"/>
                </a:solidFill>
                <a:sym typeface="Wingdings"/>
              </a:rPr>
              <a:t></a:t>
            </a:r>
            <a:r>
              <a:rPr lang="en-US" sz="1800" dirty="0" smtClean="0">
                <a:solidFill>
                  <a:srgbClr val="000090"/>
                </a:solidFill>
                <a:latin typeface="Symbol" charset="2"/>
                <a:cs typeface="Symbol" charset="2"/>
                <a:sym typeface="Wingdings"/>
              </a:rPr>
              <a:t>c</a:t>
            </a:r>
            <a:r>
              <a:rPr lang="en-US" sz="1800" baseline="-25000" dirty="0" smtClean="0">
                <a:solidFill>
                  <a:srgbClr val="000090"/>
                </a:solidFill>
                <a:latin typeface="Symbol" charset="2"/>
                <a:cs typeface="Symbol" charset="2"/>
                <a:sym typeface="Wingdings"/>
              </a:rPr>
              <a:t>1</a:t>
            </a:r>
            <a:r>
              <a:rPr lang="en-US" sz="1800" baseline="30000" dirty="0" smtClean="0">
                <a:solidFill>
                  <a:srgbClr val="000090"/>
                </a:solidFill>
                <a:latin typeface="Symbol" charset="2"/>
                <a:cs typeface="Symbol" charset="2"/>
                <a:sym typeface="Wingdings"/>
              </a:rPr>
              <a:t>0</a:t>
            </a:r>
            <a:r>
              <a:rPr lang="en-US" sz="1800" dirty="0">
                <a:solidFill>
                  <a:srgbClr val="000090"/>
                </a:solidFill>
                <a:latin typeface="Symbol" charset="2"/>
                <a:cs typeface="Symbol" charset="2"/>
                <a:sym typeface="Wingdings"/>
              </a:rPr>
              <a:t>c</a:t>
            </a:r>
            <a:r>
              <a:rPr lang="en-US" sz="1800" baseline="-25000" dirty="0">
                <a:solidFill>
                  <a:srgbClr val="000090"/>
                </a:solidFill>
                <a:latin typeface="Symbol" charset="2"/>
                <a:cs typeface="Symbol" charset="2"/>
                <a:sym typeface="Wingdings"/>
              </a:rPr>
              <a:t>1</a:t>
            </a:r>
            <a:r>
              <a:rPr lang="en-US" sz="1800" baseline="30000" dirty="0">
                <a:solidFill>
                  <a:srgbClr val="000090"/>
                </a:solidFill>
                <a:latin typeface="Symbol" charset="2"/>
                <a:cs typeface="Symbol" charset="2"/>
                <a:sym typeface="Wingdings"/>
              </a:rPr>
              <a:t>0</a:t>
            </a:r>
            <a:r>
              <a:rPr lang="en-US" sz="1800" dirty="0" smtClean="0">
                <a:solidFill>
                  <a:srgbClr val="000090"/>
                </a:solidFill>
                <a:sym typeface="Wingdings"/>
              </a:rPr>
              <a:t>) ×</a:t>
            </a:r>
            <a:r>
              <a:rPr lang="en-US" sz="1800" dirty="0" smtClean="0">
                <a:solidFill>
                  <a:srgbClr val="000090"/>
                </a:solidFill>
              </a:rPr>
              <a:t>  [BR(</a:t>
            </a:r>
            <a:r>
              <a:rPr lang="en-US" sz="1800" dirty="0" smtClean="0">
                <a:solidFill>
                  <a:srgbClr val="000090"/>
                </a:solidFill>
                <a:latin typeface="Symbol" charset="2"/>
                <a:cs typeface="Symbol" charset="2"/>
                <a:sym typeface="Wingdings"/>
              </a:rPr>
              <a:t>c</a:t>
            </a:r>
            <a:r>
              <a:rPr lang="en-US" sz="1800" baseline="-25000" dirty="0" smtClean="0">
                <a:solidFill>
                  <a:srgbClr val="000090"/>
                </a:solidFill>
                <a:latin typeface="Symbol" charset="2"/>
                <a:cs typeface="Symbol" charset="2"/>
                <a:sym typeface="Wingdings"/>
              </a:rPr>
              <a:t>1</a:t>
            </a:r>
            <a:r>
              <a:rPr lang="en-US" sz="1800" baseline="30000" dirty="0" smtClean="0">
                <a:solidFill>
                  <a:srgbClr val="000090"/>
                </a:solidFill>
                <a:latin typeface="Symbol" charset="2"/>
                <a:cs typeface="Symbol" charset="2"/>
                <a:sym typeface="Wingdings"/>
              </a:rPr>
              <a:t>0 </a:t>
            </a:r>
            <a:r>
              <a:rPr lang="en-US" sz="1800" dirty="0" smtClean="0">
                <a:solidFill>
                  <a:srgbClr val="000090"/>
                </a:solidFill>
                <a:latin typeface="Trebuchet MS"/>
                <a:cs typeface="Trebuchet MS"/>
                <a:sym typeface="Wingdings"/>
              </a:rPr>
              <a:t>X)]</a:t>
            </a:r>
            <a:r>
              <a:rPr lang="en-US" sz="1800" baseline="30000" dirty="0" smtClean="0">
                <a:solidFill>
                  <a:srgbClr val="000090"/>
                </a:solidFill>
                <a:latin typeface="Trebuchet MS"/>
                <a:cs typeface="Trebuchet MS"/>
                <a:sym typeface="Wingdings"/>
              </a:rPr>
              <a:t>2</a:t>
            </a:r>
          </a:p>
          <a:p>
            <a:pPr marL="822960" lvl="3" indent="0">
              <a:buNone/>
            </a:pPr>
            <a:r>
              <a:rPr lang="en-US" dirty="0" smtClean="0">
                <a:solidFill>
                  <a:srgbClr val="000090"/>
                </a:solidFill>
                <a:latin typeface="Trebuchet MS"/>
                <a:cs typeface="Trebuchet MS"/>
                <a:sym typeface="Wingdings"/>
              </a:rPr>
              <a:t>In 1/</a:t>
            </a:r>
            <a:r>
              <a:rPr lang="en-US" dirty="0" err="1" smtClean="0">
                <a:solidFill>
                  <a:srgbClr val="000090"/>
                </a:solidFill>
                <a:latin typeface="Trebuchet MS"/>
                <a:cs typeface="Trebuchet MS"/>
                <a:sym typeface="Wingdings"/>
              </a:rPr>
              <a:t>ab</a:t>
            </a:r>
            <a:r>
              <a:rPr lang="en-US" dirty="0" smtClean="0">
                <a:solidFill>
                  <a:srgbClr val="000090"/>
                </a:solidFill>
                <a:latin typeface="Trebuchet MS"/>
                <a:cs typeface="Trebuchet MS"/>
                <a:sym typeface="Wingdings"/>
              </a:rPr>
              <a:t>, </a:t>
            </a:r>
            <a:r>
              <a:rPr lang="en-US" b="1" dirty="0" smtClean="0">
                <a:solidFill>
                  <a:srgbClr val="000090"/>
                </a:solidFill>
                <a:latin typeface="Symbol" charset="2"/>
                <a:cs typeface="Symbol" charset="2"/>
              </a:rPr>
              <a:t>s(</a:t>
            </a:r>
            <a:r>
              <a:rPr lang="en-US" b="1" dirty="0" smtClean="0">
                <a:solidFill>
                  <a:srgbClr val="000090"/>
                </a:solidFill>
                <a:latin typeface="Trebuchet MS"/>
                <a:cs typeface="Trebuchet MS"/>
              </a:rPr>
              <a:t>h</a:t>
            </a:r>
            <a:r>
              <a:rPr lang="en-US" b="1" dirty="0" smtClean="0">
                <a:solidFill>
                  <a:srgbClr val="000090"/>
                </a:solidFill>
                <a:latin typeface="Symbol" charset="2"/>
                <a:cs typeface="Symbol" charset="2"/>
              </a:rPr>
              <a:t>)</a:t>
            </a:r>
            <a:r>
              <a:rPr lang="en-US" b="1" dirty="0" smtClean="0">
                <a:solidFill>
                  <a:srgbClr val="000090"/>
                </a:solidFill>
                <a:latin typeface="Trebuchet MS"/>
                <a:cs typeface="Trebuchet MS"/>
              </a:rPr>
              <a:t>=850 </a:t>
            </a:r>
            <a:r>
              <a:rPr lang="en-US" b="1" dirty="0" err="1" smtClean="0">
                <a:solidFill>
                  <a:srgbClr val="000090"/>
                </a:solidFill>
                <a:latin typeface="Trebuchet MS"/>
                <a:cs typeface="Trebuchet MS"/>
              </a:rPr>
              <a:t>fb</a:t>
            </a:r>
            <a:r>
              <a:rPr lang="en-US" b="1" dirty="0" smtClean="0">
                <a:solidFill>
                  <a:srgbClr val="000090"/>
                </a:solidFill>
                <a:latin typeface="Trebuchet MS"/>
                <a:cs typeface="Trebuchet MS"/>
              </a:rPr>
              <a:t> (CC)</a:t>
            </a:r>
            <a:r>
              <a:rPr lang="en-US" dirty="0" smtClean="0">
                <a:solidFill>
                  <a:srgbClr val="000090"/>
                </a:solidFill>
                <a:latin typeface="Trebuchet MS"/>
                <a:cs typeface="Trebuchet MS"/>
              </a:rPr>
              <a:t>, assuming </a:t>
            </a:r>
            <a:r>
              <a:rPr lang="en-US" dirty="0" smtClean="0">
                <a:solidFill>
                  <a:srgbClr val="000090"/>
                </a:solidFill>
              </a:rPr>
              <a:t>BR(h</a:t>
            </a:r>
            <a:r>
              <a:rPr lang="en-US" dirty="0" smtClean="0">
                <a:solidFill>
                  <a:srgbClr val="000090"/>
                </a:solidFill>
                <a:sym typeface="Wingdings"/>
              </a:rPr>
              <a:t></a:t>
            </a:r>
            <a:r>
              <a:rPr lang="en-US" dirty="0" smtClean="0">
                <a:solidFill>
                  <a:srgbClr val="000090"/>
                </a:solidFill>
                <a:latin typeface="Symbol" charset="2"/>
                <a:cs typeface="Symbol" charset="2"/>
                <a:sym typeface="Wingdings"/>
              </a:rPr>
              <a:t>c</a:t>
            </a:r>
            <a:r>
              <a:rPr lang="en-US" baseline="-25000" dirty="0" smtClean="0">
                <a:solidFill>
                  <a:srgbClr val="000090"/>
                </a:solidFill>
                <a:latin typeface="Symbol" charset="2"/>
                <a:cs typeface="Symbol" charset="2"/>
                <a:sym typeface="Wingdings"/>
              </a:rPr>
              <a:t>1</a:t>
            </a:r>
            <a:r>
              <a:rPr lang="en-US" baseline="30000" dirty="0" smtClean="0">
                <a:solidFill>
                  <a:srgbClr val="000090"/>
                </a:solidFill>
                <a:latin typeface="Symbol" charset="2"/>
                <a:cs typeface="Symbol" charset="2"/>
                <a:sym typeface="Wingdings"/>
              </a:rPr>
              <a:t>0</a:t>
            </a:r>
            <a:r>
              <a:rPr lang="en-US" dirty="0" smtClean="0">
                <a:solidFill>
                  <a:srgbClr val="000090"/>
                </a:solidFill>
                <a:latin typeface="Symbol" charset="2"/>
                <a:cs typeface="Symbol" charset="2"/>
                <a:sym typeface="Wingdings"/>
              </a:rPr>
              <a:t>c</a:t>
            </a:r>
            <a:r>
              <a:rPr lang="en-US" baseline="-25000" dirty="0" smtClean="0">
                <a:solidFill>
                  <a:srgbClr val="000090"/>
                </a:solidFill>
                <a:latin typeface="Symbol" charset="2"/>
                <a:cs typeface="Symbol" charset="2"/>
                <a:sym typeface="Wingdings"/>
              </a:rPr>
              <a:t>1</a:t>
            </a:r>
            <a:r>
              <a:rPr lang="en-US" baseline="30000" dirty="0" smtClean="0">
                <a:solidFill>
                  <a:srgbClr val="000090"/>
                </a:solidFill>
                <a:latin typeface="Symbol" charset="2"/>
                <a:cs typeface="Symbol" charset="2"/>
                <a:sym typeface="Wingdings"/>
              </a:rPr>
              <a:t>0</a:t>
            </a:r>
            <a:r>
              <a:rPr lang="en-US" dirty="0" smtClean="0">
                <a:solidFill>
                  <a:srgbClr val="000090"/>
                </a:solidFill>
                <a:sym typeface="Wingdings"/>
              </a:rPr>
              <a:t>) = 10%</a:t>
            </a:r>
            <a:r>
              <a:rPr lang="en-US" dirty="0" smtClean="0">
                <a:solidFill>
                  <a:srgbClr val="000090"/>
                </a:solidFill>
                <a:latin typeface="Trebuchet MS"/>
                <a:cs typeface="Trebuchet MS"/>
              </a:rPr>
              <a:t> </a:t>
            </a:r>
            <a:r>
              <a:rPr lang="en-US" dirty="0" smtClean="0">
                <a:solidFill>
                  <a:srgbClr val="000090"/>
                </a:solidFill>
                <a:latin typeface="Trebuchet MS"/>
                <a:cs typeface="Trebuchet MS"/>
                <a:sym typeface="Wingdings"/>
              </a:rPr>
              <a:t>  </a:t>
            </a:r>
          </a:p>
          <a:p>
            <a:pPr marL="822960" lvl="3" indent="0">
              <a:buNone/>
            </a:pPr>
            <a:r>
              <a:rPr lang="en-US" dirty="0" smtClean="0">
                <a:solidFill>
                  <a:srgbClr val="000090"/>
                </a:solidFill>
                <a:latin typeface="Trebuchet MS"/>
                <a:cs typeface="Trebuchet MS"/>
                <a:sym typeface="Wingdings"/>
              </a:rPr>
              <a:t>N </a:t>
            </a:r>
            <a:r>
              <a:rPr lang="en-US" dirty="0" err="1" smtClean="0">
                <a:solidFill>
                  <a:srgbClr val="000090"/>
                </a:solidFill>
                <a:latin typeface="Trebuchet MS"/>
                <a:cs typeface="Trebuchet MS"/>
                <a:sym typeface="Wingdings"/>
              </a:rPr>
              <a:t>exp</a:t>
            </a:r>
            <a:r>
              <a:rPr lang="en-US" dirty="0" smtClean="0">
                <a:solidFill>
                  <a:srgbClr val="000090"/>
                </a:solidFill>
                <a:latin typeface="Trebuchet MS"/>
                <a:cs typeface="Trebuchet MS"/>
                <a:sym typeface="Wingdings"/>
              </a:rPr>
              <a:t> = 85000 </a:t>
            </a:r>
            <a:r>
              <a:rPr lang="en-US" dirty="0">
                <a:solidFill>
                  <a:srgbClr val="000090"/>
                </a:solidFill>
                <a:sym typeface="Wingdings"/>
              </a:rPr>
              <a:t>×</a:t>
            </a:r>
            <a:r>
              <a:rPr lang="en-US" dirty="0">
                <a:solidFill>
                  <a:srgbClr val="000090"/>
                </a:solidFill>
              </a:rPr>
              <a:t>  [BR(</a:t>
            </a:r>
            <a:r>
              <a:rPr lang="en-US" dirty="0">
                <a:solidFill>
                  <a:srgbClr val="000090"/>
                </a:solidFill>
                <a:latin typeface="Symbol" charset="2"/>
                <a:cs typeface="Symbol" charset="2"/>
                <a:sym typeface="Wingdings"/>
              </a:rPr>
              <a:t>c</a:t>
            </a:r>
            <a:r>
              <a:rPr lang="en-US" baseline="-25000" dirty="0">
                <a:solidFill>
                  <a:srgbClr val="000090"/>
                </a:solidFill>
                <a:latin typeface="Symbol" charset="2"/>
                <a:cs typeface="Symbol" charset="2"/>
                <a:sym typeface="Wingdings"/>
              </a:rPr>
              <a:t>1</a:t>
            </a:r>
            <a:r>
              <a:rPr lang="en-US" baseline="30000" dirty="0">
                <a:solidFill>
                  <a:srgbClr val="000090"/>
                </a:solidFill>
                <a:latin typeface="Symbol" charset="2"/>
                <a:cs typeface="Symbol" charset="2"/>
                <a:sym typeface="Wingdings"/>
              </a:rPr>
              <a:t>0 </a:t>
            </a:r>
            <a:r>
              <a:rPr lang="en-US" dirty="0">
                <a:solidFill>
                  <a:srgbClr val="000090"/>
                </a:solidFill>
                <a:latin typeface="Trebuchet MS"/>
                <a:cs typeface="Trebuchet MS"/>
                <a:sym typeface="Wingdings"/>
              </a:rPr>
              <a:t>X)]</a:t>
            </a:r>
            <a:r>
              <a:rPr lang="en-US" baseline="30000" dirty="0" smtClean="0">
                <a:solidFill>
                  <a:srgbClr val="000090"/>
                </a:solidFill>
                <a:latin typeface="Trebuchet MS"/>
                <a:cs typeface="Trebuchet MS"/>
                <a:sym typeface="Wingdings"/>
              </a:rPr>
              <a:t>2 </a:t>
            </a:r>
            <a:r>
              <a:rPr lang="en-US" baseline="30000" dirty="0" smtClean="0">
                <a:solidFill>
                  <a:srgbClr val="800000"/>
                </a:solidFill>
                <a:latin typeface="Trebuchet MS"/>
                <a:cs typeface="Trebuchet MS"/>
                <a:sym typeface="Wingdings"/>
              </a:rPr>
              <a:t>  </a:t>
            </a:r>
            <a:r>
              <a:rPr lang="en-US" b="1" dirty="0" smtClean="0">
                <a:latin typeface="Trebuchet MS"/>
                <a:cs typeface="Trebuchet MS"/>
                <a:sym typeface="Wingdings"/>
              </a:rPr>
              <a:t> sizable dataset if BR not too small </a:t>
            </a:r>
            <a:endParaRPr lang="en-US" b="1" dirty="0">
              <a:latin typeface="Trebuchet MS"/>
              <a:cs typeface="Trebuchet MS"/>
              <a:sym typeface="Wingdings"/>
            </a:endParaRPr>
          </a:p>
          <a:p>
            <a:pPr marL="822960" lvl="3" indent="0">
              <a:buNone/>
            </a:pPr>
            <a:r>
              <a:rPr lang="en-US" b="1" dirty="0" smtClean="0">
                <a:solidFill>
                  <a:srgbClr val="800000"/>
                </a:solidFill>
                <a:latin typeface="Trebuchet MS"/>
                <a:cs typeface="Trebuchet MS"/>
                <a:sym typeface="Wingdings"/>
              </a:rPr>
              <a:t> </a:t>
            </a:r>
            <a:endParaRPr lang="en-US" b="1" dirty="0">
              <a:solidFill>
                <a:srgbClr val="800000"/>
              </a:solidFill>
              <a:latin typeface="Trebuchet MS"/>
              <a:cs typeface="Trebuchet MS"/>
              <a:sym typeface="Wingdings"/>
            </a:endParaRPr>
          </a:p>
          <a:p>
            <a:pPr marL="822960" lvl="3" indent="0">
              <a:buNone/>
            </a:pPr>
            <a:r>
              <a:rPr lang="en-US" sz="1600" b="1" dirty="0" smtClean="0">
                <a:solidFill>
                  <a:srgbClr val="800000"/>
                </a:solidFill>
                <a:latin typeface="Trebuchet MS"/>
                <a:cs typeface="Trebuchet MS"/>
                <a:sym typeface="Wingdings"/>
              </a:rPr>
              <a:t>                                         </a:t>
            </a:r>
            <a:endParaRPr lang="en-US" sz="1300" b="1" dirty="0" smtClean="0">
              <a:solidFill>
                <a:srgbClr val="800000"/>
              </a:solidFill>
              <a:latin typeface="Trebuchet MS"/>
              <a:cs typeface="Trebuchet MS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1026" y="990600"/>
            <a:ext cx="4600574" cy="1752600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1/19/2017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Monica D'Onofrio, 1st FCC physics week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28</a:t>
            </a:fld>
            <a:endParaRPr lang="en-US"/>
          </a:p>
        </p:txBody>
      </p:sp>
      <p:graphicFrame>
        <p:nvGraphicFramePr>
          <p:cNvPr id="8" name="Obje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88908122"/>
              </p:ext>
            </p:extLst>
          </p:nvPr>
        </p:nvGraphicFramePr>
        <p:xfrm>
          <a:off x="2424113" y="3429000"/>
          <a:ext cx="3922712" cy="893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46" name="Equation" r:id="rId4" imgW="2006600" imgH="457200" progId="Equation.3">
                  <p:embed/>
                </p:oleObj>
              </mc:Choice>
              <mc:Fallback>
                <p:oleObj name="Equation" r:id="rId4" imgW="2006600" imgH="457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424113" y="3429000"/>
                        <a:ext cx="3922712" cy="8937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6"/>
          <a:srcRect r="27712"/>
          <a:stretch/>
        </p:blipFill>
        <p:spPr>
          <a:xfrm>
            <a:off x="5651032" y="533400"/>
            <a:ext cx="2730968" cy="2572180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 flipV="1">
            <a:off x="8458200" y="1524000"/>
            <a:ext cx="457200" cy="31411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8458200" y="1828800"/>
            <a:ext cx="381000" cy="37169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Obje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43931888"/>
              </p:ext>
            </p:extLst>
          </p:nvPr>
        </p:nvGraphicFramePr>
        <p:xfrm>
          <a:off x="8534400" y="1219200"/>
          <a:ext cx="323789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47" name="Equation" r:id="rId7" imgW="215900" imgH="254000" progId="Equation.3">
                  <p:embed/>
                </p:oleObj>
              </mc:Choice>
              <mc:Fallback>
                <p:oleObj name="Equation" r:id="rId7" imgW="215900" imgH="2540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8534400" y="1219200"/>
                        <a:ext cx="323789" cy="381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41002211"/>
              </p:ext>
            </p:extLst>
          </p:nvPr>
        </p:nvGraphicFramePr>
        <p:xfrm>
          <a:off x="8515411" y="2209800"/>
          <a:ext cx="323789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48" name="Equation" r:id="rId9" imgW="215900" imgH="254000" progId="Equation.3">
                  <p:embed/>
                </p:oleObj>
              </mc:Choice>
              <mc:Fallback>
                <p:oleObj name="Equation" r:id="rId9" imgW="215900" imgH="2540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8515411" y="2209800"/>
                        <a:ext cx="323789" cy="381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7005623"/>
              </p:ext>
            </p:extLst>
          </p:nvPr>
        </p:nvGraphicFramePr>
        <p:xfrm>
          <a:off x="1878013" y="4114800"/>
          <a:ext cx="5584825" cy="893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49" name="Equation" r:id="rId10" imgW="2857500" imgH="457200" progId="Equation.3">
                  <p:embed/>
                </p:oleObj>
              </mc:Choice>
              <mc:Fallback>
                <p:oleObj name="Equation" r:id="rId10" imgW="2857500" imgH="457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878013" y="4114800"/>
                        <a:ext cx="5584825" cy="8937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ight Arrow 13"/>
          <p:cNvSpPr/>
          <p:nvPr/>
        </p:nvSpPr>
        <p:spPr>
          <a:xfrm>
            <a:off x="5715000" y="1524000"/>
            <a:ext cx="978408" cy="4846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533400" y="5257800"/>
            <a:ext cx="8077200" cy="1066800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5486400" y="316468"/>
            <a:ext cx="38300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See also </a:t>
            </a:r>
            <a:r>
              <a:rPr lang="en-US" i="1" dirty="0" err="1" smtClean="0"/>
              <a:t>Uta</a:t>
            </a:r>
            <a:r>
              <a:rPr lang="en-US" i="1" dirty="0"/>
              <a:t> </a:t>
            </a:r>
            <a:r>
              <a:rPr lang="en-US" i="1" dirty="0" smtClean="0"/>
              <a:t>Klein’s talk yesterday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2321993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 err="1" smtClean="0"/>
              <a:t>Hopes</a:t>
            </a:r>
            <a:r>
              <a:rPr lang="it-IT" dirty="0" smtClean="0"/>
              <a:t> for RPC SUSY? EWK RPC</a:t>
            </a:r>
            <a:endParaRPr lang="en-US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1/19/2017</a:t>
            </a:r>
            <a:endParaRPr lang="en-US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Monica D'Onofrio, 1st FCC physics week</a:t>
            </a:r>
            <a:endParaRPr lang="en-US"/>
          </a:p>
        </p:txBody>
      </p:sp>
      <p:sp>
        <p:nvSpPr>
          <p:cNvPr id="5" name="Segnaposto contenuto 4"/>
          <p:cNvSpPr>
            <a:spLocks noGrp="1"/>
          </p:cNvSpPr>
          <p:nvPr>
            <p:ph sz="quarter" idx="1"/>
          </p:nvPr>
        </p:nvSpPr>
        <p:spPr>
          <a:xfrm>
            <a:off x="381000" y="762000"/>
            <a:ext cx="8382000" cy="5318760"/>
          </a:xfrm>
        </p:spPr>
        <p:txBody>
          <a:bodyPr>
            <a:normAutofit/>
          </a:bodyPr>
          <a:lstStyle/>
          <a:p>
            <a:r>
              <a:rPr lang="it-IT" sz="1800" dirty="0" err="1" smtClean="0"/>
              <a:t>Charginos</a:t>
            </a:r>
            <a:r>
              <a:rPr lang="it-IT" sz="1800" dirty="0" smtClean="0"/>
              <a:t> (C) and </a:t>
            </a:r>
            <a:r>
              <a:rPr lang="it-IT" sz="1800" dirty="0" err="1" smtClean="0"/>
              <a:t>Neutralinos</a:t>
            </a:r>
            <a:r>
              <a:rPr lang="it-IT" sz="1800" dirty="0" smtClean="0"/>
              <a:t> (N) </a:t>
            </a:r>
            <a:r>
              <a:rPr lang="it-IT" sz="1800" dirty="0" err="1" smtClean="0"/>
              <a:t>fundamental</a:t>
            </a:r>
            <a:r>
              <a:rPr lang="it-IT" sz="1800" dirty="0" smtClean="0"/>
              <a:t> for SUSY</a:t>
            </a:r>
          </a:p>
          <a:p>
            <a:pPr lvl="1"/>
            <a:r>
              <a:rPr lang="it-IT" sz="1600" dirty="0" err="1" smtClean="0"/>
              <a:t>Expected</a:t>
            </a:r>
            <a:r>
              <a:rPr lang="it-IT" sz="1600" dirty="0" smtClean="0"/>
              <a:t> to be light in </a:t>
            </a:r>
            <a:r>
              <a:rPr lang="it-IT" sz="1600" dirty="0" err="1" smtClean="0"/>
              <a:t>most</a:t>
            </a:r>
            <a:r>
              <a:rPr lang="it-IT" sz="1600" dirty="0" smtClean="0"/>
              <a:t> </a:t>
            </a:r>
            <a:r>
              <a:rPr lang="it-IT" sz="1600" dirty="0" err="1" smtClean="0"/>
              <a:t>scenarios</a:t>
            </a:r>
            <a:r>
              <a:rPr lang="it-IT" sz="1600" dirty="0" smtClean="0"/>
              <a:t>  (C1, N1, N2 in </a:t>
            </a:r>
            <a:r>
              <a:rPr lang="it-IT" sz="1600" dirty="0" err="1" smtClean="0"/>
              <a:t>particular</a:t>
            </a:r>
            <a:r>
              <a:rPr lang="it-IT" sz="1600" dirty="0" smtClean="0"/>
              <a:t>)</a:t>
            </a:r>
          </a:p>
          <a:p>
            <a:pPr lvl="1"/>
            <a:r>
              <a:rPr lang="it-IT" sz="1600" dirty="0" smtClean="0"/>
              <a:t>N1 </a:t>
            </a:r>
            <a:r>
              <a:rPr lang="it-IT" sz="1600" dirty="0" err="1" smtClean="0"/>
              <a:t>is</a:t>
            </a:r>
            <a:r>
              <a:rPr lang="it-IT" sz="1600" dirty="0" smtClean="0"/>
              <a:t> </a:t>
            </a:r>
            <a:r>
              <a:rPr lang="it-IT" sz="1600" dirty="0" err="1" smtClean="0"/>
              <a:t>often</a:t>
            </a:r>
            <a:r>
              <a:rPr lang="it-IT" sz="1600" dirty="0" smtClean="0"/>
              <a:t> the LSP and </a:t>
            </a:r>
            <a:r>
              <a:rPr lang="it-IT" sz="1600" dirty="0" err="1" smtClean="0"/>
              <a:t>one</a:t>
            </a:r>
            <a:r>
              <a:rPr lang="it-IT" sz="1600" dirty="0" smtClean="0"/>
              <a:t> of the </a:t>
            </a:r>
            <a:r>
              <a:rPr lang="it-IT" sz="1600" dirty="0" err="1" smtClean="0"/>
              <a:t>preferred</a:t>
            </a:r>
            <a:r>
              <a:rPr lang="it-IT" sz="1600" dirty="0"/>
              <a:t> </a:t>
            </a:r>
            <a:r>
              <a:rPr lang="it-IT" sz="1600" dirty="0" smtClean="0"/>
              <a:t>DM candidate  </a:t>
            </a:r>
          </a:p>
          <a:p>
            <a:r>
              <a:rPr lang="it-IT" sz="1800" dirty="0" err="1" smtClean="0"/>
              <a:t>One</a:t>
            </a:r>
            <a:r>
              <a:rPr lang="it-IT" sz="1800" dirty="0" smtClean="0"/>
              <a:t> of the </a:t>
            </a:r>
            <a:r>
              <a:rPr lang="it-IT" sz="1800" dirty="0" err="1" smtClean="0"/>
              <a:t>most</a:t>
            </a:r>
            <a:r>
              <a:rPr lang="it-IT" sz="1800" dirty="0" smtClean="0"/>
              <a:t> </a:t>
            </a:r>
            <a:r>
              <a:rPr lang="it-IT" sz="1800" dirty="0" err="1" smtClean="0"/>
              <a:t>difficult</a:t>
            </a:r>
            <a:r>
              <a:rPr lang="it-IT" sz="1800" dirty="0" smtClean="0"/>
              <a:t> </a:t>
            </a:r>
            <a:r>
              <a:rPr lang="it-IT" sz="1800" dirty="0" err="1" smtClean="0"/>
              <a:t>scenarios</a:t>
            </a:r>
            <a:r>
              <a:rPr lang="it-IT" sz="1800" dirty="0" smtClean="0"/>
              <a:t> for the </a:t>
            </a:r>
            <a:r>
              <a:rPr lang="it-IT" sz="1800" dirty="0" err="1" smtClean="0"/>
              <a:t>p-p</a:t>
            </a:r>
            <a:r>
              <a:rPr lang="it-IT" sz="1800" dirty="0" smtClean="0"/>
              <a:t>: </a:t>
            </a:r>
            <a:r>
              <a:rPr lang="it-IT" sz="1800" dirty="0" smtClean="0"/>
              <a:t>medium-</a:t>
            </a:r>
            <a:r>
              <a:rPr lang="it-IT" sz="1800" dirty="0" err="1" smtClean="0"/>
              <a:t>compressed</a:t>
            </a:r>
            <a:r>
              <a:rPr lang="it-IT" sz="1800" dirty="0" smtClean="0"/>
              <a:t> N1, C1, N2 (DM </a:t>
            </a:r>
            <a:r>
              <a:rPr lang="it-IT" sz="1800" dirty="0" err="1" smtClean="0"/>
              <a:t>few</a:t>
            </a:r>
            <a:r>
              <a:rPr lang="it-IT" sz="1800" dirty="0" smtClean="0"/>
              <a:t> </a:t>
            </a:r>
            <a:r>
              <a:rPr lang="it-IT" sz="1800" dirty="0" err="1" smtClean="0"/>
              <a:t>GeV</a:t>
            </a:r>
            <a:r>
              <a:rPr lang="it-IT" sz="1800" dirty="0" smtClean="0"/>
              <a:t>)</a:t>
            </a:r>
          </a:p>
          <a:p>
            <a:pPr lvl="1"/>
            <a:r>
              <a:rPr lang="it-IT" sz="1800" dirty="0" err="1" smtClean="0"/>
              <a:t>Not</a:t>
            </a:r>
            <a:r>
              <a:rPr lang="it-IT" sz="1800" dirty="0" smtClean="0"/>
              <a:t> </a:t>
            </a:r>
            <a:r>
              <a:rPr lang="it-IT" sz="1800" dirty="0" err="1" smtClean="0"/>
              <a:t>visible</a:t>
            </a:r>
            <a:r>
              <a:rPr lang="it-IT" sz="1800" dirty="0" smtClean="0"/>
              <a:t> in </a:t>
            </a:r>
            <a:r>
              <a:rPr lang="it-IT" sz="1800" dirty="0" err="1" smtClean="0"/>
              <a:t>direct</a:t>
            </a:r>
            <a:r>
              <a:rPr lang="it-IT" sz="1800" dirty="0" smtClean="0"/>
              <a:t> </a:t>
            </a:r>
            <a:r>
              <a:rPr lang="it-IT" sz="1800" dirty="0" err="1" smtClean="0"/>
              <a:t>searches</a:t>
            </a:r>
            <a:r>
              <a:rPr lang="it-IT" sz="1800" dirty="0" smtClean="0"/>
              <a:t>, mono-</a:t>
            </a:r>
            <a:r>
              <a:rPr lang="it-IT" sz="1800" dirty="0" err="1" smtClean="0"/>
              <a:t>photon</a:t>
            </a:r>
            <a:r>
              <a:rPr lang="it-IT" sz="1800" dirty="0" smtClean="0"/>
              <a:t> and mono-jet </a:t>
            </a:r>
            <a:r>
              <a:rPr lang="it-IT" sz="1800" dirty="0" err="1" smtClean="0"/>
              <a:t>searches</a:t>
            </a:r>
            <a:r>
              <a:rPr lang="it-IT" sz="1800" dirty="0" smtClean="0"/>
              <a:t> </a:t>
            </a:r>
            <a:r>
              <a:rPr lang="it-IT" sz="1800" dirty="0" err="1" smtClean="0"/>
              <a:t>possibly</a:t>
            </a:r>
            <a:r>
              <a:rPr lang="it-IT" sz="1800" dirty="0" smtClean="0"/>
              <a:t> </a:t>
            </a:r>
            <a:r>
              <a:rPr lang="it-IT" sz="1800" dirty="0" err="1" smtClean="0"/>
              <a:t>not</a:t>
            </a:r>
            <a:r>
              <a:rPr lang="it-IT" sz="1800" dirty="0" smtClean="0"/>
              <a:t> sensitive </a:t>
            </a:r>
            <a:r>
              <a:rPr lang="it-IT" sz="1800" dirty="0" err="1" smtClean="0"/>
              <a:t>because</a:t>
            </a:r>
            <a:r>
              <a:rPr lang="it-IT" sz="1800" dirty="0" smtClean="0"/>
              <a:t> of </a:t>
            </a:r>
            <a:r>
              <a:rPr lang="it-IT" sz="1800" dirty="0" err="1" smtClean="0"/>
              <a:t>systematic</a:t>
            </a:r>
            <a:r>
              <a:rPr lang="it-IT" sz="1800" dirty="0" smtClean="0"/>
              <a:t> </a:t>
            </a:r>
            <a:r>
              <a:rPr lang="it-IT" sz="1800" dirty="0" err="1" smtClean="0"/>
              <a:t>uncertatinties</a:t>
            </a:r>
            <a:r>
              <a:rPr lang="it-IT" sz="1800" dirty="0" smtClean="0"/>
              <a:t> VS </a:t>
            </a:r>
            <a:r>
              <a:rPr lang="it-IT" sz="1800" dirty="0" err="1" smtClean="0"/>
              <a:t>tiny</a:t>
            </a:r>
            <a:r>
              <a:rPr lang="it-IT" sz="1800" dirty="0" smtClean="0"/>
              <a:t> </a:t>
            </a:r>
            <a:r>
              <a:rPr lang="it-IT" sz="1800" dirty="0" err="1" smtClean="0"/>
              <a:t>xsect</a:t>
            </a:r>
            <a:r>
              <a:rPr lang="it-IT" sz="1800" dirty="0" smtClean="0"/>
              <a:t>.</a:t>
            </a:r>
          </a:p>
          <a:p>
            <a:pPr lvl="1"/>
            <a:r>
              <a:rPr lang="it-IT" sz="1800" dirty="0" smtClean="0"/>
              <a:t>VBF </a:t>
            </a:r>
            <a:r>
              <a:rPr lang="it-IT" sz="1800" dirty="0" err="1" smtClean="0"/>
              <a:t>scenarios</a:t>
            </a:r>
            <a:r>
              <a:rPr lang="it-IT" sz="1800" dirty="0" smtClean="0"/>
              <a:t> </a:t>
            </a:r>
            <a:r>
              <a:rPr lang="it-IT" sz="1800" dirty="0" err="1" smtClean="0"/>
              <a:t>investigated</a:t>
            </a:r>
            <a:r>
              <a:rPr lang="it-IT" sz="1800" dirty="0" smtClean="0"/>
              <a:t> for 14 </a:t>
            </a:r>
            <a:r>
              <a:rPr lang="it-IT" sz="1800" dirty="0" err="1" smtClean="0"/>
              <a:t>TeV</a:t>
            </a:r>
            <a:r>
              <a:rPr lang="it-IT" sz="1800" dirty="0" smtClean="0"/>
              <a:t> LHC  </a:t>
            </a:r>
            <a:endParaRPr lang="en-US" sz="1800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29</a:t>
            </a:fld>
            <a:endParaRPr lang="en-US"/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3321036"/>
            <a:ext cx="4916000" cy="30797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3505200"/>
            <a:ext cx="2981325" cy="447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CasellaDiTesto 6"/>
          <p:cNvSpPr txBox="1"/>
          <p:nvPr/>
        </p:nvSpPr>
        <p:spPr>
          <a:xfrm>
            <a:off x="5867400" y="4191000"/>
            <a:ext cx="3276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5</a:t>
            </a:r>
            <a:r>
              <a:rPr lang="it-IT" dirty="0" smtClean="0"/>
              <a:t>0 </a:t>
            </a:r>
            <a:r>
              <a:rPr lang="it-IT" dirty="0" err="1" smtClean="0"/>
              <a:t>fb</a:t>
            </a:r>
            <a:r>
              <a:rPr lang="it-IT" dirty="0" smtClean="0"/>
              <a:t> </a:t>
            </a:r>
            <a:r>
              <a:rPr lang="it-IT" dirty="0" err="1" smtClean="0"/>
              <a:t>xsection</a:t>
            </a:r>
            <a:r>
              <a:rPr lang="it-IT" dirty="0" smtClean="0"/>
              <a:t> for pure </a:t>
            </a:r>
            <a:r>
              <a:rPr lang="it-IT" dirty="0" err="1" smtClean="0"/>
              <a:t>Wino-like</a:t>
            </a:r>
            <a:r>
              <a:rPr lang="it-IT" dirty="0" smtClean="0"/>
              <a:t> N1</a:t>
            </a:r>
          </a:p>
          <a:p>
            <a:endParaRPr lang="it-IT" dirty="0"/>
          </a:p>
          <a:p>
            <a:r>
              <a:rPr lang="it-IT" dirty="0" err="1" smtClean="0"/>
              <a:t>Promising</a:t>
            </a:r>
            <a:r>
              <a:rPr lang="it-IT" dirty="0" smtClean="0"/>
              <a:t> for </a:t>
            </a:r>
            <a:r>
              <a:rPr lang="it-IT" dirty="0" err="1" smtClean="0"/>
              <a:t>low</a:t>
            </a:r>
            <a:r>
              <a:rPr lang="it-IT" dirty="0" smtClean="0"/>
              <a:t> N1, </a:t>
            </a:r>
            <a:r>
              <a:rPr lang="it-IT" dirty="0" err="1" smtClean="0"/>
              <a:t>but</a:t>
            </a:r>
            <a:r>
              <a:rPr lang="it-IT" dirty="0" smtClean="0"/>
              <a:t> </a:t>
            </a:r>
            <a:r>
              <a:rPr lang="it-IT" dirty="0" err="1"/>
              <a:t>p</a:t>
            </a:r>
            <a:r>
              <a:rPr lang="it-IT" dirty="0" err="1" smtClean="0"/>
              <a:t>ossibly</a:t>
            </a:r>
            <a:r>
              <a:rPr lang="it-IT" dirty="0" smtClean="0"/>
              <a:t> large </a:t>
            </a:r>
            <a:r>
              <a:rPr lang="it-IT" dirty="0" err="1" smtClean="0"/>
              <a:t>bkg</a:t>
            </a:r>
            <a:r>
              <a:rPr lang="it-IT" dirty="0" smtClean="0"/>
              <a:t> from SM </a:t>
            </a:r>
          </a:p>
          <a:p>
            <a:r>
              <a:rPr lang="it-IT" dirty="0" smtClean="0"/>
              <a:t>(</a:t>
            </a:r>
            <a:r>
              <a:rPr lang="it-IT" dirty="0" err="1" smtClean="0"/>
              <a:t>ie</a:t>
            </a:r>
            <a:r>
              <a:rPr lang="it-IT" dirty="0" smtClean="0"/>
              <a:t> </a:t>
            </a:r>
            <a:r>
              <a:rPr lang="it-IT" dirty="0" err="1" smtClean="0"/>
              <a:t>Z,higgs</a:t>
            </a:r>
            <a:r>
              <a:rPr lang="it-IT" dirty="0" smtClean="0"/>
              <a:t> production)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20160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examples at this meeting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1/19/2017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Monica D'Onofrio, 1st FCC physics week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600" y="2427789"/>
            <a:ext cx="1676400" cy="84881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23591" y="1219200"/>
            <a:ext cx="5980044" cy="2286000"/>
          </a:xfrm>
          <a:prstGeom prst="rect">
            <a:avLst/>
          </a:prstGeom>
        </p:spPr>
      </p:pic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304800" y="762000"/>
            <a:ext cx="8382000" cy="531876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Heavy neutrinos (see Eros </a:t>
            </a:r>
            <a:r>
              <a:rPr lang="en-US" sz="2000" dirty="0" err="1" smtClean="0"/>
              <a:t>Cazzato’s</a:t>
            </a:r>
            <a:r>
              <a:rPr lang="en-US" sz="2000" dirty="0" smtClean="0"/>
              <a:t> and Oliver Fischer’s talks yesterday) </a:t>
            </a:r>
          </a:p>
          <a:p>
            <a:pPr lvl="1"/>
            <a:r>
              <a:rPr lang="en-US" sz="1800" dirty="0" smtClean="0"/>
              <a:t>@ FCC</a:t>
            </a:r>
            <a:r>
              <a:rPr lang="en-US" sz="1800" dirty="0"/>
              <a:t>-eh: LFV signatures </a:t>
            </a:r>
            <a:r>
              <a:rPr lang="en-US" sz="1800" dirty="0" smtClean="0"/>
              <a:t>and</a:t>
            </a:r>
          </a:p>
          <a:p>
            <a:pPr marL="274320" lvl="1" indent="0">
              <a:buNone/>
            </a:pPr>
            <a:r>
              <a:rPr lang="en-US" sz="1800" dirty="0" smtClean="0"/>
              <a:t> </a:t>
            </a:r>
            <a:r>
              <a:rPr lang="en-US" sz="1800" dirty="0"/>
              <a:t>displaced vertex </a:t>
            </a:r>
            <a:r>
              <a:rPr lang="en-US" sz="1800" dirty="0" smtClean="0"/>
              <a:t>search</a:t>
            </a:r>
          </a:p>
          <a:p>
            <a:pPr marL="274320" lvl="1" indent="0">
              <a:buNone/>
            </a:pPr>
            <a:endParaRPr lang="en-US" sz="1800" dirty="0"/>
          </a:p>
          <a:p>
            <a:pPr marL="274320" lvl="1" indent="0">
              <a:buNone/>
            </a:pPr>
            <a:endParaRPr lang="en-US" sz="1800" dirty="0" smtClean="0"/>
          </a:p>
          <a:p>
            <a:pPr marL="274320" lvl="1" indent="0">
              <a:buNone/>
            </a:pPr>
            <a:endParaRPr lang="en-US" sz="1800" dirty="0"/>
          </a:p>
          <a:p>
            <a:pPr marL="274320" lvl="1" indent="0">
              <a:buNone/>
            </a:pPr>
            <a:endParaRPr lang="en-US" sz="1800" dirty="0" smtClean="0"/>
          </a:p>
          <a:p>
            <a:r>
              <a:rPr lang="en-US" sz="2000" dirty="0" smtClean="0"/>
              <a:t>lepton-flavor-conserving signatures</a:t>
            </a:r>
            <a:endParaRPr lang="en-US" sz="2000" dirty="0"/>
          </a:p>
        </p:txBody>
      </p:sp>
      <p:sp>
        <p:nvSpPr>
          <p:cNvPr id="11" name="Content Placeholder 4"/>
          <p:cNvSpPr txBox="1">
            <a:spLocks/>
          </p:cNvSpPr>
          <p:nvPr/>
        </p:nvSpPr>
        <p:spPr>
          <a:xfrm>
            <a:off x="5410200" y="3505200"/>
            <a:ext cx="3733800" cy="2651760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Trebuchet MS" pitchFamily="34" charset="0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Top physics and FCNC </a:t>
            </a:r>
          </a:p>
          <a:p>
            <a:pPr lvl="1"/>
            <a:r>
              <a:rPr lang="en-US" sz="1600" dirty="0" smtClean="0"/>
              <a:t>See later this afternoon</a:t>
            </a:r>
          </a:p>
          <a:p>
            <a:pPr marL="274320" lvl="1" indent="0">
              <a:buNone/>
            </a:pPr>
            <a:r>
              <a:rPr lang="en-US" sz="1600" dirty="0" smtClean="0"/>
              <a:t>    (</a:t>
            </a:r>
            <a:r>
              <a:rPr lang="en-US" sz="1600" dirty="0" err="1" smtClean="0"/>
              <a:t>Orhan</a:t>
            </a:r>
            <a:r>
              <a:rPr lang="en-US" sz="1600" dirty="0" smtClean="0"/>
              <a:t> </a:t>
            </a:r>
            <a:r>
              <a:rPr lang="en-US" sz="1600" dirty="0" err="1" smtClean="0"/>
              <a:t>Cakir’s</a:t>
            </a:r>
            <a:r>
              <a:rPr lang="en-US" sz="1600" dirty="0" smtClean="0"/>
              <a:t> talk)</a:t>
            </a:r>
          </a:p>
          <a:p>
            <a:pPr lvl="1"/>
            <a:r>
              <a:rPr lang="en-US" sz="1600" dirty="0" smtClean="0"/>
              <a:t>Poster on </a:t>
            </a:r>
            <a:r>
              <a:rPr lang="en-US" sz="1600" dirty="0"/>
              <a:t>FCNC couplings of Higgs-</a:t>
            </a:r>
            <a:r>
              <a:rPr lang="en-US" sz="1600" dirty="0" smtClean="0"/>
              <a:t>top </a:t>
            </a:r>
            <a:r>
              <a:rPr lang="en-US" sz="1600" dirty="0"/>
              <a:t>by B. </a:t>
            </a:r>
            <a:r>
              <a:rPr lang="en-US" sz="1600" dirty="0" err="1"/>
              <a:t>Hacisahinoglu</a:t>
            </a:r>
            <a:endParaRPr lang="en-US" sz="1600" dirty="0" smtClean="0"/>
          </a:p>
          <a:p>
            <a:r>
              <a:rPr lang="en-US" sz="1800" dirty="0" smtClean="0"/>
              <a:t>Anomalous HVV couplings</a:t>
            </a:r>
          </a:p>
          <a:p>
            <a:pPr lvl="1"/>
            <a:r>
              <a:rPr lang="en-US" sz="1600" dirty="0" smtClean="0"/>
              <a:t>(see poster M. </a:t>
            </a:r>
            <a:r>
              <a:rPr lang="en-US" sz="1600" dirty="0" err="1" smtClean="0"/>
              <a:t>Altinli</a:t>
            </a:r>
            <a:r>
              <a:rPr lang="en-US" sz="1600" dirty="0" smtClean="0"/>
              <a:t> et al.)</a:t>
            </a:r>
          </a:p>
          <a:p>
            <a:r>
              <a:rPr lang="en-US" sz="1800" dirty="0" err="1" smtClean="0"/>
              <a:t>Preonic</a:t>
            </a:r>
            <a:r>
              <a:rPr lang="en-US" sz="1800" dirty="0" smtClean="0"/>
              <a:t> models </a:t>
            </a:r>
          </a:p>
          <a:p>
            <a:pPr lvl="1"/>
            <a:r>
              <a:rPr lang="en-US" sz="1600" dirty="0" err="1" smtClean="0"/>
              <a:t>Saleh</a:t>
            </a:r>
            <a:r>
              <a:rPr lang="en-US" sz="1600" dirty="0" smtClean="0"/>
              <a:t> </a:t>
            </a:r>
            <a:r>
              <a:rPr lang="en-US" sz="1600" dirty="0" err="1" smtClean="0"/>
              <a:t>Sultansoy’s</a:t>
            </a:r>
            <a:r>
              <a:rPr lang="en-US" sz="1600" dirty="0" smtClean="0"/>
              <a:t> talk after this</a:t>
            </a:r>
            <a:endParaRPr lang="en-US" sz="18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886200"/>
            <a:ext cx="4389938" cy="220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08723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EWK RPC-SUSY production</a:t>
            </a:r>
            <a:endParaRPr lang="en-US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1/19/2017</a:t>
            </a:r>
            <a:endParaRPr lang="en-US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Monica D'Onofrio, 1st FCC physics week</a:t>
            </a:r>
            <a:endParaRPr lang="en-US"/>
          </a:p>
        </p:txBody>
      </p:sp>
      <p:sp>
        <p:nvSpPr>
          <p:cNvPr id="5" name="Segnaposto contenuto 4"/>
          <p:cNvSpPr>
            <a:spLocks noGrp="1"/>
          </p:cNvSpPr>
          <p:nvPr>
            <p:ph sz="quarter" idx="1"/>
          </p:nvPr>
        </p:nvSpPr>
        <p:spPr>
          <a:xfrm>
            <a:off x="381000" y="762000"/>
            <a:ext cx="7162800" cy="5562600"/>
          </a:xfrm>
        </p:spPr>
        <p:txBody>
          <a:bodyPr>
            <a:normAutofit/>
          </a:bodyPr>
          <a:lstStyle/>
          <a:p>
            <a:r>
              <a:rPr lang="it-IT" sz="2000" dirty="0" err="1" smtClean="0">
                <a:solidFill>
                  <a:srgbClr val="0070C0"/>
                </a:solidFill>
              </a:rPr>
              <a:t>Question</a:t>
            </a:r>
            <a:r>
              <a:rPr lang="it-IT" sz="2000" dirty="0" smtClean="0">
                <a:solidFill>
                  <a:srgbClr val="0070C0"/>
                </a:solidFill>
              </a:rPr>
              <a:t>:</a:t>
            </a:r>
            <a:r>
              <a:rPr lang="it-IT" sz="2000" dirty="0" smtClean="0"/>
              <a:t> can </a:t>
            </a:r>
            <a:r>
              <a:rPr lang="it-IT" sz="2000" dirty="0" err="1" smtClean="0"/>
              <a:t>anything</a:t>
            </a:r>
            <a:r>
              <a:rPr lang="it-IT" sz="2000" dirty="0" smtClean="0"/>
              <a:t> be </a:t>
            </a:r>
            <a:r>
              <a:rPr lang="it-IT" sz="2000" dirty="0" err="1" smtClean="0"/>
              <a:t>done</a:t>
            </a:r>
            <a:r>
              <a:rPr lang="it-IT" sz="2000" dirty="0" smtClean="0"/>
              <a:t> </a:t>
            </a:r>
            <a:r>
              <a:rPr lang="it-IT" sz="2000" dirty="0" err="1" smtClean="0"/>
              <a:t>at</a:t>
            </a:r>
            <a:r>
              <a:rPr lang="it-IT" sz="2000" dirty="0" smtClean="0"/>
              <a:t> the FCC-eh ? </a:t>
            </a:r>
          </a:p>
          <a:p>
            <a:r>
              <a:rPr lang="it-IT" sz="2000" dirty="0" smtClean="0"/>
              <a:t>Production of </a:t>
            </a:r>
            <a:r>
              <a:rPr lang="it-IT" sz="2000" dirty="0" err="1" smtClean="0"/>
              <a:t>monojet-like</a:t>
            </a:r>
            <a:r>
              <a:rPr lang="it-IT" sz="2000" dirty="0" smtClean="0"/>
              <a:t> </a:t>
            </a:r>
            <a:r>
              <a:rPr lang="it-IT" sz="2000" dirty="0" err="1" smtClean="0"/>
              <a:t>signatures</a:t>
            </a:r>
            <a:r>
              <a:rPr lang="it-IT" sz="2000" dirty="0" smtClean="0"/>
              <a:t> </a:t>
            </a:r>
            <a:r>
              <a:rPr lang="it-IT" sz="2000" dirty="0" smtClean="0">
                <a:sym typeface="Wingdings"/>
              </a:rPr>
              <a:t> </a:t>
            </a:r>
            <a:r>
              <a:rPr lang="it-IT" sz="2000" dirty="0" err="1" smtClean="0">
                <a:sym typeface="Wingdings"/>
              </a:rPr>
              <a:t>not</a:t>
            </a:r>
            <a:r>
              <a:rPr lang="it-IT" sz="2000" dirty="0" smtClean="0">
                <a:sym typeface="Wingdings"/>
              </a:rPr>
              <a:t> </a:t>
            </a:r>
            <a:r>
              <a:rPr lang="it-IT" sz="2000" dirty="0" err="1" smtClean="0">
                <a:sym typeface="Wingdings"/>
              </a:rPr>
              <a:t>feasible</a:t>
            </a:r>
            <a:r>
              <a:rPr lang="it-IT" sz="2000" dirty="0" smtClean="0">
                <a:sym typeface="Wingdings"/>
              </a:rPr>
              <a:t> </a:t>
            </a:r>
          </a:p>
          <a:p>
            <a:r>
              <a:rPr lang="it-IT" sz="2000" dirty="0" smtClean="0">
                <a:sym typeface="Wingdings"/>
              </a:rPr>
              <a:t>Production of the </a:t>
            </a:r>
            <a:r>
              <a:rPr lang="it-IT" sz="2000" dirty="0" err="1" smtClean="0">
                <a:sym typeface="Wingdings"/>
              </a:rPr>
              <a:t>kind</a:t>
            </a:r>
            <a:r>
              <a:rPr lang="it-IT" sz="2000" dirty="0" smtClean="0">
                <a:sym typeface="Wingdings"/>
              </a:rPr>
              <a:t> </a:t>
            </a:r>
            <a:r>
              <a:rPr lang="it-IT" sz="2000" dirty="0" err="1" smtClean="0">
                <a:sym typeface="Wingdings"/>
              </a:rPr>
              <a:t>e+j+MET</a:t>
            </a:r>
            <a:r>
              <a:rPr lang="it-IT" sz="2000" dirty="0" smtClean="0">
                <a:sym typeface="Wingdings"/>
              </a:rPr>
              <a:t>  </a:t>
            </a:r>
            <a:r>
              <a:rPr lang="it-IT" sz="2000" dirty="0" err="1" smtClean="0">
                <a:sym typeface="Wingdings"/>
              </a:rPr>
              <a:t>possible</a:t>
            </a:r>
            <a:endParaRPr lang="it-IT" sz="2000" dirty="0" smtClean="0"/>
          </a:p>
          <a:p>
            <a:r>
              <a:rPr lang="it-IT" sz="2000" dirty="0"/>
              <a:t>F</a:t>
            </a:r>
            <a:r>
              <a:rPr lang="it-IT" sz="2000" dirty="0" smtClean="0"/>
              <a:t>irst look, </a:t>
            </a:r>
            <a:r>
              <a:rPr lang="it-IT" sz="2000" dirty="0" err="1" smtClean="0"/>
              <a:t>using</a:t>
            </a:r>
            <a:r>
              <a:rPr lang="it-IT" sz="2000" dirty="0" smtClean="0"/>
              <a:t> </a:t>
            </a:r>
            <a:r>
              <a:rPr lang="it-IT" sz="2000" dirty="0" err="1" smtClean="0"/>
              <a:t>Madgraph</a:t>
            </a:r>
            <a:r>
              <a:rPr lang="it-IT" sz="2000" dirty="0" smtClean="0"/>
              <a:t>:</a:t>
            </a:r>
          </a:p>
          <a:p>
            <a:pPr lvl="1"/>
            <a:endParaRPr lang="it-IT" sz="1400" dirty="0" smtClean="0"/>
          </a:p>
          <a:p>
            <a:pPr lvl="1"/>
            <a:endParaRPr lang="it-IT" sz="1400" dirty="0"/>
          </a:p>
          <a:p>
            <a:pPr lvl="1"/>
            <a:endParaRPr lang="it-IT" sz="1400" dirty="0" smtClean="0"/>
          </a:p>
          <a:p>
            <a:pPr lvl="1"/>
            <a:endParaRPr lang="it-IT" sz="1400" dirty="0"/>
          </a:p>
          <a:p>
            <a:pPr lvl="1"/>
            <a:endParaRPr lang="it-IT" sz="1400" dirty="0" smtClean="0"/>
          </a:p>
          <a:p>
            <a:pPr lvl="1"/>
            <a:endParaRPr lang="it-IT" sz="1400" dirty="0"/>
          </a:p>
          <a:p>
            <a:pPr marL="274320" lvl="1" indent="0">
              <a:buNone/>
            </a:pPr>
            <a:endParaRPr lang="it-IT" sz="1400" dirty="0" smtClean="0"/>
          </a:p>
          <a:p>
            <a:pPr lvl="1"/>
            <a:endParaRPr lang="it-IT" sz="1400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486400" y="2451318"/>
            <a:ext cx="37338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Arial"/>
              <a:buChar char="•"/>
            </a:pPr>
            <a:r>
              <a:rPr lang="it-IT" sz="1600" dirty="0" err="1"/>
              <a:t>Example</a:t>
            </a:r>
            <a:r>
              <a:rPr lang="it-IT" sz="1600" dirty="0"/>
              <a:t> of </a:t>
            </a:r>
            <a:r>
              <a:rPr lang="it-IT" sz="1600" dirty="0" err="1"/>
              <a:t>diagram</a:t>
            </a:r>
            <a:r>
              <a:rPr lang="it-IT" sz="1600" dirty="0"/>
              <a:t> for C1C1. Production of N1N1 and C1N2 </a:t>
            </a:r>
            <a:r>
              <a:rPr lang="it-IT" sz="1600" dirty="0" err="1"/>
              <a:t>equivalent</a:t>
            </a:r>
            <a:r>
              <a:rPr lang="it-IT" sz="1600" dirty="0"/>
              <a:t> for </a:t>
            </a:r>
            <a:r>
              <a:rPr lang="it-IT" sz="1600" dirty="0" err="1"/>
              <a:t>almost</a:t>
            </a:r>
            <a:r>
              <a:rPr lang="it-IT" sz="1600" dirty="0"/>
              <a:t> degenerate </a:t>
            </a:r>
            <a:r>
              <a:rPr lang="it-IT" sz="1600" dirty="0" err="1"/>
              <a:t>masses</a:t>
            </a:r>
            <a:r>
              <a:rPr lang="it-IT" sz="1600" dirty="0"/>
              <a:t> </a:t>
            </a:r>
            <a:endParaRPr lang="it-IT" sz="1600" dirty="0" smtClean="0"/>
          </a:p>
          <a:p>
            <a:pPr lvl="1"/>
            <a:endParaRPr lang="it-IT" sz="1600" dirty="0" smtClean="0"/>
          </a:p>
          <a:p>
            <a:pPr marL="742950" lvl="1" indent="-285750">
              <a:buFont typeface="Arial"/>
              <a:buChar char="•"/>
            </a:pPr>
            <a:r>
              <a:rPr lang="it-IT" sz="1600" dirty="0" err="1" smtClean="0"/>
              <a:t>Coupling</a:t>
            </a:r>
            <a:r>
              <a:rPr lang="it-IT" sz="1600" dirty="0" smtClean="0"/>
              <a:t> </a:t>
            </a:r>
            <a:r>
              <a:rPr lang="it-IT" sz="1600" dirty="0" err="1"/>
              <a:t>strenghts</a:t>
            </a:r>
            <a:r>
              <a:rPr lang="it-IT" sz="1600" dirty="0"/>
              <a:t>  </a:t>
            </a:r>
            <a:r>
              <a:rPr lang="it-IT" sz="1600" dirty="0" err="1"/>
              <a:t>depend</a:t>
            </a:r>
            <a:r>
              <a:rPr lang="it-IT" sz="1600" dirty="0"/>
              <a:t> on the </a:t>
            </a:r>
            <a:r>
              <a:rPr lang="it-IT" sz="1600" dirty="0" err="1"/>
              <a:t>Wino-Higgsino</a:t>
            </a:r>
            <a:r>
              <a:rPr lang="it-IT" sz="1600" dirty="0"/>
              <a:t> </a:t>
            </a:r>
            <a:r>
              <a:rPr lang="it-IT" sz="1600" dirty="0" err="1"/>
              <a:t>mixture</a:t>
            </a:r>
            <a:endParaRPr lang="en-US" sz="16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800" y="2585441"/>
            <a:ext cx="5359400" cy="160555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4724400"/>
            <a:ext cx="4419600" cy="114478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05400" y="4724400"/>
            <a:ext cx="3886200" cy="1072753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6629400" y="316468"/>
            <a:ext cx="2594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/>
              <a:t>Kechen</a:t>
            </a:r>
            <a:r>
              <a:rPr lang="en-US" i="1" dirty="0" smtClean="0"/>
              <a:t> Wang (and MD)</a:t>
            </a:r>
            <a:endParaRPr lang="en-US" i="1" dirty="0"/>
          </a:p>
        </p:txBody>
      </p:sp>
      <p:sp>
        <p:nvSpPr>
          <p:cNvPr id="16" name="Rounded Rectangle 15"/>
          <p:cNvSpPr/>
          <p:nvPr/>
        </p:nvSpPr>
        <p:spPr>
          <a:xfrm>
            <a:off x="3429000" y="4724400"/>
            <a:ext cx="1371600" cy="304800"/>
          </a:xfrm>
          <a:prstGeom prst="roundRect">
            <a:avLst/>
          </a:prstGeom>
          <a:noFill/>
          <a:ln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4419600" y="5029200"/>
            <a:ext cx="609600" cy="990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4648200" y="5955268"/>
            <a:ext cx="32655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</a:rPr>
              <a:t>will </a:t>
            </a:r>
            <a:r>
              <a:rPr lang="en-US" dirty="0" smtClean="0">
                <a:solidFill>
                  <a:srgbClr val="800000"/>
                </a:solidFill>
              </a:rPr>
              <a:t>use P=-0.8 </a:t>
            </a:r>
            <a:r>
              <a:rPr lang="en-US" dirty="0" smtClean="0">
                <a:solidFill>
                  <a:srgbClr val="800000"/>
                </a:solidFill>
              </a:rPr>
              <a:t>for </a:t>
            </a:r>
            <a:r>
              <a:rPr lang="en-US" dirty="0" smtClean="0">
                <a:solidFill>
                  <a:srgbClr val="800000"/>
                </a:solidFill>
              </a:rPr>
              <a:t>next </a:t>
            </a:r>
            <a:r>
              <a:rPr lang="en-US" dirty="0" smtClean="0">
                <a:solidFill>
                  <a:srgbClr val="800000"/>
                </a:solidFill>
              </a:rPr>
              <a:t>round</a:t>
            </a:r>
            <a:endParaRPr lang="en-US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67039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600" y="2743200"/>
            <a:ext cx="6651802" cy="3581400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EWK RPC-SUSY production</a:t>
            </a:r>
            <a:endParaRPr lang="en-US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1/19/2017</a:t>
            </a:r>
            <a:endParaRPr lang="en-US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Monica D'Onofrio, 1st FCC physics week</a:t>
            </a:r>
            <a:endParaRPr lang="en-US"/>
          </a:p>
        </p:txBody>
      </p:sp>
      <p:sp>
        <p:nvSpPr>
          <p:cNvPr id="5" name="Segnaposto contenuto 4"/>
          <p:cNvSpPr>
            <a:spLocks noGrp="1"/>
          </p:cNvSpPr>
          <p:nvPr>
            <p:ph sz="quarter" idx="1"/>
          </p:nvPr>
        </p:nvSpPr>
        <p:spPr>
          <a:xfrm>
            <a:off x="381000" y="762000"/>
            <a:ext cx="7162800" cy="5562600"/>
          </a:xfrm>
        </p:spPr>
        <p:txBody>
          <a:bodyPr>
            <a:normAutofit/>
          </a:bodyPr>
          <a:lstStyle/>
          <a:p>
            <a:r>
              <a:rPr lang="it-IT" sz="2000" dirty="0" err="1" smtClean="0">
                <a:solidFill>
                  <a:srgbClr val="0070C0"/>
                </a:solidFill>
              </a:rPr>
              <a:t>Question</a:t>
            </a:r>
            <a:r>
              <a:rPr lang="it-IT" sz="2000" dirty="0" smtClean="0">
                <a:solidFill>
                  <a:srgbClr val="0070C0"/>
                </a:solidFill>
              </a:rPr>
              <a:t>:</a:t>
            </a:r>
            <a:r>
              <a:rPr lang="it-IT" sz="2000" dirty="0" smtClean="0"/>
              <a:t> can </a:t>
            </a:r>
            <a:r>
              <a:rPr lang="it-IT" sz="2000" dirty="0" err="1" smtClean="0"/>
              <a:t>anything</a:t>
            </a:r>
            <a:r>
              <a:rPr lang="it-IT" sz="2000" dirty="0" smtClean="0"/>
              <a:t> be </a:t>
            </a:r>
            <a:r>
              <a:rPr lang="it-IT" sz="2000" dirty="0" err="1" smtClean="0"/>
              <a:t>done</a:t>
            </a:r>
            <a:r>
              <a:rPr lang="it-IT" sz="2000" dirty="0" smtClean="0"/>
              <a:t> </a:t>
            </a:r>
            <a:r>
              <a:rPr lang="it-IT" sz="2000" dirty="0" err="1" smtClean="0"/>
              <a:t>at</a:t>
            </a:r>
            <a:r>
              <a:rPr lang="it-IT" sz="2000" dirty="0" smtClean="0"/>
              <a:t> the FCC-eh ? </a:t>
            </a:r>
          </a:p>
          <a:p>
            <a:r>
              <a:rPr lang="it-IT" sz="2000" dirty="0" smtClean="0"/>
              <a:t>Production of </a:t>
            </a:r>
            <a:r>
              <a:rPr lang="it-IT" sz="2000" dirty="0" err="1" smtClean="0"/>
              <a:t>monojet-like</a:t>
            </a:r>
            <a:r>
              <a:rPr lang="it-IT" sz="2000" dirty="0" smtClean="0"/>
              <a:t> </a:t>
            </a:r>
            <a:r>
              <a:rPr lang="it-IT" sz="2000" dirty="0" err="1" smtClean="0"/>
              <a:t>signatures</a:t>
            </a:r>
            <a:r>
              <a:rPr lang="it-IT" sz="2000" dirty="0" smtClean="0"/>
              <a:t> </a:t>
            </a:r>
            <a:r>
              <a:rPr lang="it-IT" sz="2000" dirty="0" smtClean="0">
                <a:sym typeface="Wingdings"/>
              </a:rPr>
              <a:t> </a:t>
            </a:r>
            <a:r>
              <a:rPr lang="it-IT" sz="2000" dirty="0" err="1" smtClean="0">
                <a:sym typeface="Wingdings"/>
              </a:rPr>
              <a:t>not</a:t>
            </a:r>
            <a:r>
              <a:rPr lang="it-IT" sz="2000" dirty="0" smtClean="0">
                <a:sym typeface="Wingdings"/>
              </a:rPr>
              <a:t> </a:t>
            </a:r>
            <a:r>
              <a:rPr lang="it-IT" sz="2000" dirty="0" err="1" smtClean="0">
                <a:sym typeface="Wingdings"/>
              </a:rPr>
              <a:t>feasible</a:t>
            </a:r>
            <a:r>
              <a:rPr lang="it-IT" sz="2000" dirty="0" smtClean="0">
                <a:sym typeface="Wingdings"/>
              </a:rPr>
              <a:t> </a:t>
            </a:r>
          </a:p>
          <a:p>
            <a:r>
              <a:rPr lang="it-IT" sz="2000" dirty="0" smtClean="0">
                <a:sym typeface="Wingdings"/>
              </a:rPr>
              <a:t>Production of the </a:t>
            </a:r>
            <a:r>
              <a:rPr lang="it-IT" sz="2000" dirty="0" err="1" smtClean="0">
                <a:sym typeface="Wingdings"/>
              </a:rPr>
              <a:t>kind</a:t>
            </a:r>
            <a:r>
              <a:rPr lang="it-IT" sz="2000" dirty="0" smtClean="0">
                <a:sym typeface="Wingdings"/>
              </a:rPr>
              <a:t> </a:t>
            </a:r>
            <a:r>
              <a:rPr lang="it-IT" sz="2000" dirty="0" err="1" smtClean="0">
                <a:sym typeface="Wingdings"/>
              </a:rPr>
              <a:t>e+j+MET</a:t>
            </a:r>
            <a:r>
              <a:rPr lang="it-IT" sz="2000" dirty="0" smtClean="0">
                <a:sym typeface="Wingdings"/>
              </a:rPr>
              <a:t>  </a:t>
            </a:r>
            <a:r>
              <a:rPr lang="it-IT" sz="2000" dirty="0" err="1" smtClean="0">
                <a:sym typeface="Wingdings"/>
              </a:rPr>
              <a:t>possible</a:t>
            </a:r>
            <a:endParaRPr lang="it-IT" sz="2000" dirty="0" smtClean="0"/>
          </a:p>
          <a:p>
            <a:r>
              <a:rPr lang="it-IT" sz="2000" dirty="0" err="1" smtClean="0"/>
              <a:t>Polarization</a:t>
            </a:r>
            <a:r>
              <a:rPr lang="it-IT" sz="2000" dirty="0" smtClean="0"/>
              <a:t> -0.8 </a:t>
            </a:r>
            <a:r>
              <a:rPr lang="it-IT" sz="2000" dirty="0" err="1" smtClean="0"/>
              <a:t>lead</a:t>
            </a:r>
            <a:r>
              <a:rPr lang="it-IT" sz="2000" dirty="0" smtClean="0"/>
              <a:t> to a 30% </a:t>
            </a:r>
            <a:r>
              <a:rPr lang="it-IT" sz="2000" dirty="0" err="1" smtClean="0"/>
              <a:t>increase</a:t>
            </a:r>
            <a:r>
              <a:rPr lang="it-IT" sz="2000" dirty="0" smtClean="0"/>
              <a:t> in x-</a:t>
            </a:r>
            <a:r>
              <a:rPr lang="it-IT" sz="2000" dirty="0" err="1" smtClean="0"/>
              <a:t>sections</a:t>
            </a:r>
            <a:r>
              <a:rPr lang="it-IT" sz="2000" dirty="0" smtClean="0"/>
              <a:t>, </a:t>
            </a:r>
            <a:r>
              <a:rPr lang="it-IT" sz="2000" dirty="0" err="1" smtClean="0"/>
              <a:t>which</a:t>
            </a:r>
            <a:r>
              <a:rPr lang="it-IT" sz="2000" dirty="0" smtClean="0"/>
              <a:t> are </a:t>
            </a:r>
            <a:r>
              <a:rPr lang="it-IT" sz="2000" dirty="0" err="1" smtClean="0"/>
              <a:t>anyway</a:t>
            </a:r>
            <a:r>
              <a:rPr lang="it-IT" sz="2000" dirty="0" smtClean="0"/>
              <a:t> small:</a:t>
            </a:r>
            <a:endParaRPr lang="it-IT" sz="2000" dirty="0" smtClean="0"/>
          </a:p>
          <a:p>
            <a:pPr lvl="1"/>
            <a:endParaRPr lang="it-IT" sz="1400" dirty="0" smtClean="0"/>
          </a:p>
          <a:p>
            <a:pPr lvl="1"/>
            <a:endParaRPr lang="it-IT" sz="1400" dirty="0"/>
          </a:p>
          <a:p>
            <a:pPr lvl="1"/>
            <a:endParaRPr lang="it-IT" sz="1400" dirty="0" smtClean="0"/>
          </a:p>
          <a:p>
            <a:pPr lvl="1"/>
            <a:endParaRPr lang="it-IT" sz="1400" dirty="0"/>
          </a:p>
          <a:p>
            <a:pPr lvl="1"/>
            <a:endParaRPr lang="it-IT" sz="1400" dirty="0" smtClean="0"/>
          </a:p>
          <a:p>
            <a:pPr lvl="1"/>
            <a:endParaRPr lang="it-IT" sz="1400" dirty="0"/>
          </a:p>
          <a:p>
            <a:pPr marL="274320" lvl="1" indent="0">
              <a:buNone/>
            </a:pPr>
            <a:endParaRPr lang="it-IT" sz="1400" dirty="0" smtClean="0"/>
          </a:p>
          <a:p>
            <a:pPr lvl="1"/>
            <a:endParaRPr lang="it-IT" sz="1400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6705600" y="2362200"/>
            <a:ext cx="15924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/>
              <a:t>Kechen</a:t>
            </a:r>
            <a:r>
              <a:rPr lang="en-US" i="1" dirty="0" smtClean="0"/>
              <a:t> Wang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3252551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SUSY EWK production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1/19/2017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Monica D'Onofrio, 1st FCC physics week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32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838200"/>
            <a:ext cx="4648200" cy="27633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3657600"/>
            <a:ext cx="4819072" cy="273778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052860" y="838734"/>
            <a:ext cx="4091140" cy="6001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Symbol" charset="2"/>
                <a:cs typeface="Symbol" charset="2"/>
              </a:rPr>
              <a:t>s</a:t>
            </a:r>
            <a:r>
              <a:rPr lang="en-US" sz="1600" dirty="0" smtClean="0"/>
              <a:t>(Wino 200 </a:t>
            </a:r>
            <a:r>
              <a:rPr lang="en-US" sz="1600" dirty="0" err="1" smtClean="0"/>
              <a:t>GeV</a:t>
            </a:r>
            <a:r>
              <a:rPr lang="en-US" sz="1600" dirty="0" smtClean="0"/>
              <a:t>, P=0.0) = 3 </a:t>
            </a:r>
            <a:r>
              <a:rPr lang="en-US" sz="1600" dirty="0" err="1" smtClean="0"/>
              <a:t>fb</a:t>
            </a:r>
            <a:r>
              <a:rPr lang="en-US" sz="1600" dirty="0" smtClean="0"/>
              <a:t> </a:t>
            </a:r>
          </a:p>
          <a:p>
            <a:endParaRPr lang="en-US" sz="1600" dirty="0" smtClean="0"/>
          </a:p>
          <a:p>
            <a:r>
              <a:rPr lang="en-US" sz="1600" dirty="0" err="1" smtClean="0">
                <a:solidFill>
                  <a:srgbClr val="0000FF"/>
                </a:solidFill>
              </a:rPr>
              <a:t>Bkg</a:t>
            </a:r>
            <a:r>
              <a:rPr lang="en-US" sz="1600" dirty="0" smtClean="0">
                <a:solidFill>
                  <a:srgbClr val="0000FF"/>
                </a:solidFill>
              </a:rPr>
              <a:t>:</a:t>
            </a:r>
            <a:r>
              <a:rPr lang="en-US" sz="1600" dirty="0" smtClean="0"/>
              <a:t> j e MET including W/Z processes </a:t>
            </a:r>
          </a:p>
          <a:p>
            <a:endParaRPr lang="en-US" sz="1600" dirty="0" smtClean="0"/>
          </a:p>
          <a:p>
            <a:r>
              <a:rPr lang="en-US" sz="1600" dirty="0" smtClean="0"/>
              <a:t>Basic selections on </a:t>
            </a:r>
            <a:r>
              <a:rPr lang="en-US" sz="1600" dirty="0" err="1" smtClean="0"/>
              <a:t>pT</a:t>
            </a:r>
            <a:r>
              <a:rPr lang="en-US" sz="1600" dirty="0" smtClean="0"/>
              <a:t> jets, electron, eta </a:t>
            </a:r>
            <a:r>
              <a:rPr lang="en-US" sz="1600" dirty="0" smtClean="0"/>
              <a:t>range: signal and background ‘efficiency’ </a:t>
            </a:r>
            <a:endParaRPr lang="en-US" sz="1600" dirty="0" smtClean="0"/>
          </a:p>
          <a:p>
            <a:r>
              <a:rPr lang="en-US" sz="1600" b="1" dirty="0" smtClean="0">
                <a:solidFill>
                  <a:srgbClr val="800000"/>
                </a:solidFill>
                <a:sym typeface="Wingdings"/>
              </a:rPr>
              <a:t> </a:t>
            </a:r>
            <a:r>
              <a:rPr lang="en-US" sz="1600" b="1" dirty="0" err="1" smtClean="0">
                <a:solidFill>
                  <a:srgbClr val="800000"/>
                </a:solidFill>
                <a:sym typeface="Wingdings"/>
              </a:rPr>
              <a:t>eff_S</a:t>
            </a:r>
            <a:r>
              <a:rPr lang="en-US" sz="1600" b="1" dirty="0" smtClean="0">
                <a:solidFill>
                  <a:srgbClr val="800000"/>
                </a:solidFill>
                <a:sym typeface="Wingdings"/>
              </a:rPr>
              <a:t> = 25%, </a:t>
            </a:r>
            <a:r>
              <a:rPr lang="en-US" sz="1600" b="1" dirty="0" err="1" smtClean="0">
                <a:solidFill>
                  <a:srgbClr val="800000"/>
                </a:solidFill>
                <a:sym typeface="Wingdings"/>
              </a:rPr>
              <a:t>eff_B</a:t>
            </a:r>
            <a:r>
              <a:rPr lang="en-US" sz="1600" b="1" dirty="0" smtClean="0">
                <a:solidFill>
                  <a:srgbClr val="800000"/>
                </a:solidFill>
                <a:sym typeface="Wingdings"/>
              </a:rPr>
              <a:t> = 0.04%</a:t>
            </a:r>
          </a:p>
          <a:p>
            <a:endParaRPr lang="en-US" sz="1600" dirty="0" smtClean="0">
              <a:sym typeface="Wingdings"/>
            </a:endParaRPr>
          </a:p>
          <a:p>
            <a:r>
              <a:rPr lang="en-US" sz="1600" dirty="0" smtClean="0">
                <a:sym typeface="Wingdings"/>
              </a:rPr>
              <a:t>MET&gt;100 </a:t>
            </a:r>
            <a:r>
              <a:rPr lang="en-US" sz="1600" dirty="0" err="1" smtClean="0">
                <a:sym typeface="Wingdings"/>
              </a:rPr>
              <a:t>GeV</a:t>
            </a:r>
            <a:r>
              <a:rPr lang="en-US" sz="1600" dirty="0" smtClean="0">
                <a:sym typeface="Wingdings"/>
              </a:rPr>
              <a:t>, MT(met, j)&gt;150 </a:t>
            </a:r>
            <a:r>
              <a:rPr lang="en-US" sz="1600" dirty="0" err="1" smtClean="0">
                <a:sym typeface="Wingdings"/>
              </a:rPr>
              <a:t>GeV</a:t>
            </a:r>
            <a:r>
              <a:rPr lang="en-US" sz="1600" dirty="0" smtClean="0">
                <a:sym typeface="Wingdings"/>
              </a:rPr>
              <a:t> , </a:t>
            </a:r>
          </a:p>
          <a:p>
            <a:r>
              <a:rPr lang="en-US" sz="1600" dirty="0" err="1" smtClean="0">
                <a:sym typeface="Wingdings"/>
              </a:rPr>
              <a:t>Dphi</a:t>
            </a:r>
            <a:r>
              <a:rPr lang="en-US" sz="1600" dirty="0" smtClean="0">
                <a:sym typeface="Wingdings"/>
              </a:rPr>
              <a:t>(</a:t>
            </a:r>
            <a:r>
              <a:rPr lang="en-US" sz="1600" dirty="0" err="1" smtClean="0">
                <a:sym typeface="Wingdings"/>
              </a:rPr>
              <a:t>MET,jet</a:t>
            </a:r>
            <a:r>
              <a:rPr lang="en-US" sz="1600" dirty="0" smtClean="0">
                <a:sym typeface="Wingdings"/>
              </a:rPr>
              <a:t>)&gt; 3, </a:t>
            </a:r>
            <a:r>
              <a:rPr lang="en-US" sz="1600" dirty="0" err="1" smtClean="0">
                <a:sym typeface="Wingdings"/>
              </a:rPr>
              <a:t>Dphi</a:t>
            </a:r>
            <a:r>
              <a:rPr lang="en-US" sz="1600" dirty="0" smtClean="0">
                <a:sym typeface="Wingdings"/>
              </a:rPr>
              <a:t> (</a:t>
            </a:r>
            <a:r>
              <a:rPr lang="en-US" sz="1600" dirty="0" err="1" smtClean="0">
                <a:sym typeface="Wingdings"/>
              </a:rPr>
              <a:t>e,j</a:t>
            </a:r>
            <a:r>
              <a:rPr lang="en-US" sz="1600" dirty="0" smtClean="0">
                <a:sym typeface="Wingdings"/>
              </a:rPr>
              <a:t>)&lt;2, MT(MET, </a:t>
            </a:r>
            <a:r>
              <a:rPr lang="en-US" sz="1600" dirty="0" err="1" smtClean="0">
                <a:sym typeface="Wingdings"/>
              </a:rPr>
              <a:t>j+e</a:t>
            </a:r>
            <a:r>
              <a:rPr lang="en-US" sz="1600" dirty="0">
                <a:sym typeface="Wingdings"/>
              </a:rPr>
              <a:t>)</a:t>
            </a:r>
            <a:r>
              <a:rPr lang="en-US" sz="1600" dirty="0" smtClean="0">
                <a:sym typeface="Wingdings"/>
              </a:rPr>
              <a:t> </a:t>
            </a:r>
            <a:r>
              <a:rPr lang="en-US" sz="1600" dirty="0" smtClean="0">
                <a:sym typeface="Wingdings"/>
              </a:rPr>
              <a:t> </a:t>
            </a:r>
            <a:r>
              <a:rPr lang="en-US" sz="1600" b="1" dirty="0" err="1" smtClean="0">
                <a:solidFill>
                  <a:srgbClr val="800000"/>
                </a:solidFill>
                <a:sym typeface="Wingdings"/>
              </a:rPr>
              <a:t>eff_S</a:t>
            </a:r>
            <a:r>
              <a:rPr lang="en-US" sz="1600" b="1" dirty="0" smtClean="0">
                <a:solidFill>
                  <a:srgbClr val="800000"/>
                </a:solidFill>
                <a:sym typeface="Wingdings"/>
              </a:rPr>
              <a:t> </a:t>
            </a:r>
            <a:r>
              <a:rPr lang="en-US" sz="1600" b="1" dirty="0" smtClean="0">
                <a:solidFill>
                  <a:srgbClr val="800000"/>
                </a:solidFill>
                <a:sym typeface="Wingdings"/>
              </a:rPr>
              <a:t>= 15%,</a:t>
            </a:r>
            <a:r>
              <a:rPr lang="en-US" sz="1600" b="1" dirty="0">
                <a:solidFill>
                  <a:srgbClr val="800000"/>
                </a:solidFill>
                <a:sym typeface="Wingdings"/>
              </a:rPr>
              <a:t> </a:t>
            </a:r>
            <a:r>
              <a:rPr lang="en-US" sz="1600" b="1" dirty="0" err="1">
                <a:solidFill>
                  <a:srgbClr val="800000"/>
                </a:solidFill>
                <a:sym typeface="Wingdings"/>
              </a:rPr>
              <a:t>eff_B</a:t>
            </a:r>
            <a:r>
              <a:rPr lang="en-US" sz="1600" b="1" dirty="0">
                <a:solidFill>
                  <a:srgbClr val="800000"/>
                </a:solidFill>
                <a:sym typeface="Wingdings"/>
              </a:rPr>
              <a:t> = </a:t>
            </a:r>
            <a:r>
              <a:rPr lang="en-US" sz="1600" b="1" dirty="0" smtClean="0">
                <a:solidFill>
                  <a:srgbClr val="800000"/>
                </a:solidFill>
                <a:sym typeface="Wingdings"/>
              </a:rPr>
              <a:t>0.02%</a:t>
            </a:r>
          </a:p>
          <a:p>
            <a:pPr marL="285750" indent="-285750">
              <a:buFont typeface="Wingdings" charset="0"/>
              <a:buChar char="à"/>
            </a:pPr>
            <a:endParaRPr lang="en-US" sz="1600" b="1" dirty="0">
              <a:solidFill>
                <a:srgbClr val="800000"/>
              </a:solidFill>
              <a:sym typeface="Wingdings"/>
            </a:endParaRPr>
          </a:p>
          <a:p>
            <a:r>
              <a:rPr lang="en-US" sz="1600" dirty="0" smtClean="0">
                <a:solidFill>
                  <a:srgbClr val="000090"/>
                </a:solidFill>
                <a:sym typeface="Wingdings"/>
              </a:rPr>
              <a:t>Simple cut-and-count analysis based on ‘TRUTH’ studies lead to a signal significance </a:t>
            </a:r>
            <a:r>
              <a:rPr lang="en-US" sz="1600" dirty="0" smtClean="0">
                <a:solidFill>
                  <a:srgbClr val="000090"/>
                </a:solidFill>
                <a:sym typeface="Wingdings"/>
              </a:rPr>
              <a:t>&gt;= </a:t>
            </a:r>
            <a:r>
              <a:rPr lang="en-US" sz="1600" dirty="0" smtClean="0">
                <a:solidFill>
                  <a:srgbClr val="000090"/>
                </a:solidFill>
                <a:sym typeface="Wingdings"/>
              </a:rPr>
              <a:t>1 with 1000/</a:t>
            </a:r>
            <a:r>
              <a:rPr lang="en-US" sz="1600" dirty="0" err="1" smtClean="0">
                <a:solidFill>
                  <a:srgbClr val="000090"/>
                </a:solidFill>
                <a:sym typeface="Wingdings"/>
              </a:rPr>
              <a:t>fb</a:t>
            </a:r>
            <a:r>
              <a:rPr lang="en-US" sz="1600" dirty="0">
                <a:solidFill>
                  <a:srgbClr val="000090"/>
                </a:solidFill>
                <a:sym typeface="Wingdings"/>
              </a:rPr>
              <a:t> </a:t>
            </a:r>
            <a:r>
              <a:rPr lang="en-US" sz="1600" dirty="0" smtClean="0">
                <a:solidFill>
                  <a:srgbClr val="000090"/>
                </a:solidFill>
                <a:sym typeface="Wingdings"/>
              </a:rPr>
              <a:t>(fake</a:t>
            </a:r>
            <a:r>
              <a:rPr lang="en-US" sz="1600" dirty="0">
                <a:solidFill>
                  <a:srgbClr val="000090"/>
                </a:solidFill>
                <a:sym typeface="Wingdings"/>
              </a:rPr>
              <a:t>-MET </a:t>
            </a:r>
            <a:r>
              <a:rPr lang="en-US" sz="1600" dirty="0" err="1">
                <a:solidFill>
                  <a:srgbClr val="000090"/>
                </a:solidFill>
                <a:sym typeface="Wingdings"/>
              </a:rPr>
              <a:t>bkg</a:t>
            </a:r>
            <a:r>
              <a:rPr lang="en-US" sz="1600" dirty="0">
                <a:solidFill>
                  <a:srgbClr val="000090"/>
                </a:solidFill>
                <a:sym typeface="Wingdings"/>
              </a:rPr>
              <a:t> also </a:t>
            </a:r>
            <a:r>
              <a:rPr lang="en-US" sz="1600" dirty="0" smtClean="0">
                <a:solidFill>
                  <a:srgbClr val="000090"/>
                </a:solidFill>
                <a:sym typeface="Wingdings"/>
              </a:rPr>
              <a:t>missing)</a:t>
            </a:r>
            <a:endParaRPr lang="en-US" sz="1600" dirty="0" smtClean="0">
              <a:solidFill>
                <a:srgbClr val="000090"/>
              </a:solidFill>
              <a:sym typeface="Wingdings"/>
            </a:endParaRPr>
          </a:p>
          <a:p>
            <a:endParaRPr lang="en-US" sz="1600" dirty="0" smtClean="0">
              <a:solidFill>
                <a:srgbClr val="000090"/>
              </a:solidFill>
              <a:sym typeface="Wingdings"/>
            </a:endParaRPr>
          </a:p>
          <a:p>
            <a:r>
              <a:rPr lang="en-US" sz="1600" dirty="0" smtClean="0">
                <a:solidFill>
                  <a:srgbClr val="000090"/>
                </a:solidFill>
                <a:sym typeface="Wingdings"/>
              </a:rPr>
              <a:t>MVA analyses would be </a:t>
            </a:r>
            <a:r>
              <a:rPr lang="en-US" sz="1600" dirty="0" smtClean="0">
                <a:solidFill>
                  <a:srgbClr val="000090"/>
                </a:solidFill>
                <a:sym typeface="Wingdings"/>
              </a:rPr>
              <a:t>beneficial (as in </a:t>
            </a:r>
            <a:r>
              <a:rPr lang="en-US" sz="1600" dirty="0" err="1">
                <a:solidFill>
                  <a:srgbClr val="000090"/>
                </a:solidFill>
                <a:sym typeface="Wingdings"/>
              </a:rPr>
              <a:t>h</a:t>
            </a:r>
            <a:r>
              <a:rPr lang="en-US" sz="1600" dirty="0" err="1" smtClean="0">
                <a:solidFill>
                  <a:srgbClr val="000090"/>
                </a:solidFill>
                <a:sym typeface="Wingdings"/>
              </a:rPr>
              <a:t>Inv</a:t>
            </a:r>
            <a:r>
              <a:rPr lang="en-US" sz="1600" dirty="0" smtClean="0">
                <a:solidFill>
                  <a:srgbClr val="000090"/>
                </a:solidFill>
                <a:sym typeface="Wingdings"/>
              </a:rPr>
              <a:t> case, see </a:t>
            </a:r>
            <a:r>
              <a:rPr lang="en-US" sz="1600" dirty="0" err="1" smtClean="0">
                <a:solidFill>
                  <a:srgbClr val="000090"/>
                </a:solidFill>
                <a:sym typeface="Wingdings"/>
              </a:rPr>
              <a:t>Uta’s</a:t>
            </a:r>
            <a:r>
              <a:rPr lang="en-US" sz="1600" dirty="0" smtClean="0">
                <a:solidFill>
                  <a:srgbClr val="000090"/>
                </a:solidFill>
                <a:sym typeface="Wingdings"/>
              </a:rPr>
              <a:t> talk) </a:t>
            </a:r>
            <a:endParaRPr lang="en-US" sz="1600" dirty="0" smtClean="0">
              <a:solidFill>
                <a:srgbClr val="000090"/>
              </a:solidFill>
              <a:sym typeface="Wingdings"/>
            </a:endParaRPr>
          </a:p>
          <a:p>
            <a:endParaRPr lang="en-US" sz="1600" dirty="0">
              <a:sym typeface="Wingdings"/>
            </a:endParaRPr>
          </a:p>
          <a:p>
            <a:r>
              <a:rPr lang="en-US" sz="1600" dirty="0">
                <a:sym typeface="Wingdings"/>
              </a:rPr>
              <a:t>J</a:t>
            </a:r>
            <a:r>
              <a:rPr lang="en-US" sz="1600" dirty="0" smtClean="0">
                <a:sym typeface="Wingdings"/>
              </a:rPr>
              <a:t>ust started but worth investigating </a:t>
            </a:r>
          </a:p>
          <a:p>
            <a:endParaRPr lang="en-US" sz="1600" dirty="0" smtClean="0">
              <a:sym typeface="Wingdings"/>
            </a:endParaRPr>
          </a:p>
          <a:p>
            <a:endParaRPr lang="en-US" sz="1600" dirty="0" smtClean="0">
              <a:sym typeface="Wingdings"/>
            </a:endParaRPr>
          </a:p>
          <a:p>
            <a:r>
              <a:rPr lang="en-US" sz="1600" dirty="0" smtClean="0">
                <a:sym typeface="Wingdings"/>
              </a:rPr>
              <a:t>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4088675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and outlook  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1/19/2017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Monica D'Onofrio, 1st FCC physics week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457200" y="1143000"/>
            <a:ext cx="8382000" cy="4495800"/>
          </a:xfrm>
        </p:spPr>
        <p:txBody>
          <a:bodyPr>
            <a:noAutofit/>
          </a:bodyPr>
          <a:lstStyle/>
          <a:p>
            <a:r>
              <a:rPr lang="en-US" sz="2000" dirty="0" smtClean="0"/>
              <a:t>FCC-eh offers a variety of opportunities for BSM searches </a:t>
            </a:r>
            <a:endParaRPr lang="en-US" sz="2000" dirty="0" smtClean="0"/>
          </a:p>
          <a:p>
            <a:endParaRPr lang="it-IT" sz="1000" dirty="0" smtClean="0"/>
          </a:p>
          <a:p>
            <a:r>
              <a:rPr lang="it-IT" sz="2000" dirty="0" err="1" smtClean="0"/>
              <a:t>Crucial</a:t>
            </a:r>
            <a:r>
              <a:rPr lang="it-IT" sz="2000" dirty="0" smtClean="0"/>
              <a:t> </a:t>
            </a:r>
            <a:r>
              <a:rPr lang="it-IT" sz="2000" dirty="0" err="1"/>
              <a:t>interplay</a:t>
            </a:r>
            <a:r>
              <a:rPr lang="it-IT" sz="2000" dirty="0"/>
              <a:t> </a:t>
            </a:r>
            <a:r>
              <a:rPr lang="it-IT" sz="2000" dirty="0" smtClean="0"/>
              <a:t>in the </a:t>
            </a:r>
            <a:r>
              <a:rPr lang="it-IT" sz="2000" dirty="0" err="1" smtClean="0"/>
              <a:t>context</a:t>
            </a:r>
            <a:r>
              <a:rPr lang="it-IT" sz="2000" dirty="0" smtClean="0"/>
              <a:t> of PDF sets </a:t>
            </a:r>
            <a:r>
              <a:rPr lang="en-US" sz="2000" dirty="0" smtClean="0"/>
              <a:t>(@ high and low x) </a:t>
            </a:r>
            <a:endParaRPr lang="en-US" sz="2000" dirty="0" smtClean="0"/>
          </a:p>
          <a:p>
            <a:endParaRPr lang="it-IT" sz="1000" dirty="0" smtClean="0"/>
          </a:p>
          <a:p>
            <a:r>
              <a:rPr lang="it-IT" sz="2000" dirty="0" smtClean="0"/>
              <a:t>Ideal </a:t>
            </a:r>
            <a:r>
              <a:rPr lang="it-IT" sz="2000" dirty="0" smtClean="0"/>
              <a:t>to </a:t>
            </a:r>
            <a:r>
              <a:rPr lang="it-IT" sz="2000" dirty="0" err="1" smtClean="0"/>
              <a:t>search</a:t>
            </a:r>
            <a:r>
              <a:rPr lang="it-IT" sz="2000" dirty="0" smtClean="0"/>
              <a:t> and </a:t>
            </a:r>
            <a:r>
              <a:rPr lang="it-IT" sz="2000" dirty="0" err="1" smtClean="0"/>
              <a:t>study</a:t>
            </a:r>
            <a:r>
              <a:rPr lang="it-IT" sz="2000" dirty="0" smtClean="0"/>
              <a:t> </a:t>
            </a:r>
            <a:r>
              <a:rPr lang="it-IT" sz="2000" dirty="0" err="1" smtClean="0"/>
              <a:t>properties</a:t>
            </a:r>
            <a:r>
              <a:rPr lang="it-IT" sz="2000" dirty="0" smtClean="0"/>
              <a:t> of new </a:t>
            </a:r>
            <a:r>
              <a:rPr lang="it-IT" sz="2000" dirty="0" err="1" smtClean="0"/>
              <a:t>particles</a:t>
            </a:r>
            <a:r>
              <a:rPr lang="it-IT" sz="2000" dirty="0" smtClean="0"/>
              <a:t> </a:t>
            </a:r>
            <a:r>
              <a:rPr lang="it-IT" sz="2000" dirty="0" smtClean="0"/>
              <a:t>with </a:t>
            </a:r>
            <a:r>
              <a:rPr lang="it-IT" sz="2000" dirty="0" err="1" smtClean="0"/>
              <a:t>couplings</a:t>
            </a:r>
            <a:r>
              <a:rPr lang="it-IT" sz="2000" dirty="0" smtClean="0"/>
              <a:t> to electron-quark </a:t>
            </a:r>
          </a:p>
          <a:p>
            <a:pPr lvl="1"/>
            <a:endParaRPr lang="it-IT" sz="1000" dirty="0" smtClean="0">
              <a:solidFill>
                <a:schemeClr val="tx1"/>
              </a:solidFill>
            </a:endParaRPr>
          </a:p>
          <a:p>
            <a:r>
              <a:rPr lang="it-IT" sz="2000" dirty="0" err="1" smtClean="0"/>
              <a:t>Nice</a:t>
            </a:r>
            <a:r>
              <a:rPr lang="it-IT" sz="2000" dirty="0" smtClean="0"/>
              <a:t> </a:t>
            </a:r>
            <a:r>
              <a:rPr lang="it-IT" sz="2000" dirty="0" err="1"/>
              <a:t>p</a:t>
            </a:r>
            <a:r>
              <a:rPr lang="it-IT" sz="2000" dirty="0" err="1" smtClean="0"/>
              <a:t>rospects</a:t>
            </a:r>
            <a:r>
              <a:rPr lang="it-IT" sz="2000" dirty="0" smtClean="0"/>
              <a:t> for</a:t>
            </a:r>
            <a:r>
              <a:rPr lang="it-IT" sz="2000" dirty="0" smtClean="0"/>
              <a:t> “</a:t>
            </a:r>
            <a:r>
              <a:rPr lang="it-IT" sz="2000" dirty="0" err="1" smtClean="0"/>
              <a:t>classic</a:t>
            </a:r>
            <a:r>
              <a:rPr lang="it-IT" sz="2000" dirty="0" smtClean="0"/>
              <a:t>” </a:t>
            </a:r>
            <a:r>
              <a:rPr lang="it-IT" sz="2000" dirty="0" err="1" smtClean="0"/>
              <a:t>searches</a:t>
            </a:r>
            <a:r>
              <a:rPr lang="it-IT" sz="2000" dirty="0" smtClean="0"/>
              <a:t> </a:t>
            </a:r>
            <a:r>
              <a:rPr lang="it-IT" sz="2000" dirty="0" smtClean="0"/>
              <a:t>on</a:t>
            </a:r>
            <a:r>
              <a:rPr lang="it-IT" sz="2000" dirty="0" smtClean="0"/>
              <a:t> </a:t>
            </a:r>
            <a:r>
              <a:rPr lang="it-IT" sz="2000" dirty="0" err="1" smtClean="0"/>
              <a:t>leptoquarks</a:t>
            </a:r>
            <a:r>
              <a:rPr lang="it-IT" sz="2000" dirty="0" smtClean="0"/>
              <a:t>, </a:t>
            </a:r>
            <a:r>
              <a:rPr lang="it-IT" sz="2000" dirty="0" err="1" smtClean="0"/>
              <a:t>contact</a:t>
            </a:r>
            <a:r>
              <a:rPr lang="it-IT" sz="2000" dirty="0" smtClean="0"/>
              <a:t> </a:t>
            </a:r>
            <a:r>
              <a:rPr lang="it-IT" sz="2000" dirty="0" err="1" smtClean="0"/>
              <a:t>interactions</a:t>
            </a:r>
            <a:r>
              <a:rPr lang="it-IT" sz="2000" dirty="0" smtClean="0"/>
              <a:t>, </a:t>
            </a:r>
            <a:r>
              <a:rPr lang="it-IT" sz="2000" dirty="0" err="1" smtClean="0"/>
              <a:t>anomalous</a:t>
            </a:r>
            <a:r>
              <a:rPr lang="it-IT" sz="2000" dirty="0" smtClean="0"/>
              <a:t> </a:t>
            </a:r>
            <a:r>
              <a:rPr lang="it-IT" sz="2000" dirty="0" err="1" smtClean="0"/>
              <a:t>couplings</a:t>
            </a:r>
            <a:r>
              <a:rPr lang="it-IT" sz="2000" dirty="0" smtClean="0"/>
              <a:t> and RPV/</a:t>
            </a:r>
            <a:r>
              <a:rPr lang="it-IT" sz="2000" dirty="0" smtClean="0"/>
              <a:t>RPC</a:t>
            </a:r>
            <a:r>
              <a:rPr lang="it-IT" sz="2000" dirty="0" smtClean="0"/>
              <a:t> SUSY</a:t>
            </a:r>
            <a:endParaRPr lang="it-IT" sz="2000" dirty="0" smtClean="0"/>
          </a:p>
          <a:p>
            <a:pPr lvl="2"/>
            <a:r>
              <a:rPr lang="it-IT" dirty="0" smtClean="0"/>
              <a:t>Some </a:t>
            </a:r>
            <a:r>
              <a:rPr lang="it-IT" dirty="0" err="1" smtClean="0"/>
              <a:t>promising</a:t>
            </a:r>
            <a:r>
              <a:rPr lang="it-IT" dirty="0" smtClean="0"/>
              <a:t>, some </a:t>
            </a:r>
            <a:r>
              <a:rPr lang="it-IT" dirty="0" err="1" smtClean="0"/>
              <a:t>difficult</a:t>
            </a:r>
            <a:endParaRPr lang="it-IT" dirty="0" smtClean="0"/>
          </a:p>
          <a:p>
            <a:pPr lvl="2"/>
            <a:endParaRPr lang="it-IT" sz="1000" dirty="0"/>
          </a:p>
          <a:p>
            <a:r>
              <a:rPr lang="it-IT" sz="2000" dirty="0" err="1" smtClean="0">
                <a:solidFill>
                  <a:srgbClr val="000000"/>
                </a:solidFill>
              </a:rPr>
              <a:t>Physics</a:t>
            </a:r>
            <a:r>
              <a:rPr lang="it-IT" sz="2000" dirty="0" smtClean="0">
                <a:solidFill>
                  <a:srgbClr val="000000"/>
                </a:solidFill>
              </a:rPr>
              <a:t> </a:t>
            </a:r>
            <a:r>
              <a:rPr lang="it-IT" sz="2000" dirty="0" err="1" smtClean="0">
                <a:solidFill>
                  <a:srgbClr val="000000"/>
                </a:solidFill>
              </a:rPr>
              <a:t>potential</a:t>
            </a:r>
            <a:r>
              <a:rPr lang="it-IT" sz="2000" dirty="0" smtClean="0">
                <a:solidFill>
                  <a:srgbClr val="000000"/>
                </a:solidFill>
              </a:rPr>
              <a:t> </a:t>
            </a:r>
            <a:r>
              <a:rPr lang="it-IT" sz="2000" dirty="0" err="1" smtClean="0">
                <a:solidFill>
                  <a:srgbClr val="000000"/>
                </a:solidFill>
              </a:rPr>
              <a:t>yet</a:t>
            </a:r>
            <a:r>
              <a:rPr lang="it-IT" sz="2000" dirty="0" smtClean="0">
                <a:solidFill>
                  <a:srgbClr val="000000"/>
                </a:solidFill>
              </a:rPr>
              <a:t> to be </a:t>
            </a:r>
            <a:r>
              <a:rPr lang="it-IT" sz="2000" dirty="0" err="1" smtClean="0">
                <a:solidFill>
                  <a:srgbClr val="000000"/>
                </a:solidFill>
              </a:rPr>
              <a:t>fully</a:t>
            </a:r>
            <a:r>
              <a:rPr lang="it-IT" sz="2000" dirty="0" smtClean="0">
                <a:solidFill>
                  <a:srgbClr val="000000"/>
                </a:solidFill>
              </a:rPr>
              <a:t> </a:t>
            </a:r>
            <a:r>
              <a:rPr lang="it-IT" sz="2000" dirty="0" err="1" smtClean="0">
                <a:solidFill>
                  <a:srgbClr val="000000"/>
                </a:solidFill>
              </a:rPr>
              <a:t>exploited</a:t>
            </a:r>
            <a:r>
              <a:rPr lang="it-IT" sz="2000" dirty="0" smtClean="0">
                <a:solidFill>
                  <a:srgbClr val="000000"/>
                </a:solidFill>
              </a:rPr>
              <a:t>  </a:t>
            </a:r>
          </a:p>
          <a:p>
            <a:pPr lvl="2"/>
            <a:r>
              <a:rPr lang="it-IT" dirty="0" smtClean="0"/>
              <a:t>Engagement </a:t>
            </a:r>
            <a:r>
              <a:rPr lang="it-IT" dirty="0" smtClean="0"/>
              <a:t>from </a:t>
            </a:r>
            <a:r>
              <a:rPr lang="it-IT" dirty="0" err="1" smtClean="0"/>
              <a:t>theory</a:t>
            </a:r>
            <a:r>
              <a:rPr lang="it-IT" dirty="0" smtClean="0"/>
              <a:t> community </a:t>
            </a:r>
            <a:r>
              <a:rPr lang="it-IT" dirty="0" err="1" smtClean="0"/>
              <a:t>is</a:t>
            </a:r>
            <a:r>
              <a:rPr lang="it-IT" dirty="0" smtClean="0"/>
              <a:t> </a:t>
            </a:r>
            <a:r>
              <a:rPr lang="it-IT" dirty="0" err="1" smtClean="0"/>
              <a:t>really</a:t>
            </a:r>
            <a:r>
              <a:rPr lang="it-IT" dirty="0" smtClean="0"/>
              <a:t> </a:t>
            </a:r>
            <a:r>
              <a:rPr lang="it-IT" dirty="0" err="1" smtClean="0"/>
              <a:t>important</a:t>
            </a:r>
            <a:r>
              <a:rPr lang="it-IT" dirty="0"/>
              <a:t> </a:t>
            </a:r>
            <a:r>
              <a:rPr lang="it-IT" dirty="0" smtClean="0">
                <a:sym typeface="Wingdings"/>
              </a:rPr>
              <a:t> </a:t>
            </a:r>
            <a:r>
              <a:rPr lang="it-IT" dirty="0" smtClean="0"/>
              <a:t> </a:t>
            </a:r>
            <a:r>
              <a:rPr lang="it-IT" dirty="0" err="1" smtClean="0"/>
              <a:t>leading</a:t>
            </a:r>
            <a:r>
              <a:rPr lang="it-IT" dirty="0" smtClean="0"/>
              <a:t> to </a:t>
            </a:r>
            <a:r>
              <a:rPr lang="it-IT" dirty="0" err="1" smtClean="0"/>
              <a:t>very</a:t>
            </a:r>
            <a:r>
              <a:rPr lang="it-IT" dirty="0" smtClean="0"/>
              <a:t> </a:t>
            </a:r>
            <a:r>
              <a:rPr lang="it-IT" dirty="0" err="1" smtClean="0"/>
              <a:t>interesting</a:t>
            </a:r>
            <a:r>
              <a:rPr lang="it-IT" dirty="0" smtClean="0"/>
              <a:t> </a:t>
            </a:r>
            <a:r>
              <a:rPr lang="it-IT" dirty="0" err="1" smtClean="0"/>
              <a:t>results</a:t>
            </a:r>
            <a:r>
              <a:rPr lang="it-IT" dirty="0" smtClean="0"/>
              <a:t> </a:t>
            </a:r>
            <a:r>
              <a:rPr lang="it-IT" dirty="0" err="1" smtClean="0"/>
              <a:t>where</a:t>
            </a:r>
            <a:r>
              <a:rPr lang="it-IT" dirty="0" smtClean="0"/>
              <a:t> </a:t>
            </a:r>
            <a:r>
              <a:rPr lang="it-IT" dirty="0" err="1" smtClean="0"/>
              <a:t>it</a:t>
            </a:r>
            <a:r>
              <a:rPr lang="it-IT" dirty="0" smtClean="0"/>
              <a:t> </a:t>
            </a:r>
            <a:r>
              <a:rPr lang="it-IT" dirty="0" err="1" smtClean="0"/>
              <a:t>started</a:t>
            </a:r>
            <a:r>
              <a:rPr lang="it-IT" dirty="0" smtClean="0"/>
              <a:t>!</a:t>
            </a:r>
          </a:p>
          <a:p>
            <a:pPr lvl="2"/>
            <a:r>
              <a:rPr lang="it-IT" dirty="0" smtClean="0"/>
              <a:t>Detector-</a:t>
            </a:r>
            <a:r>
              <a:rPr lang="it-IT" dirty="0" err="1" smtClean="0"/>
              <a:t>level</a:t>
            </a:r>
            <a:r>
              <a:rPr lang="it-IT" dirty="0" smtClean="0"/>
              <a:t> </a:t>
            </a:r>
            <a:r>
              <a:rPr lang="it-IT" dirty="0" err="1" smtClean="0"/>
              <a:t>studies</a:t>
            </a:r>
            <a:r>
              <a:rPr lang="it-IT" dirty="0" smtClean="0"/>
              <a:t> </a:t>
            </a:r>
            <a:r>
              <a:rPr lang="it-IT" dirty="0" err="1" smtClean="0"/>
              <a:t>crucial</a:t>
            </a:r>
            <a:r>
              <a:rPr lang="it-IT" dirty="0" smtClean="0"/>
              <a:t> for </a:t>
            </a:r>
            <a:r>
              <a:rPr lang="it-IT" dirty="0" err="1" smtClean="0"/>
              <a:t>next</a:t>
            </a:r>
            <a:r>
              <a:rPr lang="it-IT" dirty="0" smtClean="0"/>
              <a:t> </a:t>
            </a:r>
            <a:r>
              <a:rPr lang="it-IT" dirty="0" err="1" smtClean="0"/>
              <a:t>phase</a:t>
            </a:r>
            <a:r>
              <a:rPr lang="it-IT" dirty="0" smtClean="0"/>
              <a:t> </a:t>
            </a:r>
          </a:p>
          <a:p>
            <a:pPr lvl="1"/>
            <a:endParaRPr lang="it-IT" sz="1000" dirty="0">
              <a:solidFill>
                <a:schemeClr val="tx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smtClean="0"/>
              <a:t>Back-up</a:t>
            </a:r>
            <a:endParaRPr lang="en-US" dirty="0"/>
          </a:p>
        </p:txBody>
      </p:sp>
      <p:sp>
        <p:nvSpPr>
          <p:cNvPr id="8" name="Sottotitolo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3382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LHeC</a:t>
            </a:r>
            <a:r>
              <a:rPr lang="en-US" dirty="0" smtClean="0"/>
              <a:t> Prospects for </a:t>
            </a:r>
            <a:r>
              <a:rPr lang="en-US" dirty="0" err="1" smtClean="0"/>
              <a:t>WW</a:t>
            </a:r>
            <a:r>
              <a:rPr lang="en-US" dirty="0" err="1" smtClean="0">
                <a:latin typeface="Symbol" charset="2"/>
                <a:cs typeface="Symbol" charset="2"/>
              </a:rPr>
              <a:t>g</a:t>
            </a:r>
            <a:endParaRPr lang="en-US" dirty="0">
              <a:latin typeface="Symbol" charset="2"/>
              <a:cs typeface="Symbol" charset="2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1/19/2017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Monica D'Onofrio, 1st FCC physics week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304800" y="838200"/>
            <a:ext cx="4724400" cy="531876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Select on </a:t>
            </a:r>
            <a:r>
              <a:rPr lang="en-US" sz="2400" dirty="0" err="1" smtClean="0"/>
              <a:t>p</a:t>
            </a:r>
            <a:r>
              <a:rPr lang="en-US" sz="2400" baseline="-25000" dirty="0" err="1" smtClean="0"/>
              <a:t>T</a:t>
            </a:r>
            <a:r>
              <a:rPr lang="en-US" sz="2400" baseline="-25000" dirty="0" smtClean="0"/>
              <a:t> </a:t>
            </a:r>
            <a:r>
              <a:rPr lang="en-US" sz="2400" dirty="0" smtClean="0"/>
              <a:t>of </a:t>
            </a:r>
            <a:r>
              <a:rPr lang="en-US" sz="2400" dirty="0" smtClean="0">
                <a:latin typeface="Symbol" charset="2"/>
                <a:cs typeface="Symbol" charset="2"/>
              </a:rPr>
              <a:t>g</a:t>
            </a:r>
            <a:r>
              <a:rPr lang="en-US" sz="2400" dirty="0" smtClean="0"/>
              <a:t> and jet </a:t>
            </a:r>
          </a:p>
          <a:p>
            <a:r>
              <a:rPr lang="en-US" sz="2400" dirty="0" smtClean="0"/>
              <a:t>Sensitivity to </a:t>
            </a:r>
            <a:r>
              <a:rPr lang="en-US" sz="2400" dirty="0" err="1" smtClean="0">
                <a:latin typeface="Symbol" charset="2"/>
                <a:cs typeface="Symbol" charset="2"/>
              </a:rPr>
              <a:t>Df</a:t>
            </a:r>
            <a:r>
              <a:rPr lang="en-US" sz="2400" dirty="0" smtClean="0"/>
              <a:t> (</a:t>
            </a:r>
            <a:r>
              <a:rPr lang="en-US" sz="2400" dirty="0" smtClean="0">
                <a:latin typeface="Symbol" charset="2"/>
                <a:cs typeface="Symbol" charset="2"/>
              </a:rPr>
              <a:t>g</a:t>
            </a:r>
            <a:r>
              <a:rPr lang="en-US" sz="2400" dirty="0" smtClean="0"/>
              <a:t>-jet)</a:t>
            </a:r>
            <a:endParaRPr 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35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5400" y="415199"/>
            <a:ext cx="4038600" cy="1337401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9253" y="1676400"/>
            <a:ext cx="4128947" cy="3734963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81000" y="5410200"/>
            <a:ext cx="868680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Competitive constraints at </a:t>
            </a:r>
            <a:r>
              <a:rPr lang="en-US" sz="2000" dirty="0" err="1" smtClean="0">
                <a:solidFill>
                  <a:srgbClr val="FF0000"/>
                </a:solidFill>
              </a:rPr>
              <a:t>LHeC</a:t>
            </a:r>
            <a:r>
              <a:rPr lang="en-US" sz="2000" dirty="0" smtClean="0">
                <a:solidFill>
                  <a:srgbClr val="FF0000"/>
                </a:solidFill>
              </a:rPr>
              <a:t> already for ~ 100 fb</a:t>
            </a:r>
            <a:r>
              <a:rPr lang="en-US" sz="2000" baseline="30000" dirty="0" smtClean="0">
                <a:solidFill>
                  <a:srgbClr val="FF0000"/>
                </a:solidFill>
              </a:rPr>
              <a:t>-1 </a:t>
            </a:r>
          </a:p>
          <a:p>
            <a:r>
              <a:rPr lang="en-US" i="1" dirty="0" smtClean="0"/>
              <a:t>Can access a space inaccessible for LEP </a:t>
            </a:r>
          </a:p>
          <a:p>
            <a:r>
              <a:rPr lang="en-US" i="1" dirty="0" smtClean="0"/>
              <a:t>(Note: </a:t>
            </a:r>
            <a:r>
              <a:rPr lang="en-US" dirty="0">
                <a:solidFill>
                  <a:srgbClr val="FF0000"/>
                </a:solidFill>
              </a:rPr>
              <a:t>E(e)=100 </a:t>
            </a:r>
            <a:r>
              <a:rPr lang="en-US" dirty="0" err="1">
                <a:solidFill>
                  <a:srgbClr val="FF0000"/>
                </a:solidFill>
              </a:rPr>
              <a:t>GeV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  <a:sym typeface="Wingdings"/>
              </a:rPr>
              <a:t> </a:t>
            </a:r>
            <a:r>
              <a:rPr lang="en-US" i="1" dirty="0" smtClean="0"/>
              <a:t>expect slightly worse for 60 </a:t>
            </a:r>
            <a:r>
              <a:rPr lang="en-US" i="1" dirty="0" err="1" smtClean="0"/>
              <a:t>GeV</a:t>
            </a:r>
            <a:r>
              <a:rPr lang="en-US" i="1" dirty="0" smtClean="0"/>
              <a:t>, but not much)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51260" y="1676400"/>
            <a:ext cx="3935540" cy="3776382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5017629" y="0"/>
            <a:ext cx="414728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5"/>
              </a:rPr>
              <a:t>http://arxiv.org/pdf/1405.6056v1.</a:t>
            </a:r>
            <a:r>
              <a:rPr lang="en-US" dirty="0" smtClean="0">
                <a:hlinkClick r:id="rId5"/>
              </a:rPr>
              <a:t>pdf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90154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312912" y="762000"/>
            <a:ext cx="7992888" cy="5170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heavy leptons:</a:t>
            </a:r>
            <a:endParaRPr lang="en-US" sz="1600" dirty="0" smtClean="0"/>
          </a:p>
          <a:p>
            <a:pPr marL="742950" lvl="1" indent="-285750">
              <a:buFont typeface="Arial"/>
              <a:buChar char="•"/>
            </a:pPr>
            <a:r>
              <a:rPr lang="en-US" sz="1600" dirty="0" smtClean="0"/>
              <a:t>vector</a:t>
            </a:r>
            <a:r>
              <a:rPr lang="en-US" sz="1600" dirty="0"/>
              <a:t>-like leptons</a:t>
            </a:r>
            <a:r>
              <a:rPr lang="en-US" sz="1600" dirty="0" smtClean="0"/>
              <a:t>: left and right </a:t>
            </a:r>
            <a:r>
              <a:rPr lang="en-US" sz="1600" dirty="0" err="1" smtClean="0"/>
              <a:t>chiralities</a:t>
            </a:r>
            <a:r>
              <a:rPr lang="en-US" sz="1600" dirty="0" smtClean="0"/>
              <a:t> have same transformation properties</a:t>
            </a:r>
          </a:p>
          <a:p>
            <a:pPr marL="1200150" lvl="2" indent="-285750">
              <a:buFont typeface="Arial"/>
              <a:buChar char="•"/>
            </a:pPr>
            <a:r>
              <a:rPr lang="en-US" sz="1600" dirty="0" smtClean="0"/>
              <a:t>predicted in GUT theories (E</a:t>
            </a:r>
            <a:r>
              <a:rPr lang="en-US" sz="1600" baseline="-25000" dirty="0" smtClean="0"/>
              <a:t>6</a:t>
            </a:r>
            <a:r>
              <a:rPr lang="en-US" sz="1600" dirty="0" smtClean="0"/>
              <a:t>) or in Composite Higgs Models</a:t>
            </a:r>
          </a:p>
          <a:p>
            <a:pPr marL="1200150" lvl="2" indent="-285750">
              <a:buFont typeface="Arial"/>
              <a:buChar char="•"/>
            </a:pPr>
            <a:r>
              <a:rPr lang="en-US" sz="1600" dirty="0" smtClean="0"/>
              <a:t>couplings: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 err="1"/>
              <a:t>Majorana</a:t>
            </a:r>
            <a:r>
              <a:rPr lang="en-US" sz="1600" dirty="0"/>
              <a:t> Neutrino Production </a:t>
            </a:r>
            <a:r>
              <a:rPr lang="en-US" sz="1600" dirty="0" smtClean="0"/>
              <a:t>in </a:t>
            </a:r>
            <a:r>
              <a:rPr lang="en-US" sz="1600" dirty="0"/>
              <a:t>an Effective Approach 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  </a:t>
            </a:r>
            <a:r>
              <a:rPr lang="en-US" sz="1100" dirty="0" smtClean="0"/>
              <a:t> </a:t>
            </a:r>
            <a:r>
              <a:rPr lang="en-US" sz="1100" b="1" dirty="0" smtClean="0">
                <a:solidFill>
                  <a:srgbClr val="006600"/>
                </a:solidFill>
              </a:rPr>
              <a:t>(</a:t>
            </a:r>
            <a:r>
              <a:rPr lang="en-US" sz="1100" b="1" dirty="0">
                <a:solidFill>
                  <a:srgbClr val="006600"/>
                </a:solidFill>
              </a:rPr>
              <a:t>L. Duarte et al. 1412.1433</a:t>
            </a:r>
            <a:r>
              <a:rPr lang="en-US" sz="1100" b="1" dirty="0" smtClean="0">
                <a:solidFill>
                  <a:srgbClr val="006600"/>
                </a:solidFill>
              </a:rPr>
              <a:t>)</a:t>
            </a:r>
            <a:endParaRPr lang="en-US" sz="1100" dirty="0"/>
          </a:p>
          <a:p>
            <a:pPr lvl="1"/>
            <a:r>
              <a:rPr lang="en-US" sz="1600" dirty="0" smtClean="0"/>
              <a:t>	SM </a:t>
            </a:r>
            <a:r>
              <a:rPr lang="en-US" sz="1600" dirty="0"/>
              <a:t>background from</a:t>
            </a:r>
          </a:p>
          <a:p>
            <a:pPr lvl="1"/>
            <a:r>
              <a:rPr lang="en-US" sz="1600" dirty="0" smtClean="0"/>
              <a:t>	</a:t>
            </a:r>
            <a:r>
              <a:rPr lang="en-US" sz="1200" i="1" dirty="0" smtClean="0">
                <a:latin typeface="Times New Roman"/>
                <a:cs typeface="Times New Roman"/>
              </a:rPr>
              <a:t>able </a:t>
            </a:r>
            <a:r>
              <a:rPr lang="en-US" sz="1200" i="1" dirty="0">
                <a:latin typeface="Times New Roman"/>
                <a:cs typeface="Times New Roman"/>
              </a:rPr>
              <a:t>to discover </a:t>
            </a:r>
            <a:r>
              <a:rPr lang="en-US" sz="1200" i="1" dirty="0" err="1">
                <a:latin typeface="Times New Roman"/>
                <a:cs typeface="Times New Roman"/>
              </a:rPr>
              <a:t>Majorana</a:t>
            </a:r>
            <a:r>
              <a:rPr lang="en-US" sz="1200" i="1" dirty="0">
                <a:latin typeface="Times New Roman"/>
                <a:cs typeface="Times New Roman"/>
              </a:rPr>
              <a:t> neutrinos up to 700 </a:t>
            </a:r>
            <a:r>
              <a:rPr lang="en-US" sz="1200" i="1" dirty="0" err="1">
                <a:latin typeface="Times New Roman"/>
                <a:cs typeface="Times New Roman"/>
              </a:rPr>
              <a:t>GeV</a:t>
            </a:r>
            <a:r>
              <a:rPr lang="en-US" sz="1200" i="1" dirty="0">
                <a:latin typeface="Times New Roman"/>
                <a:cs typeface="Times New Roman"/>
              </a:rPr>
              <a:t> </a:t>
            </a:r>
            <a:r>
              <a:rPr lang="en-US" sz="1200" i="1" dirty="0" smtClean="0">
                <a:latin typeface="Times New Roman"/>
                <a:cs typeface="Times New Roman"/>
              </a:rPr>
              <a:t>(</a:t>
            </a:r>
            <a:r>
              <a:rPr lang="en-US" sz="1200" i="1" dirty="0">
                <a:latin typeface="Times New Roman"/>
                <a:cs typeface="Times New Roman"/>
              </a:rPr>
              <a:t>for </a:t>
            </a:r>
            <a:r>
              <a:rPr lang="en-US" sz="1200" i="1" dirty="0" err="1">
                <a:latin typeface="Times New Roman"/>
                <a:cs typeface="Times New Roman"/>
              </a:rPr>
              <a:t>E</a:t>
            </a:r>
            <a:r>
              <a:rPr lang="en-US" sz="1200" i="1" baseline="-25000" dirty="0" err="1">
                <a:latin typeface="Times New Roman"/>
                <a:cs typeface="Times New Roman"/>
              </a:rPr>
              <a:t>e</a:t>
            </a:r>
            <a:r>
              <a:rPr lang="en-US" sz="1200" i="1" dirty="0">
                <a:latin typeface="Times New Roman"/>
                <a:cs typeface="Times New Roman"/>
              </a:rPr>
              <a:t> = 50 </a:t>
            </a:r>
            <a:r>
              <a:rPr lang="en-US" sz="1200" i="1" dirty="0" err="1">
                <a:latin typeface="Times New Roman"/>
                <a:cs typeface="Times New Roman"/>
              </a:rPr>
              <a:t>GeV</a:t>
            </a:r>
            <a:r>
              <a:rPr lang="en-US" sz="1200" i="1" dirty="0">
                <a:latin typeface="Times New Roman"/>
                <a:cs typeface="Times New Roman"/>
              </a:rPr>
              <a:t>) </a:t>
            </a:r>
            <a:endParaRPr lang="en-US" sz="1600" i="1" dirty="0">
              <a:latin typeface="Times New Roman"/>
              <a:cs typeface="Times New Roman"/>
            </a:endParaRPr>
          </a:p>
          <a:p>
            <a:r>
              <a:rPr lang="en-US" sz="1600" dirty="0" smtClean="0">
                <a:solidFill>
                  <a:srgbClr val="FF0000"/>
                </a:solidFill>
              </a:rPr>
              <a:t/>
            </a:r>
            <a:br>
              <a:rPr lang="en-US" sz="1600" dirty="0" smtClean="0">
                <a:solidFill>
                  <a:srgbClr val="FF0000"/>
                </a:solidFill>
              </a:rPr>
            </a:br>
            <a:r>
              <a:rPr lang="en-US" sz="1600" dirty="0" smtClean="0">
                <a:solidFill>
                  <a:srgbClr val="FF0000"/>
                </a:solidFill>
              </a:rPr>
              <a:t>vector</a:t>
            </a:r>
            <a:r>
              <a:rPr lang="en-US" sz="1600" dirty="0">
                <a:solidFill>
                  <a:srgbClr val="FF0000"/>
                </a:solidFill>
              </a:rPr>
              <a:t>-like </a:t>
            </a:r>
            <a:r>
              <a:rPr lang="en-US" sz="1600" dirty="0" smtClean="0">
                <a:solidFill>
                  <a:srgbClr val="FF0000"/>
                </a:solidFill>
              </a:rPr>
              <a:t>quarks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 smtClean="0"/>
              <a:t>single production of top partners, </a:t>
            </a:r>
            <a:br>
              <a:rPr lang="en-US" sz="1600" dirty="0" smtClean="0"/>
            </a:br>
            <a:r>
              <a:rPr lang="en-US" sz="1600" dirty="0" smtClean="0"/>
              <a:t>sensitive to couplings: </a:t>
            </a:r>
            <a:endParaRPr lang="en-US" sz="1600" dirty="0" smtClean="0">
              <a:solidFill>
                <a:srgbClr val="FF0000"/>
              </a:solidFill>
            </a:endParaRPr>
          </a:p>
          <a:p>
            <a:r>
              <a:rPr lang="en-US" sz="1600" dirty="0" smtClean="0">
                <a:solidFill>
                  <a:srgbClr val="FF0000"/>
                </a:solidFill>
              </a:rPr>
              <a:t>              </a:t>
            </a:r>
            <a:r>
              <a:rPr lang="en-US" sz="1600" i="1" dirty="0" smtClean="0">
                <a:solidFill>
                  <a:schemeClr val="tx1"/>
                </a:solidFill>
                <a:latin typeface="Times New Roman"/>
                <a:cs typeface="Times New Roman"/>
              </a:rPr>
              <a:t> (coupling to light quarks)</a:t>
            </a:r>
            <a:endParaRPr lang="en-US" sz="1600" i="1" dirty="0">
              <a:solidFill>
                <a:schemeClr val="tx1"/>
              </a:solidFill>
              <a:latin typeface="Times New Roman"/>
              <a:cs typeface="Times New Roman"/>
            </a:endParaRPr>
          </a:p>
          <a:p>
            <a:endParaRPr lang="en-US" sz="1600" dirty="0" smtClean="0">
              <a:solidFill>
                <a:srgbClr val="FF0000"/>
              </a:solidFill>
            </a:endParaRPr>
          </a:p>
          <a:p>
            <a:r>
              <a:rPr lang="en-US" sz="1600" dirty="0" smtClean="0">
                <a:solidFill>
                  <a:srgbClr val="FF0000"/>
                </a:solidFill>
              </a:rPr>
              <a:t>REMOVE ??? </a:t>
            </a:r>
          </a:p>
          <a:p>
            <a:r>
              <a:rPr lang="en-US" sz="1600" dirty="0" err="1" smtClean="0">
                <a:solidFill>
                  <a:srgbClr val="FF0000"/>
                </a:solidFill>
              </a:rPr>
              <a:t>diquarks</a:t>
            </a:r>
            <a:endParaRPr lang="en-US" sz="1600" dirty="0" smtClean="0">
              <a:solidFill>
                <a:srgbClr val="FF0000"/>
              </a:solidFill>
            </a:endParaRPr>
          </a:p>
          <a:p>
            <a:pPr marL="742950" lvl="1" indent="-285750">
              <a:buFont typeface="Arial"/>
              <a:buChar char="•"/>
            </a:pPr>
            <a:r>
              <a:rPr lang="en-US" sz="1600" dirty="0" smtClean="0">
                <a:solidFill>
                  <a:schemeClr val="accent6"/>
                </a:solidFill>
              </a:rPr>
              <a:t>predicted in superstring inspired E6 and composite models</a:t>
            </a:r>
          </a:p>
          <a:p>
            <a:pPr marL="742950" lvl="1" indent="-285750">
              <a:buFont typeface="Arial"/>
              <a:buChar char="•"/>
            </a:pPr>
            <a:r>
              <a:rPr lang="en-CA" sz="1600" dirty="0"/>
              <a:t>could carry charge 1/3, 2/3, 4/3 and be scalar or </a:t>
            </a:r>
            <a:r>
              <a:rPr lang="en-CA" sz="1600" dirty="0" smtClean="0"/>
              <a:t>vector</a:t>
            </a:r>
            <a:endParaRPr lang="en-US" sz="1600" dirty="0" smtClean="0">
              <a:solidFill>
                <a:schemeClr val="accent6"/>
              </a:solidFill>
            </a:endParaRPr>
          </a:p>
          <a:p>
            <a:pPr marL="742950" lvl="1" indent="-285750">
              <a:buFont typeface="Arial"/>
              <a:buChar char="•"/>
            </a:pPr>
            <a:r>
              <a:rPr lang="en-US" sz="1600" dirty="0" smtClean="0">
                <a:solidFill>
                  <a:schemeClr val="accent6"/>
                </a:solidFill>
              </a:rPr>
              <a:t>in </a:t>
            </a:r>
            <a:r>
              <a:rPr lang="en-US" sz="1600" dirty="0" err="1" smtClean="0">
                <a:solidFill>
                  <a:schemeClr val="accent6"/>
                </a:solidFill>
              </a:rPr>
              <a:t>gp</a:t>
            </a:r>
            <a:r>
              <a:rPr lang="en-US" sz="1600" dirty="0" smtClean="0">
                <a:solidFill>
                  <a:schemeClr val="accent6"/>
                </a:solidFill>
              </a:rPr>
              <a:t> production</a:t>
            </a:r>
            <a:endParaRPr lang="en-CA" sz="1600" dirty="0"/>
          </a:p>
        </p:txBody>
      </p:sp>
      <p:grpSp>
        <p:nvGrpSpPr>
          <p:cNvPr id="5" name="Group 10"/>
          <p:cNvGrpSpPr>
            <a:grpSpLocks/>
          </p:cNvGrpSpPr>
          <p:nvPr/>
        </p:nvGrpSpPr>
        <p:grpSpPr bwMode="auto">
          <a:xfrm>
            <a:off x="7164288" y="692696"/>
            <a:ext cx="1657102" cy="1368152"/>
            <a:chOff x="521" y="1616"/>
            <a:chExt cx="1134" cy="889"/>
          </a:xfrm>
        </p:grpSpPr>
        <p:pic>
          <p:nvPicPr>
            <p:cNvPr id="6" name="Picture 1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77" t="19818" r="9584" b="29341"/>
            <a:stretch>
              <a:fillRect/>
            </a:stretch>
          </p:blipFill>
          <p:spPr bwMode="auto">
            <a:xfrm>
              <a:off x="521" y="1661"/>
              <a:ext cx="1134" cy="8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graphicFrame>
          <p:nvGraphicFramePr>
            <p:cNvPr id="7" name="Object 12"/>
            <p:cNvGraphicFramePr>
              <a:graphicFrameLocks noChangeAspect="1"/>
            </p:cNvGraphicFramePr>
            <p:nvPr/>
          </p:nvGraphicFramePr>
          <p:xfrm>
            <a:off x="566" y="1889"/>
            <a:ext cx="80" cy="8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9242" name="Equation" r:id="rId4" imgW="126720" imgH="126720" progId="Equation.DSMT4">
                    <p:embed/>
                  </p:oleObj>
                </mc:Choice>
                <mc:Fallback>
                  <p:oleObj name="Equation" r:id="rId4" imgW="126720" imgH="12672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66" y="1889"/>
                          <a:ext cx="80" cy="8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8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" name="Object 13"/>
            <p:cNvGraphicFramePr>
              <a:graphicFrameLocks noChangeAspect="1"/>
            </p:cNvGraphicFramePr>
            <p:nvPr/>
          </p:nvGraphicFramePr>
          <p:xfrm>
            <a:off x="1428" y="1616"/>
            <a:ext cx="80" cy="8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9243" name="Equation" r:id="rId6" imgW="126720" imgH="126720" progId="Equation.DSMT4">
                    <p:embed/>
                  </p:oleObj>
                </mc:Choice>
                <mc:Fallback>
                  <p:oleObj name="Equation" r:id="rId6" imgW="126720" imgH="12672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28" y="1616"/>
                          <a:ext cx="80" cy="8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8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9" name="Object 1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3542775"/>
                </p:ext>
              </p:extLst>
            </p:nvPr>
          </p:nvGraphicFramePr>
          <p:xfrm>
            <a:off x="1084" y="1778"/>
            <a:ext cx="224" cy="12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9244" name="Equation" r:id="rId7" imgW="355600" imgH="190500" progId="Equation.DSMT4">
                    <p:embed/>
                  </p:oleObj>
                </mc:Choice>
                <mc:Fallback>
                  <p:oleObj name="Equation" r:id="rId7" imgW="355600" imgH="1905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84" y="1778"/>
                          <a:ext cx="224" cy="12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8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" name="Object 15"/>
            <p:cNvGraphicFramePr>
              <a:graphicFrameLocks noChangeAspect="1"/>
            </p:cNvGraphicFramePr>
            <p:nvPr/>
          </p:nvGraphicFramePr>
          <p:xfrm>
            <a:off x="1428" y="1979"/>
            <a:ext cx="88" cy="10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9245" name="Equation" r:id="rId9" imgW="139680" imgH="164880" progId="Equation.DSMT4">
                    <p:embed/>
                  </p:oleObj>
                </mc:Choice>
                <mc:Fallback>
                  <p:oleObj name="Equation" r:id="rId9" imgW="139680" imgH="16488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28" y="1979"/>
                          <a:ext cx="88" cy="10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8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1" name="Object 16"/>
            <p:cNvGraphicFramePr>
              <a:graphicFrameLocks noChangeAspect="1"/>
            </p:cNvGraphicFramePr>
            <p:nvPr/>
          </p:nvGraphicFramePr>
          <p:xfrm>
            <a:off x="566" y="2388"/>
            <a:ext cx="88" cy="10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9246" name="Equation" r:id="rId11" imgW="139680" imgH="164880" progId="Equation.DSMT4">
                    <p:embed/>
                  </p:oleObj>
                </mc:Choice>
                <mc:Fallback>
                  <p:oleObj name="Equation" r:id="rId11" imgW="139680" imgH="16488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66" y="2388"/>
                          <a:ext cx="88" cy="10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8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2" name="Rectangle 17"/>
            <p:cNvSpPr>
              <a:spLocks noChangeArrowheads="1"/>
            </p:cNvSpPr>
            <p:nvPr/>
          </p:nvSpPr>
          <p:spPr bwMode="auto">
            <a:xfrm>
              <a:off x="1357" y="1616"/>
              <a:ext cx="298" cy="45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graphicFrame>
          <p:nvGraphicFramePr>
            <p:cNvPr id="13" name="Object 18"/>
            <p:cNvGraphicFramePr>
              <a:graphicFrameLocks noChangeAspect="1"/>
            </p:cNvGraphicFramePr>
            <p:nvPr/>
          </p:nvGraphicFramePr>
          <p:xfrm>
            <a:off x="1066" y="2115"/>
            <a:ext cx="273" cy="10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9247" name="Equation" r:id="rId13" imgW="533160" imgH="203040" progId="Equation.DSMT4">
                    <p:embed/>
                  </p:oleObj>
                </mc:Choice>
                <mc:Fallback>
                  <p:oleObj name="Equation" r:id="rId13" imgW="533160" imgH="20304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66" y="2115"/>
                          <a:ext cx="273" cy="10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8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Heavy fermions/ colored bosons: covered in other talks </a:t>
            </a:r>
            <a:endParaRPr lang="en-US" sz="2400" dirty="0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1/19/2017</a:t>
            </a:r>
            <a:endParaRPr lang="en-US" sz="1400"/>
          </a:p>
        </p:txBody>
      </p:sp>
      <p:sp>
        <p:nvSpPr>
          <p:cNvPr id="42" name="Espace réservé du pied de page 4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Monica D'Onofrio, 1st FCC physics week</a:t>
            </a:r>
            <a:endParaRPr lang="en-US" sz="1400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201CCD-494A-CC4B-811C-3A732A336A38}" type="slidenum">
              <a:rPr lang="en-US" smtClean="0"/>
              <a:pPr>
                <a:defRPr/>
              </a:pPr>
              <a:t>36</a:t>
            </a:fld>
            <a:endParaRPr lang="en-US" sz="1400"/>
          </a:p>
        </p:txBody>
      </p:sp>
      <p:graphicFrame>
        <p:nvGraphicFramePr>
          <p:cNvPr id="23" name="Obje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41031218"/>
              </p:ext>
            </p:extLst>
          </p:nvPr>
        </p:nvGraphicFramePr>
        <p:xfrm>
          <a:off x="2584450" y="1770062"/>
          <a:ext cx="3816350" cy="287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248" name="Equation" r:id="rId15" imgW="2692400" imgH="203200" progId="Equation.DSMT4">
                  <p:embed/>
                </p:oleObj>
              </mc:Choice>
              <mc:Fallback>
                <p:oleObj name="Equation" r:id="rId15" imgW="2692400" imgH="203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2584450" y="1770062"/>
                        <a:ext cx="3816350" cy="2873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Obje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00541764"/>
              </p:ext>
            </p:extLst>
          </p:nvPr>
        </p:nvGraphicFramePr>
        <p:xfrm>
          <a:off x="3505200" y="3751262"/>
          <a:ext cx="1854200" cy="287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249" name="Equation" r:id="rId17" imgW="1308100" imgH="203200" progId="Equation.DSMT4">
                  <p:embed/>
                </p:oleObj>
              </mc:Choice>
              <mc:Fallback>
                <p:oleObj name="Equation" r:id="rId17" imgW="1308100" imgH="203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3505200" y="3751262"/>
                        <a:ext cx="1854200" cy="2873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8" name="Group 16"/>
          <p:cNvGrpSpPr>
            <a:grpSpLocks/>
          </p:cNvGrpSpPr>
          <p:nvPr/>
        </p:nvGrpSpPr>
        <p:grpSpPr bwMode="auto">
          <a:xfrm>
            <a:off x="6934200" y="4572000"/>
            <a:ext cx="1871663" cy="1081088"/>
            <a:chOff x="884" y="2795"/>
            <a:chExt cx="1769" cy="909"/>
          </a:xfrm>
        </p:grpSpPr>
        <p:pic>
          <p:nvPicPr>
            <p:cNvPr id="29" name="Picture 10"/>
            <p:cNvPicPr>
              <a:picLocks noChangeAspect="1" noChangeArrowheads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021" t="25742" r="16005" b="38657"/>
            <a:stretch>
              <a:fillRect/>
            </a:stretch>
          </p:blipFill>
          <p:spPr bwMode="auto">
            <a:xfrm>
              <a:off x="884" y="2795"/>
              <a:ext cx="1769" cy="90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1973" y="3249"/>
              <a:ext cx="118" cy="90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graphicFrame>
          <p:nvGraphicFramePr>
            <p:cNvPr id="31" name="Object 12"/>
            <p:cNvGraphicFramePr>
              <a:graphicFrameLocks noChangeAspect="1"/>
            </p:cNvGraphicFramePr>
            <p:nvPr/>
          </p:nvGraphicFramePr>
          <p:xfrm>
            <a:off x="1837" y="3067"/>
            <a:ext cx="227" cy="14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9250" name="Equation" r:id="rId20" imgW="431640" imgH="279360" progId="Equation.DSMT4">
                    <p:embed/>
                  </p:oleObj>
                </mc:Choice>
                <mc:Fallback>
                  <p:oleObj name="Equation" r:id="rId20" imgW="431640" imgH="27936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37" y="3067"/>
                          <a:ext cx="227" cy="14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8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2" name="Object 13"/>
            <p:cNvGraphicFramePr>
              <a:graphicFrameLocks noChangeAspect="1"/>
            </p:cNvGraphicFramePr>
            <p:nvPr/>
          </p:nvGraphicFramePr>
          <p:xfrm>
            <a:off x="1111" y="2795"/>
            <a:ext cx="115" cy="13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9251" name="Equation" r:id="rId22" imgW="139680" imgH="164880" progId="Equation.DSMT4">
                    <p:embed/>
                  </p:oleObj>
                </mc:Choice>
                <mc:Fallback>
                  <p:oleObj name="Equation" r:id="rId22" imgW="139680" imgH="16488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11" y="2795"/>
                          <a:ext cx="115" cy="13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8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3" name="Object 14"/>
            <p:cNvGraphicFramePr>
              <a:graphicFrameLocks noChangeAspect="1"/>
            </p:cNvGraphicFramePr>
            <p:nvPr/>
          </p:nvGraphicFramePr>
          <p:xfrm>
            <a:off x="975" y="3430"/>
            <a:ext cx="105" cy="13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9252" name="Equation" r:id="rId24" imgW="126720" imgH="164880" progId="Equation.DSMT4">
                    <p:embed/>
                  </p:oleObj>
                </mc:Choice>
                <mc:Fallback>
                  <p:oleObj name="Equation" r:id="rId24" imgW="126720" imgH="16488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75" y="3430"/>
                          <a:ext cx="105" cy="13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8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4" name="Object 15"/>
            <p:cNvGraphicFramePr>
              <a:graphicFrameLocks noChangeAspect="1"/>
            </p:cNvGraphicFramePr>
            <p:nvPr/>
          </p:nvGraphicFramePr>
          <p:xfrm>
            <a:off x="2245" y="3158"/>
            <a:ext cx="200" cy="12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9253" name="Equation" r:id="rId26" imgW="317160" imgH="203040" progId="Equation.DSMT4">
                    <p:embed/>
                  </p:oleObj>
                </mc:Choice>
                <mc:Fallback>
                  <p:oleObj name="Equation" r:id="rId26" imgW="317160" imgH="20304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45" y="3158"/>
                          <a:ext cx="200" cy="12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8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37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44083779"/>
              </p:ext>
            </p:extLst>
          </p:nvPr>
        </p:nvGraphicFramePr>
        <p:xfrm>
          <a:off x="2971800" y="5410200"/>
          <a:ext cx="3181995" cy="3365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254" name="Equation" r:id="rId28" imgW="2882880" imgH="304560" progId="Equation.DSMT4">
                  <p:embed/>
                </p:oleObj>
              </mc:Choice>
              <mc:Fallback>
                <p:oleObj name="Equation" r:id="rId28" imgW="2882880" imgH="3045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71800" y="5410200"/>
                        <a:ext cx="3181995" cy="33658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" name="Text Box 19"/>
          <p:cNvSpPr txBox="1">
            <a:spLocks noChangeArrowheads="1"/>
          </p:cNvSpPr>
          <p:nvPr/>
        </p:nvSpPr>
        <p:spPr bwMode="auto">
          <a:xfrm>
            <a:off x="533400" y="5906869"/>
            <a:ext cx="849471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CA" sz="1200" dirty="0" err="1">
                <a:solidFill>
                  <a:schemeClr val="tx1"/>
                </a:solidFill>
                <a:latin typeface="Chalkduster"/>
                <a:cs typeface="Chalkduster"/>
              </a:rPr>
              <a:t>LHeC</a:t>
            </a:r>
            <a:r>
              <a:rPr lang="en-CA" sz="1200" dirty="0">
                <a:solidFill>
                  <a:schemeClr val="tx1"/>
                </a:solidFill>
                <a:latin typeface="Chalkduster"/>
                <a:cs typeface="Chalkduster"/>
              </a:rPr>
              <a:t> reach excluded</a:t>
            </a:r>
          </a:p>
          <a:p>
            <a:pPr algn="l"/>
            <a:r>
              <a:rPr lang="en-CA" sz="1200" dirty="0" smtClean="0">
                <a:solidFill>
                  <a:schemeClr val="tx1"/>
                </a:solidFill>
                <a:latin typeface="Chalkduster"/>
                <a:cs typeface="Chalkduster"/>
              </a:rPr>
              <a:t> </a:t>
            </a:r>
            <a:r>
              <a:rPr lang="en-CA" sz="1200" dirty="0">
                <a:solidFill>
                  <a:schemeClr val="tx1"/>
                </a:solidFill>
                <a:latin typeface="Chalkduster"/>
                <a:cs typeface="Chalkduster"/>
              </a:rPr>
              <a:t>vector and scalar </a:t>
            </a:r>
            <a:r>
              <a:rPr lang="en-CA" sz="1200" dirty="0" err="1" smtClean="0">
                <a:solidFill>
                  <a:schemeClr val="tx1"/>
                </a:solidFill>
                <a:latin typeface="Chalkduster"/>
                <a:cs typeface="Chalkduster"/>
              </a:rPr>
              <a:t>diquarks</a:t>
            </a:r>
            <a:r>
              <a:rPr lang="en-CA" sz="1200" dirty="0" smtClean="0">
                <a:solidFill>
                  <a:schemeClr val="tx1"/>
                </a:solidFill>
                <a:latin typeface="Chalkduster"/>
                <a:cs typeface="Chalkduster"/>
              </a:rPr>
              <a:t> </a:t>
            </a:r>
            <a:r>
              <a:rPr lang="en-CA" sz="1200" dirty="0">
                <a:solidFill>
                  <a:schemeClr val="tx1"/>
                </a:solidFill>
                <a:latin typeface="Chalkduster"/>
                <a:cs typeface="Chalkduster"/>
              </a:rPr>
              <a:t>can be distinguished by the angular distribution of their decays</a:t>
            </a:r>
            <a:endParaRPr lang="en-US" sz="1200" dirty="0">
              <a:solidFill>
                <a:schemeClr val="tx1"/>
              </a:solidFill>
              <a:latin typeface="Chalkduster"/>
              <a:cs typeface="Chalkduster"/>
            </a:endParaRPr>
          </a:p>
        </p:txBody>
      </p:sp>
      <p:sp>
        <p:nvSpPr>
          <p:cNvPr id="40" name="Rectangle 21"/>
          <p:cNvSpPr>
            <a:spLocks noChangeArrowheads="1"/>
          </p:cNvSpPr>
          <p:nvPr/>
        </p:nvSpPr>
        <p:spPr bwMode="auto">
          <a:xfrm>
            <a:off x="1251248" y="4724400"/>
            <a:ext cx="3168352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buFontTx/>
              <a:buNone/>
            </a:pPr>
            <a:r>
              <a:rPr lang="en-CA" sz="1100" b="1" dirty="0">
                <a:solidFill>
                  <a:srgbClr val="003300"/>
                </a:solidFill>
              </a:rPr>
              <a:t>M </a:t>
            </a:r>
            <a:r>
              <a:rPr lang="en-CA" sz="1100" b="1" dirty="0" err="1">
                <a:solidFill>
                  <a:srgbClr val="003300"/>
                </a:solidFill>
                <a:cs typeface="Arial" charset="0"/>
              </a:rPr>
              <a:t>Şahin</a:t>
            </a:r>
            <a:r>
              <a:rPr lang="en-CA" sz="1100" b="1" dirty="0">
                <a:solidFill>
                  <a:srgbClr val="003300"/>
                </a:solidFill>
                <a:cs typeface="Arial" charset="0"/>
              </a:rPr>
              <a:t> and </a:t>
            </a:r>
            <a:r>
              <a:rPr lang="en-CA" sz="1100" b="1" dirty="0">
                <a:solidFill>
                  <a:srgbClr val="003300"/>
                </a:solidFill>
              </a:rPr>
              <a:t>O. </a:t>
            </a:r>
            <a:r>
              <a:rPr lang="en-CA" sz="1100" b="1" dirty="0" err="1">
                <a:solidFill>
                  <a:srgbClr val="003300"/>
                </a:solidFill>
              </a:rPr>
              <a:t>Çakir</a:t>
            </a:r>
            <a:r>
              <a:rPr lang="en-CA" sz="1100" b="1" dirty="0" smtClean="0">
                <a:solidFill>
                  <a:srgbClr val="003300"/>
                </a:solidFill>
              </a:rPr>
              <a:t>, arXiv</a:t>
            </a:r>
            <a:r>
              <a:rPr lang="en-CA" sz="1100" b="1" dirty="0">
                <a:solidFill>
                  <a:srgbClr val="003300"/>
                </a:solidFill>
              </a:rPr>
              <a:t>:0911.0496</a:t>
            </a:r>
            <a:endParaRPr lang="en-US" sz="1100" b="1" dirty="0">
              <a:solidFill>
                <a:srgbClr val="003300"/>
              </a:solidFill>
            </a:endParaRPr>
          </a:p>
        </p:txBody>
      </p:sp>
      <p:pic>
        <p:nvPicPr>
          <p:cNvPr id="35" name="Image 34"/>
          <p:cNvPicPr>
            <a:picLocks noChangeAspect="1"/>
          </p:cNvPicPr>
          <p:nvPr/>
        </p:nvPicPr>
        <p:blipFill rotWithShape="1">
          <a:blip r:embed="rId30"/>
          <a:srcRect r="62126"/>
          <a:stretch/>
        </p:blipFill>
        <p:spPr>
          <a:xfrm>
            <a:off x="6804248" y="2204864"/>
            <a:ext cx="1186166" cy="1103845"/>
          </a:xfrm>
          <a:prstGeom prst="rect">
            <a:avLst/>
          </a:prstGeom>
        </p:spPr>
      </p:pic>
      <p:pic>
        <p:nvPicPr>
          <p:cNvPr id="39" name="Image 38"/>
          <p:cNvPicPr>
            <a:picLocks noChangeAspect="1"/>
          </p:cNvPicPr>
          <p:nvPr/>
        </p:nvPicPr>
        <p:blipFill rotWithShape="1">
          <a:blip r:embed="rId30"/>
          <a:srcRect l="62709"/>
          <a:stretch/>
        </p:blipFill>
        <p:spPr>
          <a:xfrm>
            <a:off x="7832074" y="2204864"/>
            <a:ext cx="1167910" cy="1103845"/>
          </a:xfrm>
          <a:prstGeom prst="rect">
            <a:avLst/>
          </a:prstGeom>
        </p:spPr>
      </p:pic>
      <p:graphicFrame>
        <p:nvGraphicFramePr>
          <p:cNvPr id="41" name="Objet 4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40795010"/>
              </p:ext>
            </p:extLst>
          </p:nvPr>
        </p:nvGraphicFramePr>
        <p:xfrm>
          <a:off x="3317032" y="2321962"/>
          <a:ext cx="3312368" cy="345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255" name="Equation" r:id="rId31" imgW="2438400" imgH="254000" progId="Equation.DSMT4">
                  <p:embed/>
                </p:oleObj>
              </mc:Choice>
              <mc:Fallback>
                <p:oleObj name="Equation" r:id="rId31" imgW="2438400" imgH="2540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2"/>
                      <a:stretch>
                        <a:fillRect/>
                      </a:stretch>
                    </p:blipFill>
                    <p:spPr>
                      <a:xfrm>
                        <a:off x="3317032" y="2321962"/>
                        <a:ext cx="3312368" cy="3450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" name="Objet 4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83130361"/>
              </p:ext>
            </p:extLst>
          </p:nvPr>
        </p:nvGraphicFramePr>
        <p:xfrm>
          <a:off x="7452320" y="3284984"/>
          <a:ext cx="1008112" cy="2588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256" name="Equation" r:id="rId33" imgW="939800" imgH="241300" progId="Equation.DSMT4">
                  <p:embed/>
                </p:oleObj>
              </mc:Choice>
              <mc:Fallback>
                <p:oleObj name="Equation" r:id="rId33" imgW="939800" imgH="2413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4"/>
                      <a:stretch>
                        <a:fillRect/>
                      </a:stretch>
                    </p:blipFill>
                    <p:spPr>
                      <a:xfrm>
                        <a:off x="7452320" y="3284984"/>
                        <a:ext cx="1008112" cy="2588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5" name="Grouper 44"/>
          <p:cNvGrpSpPr/>
          <p:nvPr/>
        </p:nvGrpSpPr>
        <p:grpSpPr>
          <a:xfrm>
            <a:off x="5220072" y="3356992"/>
            <a:ext cx="1656184" cy="1152128"/>
            <a:chOff x="2195736" y="5013176"/>
            <a:chExt cx="2304256" cy="1431133"/>
          </a:xfrm>
        </p:grpSpPr>
        <p:grpSp>
          <p:nvGrpSpPr>
            <p:cNvPr id="46" name="Grouper 45"/>
            <p:cNvGrpSpPr/>
            <p:nvPr/>
          </p:nvGrpSpPr>
          <p:grpSpPr>
            <a:xfrm>
              <a:off x="2195736" y="5013176"/>
              <a:ext cx="2304256" cy="1431133"/>
              <a:chOff x="5580113" y="3980436"/>
              <a:chExt cx="2304256" cy="1431133"/>
            </a:xfrm>
          </p:grpSpPr>
          <p:pic>
            <p:nvPicPr>
              <p:cNvPr id="48" name="Image 47" descr="Capture d’écran 2015-03-17 à 14.54.27.png"/>
              <p:cNvPicPr>
                <a:picLocks noChangeAspect="1"/>
              </p:cNvPicPr>
              <p:nvPr/>
            </p:nvPicPr>
            <p:blipFill>
              <a:blip r:embed="rId3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580113" y="3980436"/>
                <a:ext cx="2304256" cy="1431133"/>
              </a:xfrm>
              <a:prstGeom prst="rect">
                <a:avLst/>
              </a:prstGeom>
            </p:spPr>
          </p:pic>
          <p:graphicFrame>
            <p:nvGraphicFramePr>
              <p:cNvPr id="49" name="Objet 48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082081"/>
                  </p:ext>
                </p:extLst>
              </p:nvPr>
            </p:nvGraphicFramePr>
            <p:xfrm>
              <a:off x="5955094" y="4064204"/>
              <a:ext cx="114300" cy="1270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9257" name="Equation" r:id="rId36" imgW="114300" imgH="127000" progId="Equation.DSMT4">
                      <p:embed/>
                    </p:oleObj>
                  </mc:Choice>
                  <mc:Fallback>
                    <p:oleObj name="Equation" r:id="rId36" imgW="114300" imgH="127000" progId="Equation.DSMT4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37"/>
                          <a:stretch>
                            <a:fillRect/>
                          </a:stretch>
                        </p:blipFill>
                        <p:spPr>
                          <a:xfrm>
                            <a:off x="5955094" y="4064204"/>
                            <a:ext cx="114300" cy="127000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50" name="Objet 49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290391578"/>
                  </p:ext>
                </p:extLst>
              </p:nvPr>
            </p:nvGraphicFramePr>
            <p:xfrm>
              <a:off x="7380312" y="4077072"/>
              <a:ext cx="114300" cy="1270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9258" name="Equation" r:id="rId38" imgW="114300" imgH="127000" progId="Equation.DSMT4">
                      <p:embed/>
                    </p:oleObj>
                  </mc:Choice>
                  <mc:Fallback>
                    <p:oleObj name="Equation" r:id="rId38" imgW="114300" imgH="127000" progId="Equation.DSMT4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37"/>
                          <a:stretch>
                            <a:fillRect/>
                          </a:stretch>
                        </p:blipFill>
                        <p:spPr>
                          <a:xfrm>
                            <a:off x="7380312" y="4077072"/>
                            <a:ext cx="114300" cy="127000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51" name="Objet 50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060350334"/>
                  </p:ext>
                </p:extLst>
              </p:nvPr>
            </p:nvGraphicFramePr>
            <p:xfrm>
              <a:off x="6778625" y="4633913"/>
              <a:ext cx="165100" cy="1651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9259" name="Equation" r:id="rId39" imgW="165100" imgH="165100" progId="Equation.DSMT4">
                      <p:embed/>
                    </p:oleObj>
                  </mc:Choice>
                  <mc:Fallback>
                    <p:oleObj name="Equation" r:id="rId39" imgW="165100" imgH="165100" progId="Equation.DSMT4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40"/>
                          <a:stretch>
                            <a:fillRect/>
                          </a:stretch>
                        </p:blipFill>
                        <p:spPr>
                          <a:xfrm>
                            <a:off x="6778625" y="4633913"/>
                            <a:ext cx="165100" cy="165100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52" name="Objet 51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429825208"/>
                  </p:ext>
                </p:extLst>
              </p:nvPr>
            </p:nvGraphicFramePr>
            <p:xfrm>
              <a:off x="5960687" y="4922838"/>
              <a:ext cx="127000" cy="1651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9260" name="Equation" r:id="rId41" imgW="127000" imgH="165100" progId="Equation.DSMT4">
                      <p:embed/>
                    </p:oleObj>
                  </mc:Choice>
                  <mc:Fallback>
                    <p:oleObj name="Equation" r:id="rId41" imgW="127000" imgH="165100" progId="Equation.DSMT4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42"/>
                          <a:stretch>
                            <a:fillRect/>
                          </a:stretch>
                        </p:blipFill>
                        <p:spPr>
                          <a:xfrm>
                            <a:off x="5960687" y="4922838"/>
                            <a:ext cx="127000" cy="165100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53" name="Objet 52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349874836"/>
                  </p:ext>
                </p:extLst>
              </p:nvPr>
            </p:nvGraphicFramePr>
            <p:xfrm>
              <a:off x="7354888" y="4852988"/>
              <a:ext cx="165100" cy="2032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9261" name="Equation" r:id="rId43" imgW="165100" imgH="203200" progId="Equation.3">
                      <p:embed/>
                    </p:oleObj>
                  </mc:Choice>
                  <mc:Fallback>
                    <p:oleObj name="Equation" r:id="rId43" imgW="165100" imgH="203200" progId="Equation.3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44"/>
                          <a:stretch>
                            <a:fillRect/>
                          </a:stretch>
                        </p:blipFill>
                        <p:spPr>
                          <a:xfrm>
                            <a:off x="7354888" y="4852988"/>
                            <a:ext cx="165100" cy="203200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47" name="Ellipse 46"/>
            <p:cNvSpPr/>
            <p:nvPr/>
          </p:nvSpPr>
          <p:spPr>
            <a:xfrm>
              <a:off x="3253443" y="5949280"/>
              <a:ext cx="144016" cy="144016"/>
            </a:xfrm>
            <a:prstGeom prst="ellipse">
              <a:avLst/>
            </a:prstGeom>
            <a:ln w="19050">
              <a:solidFill>
                <a:srgbClr val="FF0000"/>
              </a:solidFill>
            </a:ln>
          </p:spPr>
          <p:txBody>
            <a:bodyPr wrap="none" rtlCol="0" anchor="ctr">
              <a:spAutoFit/>
            </a:bodyPr>
            <a:lstStyle/>
            <a:p>
              <a:pPr algn="ctr">
                <a:buNone/>
              </a:pP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42432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/>
          <p:cNvSpPr>
            <a:spLocks noGrp="1"/>
          </p:cNvSpPr>
          <p:nvPr>
            <p:ph type="title"/>
          </p:nvPr>
        </p:nvSpPr>
        <p:spPr>
          <a:xfrm>
            <a:off x="304800" y="-304800"/>
            <a:ext cx="8991600" cy="990600"/>
          </a:xfrm>
          <a:noFill/>
          <a:ln>
            <a:noFill/>
          </a:ln>
        </p:spPr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400800" y="6492240"/>
            <a:ext cx="2743200" cy="365760"/>
          </a:xfrm>
        </p:spPr>
        <p:txBody>
          <a:bodyPr/>
          <a:lstStyle/>
          <a:p>
            <a:r>
              <a:rPr lang="en-GB" smtClean="0"/>
              <a:t>1/19/2017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Monica D'Onofrio, 1st FCC physics week</a:t>
            </a:r>
            <a:endParaRPr lang="en-US"/>
          </a:p>
        </p:txBody>
      </p:sp>
      <p:sp>
        <p:nvSpPr>
          <p:cNvPr id="19" name="Content Placeholder 18"/>
          <p:cNvSpPr>
            <a:spLocks noGrp="1"/>
          </p:cNvSpPr>
          <p:nvPr>
            <p:ph sz="quarter" idx="1"/>
          </p:nvPr>
        </p:nvSpPr>
        <p:spPr>
          <a:xfrm>
            <a:off x="304800" y="838200"/>
            <a:ext cx="5334000" cy="4495800"/>
          </a:xfrm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sz="1900" dirty="0" smtClean="0"/>
              <a:t>Interesting BSM-eh cases made at this workshop</a:t>
            </a:r>
          </a:p>
          <a:p>
            <a:pPr>
              <a:lnSpc>
                <a:spcPct val="120000"/>
              </a:lnSpc>
            </a:pPr>
            <a:r>
              <a:rPr lang="en-US" sz="1900" dirty="0" smtClean="0"/>
              <a:t>In this talk I will hint a few more topics </a:t>
            </a:r>
          </a:p>
          <a:p>
            <a:pPr lvl="1">
              <a:lnSpc>
                <a:spcPct val="120000"/>
              </a:lnSpc>
            </a:pPr>
            <a:r>
              <a:rPr lang="en-US" sz="1600" dirty="0" smtClean="0"/>
              <a:t>Indirect impact on search potential for FCC-</a:t>
            </a:r>
            <a:r>
              <a:rPr lang="en-US" sz="1600" dirty="0" err="1" smtClean="0"/>
              <a:t>hh</a:t>
            </a:r>
            <a:r>
              <a:rPr lang="en-US" sz="1600" dirty="0" smtClean="0"/>
              <a:t>: </a:t>
            </a:r>
            <a:r>
              <a:rPr lang="en-US" sz="1600" b="1" dirty="0" smtClean="0"/>
              <a:t>improved PDF</a:t>
            </a:r>
          </a:p>
          <a:p>
            <a:pPr lvl="1">
              <a:lnSpc>
                <a:spcPct val="120000"/>
              </a:lnSpc>
            </a:pPr>
            <a:r>
              <a:rPr lang="en-US" sz="1600" dirty="0" smtClean="0"/>
              <a:t>Direct searches for BSM </a:t>
            </a:r>
          </a:p>
          <a:p>
            <a:pPr lvl="2">
              <a:lnSpc>
                <a:spcPct val="120000"/>
              </a:lnSpc>
            </a:pPr>
            <a:r>
              <a:rPr lang="en-US" sz="1600" dirty="0" err="1" smtClean="0"/>
              <a:t>Leptoquark</a:t>
            </a:r>
            <a:r>
              <a:rPr lang="en-US" sz="1600" dirty="0"/>
              <a:t> </a:t>
            </a:r>
            <a:endParaRPr lang="en-US" sz="1600" dirty="0" smtClean="0"/>
          </a:p>
          <a:p>
            <a:pPr lvl="2">
              <a:lnSpc>
                <a:spcPct val="120000"/>
              </a:lnSpc>
            </a:pPr>
            <a:r>
              <a:rPr lang="en-US" sz="1600" dirty="0" smtClean="0"/>
              <a:t>contact interactions</a:t>
            </a:r>
          </a:p>
          <a:p>
            <a:pPr lvl="2">
              <a:lnSpc>
                <a:spcPct val="120000"/>
              </a:lnSpc>
            </a:pPr>
            <a:r>
              <a:rPr lang="en-US" sz="1600" dirty="0" smtClean="0"/>
              <a:t>anomalous </a:t>
            </a:r>
            <a:r>
              <a:rPr lang="en-US" sz="1600" dirty="0"/>
              <a:t>couplings </a:t>
            </a:r>
            <a:r>
              <a:rPr lang="en-US" sz="1600" dirty="0" smtClean="0"/>
              <a:t>(VVV)</a:t>
            </a:r>
            <a:endParaRPr lang="en-US" sz="1600" dirty="0"/>
          </a:p>
          <a:p>
            <a:pPr lvl="2">
              <a:lnSpc>
                <a:spcPct val="120000"/>
              </a:lnSpc>
            </a:pPr>
            <a:r>
              <a:rPr lang="en-US" sz="1600" dirty="0"/>
              <a:t>Vector Boson scattering</a:t>
            </a:r>
          </a:p>
          <a:p>
            <a:pPr lvl="2">
              <a:lnSpc>
                <a:spcPct val="120000"/>
              </a:lnSpc>
            </a:pPr>
            <a:r>
              <a:rPr lang="en-US" sz="1600" dirty="0" smtClean="0"/>
              <a:t>SUSY: RPV and RPC </a:t>
            </a:r>
          </a:p>
          <a:p>
            <a:pPr lvl="1">
              <a:lnSpc>
                <a:spcPct val="120000"/>
              </a:lnSpc>
            </a:pPr>
            <a:r>
              <a:rPr lang="en-US" sz="1600" dirty="0" smtClean="0"/>
              <a:t>Outlook and summary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00752" y="1371615"/>
            <a:ext cx="3243248" cy="426447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747097" y="762000"/>
            <a:ext cx="3346802" cy="6135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10000"/>
              </a:lnSpc>
            </a:pPr>
            <a:r>
              <a:rPr lang="en-US" sz="1700" b="1" dirty="0" smtClean="0">
                <a:cs typeface="Palatino"/>
              </a:rPr>
              <a:t>HERA–</a:t>
            </a:r>
            <a:r>
              <a:rPr lang="en-US" sz="1700" b="1" dirty="0" err="1" smtClean="0">
                <a:cs typeface="Palatino"/>
              </a:rPr>
              <a:t>LHeC</a:t>
            </a:r>
            <a:r>
              <a:rPr lang="en-US" sz="1700" b="1" dirty="0" smtClean="0">
                <a:cs typeface="Palatino"/>
              </a:rPr>
              <a:t>–FCC-eh:                       </a:t>
            </a:r>
            <a:r>
              <a:rPr lang="en-US" sz="1400" dirty="0" smtClean="0">
                <a:cs typeface="Palatino"/>
              </a:rPr>
              <a:t>finest microscopes, resolution as 1/Q</a:t>
            </a:r>
            <a:endParaRPr lang="en-US" sz="1400" dirty="0">
              <a:cs typeface="Palatino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600933" y="3026196"/>
            <a:ext cx="715596" cy="624944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8397161" y="4499182"/>
            <a:ext cx="99571" cy="23063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7449750" y="3127589"/>
            <a:ext cx="715596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 smtClean="0">
                <a:solidFill>
                  <a:srgbClr val="000090"/>
                </a:solidFill>
                <a:latin typeface="Arial"/>
                <a:cs typeface="Arial"/>
              </a:rPr>
              <a:t>QCD</a:t>
            </a:r>
            <a:endParaRPr lang="en-US" sz="1300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762194" y="3392737"/>
            <a:ext cx="90709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 smtClean="0">
                <a:solidFill>
                  <a:srgbClr val="000090"/>
                </a:solidFill>
                <a:latin typeface="Arial"/>
                <a:cs typeface="Arial"/>
              </a:rPr>
              <a:t>Parton Dynamics</a:t>
            </a:r>
            <a:endParaRPr lang="en-US" sz="1300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104872" y="4136234"/>
            <a:ext cx="715596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 smtClean="0">
                <a:solidFill>
                  <a:srgbClr val="000090"/>
                </a:solidFill>
                <a:latin typeface="Arial"/>
                <a:cs typeface="Arial"/>
              </a:rPr>
              <a:t>Higgs</a:t>
            </a:r>
            <a:endParaRPr lang="en-US" sz="1300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306450" y="4388443"/>
            <a:ext cx="458586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 smtClean="0">
                <a:solidFill>
                  <a:srgbClr val="000090"/>
                </a:solidFill>
                <a:latin typeface="Arial"/>
                <a:cs typeface="Arial"/>
              </a:rPr>
              <a:t>LQ</a:t>
            </a:r>
            <a:endParaRPr lang="en-US" sz="1300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sp>
        <p:nvSpPr>
          <p:cNvPr id="15" name="TextBox 14"/>
          <p:cNvSpPr txBox="1"/>
          <p:nvPr/>
        </p:nvSpPr>
        <p:spPr>
          <a:xfrm rot="3300000">
            <a:off x="6038401" y="3887983"/>
            <a:ext cx="25398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FF0000"/>
                </a:solidFill>
                <a:latin typeface="Palatino"/>
                <a:cs typeface="Palatino"/>
              </a:rPr>
              <a:t>100 years of </a:t>
            </a:r>
            <a:r>
              <a:rPr lang="en-US" sz="1400" dirty="0" err="1" smtClean="0">
                <a:solidFill>
                  <a:srgbClr val="FF0000"/>
                </a:solidFill>
                <a:latin typeface="Palatino"/>
                <a:cs typeface="Palatino"/>
              </a:rPr>
              <a:t>lp</a:t>
            </a:r>
            <a:r>
              <a:rPr lang="en-US" sz="1400" dirty="0" smtClean="0">
                <a:solidFill>
                  <a:srgbClr val="FF0000"/>
                </a:solidFill>
                <a:latin typeface="Palatino"/>
                <a:cs typeface="Palatino"/>
              </a:rPr>
              <a:t> scattering, </a:t>
            </a:r>
          </a:p>
          <a:p>
            <a:pPr algn="ctr"/>
            <a:r>
              <a:rPr lang="en-US" sz="1000" dirty="0" smtClean="0">
                <a:solidFill>
                  <a:srgbClr val="FF0000"/>
                </a:solidFill>
                <a:latin typeface="Palatino"/>
                <a:cs typeface="Palatino"/>
              </a:rPr>
              <a:t>5 orders of magnitude deeper into matter</a:t>
            </a:r>
            <a:endParaRPr lang="en-US" sz="1000" dirty="0">
              <a:solidFill>
                <a:srgbClr val="FF0000"/>
              </a:solidFill>
              <a:latin typeface="Palatino"/>
              <a:cs typeface="Palatino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6552737" y="2058542"/>
            <a:ext cx="2045998" cy="2933203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ZoneTexte 3"/>
          <p:cNvSpPr txBox="1"/>
          <p:nvPr/>
        </p:nvSpPr>
        <p:spPr>
          <a:xfrm>
            <a:off x="381000" y="5410200"/>
            <a:ext cx="7543800" cy="9233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800" dirty="0" smtClean="0">
                <a:solidFill>
                  <a:srgbClr val="0000FF"/>
                </a:solidFill>
                <a:latin typeface="Chalkduster"/>
                <a:cs typeface="Chalkduster"/>
              </a:rPr>
              <a:t>continuing studies to get better precision on</a:t>
            </a:r>
            <a:br>
              <a:rPr lang="en-US" sz="1800" dirty="0" smtClean="0">
                <a:solidFill>
                  <a:srgbClr val="0000FF"/>
                </a:solidFill>
                <a:latin typeface="Chalkduster"/>
                <a:cs typeface="Chalkduster"/>
              </a:rPr>
            </a:br>
            <a:r>
              <a:rPr lang="en-US" sz="1800" dirty="0" smtClean="0">
                <a:solidFill>
                  <a:srgbClr val="0000FF"/>
                </a:solidFill>
                <a:latin typeface="Chalkduster"/>
                <a:cs typeface="Chalkduster"/>
              </a:rPr>
              <a:t>  potential discoveries and constraints on BSM models</a:t>
            </a:r>
          </a:p>
          <a:p>
            <a:pPr>
              <a:buNone/>
            </a:pPr>
            <a:r>
              <a:rPr lang="en-US" sz="1800" dirty="0" smtClean="0">
                <a:solidFill>
                  <a:srgbClr val="0000FF"/>
                </a:solidFill>
                <a:latin typeface="Chalkduster"/>
                <a:cs typeface="Chalkduster"/>
              </a:rPr>
              <a:t>Detector performance simulation in progress</a:t>
            </a:r>
            <a:endParaRPr lang="en-US" sz="1800" dirty="0">
              <a:solidFill>
                <a:srgbClr val="0000FF"/>
              </a:solidFill>
              <a:latin typeface="Chalkduster"/>
              <a:cs typeface="Chalkduster"/>
            </a:endParaRPr>
          </a:p>
        </p:txBody>
      </p:sp>
    </p:spTree>
    <p:extLst>
      <p:ext uri="{BB962C8B-B14F-4D97-AF65-F5344CB8AC3E}">
        <p14:creationId xmlns:p14="http://schemas.microsoft.com/office/powerpoint/2010/main" val="17535219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Indirect </a:t>
            </a:r>
            <a:r>
              <a:rPr lang="en-US" dirty="0"/>
              <a:t>impact on search potential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for </a:t>
            </a:r>
            <a:r>
              <a:rPr lang="en-US" dirty="0"/>
              <a:t>FCC-</a:t>
            </a:r>
            <a:r>
              <a:rPr lang="en-US" dirty="0" err="1"/>
              <a:t>hh</a:t>
            </a:r>
            <a:r>
              <a:rPr lang="en-US" dirty="0"/>
              <a:t>: </a:t>
            </a:r>
            <a:r>
              <a:rPr lang="en-US" dirty="0" smtClean="0"/>
              <a:t>improved </a:t>
            </a:r>
            <a:r>
              <a:rPr lang="en-US" dirty="0"/>
              <a:t>PDF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0" name="Subtitle 9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1/19/2017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Monica D'Onofrio, 1st FCC physics week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4927600" y="5969000"/>
            <a:ext cx="184666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52400" y="3200400"/>
            <a:ext cx="8915400" cy="289560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8960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400" dirty="0">
                <a:latin typeface="+mj-lt"/>
                <a:cs typeface="Palatino"/>
              </a:rPr>
              <a:t>I</a:t>
            </a:r>
            <a:r>
              <a:rPr lang="en-US" sz="3400" dirty="0" smtClean="0">
                <a:latin typeface="+mj-lt"/>
                <a:cs typeface="Palatino"/>
              </a:rPr>
              <a:t>mproving PDFs with the </a:t>
            </a:r>
            <a:r>
              <a:rPr lang="en-US" sz="3400" dirty="0" err="1" smtClean="0">
                <a:latin typeface="+mj-lt"/>
                <a:cs typeface="Palatino"/>
              </a:rPr>
              <a:t>LHeC</a:t>
            </a:r>
            <a:endParaRPr lang="en-US" sz="3400" dirty="0">
              <a:latin typeface="+mj-lt"/>
              <a:cs typeface="Palatino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1/19/2017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Monica D'Onofrio, 1st FCC physics week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8" name="Picture 7" descr="kinplane4gg-ftb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231" r="11912"/>
          <a:stretch/>
        </p:blipFill>
        <p:spPr>
          <a:xfrm>
            <a:off x="4617180" y="845006"/>
            <a:ext cx="4397358" cy="4184194"/>
          </a:xfrm>
          <a:prstGeom prst="rect">
            <a:avLst/>
          </a:prstGeom>
        </p:spPr>
      </p:pic>
      <p:pic>
        <p:nvPicPr>
          <p:cNvPr id="10" name="Picture 9" descr="xg_ratio_NNLO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838200"/>
            <a:ext cx="4232535" cy="286647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48592" y="3810000"/>
            <a:ext cx="4628207" cy="25104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20000"/>
              </a:lnSpc>
              <a:buFont typeface="Arial"/>
              <a:buChar char="•"/>
            </a:pPr>
            <a:r>
              <a:rPr lang="en-US" b="1" u="sng" dirty="0">
                <a:solidFill>
                  <a:srgbClr val="800000"/>
                </a:solidFill>
                <a:cs typeface="Palatino"/>
              </a:rPr>
              <a:t>l</a:t>
            </a:r>
            <a:r>
              <a:rPr lang="en-US" b="1" u="sng" dirty="0" smtClean="0">
                <a:solidFill>
                  <a:srgbClr val="800000"/>
                </a:solidFill>
                <a:cs typeface="Palatino"/>
              </a:rPr>
              <a:t>ow-x</a:t>
            </a:r>
            <a:r>
              <a:rPr lang="en-US" u="sng" dirty="0" smtClean="0">
                <a:cs typeface="Palatino"/>
              </a:rPr>
              <a:t>: </a:t>
            </a:r>
            <a:r>
              <a:rPr lang="en-US" sz="1600" dirty="0" smtClean="0">
                <a:cs typeface="Palatino"/>
              </a:rPr>
              <a:t>no current data to constrain              x ≤ 10</a:t>
            </a:r>
            <a:r>
              <a:rPr lang="en-US" sz="1600" baseline="30000" dirty="0" smtClean="0">
                <a:cs typeface="Palatino"/>
              </a:rPr>
              <a:t>-4</a:t>
            </a:r>
            <a:r>
              <a:rPr lang="en-US" sz="1600" dirty="0" smtClean="0">
                <a:cs typeface="Palatino"/>
              </a:rPr>
              <a:t>; better but not much after HL-LHC; rely purely on extrapolation </a:t>
            </a:r>
            <a:r>
              <a:rPr lang="en-US" sz="1600" dirty="0" smtClean="0">
                <a:solidFill>
                  <a:srgbClr val="800000"/>
                </a:solidFill>
                <a:cs typeface="Palatino"/>
              </a:rPr>
              <a:t>non-linear equations, gluon saturation?</a:t>
            </a:r>
          </a:p>
          <a:p>
            <a:pPr marL="342900" indent="-342900">
              <a:lnSpc>
                <a:spcPct val="20000"/>
              </a:lnSpc>
              <a:buFont typeface="Arial"/>
              <a:buChar char="•"/>
            </a:pPr>
            <a:endParaRPr lang="en-US" sz="1600" dirty="0" smtClean="0">
              <a:solidFill>
                <a:srgbClr val="800000"/>
              </a:solidFill>
              <a:cs typeface="Palatino"/>
            </a:endParaRPr>
          </a:p>
          <a:p>
            <a:pPr marL="342900" indent="-342900">
              <a:lnSpc>
                <a:spcPct val="120000"/>
              </a:lnSpc>
              <a:buFont typeface="Arial"/>
              <a:buChar char="•"/>
            </a:pPr>
            <a:endParaRPr lang="en-US" sz="500" b="1" dirty="0" smtClean="0">
              <a:solidFill>
                <a:srgbClr val="262626"/>
              </a:solidFill>
              <a:cs typeface="Palatino"/>
            </a:endParaRPr>
          </a:p>
          <a:p>
            <a:pPr marL="342900" indent="-342900">
              <a:lnSpc>
                <a:spcPct val="120000"/>
              </a:lnSpc>
              <a:buFont typeface="Arial"/>
              <a:buChar char="•"/>
            </a:pPr>
            <a:r>
              <a:rPr lang="en-US" b="1" u="sng" dirty="0" smtClean="0">
                <a:solidFill>
                  <a:srgbClr val="262626"/>
                </a:solidFill>
                <a:cs typeface="Palatino"/>
              </a:rPr>
              <a:t>mid</a:t>
            </a:r>
            <a:r>
              <a:rPr lang="en-US" b="1" u="sng" dirty="0">
                <a:solidFill>
                  <a:srgbClr val="262626"/>
                </a:solidFill>
                <a:cs typeface="Palatino"/>
              </a:rPr>
              <a:t>-</a:t>
            </a:r>
            <a:r>
              <a:rPr lang="en-US" b="1" u="sng" dirty="0" smtClean="0">
                <a:solidFill>
                  <a:srgbClr val="262626"/>
                </a:solidFill>
                <a:cs typeface="Palatino"/>
              </a:rPr>
              <a:t>x</a:t>
            </a:r>
            <a:r>
              <a:rPr lang="en-US" u="sng" dirty="0" smtClean="0">
                <a:solidFill>
                  <a:srgbClr val="262626"/>
                </a:solidFill>
                <a:cs typeface="Palatino"/>
              </a:rPr>
              <a:t>:</a:t>
            </a:r>
            <a:r>
              <a:rPr lang="en-US" sz="1600" dirty="0" smtClean="0">
                <a:solidFill>
                  <a:srgbClr val="262626"/>
                </a:solidFill>
                <a:cs typeface="Palatino"/>
              </a:rPr>
              <a:t> need higher precision for Higgs</a:t>
            </a:r>
          </a:p>
          <a:p>
            <a:pPr marL="342900" indent="-342900">
              <a:lnSpc>
                <a:spcPct val="20000"/>
              </a:lnSpc>
              <a:buFont typeface="Arial"/>
              <a:buChar char="•"/>
            </a:pPr>
            <a:endParaRPr lang="en-US" sz="1600" dirty="0" smtClean="0">
              <a:solidFill>
                <a:srgbClr val="262626"/>
              </a:solidFill>
              <a:cs typeface="Palatino"/>
            </a:endParaRPr>
          </a:p>
          <a:p>
            <a:pPr marL="342900" indent="-342900">
              <a:lnSpc>
                <a:spcPct val="120000"/>
              </a:lnSpc>
              <a:buFont typeface="Arial"/>
              <a:buChar char="•"/>
            </a:pPr>
            <a:endParaRPr lang="en-US" sz="500" b="1" dirty="0" smtClean="0">
              <a:solidFill>
                <a:srgbClr val="0000FF"/>
              </a:solidFill>
              <a:cs typeface="Palatino"/>
            </a:endParaRPr>
          </a:p>
          <a:p>
            <a:pPr marL="342900" indent="-342900">
              <a:lnSpc>
                <a:spcPct val="120000"/>
              </a:lnSpc>
              <a:buFont typeface="Arial"/>
              <a:buChar char="•"/>
            </a:pPr>
            <a:r>
              <a:rPr lang="en-US" b="1" u="sng" dirty="0" smtClean="0">
                <a:solidFill>
                  <a:srgbClr val="0000FF"/>
                </a:solidFill>
                <a:cs typeface="Palatino"/>
              </a:rPr>
              <a:t>high-x</a:t>
            </a:r>
            <a:r>
              <a:rPr lang="en-US" u="sng" dirty="0" smtClean="0">
                <a:solidFill>
                  <a:srgbClr val="262626"/>
                </a:solidFill>
                <a:cs typeface="Palatino"/>
              </a:rPr>
              <a:t>:</a:t>
            </a:r>
            <a:r>
              <a:rPr lang="en-US" sz="1600" dirty="0" smtClean="0">
                <a:solidFill>
                  <a:srgbClr val="262626"/>
                </a:solidFill>
                <a:cs typeface="Palatino"/>
              </a:rPr>
              <a:t> very poorly constrained –  </a:t>
            </a:r>
            <a:r>
              <a:rPr lang="en-US" sz="1400" dirty="0" smtClean="0">
                <a:solidFill>
                  <a:srgbClr val="262626"/>
                </a:solidFill>
                <a:cs typeface="Palatino"/>
              </a:rPr>
              <a:t>limits searches for new, heavy particles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1949578" y="1100257"/>
            <a:ext cx="0" cy="2358117"/>
          </a:xfrm>
          <a:prstGeom prst="line">
            <a:avLst/>
          </a:prstGeom>
          <a:ln>
            <a:solidFill>
              <a:srgbClr val="8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809153" y="2655656"/>
            <a:ext cx="995344" cy="369332"/>
          </a:xfrm>
          <a:prstGeom prst="rect">
            <a:avLst/>
          </a:prstGeom>
          <a:solidFill>
            <a:srgbClr val="F2F2F2">
              <a:alpha val="70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800000"/>
                </a:solidFill>
                <a:latin typeface="Palatino"/>
                <a:cs typeface="Palatino"/>
              </a:rPr>
              <a:t>n</a:t>
            </a:r>
            <a:r>
              <a:rPr lang="en-US" b="1" dirty="0" smtClean="0">
                <a:solidFill>
                  <a:srgbClr val="800000"/>
                </a:solidFill>
                <a:latin typeface="Palatino"/>
                <a:cs typeface="Palatino"/>
              </a:rPr>
              <a:t>o data</a:t>
            </a:r>
            <a:endParaRPr lang="en-US" b="1" dirty="0">
              <a:solidFill>
                <a:srgbClr val="800000"/>
              </a:solidFill>
              <a:latin typeface="Palatino"/>
              <a:cs typeface="Palatino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648200" y="5029200"/>
            <a:ext cx="4273978" cy="16722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600" b="1" dirty="0" smtClean="0">
                <a:cs typeface="Palatino"/>
              </a:rPr>
              <a:t>FCC-eh</a:t>
            </a:r>
            <a:r>
              <a:rPr lang="en-US" sz="1600" dirty="0" smtClean="0">
                <a:cs typeface="Palatino"/>
              </a:rPr>
              <a:t>: access to much smaller x, larger Q</a:t>
            </a:r>
            <a:r>
              <a:rPr lang="en-US" sz="1600" baseline="30000" dirty="0" smtClean="0">
                <a:cs typeface="Palatino"/>
              </a:rPr>
              <a:t>2</a:t>
            </a:r>
            <a:r>
              <a:rPr lang="en-US" sz="1600" dirty="0" smtClean="0">
                <a:cs typeface="Palatino"/>
              </a:rPr>
              <a:t> </a:t>
            </a:r>
          </a:p>
          <a:p>
            <a:pPr algn="ctr">
              <a:lnSpc>
                <a:spcPct val="120000"/>
              </a:lnSpc>
            </a:pPr>
            <a:endParaRPr lang="en-US" dirty="0" smtClean="0">
              <a:solidFill>
                <a:srgbClr val="0000FF"/>
              </a:solidFill>
              <a:cs typeface="Palatino"/>
            </a:endParaRPr>
          </a:p>
          <a:p>
            <a:pPr algn="ctr">
              <a:lnSpc>
                <a:spcPct val="120000"/>
              </a:lnSpc>
            </a:pPr>
            <a:r>
              <a:rPr lang="en-US" b="1" dirty="0" smtClean="0">
                <a:solidFill>
                  <a:srgbClr val="0000FF"/>
                </a:solidFill>
                <a:cs typeface="Palatino"/>
              </a:rPr>
              <a:t>Impact on PDF </a:t>
            </a:r>
            <a:r>
              <a:rPr lang="en-US" b="1" dirty="0" smtClean="0">
                <a:solidFill>
                  <a:srgbClr val="0000FF"/>
                </a:solidFill>
                <a:cs typeface="Palatino"/>
                <a:sym typeface="Wingdings"/>
              </a:rPr>
              <a:t> also </a:t>
            </a:r>
            <a:r>
              <a:rPr lang="en-US" b="1" dirty="0" smtClean="0">
                <a:solidFill>
                  <a:srgbClr val="0000FF"/>
                </a:solidFill>
                <a:cs typeface="Palatino"/>
              </a:rPr>
              <a:t>depends on whether </a:t>
            </a:r>
            <a:r>
              <a:rPr lang="en-US" b="1" dirty="0" err="1" smtClean="0">
                <a:solidFill>
                  <a:srgbClr val="0000FF"/>
                </a:solidFill>
                <a:cs typeface="Palatino"/>
              </a:rPr>
              <a:t>LHeC</a:t>
            </a:r>
            <a:r>
              <a:rPr lang="en-US" b="1" dirty="0" smtClean="0">
                <a:solidFill>
                  <a:srgbClr val="0000FF"/>
                </a:solidFill>
                <a:cs typeface="Palatino"/>
              </a:rPr>
              <a:t> is realized or not</a:t>
            </a:r>
          </a:p>
          <a:p>
            <a:pPr algn="r">
              <a:lnSpc>
                <a:spcPct val="120000"/>
              </a:lnSpc>
            </a:pPr>
            <a:endParaRPr lang="en-US" sz="1600" i="1" dirty="0">
              <a:cs typeface="Palatino"/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H="1">
            <a:off x="1731327" y="2857341"/>
            <a:ext cx="218251" cy="1"/>
          </a:xfrm>
          <a:prstGeom prst="straightConnector1">
            <a:avLst/>
          </a:prstGeom>
          <a:ln>
            <a:solidFill>
              <a:srgbClr val="8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6172200" y="1384683"/>
            <a:ext cx="2978248" cy="323165"/>
          </a:xfrm>
          <a:prstGeom prst="rect">
            <a:avLst/>
          </a:prstGeom>
          <a:solidFill>
            <a:srgbClr val="FFFFFF"/>
          </a:solidFill>
          <a:ln>
            <a:solidFill>
              <a:srgbClr val="404040"/>
            </a:solidFill>
          </a:ln>
        </p:spPr>
        <p:txBody>
          <a:bodyPr wrap="square" rtlCol="0">
            <a:spAutoFit/>
          </a:bodyPr>
          <a:lstStyle/>
          <a:p>
            <a:r>
              <a:rPr lang="en-US" sz="1500" dirty="0" smtClean="0">
                <a:latin typeface="+mj-lt"/>
                <a:cs typeface="Palatino"/>
              </a:rPr>
              <a:t>FCC-eh: (Q</a:t>
            </a:r>
            <a:r>
              <a:rPr lang="en-US" sz="1500" baseline="30000" dirty="0" smtClean="0">
                <a:latin typeface="+mj-lt"/>
                <a:cs typeface="Palatino"/>
              </a:rPr>
              <a:t>2</a:t>
            </a:r>
            <a:r>
              <a:rPr lang="en-US" sz="1500" dirty="0">
                <a:latin typeface="+mj-lt"/>
                <a:cs typeface="Palatino"/>
              </a:rPr>
              <a:t>,</a:t>
            </a:r>
            <a:r>
              <a:rPr lang="en-US" sz="1500" dirty="0" smtClean="0">
                <a:latin typeface="+mj-lt"/>
                <a:cs typeface="Palatino"/>
              </a:rPr>
              <a:t>x)</a:t>
            </a:r>
            <a:r>
              <a:rPr lang="en-US" sz="1000" dirty="0" smtClean="0">
                <a:latin typeface="+mj-lt"/>
                <a:cs typeface="Palatino"/>
              </a:rPr>
              <a:t>max</a:t>
            </a:r>
            <a:r>
              <a:rPr lang="en-US" sz="1500" dirty="0" smtClean="0">
                <a:latin typeface="+mj-lt"/>
                <a:cs typeface="Palatino"/>
              </a:rPr>
              <a:t>=</a:t>
            </a:r>
            <a:r>
              <a:rPr lang="en-US" sz="1500" b="1" dirty="0" smtClean="0">
                <a:solidFill>
                  <a:srgbClr val="0000FF"/>
                </a:solidFill>
                <a:latin typeface="+mj-lt"/>
                <a:cs typeface="Palatino"/>
              </a:rPr>
              <a:t>10</a:t>
            </a:r>
            <a:r>
              <a:rPr lang="en-US" sz="1500" b="1" baseline="30000" dirty="0">
                <a:solidFill>
                  <a:srgbClr val="0000FF"/>
                </a:solidFill>
                <a:latin typeface="+mj-lt"/>
                <a:cs typeface="Palatino"/>
              </a:rPr>
              <a:t>7</a:t>
            </a:r>
            <a:r>
              <a:rPr lang="en-US" sz="1500" baseline="30000" dirty="0" smtClean="0">
                <a:solidFill>
                  <a:srgbClr val="0000FF"/>
                </a:solidFill>
                <a:latin typeface="+mj-lt"/>
                <a:cs typeface="Palatino"/>
              </a:rPr>
              <a:t> </a:t>
            </a:r>
            <a:r>
              <a:rPr lang="en-US" sz="1500" dirty="0" smtClean="0">
                <a:solidFill>
                  <a:srgbClr val="0000FF"/>
                </a:solidFill>
                <a:latin typeface="+mj-lt"/>
                <a:cs typeface="Palatino"/>
              </a:rPr>
              <a:t>GeV</a:t>
            </a:r>
            <a:r>
              <a:rPr lang="en-US" sz="1500" baseline="30000" dirty="0" smtClean="0">
                <a:solidFill>
                  <a:srgbClr val="0000FF"/>
                </a:solidFill>
                <a:latin typeface="+mj-lt"/>
                <a:cs typeface="Palatino"/>
              </a:rPr>
              <a:t>2</a:t>
            </a:r>
            <a:r>
              <a:rPr lang="en-US" sz="1500" dirty="0" smtClean="0">
                <a:latin typeface="+mj-lt"/>
                <a:cs typeface="Palatino"/>
              </a:rPr>
              <a:t>, </a:t>
            </a:r>
            <a:r>
              <a:rPr lang="en-US" sz="1500" b="1" dirty="0" smtClean="0">
                <a:solidFill>
                  <a:srgbClr val="730073"/>
                </a:solidFill>
                <a:latin typeface="+mj-lt"/>
                <a:cs typeface="Palatino"/>
              </a:rPr>
              <a:t>0.8</a:t>
            </a:r>
            <a:endParaRPr lang="en-US" sz="1500" b="1" dirty="0">
              <a:solidFill>
                <a:srgbClr val="730073"/>
              </a:solidFill>
              <a:latin typeface="+mj-lt"/>
              <a:cs typeface="Palatino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221615" y="3904090"/>
            <a:ext cx="1864985" cy="323165"/>
          </a:xfrm>
          <a:prstGeom prst="rect">
            <a:avLst/>
          </a:prstGeom>
          <a:solidFill>
            <a:srgbClr val="FFFFFF"/>
          </a:solidFill>
          <a:ln>
            <a:solidFill>
              <a:srgbClr val="404040"/>
            </a:solidFill>
          </a:ln>
        </p:spPr>
        <p:txBody>
          <a:bodyPr wrap="square" rtlCol="0">
            <a:spAutoFit/>
          </a:bodyPr>
          <a:lstStyle/>
          <a:p>
            <a:r>
              <a:rPr lang="en-US" sz="1500" dirty="0" smtClean="0">
                <a:latin typeface="+mj-lt"/>
                <a:cs typeface="Palatino"/>
              </a:rPr>
              <a:t>FCC-eh: </a:t>
            </a:r>
            <a:r>
              <a:rPr lang="en-US" sz="1500" dirty="0" err="1" smtClean="0">
                <a:latin typeface="+mj-lt"/>
                <a:cs typeface="Palatino"/>
              </a:rPr>
              <a:t>x</a:t>
            </a:r>
            <a:r>
              <a:rPr lang="en-US" sz="1000" dirty="0" err="1" smtClean="0">
                <a:latin typeface="+mj-lt"/>
                <a:cs typeface="Palatino"/>
              </a:rPr>
              <a:t>min</a:t>
            </a:r>
            <a:r>
              <a:rPr lang="en-US" sz="1000" dirty="0" smtClean="0">
                <a:latin typeface="+mj-lt"/>
                <a:cs typeface="Palatino"/>
              </a:rPr>
              <a:t> </a:t>
            </a:r>
            <a:r>
              <a:rPr lang="en-US" sz="1500" dirty="0" smtClean="0">
                <a:latin typeface="+mj-lt"/>
                <a:cs typeface="Palatino"/>
              </a:rPr>
              <a:t>≤ </a:t>
            </a:r>
            <a:r>
              <a:rPr lang="en-US" sz="1500" b="1" dirty="0" smtClean="0">
                <a:solidFill>
                  <a:srgbClr val="730073"/>
                </a:solidFill>
                <a:latin typeface="+mj-lt"/>
                <a:cs typeface="Palatino"/>
              </a:rPr>
              <a:t>10</a:t>
            </a:r>
            <a:r>
              <a:rPr lang="en-US" sz="1500" b="1" baseline="30000" dirty="0" smtClean="0">
                <a:solidFill>
                  <a:srgbClr val="730073"/>
                </a:solidFill>
                <a:latin typeface="+mj-lt"/>
                <a:cs typeface="Palatino"/>
              </a:rPr>
              <a:t>-7</a:t>
            </a:r>
            <a:endParaRPr lang="en-US" sz="1500" b="1" baseline="30000" dirty="0">
              <a:solidFill>
                <a:srgbClr val="730073"/>
              </a:solidFill>
              <a:latin typeface="+mj-lt"/>
              <a:cs typeface="Palatino"/>
            </a:endParaRPr>
          </a:p>
        </p:txBody>
      </p:sp>
    </p:spTree>
    <p:extLst>
      <p:ext uri="{BB962C8B-B14F-4D97-AF65-F5344CB8AC3E}">
        <p14:creationId xmlns:p14="http://schemas.microsoft.com/office/powerpoint/2010/main" val="42087766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400" dirty="0" smtClean="0">
                <a:latin typeface="+mn-lt"/>
                <a:cs typeface="Palatino"/>
              </a:rPr>
              <a:t>Potential of </a:t>
            </a:r>
            <a:r>
              <a:rPr lang="en-US" sz="3400" dirty="0" err="1" smtClean="0">
                <a:latin typeface="+mn-lt"/>
                <a:cs typeface="Palatino"/>
              </a:rPr>
              <a:t>FCCeh</a:t>
            </a:r>
            <a:r>
              <a:rPr lang="en-US" sz="3400" dirty="0" smtClean="0">
                <a:latin typeface="+mn-lt"/>
                <a:cs typeface="Palatino"/>
              </a:rPr>
              <a:t> on PDFs</a:t>
            </a:r>
            <a:endParaRPr lang="en-US" sz="3400" dirty="0">
              <a:latin typeface="+mn-lt"/>
              <a:cs typeface="Palatino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1/19/2017</a:t>
            </a:r>
            <a:endParaRPr lang="en-US"/>
          </a:p>
        </p:txBody>
      </p:sp>
      <p:sp>
        <p:nvSpPr>
          <p:cNvPr id="1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Monica D'Onofrio, 1st FCC physics week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i="1" dirty="0" smtClean="0"/>
              <a:t>See Stefano and </a:t>
            </a:r>
            <a:r>
              <a:rPr lang="en-US" sz="2000" i="1" dirty="0" err="1" smtClean="0"/>
              <a:t>Voica’s</a:t>
            </a:r>
            <a:r>
              <a:rPr lang="en-US" sz="2000" i="1" dirty="0" smtClean="0"/>
              <a:t> presentation</a:t>
            </a:r>
            <a:endParaRPr lang="en-US" sz="2000" i="1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1219200"/>
            <a:ext cx="7620000" cy="5171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30095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Impact of PDF: High mass </a:t>
            </a:r>
            <a:r>
              <a:rPr lang="it-IT" dirty="0" err="1" smtClean="0"/>
              <a:t>Drell-Yan</a:t>
            </a:r>
            <a:endParaRPr lang="en-US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1/19/2017</a:t>
            </a:r>
            <a:endParaRPr lang="en-US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Monica D'Onofrio, 1st FCC physics week</a:t>
            </a:r>
            <a:endParaRPr lang="en-US"/>
          </a:p>
        </p:txBody>
      </p:sp>
      <p:sp>
        <p:nvSpPr>
          <p:cNvPr id="5" name="Segnaposto contenuto 4"/>
          <p:cNvSpPr>
            <a:spLocks noGrp="1"/>
          </p:cNvSpPr>
          <p:nvPr>
            <p:ph sz="quarter" idx="1"/>
          </p:nvPr>
        </p:nvSpPr>
        <p:spPr>
          <a:xfrm>
            <a:off x="304800" y="762000"/>
            <a:ext cx="8839200" cy="2177911"/>
          </a:xfrm>
        </p:spPr>
        <p:txBody>
          <a:bodyPr>
            <a:noAutofit/>
          </a:bodyPr>
          <a:lstStyle/>
          <a:p>
            <a:r>
              <a:rPr lang="it-IT" sz="2000" dirty="0" smtClean="0"/>
              <a:t>Non </a:t>
            </a:r>
            <a:r>
              <a:rPr lang="it-IT" sz="2000" dirty="0" err="1" smtClean="0"/>
              <a:t>resonant</a:t>
            </a:r>
            <a:r>
              <a:rPr lang="it-IT" sz="2000" dirty="0" smtClean="0"/>
              <a:t> </a:t>
            </a:r>
            <a:r>
              <a:rPr lang="it-IT" sz="2000" dirty="0" err="1" smtClean="0"/>
              <a:t>searches</a:t>
            </a:r>
            <a:r>
              <a:rPr lang="it-IT" sz="2000" dirty="0" smtClean="0"/>
              <a:t> for ED (</a:t>
            </a:r>
            <a:r>
              <a:rPr lang="it-IT" sz="2000" dirty="0" err="1" smtClean="0"/>
              <a:t>interference</a:t>
            </a:r>
            <a:r>
              <a:rPr lang="it-IT" sz="2000" dirty="0" smtClean="0"/>
              <a:t>) sensitive to </a:t>
            </a:r>
            <a:r>
              <a:rPr lang="it-IT" sz="2000" dirty="0" err="1" smtClean="0"/>
              <a:t>tails</a:t>
            </a:r>
            <a:r>
              <a:rPr lang="it-IT" sz="2000" dirty="0" smtClean="0"/>
              <a:t> of DY </a:t>
            </a:r>
            <a:r>
              <a:rPr lang="it-IT" sz="2000" dirty="0" err="1" smtClean="0"/>
              <a:t>distributions</a:t>
            </a:r>
            <a:r>
              <a:rPr lang="it-IT" sz="2000" dirty="0" smtClean="0"/>
              <a:t> </a:t>
            </a:r>
            <a:r>
              <a:rPr lang="it-IT" sz="2000" dirty="0" err="1" smtClean="0"/>
              <a:t>thus</a:t>
            </a:r>
            <a:r>
              <a:rPr lang="it-IT" sz="2000" dirty="0" smtClean="0"/>
              <a:t> to PDF. </a:t>
            </a:r>
            <a:r>
              <a:rPr lang="it-IT" sz="2000" dirty="0" err="1" smtClean="0"/>
              <a:t>Predominantly</a:t>
            </a:r>
            <a:r>
              <a:rPr lang="it-IT" sz="2000" dirty="0" smtClean="0"/>
              <a:t> </a:t>
            </a:r>
            <a:r>
              <a:rPr lang="it-IT" sz="2000" dirty="0" err="1" smtClean="0"/>
              <a:t>q-qbar</a:t>
            </a:r>
            <a:r>
              <a:rPr lang="it-IT" sz="2000" dirty="0" smtClean="0"/>
              <a:t> </a:t>
            </a:r>
          </a:p>
          <a:p>
            <a:pPr marL="0" indent="0">
              <a:buNone/>
            </a:pPr>
            <a:endParaRPr lang="it-IT" sz="2000" dirty="0" smtClean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1447800"/>
            <a:ext cx="4332101" cy="21336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4800" y="3733800"/>
            <a:ext cx="4419600" cy="220980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4953000" y="4648200"/>
            <a:ext cx="42672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600" dirty="0" smtClean="0">
                <a:solidFill>
                  <a:srgbClr val="800000"/>
                </a:solidFill>
              </a:rPr>
              <a:t>“</a:t>
            </a:r>
            <a:r>
              <a:rPr lang="it-IT" sz="1600" dirty="0" err="1" smtClean="0">
                <a:solidFill>
                  <a:srgbClr val="800000"/>
                </a:solidFill>
              </a:rPr>
              <a:t>Troubles</a:t>
            </a:r>
            <a:r>
              <a:rPr lang="it-IT" sz="1600" dirty="0" smtClean="0">
                <a:solidFill>
                  <a:srgbClr val="800000"/>
                </a:solidFill>
              </a:rPr>
              <a:t>” </a:t>
            </a:r>
            <a:r>
              <a:rPr lang="it-IT" sz="1600" dirty="0" err="1" smtClean="0">
                <a:solidFill>
                  <a:srgbClr val="800000"/>
                </a:solidFill>
              </a:rPr>
              <a:t>at</a:t>
            </a:r>
            <a:r>
              <a:rPr lang="it-IT" sz="1600" dirty="0" smtClean="0">
                <a:solidFill>
                  <a:srgbClr val="800000"/>
                </a:solidFill>
              </a:rPr>
              <a:t> </a:t>
            </a:r>
            <a:r>
              <a:rPr lang="it-IT" sz="1600" dirty="0" err="1" smtClean="0">
                <a:solidFill>
                  <a:srgbClr val="800000"/>
                </a:solidFill>
              </a:rPr>
              <a:t>low</a:t>
            </a:r>
            <a:r>
              <a:rPr lang="it-IT" sz="1600" dirty="0" smtClean="0">
                <a:solidFill>
                  <a:srgbClr val="800000"/>
                </a:solidFill>
              </a:rPr>
              <a:t> and high x </a:t>
            </a:r>
          </a:p>
          <a:p>
            <a:endParaRPr lang="it-IT" sz="1600" dirty="0" smtClean="0">
              <a:solidFill>
                <a:srgbClr val="800000"/>
              </a:solidFill>
            </a:endParaRPr>
          </a:p>
          <a:p>
            <a:r>
              <a:rPr lang="it-IT" sz="1600" dirty="0" err="1" smtClean="0">
                <a:solidFill>
                  <a:srgbClr val="800000"/>
                </a:solidFill>
              </a:rPr>
              <a:t>FCCeh</a:t>
            </a:r>
            <a:r>
              <a:rPr lang="it-IT" sz="1600" dirty="0" smtClean="0">
                <a:solidFill>
                  <a:srgbClr val="800000"/>
                </a:solidFill>
              </a:rPr>
              <a:t> </a:t>
            </a:r>
            <a:r>
              <a:rPr lang="it-IT" sz="1600" dirty="0">
                <a:solidFill>
                  <a:srgbClr val="800000"/>
                </a:solidFill>
              </a:rPr>
              <a:t>(and </a:t>
            </a:r>
            <a:r>
              <a:rPr lang="it-IT" sz="1600" dirty="0" err="1">
                <a:solidFill>
                  <a:srgbClr val="800000"/>
                </a:solidFill>
              </a:rPr>
              <a:t>before</a:t>
            </a:r>
            <a:r>
              <a:rPr lang="it-IT" sz="1600" dirty="0">
                <a:solidFill>
                  <a:srgbClr val="800000"/>
                </a:solidFill>
              </a:rPr>
              <a:t>, </a:t>
            </a:r>
            <a:r>
              <a:rPr lang="it-IT" sz="1600" dirty="0" err="1" smtClean="0">
                <a:solidFill>
                  <a:srgbClr val="800000"/>
                </a:solidFill>
              </a:rPr>
              <a:t>LHeC</a:t>
            </a:r>
            <a:r>
              <a:rPr lang="it-IT" sz="1600" dirty="0" smtClean="0">
                <a:solidFill>
                  <a:srgbClr val="800000"/>
                </a:solidFill>
              </a:rPr>
              <a:t>) </a:t>
            </a:r>
            <a:r>
              <a:rPr lang="it-IT" sz="1600" dirty="0">
                <a:solidFill>
                  <a:srgbClr val="800000"/>
                </a:solidFill>
              </a:rPr>
              <a:t>can </a:t>
            </a:r>
            <a:r>
              <a:rPr lang="it-IT" sz="1600" dirty="0" err="1">
                <a:solidFill>
                  <a:srgbClr val="800000"/>
                </a:solidFill>
              </a:rPr>
              <a:t>improve</a:t>
            </a:r>
            <a:r>
              <a:rPr lang="it-IT" sz="1600" dirty="0">
                <a:solidFill>
                  <a:srgbClr val="800000"/>
                </a:solidFill>
              </a:rPr>
              <a:t> </a:t>
            </a:r>
            <a:r>
              <a:rPr lang="it-IT" sz="1600" dirty="0" err="1">
                <a:solidFill>
                  <a:srgbClr val="800000"/>
                </a:solidFill>
              </a:rPr>
              <a:t>low</a:t>
            </a:r>
            <a:r>
              <a:rPr lang="it-IT" sz="1600" dirty="0">
                <a:solidFill>
                  <a:srgbClr val="800000"/>
                </a:solidFill>
              </a:rPr>
              <a:t> and high M(</a:t>
            </a:r>
            <a:r>
              <a:rPr lang="it-IT" sz="1600" dirty="0" err="1">
                <a:solidFill>
                  <a:srgbClr val="800000"/>
                </a:solidFill>
              </a:rPr>
              <a:t>ll</a:t>
            </a:r>
            <a:r>
              <a:rPr lang="it-IT" sz="1600" dirty="0">
                <a:solidFill>
                  <a:srgbClr val="800000"/>
                </a:solidFill>
              </a:rPr>
              <a:t>) and M(lv) </a:t>
            </a:r>
            <a:r>
              <a:rPr lang="it-IT" sz="1600" dirty="0" err="1">
                <a:solidFill>
                  <a:srgbClr val="800000"/>
                </a:solidFill>
              </a:rPr>
              <a:t>precision</a:t>
            </a:r>
            <a:r>
              <a:rPr lang="it-IT" sz="1600" dirty="0">
                <a:solidFill>
                  <a:srgbClr val="800000"/>
                </a:solidFill>
              </a:rPr>
              <a:t> for standard </a:t>
            </a:r>
            <a:r>
              <a:rPr lang="it-IT" sz="1600" dirty="0" err="1">
                <a:solidFill>
                  <a:srgbClr val="800000"/>
                </a:solidFill>
              </a:rPr>
              <a:t>candle</a:t>
            </a:r>
            <a:r>
              <a:rPr lang="it-IT" sz="1600" dirty="0">
                <a:solidFill>
                  <a:srgbClr val="800000"/>
                </a:solidFill>
              </a:rPr>
              <a:t> </a:t>
            </a:r>
            <a:r>
              <a:rPr lang="it-IT" sz="1600" dirty="0" err="1">
                <a:solidFill>
                  <a:srgbClr val="800000"/>
                </a:solidFill>
              </a:rPr>
              <a:t>measurements</a:t>
            </a:r>
            <a:r>
              <a:rPr lang="it-IT" sz="1600" dirty="0">
                <a:solidFill>
                  <a:srgbClr val="800000"/>
                </a:solidFill>
              </a:rPr>
              <a:t> and </a:t>
            </a:r>
            <a:r>
              <a:rPr lang="it-IT" sz="1600" dirty="0" err="1">
                <a:solidFill>
                  <a:srgbClr val="800000"/>
                </a:solidFill>
              </a:rPr>
              <a:t>searches</a:t>
            </a:r>
            <a:r>
              <a:rPr lang="it-IT" sz="1600" dirty="0">
                <a:solidFill>
                  <a:srgbClr val="800000"/>
                </a:solidFill>
              </a:rPr>
              <a:t> for new </a:t>
            </a:r>
            <a:r>
              <a:rPr lang="it-IT" sz="1600" dirty="0" err="1">
                <a:solidFill>
                  <a:srgbClr val="800000"/>
                </a:solidFill>
              </a:rPr>
              <a:t>physics</a:t>
            </a:r>
            <a:endParaRPr lang="it-IT" sz="1600" dirty="0">
              <a:solidFill>
                <a:srgbClr val="800000"/>
              </a:solidFill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48200" y="2148569"/>
            <a:ext cx="4584699" cy="2347231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6477000" y="1371600"/>
            <a:ext cx="26695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/>
              <a:t>Uta</a:t>
            </a:r>
            <a:r>
              <a:rPr lang="en-US" i="1" dirty="0" smtClean="0"/>
              <a:t> Klein</a:t>
            </a:r>
          </a:p>
          <a:p>
            <a:r>
              <a:rPr lang="en-US" dirty="0"/>
              <a:t>VRAP 0.9 for NNLO QCD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711854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-1" y="9219"/>
            <a:ext cx="9143999" cy="693876"/>
          </a:xfrm>
        </p:spPr>
        <p:txBody>
          <a:bodyPr/>
          <a:lstStyle/>
          <a:p>
            <a:r>
              <a:rPr lang="en-US" sz="3400" dirty="0" smtClean="0">
                <a:latin typeface="+mn-lt"/>
                <a:cs typeface="Palatino"/>
              </a:rPr>
              <a:t>   Impact of PDF @ High x</a:t>
            </a:r>
            <a:endParaRPr lang="en-US" sz="3400" dirty="0">
              <a:latin typeface="+mn-lt"/>
              <a:cs typeface="Palatino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04800" y="762000"/>
            <a:ext cx="856650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Arial"/>
              <a:buChar char="•"/>
            </a:pPr>
            <a:r>
              <a:rPr lang="en-US" dirty="0">
                <a:cs typeface="Palatino"/>
              </a:rPr>
              <a:t>l</a:t>
            </a:r>
            <a:r>
              <a:rPr lang="en-US" dirty="0" smtClean="0">
                <a:cs typeface="Palatino"/>
              </a:rPr>
              <a:t>arge uncertainties in high x PDFs limit searches for new physics at high scales</a:t>
            </a:r>
            <a:endParaRPr lang="en-US" sz="1400" baseline="30000" dirty="0" smtClean="0">
              <a:cs typeface="Palatino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4885"/>
          <a:stretch/>
        </p:blipFill>
        <p:spPr>
          <a:xfrm>
            <a:off x="7086600" y="1102968"/>
            <a:ext cx="1688768" cy="125923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09600" y="1105756"/>
            <a:ext cx="6554681" cy="6468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700" dirty="0">
                <a:latin typeface="+mj-lt"/>
                <a:cs typeface="Palatino"/>
              </a:rPr>
              <a:t>m</a:t>
            </a:r>
            <a:r>
              <a:rPr lang="en-US" sz="1700" dirty="0" smtClean="0">
                <a:latin typeface="+mj-lt"/>
                <a:cs typeface="Palatino"/>
              </a:rPr>
              <a:t>any interesting processes at LHC are gluon-gluon initiated:                                        </a:t>
            </a:r>
            <a:r>
              <a:rPr lang="en-US" sz="1600" dirty="0" smtClean="0">
                <a:latin typeface="+mj-lt"/>
                <a:cs typeface="Palatino"/>
              </a:rPr>
              <a:t>top, Higgs, … and BSM processes, such as </a:t>
            </a:r>
            <a:r>
              <a:rPr lang="en-US" sz="1600" dirty="0" err="1" smtClean="0">
                <a:latin typeface="+mj-lt"/>
                <a:cs typeface="Palatino"/>
              </a:rPr>
              <a:t>gluino</a:t>
            </a:r>
            <a:r>
              <a:rPr lang="en-US" sz="1600" dirty="0" smtClean="0">
                <a:latin typeface="+mj-lt"/>
                <a:cs typeface="Palatino"/>
              </a:rPr>
              <a:t> pair production</a:t>
            </a:r>
          </a:p>
        </p:txBody>
      </p:sp>
      <p:sp>
        <p:nvSpPr>
          <p:cNvPr id="13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937485" y="6356350"/>
            <a:ext cx="6281105" cy="365125"/>
          </a:xfrm>
        </p:spPr>
        <p:txBody>
          <a:bodyPr/>
          <a:lstStyle/>
          <a:p>
            <a:r>
              <a:rPr lang="en-US" smtClean="0"/>
              <a:t>Monica D'Onofrio, 1st FCC physics week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7392982" y="6202461"/>
            <a:ext cx="152479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srgbClr val="000090"/>
                </a:solidFill>
                <a:latin typeface="Palatino"/>
                <a:cs typeface="Palatino"/>
              </a:rPr>
              <a:t>arXiv:1211.5102</a:t>
            </a:r>
            <a:endParaRPr lang="en-US" sz="14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1/19/2017</a:t>
            </a:r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2083" y="2165122"/>
            <a:ext cx="3106917" cy="225447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04800" y="1676400"/>
            <a:ext cx="856650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Arial"/>
              <a:buChar char="•"/>
            </a:pPr>
            <a:r>
              <a:rPr lang="en-US" dirty="0" smtClean="0">
                <a:cs typeface="Palatino"/>
              </a:rPr>
              <a:t>For HL-LHC </a:t>
            </a:r>
            <a:r>
              <a:rPr lang="en-US" dirty="0" smtClean="0">
                <a:cs typeface="Palatino"/>
                <a:sym typeface="Wingdings"/>
              </a:rPr>
              <a:t> studied in detail impact of </a:t>
            </a:r>
            <a:r>
              <a:rPr lang="en-US" dirty="0" err="1" smtClean="0">
                <a:cs typeface="Palatino"/>
                <a:sym typeface="Wingdings"/>
              </a:rPr>
              <a:t>LHeC</a:t>
            </a:r>
            <a:r>
              <a:rPr lang="en-US" dirty="0" smtClean="0">
                <a:cs typeface="Palatino"/>
                <a:sym typeface="Wingdings"/>
              </a:rPr>
              <a:t> </a:t>
            </a:r>
            <a:endParaRPr lang="en-US" sz="1400" baseline="30000" dirty="0" smtClean="0">
              <a:cs typeface="Palatino"/>
            </a:endParaRPr>
          </a:p>
        </p:txBody>
      </p:sp>
      <p:pic>
        <p:nvPicPr>
          <p:cNvPr id="16" name="Picture 15" descr="gluino_pair_prod_MMHT14_negat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4178" y="2590800"/>
            <a:ext cx="5024421" cy="373380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4648200" y="5029200"/>
            <a:ext cx="20310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err="1" smtClean="0"/>
              <a:t>Christoph</a:t>
            </a:r>
            <a:r>
              <a:rPr lang="en-US" sz="1400" i="1" dirty="0" smtClean="0"/>
              <a:t> </a:t>
            </a:r>
            <a:r>
              <a:rPr lang="en-US" sz="1400" i="1" dirty="0" err="1" smtClean="0"/>
              <a:t>Borschensky</a:t>
            </a:r>
            <a:endParaRPr lang="en-US" sz="1400" i="1" dirty="0" smtClean="0"/>
          </a:p>
          <a:p>
            <a:r>
              <a:rPr lang="en-US" sz="1400" i="1" dirty="0" smtClean="0"/>
              <a:t>Michael Kramer</a:t>
            </a:r>
            <a:endParaRPr lang="en-US" sz="1400" i="1" dirty="0"/>
          </a:p>
        </p:txBody>
      </p:sp>
      <p:sp>
        <p:nvSpPr>
          <p:cNvPr id="18" name="Content Placeholder 4"/>
          <p:cNvSpPr>
            <a:spLocks noGrp="1"/>
          </p:cNvSpPr>
          <p:nvPr>
            <p:ph idx="1"/>
          </p:nvPr>
        </p:nvSpPr>
        <p:spPr>
          <a:xfrm>
            <a:off x="304800" y="4505325"/>
            <a:ext cx="3810000" cy="1057275"/>
          </a:xfrm>
        </p:spPr>
        <p:txBody>
          <a:bodyPr>
            <a:normAutofit fontScale="85000" lnSpcReduction="10000"/>
          </a:bodyPr>
          <a:lstStyle/>
          <a:p>
            <a:pPr>
              <a:spcBef>
                <a:spcPts val="500"/>
              </a:spcBef>
            </a:pPr>
            <a:r>
              <a:rPr lang="en-US" sz="1800" dirty="0" smtClean="0">
                <a:solidFill>
                  <a:srgbClr val="FF0000"/>
                </a:solidFill>
              </a:rPr>
              <a:t>Studies updated with modern PDF sets! </a:t>
            </a:r>
          </a:p>
          <a:p>
            <a:pPr lvl="1"/>
            <a:r>
              <a:rPr lang="en-US" sz="1500" dirty="0" smtClean="0"/>
              <a:t>M(</a:t>
            </a:r>
            <a:r>
              <a:rPr lang="en-US" sz="1500" dirty="0" err="1" smtClean="0"/>
              <a:t>squark</a:t>
            </a:r>
            <a:r>
              <a:rPr lang="en-US" sz="1500" dirty="0" smtClean="0"/>
              <a:t>)=M(</a:t>
            </a:r>
            <a:r>
              <a:rPr lang="en-US" sz="1500" dirty="0" err="1" smtClean="0"/>
              <a:t>gluino</a:t>
            </a:r>
            <a:r>
              <a:rPr lang="en-US" sz="1500" dirty="0" smtClean="0"/>
              <a:t>)=</a:t>
            </a:r>
            <a:r>
              <a:rPr lang="en-US" sz="1500" dirty="0" err="1" smtClean="0">
                <a:latin typeface="Symbol" charset="2"/>
                <a:cs typeface="Symbol" charset="2"/>
              </a:rPr>
              <a:t>m</a:t>
            </a:r>
            <a:r>
              <a:rPr lang="en-US" sz="1500" baseline="-25000" dirty="0" err="1" smtClean="0"/>
              <a:t>R</a:t>
            </a:r>
            <a:r>
              <a:rPr lang="en-US" sz="1500" dirty="0" smtClean="0"/>
              <a:t>=</a:t>
            </a:r>
            <a:r>
              <a:rPr lang="en-US" sz="1500" dirty="0" smtClean="0">
                <a:latin typeface="Symbol" charset="2"/>
                <a:cs typeface="Symbol" charset="2"/>
              </a:rPr>
              <a:t>m</a:t>
            </a:r>
            <a:r>
              <a:rPr lang="en-US" sz="1500" baseline="-25000" dirty="0" smtClean="0"/>
              <a:t>F</a:t>
            </a:r>
          </a:p>
          <a:p>
            <a:pPr lvl="1"/>
            <a:r>
              <a:rPr lang="en-US" sz="1500" dirty="0" err="1" smtClean="0"/>
              <a:t>LHeC</a:t>
            </a:r>
            <a:r>
              <a:rPr lang="en-US" sz="1500" dirty="0" smtClean="0"/>
              <a:t> PDF uncertainties unchanged </a:t>
            </a:r>
          </a:p>
          <a:p>
            <a:pPr lvl="1"/>
            <a:r>
              <a:rPr lang="en-US" sz="1500" dirty="0" smtClean="0"/>
              <a:t>Normalized to MMHT14</a:t>
            </a:r>
          </a:p>
        </p:txBody>
      </p:sp>
      <p:sp>
        <p:nvSpPr>
          <p:cNvPr id="19" name="Rectangle 18"/>
          <p:cNvSpPr/>
          <p:nvPr/>
        </p:nvSpPr>
        <p:spPr>
          <a:xfrm>
            <a:off x="381000" y="5569803"/>
            <a:ext cx="3962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Bef>
                <a:spcPts val="500"/>
              </a:spcBef>
            </a:pPr>
            <a:r>
              <a:rPr lang="en-US" sz="1600" dirty="0">
                <a:solidFill>
                  <a:srgbClr val="0000FF"/>
                </a:solidFill>
                <a:latin typeface="+mj-lt"/>
              </a:rPr>
              <a:t>NNPDF30nlo become negative at high masses despite positive constraints applied to the fitting procedure  </a:t>
            </a:r>
          </a:p>
        </p:txBody>
      </p:sp>
      <p:sp>
        <p:nvSpPr>
          <p:cNvPr id="20" name="Rectangle 19"/>
          <p:cNvSpPr/>
          <p:nvPr/>
        </p:nvSpPr>
        <p:spPr>
          <a:xfrm>
            <a:off x="6629400" y="2667000"/>
            <a:ext cx="1143000" cy="3429000"/>
          </a:xfrm>
          <a:prstGeom prst="rect">
            <a:avLst/>
          </a:prstGeom>
          <a:noFill/>
          <a:ln w="571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3124200" y="4038600"/>
            <a:ext cx="3352800" cy="9906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3962400" y="2145268"/>
            <a:ext cx="1351339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800000"/>
                </a:solidFill>
              </a:rPr>
              <a:t>&lt; x &gt; ~ 0.4 </a:t>
            </a:r>
            <a:endParaRPr lang="en-US" b="1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28968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10052</TotalTime>
  <Words>3497</Words>
  <Application>Microsoft Macintosh PowerPoint</Application>
  <PresentationFormat>On-screen Show (4:3)</PresentationFormat>
  <Paragraphs>501</Paragraphs>
  <Slides>36</Slides>
  <Notes>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36</vt:i4>
      </vt:variant>
    </vt:vector>
  </HeadingPairs>
  <TitlesOfParts>
    <vt:vector size="39" baseType="lpstr">
      <vt:lpstr>Origin</vt:lpstr>
      <vt:lpstr>Equation</vt:lpstr>
      <vt:lpstr>Microsoft Equation</vt:lpstr>
      <vt:lpstr>BSM searches at FCC-eh  (selected topics)</vt:lpstr>
      <vt:lpstr>Prelude </vt:lpstr>
      <vt:lpstr>Some examples at this meeting</vt:lpstr>
      <vt:lpstr>Outline</vt:lpstr>
      <vt:lpstr>  Indirect impact on search potential  for FCC-hh: improved PDF </vt:lpstr>
      <vt:lpstr>Improving PDFs with the LHeC</vt:lpstr>
      <vt:lpstr>Potential of FCCeh on PDFs</vt:lpstr>
      <vt:lpstr>Impact of PDF: High mass Drell-Yan</vt:lpstr>
      <vt:lpstr>   Impact of PDF @ High x</vt:lpstr>
      <vt:lpstr>   Impact of PDF @ High x</vt:lpstr>
      <vt:lpstr>   Impact of PDF @ High x: FCC</vt:lpstr>
      <vt:lpstr>  Direct searches at FCC-eh  </vt:lpstr>
      <vt:lpstr>LQ production </vt:lpstr>
      <vt:lpstr>LQ status and reach at FCC -eh</vt:lpstr>
      <vt:lpstr>Measuring the LQ quantum numbers in e-p</vt:lpstr>
      <vt:lpstr>   Contact interactions</vt:lpstr>
      <vt:lpstr>Contact interactions (eeqq)</vt:lpstr>
      <vt:lpstr>E-p “specific” searches: Instantons </vt:lpstr>
      <vt:lpstr> BSM in Vector Boson (VB) scattering </vt:lpstr>
      <vt:lpstr> Anomalous couplings WWV</vt:lpstr>
      <vt:lpstr>FCC-eh Anomalous WW γ and WWZ Couplings </vt:lpstr>
      <vt:lpstr>Anomalous WWγ Couplings</vt:lpstr>
      <vt:lpstr>Anomalous WWZ Couplings</vt:lpstr>
      <vt:lpstr>Vector Boson Scattering</vt:lpstr>
      <vt:lpstr>R-parity violating SUSY</vt:lpstr>
      <vt:lpstr>    SUSY – R-parity violating</vt:lpstr>
      <vt:lpstr>A “different” SUSY RPV: Single-top + neutralino</vt:lpstr>
      <vt:lpstr>SUSY RPV in Higgs Sector </vt:lpstr>
      <vt:lpstr>Hopes for RPC SUSY? EWK RPC</vt:lpstr>
      <vt:lpstr>EWK RPC-SUSY production</vt:lpstr>
      <vt:lpstr>EWK RPC-SUSY production</vt:lpstr>
      <vt:lpstr>SUSY EWK production</vt:lpstr>
      <vt:lpstr>Summary and outlook  </vt:lpstr>
      <vt:lpstr>Back-up</vt:lpstr>
      <vt:lpstr>LHeC Prospects for WWg</vt:lpstr>
      <vt:lpstr>Heavy fermions/ colored bosons: covered in other talks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SUSY at the LHC and LHeC</dc:title>
  <dc:creator>monica</dc:creator>
  <cp:lastModifiedBy>Monica D'Onofrio</cp:lastModifiedBy>
  <cp:revision>477</cp:revision>
  <dcterms:created xsi:type="dcterms:W3CDTF">2006-08-16T00:00:00Z</dcterms:created>
  <dcterms:modified xsi:type="dcterms:W3CDTF">2017-01-19T09:27:21Z</dcterms:modified>
</cp:coreProperties>
</file>