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31"/>
  </p:notesMasterIdLst>
  <p:sldIdLst>
    <p:sldId id="256" r:id="rId4"/>
    <p:sldId id="257" r:id="rId5"/>
    <p:sldId id="300" r:id="rId6"/>
    <p:sldId id="306" r:id="rId7"/>
    <p:sldId id="292" r:id="rId8"/>
    <p:sldId id="302" r:id="rId9"/>
    <p:sldId id="297" r:id="rId10"/>
    <p:sldId id="311" r:id="rId11"/>
    <p:sldId id="314" r:id="rId12"/>
    <p:sldId id="294" r:id="rId13"/>
    <p:sldId id="296" r:id="rId14"/>
    <p:sldId id="298" r:id="rId15"/>
    <p:sldId id="312" r:id="rId16"/>
    <p:sldId id="299" r:id="rId17"/>
    <p:sldId id="261" r:id="rId18"/>
    <p:sldId id="262" r:id="rId19"/>
    <p:sldId id="263" r:id="rId20"/>
    <p:sldId id="264" r:id="rId21"/>
    <p:sldId id="304" r:id="rId22"/>
    <p:sldId id="273" r:id="rId23"/>
    <p:sldId id="274" r:id="rId24"/>
    <p:sldId id="310" r:id="rId25"/>
    <p:sldId id="303" r:id="rId26"/>
    <p:sldId id="307" r:id="rId27"/>
    <p:sldId id="279" r:id="rId28"/>
    <p:sldId id="313" r:id="rId29"/>
    <p:sldId id="30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93" autoAdjust="0"/>
    <p:restoredTop sz="94660"/>
  </p:normalViewPr>
  <p:slideViewPr>
    <p:cSldViewPr snapToGrid="0">
      <p:cViewPr>
        <p:scale>
          <a:sx n="53" d="100"/>
          <a:sy n="53" d="100"/>
        </p:scale>
        <p:origin x="908" y="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image" Target="../media/image67.emf"/><Relationship Id="rId4" Type="http://schemas.openxmlformats.org/officeDocument/2006/relationships/image" Target="../media/image7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D63A0-CC55-4E95-B0DA-9A8F906EDCE7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09F90-C777-4450-A542-87DD1E6CB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89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09F90-C777-4450-A542-87DD1E6CB6C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22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09F90-C777-4450-A542-87DD1E6CB6C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680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1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92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01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5451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20953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3449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25218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722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463058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8209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925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754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82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09826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4146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图片 36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图片 37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3476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087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11540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1015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0775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989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417615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579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9298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93492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63865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33900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98131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图片 75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7" name="图片 76"/>
          <p:cNvPicPr/>
          <p:nvPr/>
        </p:nvPicPr>
        <p:blipFill>
          <a:blip r:embed="rId2"/>
          <a:stretch>
            <a:fillRect/>
          </a:stretch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58211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AD15-C86F-1345-B7A2-8DCB7A8A28E7}" type="datetime2">
              <a:rPr lang="zh-CN" altLang="x-none" smtClean="0"/>
              <a:t>2018年1月14日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81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3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3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11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1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3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30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AC552-A5D0-409D-984C-0EBD5BE8076A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21364-74CD-4B79-A76A-C32F45FED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7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zh-CN" sz="45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Click to edit the title text format单击此处编辑母版标题样式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609480" y="6245280"/>
            <a:ext cx="2844360" cy="475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4165560" y="6245280"/>
            <a:ext cx="3860280" cy="475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8737560" y="6245280"/>
            <a:ext cx="2844360" cy="475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zh-CN" sz="3200">
                <a:latin typeface="Arial" panose="02080604020202020204" charset="0"/>
              </a:rPr>
              <a:t>Click to edit the outline text format</a:t>
            </a:r>
          </a:p>
          <a:p>
            <a:pPr lvl="1">
              <a:buSzPct val="75000"/>
              <a:buFont typeface="StarSymbol"/>
              <a:buChar char=""/>
            </a:pPr>
            <a:r>
              <a:rPr lang="zh-CN" sz="2400">
                <a:latin typeface="Arial" panose="02080604020202020204" charset="0"/>
              </a:rPr>
              <a:t>Second Outline Level</a:t>
            </a:r>
          </a:p>
          <a:p>
            <a:pPr lvl="2">
              <a:buSzPct val="45000"/>
              <a:buFont typeface="StarSymbol"/>
              <a:buChar char=""/>
            </a:pPr>
            <a:r>
              <a:rPr lang="zh-CN" sz="2000">
                <a:latin typeface="Arial" panose="02080604020202020204" charset="0"/>
              </a:rPr>
              <a:t>Third Outline Level</a:t>
            </a:r>
          </a:p>
          <a:p>
            <a:pPr lvl="3">
              <a:buSzPct val="75000"/>
              <a:buFont typeface="StarSymbol"/>
              <a:buChar char=""/>
            </a:pPr>
            <a:r>
              <a:rPr lang="zh-CN" sz="2000">
                <a:latin typeface="Arial" panose="02080604020202020204" charset="0"/>
              </a:rPr>
              <a:t>Fourth Outline Level</a:t>
            </a:r>
          </a:p>
          <a:p>
            <a:pPr lvl="4">
              <a:buSzPct val="45000"/>
              <a:buFont typeface="StarSymbol"/>
              <a:buChar char=""/>
            </a:pPr>
            <a:r>
              <a:rPr lang="zh-CN" sz="2000">
                <a:latin typeface="Arial" panose="02080604020202020204" charset="0"/>
              </a:rPr>
              <a:t>Fifth Outline Level</a:t>
            </a:r>
          </a:p>
          <a:p>
            <a:pPr lvl="5">
              <a:buSzPct val="45000"/>
              <a:buFont typeface="StarSymbol"/>
              <a:buChar char=""/>
            </a:pPr>
            <a:r>
              <a:rPr lang="zh-CN" sz="2000">
                <a:latin typeface="Arial" panose="02080604020202020204" charset="0"/>
              </a:rPr>
              <a:t>Sixth Outline Level</a:t>
            </a:r>
          </a:p>
          <a:p>
            <a:pPr lvl="6">
              <a:buSzPct val="45000"/>
              <a:buFont typeface="StarSymbol"/>
              <a:buChar char=""/>
            </a:pPr>
            <a:r>
              <a:rPr lang="zh-CN" sz="2000">
                <a:latin typeface="Arial" panose="02080604020202020204" charset="0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48575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CN" sz="44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Click to edit the title text format单击此处编辑母版标题样式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Click to edit the outline text format</a:t>
            </a:r>
          </a:p>
          <a:p>
            <a:pPr lvl="1">
              <a:buSzPct val="75000"/>
              <a:buFont typeface="StarSymbol"/>
              <a:buChar char="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Second Outline Level</a:t>
            </a:r>
          </a:p>
          <a:p>
            <a:pPr lvl="2">
              <a:buSzPct val="45000"/>
              <a:buFont typeface="StarSymbol"/>
              <a:buChar char="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Third Outline Level</a:t>
            </a:r>
          </a:p>
          <a:p>
            <a:pPr lvl="3">
              <a:buSzPct val="75000"/>
              <a:buFont typeface="StarSymbol"/>
              <a:buChar char="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Fourth Outline Level</a:t>
            </a:r>
          </a:p>
          <a:p>
            <a:pPr lvl="4">
              <a:buSzPct val="45000"/>
              <a:buFont typeface="StarSymbol"/>
              <a:buChar char="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Fifth Outline Level</a:t>
            </a:r>
          </a:p>
          <a:p>
            <a:pPr lvl="5">
              <a:buSzPct val="45000"/>
              <a:buFont typeface="StarSymbol"/>
              <a:buChar char="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Sixth Outline Level</a:t>
            </a:r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zh-CN" sz="32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Seventh Outline Level单击此处编辑母版文本样式</a:t>
            </a:r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zh-CN" sz="28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第二级</a:t>
            </a:r>
          </a:p>
          <a:p>
            <a:pPr lvl="2">
              <a:lnSpc>
                <a:spcPct val="100000"/>
              </a:lnSpc>
              <a:buFont typeface="StarSymbol"/>
              <a:buChar char=""/>
            </a:pPr>
            <a:r>
              <a:rPr lang="zh-CN" sz="24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第三级</a:t>
            </a:r>
          </a:p>
          <a:p>
            <a:pPr lvl="3">
              <a:lnSpc>
                <a:spcPct val="100000"/>
              </a:lnSpc>
              <a:buFont typeface="StarSymbol"/>
              <a:buChar char=""/>
            </a:pPr>
            <a:r>
              <a:rPr lang="zh-CN" sz="20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第四级</a:t>
            </a:r>
          </a:p>
          <a:p>
            <a:pPr lvl="4">
              <a:lnSpc>
                <a:spcPct val="100000"/>
              </a:lnSpc>
              <a:buFont typeface="StarSymbol"/>
              <a:buChar char="»"/>
            </a:pPr>
            <a:r>
              <a:rPr lang="zh-CN" sz="200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第五级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609480" y="6245280"/>
            <a:ext cx="2844360" cy="475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165560" y="6245280"/>
            <a:ext cx="3860280" cy="475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737560" y="6245280"/>
            <a:ext cx="2844360" cy="47592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129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ollider-reach.web.cern.ch" TargetMode="External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7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7.png"/><Relationship Id="rId5" Type="http://schemas.openxmlformats.org/officeDocument/2006/relationships/hyperlink" Target="https://arxiv.org/abs/1406.7696" TargetMode="External"/><Relationship Id="rId4" Type="http://schemas.openxmlformats.org/officeDocument/2006/relationships/hyperlink" Target="http://arxiv.org/pdf/1405.6056v1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1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66934/contributions/2583549/attachments/1489690/2314998/EPS-HEP_BSM_at_ep_colliders_2.pdf" TargetMode="External"/><Relationship Id="rId2" Type="http://schemas.openxmlformats.org/officeDocument/2006/relationships/hyperlink" Target="https://indico.cern.ch/event/550509/contributions/2413829/attachments/1398547/2133088/FCCPhysics_BSMJan2017.pdf" TargetMode="Externa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72.png"/><Relationship Id="rId3" Type="http://schemas.openxmlformats.org/officeDocument/2006/relationships/oleObject" Target="../embeddings/oleObject22.bin"/><Relationship Id="rId7" Type="http://schemas.openxmlformats.org/officeDocument/2006/relationships/image" Target="../media/image68.emf"/><Relationship Id="rId12" Type="http://schemas.openxmlformats.org/officeDocument/2006/relationships/oleObject" Target="../embeddings/oleObject26.bin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70.emf"/><Relationship Id="rId5" Type="http://schemas.openxmlformats.org/officeDocument/2006/relationships/image" Target="../media/image71.png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67.emf"/><Relationship Id="rId9" Type="http://schemas.openxmlformats.org/officeDocument/2006/relationships/image" Target="../media/image69.emf"/><Relationship Id="rId1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emf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png"/><Relationship Id="rId5" Type="http://schemas.openxmlformats.org/officeDocument/2006/relationships/image" Target="../media/image6.emf"/><Relationship Id="rId10" Type="http://schemas.openxmlformats.org/officeDocument/2006/relationships/image" Target="../media/image7.e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wmf"/><Relationship Id="rId3" Type="http://schemas.openxmlformats.org/officeDocument/2006/relationships/oleObject" Target="../embeddings/oleObject4.bin"/><Relationship Id="rId47" Type="http://schemas.openxmlformats.org/officeDocument/2006/relationships/image" Target="../media/image180.png"/><Relationship Id="rId50" Type="http://schemas.openxmlformats.org/officeDocument/2006/relationships/oleObject" Target="../embeddings/oleObject10.bin"/><Relationship Id="rId55" Type="http://schemas.openxmlformats.org/officeDocument/2006/relationships/image" Target="../media/image18.wmf"/><Relationship Id="rId63" Type="http://schemas.openxmlformats.org/officeDocument/2006/relationships/image" Target="../media/image22.wmf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8.bin"/><Relationship Id="rId46" Type="http://schemas.openxmlformats.org/officeDocument/2006/relationships/image" Target="../media/image170.png"/><Relationship Id="rId59" Type="http://schemas.openxmlformats.org/officeDocument/2006/relationships/image" Target="../media/image20.wmf"/><Relationship Id="rId2" Type="http://schemas.openxmlformats.org/officeDocument/2006/relationships/slideLayout" Target="../slideLayouts/slideLayout25.xml"/><Relationship Id="rId54" Type="http://schemas.openxmlformats.org/officeDocument/2006/relationships/oleObject" Target="../embeddings/oleObject12.bin"/><Relationship Id="rId62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image" Target="../media/image13.wmf"/><Relationship Id="rId53" Type="http://schemas.openxmlformats.org/officeDocument/2006/relationships/image" Target="../media/image17.wmf"/><Relationship Id="rId58" Type="http://schemas.openxmlformats.org/officeDocument/2006/relationships/oleObject" Target="../embeddings/oleObject14.bin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5.wmf"/><Relationship Id="rId49" Type="http://schemas.openxmlformats.org/officeDocument/2006/relationships/image" Target="../media/image77.png"/><Relationship Id="rId57" Type="http://schemas.openxmlformats.org/officeDocument/2006/relationships/image" Target="../media/image19.wmf"/><Relationship Id="rId61" Type="http://schemas.openxmlformats.org/officeDocument/2006/relationships/image" Target="../media/image21.wmf"/><Relationship Id="rId10" Type="http://schemas.openxmlformats.org/officeDocument/2006/relationships/oleObject" Target="../embeddings/oleObject7.bin"/><Relationship Id="rId52" Type="http://schemas.openxmlformats.org/officeDocument/2006/relationships/oleObject" Target="../embeddings/oleObject11.bin"/><Relationship Id="rId60" Type="http://schemas.openxmlformats.org/officeDocument/2006/relationships/oleObject" Target="../embeddings/oleObject15.bin"/><Relationship Id="rId65" Type="http://schemas.openxmlformats.org/officeDocument/2006/relationships/image" Target="../media/image23.wmf"/><Relationship Id="rId4" Type="http://schemas.openxmlformats.org/officeDocument/2006/relationships/image" Target="../media/image10.wmf"/><Relationship Id="rId9" Type="http://schemas.openxmlformats.org/officeDocument/2006/relationships/image" Target="../media/image76.png"/><Relationship Id="rId14" Type="http://schemas.openxmlformats.org/officeDocument/2006/relationships/oleObject" Target="../embeddings/oleObject9.bin"/><Relationship Id="rId48" Type="http://schemas.openxmlformats.org/officeDocument/2006/relationships/image" Target="../media/image190.png"/><Relationship Id="rId56" Type="http://schemas.openxmlformats.org/officeDocument/2006/relationships/oleObject" Target="../embeddings/oleObject13.bin"/><Relationship Id="rId64" Type="http://schemas.openxmlformats.org/officeDocument/2006/relationships/oleObject" Target="../embeddings/oleObject17.bin"/><Relationship Id="rId8" Type="http://schemas.openxmlformats.org/officeDocument/2006/relationships/image" Target="../media/image12.wmf"/><Relationship Id="rId51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image" Target="../media/image30.wmf"/><Relationship Id="rId3" Type="http://schemas.openxmlformats.org/officeDocument/2006/relationships/image" Target="../media/image28.png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7.wmf"/><Relationship Id="rId17" Type="http://schemas.openxmlformats.org/officeDocument/2006/relationships/image" Target="../media/image34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33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image" Target="../media/image32.png"/><Relationship Id="rId10" Type="http://schemas.openxmlformats.org/officeDocument/2006/relationships/image" Target="../media/image26.wmf"/><Relationship Id="rId4" Type="http://schemas.openxmlformats.org/officeDocument/2006/relationships/image" Target="../media/image29.png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713800" y="1699038"/>
            <a:ext cx="10671142" cy="705959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</a:rPr>
              <a:t>BSM Physics @ </a:t>
            </a:r>
            <a:r>
              <a:rPr kumimoji="0" lang="en-US" altLang="zh-CN" sz="45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</a:rPr>
              <a:t>ep Colliders</a:t>
            </a:r>
            <a:endParaRPr kumimoji="0" lang="zh-CN" altLang="en-US" sz="4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80604020202020204" charset="0"/>
              <a:ea typeface="方正书宋_GBK" charset="-122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1523880" y="3114366"/>
            <a:ext cx="9143640" cy="1545317"/>
          </a:xfrm>
          <a:prstGeom prst="rect">
            <a:avLst/>
          </a:prstGeom>
        </p:spPr>
        <p:txBody>
          <a:bodyPr lIns="90000" tIns="45000" rIns="90000" bIns="45000"/>
          <a:lstStyle/>
          <a:p>
            <a:pPr lvl="0" algn="ctr"/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Co-author: </a:t>
            </a:r>
            <a:r>
              <a:rPr kumimoji="1" lang="en-US" altLang="zh-CN" sz="2400" dirty="0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cs typeface="Times New Roman"/>
              </a:rPr>
              <a:t>Monica </a:t>
            </a:r>
            <a:r>
              <a:rPr kumimoji="1" lang="en-US" altLang="zh-CN" sz="2400" dirty="0" err="1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cs typeface="Times New Roman"/>
              </a:rPr>
              <a:t>D’Onofrio</a:t>
            </a:r>
            <a:r>
              <a:rPr kumimoji="1" lang="en-US" altLang="zh-CN" sz="24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 &amp; Georges </a:t>
            </a:r>
            <a:r>
              <a:rPr kumimoji="1" lang="en-US" altLang="zh-CN" sz="2400" dirty="0" err="1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Azuelos</a:t>
            </a:r>
            <a:endParaRPr kumimoji="1" lang="en-US" altLang="zh-CN" sz="2200" dirty="0">
              <a:solidFill>
                <a:prstClr val="black"/>
              </a:solidFill>
              <a:ea typeface="黑体" panose="02010609060101010101" pitchFamily="49" charset="-122"/>
              <a:cs typeface="Arial"/>
            </a:endParaRPr>
          </a:p>
          <a:p>
            <a:pPr lvl="0" algn="ctr"/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Presenter: </a:t>
            </a:r>
            <a:r>
              <a:rPr kumimoji="1" lang="en-US" altLang="zh-CN" sz="2200" u="sng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Kechen Wang</a:t>
            </a:r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 (DESY)</a:t>
            </a:r>
          </a:p>
          <a:p>
            <a:pPr lvl="0" algn="ctr"/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on behalf of</a:t>
            </a:r>
          </a:p>
          <a:p>
            <a:pPr lvl="0" algn="ctr"/>
            <a:r>
              <a:rPr kumimoji="1" lang="en-US" altLang="zh-CN" sz="2200" dirty="0">
                <a:solidFill>
                  <a:prstClr val="black"/>
                </a:solidFill>
                <a:latin typeface="Times New Roman"/>
                <a:ea typeface="黑体" panose="02010609060101010101" pitchFamily="49" charset="-122"/>
                <a:cs typeface="Times New Roman"/>
              </a:rPr>
              <a:t>the</a:t>
            </a:r>
            <a:r>
              <a:rPr kumimoji="1" lang="zh-CN" altLang="en-US" sz="2200" dirty="0">
                <a:solidFill>
                  <a:prstClr val="black"/>
                </a:solidFill>
                <a:latin typeface="Times New Roman"/>
                <a:ea typeface="黑体" panose="02010609060101010101" pitchFamily="49" charset="-122"/>
                <a:cs typeface="Times New Roman"/>
              </a:rPr>
              <a:t> </a:t>
            </a:r>
            <a:r>
              <a:rPr kumimoji="1" lang="en-US" altLang="zh-CN" sz="2200" dirty="0" err="1">
                <a:solidFill>
                  <a:prstClr val="black"/>
                </a:solidFill>
                <a:latin typeface="Times New Roman"/>
                <a:ea typeface="黑体" panose="02010609060101010101" pitchFamily="49" charset="-122"/>
                <a:cs typeface="Times New Roman"/>
              </a:rPr>
              <a:t>LHeC</a:t>
            </a:r>
            <a:r>
              <a:rPr kumimoji="1" lang="en-US" altLang="zh-CN" sz="2200" dirty="0">
                <a:solidFill>
                  <a:prstClr val="black"/>
                </a:solidFill>
                <a:latin typeface="Times New Roman"/>
                <a:ea typeface="黑体" panose="02010609060101010101" pitchFamily="49" charset="-122"/>
                <a:cs typeface="Times New Roman"/>
              </a:rPr>
              <a:t>/FCC-eh BSM Physics Group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94920" y="5069896"/>
            <a:ext cx="45590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2</a:t>
            </a:r>
            <a:r>
              <a:rPr kumimoji="1" lang="en-US" altLang="zh-CN" sz="2200" baseline="300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nd</a:t>
            </a:r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 FCC Physics Workshop,</a:t>
            </a:r>
            <a:r>
              <a:rPr kumimoji="1" lang="zh-CN" altLang="en-US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 </a:t>
            </a:r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CERN</a:t>
            </a:r>
          </a:p>
          <a:p>
            <a:pPr algn="ctr"/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Jan. </a:t>
            </a:r>
            <a:r>
              <a:rPr kumimoji="1" lang="en-US" altLang="zh-CN" sz="2200" dirty="0" smtClean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17, </a:t>
            </a:r>
            <a:r>
              <a:rPr kumimoji="1" lang="en-US" altLang="zh-CN" sz="2200" dirty="0">
                <a:solidFill>
                  <a:prstClr val="black"/>
                </a:solidFill>
                <a:ea typeface="黑体" panose="02010609060101010101" pitchFamily="49" charset="-122"/>
                <a:cs typeface="Arial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9092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78761" y="230210"/>
            <a:ext cx="198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stomShape 1"/>
              <p:cNvSpPr/>
              <p:nvPr/>
            </p:nvSpPr>
            <p:spPr>
              <a:xfrm>
                <a:off x="170586" y="685875"/>
                <a:ext cx="5984875" cy="5537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0000" tIns="45000" rIns="90000" bIns="4500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Signal Scenarios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sSubSupPr>
                      <m:e>
                        <m:r>
                          <a:rPr kumimoji="0" lang="en-US" alt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𝐻</m:t>
                        </m:r>
                      </m:e>
                      <m:sub>
                        <m:r>
                          <a:rPr kumimoji="0" lang="en-US" alt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5</m:t>
                        </m:r>
                      </m:sub>
                      <m:sup>
                        <m:r>
                          <a:rPr kumimoji="0" lang="en-US" alt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±</m:t>
                        </m:r>
                      </m:sup>
                    </m:sSubSup>
                  </m:oMath>
                </a14:m>
                <a:r>
                  <a:rPr kumimoji="0" lang="en-US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</a:t>
                </a:r>
                <a:r>
                  <a:rPr kumimoji="0" lang="x-none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Search</a:t>
                </a:r>
              </a:p>
            </p:txBody>
          </p:sp>
        </mc:Choice>
        <mc:Fallback xmlns="">
          <p:sp>
            <p:nvSpPr>
              <p:cNvPr id="3" name="Custom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86" y="685875"/>
                <a:ext cx="5984875" cy="553720"/>
              </a:xfrm>
              <a:prstGeom prst="rect">
                <a:avLst/>
              </a:prstGeom>
              <a:blipFill>
                <a:blip r:embed="rId2"/>
                <a:stretch>
                  <a:fillRect t="-5556" b="-3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stomShape 2"/>
          <p:cNvSpPr/>
          <p:nvPr/>
        </p:nvSpPr>
        <p:spPr>
          <a:xfrm>
            <a:off x="636448" y="1389499"/>
            <a:ext cx="3359676" cy="428456"/>
          </a:xfrm>
          <a:prstGeom prst="rect">
            <a:avLst/>
          </a:prstGeom>
          <a:noFill/>
          <a:ln w="9360">
            <a:noFill/>
          </a:ln>
        </p:spPr>
        <p:txBody>
          <a:bodyPr wrap="none" lIns="90000" tIns="46800" rIns="90000" bIns="468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</a:rPr>
              <a:t>Collider: 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</a:rPr>
              <a:t>FCC-eh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</a:rPr>
              <a:t> &amp;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</a:rPr>
              <a:t>LHeC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80604020202020204" charset="0"/>
              <a:ea typeface="方正书宋_GBK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stomShape 5"/>
              <p:cNvSpPr/>
              <p:nvPr/>
            </p:nvSpPr>
            <p:spPr>
              <a:xfrm>
                <a:off x="6294831" y="1477181"/>
                <a:ext cx="4947285" cy="6203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x-none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Signal </a:t>
                </a:r>
                <a:r>
                  <a:rPr kumimoji="0" lang="en-US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p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roduction </a:t>
                </a: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cross section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p e</a:t>
                </a:r>
                <a:r>
                  <a:rPr kumimoji="0" lang="en-US" altLang="zh-CN" sz="16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-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Wingdings" panose="05000000000000000000" pitchFamily="2" charset="2"/>
                  </a:rPr>
                  <a:t>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j e</a:t>
                </a:r>
                <a:r>
                  <a:rPr kumimoji="0" lang="en-US" altLang="zh-CN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-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sSubSupPr>
                      <m:e>
                        <m: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𝐻</m:t>
                        </m:r>
                      </m:e>
                      <m:sub>
                        <m: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5</m:t>
                        </m:r>
                      </m:sub>
                      <m:sup>
                        <m: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±</m:t>
                        </m:r>
                      </m:sup>
                    </m:sSubSup>
                  </m:oMath>
                </a14:m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,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sSubSupPr>
                      <m:e>
                        <m: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𝐻</m:t>
                        </m:r>
                      </m:e>
                      <m:sub>
                        <m: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5</m:t>
                        </m:r>
                      </m:sub>
                      <m:sup>
                        <m:r>
                          <a:rPr kumimoji="0" lang="en-US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±</m:t>
                        </m:r>
                      </m:sup>
                    </m:sSubSup>
                  </m:oMath>
                </a14:m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Wingdings" panose="05000000000000000000" pitchFamily="2" charset="2"/>
                  </a:rPr>
                  <a:t>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 Z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Arial" panose="02080604020202020204" charset="0"/>
                            <a:cs typeface="Arial" panose="02080604020202020204" charset="0"/>
                            <a:sym typeface="+mn-ea"/>
                          </a:rPr>
                        </m:ctrlPr>
                      </m:sSupPr>
                      <m:e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Arial" panose="02080604020202020204" charset="0"/>
                            <a:cs typeface="Arial" panose="02080604020202020204" charset="0"/>
                            <a:sym typeface="+mn-ea"/>
                          </a:rPr>
                          <m:t>𝑊</m:t>
                        </m:r>
                      </m:e>
                      <m:sup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Arial" panose="02080604020202020204" charset="0"/>
                            <a:cs typeface="Arial" panose="02080604020202020204" charset="0"/>
                            <a:sym typeface="+mn-ea"/>
                          </a:rPr>
                          <m:t>±</m:t>
                        </m:r>
                      </m:sup>
                    </m:sSup>
                  </m:oMath>
                </a14:m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Arial" panose="02080604020202020204" charset="0"/>
                    <a:cs typeface="Arial" panose="02080604020202020204" charset="0"/>
                    <a:sym typeface="+mn-ea"/>
                  </a:rPr>
                  <a:t>)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80604020202020204" charset="0"/>
                  <a:ea typeface="Arial" panose="02080604020202020204" charset="0"/>
                  <a:cs typeface="Arial" panose="02080604020202020204" charset="0"/>
                </a:endParaRPr>
              </a:p>
            </p:txBody>
          </p:sp>
        </mc:Choice>
        <mc:Fallback xmlns="">
          <p:sp>
            <p:nvSpPr>
              <p:cNvPr id="5" name="CustomShap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831" y="1477181"/>
                <a:ext cx="4947285" cy="620395"/>
              </a:xfrm>
              <a:prstGeom prst="rect">
                <a:avLst/>
              </a:prstGeom>
              <a:blipFill>
                <a:blip r:embed="rId3"/>
                <a:stretch>
                  <a:fillRect l="-1110" t="-4902" b="-2254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Shape 5"/>
              <p:cNvSpPr txBox="1"/>
              <p:nvPr/>
            </p:nvSpPr>
            <p:spPr>
              <a:xfrm>
                <a:off x="636448" y="1789335"/>
                <a:ext cx="5053152" cy="1101049"/>
              </a:xfrm>
              <a:prstGeom prst="rect">
                <a:avLst/>
              </a:prstGeom>
            </p:spPr>
            <p:txBody>
              <a:bodyPr lIns="90000" tIns="45000" rIns="90000" bIns="4500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Signal: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Production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sSubSupPr>
                      <m:e>
                        <m:r>
                          <a:rPr kumimoji="0" lang="en-US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𝐻</m:t>
                        </m:r>
                      </m:e>
                      <m:sub>
                        <m:r>
                          <a:rPr kumimoji="0" lang="en-US" alt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5</m:t>
                        </m:r>
                      </m:sub>
                      <m:sup>
                        <m:r>
                          <a:rPr kumimoji="0" lang="en-US" alt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+</m:t>
                        </m:r>
                      </m:sup>
                    </m:sSubSup>
                    <m:r>
                      <a:rPr kumimoji="0" lang="en-US" altLang="en-US" sz="1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Wingdings" panose="05000000000000000000" charset="2"/>
                      </a:rPr>
                      <m:t> </m:t>
                    </m:r>
                  </m:oMath>
                </a14:m>
                <a:r>
                  <a:rPr kumimoji="0" lang="en-US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80604020202020204" charset="0"/>
                  </a:rPr>
                  <a:t>&amp;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sSubSupPr>
                      <m:e>
                        <m:r>
                          <a:rPr kumimoji="0" lang="en-US" alt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𝐻</m:t>
                        </m:r>
                      </m:e>
                      <m:sub>
                        <m:r>
                          <a:rPr kumimoji="0" lang="en-US" alt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5</m:t>
                        </m:r>
                      </m:sub>
                      <m:sup>
                        <m:r>
                          <a:rPr kumimoji="0" lang="en-US" alt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−</m:t>
                        </m:r>
                      </m:sup>
                    </m:sSubSup>
                  </m:oMath>
                </a14:m>
                <a:r>
                  <a:rPr kumimoji="0" lang="en-US" sz="15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 panose="02080604020202020204" charset="0"/>
                  </a:rPr>
                  <a:t> </a:t>
                </a:r>
                <a:r>
                  <a:rPr kumimoji="0" lang="en-US" sz="15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in </a:t>
                </a:r>
                <a:r>
                  <a:rPr kumimoji="0" lang="en-US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the </a:t>
                </a:r>
                <a:r>
                  <a:rPr kumimoji="0" lang="en-US" sz="15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Georgi</a:t>
                </a:r>
                <a:r>
                  <a:rPr kumimoji="0" lang="en-US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 – </a:t>
                </a:r>
                <a:r>
                  <a:rPr kumimoji="0" lang="en-US" sz="15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Machacek</a:t>
                </a:r>
                <a:r>
                  <a:rPr kumimoji="0" lang="en-US" sz="15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</a:rPr>
                  <a:t> Model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à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</a:rPr>
                  <a:t>Final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</a:rPr>
                  <a:t>state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方正书宋_GBK" charset="-122"/>
                  </a:rPr>
                  <a:t>: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1 e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-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 + 1 j + 1 Z(-&gt; </a:t>
                </a:r>
                <a:r>
                  <a: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l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+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 </a:t>
                </a:r>
                <a:r>
                  <a: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l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-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) + 1 W(-&gt; j 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j); </a:t>
                </a:r>
                <a:r>
                  <a: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l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= </a:t>
                </a:r>
                <a:r>
                  <a:rPr kumimoji="0" lang="en-US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e,</a:t>
                </a:r>
                <a:r>
                  <a:rPr kumimoji="0" lang="en-US" sz="14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Ubuntu"/>
                    <a:ea typeface="Ubuntu"/>
                    <a:sym typeface="+mn-ea"/>
                  </a:rPr>
                  <a:t>μ</a:t>
                </a:r>
                <a:r>
                  <a:rPr kumimoji="0" lang="en-US" sz="14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Ubuntu"/>
                    <a:ea typeface="Ubuntu"/>
                    <a:sym typeface="+mn-ea"/>
                  </a:rPr>
                  <a:t>.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Courier New"/>
                    <a:sym typeface="+mn-ea"/>
                  </a:rPr>
                  <a:t> </a:t>
                </a:r>
              </a:p>
            </p:txBody>
          </p:sp>
        </mc:Choice>
        <mc:Fallback>
          <p:sp>
            <p:nvSpPr>
              <p:cNvPr id="6" name="TextShap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48" y="1789335"/>
                <a:ext cx="5053152" cy="1101049"/>
              </a:xfrm>
              <a:prstGeom prst="rect">
                <a:avLst/>
              </a:prstGeom>
              <a:blipFill>
                <a:blip r:embed="rId4"/>
                <a:stretch>
                  <a:fillRect l="-965"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0" y="2890384"/>
            <a:ext cx="3434511" cy="1982841"/>
          </a:xfrm>
          <a:prstGeom prst="rect">
            <a:avLst/>
          </a:prstGeom>
        </p:spPr>
      </p:pic>
      <p:pic>
        <p:nvPicPr>
          <p:cNvPr id="8" name="图片 7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830" y="2148107"/>
            <a:ext cx="5592370" cy="4121165"/>
          </a:xfrm>
          <a:prstGeom prst="rect">
            <a:avLst/>
          </a:prstGeom>
        </p:spPr>
      </p:pic>
      <p:sp>
        <p:nvSpPr>
          <p:cNvPr id="10" name="Text Box 5122"/>
          <p:cNvSpPr txBox="1"/>
          <p:nvPr/>
        </p:nvSpPr>
        <p:spPr>
          <a:xfrm>
            <a:off x="636448" y="5256280"/>
            <a:ext cx="4477552" cy="101299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90000" tIns="45000" rIns="90000" bIns="45000" anchor="t"/>
          <a:lstStyle/>
          <a:p>
            <a:pPr lvl="0" defTabSz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Courier New"/>
              </a:rPr>
              <a:t>SM Background</a:t>
            </a:r>
          </a:p>
          <a:p>
            <a:pPr lvl="0" defTabSz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Courier New"/>
              </a:rPr>
              <a:t>B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Courier New"/>
              </a:rPr>
              <a:t>1</a:t>
            </a:r>
            <a:r>
              <a:rPr kumimoji="0" lang="en-US" altLang="x-non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Courier New"/>
              </a:rPr>
              <a:t>: </a:t>
            </a:r>
            <a:r>
              <a:rPr kumimoji="0" lang="x-none" altLang="en-US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p e</a:t>
            </a:r>
            <a:r>
              <a:rPr kumimoji="0" lang="x-none" altLang="en-US" b="0" i="1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-</a:t>
            </a:r>
            <a:r>
              <a:rPr kumimoji="0" lang="x-none" altLang="en-US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 &gt; j </a:t>
            </a:r>
            <a:r>
              <a:rPr lang="x-none" altLang="en-US" i="1" dirty="0">
                <a:solidFill>
                  <a:srgbClr val="FF0000"/>
                </a:solidFill>
                <a:latin typeface="+mj-lt"/>
                <a:ea typeface="Courier New"/>
              </a:rPr>
              <a:t>e</a:t>
            </a:r>
            <a:r>
              <a:rPr lang="x-none" altLang="en-US" i="1" baseline="30000" dirty="0">
                <a:solidFill>
                  <a:srgbClr val="FF0000"/>
                </a:solidFill>
                <a:latin typeface="+mj-lt"/>
                <a:ea typeface="Courier New"/>
              </a:rPr>
              <a:t>-</a:t>
            </a:r>
            <a:r>
              <a:rPr kumimoji="0" lang="x-none" alt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 </a:t>
            </a:r>
            <a:r>
              <a:rPr lang="en-US" altLang="en-US" i="1" dirty="0" smtClean="0">
                <a:solidFill>
                  <a:srgbClr val="FF0000"/>
                </a:solidFill>
                <a:latin typeface="+mj-lt"/>
                <a:ea typeface="Courier New"/>
              </a:rPr>
              <a:t>Z V</a:t>
            </a:r>
            <a:r>
              <a:rPr kumimoji="0" lang="en-US" alt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, V</a:t>
            </a:r>
            <a:r>
              <a:rPr kumimoji="0" lang="en-US" altLang="en-US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 </a:t>
            </a:r>
            <a:r>
              <a:rPr kumimoji="0" lang="en-US" altLang="en-US" b="0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  <a:sym typeface="Wingdings" panose="05000000000000000000" pitchFamily="2" charset="2"/>
              </a:rPr>
              <a:t></a:t>
            </a:r>
            <a:r>
              <a:rPr kumimoji="0" lang="en-US" alt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 </a:t>
            </a:r>
            <a:r>
              <a:rPr kumimoji="0" lang="en-US" altLang="en-US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jj</a:t>
            </a:r>
            <a:r>
              <a:rPr kumimoji="0" lang="en-US" alt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Courier New"/>
              </a:rPr>
              <a:t> </a:t>
            </a:r>
            <a:endParaRPr kumimoji="0" lang="x-none" altLang="en-US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Courier New"/>
            </a:endParaRPr>
          </a:p>
          <a:p>
            <a:pPr defTabSz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zh-CN" altLang="en-US" b="1" dirty="0" smtClean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2</a:t>
            </a:r>
            <a:r>
              <a:rPr lang="en-US" altLang="en-US" b="1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: </a:t>
            </a:r>
            <a:r>
              <a:rPr lang="x-none" altLang="en-US" i="1" dirty="0">
                <a:solidFill>
                  <a:srgbClr val="FF0000"/>
                </a:solidFill>
                <a:latin typeface="+mj-lt"/>
                <a:ea typeface="Courier New"/>
              </a:rPr>
              <a:t>p e</a:t>
            </a:r>
            <a:r>
              <a:rPr lang="x-none" altLang="en-US" i="1" baseline="30000" dirty="0">
                <a:solidFill>
                  <a:srgbClr val="FF0000"/>
                </a:solidFill>
                <a:latin typeface="+mj-lt"/>
                <a:ea typeface="Courier New"/>
              </a:rPr>
              <a:t>-</a:t>
            </a:r>
            <a:r>
              <a:rPr lang="x-none" altLang="en-US" i="1" dirty="0">
                <a:solidFill>
                  <a:srgbClr val="FF0000"/>
                </a:solidFill>
                <a:latin typeface="+mj-lt"/>
                <a:ea typeface="Courier New"/>
              </a:rPr>
              <a:t> &gt; j e</a:t>
            </a:r>
            <a:r>
              <a:rPr lang="x-none" altLang="en-US" i="1" baseline="30000" dirty="0">
                <a:solidFill>
                  <a:srgbClr val="FF0000"/>
                </a:solidFill>
                <a:latin typeface="+mj-lt"/>
                <a:ea typeface="Courier New"/>
              </a:rPr>
              <a:t>-</a:t>
            </a:r>
            <a:r>
              <a:rPr lang="x-none" altLang="en-US" i="1" dirty="0">
                <a:solidFill>
                  <a:srgbClr val="FF0000"/>
                </a:solidFill>
                <a:latin typeface="+mj-lt"/>
                <a:ea typeface="Courier New"/>
              </a:rPr>
              <a:t> </a:t>
            </a:r>
            <a:r>
              <a:rPr lang="en-US" altLang="en-US" i="1" dirty="0">
                <a:solidFill>
                  <a:srgbClr val="FF0000"/>
                </a:solidFill>
                <a:latin typeface="+mj-lt"/>
                <a:ea typeface="Courier New"/>
              </a:rPr>
              <a:t>Z </a:t>
            </a:r>
            <a:r>
              <a:rPr lang="en-US" altLang="en-US" i="1" dirty="0" err="1" smtClean="0">
                <a:solidFill>
                  <a:srgbClr val="FF0000"/>
                </a:solidFill>
                <a:latin typeface="+mj-lt"/>
                <a:ea typeface="Courier New"/>
              </a:rPr>
              <a:t>jj</a:t>
            </a:r>
            <a:r>
              <a:rPr lang="en-US" altLang="en-US" b="1" dirty="0" smtClean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, </a:t>
            </a:r>
            <a:r>
              <a:rPr lang="zh-CN" altLang="en-US" dirty="0" smtClean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jets </a:t>
            </a:r>
            <a:r>
              <a:rPr lang="zh-CN" altLang="en-US" dirty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from QCD </a:t>
            </a:r>
            <a:r>
              <a:rPr lang="zh-CN" altLang="en-US" dirty="0" smtClean="0">
                <a:solidFill>
                  <a:srgbClr val="000000"/>
                </a:solidFill>
                <a:latin typeface="+mj-lt"/>
                <a:cs typeface="Courier New" panose="02070309020205020404" pitchFamily="49" charset="0"/>
              </a:rPr>
              <a:t>radiation</a:t>
            </a:r>
            <a:endParaRPr kumimoji="0" lang="en-US" altLang="x-none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Courier New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22013" y="889800"/>
            <a:ext cx="4005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[</a:t>
            </a:r>
            <a:r>
              <a:rPr kumimoji="0" lang="de-DE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Georges </a:t>
            </a:r>
            <a:r>
              <a:rPr kumimoji="0" lang="de-DE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Azuelos, Hao Sun, and Kechen </a:t>
            </a:r>
            <a:r>
              <a:rPr kumimoji="0" lang="de-DE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Wang,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1712.07505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]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Courier New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676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13507" y="330144"/>
            <a:ext cx="198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stomShape 3"/>
              <p:cNvSpPr/>
              <p:nvPr/>
            </p:nvSpPr>
            <p:spPr>
              <a:xfrm>
                <a:off x="6167102" y="867957"/>
                <a:ext cx="3507031" cy="5053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x-none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Limits</a:t>
                </a: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sSubSupPr>
                      <m:e>
                        <m:r>
                          <a:rPr kumimoji="0" lang="en-US" alt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𝐻</m:t>
                        </m:r>
                      </m:e>
                      <m:sub>
                        <m:r>
                          <a:rPr kumimoji="0" lang="en-US" alt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5</m:t>
                        </m:r>
                      </m:sub>
                      <m:sup>
                        <m:r>
                          <a:rPr kumimoji="0" lang="en-US" altLang="en-US" sz="2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±</m:t>
                        </m:r>
                      </m:sup>
                    </m:sSubSup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Search</a:t>
                </a:r>
              </a:p>
            </p:txBody>
          </p:sp>
        </mc:Choice>
        <mc:Fallback>
          <p:sp>
            <p:nvSpPr>
              <p:cNvPr id="4" name="CustomShap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102" y="867957"/>
                <a:ext cx="3507031" cy="505388"/>
              </a:xfrm>
              <a:prstGeom prst="rect">
                <a:avLst/>
              </a:prstGeom>
              <a:blipFill>
                <a:blip r:embed="rId3"/>
                <a:stretch>
                  <a:fillRect l="-2261" t="-4819" r="-2261" b="-4337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stomShape 5"/>
          <p:cNvSpPr/>
          <p:nvPr/>
        </p:nvSpPr>
        <p:spPr>
          <a:xfrm>
            <a:off x="6167102" y="1461725"/>
            <a:ext cx="4573616" cy="32955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80604020202020204" charset="0"/>
                <a:ea typeface="Wingdings" panose="05000000000000000000" charset="2"/>
                <a:sym typeface="Wingdings" panose="05000000000000000000" pitchFamily="2" charset="2"/>
              </a:rPr>
              <a:t></a:t>
            </a:r>
            <a:r>
              <a:rPr kumimoji="0" lang="en-US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80604020202020204" charset="0"/>
                <a:ea typeface="Wingdings" panose="05000000000000000000" charset="2"/>
              </a:rPr>
              <a:t> 10% systematic uncertainty on background included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80604020202020204" charset="0"/>
              <a:ea typeface="Wingdings" panose="05000000000000000000" charset="2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571171" y="867957"/>
            <a:ext cx="4379749" cy="400058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marL="285750" lvl="0" indent="-285750">
              <a:buFont typeface="Wingdings" panose="05000000000000000000" pitchFamily="2" charset="2"/>
              <a:buChar char="à"/>
              <a:defRPr/>
            </a:pPr>
            <a:r>
              <a:rPr lang="en-US" dirty="0">
                <a:solidFill>
                  <a:prstClr val="black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MVA-BDT analysis @ detector-level</a:t>
            </a:r>
            <a:endParaRPr lang="en-US" dirty="0">
              <a:solidFill>
                <a:prstClr val="black"/>
              </a:solidFill>
              <a:latin typeface="Arial" panose="02080604020202020204" charset="0"/>
              <a:ea typeface="方正书宋_GBK" charset="-122"/>
              <a:sym typeface="Wingdings" panose="05000000000000000000" pitchFamily="2" charset="2"/>
            </a:endParaRPr>
          </a:p>
        </p:txBody>
      </p:sp>
      <p:pic>
        <p:nvPicPr>
          <p:cNvPr id="13" name="Picture 1843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7102" y="1879660"/>
            <a:ext cx="5940000" cy="428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4" y="1186932"/>
            <a:ext cx="5170079" cy="2808000"/>
          </a:xfrm>
          <a:prstGeom prst="rect">
            <a:avLst/>
          </a:prstGeom>
          <a:ln>
            <a:noFill/>
          </a:ln>
        </p:spPr>
      </p:pic>
      <p:sp>
        <p:nvSpPr>
          <p:cNvPr id="16" name="CustomShape 1"/>
          <p:cNvSpPr/>
          <p:nvPr/>
        </p:nvSpPr>
        <p:spPr>
          <a:xfrm>
            <a:off x="1609604" y="1413434"/>
            <a:ext cx="1804505" cy="61274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Wingdings" panose="05000000000000000000" charset="2"/>
                <a:cs typeface="Times New Roman" panose="02020603050405020304" pitchFamily="18" charset="0"/>
              </a:rPr>
              <a:t>FCC-eh, </a:t>
            </a: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Wingdings" panose="05000000000000000000" charset="2"/>
                <a:cs typeface="Times New Roman" panose="02020603050405020304" pitchFamily="18" charset="0"/>
              </a:rPr>
              <a:t>unpol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Wingdings" panose="05000000000000000000" charset="2"/>
                <a:cs typeface="Times New Roman" panose="02020603050405020304" pitchFamily="18" charset="0"/>
              </a:rPr>
              <a:t>.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Arial"/>
              <a:ea typeface="Wingdings" panose="05000000000000000000" charset="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方正书宋_GBK" charset="-122"/>
                <a:cs typeface="Times New Roman" panose="02020603050405020304" pitchFamily="18" charset="0"/>
              </a:rPr>
              <a:t>M(</a:t>
            </a:r>
            <a:r>
              <a:rPr kumimoji="0" lang="x-none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方正书宋_GBK" charset="-122"/>
                <a:cs typeface="Times New Roman" panose="02020603050405020304" pitchFamily="18" charset="0"/>
              </a:rPr>
              <a:t>H</a:t>
            </a:r>
            <a:r>
              <a:rPr kumimoji="0" lang="x-none" altLang="en-US" sz="1500" b="0" i="0" u="none" strike="noStrike" kern="1200" cap="none" spc="0" normalizeH="0" baseline="-2500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方正书宋_GBK" charset="-122"/>
                <a:cs typeface="Times New Roman" panose="02020603050405020304" pitchFamily="18" charset="0"/>
              </a:rPr>
              <a:t>5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方正书宋_GBK" charset="-122"/>
                <a:cs typeface="Times New Roman" panose="02020603050405020304" pitchFamily="18" charset="0"/>
              </a:rPr>
              <a:t>) = </a:t>
            </a:r>
            <a:r>
              <a:rPr kumimoji="0" lang="x-none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方正书宋_GBK" charset="-122"/>
                <a:cs typeface="Times New Roman" panose="02020603050405020304" pitchFamily="18" charset="0"/>
              </a:rPr>
              <a:t>6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Arial"/>
                <a:ea typeface="方正书宋_GBK" charset="-122"/>
                <a:cs typeface="Times New Roman" panose="02020603050405020304" pitchFamily="18" charset="0"/>
              </a:rPr>
              <a:t>00 GeV</a:t>
            </a:r>
          </a:p>
        </p:txBody>
      </p:sp>
      <p:pic>
        <p:nvPicPr>
          <p:cNvPr id="17" name="图片 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94" y="3899458"/>
            <a:ext cx="5170079" cy="2808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5537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24046" y="149625"/>
            <a:ext cx="4493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R-Parity Conserving SUSY</a:t>
            </a:r>
          </a:p>
        </p:txBody>
      </p:sp>
      <p:sp>
        <p:nvSpPr>
          <p:cNvPr id="4" name="矩形 3"/>
          <p:cNvSpPr/>
          <p:nvPr/>
        </p:nvSpPr>
        <p:spPr>
          <a:xfrm>
            <a:off x="981116" y="663069"/>
            <a:ext cx="9396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Dark matter via kinematical observables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Preliminary results from [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Kechen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Wang, </a:t>
            </a:r>
            <a:r>
              <a:rPr kumimoji="1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Sho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Iwamoto, 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Monica </a:t>
            </a:r>
            <a:r>
              <a:rPr kumimoji="1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D’Onofrio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, 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Georges </a:t>
            </a:r>
            <a:r>
              <a:rPr kumimoji="1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Azuelos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]</a:t>
            </a:r>
            <a:r>
              <a:rPr kumimoji="1" lang="en-US" altLang="zh-CN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  </a:t>
            </a:r>
            <a:endParaRPr kumimoji="1" lang="en-US" altLang="zh-CN" sz="1800" b="0" i="0" u="none" strike="sng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Wingdings"/>
              <a:cs typeface="Times New Roman"/>
              <a:sym typeface="Wingdings"/>
            </a:endParaRPr>
          </a:p>
        </p:txBody>
      </p:sp>
      <p:sp>
        <p:nvSpPr>
          <p:cNvPr id="10" name="Text Box 12289"/>
          <p:cNvSpPr txBox="1"/>
          <p:nvPr/>
        </p:nvSpPr>
        <p:spPr>
          <a:xfrm>
            <a:off x="981116" y="1412270"/>
            <a:ext cx="4453255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lIns="90000" tIns="46800" rIns="90000" bIns="46800" anchor="t">
            <a:spAutoFit/>
          </a:bodyPr>
          <a:lstStyle/>
          <a:p>
            <a:pPr defTabSz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b="1" dirty="0" err="1">
                <a:solidFill>
                  <a:srgbClr val="000000"/>
                </a:solidFill>
                <a:ea typeface="方正书宋_GBK" charset="-122"/>
              </a:rPr>
              <a:t>Collider:</a:t>
            </a:r>
          </a:p>
          <a:p>
            <a:pPr defTabSz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x-none" dirty="0" err="1">
                <a:solidFill>
                  <a:srgbClr val="FF0000"/>
                </a:solidFill>
                <a:ea typeface="方正书宋_GBK" charset="-122"/>
              </a:rPr>
              <a:t>FCC-eh </a:t>
            </a:r>
            <a:r>
              <a:rPr lang="en-US" altLang="x-none" dirty="0" err="1">
                <a:solidFill>
                  <a:srgbClr val="000000"/>
                </a:solidFill>
                <a:ea typeface="方正书宋_GBK" charset="-122"/>
              </a:rPr>
              <a:t>( Ep = 50 TeV, Ee = 60 GeV ).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74143" y="3811934"/>
            <a:ext cx="5943600" cy="2880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Signal scenarios:</a:t>
            </a:r>
            <a:endParaRPr kumimoji="0" lang="x-none" altLang="en-US" sz="1800" b="0" i="0" u="none" strike="noStrike" kern="0" cap="none" spc="0" normalizeH="0" baseline="0" noProof="0" dirty="0" err="1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ea typeface="方正书宋_GBK" charset="-122"/>
              <a:sym typeface="+mn-ea"/>
            </a:endParaRP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 Bino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: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 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m_{neutralino1};</a:t>
            </a: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Wino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: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 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m_{chargino1} = m_{neutralino2} = m_{neutralino1} 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+ 1 GeV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;</a:t>
            </a: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kumimoji="0" lang="en-US" altLang="x-none" sz="1500" b="0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方正书宋_GBK" charset="-122"/>
              <a:sym typeface="+mn-ea"/>
            </a:endParaRP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x-none" sz="1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(1) </a:t>
            </a:r>
            <a:r>
              <a:rPr kumimoji="0" lang="x-none" altLang="en-US" sz="1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Light slepton scenario </a:t>
            </a:r>
            <a:endParaRPr kumimoji="0" lang="en-US" altLang="x-none" sz="1500" b="1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方正书宋_GBK" charset="-122"/>
              <a:sym typeface="+mn-ea"/>
            </a:endParaRP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Arial" panose="02080604020202020204" charset="0"/>
              </a:rPr>
              <a:t>   Slepton: 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Arial" panose="02080604020202020204" charset="0"/>
              </a:rPr>
              <a:t>m_{slepton_</a:t>
            </a:r>
            <a:r>
              <a:rPr kumimoji="0" lang="zh-CN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Arial" panose="02080604020202020204" charset="0"/>
              </a:rPr>
              <a:t>L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Arial" panose="02080604020202020204" charset="0"/>
              </a:rPr>
              <a:t>}</a:t>
            </a:r>
            <a:r>
              <a:rPr kumimoji="0" lang="zh-CN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 </a:t>
            </a:r>
            <a:r>
              <a:rPr kumimoji="0" lang="en-US" altLang="x-none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= m_{chargino1} 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+ 35 GeV;</a:t>
            </a: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+mn-ea"/>
              </a:rPr>
              <a:t>Sneutrino: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 m_{sneutrino} ~ m{slepton_L} - 9 GeV (tan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cs typeface="Ubuntu" charset="0"/>
                <a:sym typeface="+mn-ea"/>
              </a:rPr>
              <a:t>β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 = 30)</a:t>
            </a: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BR(   </a:t>
            </a:r>
            <a:r>
              <a:rPr kumimoji="0" lang="x-none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slepton</a:t>
            </a: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 -&gt; </a:t>
            </a:r>
            <a:r>
              <a:rPr kumimoji="0" lang="x-none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neutralino2,1  </a:t>
            </a: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e-)</a:t>
            </a:r>
            <a:r>
              <a:rPr kumimoji="0" lang="x-none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: 40%</a:t>
            </a:r>
            <a:endParaRPr kumimoji="0" lang="x-none" altLang="zh-CN" sz="15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x-none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+mn-ea"/>
              </a:rPr>
              <a:t>BR(sneutrino -&gt;      chargino1  e-): 60%</a:t>
            </a: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kumimoji="0" lang="x-none" altLang="en-US" sz="1500" b="0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方正书宋_GBK" charset="-122"/>
              <a:sym typeface="+mn-ea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(</a:t>
            </a:r>
            <a:r>
              <a:rPr kumimoji="0" lang="x-none" altLang="en-US" sz="1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2</a:t>
            </a:r>
            <a:r>
              <a:rPr kumimoji="0" lang="en-US" altLang="x-none" sz="1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) </a:t>
            </a:r>
            <a:r>
              <a:rPr kumimoji="0" lang="x-none" altLang="en-US" sz="15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Heavy slepton scenario</a:t>
            </a:r>
            <a:endParaRPr kumimoji="0" lang="x-none" altLang="en-US" sz="1500" b="1" i="0" u="none" strike="noStrike" kern="0" cap="none" spc="0" normalizeH="0" baseline="0" noProof="0" dirty="0" err="1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方正书宋_GBK" charset="-122"/>
              <a:sym typeface="Arial" panose="02080604020202020204" charset="0"/>
            </a:endParaRPr>
          </a:p>
          <a:p>
            <a:pPr marL="0" marR="0" lvl="0" indent="0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sym typeface="Arial" panose="02080604020202020204" charset="0"/>
              </a:rPr>
              <a:t>Slepton &amp; Sneutrino: 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Arial" panose="02080604020202020204" charset="0"/>
              </a:rPr>
              <a:t>Heavy and decoupled.</a:t>
            </a:r>
            <a:endParaRPr kumimoji="0" lang="x-none" altLang="en-US" sz="1500" b="0" i="0" u="none" strike="noStrike" kern="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方正书宋_GBK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53188" y="2178397"/>
            <a:ext cx="5964555" cy="15087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Motivations: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(a) Compressed Scenarios: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      </a:t>
            </a:r>
            <a:r>
              <a: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decay products are </a:t>
            </a: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very</a:t>
            </a:r>
            <a:r>
              <a: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 soft</a:t>
            </a: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, </a:t>
            </a: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sym typeface="Wingdings" panose="05000000000000000000" charset="2"/>
              </a:rPr>
              <a:t>challenging at pp colliders</a:t>
            </a: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(b) Light sleptons: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方正书宋_GBK" charset="-122"/>
                <a:sym typeface="+mn-ea"/>
              </a:rPr>
              <a:t>     Can be motivited by the </a:t>
            </a:r>
            <a:r>
              <a:rPr kumimoji="0" lang="x-none" altLang="en-US" sz="15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ea typeface="方正书宋_GBK" charset="-122"/>
                <a:sym typeface="+mn-ea"/>
              </a:rPr>
              <a:t>"muon g-2"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     </a:t>
            </a: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sym typeface="Wingdings" panose="05000000000000000000" charset="2"/>
              </a:rPr>
              <a:t>DM production can be enhanced</a:t>
            </a:r>
            <a:r>
              <a:rPr kumimoji="0" lang="x-none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Wingdings" panose="05000000000000000000" charset="2"/>
              </a:rPr>
              <a:t> by the slepton decays.</a:t>
            </a:r>
          </a:p>
        </p:txBody>
      </p:sp>
      <p:pic>
        <p:nvPicPr>
          <p:cNvPr id="14" name="图片 13" descr="/home/kechen/Pictures/Screenshot from 2017-09-07 21:07:06.pngScreenshot from 2017-09-07 21:07:0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967068" y="5211170"/>
            <a:ext cx="1925320" cy="1390650"/>
          </a:xfrm>
          <a:prstGeom prst="rect">
            <a:avLst/>
          </a:prstGeom>
        </p:spPr>
      </p:pic>
      <p:pic>
        <p:nvPicPr>
          <p:cNvPr id="15" name="图片 14" descr="Screenshot from 2017-09-07 21:10:0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7068" y="1783774"/>
            <a:ext cx="1760855" cy="1281430"/>
          </a:xfrm>
          <a:prstGeom prst="rect">
            <a:avLst/>
          </a:prstGeom>
        </p:spPr>
      </p:pic>
      <p:pic>
        <p:nvPicPr>
          <p:cNvPr id="16" name="图片 15" descr="Screenshot from 2017-09-07 21:13: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1673" y="3335714"/>
            <a:ext cx="1821180" cy="134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51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170" y="1323741"/>
            <a:ext cx="4125454" cy="2520000"/>
          </a:xfrm>
          <a:prstGeom prst="rect">
            <a:avLst/>
          </a:prstGeom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3924046" y="149625"/>
            <a:ext cx="4493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R-Parity Conserving SUSY</a:t>
            </a:r>
          </a:p>
        </p:txBody>
      </p:sp>
      <p:sp>
        <p:nvSpPr>
          <p:cNvPr id="4" name="矩形 3"/>
          <p:cNvSpPr/>
          <p:nvPr/>
        </p:nvSpPr>
        <p:spPr>
          <a:xfrm>
            <a:off x="462280" y="484491"/>
            <a:ext cx="9396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Dark matter via kinematical observables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Preliminary results from [K. Wang, S. Iwamoto,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M. </a:t>
            </a:r>
            <a:r>
              <a:rPr kumimoji="1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D’Onofrio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,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G. </a:t>
            </a:r>
            <a:r>
              <a:rPr kumimoji="1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Azuelos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], </a:t>
            </a:r>
            <a:r>
              <a:rPr kumimoji="1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should be updated</a:t>
            </a:r>
            <a:endParaRPr kumimoji="1" lang="en-US" altLang="zh-CN" sz="1800" b="0" i="0" u="none" strike="sng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Wingdings"/>
              <a:cs typeface="Times New Roman"/>
              <a:sym typeface="Wingdings"/>
            </a:endParaRPr>
          </a:p>
        </p:txBody>
      </p:sp>
      <p:pic>
        <p:nvPicPr>
          <p:cNvPr id="8" name="图片 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3794" y="4279240"/>
            <a:ext cx="4125454" cy="25200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组合 40"/>
          <p:cNvGrpSpPr/>
          <p:nvPr/>
        </p:nvGrpSpPr>
        <p:grpSpPr>
          <a:xfrm>
            <a:off x="551732" y="4148292"/>
            <a:ext cx="4887847" cy="2601891"/>
            <a:chOff x="551732" y="4354032"/>
            <a:chExt cx="4887847" cy="2601891"/>
          </a:xfrm>
        </p:grpSpPr>
        <p:grpSp>
          <p:nvGrpSpPr>
            <p:cNvPr id="30" name="Group 11"/>
            <p:cNvGrpSpPr/>
            <p:nvPr/>
          </p:nvGrpSpPr>
          <p:grpSpPr>
            <a:xfrm>
              <a:off x="551732" y="4354032"/>
              <a:ext cx="4887847" cy="2601891"/>
              <a:chOff x="753" y="2782"/>
              <a:chExt cx="12850" cy="7758"/>
            </a:xfrm>
          </p:grpSpPr>
          <p:pic>
            <p:nvPicPr>
              <p:cNvPr id="32" name="Picture 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" y="2782"/>
                <a:ext cx="12851" cy="7759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cxnSp>
            <p:nvCxnSpPr>
              <p:cNvPr id="33" name="Straight Connector 2"/>
              <p:cNvCxnSpPr/>
              <p:nvPr/>
            </p:nvCxnSpPr>
            <p:spPr>
              <a:xfrm flipV="1">
                <a:off x="2395" y="3415"/>
                <a:ext cx="6719" cy="4600"/>
              </a:xfrm>
              <a:prstGeom prst="line">
                <a:avLst/>
              </a:prstGeom>
              <a:noFill/>
              <a:ln w="15875" cap="flat" cmpd="sng" algn="ctr">
                <a:solidFill>
                  <a:srgbClr val="000000"/>
                </a:solidFill>
                <a:prstDash val="sysDash"/>
              </a:ln>
              <a:effectLst/>
            </p:spPr>
          </p:cxnSp>
          <p:cxnSp>
            <p:nvCxnSpPr>
              <p:cNvPr id="34" name="Straight Connector 3"/>
              <p:cNvCxnSpPr/>
              <p:nvPr/>
            </p:nvCxnSpPr>
            <p:spPr>
              <a:xfrm flipV="1">
                <a:off x="2385" y="3403"/>
                <a:ext cx="8146" cy="5582"/>
              </a:xfrm>
              <a:prstGeom prst="line">
                <a:avLst/>
              </a:prstGeom>
              <a:noFill/>
              <a:ln w="15875" cap="flat" cmpd="sng" algn="ctr">
                <a:solidFill>
                  <a:srgbClr val="000000"/>
                </a:solidFill>
                <a:prstDash val="sysDash"/>
              </a:ln>
              <a:effectLst/>
            </p:spPr>
          </p:cxnSp>
        </p:grpSp>
        <p:sp>
          <p:nvSpPr>
            <p:cNvPr id="31" name="椭圆 30"/>
            <p:cNvSpPr/>
            <p:nvPr/>
          </p:nvSpPr>
          <p:spPr>
            <a:xfrm rot="8952417">
              <a:off x="1037857" y="5285053"/>
              <a:ext cx="3180681" cy="199813"/>
            </a:xfrm>
            <a:prstGeom prst="ellips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59105" y="1437400"/>
            <a:ext cx="4888751" cy="2417633"/>
            <a:chOff x="459105" y="1437400"/>
            <a:chExt cx="4888751" cy="2417633"/>
          </a:xfrm>
        </p:grpSpPr>
        <p:pic>
          <p:nvPicPr>
            <p:cNvPr id="27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9105" y="1437400"/>
              <a:ext cx="4888751" cy="2417633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" name="椭圆 27"/>
            <p:cNvSpPr/>
            <p:nvPr/>
          </p:nvSpPr>
          <p:spPr>
            <a:xfrm rot="8584648">
              <a:off x="1558300" y="2056608"/>
              <a:ext cx="1521817" cy="145616"/>
            </a:xfrm>
            <a:prstGeom prst="ellipse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+mn-cs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 flipH="1" flipV="1">
              <a:off x="4816208" y="1602741"/>
              <a:ext cx="11364" cy="196200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 Box 9"/>
          <p:cNvSpPr txBox="1"/>
          <p:nvPr/>
        </p:nvSpPr>
        <p:spPr>
          <a:xfrm>
            <a:off x="459105" y="3742747"/>
            <a:ext cx="3761543" cy="50783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500" dirty="0" smtClean="0">
                <a:solidFill>
                  <a:srgbClr val="FF0000"/>
                </a:solidFill>
                <a:latin typeface="Arial"/>
                <a:ea typeface="方正书宋_GBK" charset="-122"/>
              </a:rPr>
              <a:t>Current LHC limits on SUSY </a:t>
            </a:r>
            <a:r>
              <a:rPr lang="en-US" altLang="zh-CN" sz="1500" dirty="0" err="1" smtClean="0">
                <a:solidFill>
                  <a:srgbClr val="FF0000"/>
                </a:solidFill>
                <a:latin typeface="Arial"/>
                <a:ea typeface="方正书宋_GBK" charset="-122"/>
              </a:rPr>
              <a:t>sleptons</a:t>
            </a:r>
            <a:endParaRPr lang="en-US" altLang="zh-CN" sz="1500" dirty="0" smtClean="0">
              <a:solidFill>
                <a:srgbClr val="FF0000"/>
              </a:solidFill>
              <a:latin typeface="Arial"/>
              <a:ea typeface="方正书宋_GBK" charset="-122"/>
            </a:endParaRPr>
          </a:p>
          <a:p>
            <a:r>
              <a:rPr lang="zh-CN" altLang="en-US" sz="1200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</a:rPr>
              <a:t>Direct slepton pair production [ATLAS-CONF-2017-039</a:t>
            </a:r>
            <a:r>
              <a:rPr lang="zh-CN" alt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</a:rPr>
              <a:t>]</a:t>
            </a:r>
            <a:endParaRPr lang="zh-CN" altLang="en-US" sz="1200" dirty="0">
              <a:solidFill>
                <a:srgbClr val="FF0000"/>
              </a:solidFill>
              <a:latin typeface="Times New Roman" panose="02020603050405020304" pitchFamily="18" charset="0"/>
              <a:ea typeface="方正书宋_GBK" charset="-122"/>
              <a:cs typeface="Times New Roman" panose="02020603050405020304" pitchFamily="18" charset="0"/>
            </a:endParaRPr>
          </a:p>
        </p:txBody>
      </p:sp>
      <p:sp>
        <p:nvSpPr>
          <p:cNvPr id="43" name="Text Box 10"/>
          <p:cNvSpPr txBox="1"/>
          <p:nvPr/>
        </p:nvSpPr>
        <p:spPr>
          <a:xfrm>
            <a:off x="459105" y="1043422"/>
            <a:ext cx="3009157" cy="5078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方正书宋_GBK" charset="-122"/>
                <a:cs typeface="+mn-ea"/>
              </a:rPr>
              <a:t>Current LHC limits on SUSY DM: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altLang="en-US" sz="1200" b="0" i="0" u="none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</a:rPr>
              <a:t>Slepton is </a:t>
            </a:r>
            <a:r>
              <a:rPr kumimoji="0" lang="x-none" altLang="en-US" sz="1200" b="0" i="0" u="none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</a:rPr>
              <a:t>heavy </a:t>
            </a:r>
            <a:r>
              <a:rPr kumimoji="0" lang="x-none" altLang="en-US" sz="1200" b="0" i="0" u="none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  <a:sym typeface="+mn-ea"/>
              </a:rPr>
              <a:t> [arXiv:1509.07152]</a:t>
            </a:r>
            <a:r>
              <a:rPr kumimoji="0" lang="x-none" altLang="en-US" sz="1200" b="0" i="0" u="none" strike="noStrike" kern="0" cap="none" spc="0" normalizeH="0" baseline="0" noProof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</a:rPr>
              <a:t>: </a:t>
            </a:r>
            <a:endParaRPr kumimoji="0" lang="x-none" altLang="en-US" sz="1200" b="0" i="0" u="none" strike="noStrike" kern="0" cap="none" spc="0" normalizeH="0" baseline="0" noProof="1" smtClean="0">
              <a:ln>
                <a:noFill/>
              </a:ln>
              <a:solidFill>
                <a:srgbClr val="FF0000"/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6804023" y="3924836"/>
            <a:ext cx="4379749" cy="400058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lvl="0">
              <a:defRPr/>
            </a:pPr>
            <a:r>
              <a:rPr lang="en-US" sz="1600" dirty="0">
                <a:solidFill>
                  <a:prstClr val="black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L</a:t>
            </a:r>
            <a:r>
              <a:rPr lang="en-US" sz="1600" dirty="0" smtClean="0">
                <a:solidFill>
                  <a:prstClr val="black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imits via MVA-BDT </a:t>
            </a:r>
            <a:r>
              <a:rPr lang="en-US" sz="1600" dirty="0">
                <a:solidFill>
                  <a:prstClr val="black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analysis @ detector-level</a:t>
            </a:r>
            <a:endParaRPr lang="en-US" sz="1600" dirty="0">
              <a:solidFill>
                <a:prstClr val="black"/>
              </a:solidFill>
              <a:latin typeface="Arial" panose="02080604020202020204" charset="0"/>
              <a:ea typeface="方正书宋_GBK" charset="-122"/>
              <a:sym typeface="Wingdings" panose="05000000000000000000" pitchFamily="2" charset="2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6804022" y="1055659"/>
            <a:ext cx="4379749" cy="400058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lvl="0">
              <a:defRPr/>
            </a:pPr>
            <a:r>
              <a:rPr lang="en-US" sz="1600" dirty="0" smtClean="0">
                <a:solidFill>
                  <a:prstClr val="black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Production cross sections</a:t>
            </a:r>
            <a:endParaRPr lang="en-US" sz="1600" dirty="0">
              <a:solidFill>
                <a:prstClr val="black"/>
              </a:solidFill>
              <a:latin typeface="Arial" panose="02080604020202020204" charset="0"/>
              <a:ea typeface="方正书宋_GBK" charset="-122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4221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74" y="746463"/>
            <a:ext cx="4851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DM &amp; Sleptons via disappearing tracks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Long-lived charged particles with </a:t>
            </a:r>
            <a:r>
              <a:rPr kumimoji="1" lang="en-US" altLang="zh-CN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c</a:t>
            </a:r>
            <a:r>
              <a:rPr kumimoji="1" lang="en-US" altLang="ja-JP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τ</a:t>
            </a: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&gt;~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10mm </a:t>
            </a:r>
            <a:endParaRPr kumimoji="1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15121" y="125828"/>
            <a:ext cx="4493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R-Parity Conserving SUSY</a:t>
            </a:r>
          </a:p>
        </p:txBody>
      </p:sp>
      <p:sp>
        <p:nvSpPr>
          <p:cNvPr id="4" name="矩形 3"/>
          <p:cNvSpPr/>
          <p:nvPr/>
        </p:nvSpPr>
        <p:spPr>
          <a:xfrm>
            <a:off x="5155426" y="1208128"/>
            <a:ext cx="3447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based on [slide from </a:t>
            </a:r>
            <a:r>
              <a:rPr kumimoji="1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Sho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Wingdings"/>
                <a:cs typeface="Times New Roman"/>
                <a:sym typeface="Wingdings"/>
              </a:rPr>
              <a:t> Iwamoto]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3574" y="1855329"/>
            <a:ext cx="325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Simplest models at FCC-eh:</a:t>
            </a:r>
          </a:p>
        </p:txBody>
      </p:sp>
      <p:sp>
        <p:nvSpPr>
          <p:cNvPr id="6" name="矩形 2"/>
          <p:cNvSpPr/>
          <p:nvPr/>
        </p:nvSpPr>
        <p:spPr>
          <a:xfrm>
            <a:off x="323574" y="2268214"/>
            <a:ext cx="29642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Cross section enhanced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    with “3-body production”</a:t>
            </a:r>
          </a:p>
        </p:txBody>
      </p:sp>
      <p:grpSp>
        <p:nvGrpSpPr>
          <p:cNvPr id="7" name="组 10"/>
          <p:cNvGrpSpPr/>
          <p:nvPr/>
        </p:nvGrpSpPr>
        <p:grpSpPr>
          <a:xfrm>
            <a:off x="425456" y="3174862"/>
            <a:ext cx="3012728" cy="2011807"/>
            <a:chOff x="323574" y="4580194"/>
            <a:chExt cx="3012728" cy="2011807"/>
          </a:xfrm>
        </p:grpSpPr>
        <p:sp>
          <p:nvSpPr>
            <p:cNvPr id="8" name="円/楕円 29"/>
            <p:cNvSpPr/>
            <p:nvPr/>
          </p:nvSpPr>
          <p:spPr>
            <a:xfrm>
              <a:off x="2948120" y="4852188"/>
              <a:ext cx="388182" cy="32901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" name="円/楕円 30"/>
            <p:cNvSpPr/>
            <p:nvPr/>
          </p:nvSpPr>
          <p:spPr>
            <a:xfrm>
              <a:off x="1961702" y="5603582"/>
              <a:ext cx="388182" cy="329010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10" name="図 5" descr="LLCP_ep_ino_co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74" y="4580194"/>
              <a:ext cx="2975991" cy="2011807"/>
            </a:xfrm>
            <a:prstGeom prst="rect">
              <a:avLst/>
            </a:prstGeom>
          </p:spPr>
        </p:pic>
      </p:grpSp>
      <p:sp>
        <p:nvSpPr>
          <p:cNvPr id="11" name="テキスト ボックス 5"/>
          <p:cNvSpPr txBox="1"/>
          <p:nvPr/>
        </p:nvSpPr>
        <p:spPr>
          <a:xfrm>
            <a:off x="5217558" y="1855329"/>
            <a:ext cx="3203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ews Gothic MT"/>
                <a:ea typeface="ＭＳ Ｐゴシック" panose="020B0600070205080204" pitchFamily="34" charset="-128"/>
              </a:rPr>
              <a:t>Simple efficiency analysis</a:t>
            </a:r>
            <a:endParaRPr kumimoji="1" lang="ja-JP" altLang="en-US" sz="1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ＭＳ Ｐゴシック" panose="020B0600070205080204" pitchFamily="34" charset="-128"/>
            </a:endParaRPr>
          </a:p>
        </p:txBody>
      </p:sp>
      <p:grpSp>
        <p:nvGrpSpPr>
          <p:cNvPr id="12" name="组 15"/>
          <p:cNvGrpSpPr/>
          <p:nvPr/>
        </p:nvGrpSpPr>
        <p:grpSpPr>
          <a:xfrm>
            <a:off x="5341563" y="5738520"/>
            <a:ext cx="1919670" cy="492367"/>
            <a:chOff x="4988855" y="5738478"/>
            <a:chExt cx="1919670" cy="492367"/>
          </a:xfrm>
        </p:grpSpPr>
        <p:grpSp>
          <p:nvGrpSpPr>
            <p:cNvPr id="13" name="组 16"/>
            <p:cNvGrpSpPr/>
            <p:nvPr/>
          </p:nvGrpSpPr>
          <p:grpSpPr>
            <a:xfrm>
              <a:off x="5066581" y="5907680"/>
              <a:ext cx="1841944" cy="323165"/>
              <a:chOff x="4152900" y="3274406"/>
              <a:chExt cx="1841944" cy="323165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52900" y="3340100"/>
                <a:ext cx="1160585" cy="228600"/>
              </a:xfrm>
              <a:prstGeom prst="rect">
                <a:avLst/>
              </a:prstGeom>
            </p:spPr>
          </p:pic>
          <p:sp>
            <p:nvSpPr>
              <p:cNvPr id="16" name="文本框 15"/>
              <p:cNvSpPr txBox="1"/>
              <p:nvPr/>
            </p:nvSpPr>
            <p:spPr>
              <a:xfrm>
                <a:off x="5258745" y="3274406"/>
                <a:ext cx="73609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9 GeV</a:t>
                </a:r>
                <a:endParaRPr kumimoji="1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Arial"/>
                </a:endParaRPr>
              </a:p>
            </p:txBody>
          </p:sp>
        </p:grpSp>
        <p:sp>
          <p:nvSpPr>
            <p:cNvPr id="14" name="矩形 8"/>
            <p:cNvSpPr/>
            <p:nvPr/>
          </p:nvSpPr>
          <p:spPr>
            <a:xfrm>
              <a:off x="4988855" y="5738478"/>
              <a:ext cx="15936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宋体" panose="02010600030101010101" pitchFamily="2" charset="-122"/>
                  <a:cs typeface="Arial"/>
                </a:rPr>
                <a:t>With no polarization;</a:t>
              </a:r>
            </a:p>
          </p:txBody>
        </p:sp>
      </p:grpSp>
      <p:sp>
        <p:nvSpPr>
          <p:cNvPr id="17" name="矩形 26"/>
          <p:cNvSpPr/>
          <p:nvPr/>
        </p:nvSpPr>
        <p:spPr>
          <a:xfrm>
            <a:off x="5148481" y="2265670"/>
            <a:ext cx="43796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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Requiring minimal detection length </a:t>
            </a:r>
            <a:r>
              <a:rPr kumimoji="1" lang="en-US" altLang="zh-CN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l</a:t>
            </a:r>
            <a:r>
              <a:rPr kumimoji="1" lang="en-US" altLang="zh-CN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min</a:t>
            </a:r>
            <a:endParaRPr kumimoji="1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 Charginos (Wino) with selectron</a:t>
            </a:r>
          </a:p>
        </p:txBody>
      </p:sp>
      <p:grpSp>
        <p:nvGrpSpPr>
          <p:cNvPr id="18" name="组 21"/>
          <p:cNvGrpSpPr/>
          <p:nvPr/>
        </p:nvGrpSpPr>
        <p:grpSpPr>
          <a:xfrm>
            <a:off x="5399366" y="3122753"/>
            <a:ext cx="3628613" cy="2448607"/>
            <a:chOff x="4942071" y="3197416"/>
            <a:chExt cx="3628613" cy="2448607"/>
          </a:xfrm>
        </p:grpSpPr>
        <p:sp>
          <p:nvSpPr>
            <p:cNvPr id="19" name="正方形/長方形 27"/>
            <p:cNvSpPr/>
            <p:nvPr/>
          </p:nvSpPr>
          <p:spPr>
            <a:xfrm>
              <a:off x="5437689" y="3395837"/>
              <a:ext cx="1007617" cy="1890290"/>
            </a:xfrm>
            <a:prstGeom prst="rect">
              <a:avLst/>
            </a:prstGeom>
            <a:solidFill>
              <a:srgbClr val="244A58">
                <a:lumMod val="40000"/>
                <a:lumOff val="6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ＭＳ Ｐゴシック" panose="020B0600070205080204" pitchFamily="34" charset="-128"/>
                <a:cs typeface="+mn-cs"/>
              </a:endParaRPr>
            </a:p>
          </p:txBody>
        </p:sp>
        <p:pic>
          <p:nvPicPr>
            <p:cNvPr id="20" name="図 22" descr="WinoCo_reco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2071" y="3197416"/>
              <a:ext cx="3619331" cy="244860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sp>
          <p:nvSpPr>
            <p:cNvPr id="21" name="矩形 20"/>
            <p:cNvSpPr/>
            <p:nvPr/>
          </p:nvSpPr>
          <p:spPr>
            <a:xfrm>
              <a:off x="7577992" y="3319368"/>
              <a:ext cx="9926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Wingdings"/>
                  <a:cs typeface="Arial"/>
                  <a:sym typeface="Wingdings"/>
                </a:rPr>
                <a:t>FCC-eh</a:t>
              </a:r>
              <a:endParaRPr kumimoji="1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148481" y="767510"/>
            <a:ext cx="656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comment on [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Kaustubh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Deshpande</a:t>
            </a:r>
            <a:r>
              <a:rPr lang="en-US" dirty="0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’s talk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“LLPs at FCC”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], before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  <p:sp>
        <p:nvSpPr>
          <p:cNvPr id="23" name="矩形 2"/>
          <p:cNvSpPr/>
          <p:nvPr/>
        </p:nvSpPr>
        <p:spPr>
          <a:xfrm>
            <a:off x="327506" y="5723056"/>
            <a:ext cx="3719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More scenarios are in progress.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3325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03319" y="281257"/>
            <a:ext cx="2160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Leptoquarks</a:t>
            </a:r>
            <a:endParaRPr lang="zh-CN" altLang="en-US" sz="2800" dirty="0">
              <a:solidFill>
                <a:prstClr val="black"/>
              </a:solidFill>
              <a:latin typeface="News Gothic MT"/>
              <a:ea typeface="宋体" panose="02010600030101010101" pitchFamily="2" charset="-122"/>
            </a:endParaRPr>
          </a:p>
        </p:txBody>
      </p:sp>
      <p:pic>
        <p:nvPicPr>
          <p:cNvPr id="3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489" y="1408421"/>
            <a:ext cx="4572000" cy="4334386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1992898" y="2237606"/>
            <a:ext cx="80108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  <a:latin typeface="Arial Black"/>
                <a:cs typeface="Arial Black"/>
              </a:rPr>
              <a:t>LHeC</a:t>
            </a:r>
          </a:p>
        </p:txBody>
      </p:sp>
      <p:sp>
        <p:nvSpPr>
          <p:cNvPr id="5" name="TextBox 9"/>
          <p:cNvSpPr txBox="1"/>
          <p:nvPr/>
        </p:nvSpPr>
        <p:spPr>
          <a:xfrm>
            <a:off x="3007034" y="3209841"/>
            <a:ext cx="191685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8000"/>
                </a:solidFill>
                <a:latin typeface="Arial Black"/>
                <a:cs typeface="Arial Black"/>
              </a:rPr>
              <a:t>FCC-eh 60GeV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6389370" y="1563249"/>
            <a:ext cx="3625127" cy="39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dirty="0" smtClean="0">
                <a:solidFill>
                  <a:prstClr val="black"/>
                </a:solidFill>
                <a:cs typeface="Arial"/>
              </a:rPr>
              <a:t>ep</a:t>
            </a:r>
            <a:r>
              <a:rPr lang="en-US" dirty="0">
                <a:solidFill>
                  <a:prstClr val="black"/>
                </a:solidFill>
                <a:cs typeface="Arial"/>
              </a:rPr>
              <a:t> collider: </a:t>
            </a:r>
            <a:r>
              <a:rPr lang="en-US" dirty="0" smtClean="0">
                <a:solidFill>
                  <a:prstClr val="black"/>
                </a:solidFill>
                <a:cs typeface="Arial"/>
              </a:rPr>
              <a:t>sensitive </a:t>
            </a:r>
            <a:r>
              <a:rPr lang="en-US" dirty="0">
                <a:solidFill>
                  <a:prstClr val="black"/>
                </a:solidFill>
                <a:cs typeface="Arial"/>
              </a:rPr>
              <a:t>to </a:t>
            </a:r>
            <a:r>
              <a:rPr lang="en-US" altLang="zh-CN" dirty="0" smtClean="0">
                <a:solidFill>
                  <a:prstClr val="black"/>
                </a:solidFill>
                <a:latin typeface="Symbol" charset="2"/>
                <a:ea typeface="Lucida Grande"/>
                <a:cs typeface="Symbol" charset="2"/>
                <a:sym typeface="Symbol" panose="05050102010706020507" pitchFamily="18" charset="2"/>
              </a:rPr>
              <a:t></a:t>
            </a:r>
            <a:r>
              <a:rPr lang="en-US" altLang="zh-CN" dirty="0">
                <a:solidFill>
                  <a:prstClr val="black"/>
                </a:solidFill>
                <a:latin typeface="Symbol" charset="2"/>
                <a:ea typeface="Lucida Grande"/>
                <a:cs typeface="Symbol" charset="2"/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&lt; </a:t>
            </a:r>
            <a:r>
              <a:rPr lang="en-US" dirty="0" smtClean="0">
                <a:solidFill>
                  <a:prstClr val="black"/>
                </a:solidFill>
                <a:ea typeface="Lucida Grande"/>
                <a:cs typeface="Arial"/>
              </a:rPr>
              <a:t>0.03</a:t>
            </a:r>
            <a:endParaRPr lang="en-US" sz="1500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7" name="Rectangle 14"/>
          <p:cNvSpPr/>
          <p:nvPr/>
        </p:nvSpPr>
        <p:spPr>
          <a:xfrm>
            <a:off x="5973926" y="1756094"/>
            <a:ext cx="381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t-IT" sz="1600" dirty="0">
                <a:solidFill>
                  <a:prstClr val="black"/>
                </a:solidFill>
                <a:latin typeface="News Gothic MT"/>
              </a:rPr>
              <a:t> </a:t>
            </a:r>
          </a:p>
        </p:txBody>
      </p:sp>
      <p:sp>
        <p:nvSpPr>
          <p:cNvPr id="8" name="TextBox 21"/>
          <p:cNvSpPr txBox="1"/>
          <p:nvPr/>
        </p:nvSpPr>
        <p:spPr>
          <a:xfrm>
            <a:off x="1647289" y="1503408"/>
            <a:ext cx="2030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Times"/>
                <a:cs typeface="Times"/>
              </a:rPr>
              <a:t>(</a:t>
            </a:r>
            <a:r>
              <a:rPr lang="en-US" altLang="zh-CN" sz="1200" dirty="0" smtClean="0">
                <a:solidFill>
                  <a:prstClr val="black"/>
                </a:solidFill>
                <a:latin typeface="Symbol" charset="2"/>
                <a:ea typeface="Lucida Grande"/>
                <a:cs typeface="Symbol" charset="2"/>
                <a:sym typeface="Symbol" panose="05050102010706020507" pitchFamily="18" charset="2"/>
              </a:rPr>
              <a:t></a:t>
            </a:r>
            <a:r>
              <a:rPr lang="en-US" sz="1200" baseline="-25000" dirty="0" smtClean="0">
                <a:solidFill>
                  <a:prstClr val="black"/>
                </a:solidFill>
                <a:latin typeface="Times"/>
                <a:cs typeface="Times"/>
              </a:rPr>
              <a:t>LQ  </a:t>
            </a:r>
            <a:r>
              <a:rPr lang="en-US" sz="1200" dirty="0">
                <a:solidFill>
                  <a:prstClr val="black"/>
                </a:solidFill>
                <a:latin typeface="Times"/>
                <a:cs typeface="Times"/>
              </a:rPr>
              <a:t>= 0.03 = LHC ‘usual’ </a:t>
            </a:r>
            <a:r>
              <a:rPr lang="en-US" altLang="zh-CN" sz="1200" dirty="0">
                <a:solidFill>
                  <a:prstClr val="black"/>
                </a:solidFill>
                <a:latin typeface="Symbol" charset="2"/>
                <a:ea typeface="Lucida Grande"/>
                <a:cs typeface="Symbol" charset="2"/>
                <a:sym typeface="Symbol" panose="05050102010706020507" pitchFamily="18" charset="2"/>
              </a:rPr>
              <a:t></a:t>
            </a:r>
            <a:r>
              <a:rPr lang="en-US" sz="1200" dirty="0" smtClean="0">
                <a:solidFill>
                  <a:prstClr val="black"/>
                </a:solidFill>
                <a:latin typeface="Times"/>
                <a:cs typeface="Times"/>
              </a:rPr>
              <a:t>)</a:t>
            </a:r>
            <a:endParaRPr lang="en-US" sz="1200" dirty="0">
              <a:solidFill>
                <a:prstClr val="black"/>
              </a:solidFill>
              <a:latin typeface="Times"/>
              <a:cs typeface="Times"/>
            </a:endParaRPr>
          </a:p>
        </p:txBody>
      </p:sp>
      <p:cxnSp>
        <p:nvCxnSpPr>
          <p:cNvPr id="9" name="Straight Arrow Connector 23"/>
          <p:cNvCxnSpPr/>
          <p:nvPr/>
        </p:nvCxnSpPr>
        <p:spPr>
          <a:xfrm flipH="1">
            <a:off x="1342489" y="1780406"/>
            <a:ext cx="1295400" cy="0"/>
          </a:xfrm>
          <a:prstGeom prst="straightConnector1">
            <a:avLst/>
          </a:prstGeom>
          <a:noFill/>
          <a:ln w="25400" cap="flat" cmpd="dbl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0" name="Straight Arrow Connector 25"/>
          <p:cNvCxnSpPr/>
          <p:nvPr/>
        </p:nvCxnSpPr>
        <p:spPr>
          <a:xfrm>
            <a:off x="2866489" y="4295006"/>
            <a:ext cx="0" cy="685800"/>
          </a:xfrm>
          <a:prstGeom prst="straightConnector1">
            <a:avLst/>
          </a:prstGeom>
          <a:noFill/>
          <a:ln w="25400" cap="flat" cmpd="dbl" algn="ctr">
            <a:solidFill>
              <a:srgbClr val="800000"/>
            </a:solidFill>
            <a:prstDash val="solid"/>
            <a:tailEnd type="arrow"/>
          </a:ln>
          <a:effectLst/>
        </p:spPr>
      </p:cxnSp>
      <p:sp>
        <p:nvSpPr>
          <p:cNvPr id="11" name="TextBox 29"/>
          <p:cNvSpPr txBox="1"/>
          <p:nvPr/>
        </p:nvSpPr>
        <p:spPr>
          <a:xfrm>
            <a:off x="6120235" y="2365694"/>
            <a:ext cx="38942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Arial"/>
              </a:rPr>
              <a:t>Sensitivity @ HL-LHC </a:t>
            </a:r>
            <a:r>
              <a:rPr lang="en-US" dirty="0">
                <a:solidFill>
                  <a:prstClr val="black"/>
                </a:solidFill>
                <a:cs typeface="Arial"/>
              </a:rPr>
              <a:t>~ </a:t>
            </a:r>
            <a:r>
              <a:rPr lang="en-US" dirty="0">
                <a:solidFill>
                  <a:srgbClr val="0000FF"/>
                </a:solidFill>
                <a:cs typeface="Arial"/>
              </a:rPr>
              <a:t>2.9 TeV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>
                <a:solidFill>
                  <a:srgbClr val="FF0000"/>
                </a:solidFill>
                <a:cs typeface="Arial"/>
              </a:rPr>
              <a:t>Close to the </a:t>
            </a:r>
            <a:r>
              <a:rPr lang="en-US" dirty="0" smtClean="0">
                <a:solidFill>
                  <a:srgbClr val="FF0000"/>
                </a:solidFill>
                <a:cs typeface="Arial"/>
              </a:rPr>
              <a:t>reach for </a:t>
            </a:r>
            <a:r>
              <a:rPr lang="en-US" dirty="0">
                <a:solidFill>
                  <a:srgbClr val="FF0000"/>
                </a:solidFill>
                <a:cs typeface="Arial"/>
              </a:rPr>
              <a:t>FCC-eh </a:t>
            </a:r>
          </a:p>
          <a:p>
            <a:endParaRPr lang="en-US" dirty="0">
              <a:solidFill>
                <a:prstClr val="black"/>
              </a:solidFill>
              <a:cs typeface="Arial"/>
            </a:endParaRPr>
          </a:p>
          <a:p>
            <a:endParaRPr lang="en-US" dirty="0">
              <a:solidFill>
                <a:prstClr val="black"/>
              </a:solidFill>
              <a:cs typeface="Arial"/>
            </a:endParaRPr>
          </a:p>
          <a:p>
            <a:r>
              <a:rPr lang="en-US" dirty="0">
                <a:solidFill>
                  <a:prstClr val="black"/>
                </a:solidFill>
                <a:cs typeface="Arial"/>
              </a:rPr>
              <a:t>If deviations are found by the end of HL-LHC, FCC-</a:t>
            </a:r>
            <a:r>
              <a:rPr lang="en-US" dirty="0" err="1">
                <a:solidFill>
                  <a:prstClr val="black"/>
                </a:solidFill>
                <a:cs typeface="Arial"/>
              </a:rPr>
              <a:t>hh</a:t>
            </a:r>
            <a:r>
              <a:rPr lang="en-US" dirty="0">
                <a:solidFill>
                  <a:prstClr val="black"/>
                </a:solidFill>
                <a:cs typeface="Arial"/>
              </a:rPr>
              <a:t> will definitely see them, and </a:t>
            </a:r>
            <a:r>
              <a:rPr lang="en-US" dirty="0">
                <a:solidFill>
                  <a:srgbClr val="0000FF"/>
                </a:solidFill>
                <a:cs typeface="Arial"/>
              </a:rPr>
              <a:t>FCC-eh can characterize those signals </a:t>
            </a:r>
            <a:r>
              <a:rPr lang="en-US" dirty="0">
                <a:solidFill>
                  <a:prstClr val="black"/>
                </a:solidFill>
                <a:cs typeface="Arial"/>
              </a:rPr>
              <a:t>!</a:t>
            </a:r>
          </a:p>
        </p:txBody>
      </p:sp>
      <p:sp>
        <p:nvSpPr>
          <p:cNvPr id="12" name="TextBox 30"/>
          <p:cNvSpPr txBox="1"/>
          <p:nvPr/>
        </p:nvSpPr>
        <p:spPr>
          <a:xfrm>
            <a:off x="2942689" y="4292029"/>
            <a:ext cx="1166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News Gothic MT"/>
              </a:rPr>
              <a:t>Current LHC</a:t>
            </a:r>
          </a:p>
        </p:txBody>
      </p:sp>
      <p:sp>
        <p:nvSpPr>
          <p:cNvPr id="13" name="TextBox 34"/>
          <p:cNvSpPr txBox="1"/>
          <p:nvPr/>
        </p:nvSpPr>
        <p:spPr>
          <a:xfrm>
            <a:off x="4314289" y="5361806"/>
            <a:ext cx="34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3000/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fb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 @ 14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TeV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 ~ 2.9 </a:t>
            </a:r>
            <a:r>
              <a:rPr lang="en-US" sz="1400" dirty="0" err="1">
                <a:solidFill>
                  <a:srgbClr val="800000"/>
                </a:solidFill>
                <a:latin typeface="Times New Roman"/>
                <a:cs typeface="Times New Roman"/>
              </a:rPr>
              <a:t>TeV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 reach</a:t>
            </a:r>
          </a:p>
          <a:p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(use 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  <a:hlinkClick r:id="rId3"/>
              </a:rPr>
              <a:t>http://collider-reach.web.cern.ch</a:t>
            </a:r>
            <a:r>
              <a:rPr lang="en-US" sz="1400" dirty="0">
                <a:solidFill>
                  <a:srgbClr val="800000"/>
                </a:solidFill>
                <a:latin typeface="Times New Roman"/>
                <a:cs typeface="Times New Roman"/>
              </a:rPr>
              <a:t>)</a:t>
            </a:r>
          </a:p>
          <a:p>
            <a:endParaRPr lang="en-US" sz="14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cxnSp>
        <p:nvCxnSpPr>
          <p:cNvPr id="14" name="Straight Arrow Connector 35"/>
          <p:cNvCxnSpPr/>
          <p:nvPr/>
        </p:nvCxnSpPr>
        <p:spPr>
          <a:xfrm>
            <a:off x="4695289" y="4752206"/>
            <a:ext cx="0" cy="685800"/>
          </a:xfrm>
          <a:prstGeom prst="straightConnector1">
            <a:avLst/>
          </a:prstGeom>
          <a:noFill/>
          <a:ln w="25400" cap="flat" cmpd="dbl" algn="ctr">
            <a:solidFill>
              <a:srgbClr val="800000"/>
            </a:solidFill>
            <a:prstDash val="sysDash"/>
            <a:tailEnd type="arrow"/>
          </a:ln>
          <a:effectLst/>
        </p:spPr>
      </p:cxnSp>
      <p:sp>
        <p:nvSpPr>
          <p:cNvPr id="15" name="TextBox 4"/>
          <p:cNvSpPr txBox="1"/>
          <p:nvPr/>
        </p:nvSpPr>
        <p:spPr>
          <a:xfrm>
            <a:off x="3933289" y="1777429"/>
            <a:ext cx="1392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Times"/>
                <a:cs typeface="Times"/>
              </a:rPr>
              <a:t>L</a:t>
            </a:r>
            <a:r>
              <a:rPr lang="en-US" sz="1400" baseline="-25000" dirty="0">
                <a:solidFill>
                  <a:prstClr val="black"/>
                </a:solidFill>
                <a:latin typeface="Times"/>
                <a:cs typeface="Times"/>
              </a:rPr>
              <a:t>FCC-eh</a:t>
            </a:r>
            <a:r>
              <a:rPr lang="en-US" sz="1400" dirty="0">
                <a:solidFill>
                  <a:prstClr val="black"/>
                </a:solidFill>
                <a:latin typeface="Times"/>
                <a:cs typeface="Times"/>
              </a:rPr>
              <a:t> = 500fb</a:t>
            </a:r>
            <a:r>
              <a:rPr lang="en-US" sz="1400" baseline="30000" dirty="0">
                <a:solidFill>
                  <a:prstClr val="black"/>
                </a:solidFill>
                <a:latin typeface="Times"/>
                <a:cs typeface="Times"/>
              </a:rPr>
              <a:t>-1</a:t>
            </a:r>
          </a:p>
        </p:txBody>
      </p:sp>
      <p:sp>
        <p:nvSpPr>
          <p:cNvPr id="16" name="矩形 15"/>
          <p:cNvSpPr/>
          <p:nvPr/>
        </p:nvSpPr>
        <p:spPr>
          <a:xfrm>
            <a:off x="961489" y="904442"/>
            <a:ext cx="2595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b="1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Limits of </a:t>
            </a:r>
            <a:r>
              <a:rPr lang="en-US" altLang="zh-CN" b="1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Leptoquarks</a:t>
            </a:r>
            <a:endParaRPr lang="zh-CN" altLang="en-US" dirty="0">
              <a:solidFill>
                <a:prstClr val="black"/>
              </a:solidFill>
              <a:latin typeface="News Gothic MT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61489" y="5935361"/>
            <a:ext cx="87612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  <a:sym typeface="Wingdings"/>
              </a:rPr>
              <a:t>=&gt; </a:t>
            </a:r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LHeC / FCC-eh </a:t>
            </a:r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  <a:cs typeface="Arial"/>
                <a:sym typeface="Wingdings"/>
              </a:rPr>
              <a:t>offer opportunity</a:t>
            </a:r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 to evaluate quantum numbers &amp; couplings</a:t>
            </a:r>
          </a:p>
          <a:p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</a:rPr>
              <a:t>    (fermion number, spin, couple </a:t>
            </a:r>
            <a:r>
              <a:rPr lang="en-CA" altLang="zh-CN" dirty="0" err="1">
                <a:solidFill>
                  <a:srgbClr val="000000"/>
                </a:solidFill>
                <a:ea typeface="宋体" panose="02010600030101010101" pitchFamily="2" charset="-122"/>
                <a:cs typeface="Arial"/>
              </a:rPr>
              <a:t>chirally</a:t>
            </a:r>
            <a:r>
              <a:rPr lang="en-CA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</a:rPr>
              <a:t>, ...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</a:rPr>
              <a:t> 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  <a:sym typeface="Wingdings"/>
              </a:rPr>
              <a:t> 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Arial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80306" y="897296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kumimoji="1" lang="en-US" altLang="zh-CN" b="1" dirty="0">
                <a:solidFill>
                  <a:srgbClr val="0070C0"/>
                </a:solidFill>
                <a:ea typeface="Wingdings"/>
                <a:cs typeface="Arial"/>
                <a:sym typeface="Wingdings"/>
              </a:rPr>
              <a:t>B anomaly (</a:t>
            </a:r>
            <a:r>
              <a:rPr kumimoji="1" lang="en-US" altLang="zh-CN" b="1" dirty="0" err="1">
                <a:solidFill>
                  <a:srgbClr val="0070C0"/>
                </a:solidFill>
                <a:ea typeface="Wingdings"/>
                <a:cs typeface="Arial"/>
                <a:sym typeface="Wingdings"/>
              </a:rPr>
              <a:t>LHCb</a:t>
            </a:r>
            <a:r>
              <a:rPr kumimoji="1" lang="en-US" altLang="zh-CN" b="1" dirty="0">
                <a:solidFill>
                  <a:srgbClr val="0070C0"/>
                </a:solidFill>
                <a:ea typeface="Wingdings"/>
                <a:cs typeface="Arial"/>
                <a:sym typeface="Wingdings"/>
              </a:rPr>
              <a:t>); </a:t>
            </a:r>
            <a:r>
              <a:rPr kumimoji="1" lang="en-US" altLang="zh-CN" b="1" dirty="0" smtClean="0">
                <a:solidFill>
                  <a:srgbClr val="0070C0"/>
                </a:solidFill>
                <a:ea typeface="Wingdings"/>
                <a:cs typeface="Arial"/>
                <a:sym typeface="Wingdings"/>
              </a:rPr>
              <a:t>1-page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409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38991" y="292074"/>
            <a:ext cx="3358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8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Contact Interactions</a:t>
            </a:r>
            <a:endParaRPr lang="zh-CN" altLang="en-US" sz="2800" dirty="0">
              <a:solidFill>
                <a:prstClr val="black"/>
              </a:solidFill>
              <a:latin typeface="News Gothic MT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873" y="815294"/>
            <a:ext cx="2890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b="1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Contact interaction </a:t>
            </a:r>
            <a:r>
              <a:rPr kumimoji="1" lang="en-US" altLang="zh-CN" b="1" dirty="0" err="1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eeqq</a:t>
            </a:r>
            <a:endParaRPr kumimoji="1" lang="en-US" altLang="zh-CN" b="1" dirty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</p:txBody>
      </p:sp>
      <p:sp>
        <p:nvSpPr>
          <p:cNvPr id="4" name="TextBox 14"/>
          <p:cNvSpPr txBox="1"/>
          <p:nvPr/>
        </p:nvSpPr>
        <p:spPr>
          <a:xfrm>
            <a:off x="350873" y="1287650"/>
            <a:ext cx="7644738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  <a:cs typeface="Arial"/>
              </a:rPr>
              <a:t>if new physics enters </a:t>
            </a:r>
            <a:r>
              <a:rPr lang="en-US" dirty="0">
                <a:solidFill>
                  <a:srgbClr val="0000FF"/>
                </a:solidFill>
                <a:cs typeface="Arial"/>
              </a:rPr>
              <a:t>at higher energy scales: </a:t>
            </a:r>
            <a:r>
              <a:rPr lang="en-US" dirty="0" err="1">
                <a:solidFill>
                  <a:srgbClr val="0000FF"/>
                </a:solidFill>
                <a:ea typeface="Lucida Grande"/>
                <a:cs typeface="Arial"/>
              </a:rPr>
              <a:t>Λ</a:t>
            </a:r>
            <a:r>
              <a:rPr lang="en-US" dirty="0">
                <a:solidFill>
                  <a:srgbClr val="0000FF"/>
                </a:solidFill>
                <a:cs typeface="Arial"/>
              </a:rPr>
              <a:t>&gt;&gt; √s</a:t>
            </a:r>
          </a:p>
          <a:p>
            <a:pPr marL="285750" indent="-285750">
              <a:lnSpc>
                <a:spcPct val="20000"/>
              </a:lnSpc>
              <a:buFont typeface="Arial"/>
              <a:buChar char="•"/>
            </a:pPr>
            <a:endParaRPr lang="en-US" dirty="0">
              <a:solidFill>
                <a:prstClr val="black"/>
              </a:solidFill>
              <a:cs typeface="Arial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prstClr val="black"/>
                </a:solidFill>
                <a:cs typeface="Arial"/>
              </a:rPr>
              <a:t>such indirect signatures can be seen as </a:t>
            </a:r>
            <a:r>
              <a:rPr lang="en-US" dirty="0">
                <a:solidFill>
                  <a:srgbClr val="FF0000"/>
                </a:solidFill>
                <a:cs typeface="Arial"/>
              </a:rPr>
              <a:t>effective 4-fermion interaction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3" t="21585" r="43431" b="58521"/>
          <a:stretch>
            <a:fillRect/>
          </a:stretch>
        </p:blipFill>
        <p:spPr bwMode="auto">
          <a:xfrm>
            <a:off x="6559229" y="382199"/>
            <a:ext cx="2362200" cy="122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Segnaposto contenuto 4"/>
          <p:cNvSpPr txBox="1">
            <a:spLocks/>
          </p:cNvSpPr>
          <p:nvPr/>
        </p:nvSpPr>
        <p:spPr>
          <a:xfrm>
            <a:off x="304800" y="2781298"/>
            <a:ext cx="5096286" cy="9356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0000"/>
                </a:solidFill>
                <a:latin typeface="Arial"/>
                <a:cs typeface="Arial"/>
              </a:rPr>
              <a:t>New currents or heavy bosons may produce indirect effect via new particle exchange interfering with </a:t>
            </a:r>
            <a:r>
              <a:rPr lang="it-IT" sz="1800" dirty="0" smtClean="0">
                <a:solidFill>
                  <a:srgbClr val="000000"/>
                </a:solidFill>
                <a:latin typeface="Arial"/>
                <a:cs typeface="Arial"/>
                <a:sym typeface="Symbol" panose="05050102010706020507" pitchFamily="18" charset="2"/>
              </a:rPr>
              <a:t></a:t>
            </a:r>
            <a:r>
              <a:rPr lang="it-IT" sz="1800" dirty="0" smtClean="0">
                <a:solidFill>
                  <a:srgbClr val="000000"/>
                </a:solidFill>
                <a:latin typeface="Arial"/>
                <a:cs typeface="Arial"/>
              </a:rPr>
              <a:t>/Z </a:t>
            </a:r>
            <a:r>
              <a:rPr lang="it-IT" sz="1800" dirty="0" smtClean="0">
                <a:solidFill>
                  <a:srgbClr val="000000"/>
                </a:solidFill>
                <a:latin typeface="Arial"/>
                <a:cs typeface="Arial"/>
              </a:rPr>
              <a:t>fields.</a:t>
            </a:r>
          </a:p>
        </p:txBody>
      </p:sp>
      <p:sp>
        <p:nvSpPr>
          <p:cNvPr id="8" name="Rectangle 7"/>
          <p:cNvSpPr/>
          <p:nvPr/>
        </p:nvSpPr>
        <p:spPr>
          <a:xfrm>
            <a:off x="6433271" y="2057752"/>
            <a:ext cx="39050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cs typeface="Arial"/>
              </a:rPr>
              <a:t>VV: all couplings with +</a:t>
            </a:r>
            <a:r>
              <a:rPr lang="en-US" sz="1500" dirty="0" err="1">
                <a:solidFill>
                  <a:prstClr val="black"/>
                </a:solidFill>
                <a:cs typeface="Arial"/>
              </a:rPr>
              <a:t>ve</a:t>
            </a:r>
            <a:r>
              <a:rPr lang="en-US" sz="1500" dirty="0">
                <a:solidFill>
                  <a:prstClr val="black"/>
                </a:solidFill>
                <a:cs typeface="Arial"/>
              </a:rPr>
              <a:t> sign </a:t>
            </a:r>
          </a:p>
          <a:p>
            <a:r>
              <a:rPr lang="en-US" sz="1500" dirty="0">
                <a:solidFill>
                  <a:prstClr val="black"/>
                </a:solidFill>
                <a:cs typeface="Arial"/>
              </a:rPr>
              <a:t>LL: only LL couplings between </a:t>
            </a:r>
            <a:r>
              <a:rPr lang="en-US" sz="1500" i="1" dirty="0">
                <a:solidFill>
                  <a:prstClr val="black"/>
                </a:solidFill>
                <a:cs typeface="Arial"/>
              </a:rPr>
              <a:t>q</a:t>
            </a:r>
            <a:r>
              <a:rPr lang="en-US" sz="1500" dirty="0">
                <a:solidFill>
                  <a:prstClr val="black"/>
                </a:solidFill>
                <a:cs typeface="Arial"/>
              </a:rPr>
              <a:t> and </a:t>
            </a:r>
            <a:r>
              <a:rPr lang="en-US" sz="1500" i="1" dirty="0">
                <a:solidFill>
                  <a:prstClr val="black"/>
                </a:solidFill>
                <a:cs typeface="Arial"/>
              </a:rPr>
              <a:t>e</a:t>
            </a:r>
          </a:p>
        </p:txBody>
      </p:sp>
      <p:sp>
        <p:nvSpPr>
          <p:cNvPr id="9" name="CasellaDiTesto 6"/>
          <p:cNvSpPr txBox="1"/>
          <p:nvPr/>
        </p:nvSpPr>
        <p:spPr>
          <a:xfrm>
            <a:off x="350873" y="5255739"/>
            <a:ext cx="4211328" cy="1200329"/>
          </a:xfrm>
          <a:prstGeom prst="rect">
            <a:avLst/>
          </a:prstGeom>
          <a:solidFill>
            <a:srgbClr val="FFB400">
              <a:lumMod val="20000"/>
              <a:lumOff val="80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  <a:sym typeface="Wingdings"/>
              </a:rPr>
              <a:t>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  <a:sym typeface="Wingdings"/>
              </a:rPr>
              <a:t>comparable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 to FCC-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hh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 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for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 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   some of the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couplings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  <a:sym typeface="Wingdings"/>
              </a:rPr>
              <a:t>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same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as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 HL-LHC vs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LHeC</a:t>
            </a: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  <a:sym typeface="Wingdings"/>
              </a:rPr>
              <a:t>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/>
              </a:rPr>
              <a:t>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need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 more </a:t>
            </a:r>
            <a:r>
              <a:rPr kumimoji="0" lang="it-I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calculations</a:t>
            </a: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Arial"/>
              </a:rPr>
              <a:t> !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Arial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798" y="4277572"/>
            <a:ext cx="34291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  <a:sym typeface="Wingdings"/>
              </a:rPr>
              <a:t>  </a:t>
            </a:r>
            <a:r>
              <a:rPr lang="it-IT" altLang="zh-CN" dirty="0">
                <a:solidFill>
                  <a:srgbClr val="000000"/>
                </a:solidFill>
                <a:ea typeface="宋体" panose="02010600030101010101" pitchFamily="2" charset="-122"/>
                <a:cs typeface="Arial"/>
              </a:rPr>
              <a:t>VV: ~290 TeV; LL: ~160 TeV</a:t>
            </a:r>
          </a:p>
          <a:p>
            <a:r>
              <a:rPr lang="it-IT" altLang="zh-CN" dirty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  <a:cs typeface="Times New Roman"/>
              </a:rPr>
              <a:t>[</a:t>
            </a:r>
            <a:r>
              <a:rPr lang="en-US" altLang="zh-CN" dirty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  <a:cs typeface="Times New Roman"/>
              </a:rPr>
              <a:t>LHeC results: see CDR 2012</a:t>
            </a:r>
            <a:r>
              <a:rPr lang="it-IT" altLang="zh-CN" dirty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  <a:cs typeface="Times New Roman"/>
              </a:rPr>
              <a:t>]</a:t>
            </a:r>
            <a:endParaRPr lang="zh-CN" altLang="en-US" dirty="0">
              <a:solidFill>
                <a:srgbClr val="000000"/>
              </a:solidFill>
              <a:latin typeface="Times New Roman"/>
              <a:ea typeface="宋体" panose="02010600030101010101" pitchFamily="2" charset="-122"/>
              <a:cs typeface="Times New Roman"/>
            </a:endParaRPr>
          </a:p>
        </p:txBody>
      </p:sp>
      <p:sp>
        <p:nvSpPr>
          <p:cNvPr id="11" name="Segnaposto contenuto 4"/>
          <p:cNvSpPr txBox="1">
            <a:spLocks/>
          </p:cNvSpPr>
          <p:nvPr/>
        </p:nvSpPr>
        <p:spPr>
          <a:xfrm>
            <a:off x="350873" y="3883666"/>
            <a:ext cx="2841172" cy="4273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>
                  <a:lumMod val="60000"/>
                  <a:lumOff val="40000"/>
                </a:srgbClr>
              </a:buClr>
            </a:pPr>
            <a:r>
              <a:rPr lang="it-IT" altLang="zh-CN" sz="1800" dirty="0" smtClean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Reach for </a:t>
            </a:r>
            <a:r>
              <a:rPr lang="it-IT" altLang="zh-CN" sz="1800" dirty="0" err="1" smtClean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Λ</a:t>
            </a:r>
            <a:endParaRPr lang="it-IT" altLang="zh-CN" sz="1800" dirty="0">
              <a:solidFill>
                <a:srgbClr val="FF0000"/>
              </a:solidFill>
              <a:ea typeface="宋体" panose="02010600030101010101" pitchFamily="2" charset="-122"/>
              <a:cs typeface="Arial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38204" y="397515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b="1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e</a:t>
            </a:r>
          </a:p>
        </p:txBody>
      </p:sp>
      <p:sp>
        <p:nvSpPr>
          <p:cNvPr id="13" name="矩形 12"/>
          <p:cNvSpPr/>
          <p:nvPr/>
        </p:nvSpPr>
        <p:spPr>
          <a:xfrm>
            <a:off x="6453882" y="1185744"/>
            <a:ext cx="325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b="1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q</a:t>
            </a:r>
          </a:p>
        </p:txBody>
      </p:sp>
      <p:sp>
        <p:nvSpPr>
          <p:cNvPr id="14" name="矩形 13"/>
          <p:cNvSpPr/>
          <p:nvPr/>
        </p:nvSpPr>
        <p:spPr>
          <a:xfrm>
            <a:off x="8676951" y="347193"/>
            <a:ext cx="31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b="1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e</a:t>
            </a:r>
          </a:p>
        </p:txBody>
      </p:sp>
      <p:sp>
        <p:nvSpPr>
          <p:cNvPr id="15" name="矩形 14"/>
          <p:cNvSpPr/>
          <p:nvPr/>
        </p:nvSpPr>
        <p:spPr>
          <a:xfrm>
            <a:off x="8661273" y="1229502"/>
            <a:ext cx="325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b="1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q</a:t>
            </a:r>
          </a:p>
        </p:txBody>
      </p:sp>
      <p:pic>
        <p:nvPicPr>
          <p:cNvPr id="11402" name="图片 114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271" y="2626895"/>
            <a:ext cx="3730949" cy="410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479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62362" y="259909"/>
            <a:ext cx="420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sz="2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Anomalous Gauge Couplings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 txBox="1">
                <a:spLocks/>
              </p:cNvSpPr>
              <p:nvPr/>
            </p:nvSpPr>
            <p:spPr>
              <a:xfrm>
                <a:off x="-78390" y="1185477"/>
                <a:ext cx="7010400" cy="142624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9250" indent="-349250" algn="l" defTabSz="914400" rtl="0" eaLnBrk="1" latinLnBrk="0" hangingPunct="1">
                  <a:spcBef>
                    <a:spcPts val="2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336550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22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6837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63650" indent="-2952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75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546225" indent="-282575" algn="l" defTabSz="914400" rtl="0" eaLnBrk="1" latinLnBrk="0" hangingPunct="1">
                  <a:spcBef>
                    <a:spcPts val="6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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828800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1177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2398713" indent="-282575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110000"/>
                  <a:buFont typeface="Wingdings 2" pitchFamily="18" charset="2"/>
                  <a:buChar char=""/>
                  <a:defRPr lang="en-US" sz="1800" kern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2689225" indent="-282575" algn="l" defTabSz="914400" rtl="0" eaLnBrk="1" latinLnBrk="0" hangingPunct="1">
                  <a:spcBef>
                    <a:spcPct val="20000"/>
                  </a:spcBef>
                  <a:buClr>
                    <a:schemeClr val="accent1">
                      <a:lumMod val="60000"/>
                      <a:lumOff val="40000"/>
                    </a:schemeClr>
                  </a:buClr>
                  <a:buSzPct val="110000"/>
                  <a:buFont typeface="Wingdings 2" pitchFamily="18" charset="2"/>
                  <a:buChar char=""/>
                  <a:defRPr lang="en-US" sz="1800" kern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9250" lvl="1" indent="0">
                  <a:buFont typeface="Wingdings 2" pitchFamily="18" charset="2"/>
                  <a:buNone/>
                </a:pPr>
                <a:r>
                  <a:rPr lang="en-US" sz="1800" dirty="0" smtClean="0"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800" dirty="0" smtClean="0">
                    <a:latin typeface="Arial"/>
                    <a:cs typeface="Arial"/>
                  </a:rPr>
                  <a:t>Precisely defined in SM</a:t>
                </a:r>
              </a:p>
              <a:p>
                <a:pPr marL="349250" lvl="1" indent="0">
                  <a:buFont typeface="Wingdings 2" pitchFamily="18" charset="2"/>
                  <a:buNone/>
                </a:pPr>
                <a:r>
                  <a:rPr lang="en-US" sz="1800" dirty="0" smtClean="0"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800" dirty="0" smtClean="0">
                    <a:latin typeface="Arial"/>
                    <a:cs typeface="Arial"/>
                  </a:rPr>
                  <a:t>Parameterize possible new physics contributions to this </a:t>
                </a:r>
                <a:r>
                  <a:rPr lang="en-US" sz="1800" dirty="0" smtClean="0">
                    <a:latin typeface="Arial"/>
                    <a:cs typeface="Arial"/>
                  </a:rPr>
                  <a:t>vertex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cs typeface="Arial"/>
                      </a:rPr>
                      <m:t>Δ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/>
                          </a:rPr>
                          <m:t>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/>
                          </a:rPr>
                          <m:t>𝛾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cs typeface="Arial"/>
                      </a:rPr>
                      <m:t>,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/>
                          </a:rPr>
                          <m:t>𝜆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/>
                          </a:rPr>
                          <m:t>𝛾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cs typeface="Arial"/>
                      </a:rPr>
                      <m:t>)</m:t>
                    </m:r>
                  </m:oMath>
                </a14:m>
                <a:endParaRPr lang="en-US" sz="1800" dirty="0" smtClean="0">
                  <a:latin typeface="Arial"/>
                  <a:cs typeface="Arial"/>
                </a:endParaRPr>
              </a:p>
              <a:p>
                <a:pPr marL="349250" lvl="1" indent="0">
                  <a:buFont typeface="Wingdings 2" pitchFamily="18" charset="2"/>
                  <a:buNone/>
                </a:pPr>
                <a:r>
                  <a:rPr lang="en-US" sz="1800" dirty="0" smtClean="0"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800" dirty="0" smtClean="0">
                    <a:latin typeface="Arial"/>
                    <a:cs typeface="Arial"/>
                  </a:rPr>
                  <a:t>Current constraints (best from LEP) use various assumptions </a:t>
                </a:r>
                <a:endParaRPr lang="en-US" sz="1800" dirty="0">
                  <a:latin typeface="Arial"/>
                  <a:cs typeface="Arial"/>
                </a:endParaRPr>
              </a:p>
            </p:txBody>
          </p:sp>
        </mc:Choice>
        <mc:Fallback>
          <p:sp>
            <p:nvSpPr>
              <p:cNvPr id="3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8390" y="1185477"/>
                <a:ext cx="7010400" cy="1426246"/>
              </a:xfrm>
              <a:prstGeom prst="rect">
                <a:avLst/>
              </a:prstGeom>
              <a:blipFill>
                <a:blip r:embed="rId2"/>
                <a:stretch>
                  <a:fillRect t="-2137" r="-1391" b="-2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1" y="2652341"/>
            <a:ext cx="6629400" cy="1317471"/>
          </a:xfrm>
          <a:prstGeom prst="rect">
            <a:avLst/>
          </a:prstGeom>
        </p:spPr>
      </p:pic>
      <p:sp>
        <p:nvSpPr>
          <p:cNvPr id="5" name="Rectangle 19"/>
          <p:cNvSpPr/>
          <p:nvPr/>
        </p:nvSpPr>
        <p:spPr>
          <a:xfrm>
            <a:off x="4768111" y="4343400"/>
            <a:ext cx="3781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Times New Roman"/>
                <a:cs typeface="Times New Roman"/>
                <a:hlinkClick r:id="rId4"/>
              </a:rPr>
              <a:t>[http://arxiv.org/pdf/1405.6056v1.pdf</a:t>
            </a:r>
            <a:r>
              <a:rPr lang="en-US" dirty="0">
                <a:solidFill>
                  <a:prstClr val="black"/>
                </a:solidFill>
                <a:latin typeface="Times New Roman"/>
                <a:cs typeface="Times New Roman"/>
              </a:rPr>
              <a:t> ]</a:t>
            </a:r>
          </a:p>
          <a:p>
            <a:r>
              <a:rPr lang="en-US" altLang="zh-CN" dirty="0">
                <a:solidFill>
                  <a:prstClr val="black"/>
                </a:solidFill>
                <a:latin typeface="Times New Roman"/>
                <a:ea typeface="宋体" panose="02010600030101010101" pitchFamily="2" charset="-122"/>
                <a:cs typeface="Times New Roman"/>
                <a:hlinkClick r:id="rId5"/>
              </a:rPr>
              <a:t>[https://arxiv.org/abs/1406.7696</a:t>
            </a:r>
            <a:r>
              <a:rPr lang="en-US" altLang="zh-CN" dirty="0">
                <a:solidFill>
                  <a:prstClr val="black"/>
                </a:solidFill>
                <a:latin typeface="Times New Roman"/>
                <a:ea typeface="宋体" panose="02010600030101010101" pitchFamily="2" charset="-122"/>
                <a:cs typeface="Times New Roman"/>
              </a:rPr>
              <a:t> ]</a:t>
            </a:r>
          </a:p>
        </p:txBody>
      </p:sp>
      <p:sp>
        <p:nvSpPr>
          <p:cNvPr id="6" name="TextBox 18"/>
          <p:cNvSpPr txBox="1"/>
          <p:nvPr/>
        </p:nvSpPr>
        <p:spPr>
          <a:xfrm>
            <a:off x="381000" y="5243504"/>
            <a:ext cx="7982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/>
                <a:sym typeface="Wingdings"/>
              </a:rPr>
              <a:t> </a:t>
            </a:r>
            <a:r>
              <a:rPr lang="en-US" dirty="0">
                <a:solidFill>
                  <a:prstClr val="black"/>
                </a:solidFill>
                <a:cs typeface="Arial"/>
              </a:rPr>
              <a:t>can clearly </a:t>
            </a:r>
            <a:r>
              <a:rPr lang="en-US" dirty="0">
                <a:solidFill>
                  <a:srgbClr val="FF0000"/>
                </a:solidFill>
                <a:cs typeface="Arial"/>
              </a:rPr>
              <a:t>distinguish</a:t>
            </a:r>
            <a:r>
              <a:rPr lang="en-US" dirty="0">
                <a:solidFill>
                  <a:prstClr val="black"/>
                </a:solidFill>
                <a:cs typeface="Arial"/>
              </a:rPr>
              <a:t> between CC events e + p → </a:t>
            </a:r>
            <a:r>
              <a:rPr lang="en-US" dirty="0" err="1">
                <a:solidFill>
                  <a:prstClr val="black"/>
                </a:solidFill>
                <a:cs typeface="Arial"/>
              </a:rPr>
              <a:t>ν</a:t>
            </a:r>
            <a:r>
              <a:rPr lang="en-US" baseline="-25000" dirty="0" err="1">
                <a:solidFill>
                  <a:prstClr val="black"/>
                </a:solidFill>
                <a:cs typeface="Arial"/>
              </a:rPr>
              <a:t>e</a:t>
            </a:r>
            <a:r>
              <a:rPr lang="en-US" dirty="0">
                <a:solidFill>
                  <a:prstClr val="black"/>
                </a:solidFill>
                <a:cs typeface="Arial"/>
              </a:rPr>
              <a:t> + jet </a:t>
            </a:r>
            <a:r>
              <a:rPr lang="en-US" dirty="0">
                <a:solidFill>
                  <a:srgbClr val="FF0000"/>
                </a:solidFill>
                <a:cs typeface="Arial"/>
              </a:rPr>
              <a:t>(W-exchange) </a:t>
            </a:r>
          </a:p>
          <a:p>
            <a:r>
              <a:rPr lang="en-US" dirty="0">
                <a:solidFill>
                  <a:prstClr val="black"/>
                </a:solidFill>
                <a:cs typeface="Arial"/>
              </a:rPr>
              <a:t>    and NC events e + p → e + jet </a:t>
            </a:r>
            <a:r>
              <a:rPr lang="en-US" dirty="0">
                <a:solidFill>
                  <a:srgbClr val="FF0000"/>
                </a:solidFill>
                <a:cs typeface="Arial"/>
              </a:rPr>
              <a:t>(photon or Z boson exchange) </a:t>
            </a:r>
          </a:p>
          <a:p>
            <a:r>
              <a:rPr lang="en-US" dirty="0">
                <a:solidFill>
                  <a:prstClr val="black"/>
                </a:solidFill>
                <a:cs typeface="Arial"/>
                <a:sym typeface="Wingdings"/>
              </a:rPr>
              <a:t> </a:t>
            </a:r>
            <a:r>
              <a:rPr lang="en-US" dirty="0">
                <a:solidFill>
                  <a:prstClr val="black"/>
                </a:solidFill>
                <a:cs typeface="Arial"/>
              </a:rPr>
              <a:t>triggering on a final state photon, can provide very</a:t>
            </a:r>
            <a:r>
              <a:rPr lang="en-US" dirty="0">
                <a:solidFill>
                  <a:srgbClr val="FF0000"/>
                </a:solidFill>
                <a:cs typeface="Arial"/>
              </a:rPr>
              <a:t> clean </a:t>
            </a:r>
            <a:r>
              <a:rPr lang="en-US" dirty="0">
                <a:solidFill>
                  <a:prstClr val="black"/>
                </a:solidFill>
                <a:cs typeface="Arial"/>
              </a:rPr>
              <a:t>bounds on the </a:t>
            </a:r>
          </a:p>
          <a:p>
            <a:r>
              <a:rPr lang="en-US" dirty="0">
                <a:solidFill>
                  <a:prstClr val="black"/>
                </a:solidFill>
                <a:cs typeface="Arial"/>
              </a:rPr>
              <a:t>    anomalous TGC’s ! </a:t>
            </a:r>
          </a:p>
        </p:txBody>
      </p:sp>
      <p:sp>
        <p:nvSpPr>
          <p:cNvPr id="7" name="TextBox 18"/>
          <p:cNvSpPr txBox="1"/>
          <p:nvPr/>
        </p:nvSpPr>
        <p:spPr>
          <a:xfrm>
            <a:off x="381000" y="4804507"/>
            <a:ext cx="188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/>
              </a:rPr>
              <a:t>At the e-p:</a:t>
            </a:r>
          </a:p>
        </p:txBody>
      </p:sp>
      <p:grpSp>
        <p:nvGrpSpPr>
          <p:cNvPr id="9" name="组 2"/>
          <p:cNvGrpSpPr/>
          <p:nvPr/>
        </p:nvGrpSpPr>
        <p:grpSpPr>
          <a:xfrm>
            <a:off x="7104982" y="999250"/>
            <a:ext cx="1633032" cy="2889502"/>
            <a:chOff x="7104982" y="999250"/>
            <a:chExt cx="1633032" cy="2889502"/>
          </a:xfrm>
        </p:grpSpPr>
        <p:pic>
          <p:nvPicPr>
            <p:cNvPr id="10" name="Imag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04982" y="999250"/>
              <a:ext cx="1633032" cy="12954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11" name="Imag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04982" y="2517152"/>
              <a:ext cx="1585266" cy="13716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sp>
        <p:nvSpPr>
          <p:cNvPr id="12" name="矩形 11"/>
          <p:cNvSpPr/>
          <p:nvPr/>
        </p:nvSpPr>
        <p:spPr>
          <a:xfrm>
            <a:off x="262121" y="802634"/>
            <a:ext cx="460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Triple Gauge Couplings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 (WWV, V = </a:t>
            </a:r>
            <a:r>
              <a:rPr lang="en-US" altLang="zh-CN" dirty="0" smtClean="0">
                <a:solidFill>
                  <a:prstClr val="black"/>
                </a:solidFill>
                <a:latin typeface="Symbol" charset="2"/>
                <a:ea typeface="宋体" panose="02010600030101010101" pitchFamily="2" charset="-122"/>
                <a:cs typeface="Symbol" charset="2"/>
                <a:sym typeface="Symbol" panose="05050102010706020507" pitchFamily="18" charset="2"/>
              </a:rPr>
              <a:t></a:t>
            </a:r>
            <a:r>
              <a:rPr lang="en-US" altLang="zh-CN" dirty="0" smtClean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, 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Z)</a:t>
            </a:r>
          </a:p>
        </p:txBody>
      </p:sp>
      <p:sp>
        <p:nvSpPr>
          <p:cNvPr id="13" name="矩形 12"/>
          <p:cNvSpPr/>
          <p:nvPr/>
        </p:nvSpPr>
        <p:spPr>
          <a:xfrm>
            <a:off x="5360487" y="648159"/>
            <a:ext cx="6864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solidFill>
                  <a:srgbClr val="002060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C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omment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 on [Daniel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Britzger</a:t>
            </a:r>
            <a:r>
              <a:rPr lang="en-US" altLang="zh-CN" noProof="0" dirty="0" err="1" smtClean="0">
                <a:solidFill>
                  <a:srgbClr val="002060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’s</a:t>
            </a:r>
            <a:r>
              <a:rPr lang="en-US" altLang="zh-CN" noProof="0" dirty="0" smtClean="0">
                <a:solidFill>
                  <a:srgbClr val="002060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 talk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 “EW measurements in ep” ], before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3796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/>
        </p:nvSpPr>
        <p:spPr>
          <a:xfrm>
            <a:off x="1114089" y="1352253"/>
            <a:ext cx="283253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solidFill>
                  <a:prstClr val="black"/>
                </a:solidFill>
                <a:latin typeface="Times New Roman"/>
                <a:cs typeface="Times New Roman"/>
              </a:rPr>
              <a:t>[A. </a:t>
            </a:r>
            <a:r>
              <a:rPr lang="en-US" sz="1500" dirty="0" err="1">
                <a:solidFill>
                  <a:prstClr val="black"/>
                </a:solidFill>
                <a:latin typeface="Times New Roman"/>
                <a:cs typeface="Times New Roman"/>
              </a:rPr>
              <a:t>Senol</a:t>
            </a:r>
            <a:r>
              <a:rPr lang="en-US" sz="1500" dirty="0">
                <a:solidFill>
                  <a:prstClr val="black"/>
                </a:solidFill>
                <a:latin typeface="Times New Roman"/>
                <a:cs typeface="Times New Roman"/>
              </a:rPr>
              <a:t>, O. </a:t>
            </a:r>
            <a:r>
              <a:rPr lang="en-US" sz="1500" dirty="0" err="1">
                <a:solidFill>
                  <a:prstClr val="black"/>
                </a:solidFill>
                <a:latin typeface="Times New Roman"/>
                <a:cs typeface="Times New Roman"/>
              </a:rPr>
              <a:t>Cakir</a:t>
            </a:r>
            <a:r>
              <a:rPr lang="en-US" sz="1500" dirty="0">
                <a:solidFill>
                  <a:prstClr val="black"/>
                </a:solidFill>
                <a:latin typeface="Times New Roman"/>
                <a:cs typeface="Times New Roman"/>
              </a:rPr>
              <a:t>, I. Turk </a:t>
            </a:r>
            <a:r>
              <a:rPr lang="en-US" sz="1500" dirty="0" err="1">
                <a:solidFill>
                  <a:prstClr val="black"/>
                </a:solidFill>
                <a:latin typeface="Times New Roman"/>
                <a:cs typeface="Times New Roman"/>
              </a:rPr>
              <a:t>Cakir</a:t>
            </a:r>
            <a:r>
              <a:rPr lang="en-US" sz="1500" dirty="0">
                <a:solidFill>
                  <a:prstClr val="black"/>
                </a:solidFill>
                <a:latin typeface="Times New Roman"/>
                <a:cs typeface="Times New Roman"/>
              </a:rPr>
              <a:t>]</a:t>
            </a:r>
          </a:p>
        </p:txBody>
      </p:sp>
      <p:sp>
        <p:nvSpPr>
          <p:cNvPr id="3" name="Rectangle 2"/>
          <p:cNvSpPr/>
          <p:nvPr/>
        </p:nvSpPr>
        <p:spPr>
          <a:xfrm>
            <a:off x="1135907" y="1696340"/>
            <a:ext cx="4358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cs typeface="Arial"/>
              </a:rPr>
              <a:t>Analysis of the signal &amp; backgrounds </a:t>
            </a:r>
          </a:p>
          <a:p>
            <a:r>
              <a:rPr lang="en-US" dirty="0">
                <a:solidFill>
                  <a:prstClr val="black"/>
                </a:solidFill>
                <a:cs typeface="Arial"/>
              </a:rPr>
              <a:t>for </a:t>
            </a:r>
            <a:r>
              <a:rPr lang="en-US" i="1" dirty="0">
                <a:solidFill>
                  <a:prstClr val="black"/>
                </a:solidFill>
                <a:cs typeface="Arial"/>
              </a:rPr>
              <a:t>Z </a:t>
            </a:r>
            <a:r>
              <a:rPr lang="en-US" i="1" dirty="0">
                <a:solidFill>
                  <a:prstClr val="black"/>
                </a:solidFill>
                <a:cs typeface="Arial"/>
                <a:sym typeface="Wingdings"/>
              </a:rPr>
              <a:t> </a:t>
            </a:r>
            <a:r>
              <a:rPr lang="en-US" i="1" dirty="0" err="1">
                <a:solidFill>
                  <a:prstClr val="black"/>
                </a:solidFill>
                <a:cs typeface="Arial"/>
                <a:sym typeface="Wingdings"/>
              </a:rPr>
              <a:t>ll</a:t>
            </a:r>
            <a:r>
              <a:rPr lang="en-US" i="1" dirty="0">
                <a:solidFill>
                  <a:prstClr val="black"/>
                </a:solidFill>
                <a:cs typeface="Arial"/>
                <a:sym typeface="Wingdings"/>
              </a:rPr>
              <a:t>’(l = e, μ)</a:t>
            </a:r>
            <a:endParaRPr lang="en-US" dirty="0">
              <a:solidFill>
                <a:prstClr val="black"/>
              </a:solidFill>
              <a:cs typeface="Arial"/>
            </a:endParaRPr>
          </a:p>
        </p:txBody>
      </p:sp>
      <p:pic>
        <p:nvPicPr>
          <p:cNvPr id="4" name="Picture 7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443544" y="973142"/>
            <a:ext cx="4572000" cy="2743200"/>
          </a:xfrm>
          <a:prstGeom prst="rect">
            <a:avLst/>
          </a:prstGeom>
        </p:spPr>
      </p:pic>
      <p:pic>
        <p:nvPicPr>
          <p:cNvPr id="5" name="Picture 8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43544" y="4136554"/>
            <a:ext cx="4114800" cy="20116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901978" y="234350"/>
            <a:ext cx="420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sz="2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Anomalous Gauge Couplings</a:t>
            </a:r>
          </a:p>
        </p:txBody>
      </p:sp>
      <p:pic>
        <p:nvPicPr>
          <p:cNvPr id="7" name="Picture 3" descr="Macintosh HD:Users:ocakir:Desktop:llz_dkz_.ep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89" y="2307755"/>
            <a:ext cx="4572000" cy="38404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8" name="矩形 7"/>
          <p:cNvSpPr/>
          <p:nvPr/>
        </p:nvSpPr>
        <p:spPr>
          <a:xfrm>
            <a:off x="3647740" y="4700148"/>
            <a:ext cx="1358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FCC-eh</a:t>
            </a:r>
          </a:p>
          <a:p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P(e</a:t>
            </a:r>
            <a:r>
              <a:rPr lang="en-US" altLang="zh-CN" baseline="30000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-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) = -0.8 </a:t>
            </a:r>
            <a:endParaRPr lang="zh-CN" altLang="en-US" dirty="0">
              <a:solidFill>
                <a:prstClr val="black"/>
              </a:solidFill>
              <a:latin typeface="News Gothic MT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35908" y="770890"/>
            <a:ext cx="460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Triple Gauge Couplings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 (WWV, V = </a:t>
            </a:r>
            <a:r>
              <a:rPr lang="en-US" altLang="zh-CN" dirty="0">
                <a:solidFill>
                  <a:prstClr val="black"/>
                </a:solidFill>
                <a:latin typeface="Symbol" charset="2"/>
                <a:ea typeface="宋体" panose="02010600030101010101" pitchFamily="2" charset="-122"/>
                <a:cs typeface="Arial"/>
                <a:sym typeface="Symbol" panose="05050102010706020507" pitchFamily="18" charset="2"/>
              </a:rPr>
              <a:t></a:t>
            </a:r>
            <a:r>
              <a:rPr lang="en-US" altLang="zh-CN" dirty="0" smtClean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, </a:t>
            </a:r>
            <a:r>
              <a:rPr lang="en-US" altLang="zh-CN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Z)</a:t>
            </a:r>
          </a:p>
        </p:txBody>
      </p:sp>
      <p:sp>
        <p:nvSpPr>
          <p:cNvPr id="10" name="矩形 9"/>
          <p:cNvSpPr/>
          <p:nvPr/>
        </p:nvSpPr>
        <p:spPr>
          <a:xfrm>
            <a:off x="1178587" y="6106091"/>
            <a:ext cx="4941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Sensitivities to anomalous couplings </a:t>
            </a:r>
            <a:r>
              <a:rPr lang="en-US" altLang="zh-CN" dirty="0" smtClean="0">
                <a:solidFill>
                  <a:srgbClr val="FF0000"/>
                </a:solidFill>
                <a:latin typeface="Symbol" charset="2"/>
                <a:ea typeface="宋体" panose="02010600030101010101" pitchFamily="2" charset="-122"/>
                <a:cs typeface="Symbol" charset="2"/>
                <a:sym typeface="Symbol" panose="05050102010706020507" pitchFamily="18" charset="2"/>
              </a:rPr>
              <a:t></a:t>
            </a:r>
            <a:r>
              <a:rPr lang="en-US" altLang="zh-CN" baseline="-25000" dirty="0" smtClean="0">
                <a:solidFill>
                  <a:srgbClr val="FF0000"/>
                </a:solidFill>
                <a:latin typeface="Symbol" charset="2"/>
                <a:ea typeface="宋体" panose="02010600030101010101" pitchFamily="2" charset="-122"/>
                <a:cs typeface="Symbol" charset="2"/>
              </a:rPr>
              <a:t>Z</a:t>
            </a:r>
            <a:r>
              <a:rPr lang="en-US" altLang="zh-CN" baseline="-25000" dirty="0" smtClean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  </a:t>
            </a:r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~</a:t>
            </a:r>
            <a:r>
              <a:rPr lang="en-US" altLang="zh-CN" baseline="-25000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 </a:t>
            </a:r>
            <a:r>
              <a:rPr lang="en-US" altLang="zh-CN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10</a:t>
            </a:r>
            <a:r>
              <a:rPr lang="en-US" altLang="zh-CN" baseline="30000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-3</a:t>
            </a:r>
          </a:p>
        </p:txBody>
      </p:sp>
      <p:sp>
        <p:nvSpPr>
          <p:cNvPr id="11" name="TextBox 6"/>
          <p:cNvSpPr txBox="1"/>
          <p:nvPr/>
        </p:nvSpPr>
        <p:spPr>
          <a:xfrm>
            <a:off x="6443544" y="3745081"/>
            <a:ext cx="185234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00" dirty="0">
              <a:solidFill>
                <a:prstClr val="black"/>
              </a:solidFill>
              <a:cs typeface="Arial"/>
            </a:endParaRPr>
          </a:p>
          <a:p>
            <a:r>
              <a:rPr lang="en-US" dirty="0">
                <a:solidFill>
                  <a:prstClr val="black"/>
                </a:solidFill>
                <a:cs typeface="Arial"/>
              </a:rPr>
              <a:t>For comparison:</a:t>
            </a:r>
          </a:p>
        </p:txBody>
      </p:sp>
    </p:spTree>
    <p:extLst>
      <p:ext uri="{BB962C8B-B14F-4D97-AF65-F5344CB8AC3E}">
        <p14:creationId xmlns:p14="http://schemas.microsoft.com/office/powerpoint/2010/main" val="723706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18838" y="302283"/>
            <a:ext cx="5886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 panose="020B0604020202020204" pitchFamily="34" charset="0"/>
              </a:rPr>
              <a:t>Complementary between ep and pp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5991365" y="825503"/>
            <a:ext cx="4006587" cy="37876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Trebuchet MS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C7C9F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[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Georges</a:t>
            </a: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Azuelos</a:t>
            </a: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Monica </a:t>
            </a:r>
            <a:r>
              <a:rPr kumimoji="0" lang="en-US" altLang="zh-CN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D’Onofrio</a:t>
            </a: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]</a:t>
            </a:r>
            <a:endParaRPr kumimoji="0" lang="en-US" altLang="zh-CN" sz="1500" b="0" i="0" u="none" strike="noStrike" kern="1200" cap="none" spc="0" normalizeH="0" baseline="0" noProof="0" dirty="0">
              <a:ln>
                <a:noFill/>
              </a:ln>
              <a:solidFill>
                <a:srgbClr val="09213B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6261105"/>
                  </p:ext>
                </p:extLst>
              </p:nvPr>
            </p:nvGraphicFramePr>
            <p:xfrm>
              <a:off x="954766" y="1316225"/>
              <a:ext cx="10296332" cy="5234071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9987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975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648069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Compositeness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charset="0"/>
                            <a:buChar char="•"/>
                            <a:tabLst/>
                            <a:defRPr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4-fermion EFT: Lepton-quark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compositeness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scale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Quark radius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79306">
                    <a:tc>
                      <a:txBody>
                        <a:bodyPr/>
                        <a:lstStyle/>
                        <a:p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Leptoquarks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and RPV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squark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decay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Accessible range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largely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excluded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, but not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completely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Better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measure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of LQ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characteristics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, if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they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exist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30380">
                    <a:tc>
                      <a:txBody>
                        <a:bodyPr/>
                        <a:lstStyle/>
                        <a:p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Anomalous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Triple Gauge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Couplings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Comparable to LHC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30380">
                    <a:tc>
                      <a:txBody>
                        <a:bodyPr/>
                        <a:lstStyle/>
                        <a:p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Top FCNC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couplings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𝑡𝑢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 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𝑡𝑐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, 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𝑡𝑢𝐻</m:t>
                              </m:r>
                            </m:oMath>
                          </a14:m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couplings 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35414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Vector-like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leptons,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heavy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excited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leptons,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bileptons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higher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isospin lepton multiplets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1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charset="0"/>
                            <a:buChar char="•"/>
                            <a:tabLst/>
                            <a:defRPr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No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constraints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on VLL,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so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far, at LHC</a:t>
                          </a:r>
                        </a:p>
                        <a:p>
                          <a:pPr marL="285750" marR="0" lvl="1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charset="0"/>
                            <a:buChar char="•"/>
                            <a:tabLst/>
                            <a:defRPr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Extend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sensitivity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to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𝑒</m:t>
                              </m:r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</m:oMath>
                          </a14:m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for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lower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masses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35414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Heavy neutrinos,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Majorana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neutrinos,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sterile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neutrinos</a:t>
                          </a:r>
                        </a:p>
                        <a:p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Symmetry-protected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see-saw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model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629232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SUSY EW: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compressed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scenario, 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Higgsino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, (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dark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sector</a:t>
                          </a:r>
                          <a:r>
                            <a:rPr lang="fr-FR" sz="1600" b="0" i="0" baseline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Long-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lived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neutral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particles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Disppearing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tracks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629232">
                    <a:tc>
                      <a:txBody>
                        <a:bodyPr/>
                        <a:lstStyle/>
                        <a:p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Anomalous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Quartic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Gauge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Couplings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1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charset="0"/>
                            <a:buChar char="•"/>
                            <a:tabLst/>
                            <a:defRPr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Better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control on background: </a:t>
                          </a:r>
                          <a:b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    no gluon exchange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diagrams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(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mostly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FCC?)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629232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Extended Higgs sector: higher isospin multiplet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Singly- and doubly- charged higgs by VBF</a:t>
                          </a:r>
                          <a:r>
                            <a:rPr lang="fr-FR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(mostly FCC)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46261105"/>
                  </p:ext>
                </p:extLst>
              </p:nvPr>
            </p:nvGraphicFramePr>
            <p:xfrm>
              <a:off x="954766" y="1316225"/>
              <a:ext cx="10296332" cy="5234071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49987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975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648069"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/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Compositeness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charset="0"/>
                            <a:buChar char="•"/>
                            <a:tabLst/>
                            <a:defRPr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4-fermion EFT: Lepton-quark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compositeness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scale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Quark radius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79306">
                    <a:tc>
                      <a:txBody>
                        <a:bodyPr/>
                        <a:lstStyle/>
                        <a:p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Leptoquarks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and RPV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squark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decay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Accessible range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largely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excluded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, but not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completely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Better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measure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of LQ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characteristics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, if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they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exist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30380">
                    <a:tc>
                      <a:txBody>
                        <a:bodyPr/>
                        <a:lstStyle/>
                        <a:p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Anomalous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Triple Gauge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Couplings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Comparable to LHC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30380">
                    <a:tc>
                      <a:txBody>
                        <a:bodyPr/>
                        <a:lstStyle/>
                        <a:p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Top FCNC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couplings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4368" t="-409859" r="-230" b="-7070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Vector-like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leptons,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heavy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excited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leptons,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bileptons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higher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isospin lepton multiplets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4368" t="-381053" r="-230" b="-4284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Heavy neutrinos,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Majorana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neutrinos,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sterile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neutrinos</a:t>
                          </a:r>
                        </a:p>
                        <a:p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Symmetry-protected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see-saw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model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629232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SUSY EW: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compressed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scenario, 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Higgsino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, (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dark</a:t>
                          </a:r>
                          <a:r>
                            <a:rPr lang="fr-FR" sz="1600" b="0" i="0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baseline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sector</a:t>
                          </a:r>
                          <a:r>
                            <a:rPr lang="fr-FR" sz="1600" b="0" i="0" baseline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fr-FR" sz="1600" b="0" i="0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Long-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lived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neutral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particles</a:t>
                          </a:r>
                          <a:endParaRPr lang="fr-FR" sz="1600" b="0" i="1" dirty="0" smtClean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Disppearing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tracks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629232">
                    <a:tc>
                      <a:txBody>
                        <a:bodyPr/>
                        <a:lstStyle/>
                        <a:p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Anomalous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Quartic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 Gauge </a:t>
                          </a:r>
                          <a:r>
                            <a:rPr lang="fr-FR" sz="1600" b="0" i="0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Couplings</a:t>
                          </a:r>
                          <a:endParaRPr lang="fr-FR" sz="16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Euclid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285750" marR="0" lvl="1" indent="-28575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charset="0"/>
                            <a:buChar char="•"/>
                            <a:tabLst/>
                            <a:defRPr/>
                          </a:pP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Better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control on background: </a:t>
                          </a:r>
                          <a:b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    no gluon exchange 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diagrams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(</a:t>
                          </a:r>
                          <a:r>
                            <a:rPr lang="fr-FR" sz="1600" b="0" i="1" dirty="0" err="1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mostly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FCC?)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629232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Extended </a:t>
                          </a:r>
                          <a:r>
                            <a:rPr lang="fr-FR" sz="1600" b="0" i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Euclid" charset="0"/>
                              <a:cs typeface="Times New Roman" panose="02020603050405020304" pitchFamily="18" charset="0"/>
                            </a:rPr>
                            <a:t>Higgs sector: higher isospin multiplet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charset="0"/>
                            <a:buChar char="•"/>
                          </a:pP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Singly- and doubly- charged higgs by 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VBF</a:t>
                          </a:r>
                          <a:r>
                            <a:rPr lang="fr-FR" sz="1600" b="0" i="1" baseline="0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(mostly </a:t>
                          </a:r>
                          <a:r>
                            <a:rPr lang="fr-FR" sz="1600" b="0" i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ea typeface="Times New Roman" charset="0"/>
                              <a:cs typeface="Times New Roman" panose="02020603050405020304" pitchFamily="18" charset="0"/>
                            </a:rPr>
                            <a:t>FCC)</a:t>
                          </a:r>
                          <a:endParaRPr lang="fr-FR" sz="1600" b="0" i="1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ea typeface="Times New Roman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085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3062093" y="506477"/>
            <a:ext cx="5877720" cy="516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Wingdings" panose="05000000000000000000" charset="2"/>
              </a:rPr>
              <a:t>Outline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7F2E71A-714E-4BEF-ADC7-7E226617DCDE}"/>
              </a:ext>
            </a:extLst>
          </p:cNvPr>
          <p:cNvGrpSpPr/>
          <p:nvPr/>
        </p:nvGrpSpPr>
        <p:grpSpPr>
          <a:xfrm>
            <a:off x="-1" y="-32507"/>
            <a:ext cx="12192001" cy="408440"/>
            <a:chOff x="-1" y="-32507"/>
            <a:chExt cx="12192001" cy="408440"/>
          </a:xfrm>
        </p:grpSpPr>
        <p:sp>
          <p:nvSpPr>
            <p:cNvPr id="6" name="箭头: V 形 5">
              <a:extLst>
                <a:ext uri="{FF2B5EF4-FFF2-40B4-BE49-F238E27FC236}">
                  <a16:creationId xmlns:a16="http://schemas.microsoft.com/office/drawing/2014/main" id="{627A4184-AE5B-4249-8B31-4466999902E9}"/>
                </a:ext>
              </a:extLst>
            </p:cNvPr>
            <p:cNvSpPr/>
            <p:nvPr/>
          </p:nvSpPr>
          <p:spPr>
            <a:xfrm>
              <a:off x="-1" y="-1315"/>
              <a:ext cx="288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4CE068A7-3CD0-4FA9-8FD8-D455DD37306E}"/>
                </a:ext>
              </a:extLst>
            </p:cNvPr>
            <p:cNvSpPr/>
            <p:nvPr/>
          </p:nvSpPr>
          <p:spPr>
            <a:xfrm>
              <a:off x="511636" y="-17427"/>
              <a:ext cx="16979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dirty="0" smtClean="0">
                  <a:solidFill>
                    <a:prstClr val="white">
                      <a:lumMod val="65000"/>
                    </a:prstClr>
                  </a:solidFill>
                  <a:latin typeface="Arial" panose="02080604020202020204" charset="0"/>
                  <a:ea typeface="方正书宋_GBK" charset="-122"/>
                  <a:sym typeface="Wingdings" panose="05000000000000000000" pitchFamily="2" charset="2"/>
                </a:rPr>
                <a:t>Indirect Impact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8" name="箭头: V 形 7">
              <a:extLst>
                <a:ext uri="{FF2B5EF4-FFF2-40B4-BE49-F238E27FC236}">
                  <a16:creationId xmlns:a16="http://schemas.microsoft.com/office/drawing/2014/main" id="{E5F966FA-0D88-418E-973F-D32D4627C0DC}"/>
                </a:ext>
              </a:extLst>
            </p:cNvPr>
            <p:cNvSpPr/>
            <p:nvPr/>
          </p:nvSpPr>
          <p:spPr>
            <a:xfrm>
              <a:off x="2805976" y="0"/>
              <a:ext cx="342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9" name="箭头: V 形 8">
              <a:extLst>
                <a:ext uri="{FF2B5EF4-FFF2-40B4-BE49-F238E27FC236}">
                  <a16:creationId xmlns:a16="http://schemas.microsoft.com/office/drawing/2014/main" id="{B075E642-362A-46E2-93F6-3A3D09EB24FD}"/>
                </a:ext>
              </a:extLst>
            </p:cNvPr>
            <p:cNvSpPr/>
            <p:nvPr/>
          </p:nvSpPr>
          <p:spPr>
            <a:xfrm>
              <a:off x="6140611" y="-8710"/>
              <a:ext cx="468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0" name="箭头: V 形 9">
              <a:extLst>
                <a:ext uri="{FF2B5EF4-FFF2-40B4-BE49-F238E27FC236}">
                  <a16:creationId xmlns:a16="http://schemas.microsoft.com/office/drawing/2014/main" id="{B94C5E98-2B53-4C02-9430-BC80A19D2EBA}"/>
                </a:ext>
              </a:extLst>
            </p:cNvPr>
            <p:cNvSpPr/>
            <p:nvPr/>
          </p:nvSpPr>
          <p:spPr>
            <a:xfrm>
              <a:off x="10752000" y="6601"/>
              <a:ext cx="144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4B8755CC-88D2-498D-A1BC-CD31FD84F9D1}"/>
                </a:ext>
              </a:extLst>
            </p:cNvPr>
            <p:cNvSpPr/>
            <p:nvPr/>
          </p:nvSpPr>
          <p:spPr>
            <a:xfrm>
              <a:off x="7283593" y="-32507"/>
              <a:ext cx="2416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80604020202020204" charset="0"/>
                  <a:ea typeface="方正书宋_GBK" charset="-122"/>
                </a:rPr>
                <a:t>Singly Charged Higgs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C8E11E7D-1569-449B-8F1B-4E66A9EC0955}"/>
                </a:ext>
              </a:extLst>
            </p:cNvPr>
            <p:cNvSpPr/>
            <p:nvPr/>
          </p:nvSpPr>
          <p:spPr>
            <a:xfrm>
              <a:off x="10898909" y="6601"/>
              <a:ext cx="11721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80604020202020204" charset="0"/>
                  <a:ea typeface="方正书宋_GBK" charset="-122"/>
                </a:rPr>
                <a:t>Summary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D8BDE2AC-D417-4396-9493-29A490CCB95C}"/>
              </a:ext>
            </a:extLst>
          </p:cNvPr>
          <p:cNvSpPr/>
          <p:nvPr/>
        </p:nvSpPr>
        <p:spPr>
          <a:xfrm>
            <a:off x="3760386" y="-13376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>
                <a:solidFill>
                  <a:prstClr val="white">
                    <a:lumMod val="65000"/>
                  </a:prstClr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Direct Searches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" name="Text Box 5121"/>
          <p:cNvSpPr txBox="1">
            <a:spLocks noChangeArrowheads="1"/>
          </p:cNvSpPr>
          <p:nvPr/>
        </p:nvSpPr>
        <p:spPr bwMode="auto">
          <a:xfrm>
            <a:off x="9832109" y="6367997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FZShuSong-Z01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5B518453-A2A1-4117-BB7C-EEB5EE1E5CC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2</a:t>
            </a:fld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 /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20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3372" y="1065113"/>
            <a:ext cx="893873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kumimoji="1" lang="en-US" altLang="zh-CN" sz="2200" b="1" dirty="0">
                <a:ea typeface="华文中宋" panose="02010600040101010101" pitchFamily="2" charset="-122"/>
                <a:cs typeface="Arial"/>
              </a:rPr>
              <a:t>Indirect impact from improved PDF</a:t>
            </a:r>
          </a:p>
          <a:p>
            <a:pPr>
              <a:buClr>
                <a:srgbClr val="008000"/>
              </a:buClr>
            </a:pPr>
            <a:endParaRPr kumimoji="1" lang="en-US" altLang="zh-CN" dirty="0">
              <a:solidFill>
                <a:prstClr val="black"/>
              </a:solidFill>
              <a:ea typeface="华文中宋" panose="02010600040101010101" pitchFamily="2" charset="-122"/>
              <a:cs typeface="Arial"/>
            </a:endParaRPr>
          </a:p>
          <a:p>
            <a:pPr marL="342900" indent="-342900">
              <a:buClr>
                <a:srgbClr val="008000"/>
              </a:buClr>
              <a:buFont typeface="Wingdings" charset="2"/>
              <a:buChar char=""/>
            </a:pPr>
            <a:r>
              <a:rPr kumimoji="1" lang="en-US" altLang="zh-CN" sz="2200" dirty="0">
                <a:solidFill>
                  <a:prstClr val="black"/>
                </a:solidFill>
                <a:ea typeface="华文中宋" panose="02010600040101010101" pitchFamily="2" charset="-122"/>
                <a:cs typeface="Arial"/>
              </a:rPr>
              <a:t>Direct Searches</a:t>
            </a:r>
            <a:endParaRPr kumimoji="1" lang="en-US" altLang="zh-CN" sz="2200" dirty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  <a:p>
            <a:pPr lvl="0">
              <a:buClr>
                <a:srgbClr val="008000"/>
              </a:buClr>
            </a:pP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 </a:t>
            </a:r>
            <a:r>
              <a:rPr kumimoji="1" lang="en-US" altLang="zh-CN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BSM Higgs: 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invisible </a:t>
            </a:r>
            <a:r>
              <a:rPr kumimoji="1" lang="en-US" altLang="zh-CN" sz="1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decay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; H-&gt;4b, H-&gt;multi-j,  </a:t>
            </a:r>
            <a:r>
              <a:rPr kumimoji="1" lang="en-US" altLang="zh-CN" sz="1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H</a:t>
            </a:r>
            <a:r>
              <a:rPr kumimoji="1" lang="en-US" altLang="zh-CN" sz="1400" baseline="300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+</a:t>
            </a:r>
            <a:r>
              <a:rPr kumimoji="1" lang="en-US" altLang="zh-CN" sz="1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, H</a:t>
            </a:r>
            <a:r>
              <a:rPr kumimoji="1" lang="en-US" altLang="zh-CN" sz="1400" baseline="300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++</a:t>
            </a:r>
            <a:r>
              <a:rPr kumimoji="1" lang="en-US" altLang="zh-CN" sz="1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</a:t>
            </a:r>
            <a:endParaRPr kumimoji="1" lang="en-US" altLang="zh-CN" sz="2200" dirty="0" smtClean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  <a:p>
            <a:pPr lvl="0">
              <a:buClr>
                <a:srgbClr val="008000"/>
              </a:buClr>
            </a:pPr>
            <a:r>
              <a:rPr kumimoji="1" lang="en-US" altLang="zh-CN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</a:t>
            </a:r>
            <a:r>
              <a:rPr kumimoji="1" lang="en-US" altLang="zh-CN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SUSY</a:t>
            </a:r>
            <a:r>
              <a:rPr kumimoji="1" lang="en-US" altLang="zh-CN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: </a:t>
            </a:r>
            <a:r>
              <a:rPr kumimoji="1" lang="en-US" altLang="zh-CN" sz="1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DM, </a:t>
            </a:r>
            <a:r>
              <a:rPr kumimoji="1" lang="en-US" altLang="zh-CN" sz="1400" dirty="0" err="1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sleptons</a:t>
            </a:r>
            <a:endParaRPr kumimoji="1" lang="en-US" altLang="zh-CN" sz="1400" dirty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  <a:p>
            <a:pPr lvl="0">
              <a:buClr>
                <a:srgbClr val="008000"/>
              </a:buClr>
            </a:pP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 </a:t>
            </a:r>
            <a:r>
              <a:rPr kumimoji="1" lang="en-US" altLang="zh-CN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Anomalous gauge couplings: 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VVV,</a:t>
            </a:r>
            <a:r>
              <a:rPr kumimoji="1" lang="zh-CN" altLang="en-US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</a:t>
            </a:r>
            <a:r>
              <a:rPr kumimoji="1" lang="en-US" altLang="zh-CN" sz="1400" strike="sngStrike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VVVV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updated</a:t>
            </a:r>
            <a:endParaRPr kumimoji="1" lang="en-US" altLang="zh-CN" sz="2200" dirty="0" smtClean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  <a:p>
            <a:pPr>
              <a:buClr>
                <a:srgbClr val="008000"/>
              </a:buClr>
            </a:pP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dirty="0" err="1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Leptoquarks</a:t>
            </a:r>
            <a:r>
              <a:rPr kumimoji="1" lang="en-US" altLang="zh-CN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: RPV SUSY </a:t>
            </a:r>
            <a:r>
              <a:rPr kumimoji="1" lang="en-US" altLang="zh-CN" dirty="0" err="1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squarks</a:t>
            </a:r>
            <a:r>
              <a:rPr kumimoji="1" lang="en-US" altLang="zh-CN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, </a:t>
            </a:r>
            <a:r>
              <a:rPr kumimoji="1" lang="en-US" altLang="zh-CN" sz="14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limits, quantum # &amp; 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couplings; B anomaly (</a:t>
            </a:r>
            <a:r>
              <a:rPr kumimoji="1" lang="en-US" altLang="zh-CN" sz="1400" dirty="0" err="1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LHCb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); 1-page </a:t>
            </a:r>
            <a:endParaRPr kumimoji="1" lang="en-US" altLang="zh-CN" sz="2200" dirty="0" smtClean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  <a:p>
            <a:pPr>
              <a:buClr>
                <a:srgbClr val="008000"/>
              </a:buClr>
            </a:pP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Contact interactions: </a:t>
            </a:r>
            <a:r>
              <a:rPr kumimoji="1" lang="en-US" altLang="zh-CN" sz="1400" dirty="0" err="1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eeqq</a:t>
            </a:r>
            <a:r>
              <a:rPr kumimoji="1" lang="en-US" altLang="zh-CN" sz="14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(very heavy LQ, compositeness)</a:t>
            </a:r>
          </a:p>
          <a:p>
            <a:pPr>
              <a:buClr>
                <a:srgbClr val="008000"/>
              </a:buClr>
            </a:pPr>
            <a:endParaRPr kumimoji="1" lang="en-US" altLang="zh-CN" sz="1400" dirty="0">
              <a:solidFill>
                <a:prstClr val="black"/>
              </a:solidFill>
              <a:ea typeface="Wingdings"/>
              <a:cs typeface="Arial"/>
              <a:sym typeface="Wingdings"/>
            </a:endParaRPr>
          </a:p>
          <a:p>
            <a:pPr>
              <a:buClr>
                <a:srgbClr val="008000"/>
              </a:buClr>
            </a:pP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strike="sngStrike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trike="sngStrike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Vector boson scattering</a:t>
            </a:r>
          </a:p>
          <a:p>
            <a:pPr>
              <a:buClr>
                <a:srgbClr val="008000"/>
              </a:buClr>
            </a:pPr>
            <a:r>
              <a:rPr kumimoji="1" lang="en-US" altLang="zh-CN" sz="2200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strike="sngStrike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trike="sngStrike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BSM in the top sector</a:t>
            </a:r>
            <a:endParaRPr kumimoji="1" lang="en-US" altLang="zh-CN" sz="1400" strike="sngStrike" dirty="0">
              <a:solidFill>
                <a:prstClr val="black"/>
              </a:solidFill>
              <a:latin typeface="Times New Roman"/>
              <a:ea typeface="Wingdings"/>
              <a:cs typeface="Times New Roman"/>
              <a:sym typeface="Wingdings"/>
            </a:endParaRPr>
          </a:p>
          <a:p>
            <a:pPr>
              <a:buClr>
                <a:srgbClr val="008000"/>
              </a:buClr>
            </a:pPr>
            <a:r>
              <a:rPr kumimoji="1" lang="en-US" altLang="zh-CN" sz="2200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strike="sngStrike" dirty="0" smtClean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trike="sngStrike" dirty="0">
                <a:solidFill>
                  <a:prstClr val="black"/>
                </a:solidFill>
                <a:ea typeface="Wingdings"/>
                <a:cs typeface="Arial"/>
                <a:sym typeface="Wingdings"/>
              </a:rPr>
              <a:t>Sterile neutrinos</a:t>
            </a:r>
            <a:endParaRPr kumimoji="1" lang="en-US" altLang="zh-CN" strike="sngStrike" dirty="0">
              <a:solidFill>
                <a:prstClr val="black"/>
              </a:solidFill>
              <a:ea typeface="华文中宋" panose="02010600040101010101" pitchFamily="2" charset="-122"/>
              <a:cs typeface="Arial"/>
            </a:endParaRPr>
          </a:p>
          <a:p>
            <a:pPr>
              <a:buClr>
                <a:srgbClr val="008000"/>
              </a:buClr>
            </a:pPr>
            <a:endParaRPr kumimoji="1" lang="en-US" altLang="zh-CN" dirty="0">
              <a:solidFill>
                <a:prstClr val="black"/>
              </a:solidFill>
              <a:ea typeface="华文中宋" panose="02010600040101010101" pitchFamily="2" charset="-122"/>
              <a:cs typeface="Arial"/>
            </a:endParaRPr>
          </a:p>
          <a:p>
            <a:pPr marL="342900" indent="-342900">
              <a:buClr>
                <a:srgbClr val="008000"/>
              </a:buClr>
              <a:buFont typeface="Wingdings" charset="2"/>
              <a:buChar char=""/>
            </a:pPr>
            <a:r>
              <a:rPr kumimoji="1" lang="en-US" altLang="zh-CN" sz="2200" dirty="0">
                <a:solidFill>
                  <a:prstClr val="black"/>
                </a:solidFill>
                <a:ea typeface="华文中宋" panose="02010600040101010101" pitchFamily="2" charset="-122"/>
                <a:cs typeface="Arial"/>
              </a:rPr>
              <a:t>Outlook &amp; Summary</a:t>
            </a:r>
          </a:p>
        </p:txBody>
      </p:sp>
      <p:sp>
        <p:nvSpPr>
          <p:cNvPr id="2" name="椭圆 1"/>
          <p:cNvSpPr/>
          <p:nvPr/>
        </p:nvSpPr>
        <p:spPr>
          <a:xfrm>
            <a:off x="5486599" y="2087292"/>
            <a:ext cx="691789" cy="3487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893372" y="5766758"/>
            <a:ext cx="76221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More details,</a:t>
            </a:r>
          </a:p>
          <a:p>
            <a:r>
              <a:rPr kumimoji="1" lang="en-US" altLang="zh-CN" sz="13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see </a:t>
            </a:r>
            <a:r>
              <a:rPr kumimoji="1" lang="en-US" altLang="zh-CN" sz="13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[</a:t>
            </a:r>
            <a:r>
              <a:rPr kumimoji="1" lang="en-US" altLang="zh-CN" sz="13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Monica </a:t>
            </a:r>
            <a:r>
              <a:rPr kumimoji="1" lang="en-US" altLang="zh-CN" sz="13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D’Onofrio</a:t>
            </a:r>
            <a:r>
              <a:rPr kumimoji="1" lang="en-US" altLang="zh-CN" sz="1300" dirty="0" err="1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’s</a:t>
            </a:r>
            <a:r>
              <a:rPr kumimoji="1" lang="en-US" altLang="zh-CN" sz="13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 </a:t>
            </a:r>
            <a:r>
              <a:rPr kumimoji="1" lang="en-US" altLang="zh-CN" sz="13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talk “</a:t>
            </a:r>
            <a:r>
              <a:rPr lang="en-US" altLang="zh-CN" sz="1300" dirty="0">
                <a:solidFill>
                  <a:srgbClr val="000000"/>
                </a:solidFill>
                <a:latin typeface="Times New Roman"/>
                <a:cs typeface="Times New Roman"/>
              </a:rPr>
              <a:t>BSM searches at FCC-eh </a:t>
            </a:r>
            <a:r>
              <a:rPr lang="en-US" altLang="zh-CN" sz="1300" i="1" dirty="0">
                <a:solidFill>
                  <a:srgbClr val="000000"/>
                </a:solidFill>
                <a:latin typeface="Times New Roman"/>
                <a:cs typeface="Times New Roman"/>
              </a:rPr>
              <a:t>(selected topics)</a:t>
            </a:r>
            <a:r>
              <a:rPr kumimoji="1" lang="en-US" altLang="zh-CN" sz="13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” </a:t>
            </a:r>
            <a:r>
              <a:rPr kumimoji="1" lang="en-US" altLang="zh-CN" sz="13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in the </a:t>
            </a:r>
            <a:r>
              <a:rPr lang="en-US" altLang="zh-CN" sz="1300" dirty="0">
                <a:solidFill>
                  <a:srgbClr val="000000"/>
                </a:solidFill>
                <a:latin typeface="Times New Roman"/>
                <a:cs typeface="Times New Roman"/>
              </a:rPr>
              <a:t>1st FCC Physics week, </a:t>
            </a:r>
          </a:p>
          <a:p>
            <a:r>
              <a:rPr lang="en-US" altLang="zh-CN" sz="1100" dirty="0" smtClean="0">
                <a:solidFill>
                  <a:srgbClr val="000000"/>
                </a:solidFill>
                <a:latin typeface="Times New Roman"/>
                <a:cs typeface="Times New Roman"/>
                <a:hlinkClick r:id="rId2"/>
              </a:rPr>
              <a:t>https</a:t>
            </a:r>
            <a:r>
              <a:rPr lang="en-US" altLang="zh-CN" sz="1100" dirty="0">
                <a:solidFill>
                  <a:srgbClr val="000000"/>
                </a:solidFill>
                <a:latin typeface="Times New Roman"/>
                <a:cs typeface="Times New Roman"/>
                <a:hlinkClick r:id="rId2"/>
              </a:rPr>
              <a:t>://indico.cern.ch/event/550509/contributions/2413829/attachments/1398547/2133088/FCCPhysics_BSMJan2017.</a:t>
            </a:r>
            <a:r>
              <a:rPr lang="en-US" altLang="zh-CN" sz="1100" dirty="0" smtClean="0">
                <a:solidFill>
                  <a:srgbClr val="000000"/>
                </a:solidFill>
                <a:latin typeface="Times New Roman"/>
                <a:cs typeface="Times New Roman"/>
                <a:hlinkClick r:id="rId2"/>
              </a:rPr>
              <a:t>pdf</a:t>
            </a:r>
            <a:r>
              <a:rPr lang="en-US" altLang="zh-CN" sz="11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kumimoji="1" lang="en-US" altLang="zh-CN" sz="11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] </a:t>
            </a:r>
          </a:p>
          <a:p>
            <a:r>
              <a:rPr kumimoji="1" lang="en-US" altLang="zh-CN" sz="11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&amp; [Kechen </a:t>
            </a:r>
            <a:r>
              <a:rPr kumimoji="1" lang="en-US" altLang="zh-CN" sz="11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Wang’s talk “BSM Physics at Energy-frontier </a:t>
            </a:r>
            <a:r>
              <a:rPr kumimoji="1" lang="en-US" altLang="zh-CN" sz="11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Lepton-hadron Colliders” </a:t>
            </a:r>
            <a:r>
              <a:rPr kumimoji="1" lang="en-US" altLang="zh-CN" sz="11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in the EPS-HEP Conference 2017, </a:t>
            </a:r>
            <a:r>
              <a:rPr kumimoji="1" lang="en-US" altLang="zh-CN" sz="11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  <a:hlinkClick r:id="rId3"/>
              </a:rPr>
              <a:t>https://</a:t>
            </a:r>
            <a:r>
              <a:rPr kumimoji="1" lang="en-US" altLang="zh-CN" sz="11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  <a:hlinkClick r:id="rId3"/>
              </a:rPr>
              <a:t>indico.cern.ch/event/466934/contributions/2583549/attachments/1489690/2314998/EPS-HEP_BSM_at_ep_colliders_2.pdf</a:t>
            </a:r>
            <a:r>
              <a:rPr kumimoji="1" lang="en-US" altLang="zh-CN" sz="1100" dirty="0" smtClean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 </a:t>
            </a:r>
            <a:r>
              <a:rPr kumimoji="1" lang="en-US" altLang="zh-CN" sz="1100" dirty="0">
                <a:solidFill>
                  <a:srgbClr val="000000"/>
                </a:solidFill>
                <a:latin typeface="Times New Roman"/>
                <a:ea typeface="Wingdings"/>
                <a:cs typeface="Times New Roman"/>
                <a:sym typeface="Wingdings"/>
              </a:rPr>
              <a:t>]</a:t>
            </a:r>
            <a:endParaRPr lang="zh-CN" altLang="en-US" sz="11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1" name="ZoneTexte 3"/>
          <p:cNvSpPr txBox="1"/>
          <p:nvPr/>
        </p:nvSpPr>
        <p:spPr>
          <a:xfrm>
            <a:off x="7283593" y="714474"/>
            <a:ext cx="4682116" cy="12464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Aim of this talk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noProof="0" dirty="0" smtClean="0">
                <a:solidFill>
                  <a:srgbClr val="FF0000"/>
                </a:solidFill>
                <a:latin typeface="Arial"/>
                <a:cs typeface="Arial"/>
                <a:sym typeface="Wingdings" panose="05000000000000000000" pitchFamily="2" charset="2"/>
              </a:rPr>
              <a:t> List promising topics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US" sz="1500" dirty="0" smtClean="0">
                <a:solidFill>
                  <a:srgbClr val="FF0000"/>
                </a:solidFill>
                <a:latin typeface="Arial"/>
                <a:cs typeface="Arial"/>
              </a:rPr>
              <a:t>show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altLang="zh-CN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progress</a:t>
            </a:r>
            <a:r>
              <a:rPr kumimoji="0" lang="en-US" altLang="zh-CN" sz="15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of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BSM studies @ ep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5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500" dirty="0" smtClean="0">
                <a:solidFill>
                  <a:srgbClr val="FF0000"/>
                </a:solidFill>
                <a:latin typeface="Arial"/>
                <a:cs typeface="Arial"/>
              </a:rPr>
              <a:t>     focus on just updated one’s / recent studies;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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Encourage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more 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future studies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55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18838" y="421471"/>
            <a:ext cx="3403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rgbClr val="292934"/>
                </a:solidFill>
                <a:ea typeface="华文新魏" panose="02010800040101010101" pitchFamily="2" charset="-122"/>
                <a:cs typeface="Arial"/>
              </a:rPr>
              <a:t>Summary &amp; Outlook</a:t>
            </a:r>
            <a:endParaRPr kumimoji="1" lang="zh-CN" altLang="en-US" sz="2800" dirty="0">
              <a:solidFill>
                <a:srgbClr val="292934"/>
              </a:solidFill>
              <a:ea typeface="华文新魏" panose="02010800040101010101" pitchFamily="2" charset="-122"/>
              <a:cs typeface="Arial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26575" y="1037838"/>
            <a:ext cx="7581132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lang="en-US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ep</a:t>
            </a:r>
            <a:r>
              <a:rPr lang="en-US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offers </a:t>
            </a:r>
            <a:r>
              <a:rPr lang="en-US" altLang="zh-CN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a variety of opportunities for BSM searches</a:t>
            </a:r>
          </a:p>
          <a:p>
            <a:pPr>
              <a:buClr>
                <a:srgbClr val="008000"/>
              </a:buClr>
              <a:buSzPct val="100000"/>
            </a:pPr>
            <a:r>
              <a:rPr kumimoji="1" lang="en-US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       </a:t>
            </a: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precision measurements, complementary searches; </a:t>
            </a:r>
          </a:p>
          <a:p>
            <a:pPr>
              <a:buClr>
                <a:srgbClr val="008000"/>
              </a:buClr>
              <a:buSzPct val="100000"/>
            </a:pP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          distinguishing &amp; characterization new physics theories;</a:t>
            </a:r>
          </a:p>
          <a:p>
            <a:pPr>
              <a:buClr>
                <a:srgbClr val="008000"/>
              </a:buClr>
              <a:buSzPct val="100000"/>
            </a:pPr>
            <a:endParaRPr kumimoji="1" lang="en-US" altLang="zh-CN" dirty="0">
              <a:solidFill>
                <a:srgbClr val="292934"/>
              </a:solidFill>
              <a:latin typeface="+mj-lt"/>
              <a:ea typeface="华文新魏" panose="02010800040101010101" pitchFamily="2" charset="-122"/>
              <a:cs typeface="Arial"/>
              <a:sym typeface="Wingdings"/>
            </a:endParaRPr>
          </a:p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lang="en-US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Improving </a:t>
            </a:r>
            <a:r>
              <a:rPr lang="en-US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pp</a:t>
            </a:r>
            <a:r>
              <a:rPr lang="en-US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 limits indirectly by </a:t>
            </a:r>
            <a:r>
              <a:rPr lang="en-US" altLang="zh-CN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improved PDF</a:t>
            </a:r>
            <a:r>
              <a:rPr lang="it-IT" altLang="zh-CN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sym typeface="Wingdings"/>
              </a:rPr>
              <a:t> </a:t>
            </a:r>
            <a:r>
              <a:rPr lang="en-US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(@ high and low x) </a:t>
            </a:r>
          </a:p>
          <a:p>
            <a:pPr>
              <a:buClr>
                <a:srgbClr val="008000"/>
              </a:buClr>
              <a:buSzPct val="100000"/>
            </a:pPr>
            <a:endParaRPr lang="it-IT" altLang="zh-CN" dirty="0">
              <a:solidFill>
                <a:srgbClr val="292934"/>
              </a:solidFill>
              <a:latin typeface="+mj-lt"/>
              <a:ea typeface="华文新魏" panose="02010800040101010101" pitchFamily="2" charset="-122"/>
            </a:endParaRPr>
          </a:p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Fruitful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BSM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physics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scenarios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: </a:t>
            </a:r>
          </a:p>
          <a:p>
            <a:pPr>
              <a:buClr>
                <a:srgbClr val="008000"/>
              </a:buClr>
              <a:buSzPct val="100000"/>
            </a:pPr>
            <a:r>
              <a:rPr kumimoji="1" lang="it-IT" altLang="zh-CN" sz="1500" dirty="0">
                <a:solidFill>
                  <a:srgbClr val="292934"/>
                </a:solidFill>
                <a:latin typeface="+mj-lt"/>
                <a:ea typeface="Wingdings"/>
                <a:cs typeface="Arial"/>
                <a:sym typeface="Wingdings"/>
              </a:rPr>
              <a:t>        </a:t>
            </a: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Wingdings"/>
                <a:cs typeface="Arial"/>
                <a:sym typeface="Wingdings"/>
              </a:rPr>
              <a:t>Leptoquarks, Contact interactions, Anomalous gauge couplings, Vector boson </a:t>
            </a:r>
          </a:p>
          <a:p>
            <a:pPr>
              <a:buClr>
                <a:srgbClr val="008000"/>
              </a:buClr>
              <a:buSzPct val="100000"/>
            </a:pP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Wingdings"/>
                <a:cs typeface="Arial"/>
                <a:sym typeface="Wingdings"/>
              </a:rPr>
              <a:t>            scattering, BSM top physics, SUSY (RPV &amp; RPC), BSM Higgs, </a:t>
            </a:r>
          </a:p>
          <a:p>
            <a:pPr>
              <a:buClr>
                <a:srgbClr val="008000"/>
              </a:buClr>
              <a:buSzPct val="100000"/>
            </a:pP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Wingdings"/>
                <a:cs typeface="Arial"/>
                <a:sym typeface="Wingdings"/>
              </a:rPr>
              <a:t>            Sterile neutrinos...</a:t>
            </a:r>
            <a:endParaRPr lang="it-IT" altLang="zh-CN" sz="1500" dirty="0">
              <a:solidFill>
                <a:srgbClr val="FF0000"/>
              </a:solidFill>
              <a:latin typeface="+mj-lt"/>
              <a:ea typeface="华文新魏" panose="02010800040101010101" pitchFamily="2" charset="-122"/>
            </a:endParaRPr>
          </a:p>
          <a:p>
            <a:pPr>
              <a:buClr>
                <a:srgbClr val="008000"/>
              </a:buClr>
              <a:buSzPct val="100000"/>
            </a:pPr>
            <a:endParaRPr lang="it-IT" altLang="zh-CN" dirty="0">
              <a:solidFill>
                <a:srgbClr val="292934"/>
              </a:solidFill>
              <a:latin typeface="+mj-lt"/>
              <a:ea typeface="华文新魏" panose="02010800040101010101" pitchFamily="2" charset="-122"/>
            </a:endParaRPr>
          </a:p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Ideal to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search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and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study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properties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of new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particles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with </a:t>
            </a:r>
          </a:p>
          <a:p>
            <a:pPr>
              <a:buClr>
                <a:srgbClr val="008000"/>
              </a:buClr>
              <a:buSzPct val="100000"/>
            </a:pP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   </a:t>
            </a:r>
            <a:r>
              <a:rPr lang="it-IT" altLang="zh-CN" sz="1500" dirty="0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  </a:t>
            </a:r>
            <a:r>
              <a:rPr lang="it-IT" altLang="zh-CN" sz="1500" dirty="0">
                <a:solidFill>
                  <a:srgbClr val="000000"/>
                </a:solidFill>
                <a:latin typeface="+mj-lt"/>
                <a:ea typeface="华文新魏" panose="02010800040101010101" pitchFamily="2" charset="-122"/>
                <a:sym typeface="Wingdings"/>
              </a:rPr>
              <a:t> 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couplings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 to electron-quark, EW production, multi-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jets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final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</a:rPr>
              <a:t>states</a:t>
            </a:r>
            <a:endParaRPr lang="it-IT" altLang="zh-CN" sz="1500" dirty="0">
              <a:solidFill>
                <a:srgbClr val="FF0000"/>
              </a:solidFill>
              <a:latin typeface="+mj-lt"/>
              <a:ea typeface="华文新魏" panose="02010800040101010101" pitchFamily="2" charset="-122"/>
            </a:endParaRPr>
          </a:p>
          <a:p>
            <a:pPr>
              <a:buClr>
                <a:srgbClr val="008000"/>
              </a:buClr>
              <a:buSzPct val="100000"/>
            </a:pPr>
            <a:endParaRPr lang="it-IT" altLang="zh-CN" dirty="0">
              <a:solidFill>
                <a:srgbClr val="292934"/>
              </a:solidFill>
              <a:latin typeface="+mj-lt"/>
              <a:ea typeface="华文新魏" panose="02010800040101010101" pitchFamily="2" charset="-122"/>
            </a:endParaRPr>
          </a:p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Compare with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pp</a:t>
            </a: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colliders</a:t>
            </a:r>
            <a:endParaRPr lang="it-IT" altLang="zh-CN" dirty="0">
              <a:solidFill>
                <a:srgbClr val="292934"/>
              </a:solidFill>
              <a:latin typeface="+mj-lt"/>
              <a:ea typeface="华文新魏" panose="02010800040101010101" pitchFamily="2" charset="-122"/>
            </a:endParaRPr>
          </a:p>
          <a:p>
            <a:pPr marL="0" lvl="2">
              <a:buClr>
                <a:srgbClr val="008000"/>
              </a:buClr>
              <a:buSzPct val="100000"/>
            </a:pPr>
            <a:r>
              <a:rPr kumimoji="1" lang="en-US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     </a:t>
            </a:r>
            <a:r>
              <a:rPr kumimoji="1" lang="en-US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 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al"/>
              </a:rPr>
              <a:t>Some 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al"/>
              </a:rPr>
              <a:t>promising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al"/>
              </a:rPr>
              <a:t>: </a:t>
            </a: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clean environment (</a:t>
            </a:r>
            <a:r>
              <a:rPr kumimoji="1" lang="en-US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samller</a:t>
            </a: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 </a:t>
            </a:r>
            <a:r>
              <a:rPr kumimoji="1" lang="en-US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bkg</a:t>
            </a:r>
            <a:r>
              <a:rPr kumimoji="1" lang="en-US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), forward objects</a:t>
            </a:r>
            <a:r>
              <a:rPr kumimoji="1" lang="en-US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al"/>
                <a:sym typeface="Wingdings"/>
              </a:rPr>
              <a:t> </a:t>
            </a:r>
            <a:endParaRPr lang="it-IT" altLang="zh-CN" sz="1500" dirty="0">
              <a:solidFill>
                <a:srgbClr val="292934"/>
              </a:solidFill>
              <a:latin typeface="+mj-lt"/>
              <a:ea typeface="华文新魏" panose="02010800040101010101" pitchFamily="2" charset="-122"/>
              <a:cs typeface="Aral"/>
            </a:endParaRPr>
          </a:p>
          <a:p>
            <a:pPr marL="0" lvl="2">
              <a:buClr>
                <a:srgbClr val="008000"/>
              </a:buClr>
              <a:buSzPct val="100000"/>
            </a:pPr>
            <a:r>
              <a:rPr lang="it-IT" altLang="zh-CN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     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 S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ome 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difficult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</a:rPr>
              <a:t>: 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sym typeface="Wingdings"/>
              </a:rPr>
              <a:t>small production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 due to small 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sqrt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(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s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sym typeface="Wingdings"/>
              </a:rPr>
              <a:t>)</a:t>
            </a:r>
            <a:endParaRPr lang="it-IT" altLang="zh-CN" sz="1500" dirty="0">
              <a:solidFill>
                <a:srgbClr val="292934"/>
              </a:solidFill>
              <a:latin typeface="+mj-lt"/>
              <a:ea typeface="华文新魏" panose="02010800040101010101" pitchFamily="2" charset="-122"/>
            </a:endParaRPr>
          </a:p>
          <a:p>
            <a:pPr>
              <a:buClr>
                <a:srgbClr val="008000"/>
              </a:buClr>
              <a:buSzPct val="100000"/>
            </a:pPr>
            <a:endParaRPr kumimoji="1" lang="en-US" altLang="zh-CN" dirty="0">
              <a:solidFill>
                <a:srgbClr val="292934"/>
              </a:solidFill>
              <a:latin typeface="+mj-lt"/>
              <a:ea typeface="Wingdings"/>
              <a:cs typeface="Arial"/>
              <a:sym typeface="Wingdings"/>
            </a:endParaRPr>
          </a:p>
          <a:p>
            <a:pPr marL="342900" indent="-342900">
              <a:buClr>
                <a:srgbClr val="008000"/>
              </a:buClr>
              <a:buSzPct val="100000"/>
              <a:buFont typeface="Wingdings" charset="2"/>
              <a:buChar char=""/>
            </a:pPr>
            <a:r>
              <a:rPr lang="it-IT" altLang="zh-CN" dirty="0" err="1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Physics</a:t>
            </a:r>
            <a:r>
              <a:rPr lang="it-IT" altLang="zh-CN" dirty="0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dirty="0" err="1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potential</a:t>
            </a:r>
            <a:r>
              <a:rPr lang="it-IT" altLang="zh-CN" dirty="0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dirty="0" err="1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yet</a:t>
            </a:r>
            <a:r>
              <a:rPr lang="it-IT" altLang="zh-CN" dirty="0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 to be </a:t>
            </a:r>
            <a:r>
              <a:rPr lang="it-IT" altLang="zh-CN" dirty="0" err="1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fully</a:t>
            </a:r>
            <a:r>
              <a:rPr lang="it-IT" altLang="zh-CN" dirty="0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 </a:t>
            </a:r>
            <a:r>
              <a:rPr lang="it-IT" altLang="zh-CN" dirty="0" err="1">
                <a:solidFill>
                  <a:srgbClr val="000000"/>
                </a:solidFill>
                <a:latin typeface="+mj-lt"/>
                <a:ea typeface="华文新魏" panose="02010800040101010101" pitchFamily="2" charset="-122"/>
              </a:rPr>
              <a:t>exploited</a:t>
            </a:r>
            <a:endParaRPr lang="it-IT" altLang="zh-CN" dirty="0">
              <a:solidFill>
                <a:srgbClr val="292934"/>
              </a:solidFill>
              <a:latin typeface="+mj-lt"/>
              <a:ea typeface="华文新魏" panose="02010800040101010101" pitchFamily="2" charset="-122"/>
            </a:endParaRPr>
          </a:p>
          <a:p>
            <a:pPr marL="0" lvl="2">
              <a:buClr>
                <a:srgbClr val="008000"/>
              </a:buClr>
              <a:buSzPct val="100000"/>
            </a:pPr>
            <a:r>
              <a:rPr kumimoji="1" lang="en-US" altLang="zh-CN" sz="1500" dirty="0">
                <a:solidFill>
                  <a:srgbClr val="292934"/>
                </a:solidFill>
                <a:latin typeface="+mj-lt"/>
                <a:ea typeface="Wingdings"/>
                <a:cs typeface="Arial"/>
                <a:sym typeface="Wingdings"/>
              </a:rPr>
              <a:t>       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Detector-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level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 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studies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 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</a:rPr>
              <a:t>crucial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</a:rPr>
              <a:t> for 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</a:rPr>
              <a:t>next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</a:rPr>
              <a:t> </a:t>
            </a:r>
            <a:r>
              <a:rPr lang="it-IT" altLang="zh-CN" sz="1500" dirty="0" err="1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</a:rPr>
              <a:t>phase</a:t>
            </a:r>
            <a:r>
              <a:rPr lang="it-IT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</a:rPr>
              <a:t> </a:t>
            </a:r>
          </a:p>
          <a:p>
            <a:pPr marL="0" lvl="2">
              <a:buClr>
                <a:srgbClr val="008000"/>
              </a:buClr>
              <a:buSzPct val="100000"/>
            </a:pPr>
            <a:r>
              <a:rPr kumimoji="1" lang="en-US" altLang="zh-CN" sz="1500" dirty="0">
                <a:solidFill>
                  <a:srgbClr val="292934"/>
                </a:solidFill>
                <a:latin typeface="+mj-lt"/>
                <a:ea typeface="华文新魏" panose="02010800040101010101" pitchFamily="2" charset="-122"/>
                <a:cs typeface="Arial"/>
                <a:sym typeface="Wingdings"/>
              </a:rPr>
              <a:t>       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You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 are welcome to join </a:t>
            </a:r>
            <a:r>
              <a:rPr lang="it-IT" altLang="zh-CN" sz="1500" dirty="0" err="1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our</a:t>
            </a:r>
            <a:r>
              <a:rPr lang="it-IT" altLang="zh-CN" sz="1500" dirty="0">
                <a:solidFill>
                  <a:srgbClr val="FF0000"/>
                </a:solidFill>
                <a:latin typeface="+mj-lt"/>
                <a:ea typeface="华文新魏" panose="02010800040101010101" pitchFamily="2" charset="-122"/>
                <a:cs typeface="Arial"/>
              </a:rPr>
              <a:t> team !!!</a:t>
            </a:r>
            <a:endParaRPr lang="it-IT" altLang="zh-CN" sz="1500" dirty="0">
              <a:solidFill>
                <a:srgbClr val="292934"/>
              </a:solidFill>
              <a:latin typeface="+mj-lt"/>
              <a:ea typeface="华文新魏" panose="02010800040101010101" pitchFamily="2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3527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573170" y="168675"/>
            <a:ext cx="2639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prstClr val="black"/>
                </a:solidFill>
                <a:ea typeface="华文新魏" panose="02010800040101010101" pitchFamily="2" charset="-122"/>
                <a:cs typeface="Arial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534986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0888" y="160370"/>
            <a:ext cx="81519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Improved PDF Measurements @ LHeC &amp; FCC-eh</a:t>
            </a:r>
          </a:p>
        </p:txBody>
      </p:sp>
      <p:sp>
        <p:nvSpPr>
          <p:cNvPr id="6" name="矩形 5"/>
          <p:cNvSpPr/>
          <p:nvPr/>
        </p:nvSpPr>
        <p:spPr>
          <a:xfrm>
            <a:off x="3917613" y="4191993"/>
            <a:ext cx="5040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FCC-eh: access to much smaller x, larger Q</a:t>
            </a:r>
            <a:r>
              <a:rPr kumimoji="0" lang="en-US" altLang="zh-CN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2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important for the FCC-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hh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as it will probe much lower x regions for standard processes</a:t>
            </a:r>
          </a:p>
        </p:txBody>
      </p:sp>
      <p:pic>
        <p:nvPicPr>
          <p:cNvPr id="7" name="Picture 9"/>
          <p:cNvPicPr>
            <a:picLocks/>
          </p:cNvPicPr>
          <p:nvPr/>
        </p:nvPicPr>
        <p:blipFill rotWithShape="1">
          <a:blip r:embed="rId2"/>
          <a:srcRect l="1481" r="66111"/>
          <a:stretch/>
        </p:blipFill>
        <p:spPr>
          <a:xfrm>
            <a:off x="342129" y="1686445"/>
            <a:ext cx="3200400" cy="446599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矩形 7"/>
          <p:cNvSpPr/>
          <p:nvPr/>
        </p:nvSpPr>
        <p:spPr>
          <a:xfrm>
            <a:off x="3917613" y="1703941"/>
            <a:ext cx="4901412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lo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w-x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: no current data to constrain x ≤ 10</a:t>
            </a:r>
            <a:r>
              <a:rPr kumimoji="0" lang="en-US" altLang="zh-CN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-4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    better but not much after HL-LHC;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mid-x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: need higher precision for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Higgs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high-x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: very poorly constrained;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    limits searches for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new, heavy particles</a:t>
            </a:r>
          </a:p>
        </p:txBody>
      </p:sp>
    </p:spTree>
    <p:extLst>
      <p:ext uri="{BB962C8B-B14F-4D97-AF65-F5344CB8AC3E}">
        <p14:creationId xmlns:p14="http://schemas.microsoft.com/office/powerpoint/2010/main" val="623907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18838" y="404191"/>
            <a:ext cx="6043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 panose="020B0604020202020204" pitchFamily="34" charset="0"/>
              </a:rPr>
              <a:t>Searches to be followed in a nutshell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1665" t="9235" r="3088" b="5582"/>
          <a:stretch/>
        </p:blipFill>
        <p:spPr>
          <a:xfrm>
            <a:off x="1246845" y="1292087"/>
            <a:ext cx="7663070" cy="5128591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4749421" y="1026244"/>
            <a:ext cx="4230067" cy="26584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Trebuchet MS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C7C9F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[</a:t>
            </a:r>
            <a:r>
              <a:rPr kumimoji="0" lang="de-DE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Wingdings" panose="05000000000000000000" pitchFamily="2" charset="2"/>
              </a:rPr>
              <a:t>Georges</a:t>
            </a: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Azuelos</a:t>
            </a: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Monica </a:t>
            </a:r>
            <a:r>
              <a:rPr kumimoji="0" lang="en-US" altLang="zh-CN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D’Onofrio</a:t>
            </a: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2346408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03319" y="281257"/>
            <a:ext cx="2160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Leptoquarks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p:grpSp>
        <p:nvGrpSpPr>
          <p:cNvPr id="3" name="组 12"/>
          <p:cNvGrpSpPr/>
          <p:nvPr/>
        </p:nvGrpSpPr>
        <p:grpSpPr>
          <a:xfrm>
            <a:off x="4421616" y="3515737"/>
            <a:ext cx="3291487" cy="1575712"/>
            <a:chOff x="5395313" y="3758288"/>
            <a:chExt cx="3291487" cy="1575712"/>
          </a:xfrm>
        </p:grpSpPr>
        <p:pic>
          <p:nvPicPr>
            <p:cNvPr id="4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5313" y="3758288"/>
              <a:ext cx="3291487" cy="1575712"/>
            </a:xfrm>
            <a:prstGeom prst="rect">
              <a:avLst/>
            </a:prstGeom>
          </p:spPr>
        </p:pic>
        <p:sp>
          <p:nvSpPr>
            <p:cNvPr id="5" name="Rectangle 9"/>
            <p:cNvSpPr/>
            <p:nvPr/>
          </p:nvSpPr>
          <p:spPr>
            <a:xfrm>
              <a:off x="5980115" y="4398258"/>
              <a:ext cx="3297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charset="2"/>
                  <a:ea typeface="Lucida Grande"/>
                  <a:cs typeface="Symbol" charset="2"/>
                </a:rPr>
                <a:t>λ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cs typeface="Symbol" charset="2"/>
              </a:endParaRPr>
            </a:p>
          </p:txBody>
        </p:sp>
        <p:sp>
          <p:nvSpPr>
            <p:cNvPr id="6" name="Rectangle 10"/>
            <p:cNvSpPr/>
            <p:nvPr/>
          </p:nvSpPr>
          <p:spPr>
            <a:xfrm>
              <a:off x="7850150" y="4398258"/>
              <a:ext cx="3297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charset="2"/>
                  <a:ea typeface="Lucida Grande"/>
                  <a:cs typeface="Symbol" charset="2"/>
                </a:rPr>
                <a:t>λ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cs typeface="Symbol" charset="2"/>
              </a:endParaRPr>
            </a:p>
          </p:txBody>
        </p:sp>
        <p:sp>
          <p:nvSpPr>
            <p:cNvPr id="7" name="Oval 11"/>
            <p:cNvSpPr/>
            <p:nvPr/>
          </p:nvSpPr>
          <p:spPr>
            <a:xfrm>
              <a:off x="6378200" y="4518430"/>
              <a:ext cx="215646" cy="1347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>
              <a:outerShdw blurRad="63500" dist="25400" dir="5400000" sx="101000" sy="101000" rotWithShape="0">
                <a:srgbClr val="00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endParaRPr>
            </a:p>
          </p:txBody>
        </p:sp>
        <p:sp>
          <p:nvSpPr>
            <p:cNvPr id="8" name="Oval 12"/>
            <p:cNvSpPr/>
            <p:nvPr/>
          </p:nvSpPr>
          <p:spPr>
            <a:xfrm>
              <a:off x="7519425" y="4513454"/>
              <a:ext cx="215646" cy="1347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>
              <a:outerShdw blurRad="63500" dist="25400" dir="5400000" sx="101000" sy="101000" rotWithShape="0">
                <a:srgbClr val="00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84229" y="1143040"/>
            <a:ext cx="4275456" cy="1412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appear in several extensions to SM: production s ~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can be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scalar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or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vector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, with fermion number 0 (e</a:t>
            </a:r>
            <a:r>
              <a:rPr kumimoji="0" lang="en-US" altLang="zh-CN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-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qbar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) or 2 (e</a:t>
            </a:r>
            <a:r>
              <a:rPr kumimoji="0" lang="en-US" altLang="zh-CN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-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q)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Arial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667" y="1544131"/>
            <a:ext cx="731520" cy="35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137195" y="2490984"/>
            <a:ext cx="132082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At the </a:t>
            </a:r>
            <a:r>
              <a:rPr kumimoji="0" lang="it-IT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p-p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757" r="10866" b="66055"/>
          <a:stretch/>
        </p:blipFill>
        <p:spPr bwMode="auto">
          <a:xfrm>
            <a:off x="244487" y="2984882"/>
            <a:ext cx="3776100" cy="9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" t="36355" r="6029" b="22662"/>
          <a:stretch/>
        </p:blipFill>
        <p:spPr bwMode="auto">
          <a:xfrm>
            <a:off x="244487" y="3998789"/>
            <a:ext cx="4016084" cy="1265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206502" y="5258422"/>
            <a:ext cx="4399732" cy="74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it-IT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mostly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</a:t>
            </a:r>
            <a:r>
              <a:rPr kumimoji="0" lang="it-IT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pair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production 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(from gg or </a:t>
            </a:r>
            <a:r>
              <a:rPr kumimoji="0" lang="it-IT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qq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)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it-IT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not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sensitive to the LQ-</a:t>
            </a:r>
            <a:r>
              <a:rPr kumimoji="0" lang="it-IT" altLang="zh-CN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q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-</a:t>
            </a:r>
            <a:r>
              <a:rPr kumimoji="0" lang="it-IT" altLang="zh-CN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l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</a:t>
            </a:r>
            <a:r>
              <a:rPr kumimoji="0" lang="it-IT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coupling</a:t>
            </a:r>
            <a:r>
              <a:rPr kumimoji="0" lang="it-IT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</a:t>
            </a:r>
            <a:r>
              <a:rPr kumimoji="0" lang="it-IT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宋体" panose="02010600030101010101" pitchFamily="2" charset="-122"/>
                <a:cs typeface="Symbol" charset="2"/>
              </a:rPr>
              <a:t>λ</a:t>
            </a:r>
            <a:endParaRPr kumimoji="0" lang="it-IT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charset="2"/>
              <a:ea typeface="宋体" panose="02010600030101010101" pitchFamily="2" charset="-122"/>
              <a:cs typeface="Symbol" charset="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6502" y="748763"/>
            <a:ext cx="2236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Leptoquarks (LQs)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06234" y="5267153"/>
            <a:ext cx="3244999" cy="747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Lucida Grande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single, resonant production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Lucida Grande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sensitive to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Lucida Grande"/>
                <a:cs typeface="Symbol" charset="2"/>
              </a:rPr>
              <a:t>λ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ymbol" charset="2"/>
              <a:ea typeface="宋体" panose="02010600030101010101" pitchFamily="2" charset="-122"/>
              <a:cs typeface="Symbol" charset="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08582" y="1174823"/>
            <a:ext cx="4529596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Lucida Grande"/>
                <a:cs typeface="Arial"/>
              </a:rPr>
              <a:t>At the e-p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Lucida Grande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Lucida Grande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both baryon &amp; lepton quantum numbers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ideally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 suited to search for and study properties of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new particles coupling to both leptons and quarks</a:t>
            </a:r>
          </a:p>
        </p:txBody>
      </p:sp>
    </p:spTree>
    <p:extLst>
      <p:ext uri="{BB962C8B-B14F-4D97-AF65-F5344CB8AC3E}">
        <p14:creationId xmlns:p14="http://schemas.microsoft.com/office/powerpoint/2010/main" val="1119013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1803" y="115387"/>
            <a:ext cx="4036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8000"/>
              </a:buClr>
            </a:pPr>
            <a:r>
              <a:rPr kumimoji="1" lang="en-US" altLang="zh-CN" sz="2800" dirty="0">
                <a:latin typeface="Arial"/>
                <a:ea typeface="Wingdings"/>
                <a:cs typeface="Arial"/>
                <a:sym typeface="Wingdings"/>
              </a:rPr>
              <a:t>Vector </a:t>
            </a:r>
            <a:r>
              <a:rPr kumimoji="1" lang="en-US" altLang="zh-CN" sz="2800" dirty="0" smtClean="0">
                <a:latin typeface="Arial"/>
                <a:ea typeface="Wingdings"/>
                <a:cs typeface="Arial"/>
                <a:sym typeface="Wingdings"/>
              </a:rPr>
              <a:t>Boson </a:t>
            </a:r>
            <a:r>
              <a:rPr kumimoji="1" lang="en-US" altLang="zh-CN" sz="2800" dirty="0">
                <a:latin typeface="Arial"/>
                <a:ea typeface="Wingdings"/>
                <a:cs typeface="Arial"/>
                <a:sym typeface="Wingdings"/>
              </a:rPr>
              <a:t>S</a:t>
            </a:r>
            <a:r>
              <a:rPr kumimoji="1" lang="en-US" altLang="zh-CN" sz="2800" dirty="0" smtClean="0">
                <a:latin typeface="Arial"/>
                <a:ea typeface="Wingdings"/>
                <a:cs typeface="Arial"/>
                <a:sym typeface="Wingdings"/>
              </a:rPr>
              <a:t>cattering</a:t>
            </a:r>
            <a:endParaRPr kumimoji="1" lang="en-US" altLang="zh-CN" sz="2800" dirty="0">
              <a:latin typeface="Arial"/>
              <a:ea typeface="Wingdings"/>
              <a:cs typeface="Arial"/>
              <a:sym typeface="Wingdings"/>
            </a:endParaRPr>
          </a:p>
        </p:txBody>
      </p:sp>
      <p:graphicFrame>
        <p:nvGraphicFramePr>
          <p:cNvPr id="3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588834"/>
              </p:ext>
            </p:extLst>
          </p:nvPr>
        </p:nvGraphicFramePr>
        <p:xfrm>
          <a:off x="4056026" y="1698680"/>
          <a:ext cx="34441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92" name="Equation" r:id="rId3" imgW="1816100" imgH="241300" progId="Equation.3">
                  <p:embed/>
                </p:oleObj>
              </mc:Choice>
              <mc:Fallback>
                <p:oleObj name="Equation" r:id="rId3" imgW="1816100" imgH="241300" progId="Equation.3">
                  <p:embed/>
                  <p:pic>
                    <p:nvPicPr>
                      <p:cNvPr id="8" name="Obje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56026" y="1698680"/>
                        <a:ext cx="344415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er 22"/>
          <p:cNvGrpSpPr/>
          <p:nvPr/>
        </p:nvGrpSpPr>
        <p:grpSpPr>
          <a:xfrm>
            <a:off x="992210" y="1611668"/>
            <a:ext cx="2592039" cy="1188720"/>
            <a:chOff x="1835697" y="3960711"/>
            <a:chExt cx="2592039" cy="1509707"/>
          </a:xfrm>
        </p:grpSpPr>
        <p:pic>
          <p:nvPicPr>
            <p:cNvPr id="5" name="Image 17" descr="Capture d’écran 2015-03-17 à 15.01.48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7" y="3960711"/>
              <a:ext cx="2376264" cy="1509707"/>
            </a:xfrm>
            <a:prstGeom prst="rect">
              <a:avLst/>
            </a:prstGeom>
          </p:spPr>
        </p:pic>
        <p:graphicFrame>
          <p:nvGraphicFramePr>
            <p:cNvPr id="6" name="Obje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6092955"/>
                </p:ext>
              </p:extLst>
            </p:nvPr>
          </p:nvGraphicFramePr>
          <p:xfrm>
            <a:off x="2123728" y="4022080"/>
            <a:ext cx="114300" cy="127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3" name="Equation" r:id="rId6" imgW="114300" imgH="127000" progId="Equation.DSMT4">
                    <p:embed/>
                  </p:oleObj>
                </mc:Choice>
                <mc:Fallback>
                  <p:oleObj name="Equation" r:id="rId6" imgW="114300" imgH="127000" progId="Equation.DSMT4">
                    <p:embed/>
                    <p:pic>
                      <p:nvPicPr>
                        <p:cNvPr id="11" name="Objet 18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123728" y="4022080"/>
                          <a:ext cx="114300" cy="127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21022334"/>
                </p:ext>
              </p:extLst>
            </p:nvPr>
          </p:nvGraphicFramePr>
          <p:xfrm>
            <a:off x="2123728" y="5064100"/>
            <a:ext cx="1270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4" name="Equation" r:id="rId8" imgW="127000" imgH="165100" progId="Equation.DSMT4">
                    <p:embed/>
                  </p:oleObj>
                </mc:Choice>
                <mc:Fallback>
                  <p:oleObj name="Equation" r:id="rId8" imgW="127000" imgH="165100" progId="Equation.DSMT4">
                    <p:embed/>
                    <p:pic>
                      <p:nvPicPr>
                        <p:cNvPr id="12" name="Objet 19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123728" y="5064100"/>
                          <a:ext cx="127000" cy="165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0184745"/>
                </p:ext>
              </p:extLst>
            </p:nvPr>
          </p:nvGraphicFramePr>
          <p:xfrm>
            <a:off x="3995936" y="4365104"/>
            <a:ext cx="431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5" name="Equation" r:id="rId10" imgW="431800" imgH="177800" progId="Equation.DSMT4">
                    <p:embed/>
                  </p:oleObj>
                </mc:Choice>
                <mc:Fallback>
                  <p:oleObj name="Equation" r:id="rId10" imgW="431800" imgH="177800" progId="Equation.DSMT4">
                    <p:embed/>
                    <p:pic>
                      <p:nvPicPr>
                        <p:cNvPr id="13" name="Objet 20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995936" y="4365104"/>
                          <a:ext cx="4318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8276521"/>
                </p:ext>
              </p:extLst>
            </p:nvPr>
          </p:nvGraphicFramePr>
          <p:xfrm>
            <a:off x="3995936" y="4869160"/>
            <a:ext cx="431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96" name="Equation" r:id="rId12" imgW="431800" imgH="177800" progId="Equation.DSMT4">
                    <p:embed/>
                  </p:oleObj>
                </mc:Choice>
                <mc:Fallback>
                  <p:oleObj name="Equation" r:id="rId12" imgW="431800" imgH="177800" progId="Equation.DSMT4">
                    <p:embed/>
                    <p:pic>
                      <p:nvPicPr>
                        <p:cNvPr id="14" name="Objet 21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995936" y="4869160"/>
                          <a:ext cx="4318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矩形 9"/>
          <p:cNvSpPr/>
          <p:nvPr/>
        </p:nvSpPr>
        <p:spPr>
          <a:xfrm>
            <a:off x="3988466" y="2112236"/>
            <a:ext cx="480760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altLang="zh-CN" sz="1600" dirty="0" smtClean="0">
                <a:solidFill>
                  <a:srgbClr val="000000"/>
                </a:solidFill>
                <a:latin typeface="Arial"/>
                <a:cs typeface="Arial"/>
              </a:rPr>
              <a:t>Challenging at 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p-p (high QCD </a:t>
            </a:r>
            <a:r>
              <a:rPr lang="en-US" altLang="zh-CN" sz="1600" dirty="0" err="1">
                <a:solidFill>
                  <a:srgbClr val="FF0000"/>
                </a:solidFill>
                <a:latin typeface="Arial"/>
                <a:cs typeface="Arial"/>
              </a:rPr>
              <a:t>bkg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, pile-up</a:t>
            </a:r>
            <a:r>
              <a:rPr lang="en-US" altLang="zh-CN" sz="1600" dirty="0" smtClean="0">
                <a:solidFill>
                  <a:srgbClr val="FF0000"/>
                </a:solidFill>
                <a:latin typeface="Arial"/>
                <a:cs typeface="Arial"/>
              </a:rPr>
              <a:t>)</a:t>
            </a:r>
          </a:p>
          <a:p>
            <a:r>
              <a:rPr lang="en-US" altLang="zh-CN" sz="1600" dirty="0" smtClean="0">
                <a:latin typeface="Arial"/>
                <a:cs typeface="Arial"/>
                <a:sym typeface="Wingdings"/>
              </a:rPr>
              <a:t> C</a:t>
            </a:r>
            <a:r>
              <a:rPr lang="en-US" altLang="zh-CN" sz="1600" dirty="0" smtClean="0">
                <a:latin typeface="Arial"/>
                <a:cs typeface="Arial"/>
              </a:rPr>
              <a:t>leaner </a:t>
            </a:r>
            <a:r>
              <a:rPr lang="en-US" altLang="zh-CN" sz="1600" dirty="0">
                <a:latin typeface="Arial"/>
                <a:cs typeface="Arial"/>
              </a:rPr>
              <a:t>at </a:t>
            </a:r>
            <a:r>
              <a:rPr lang="en-US" altLang="zh-CN" sz="1600" dirty="0" smtClean="0">
                <a:latin typeface="Arial"/>
                <a:cs typeface="Arial"/>
              </a:rPr>
              <a:t>FCC-eh</a:t>
            </a:r>
            <a:endParaRPr lang="zh-CN" altLang="en-US" sz="1600" dirty="0"/>
          </a:p>
        </p:txBody>
      </p:sp>
      <p:sp>
        <p:nvSpPr>
          <p:cNvPr id="11" name="ZoneTexte 11"/>
          <p:cNvSpPr txBox="1"/>
          <p:nvPr/>
        </p:nvSpPr>
        <p:spPr>
          <a:xfrm>
            <a:off x="600283" y="2932106"/>
            <a:ext cx="2111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 smtClean="0">
                <a:latin typeface="Arial"/>
                <a:cs typeface="Arial"/>
              </a:rPr>
              <a:t>For a 2 TeV resonance</a:t>
            </a:r>
          </a:p>
        </p:txBody>
      </p:sp>
      <p:grpSp>
        <p:nvGrpSpPr>
          <p:cNvPr id="12" name="组 2"/>
          <p:cNvGrpSpPr/>
          <p:nvPr/>
        </p:nvGrpSpPr>
        <p:grpSpPr>
          <a:xfrm>
            <a:off x="562613" y="3026026"/>
            <a:ext cx="7924800" cy="2467559"/>
            <a:chOff x="562613" y="3296512"/>
            <a:chExt cx="7924800" cy="2467559"/>
          </a:xfrm>
        </p:grpSpPr>
        <p:pic>
          <p:nvPicPr>
            <p:cNvPr id="13" name="Image 9" descr="Capture d’écran 2015-03-16 à 14.40.09.png"/>
            <p:cNvPicPr>
              <a:picLocks/>
            </p:cNvPicPr>
            <p:nvPr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1615"/>
            <a:stretch/>
          </p:blipFill>
          <p:spPr>
            <a:xfrm>
              <a:off x="4693452" y="3456947"/>
              <a:ext cx="3793961" cy="2286000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6163751" y="3296512"/>
              <a:ext cx="161032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 smtClean="0">
                  <a:latin typeface="Arial"/>
                  <a:cs typeface="Arial"/>
                </a:rPr>
                <a:t>m(WZ), background</a:t>
              </a:r>
            </a:p>
          </p:txBody>
        </p:sp>
        <p:pic>
          <p:nvPicPr>
            <p:cNvPr id="15" name="Image 9" descr="Capture d’écran 2015-03-16 à 14.37.02.png"/>
            <p:cNvPicPr>
              <a:picLocks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613" y="3478071"/>
              <a:ext cx="3657600" cy="2286000"/>
            </a:xfrm>
            <a:prstGeom prst="rect">
              <a:avLst/>
            </a:prstGeom>
          </p:spPr>
        </p:pic>
      </p:grpSp>
      <p:sp>
        <p:nvSpPr>
          <p:cNvPr id="16" name="TextBox 2"/>
          <p:cNvSpPr txBox="1"/>
          <p:nvPr/>
        </p:nvSpPr>
        <p:spPr>
          <a:xfrm>
            <a:off x="2622157" y="2773544"/>
            <a:ext cx="493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/>
                <a:cs typeface="Times New Roman"/>
              </a:rPr>
              <a:t>Preliminary results </a:t>
            </a:r>
            <a:r>
              <a:rPr lang="en-US" dirty="0" smtClean="0">
                <a:latin typeface="Times New Roman"/>
                <a:cs typeface="Times New Roman"/>
              </a:rPr>
              <a:t>from [Georges </a:t>
            </a:r>
            <a:r>
              <a:rPr lang="en-US" dirty="0" err="1" smtClean="0">
                <a:latin typeface="Times New Roman"/>
                <a:cs typeface="Times New Roman"/>
              </a:rPr>
              <a:t>Azuelos’s</a:t>
            </a:r>
            <a:r>
              <a:rPr lang="en-US" dirty="0" smtClean="0">
                <a:latin typeface="Times New Roman"/>
                <a:cs typeface="Times New Roman"/>
              </a:rPr>
              <a:t> study]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6942" y="677024"/>
            <a:ext cx="59625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Arial"/>
                <a:cs typeface="Arial"/>
              </a:rPr>
              <a:t>New resonances </a:t>
            </a:r>
            <a:r>
              <a:rPr lang="en-US" altLang="zh-CN" dirty="0">
                <a:solidFill>
                  <a:srgbClr val="000000"/>
                </a:solidFill>
                <a:latin typeface="Arial"/>
                <a:cs typeface="Arial"/>
              </a:rPr>
              <a:t>possibly relevant for unitarity 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</a:rPr>
              <a:t>restoring</a:t>
            </a:r>
          </a:p>
          <a:p>
            <a:pPr marL="0" lvl="1"/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altLang="zh-CN" dirty="0">
                <a:solidFill>
                  <a:srgbClr val="000000"/>
                </a:solidFill>
                <a:latin typeface="Arial"/>
                <a:cs typeface="Arial"/>
              </a:rPr>
              <a:t>expect below ~ 2-3 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</a:rPr>
              <a:t>TeV</a:t>
            </a:r>
          </a:p>
          <a:p>
            <a:pPr marL="0" lvl="1"/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</a:rPr>
              <a:t>look </a:t>
            </a:r>
            <a:r>
              <a:rPr lang="en-US" altLang="zh-CN" dirty="0">
                <a:solidFill>
                  <a:srgbClr val="000000"/>
                </a:solidFill>
                <a:latin typeface="Arial"/>
                <a:cs typeface="Arial"/>
              </a:rPr>
              <a:t>for deviations from SM </a:t>
            </a:r>
            <a:r>
              <a:rPr lang="en-US" altLang="zh-CN" dirty="0" smtClean="0">
                <a:solidFill>
                  <a:srgbClr val="000000"/>
                </a:solidFill>
                <a:latin typeface="Arial"/>
                <a:cs typeface="Arial"/>
              </a:rPr>
              <a:t>predictions</a:t>
            </a:r>
            <a:endParaRPr lang="en-US" altLang="zh-CN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35076" y="5614381"/>
            <a:ext cx="490975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sz="1500" kern="0" dirty="0" smtClean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kinematics </a:t>
            </a:r>
            <a:r>
              <a:rPr lang="en-US" altLang="zh-CN" sz="1500" kern="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distinct </a:t>
            </a:r>
            <a:r>
              <a:rPr lang="en-US" altLang="zh-CN" sz="1500" kern="0" dirty="0">
                <a:latin typeface="Arial"/>
                <a:ea typeface="ＭＳ Ｐゴシック"/>
                <a:cs typeface="Arial"/>
              </a:rPr>
              <a:t>between signal &amp; </a:t>
            </a:r>
            <a:r>
              <a:rPr lang="en-US" altLang="zh-CN" sz="1500" kern="0" dirty="0" smtClean="0">
                <a:latin typeface="Arial"/>
                <a:ea typeface="ＭＳ Ｐゴシック"/>
                <a:cs typeface="Arial"/>
              </a:rPr>
              <a:t>background</a:t>
            </a:r>
            <a:endParaRPr lang="en-US" altLang="zh-CN" sz="1500" dirty="0">
              <a:latin typeface="Arial"/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sz="15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cleaner, small</a:t>
            </a:r>
            <a:r>
              <a:rPr lang="en-US" altLang="zh-CN" sz="15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zh-CN" sz="1500" dirty="0">
                <a:solidFill>
                  <a:srgbClr val="FF0000"/>
                </a:solidFill>
                <a:latin typeface="Arial"/>
                <a:cs typeface="Arial"/>
              </a:rPr>
              <a:t>background </a:t>
            </a:r>
            <a:r>
              <a:rPr lang="en-US" altLang="zh-CN" sz="1500" dirty="0">
                <a:solidFill>
                  <a:srgbClr val="000000"/>
                </a:solidFill>
                <a:latin typeface="Arial"/>
                <a:cs typeface="Arial"/>
              </a:rPr>
              <a:t>for masses ~ </a:t>
            </a:r>
            <a:r>
              <a:rPr lang="en-US" altLang="zh-CN" sz="1500" dirty="0" smtClean="0">
                <a:solidFill>
                  <a:srgbClr val="000000"/>
                </a:solidFill>
                <a:latin typeface="Arial"/>
                <a:cs typeface="Arial"/>
              </a:rPr>
              <a:t>2TeV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sz="1500" dirty="0" smtClean="0">
                <a:solidFill>
                  <a:srgbClr val="000000"/>
                </a:solidFill>
                <a:latin typeface="Arial"/>
                <a:cs typeface="Arial"/>
              </a:rPr>
              <a:t>low pile-up</a:t>
            </a:r>
          </a:p>
        </p:txBody>
      </p:sp>
      <p:sp>
        <p:nvSpPr>
          <p:cNvPr id="19" name="矩形 18"/>
          <p:cNvSpPr/>
          <p:nvPr/>
        </p:nvSpPr>
        <p:spPr>
          <a:xfrm>
            <a:off x="425802" y="5591670"/>
            <a:ext cx="396690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altLang="zh-CN" sz="1500" kern="0" dirty="0" smtClean="0">
                <a:solidFill>
                  <a:srgbClr val="FF0000"/>
                </a:solidFill>
                <a:latin typeface="Arial"/>
                <a:ea typeface="ＭＳ Ｐゴシック"/>
                <a:cs typeface="Arial"/>
              </a:rPr>
              <a:t>low cross section </a:t>
            </a:r>
            <a:r>
              <a:rPr lang="en-US" altLang="zh-CN" sz="1500" kern="0" dirty="0" smtClean="0">
                <a:latin typeface="Arial"/>
                <a:ea typeface="ＭＳ Ｐゴシック"/>
                <a:cs typeface="Arial"/>
              </a:rPr>
              <a:t>[</a:t>
            </a:r>
            <a:r>
              <a:rPr lang="en-US" altLang="zh-CN" sz="1500" kern="0" dirty="0" smtClean="0">
                <a:solidFill>
                  <a:srgbClr val="000000"/>
                </a:solidFill>
                <a:latin typeface="Times New Roman"/>
                <a:ea typeface="ＭＳ Ｐゴシック"/>
                <a:cs typeface="Times New Roman"/>
              </a:rPr>
              <a:t>1402.4431</a:t>
            </a:r>
            <a:r>
              <a:rPr lang="en-US" altLang="zh-CN" sz="1500" kern="0" dirty="0" smtClean="0">
                <a:latin typeface="Arial"/>
                <a:ea typeface="ＭＳ Ｐゴシック"/>
                <a:cs typeface="Arial"/>
              </a:rPr>
              <a:t>]</a:t>
            </a:r>
          </a:p>
          <a:p>
            <a:r>
              <a:rPr lang="en-US" altLang="zh-CN" sz="1500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altLang="zh-CN" sz="1500" dirty="0" smtClean="0">
                <a:latin typeface="Arial"/>
                <a:cs typeface="Arial"/>
              </a:rPr>
              <a:t>there is </a:t>
            </a:r>
            <a:r>
              <a:rPr lang="en-US" altLang="zh-CN" sz="1500" dirty="0" smtClean="0">
                <a:solidFill>
                  <a:srgbClr val="FF0000"/>
                </a:solidFill>
                <a:latin typeface="Arial"/>
                <a:cs typeface="Arial"/>
              </a:rPr>
              <a:t>some potential to study </a:t>
            </a:r>
          </a:p>
          <a:p>
            <a:r>
              <a:rPr lang="en-US" altLang="zh-CN" sz="15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altLang="zh-CN" sz="1500" dirty="0" smtClean="0">
                <a:solidFill>
                  <a:srgbClr val="FF0000"/>
                </a:solidFill>
                <a:latin typeface="Arial"/>
                <a:cs typeface="Arial"/>
              </a:rPr>
              <a:t>   VBS at high mass</a:t>
            </a:r>
            <a:endParaRPr lang="en-US" altLang="zh-CN" sz="1500" kern="0" dirty="0" smtClean="0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6413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85931" y="253296"/>
            <a:ext cx="2459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Sterile Neutrinos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3188" y="3561344"/>
            <a:ext cx="2698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limits for LNC signatures</a:t>
            </a:r>
          </a:p>
        </p:txBody>
      </p:sp>
      <p:sp>
        <p:nvSpPr>
          <p:cNvPr id="4" name="矩形 3"/>
          <p:cNvSpPr/>
          <p:nvPr/>
        </p:nvSpPr>
        <p:spPr>
          <a:xfrm>
            <a:off x="262645" y="803754"/>
            <a:ext cx="2819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Slide from [Oliver Fischer ]</a:t>
            </a:r>
          </a:p>
        </p:txBody>
      </p:sp>
      <p:pic>
        <p:nvPicPr>
          <p:cNvPr id="5" name="图片 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810445" y="1272432"/>
            <a:ext cx="3166169" cy="17694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2645" y="1201375"/>
            <a:ext cx="554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Related articles considering electron-proton colliders</a:t>
            </a: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 panose="02010600030101010101" pitchFamily="2" charset="-122"/>
              <a:cs typeface="Arial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2645" y="15707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[“Polarized window for left-right symmetry and a right-handed neutrino at the Large Hadron-Electron Collider”, </a:t>
            </a:r>
            <a:r>
              <a:rPr kumimoji="0" lang="it-IT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S. </a:t>
            </a:r>
            <a:r>
              <a:rPr kumimoji="0" lang="it-IT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Mondal</a:t>
            </a:r>
            <a:r>
              <a:rPr kumimoji="0" lang="it-IT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, S. K. Rai, </a:t>
            </a:r>
            <a:r>
              <a:rPr kumimoji="0" lang="it-IT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Phys</a:t>
            </a:r>
            <a:r>
              <a:rPr kumimoji="0" lang="it-IT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. Rev. D 93 (2016) no.1, 011702 ]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 panose="02010600030101010101" pitchFamily="2" charset="-122"/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2645" y="216845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[“Probing the Heavy Neutrinos of Inverse Seesaw Model at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LHeC</a:t>
            </a:r>
            <a:r>
              <a:rPr kumimoji="0" lang="it-IT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”,  S. </a:t>
            </a:r>
            <a:r>
              <a:rPr kumimoji="0" lang="it-IT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Mondal</a:t>
            </a:r>
            <a:r>
              <a:rPr kumimoji="0" lang="it-IT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, S. K. Rai; </a:t>
            </a:r>
            <a:r>
              <a:rPr kumimoji="0" lang="it-IT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Phys</a:t>
            </a:r>
            <a:r>
              <a:rPr kumimoji="0" lang="it-IT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. Rev. D 94 (2016) no.3, 033008 ]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 panose="02010600030101010101" pitchFamily="2" charset="-122"/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645" y="263531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[“Left-Right Symmetry and Lepton Number Violation at the Large Hadron Electron Collider”, M. Lindner, F. S.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Queiroz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, W.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Rodejohann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, C. E.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Yaguna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; JHEP 1606 (2016) 140 ]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 panose="02010600030101010101" pitchFamily="2" charset="-122"/>
              <a:cs typeface="Times New Roman"/>
            </a:endParaRPr>
          </a:p>
        </p:txBody>
      </p:sp>
      <p:pic>
        <p:nvPicPr>
          <p:cNvPr id="10" name="图片 9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62645" y="3973885"/>
            <a:ext cx="3200400" cy="25603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065" y="4085320"/>
            <a:ext cx="1409700" cy="1244600"/>
          </a:xfrm>
          <a:prstGeom prst="rect">
            <a:avLst/>
          </a:prstGeom>
        </p:spPr>
      </p:pic>
      <p:pic>
        <p:nvPicPr>
          <p:cNvPr id="12" name="图片 11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871176" y="3933952"/>
            <a:ext cx="3200400" cy="25603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119402" y="3603147"/>
            <a:ext cx="40716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[ S. </a:t>
            </a:r>
            <a:r>
              <a:rPr kumimoji="0" lang="en-US" altLang="zh-C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Antusch</a:t>
            </a: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, E. </a:t>
            </a:r>
            <a:r>
              <a:rPr kumimoji="0" lang="en-US" altLang="zh-CN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Cazzato</a:t>
            </a: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anose="02010600030101010101" pitchFamily="2" charset="-122"/>
                <a:cs typeface="Times New Roman"/>
              </a:rPr>
              <a:t>, O. Fischer, 1612.02728 ]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 panose="02010600030101010101" pitchFamily="2" charset="-12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3389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84268" y="921554"/>
            <a:ext cx="6790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华文新魏" panose="02010800040101010101" pitchFamily="2" charset="-122"/>
                <a:cs typeface="Arial"/>
              </a:rPr>
              <a:t>Related previous talks at FCC week 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华文新魏" panose="02010800040101010101" pitchFamily="2" charset="-122"/>
                <a:cs typeface="Arial"/>
              </a:rPr>
              <a:t>2018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华文新魏" panose="02010800040101010101" pitchFamily="2" charset="-122"/>
              <a:cs typeface="Arial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55446" y="1903361"/>
            <a:ext cx="61414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General introduction, physics, detector, CDR,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see </a:t>
            </a: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[Claire </a:t>
            </a:r>
            <a:r>
              <a:rPr kumimoji="0" lang="en-US" altLang="zh-CN" sz="1800" b="0" i="0" u="none" strike="sng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Gwenlan’s</a:t>
            </a: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 </a:t>
            </a:r>
            <a:r>
              <a:rPr kumimoji="0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talk </a:t>
            </a: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“PDFs at the FCC-eh” ], before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see [</a:t>
            </a:r>
            <a:r>
              <a:rPr kumimoji="1" lang="en-US" altLang="zh-CN" sz="1800" b="0" i="0" u="none" strike="sng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Uta</a:t>
            </a:r>
            <a:r>
              <a:rPr kumimoji="1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 Klein’s talk “Higgs SM Couplings at FCC-ep” ], 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before</a:t>
            </a: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55446" y="3955728"/>
            <a:ext cx="508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[Daniel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Britzger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, “EW measurements in ep” ], before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7232" y="3117698"/>
            <a:ext cx="782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Sterile neutrinos,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see [Oliver Fischer’s talk </a:t>
            </a: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“Heavy neutrino discovery prospects at FCC”]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, before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55446" y="4993644"/>
            <a:ext cx="4765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After: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[Christian </a:t>
            </a:r>
            <a:r>
              <a:rPr kumimoji="0" lang="en-US" altLang="zh-CN" sz="1800" b="0" i="0" u="none" strike="sng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Schwanenberger</a:t>
            </a: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, “Top physics in ep” ]</a:t>
            </a:r>
            <a:endParaRPr kumimoji="0" lang="zh-CN" altLang="en-US" sz="1800" b="0" i="0" u="none" strike="sng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57534" y="4383700"/>
            <a:ext cx="4859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[</a:t>
            </a:r>
            <a:r>
              <a:rPr kumimoji="0" lang="en-US" sz="1800" b="0" i="0" u="none" strike="sng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Kaustubh</a:t>
            </a:r>
            <a:r>
              <a:rPr kumimoji="0" lang="en-US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 Deshpande</a:t>
            </a:r>
            <a:r>
              <a:rPr kumimoji="0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, “LLPs at FCC” </a:t>
            </a:r>
            <a:r>
              <a:rPr kumimoji="0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华文新魏" panose="02010800040101010101" pitchFamily="2" charset="-122"/>
                <a:cs typeface="Times New Roman"/>
              </a:rPr>
              <a:t>], before</a:t>
            </a:r>
            <a:endParaRPr kumimoji="0" lang="zh-CN" altLang="en-US" sz="1800" b="0" i="0" u="none" strike="sng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华文新魏" panose="02010800040101010101" pitchFamily="2" charset="-122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475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3062093" y="506477"/>
            <a:ext cx="5877720" cy="516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Wingdings" panose="05000000000000000000" charset="2"/>
              </a:rPr>
              <a:t>Outline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07F2E71A-714E-4BEF-ADC7-7E226617DCDE}"/>
              </a:ext>
            </a:extLst>
          </p:cNvPr>
          <p:cNvGrpSpPr/>
          <p:nvPr/>
        </p:nvGrpSpPr>
        <p:grpSpPr>
          <a:xfrm>
            <a:off x="-1" y="-32507"/>
            <a:ext cx="12192001" cy="408440"/>
            <a:chOff x="-1" y="-32507"/>
            <a:chExt cx="12192001" cy="408440"/>
          </a:xfrm>
        </p:grpSpPr>
        <p:sp>
          <p:nvSpPr>
            <p:cNvPr id="6" name="箭头: V 形 5">
              <a:extLst>
                <a:ext uri="{FF2B5EF4-FFF2-40B4-BE49-F238E27FC236}">
                  <a16:creationId xmlns:a16="http://schemas.microsoft.com/office/drawing/2014/main" id="{627A4184-AE5B-4249-8B31-4466999902E9}"/>
                </a:ext>
              </a:extLst>
            </p:cNvPr>
            <p:cNvSpPr/>
            <p:nvPr/>
          </p:nvSpPr>
          <p:spPr>
            <a:xfrm>
              <a:off x="-1" y="-1315"/>
              <a:ext cx="288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4CE068A7-3CD0-4FA9-8FD8-D455DD37306E}"/>
                </a:ext>
              </a:extLst>
            </p:cNvPr>
            <p:cNvSpPr/>
            <p:nvPr/>
          </p:nvSpPr>
          <p:spPr>
            <a:xfrm>
              <a:off x="511636" y="-17427"/>
              <a:ext cx="16979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80604020202020204" charset="0"/>
                  <a:ea typeface="方正书宋_GBK" charset="-122"/>
                  <a:sym typeface="Wingdings" panose="05000000000000000000" pitchFamily="2" charset="2"/>
                </a:rPr>
                <a:t>Indirect Impact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8" name="箭头: V 形 7">
              <a:extLst>
                <a:ext uri="{FF2B5EF4-FFF2-40B4-BE49-F238E27FC236}">
                  <a16:creationId xmlns:a16="http://schemas.microsoft.com/office/drawing/2014/main" id="{E5F966FA-0D88-418E-973F-D32D4627C0DC}"/>
                </a:ext>
              </a:extLst>
            </p:cNvPr>
            <p:cNvSpPr/>
            <p:nvPr/>
          </p:nvSpPr>
          <p:spPr>
            <a:xfrm>
              <a:off x="2805976" y="0"/>
              <a:ext cx="342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9" name="箭头: V 形 8">
              <a:extLst>
                <a:ext uri="{FF2B5EF4-FFF2-40B4-BE49-F238E27FC236}">
                  <a16:creationId xmlns:a16="http://schemas.microsoft.com/office/drawing/2014/main" id="{B075E642-362A-46E2-93F6-3A3D09EB24FD}"/>
                </a:ext>
              </a:extLst>
            </p:cNvPr>
            <p:cNvSpPr/>
            <p:nvPr/>
          </p:nvSpPr>
          <p:spPr>
            <a:xfrm>
              <a:off x="6140611" y="-8710"/>
              <a:ext cx="468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0" name="箭头: V 形 9">
              <a:extLst>
                <a:ext uri="{FF2B5EF4-FFF2-40B4-BE49-F238E27FC236}">
                  <a16:creationId xmlns:a16="http://schemas.microsoft.com/office/drawing/2014/main" id="{B94C5E98-2B53-4C02-9430-BC80A19D2EBA}"/>
                </a:ext>
              </a:extLst>
            </p:cNvPr>
            <p:cNvSpPr/>
            <p:nvPr/>
          </p:nvSpPr>
          <p:spPr>
            <a:xfrm>
              <a:off x="10752000" y="6601"/>
              <a:ext cx="1440000" cy="3600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4B8755CC-88D2-498D-A1BC-CD31FD84F9D1}"/>
                </a:ext>
              </a:extLst>
            </p:cNvPr>
            <p:cNvSpPr/>
            <p:nvPr/>
          </p:nvSpPr>
          <p:spPr>
            <a:xfrm>
              <a:off x="7283593" y="-32507"/>
              <a:ext cx="2416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80604020202020204" charset="0"/>
                  <a:ea typeface="方正书宋_GBK" charset="-122"/>
                </a:rPr>
                <a:t>Singly Charged Higgs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C8E11E7D-1569-449B-8F1B-4E66A9EC0955}"/>
                </a:ext>
              </a:extLst>
            </p:cNvPr>
            <p:cNvSpPr/>
            <p:nvPr/>
          </p:nvSpPr>
          <p:spPr>
            <a:xfrm>
              <a:off x="10898909" y="6601"/>
              <a:ext cx="11721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Arial" panose="02080604020202020204" charset="0"/>
                  <a:ea typeface="方正书宋_GBK" charset="-122"/>
                </a:rPr>
                <a:t>Summary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D8BDE2AC-D417-4396-9493-29A490CCB95C}"/>
              </a:ext>
            </a:extLst>
          </p:cNvPr>
          <p:cNvSpPr/>
          <p:nvPr/>
        </p:nvSpPr>
        <p:spPr>
          <a:xfrm>
            <a:off x="3760386" y="-13376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Direct Searches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" name="Text Box 5121"/>
          <p:cNvSpPr txBox="1">
            <a:spLocks noChangeArrowheads="1"/>
          </p:cNvSpPr>
          <p:nvPr/>
        </p:nvSpPr>
        <p:spPr bwMode="auto">
          <a:xfrm>
            <a:off x="9832109" y="6367997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FZShuSong-Z01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FZShuSong-Z01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5B518453-A2A1-4117-BB7C-EEB5EE1E5CC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3</a:t>
            </a:fld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 /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20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3372" y="1065113"/>
            <a:ext cx="673615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100000"/>
              <a:buFont typeface="Wingdings" charset="2"/>
              <a:buChar char=""/>
              <a:tabLst/>
              <a:defRPr/>
            </a:pPr>
            <a:r>
              <a:rPr kumimoji="1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华文中宋" panose="02010600040101010101" pitchFamily="2" charset="-122"/>
                <a:cs typeface="Arial"/>
              </a:rPr>
              <a:t>Indirect impact from improved PDF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endParaRPr kumimoji="1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华文中宋" panose="02010600040101010101" pitchFamily="2" charset="-122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 typeface="Wingdings" charset="2"/>
              <a:buChar char=""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华文中宋" panose="02010600040101010101" pitchFamily="2" charset="-122"/>
                <a:cs typeface="Arial"/>
              </a:rPr>
              <a:t>Direct Searches</a:t>
            </a:r>
            <a:endParaRPr kumimoji="1" lang="en-US" altLang="zh-C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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Higgs: 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exotic (invisible) decay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; H-&gt;4b, 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H</a:t>
            </a:r>
            <a:r>
              <a:rPr kumimoji="1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+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, H</a:t>
            </a:r>
            <a:r>
              <a:rPr kumimoji="1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++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</a:t>
            </a:r>
            <a:endParaRPr kumimoji="1" lang="en-US" altLang="zh-CN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</a:t>
            </a:r>
            <a:r>
              <a:rPr kumimoji="1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RPC SUSY: 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DM, </a:t>
            </a:r>
            <a:r>
              <a:rPr kumimoji="1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sleptons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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RPV SUSY</a:t>
            </a: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: </a:t>
            </a:r>
            <a:r>
              <a:rPr kumimoji="1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neutralinos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, </a:t>
            </a:r>
            <a:r>
              <a:rPr kumimoji="1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squarks</a:t>
            </a:r>
            <a:endParaRPr kumimoji="1" lang="en-US" altLang="zh-CN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</a:t>
            </a:r>
            <a:r>
              <a:rPr kumimoji="1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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Anomalous gauge couplings: 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VVV,</a:t>
            </a:r>
            <a:r>
              <a:rPr kumimoji="1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</a:t>
            </a:r>
            <a:r>
              <a:rPr kumimoji="1" lang="en-US" altLang="zh-CN" sz="14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VVVV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updated</a:t>
            </a:r>
            <a:endParaRPr kumimoji="1" lang="en-US" altLang="zh-CN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Leptoquarks: 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limits, quantum # &amp; 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couplings; </a:t>
            </a:r>
            <a:endParaRPr kumimoji="1" lang="en-US" altLang="zh-CN" sz="2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Contact interactions: </a:t>
            </a:r>
            <a:r>
              <a:rPr kumimoji="1" lang="en-US" altLang="zh-CN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eeqq</a:t>
            </a:r>
            <a:r>
              <a:rPr kumimoji="1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(very heavy LQ, compositeness)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Wingdings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Vector boson scattering</a:t>
            </a:r>
          </a:p>
          <a:p>
            <a:pPr lvl="0">
              <a:defRPr/>
            </a:pP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in the top </a:t>
            </a:r>
            <a:r>
              <a:rPr kumimoji="1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sector</a:t>
            </a:r>
            <a:r>
              <a:rPr kumimoji="1" lang="en-US" altLang="zh-CN" sz="1200" b="0" i="0" u="non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</a:t>
            </a:r>
            <a:r>
              <a:rPr lang="en-US" altLang="zh-CN" sz="1200" dirty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[Christian </a:t>
            </a:r>
            <a:r>
              <a:rPr lang="en-US" altLang="zh-CN" sz="1200" dirty="0" err="1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Schwanenberger</a:t>
            </a:r>
            <a:r>
              <a:rPr lang="en-US" altLang="zh-CN" sz="1200" dirty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, “Top physics in ep” ]</a:t>
            </a:r>
            <a:endParaRPr lang="zh-CN" altLang="en-US" sz="1200" dirty="0">
              <a:solidFill>
                <a:prstClr val="black"/>
              </a:solidFill>
              <a:latin typeface="Times New Roman"/>
              <a:ea typeface="华文新魏" panose="02010800040101010101" pitchFamily="2" charset="-122"/>
              <a:cs typeface="Times New Rom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endParaRPr kumimoji="1" lang="en-US" altLang="zh-CN" sz="1400" b="0" i="0" u="none" strike="sng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Wingdings"/>
              <a:cs typeface="Times New Roman"/>
              <a:sym typeface="Wingdings"/>
            </a:endParaRPr>
          </a:p>
          <a:p>
            <a:pPr lvl="0">
              <a:buClr>
                <a:srgbClr val="008000"/>
              </a:buClr>
            </a:pPr>
            <a:r>
              <a:rPr kumimoji="1" lang="en-US" altLang="zh-CN" sz="2200" b="0" i="0" u="non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    </a:t>
            </a:r>
            <a:r>
              <a:rPr kumimoji="1" lang="en-US" altLang="zh-CN" sz="22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 </a:t>
            </a:r>
            <a:r>
              <a:rPr kumimoji="1" lang="en-US" altLang="zh-CN" sz="18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Sterile </a:t>
            </a:r>
            <a:r>
              <a:rPr kumimoji="1" lang="en-US" altLang="zh-CN" sz="1800" b="0" i="0" u="none" strike="sng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neutrinos</a:t>
            </a:r>
            <a:r>
              <a:rPr lang="en-US" altLang="zh-CN" dirty="0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[Oliver Fischer’s talk “Heavy neutrino discovery prospects at FCC”]</a:t>
            </a:r>
            <a:endParaRPr kumimoji="1" lang="en-US" altLang="zh-CN" sz="1200" b="0" i="0" u="non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华文中宋" panose="02010600040101010101" pitchFamily="2" charset="-122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Tx/>
              <a:buNone/>
              <a:tabLst/>
              <a:defRPr/>
            </a:pPr>
            <a:endParaRPr kumimoji="1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华文中宋" panose="02010600040101010101" pitchFamily="2" charset="-122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Tx/>
              <a:buFont typeface="Wingdings" charset="2"/>
              <a:buChar char=""/>
              <a:tabLst/>
              <a:defRPr/>
            </a:pPr>
            <a:r>
              <a:rPr kumimoji="1" lang="en-US" altLang="zh-CN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华文中宋" panose="02010600040101010101" pitchFamily="2" charset="-122"/>
                <a:cs typeface="Arial"/>
              </a:rPr>
              <a:t>Outlook &amp; Summary</a:t>
            </a:r>
          </a:p>
        </p:txBody>
      </p:sp>
      <p:sp>
        <p:nvSpPr>
          <p:cNvPr id="2" name="椭圆 1"/>
          <p:cNvSpPr/>
          <p:nvPr/>
        </p:nvSpPr>
        <p:spPr>
          <a:xfrm>
            <a:off x="5237941" y="2072607"/>
            <a:ext cx="691789" cy="3487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5777291" y="1487333"/>
                <a:ext cx="6350886" cy="24031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Clr>
                    <a:srgbClr val="008000"/>
                  </a:buClr>
                  <a:buSzPct val="100000"/>
                  <a:buFont typeface="Wingdings" charset="2"/>
                  <a:buChar char=""/>
                </a:pPr>
                <a:r>
                  <a:rPr lang="it-IT" altLang="zh-CN" dirty="0" smtClean="0">
                    <a:latin typeface="+mj-lt"/>
                  </a:rPr>
                  <a:t>Ideal to search and study properties of new particles with </a:t>
                </a:r>
              </a:p>
              <a:p>
                <a:pPr>
                  <a:buClr>
                    <a:srgbClr val="008000"/>
                  </a:buClr>
                  <a:buSzPct val="100000"/>
                </a:pP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</a:rPr>
                  <a:t>   </a:t>
                </a:r>
                <a:r>
                  <a:rPr lang="it-IT" altLang="zh-CN" sz="1500" dirty="0">
                    <a:solidFill>
                      <a:srgbClr val="000000"/>
                    </a:solidFill>
                    <a:latin typeface="+mj-lt"/>
                  </a:rPr>
                  <a:t>  </a:t>
                </a:r>
                <a:r>
                  <a:rPr lang="it-IT" altLang="zh-CN" sz="1500" dirty="0">
                    <a:solidFill>
                      <a:srgbClr val="000000"/>
                    </a:solidFill>
                    <a:latin typeface="+mj-lt"/>
                    <a:sym typeface="Wingdings"/>
                  </a:rPr>
                  <a:t> </a:t>
                </a: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</a:rPr>
                  <a:t>couplings to </a:t>
                </a:r>
                <a:r>
                  <a:rPr lang="it-IT" altLang="zh-CN" sz="1500" dirty="0" smtClean="0">
                    <a:solidFill>
                      <a:srgbClr val="FF0000"/>
                    </a:solidFill>
                    <a:latin typeface="+mj-lt"/>
                  </a:rPr>
                  <a:t>electron-quark / vector bosons</a:t>
                </a:r>
                <a:r>
                  <a:rPr lang="it-IT" altLang="zh-CN" sz="1500" dirty="0" smtClean="0">
                    <a:latin typeface="+mj-lt"/>
                  </a:rPr>
                  <a:t>, </a:t>
                </a:r>
              </a:p>
              <a:p>
                <a:pPr>
                  <a:buClr>
                    <a:srgbClr val="008000"/>
                  </a:buClr>
                  <a:buSzPct val="100000"/>
                </a:pP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it-IT" altLang="zh-CN" sz="1500" dirty="0" smtClean="0">
                    <a:solidFill>
                      <a:srgbClr val="FF0000"/>
                    </a:solidFill>
                    <a:latin typeface="+mj-lt"/>
                  </a:rPr>
                  <a:t>         EW / VBF </a:t>
                </a: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</a:rPr>
                  <a:t>production</a:t>
                </a:r>
                <a:r>
                  <a:rPr lang="it-IT" altLang="zh-CN" sz="1500" dirty="0">
                    <a:latin typeface="+mj-lt"/>
                  </a:rPr>
                  <a:t>, </a:t>
                </a: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</a:rPr>
                  <a:t>multi-jets final states</a:t>
                </a:r>
              </a:p>
              <a:p>
                <a:pPr>
                  <a:buClr>
                    <a:srgbClr val="008000"/>
                  </a:buClr>
                  <a:buSzPct val="100000"/>
                </a:pPr>
                <a:endParaRPr lang="it-IT" altLang="zh-CN" dirty="0">
                  <a:latin typeface="+mj-lt"/>
                </a:endParaRPr>
              </a:p>
              <a:p>
                <a:pPr marL="342900" indent="-342900">
                  <a:buClr>
                    <a:srgbClr val="008000"/>
                  </a:buClr>
                  <a:buSzPct val="100000"/>
                  <a:buFont typeface="Wingdings" charset="2"/>
                  <a:buChar char=""/>
                </a:pPr>
                <a:r>
                  <a:rPr lang="it-IT" altLang="zh-CN" dirty="0" smtClean="0">
                    <a:latin typeface="+mj-lt"/>
                  </a:rPr>
                  <a:t>Compared </a:t>
                </a:r>
                <a:r>
                  <a:rPr lang="it-IT" altLang="zh-CN" dirty="0">
                    <a:latin typeface="+mj-lt"/>
                  </a:rPr>
                  <a:t>with </a:t>
                </a:r>
                <a:r>
                  <a:rPr lang="it-IT" altLang="zh-CN" i="1" dirty="0">
                    <a:latin typeface="+mj-lt"/>
                  </a:rPr>
                  <a:t>pp</a:t>
                </a:r>
                <a:r>
                  <a:rPr lang="it-IT" altLang="zh-CN" dirty="0">
                    <a:latin typeface="+mj-lt"/>
                  </a:rPr>
                  <a:t> colliders</a:t>
                </a:r>
              </a:p>
              <a:p>
                <a:pPr marL="0" lvl="2">
                  <a:buClr>
                    <a:srgbClr val="008000"/>
                  </a:buClr>
                  <a:buSzPct val="100000"/>
                </a:pPr>
                <a:r>
                  <a:rPr kumimoji="1" lang="en-US" altLang="zh-CN" dirty="0">
                    <a:latin typeface="+mj-lt"/>
                    <a:cs typeface="Arial"/>
                    <a:sym typeface="Wingdings"/>
                  </a:rPr>
                  <a:t>     </a:t>
                </a:r>
                <a:r>
                  <a:rPr kumimoji="1" lang="en-US" altLang="zh-CN" sz="1500" dirty="0">
                    <a:latin typeface="+mj-lt"/>
                    <a:cs typeface="Aral"/>
                    <a:sym typeface="Wingdings"/>
                  </a:rPr>
                  <a:t> </a:t>
                </a:r>
                <a:r>
                  <a:rPr lang="it-IT" altLang="zh-CN" sz="1500" dirty="0">
                    <a:latin typeface="+mj-lt"/>
                    <a:cs typeface="Aral"/>
                  </a:rPr>
                  <a:t>Some promising: </a:t>
                </a:r>
                <a:endParaRPr lang="it-IT" altLang="zh-CN" sz="1500" dirty="0" smtClean="0">
                  <a:latin typeface="+mj-lt"/>
                  <a:cs typeface="Aral"/>
                </a:endParaRPr>
              </a:p>
              <a:p>
                <a:pPr marL="0" lvl="2">
                  <a:buClr>
                    <a:srgbClr val="008000"/>
                  </a:buClr>
                  <a:buSzPct val="100000"/>
                </a:pPr>
                <a:r>
                  <a:rPr kumimoji="1" lang="it-IT" altLang="zh-CN" sz="1500" dirty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 </a:t>
                </a:r>
                <a:r>
                  <a:rPr kumimoji="1" lang="it-IT" altLang="zh-CN" sz="1500" dirty="0" smtClean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          </a:t>
                </a:r>
                <a:r>
                  <a:rPr kumimoji="1" lang="en-US" altLang="zh-CN" sz="1500" dirty="0" smtClean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clean </a:t>
                </a:r>
                <a:r>
                  <a:rPr kumimoji="1" lang="en-US" altLang="zh-CN" sz="1500" dirty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environment (</a:t>
                </a:r>
                <a:r>
                  <a:rPr kumimoji="1" lang="en-US" altLang="zh-CN" sz="1500" dirty="0" err="1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samller</a:t>
                </a:r>
                <a:r>
                  <a:rPr kumimoji="1" lang="en-US" altLang="zh-CN" sz="1500" dirty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 </a:t>
                </a:r>
                <a:r>
                  <a:rPr kumimoji="1" lang="en-US" altLang="zh-CN" sz="1500" dirty="0" err="1" smtClean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bkg</a:t>
                </a:r>
                <a:r>
                  <a:rPr kumimoji="1" lang="en-US" altLang="zh-CN" sz="1500" dirty="0" smtClean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, low pileup), </a:t>
                </a:r>
                <a:r>
                  <a:rPr kumimoji="1" lang="en-US" altLang="zh-CN" sz="1500" dirty="0">
                    <a:solidFill>
                      <a:srgbClr val="FF0000"/>
                    </a:solidFill>
                    <a:latin typeface="+mj-lt"/>
                    <a:cs typeface="Aral"/>
                    <a:sym typeface="Wingdings"/>
                  </a:rPr>
                  <a:t>forward objects</a:t>
                </a:r>
                <a:r>
                  <a:rPr kumimoji="1" lang="en-US" altLang="zh-CN" sz="1500" dirty="0">
                    <a:latin typeface="+mj-lt"/>
                    <a:cs typeface="Aral"/>
                    <a:sym typeface="Wingdings"/>
                  </a:rPr>
                  <a:t> </a:t>
                </a:r>
                <a:endParaRPr lang="it-IT" altLang="zh-CN" sz="1500" dirty="0">
                  <a:latin typeface="+mj-lt"/>
                  <a:cs typeface="Aral"/>
                </a:endParaRPr>
              </a:p>
              <a:p>
                <a:pPr marL="0" lvl="2">
                  <a:buClr>
                    <a:srgbClr val="008000"/>
                  </a:buClr>
                  <a:buSzPct val="100000"/>
                </a:pPr>
                <a:r>
                  <a:rPr lang="it-IT" altLang="zh-CN" dirty="0">
                    <a:latin typeface="+mj-lt"/>
                    <a:sym typeface="Wingdings"/>
                  </a:rPr>
                  <a:t>     </a:t>
                </a:r>
                <a:r>
                  <a:rPr lang="it-IT" altLang="zh-CN" sz="1500" dirty="0">
                    <a:latin typeface="+mj-lt"/>
                    <a:sym typeface="Wingdings"/>
                  </a:rPr>
                  <a:t> S</a:t>
                </a:r>
                <a:r>
                  <a:rPr lang="it-IT" altLang="zh-CN" sz="1500" dirty="0">
                    <a:latin typeface="+mj-lt"/>
                  </a:rPr>
                  <a:t>ome difficult: </a:t>
                </a:r>
                <a:endParaRPr lang="it-IT" altLang="zh-CN" sz="1500" dirty="0" smtClean="0">
                  <a:latin typeface="+mj-lt"/>
                </a:endParaRPr>
              </a:p>
              <a:p>
                <a:pPr marL="0" lvl="2">
                  <a:buClr>
                    <a:srgbClr val="008000"/>
                  </a:buClr>
                  <a:buSzPct val="100000"/>
                </a:pP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 </a:t>
                </a:r>
                <a:r>
                  <a:rPr lang="it-IT" altLang="zh-CN" sz="1500" dirty="0" smtClean="0">
                    <a:solidFill>
                      <a:srgbClr val="FF0000"/>
                    </a:solidFill>
                    <a:latin typeface="+mj-lt"/>
                    <a:sym typeface="Wingdings"/>
                  </a:rPr>
                  <a:t>          small </a:t>
                </a:r>
                <a:r>
                  <a:rPr lang="it-IT" altLang="zh-CN" sz="1500" dirty="0">
                    <a:solidFill>
                      <a:srgbClr val="FF0000"/>
                    </a:solidFill>
                    <a:latin typeface="+mj-lt"/>
                    <a:sym typeface="Wingdings"/>
                  </a:rPr>
                  <a:t>production</a:t>
                </a:r>
                <a:r>
                  <a:rPr lang="it-IT" altLang="zh-CN" sz="1500" dirty="0">
                    <a:latin typeface="+mj-lt"/>
                    <a:sym typeface="Wingdings"/>
                  </a:rPr>
                  <a:t> due to small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500" b="0" i="1" smtClean="0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radPr>
                      <m:deg/>
                      <m:e>
                        <m:r>
                          <a:rPr lang="en-US" altLang="zh-CN" sz="1500" b="0" i="1" smtClean="0">
                            <a:latin typeface="Cambria Math" panose="02040503050406030204" pitchFamily="18" charset="0"/>
                            <a:sym typeface="Wingdings"/>
                          </a:rPr>
                          <m:t>𝑠</m:t>
                        </m:r>
                      </m:e>
                    </m:rad>
                  </m:oMath>
                </a14:m>
                <a:r>
                  <a:rPr lang="it-IT" altLang="zh-CN" sz="1500" dirty="0" smtClean="0">
                    <a:latin typeface="+mj-lt"/>
                  </a:rPr>
                  <a:t> </a:t>
                </a:r>
                <a:endParaRPr lang="it-IT" altLang="zh-CN" sz="1500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291" y="1487333"/>
                <a:ext cx="6350886" cy="2403158"/>
              </a:xfrm>
              <a:prstGeom prst="rect">
                <a:avLst/>
              </a:prstGeom>
              <a:blipFill>
                <a:blip r:embed="rId2"/>
                <a:stretch>
                  <a:fillRect l="-672" t="-1523" r="-576" b="-17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09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28129" y="303099"/>
            <a:ext cx="6153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100000"/>
              <a:buFontTx/>
              <a:buNone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Indirect </a:t>
            </a:r>
            <a:r>
              <a:rPr kumimoji="1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Impact on BSM 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from </a:t>
            </a:r>
            <a:r>
              <a:rPr kumimoji="1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Improved PDF</a:t>
            </a:r>
            <a:endParaRPr kumimoji="1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532" y="797568"/>
            <a:ext cx="660632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Example: 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gluon-gluon initiated processes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large uncertainties in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cs typeface="Arial"/>
              </a:rPr>
              <a:t>high-</a:t>
            </a:r>
            <a:r>
              <a:rPr kumimoji="0" lang="en-US" altLang="zh-CN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cs typeface="Arial"/>
              </a:rPr>
              <a:t>x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charset="2"/>
                <a:cs typeface="Symbol" charset="2"/>
              </a:rPr>
              <a:t>  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PDFs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limit searches for new physics at high scales</a:t>
            </a:r>
            <a:endParaRPr kumimoji="0" lang="en-US" altLang="zh-CN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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many interesting processes at LHC are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gluon-gluon initiated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: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top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, Higgs, … and BSM processes, such as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gluino pair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production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85"/>
          <a:stretch/>
        </p:blipFill>
        <p:spPr>
          <a:xfrm>
            <a:off x="6728798" y="1102967"/>
            <a:ext cx="2141154" cy="1596554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5" name="组 5"/>
          <p:cNvGrpSpPr/>
          <p:nvPr/>
        </p:nvGrpSpPr>
        <p:grpSpPr>
          <a:xfrm>
            <a:off x="177532" y="2401181"/>
            <a:ext cx="4572000" cy="4136258"/>
            <a:chOff x="177532" y="2401181"/>
            <a:chExt cx="5088013" cy="4136258"/>
          </a:xfrm>
        </p:grpSpPr>
        <p:sp>
          <p:nvSpPr>
            <p:cNvPr id="6" name="TextBox 16"/>
            <p:cNvSpPr txBox="1"/>
            <p:nvPr/>
          </p:nvSpPr>
          <p:spPr>
            <a:xfrm>
              <a:off x="1172407" y="5750047"/>
              <a:ext cx="20310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Christoph</a:t>
              </a:r>
              <a:r>
                <a:rPr kumimoji="0" lang="en-US" sz="14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 </a:t>
              </a:r>
              <a:r>
                <a:rPr kumimoji="0" lang="en-US" sz="1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Borschensky</a:t>
              </a:r>
              <a:endPara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Michael Kramer</a:t>
              </a:r>
              <a:endPara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p:pic>
          <p:nvPicPr>
            <p:cNvPr id="7" name="Picture 19" descr="gluino_pair_prod_MMHT14_prescription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532" y="2797533"/>
              <a:ext cx="5088013" cy="3739906"/>
            </a:xfrm>
            <a:prstGeom prst="rect">
              <a:avLst/>
            </a:prstGeom>
          </p:spPr>
        </p:pic>
        <p:sp>
          <p:nvSpPr>
            <p:cNvPr id="8" name="TextBox 20"/>
            <p:cNvSpPr txBox="1"/>
            <p:nvPr/>
          </p:nvSpPr>
          <p:spPr>
            <a:xfrm>
              <a:off x="689865" y="5129826"/>
              <a:ext cx="192572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Christoph</a:t>
              </a:r>
              <a:r>
                <a:rPr kumimoji="0" lang="en-US" sz="14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 </a:t>
              </a:r>
              <a:r>
                <a:rPr kumimoji="0" lang="en-US" sz="1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Borschensky</a:t>
              </a:r>
              <a:endPara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Michael Kramer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[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arXiv: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1211.5102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cs typeface="Times New Roman"/>
                </a:rPr>
                <a:t>]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Times New Roman"/>
              </a:endParaRPr>
            </a:p>
          </p:txBody>
        </p:sp>
        <p:sp>
          <p:nvSpPr>
            <p:cNvPr id="9" name="TextBox 13"/>
            <p:cNvSpPr txBox="1"/>
            <p:nvPr/>
          </p:nvSpPr>
          <p:spPr>
            <a:xfrm>
              <a:off x="2979751" y="2401181"/>
              <a:ext cx="1577284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</a:rPr>
                <a:t>&lt; x &gt; ~ 0.4 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851578" y="5060111"/>
            <a:ext cx="4542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At FCC-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hh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Similar x range for sensitive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region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Wingding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=&gt;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reducing PDF uncertainties by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ep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 might be crucial to improve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the 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pp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 limits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.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  <a:sym typeface="Wingding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51577" y="2910784"/>
            <a:ext cx="4100371" cy="135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t>At HL-LHC,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~ 40-50% uncertainties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on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the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gluon-gluon initiated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gluino production cross section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in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high-</a:t>
            </a:r>
            <a:r>
              <a:rPr kumimoji="0" lang="en-US" altLang="zh-CN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x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cs typeface="Symbol" charset="2"/>
                <a:sym typeface="Wingdings"/>
              </a:rPr>
              <a:t> 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region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  <a:sym typeface="Wingdings"/>
              </a:rPr>
              <a:t>.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2851781" y="2978764"/>
            <a:ext cx="1027080" cy="3558675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40133" y="649942"/>
            <a:ext cx="6449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kumimoji="1" lang="en-US" altLang="zh-CN" dirty="0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comment on </a:t>
            </a:r>
            <a:r>
              <a:rPr lang="en-US" altLang="zh-CN" dirty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[Claire </a:t>
            </a:r>
            <a:r>
              <a:rPr lang="en-US" altLang="zh-CN" dirty="0" err="1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Gwenlan’s</a:t>
            </a:r>
            <a:r>
              <a:rPr lang="en-US" altLang="zh-CN" dirty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 talk “PDFs at the FCC-eh” ], before</a:t>
            </a:r>
          </a:p>
        </p:txBody>
      </p:sp>
    </p:spTree>
    <p:extLst>
      <p:ext uri="{BB962C8B-B14F-4D97-AF65-F5344CB8AC3E}">
        <p14:creationId xmlns:p14="http://schemas.microsoft.com/office/powerpoint/2010/main" val="302127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62191" y="462498"/>
            <a:ext cx="1724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4"/>
              <p:cNvSpPr txBox="1">
                <a:spLocks/>
              </p:cNvSpPr>
              <p:nvPr/>
            </p:nvSpPr>
            <p:spPr>
              <a:xfrm>
                <a:off x="1660604" y="1322235"/>
                <a:ext cx="7646234" cy="4740362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6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300" kern="1200">
                    <a:solidFill>
                      <a:schemeClr val="tx2"/>
                    </a:solidFill>
                    <a:latin typeface="Trebuchet MS" pitchFamily="34" charset="0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18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1600" kern="1200">
                    <a:solidFill>
                      <a:schemeClr val="tx1"/>
                    </a:solidFill>
                    <a:latin typeface="Trebuchet MS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2C7C9F"/>
                  </a:buClr>
                  <a:buSzPct val="76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altLang="zh-CN" sz="2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Higgs invisible decays</a:t>
                </a:r>
                <a:endParaRPr lang="en-US" altLang="zh-CN" sz="2200" dirty="0" smtClean="0">
                  <a:solidFill>
                    <a:srgbClr val="000000"/>
                  </a:solidFill>
                  <a:latin typeface="Arial"/>
                  <a:ea typeface="宋体" panose="02010600030101010101" pitchFamily="2" charset="-122"/>
                  <a:cs typeface="Arial"/>
                </a:endParaRPr>
              </a:p>
              <a:p>
                <a:pPr lvl="1">
                  <a:buClr>
                    <a:srgbClr val="2C7C9F"/>
                  </a:buClr>
                  <a:buFont typeface="Wingdings" panose="05000000000000000000" pitchFamily="2" charset="2"/>
                  <a:buChar char="v"/>
                  <a:defRPr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</a:rPr>
                      <m:t>h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</a:rPr>
                      <m:t>→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</a:rPr>
                      <m:t>𝑖𝑛𝑣𝑖𝑠𝑖𝑏𝑙𝑒</m:t>
                    </m:r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,</a:t>
                </a:r>
                <a:r>
                  <a:rPr kumimoji="0" lang="en-US" altLang="zh-CN" sz="2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 </a:t>
                </a:r>
                <a:r>
                  <a:rPr kumimoji="1" lang="en-US" altLang="zh-CN" sz="1800" dirty="0" smtClean="0">
                    <a:solidFill>
                      <a:prstClr val="black"/>
                    </a:solidFill>
                    <a:latin typeface="Times New Roman"/>
                    <a:ea typeface="华文新魏" panose="02010800040101010101" pitchFamily="2" charset="-122"/>
                    <a:cs typeface="Times New Roman"/>
                  </a:rPr>
                  <a:t>[</a:t>
                </a:r>
                <a:r>
                  <a:rPr kumimoji="1" lang="en-US" altLang="zh-CN" sz="1800" dirty="0" err="1" smtClean="0">
                    <a:solidFill>
                      <a:prstClr val="black"/>
                    </a:solidFill>
                    <a:latin typeface="Times New Roman"/>
                    <a:ea typeface="华文新魏" panose="02010800040101010101" pitchFamily="2" charset="-122"/>
                    <a:cs typeface="Times New Roman"/>
                  </a:rPr>
                  <a:t>Uta</a:t>
                </a:r>
                <a:r>
                  <a:rPr kumimoji="1" lang="en-US" altLang="zh-CN" sz="1800" dirty="0" smtClean="0">
                    <a:solidFill>
                      <a:prstClr val="black"/>
                    </a:solidFill>
                    <a:latin typeface="Times New Roman"/>
                    <a:ea typeface="华文新魏" panose="02010800040101010101" pitchFamily="2" charset="-122"/>
                    <a:cs typeface="Times New Roman"/>
                  </a:rPr>
                  <a:t> Klein’s talk “</a:t>
                </a:r>
                <a:r>
                  <a:rPr kumimoji="1" lang="en-US" altLang="zh-CN" sz="1800" i="1" dirty="0" smtClean="0">
                    <a:solidFill>
                      <a:prstClr val="black"/>
                    </a:solidFill>
                    <a:latin typeface="Times New Roman"/>
                    <a:ea typeface="华文新魏" panose="02010800040101010101" pitchFamily="2" charset="-122"/>
                    <a:cs typeface="Times New Roman"/>
                  </a:rPr>
                  <a:t>Higgs SM Couplings at FCC-ep</a:t>
                </a:r>
                <a:r>
                  <a:rPr kumimoji="1" lang="en-US" altLang="zh-CN" sz="1800" dirty="0" smtClean="0">
                    <a:solidFill>
                      <a:prstClr val="black"/>
                    </a:solidFill>
                    <a:latin typeface="Times New Roman"/>
                    <a:ea typeface="华文新魏" panose="02010800040101010101" pitchFamily="2" charset="-122"/>
                    <a:cs typeface="Times New Roman"/>
                  </a:rPr>
                  <a:t>” ]</a:t>
                </a:r>
              </a:p>
              <a:p>
                <a:pPr marL="27432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244A58"/>
                  </a:buClr>
                  <a:buSzPct val="76000"/>
                  <a:buFont typeface="Wingdings 3"/>
                  <a:buNone/>
                  <a:tabLst/>
                  <a:defRPr/>
                </a:pPr>
                <a:endParaRPr kumimoji="0" lang="en-US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Wingdings"/>
                </a:endParaRPr>
              </a:p>
              <a:p>
                <a:pPr lvl="0">
                  <a:buClr>
                    <a:srgbClr val="2C7C9F"/>
                  </a:buClr>
                  <a:buFont typeface="Wingdings" panose="05000000000000000000" pitchFamily="2" charset="2"/>
                  <a:buChar char="Ø"/>
                  <a:defRPr/>
                </a:pPr>
                <a:r>
                  <a:rPr lang="en-US" altLang="zh-CN" sz="2200" b="1" dirty="0">
                    <a:solidFill>
                      <a:srgbClr val="000000"/>
                    </a:solidFill>
                    <a:latin typeface="Arial"/>
                    <a:ea typeface="宋体" panose="02010600030101010101" pitchFamily="2" charset="-122"/>
                    <a:cs typeface="Arial"/>
                  </a:rPr>
                  <a:t>Higgs </a:t>
                </a:r>
                <a:r>
                  <a:rPr lang="en-US" altLang="zh-CN" sz="2200" b="1" dirty="0" smtClean="0">
                    <a:solidFill>
                      <a:srgbClr val="000000"/>
                    </a:solidFill>
                    <a:latin typeface="Arial"/>
                    <a:ea typeface="宋体" panose="02010600030101010101" pitchFamily="2" charset="-122"/>
                    <a:cs typeface="Arial"/>
                  </a:rPr>
                  <a:t>exotic </a:t>
                </a:r>
                <a:r>
                  <a:rPr lang="en-US" altLang="zh-CN" sz="2200" b="1" dirty="0">
                    <a:solidFill>
                      <a:srgbClr val="000000"/>
                    </a:solidFill>
                    <a:latin typeface="Arial"/>
                    <a:ea typeface="宋体" panose="02010600030101010101" pitchFamily="2" charset="-122"/>
                    <a:cs typeface="Arial"/>
                  </a:rPr>
                  <a:t>decays</a:t>
                </a:r>
                <a:endParaRPr lang="en-US" altLang="zh-CN" sz="2200" dirty="0">
                  <a:solidFill>
                    <a:srgbClr val="000000"/>
                  </a:solidFill>
                  <a:latin typeface="Arial"/>
                  <a:ea typeface="宋体" panose="02010600030101010101" pitchFamily="2" charset="-122"/>
                  <a:cs typeface="Arial"/>
                </a:endParaRPr>
              </a:p>
              <a:p>
                <a:pPr lvl="1">
                  <a:buClr>
                    <a:srgbClr val="2C7C9F"/>
                  </a:buClr>
                  <a:buFont typeface="Wingdings" panose="05000000000000000000" pitchFamily="2" charset="2"/>
                  <a:buChar char="v"/>
                  <a:defRPr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h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→2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𝜙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𝑏</m:t>
                        </m:r>
                        <m:acc>
                          <m:accPr>
                            <m:chr m:val="̅"/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/>
                                <a:sym typeface="Wingdings"/>
                              </a:rPr>
                              <m:t>𝑏</m:t>
                            </m:r>
                          </m:e>
                        </m:acc>
                      </m:e>
                    </m:d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(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accPr>
                      <m:e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𝑏</m:t>
                        </m:r>
                      </m:e>
                    </m:acc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)</m:t>
                    </m:r>
                  </m:oMath>
                </a14:m>
                <a:endParaRPr lang="en-US" sz="2200" i="1" dirty="0" smtClean="0">
                  <a:solidFill>
                    <a:srgbClr val="000000"/>
                  </a:solidFill>
                  <a:latin typeface="Arial"/>
                  <a:cs typeface="Arial"/>
                  <a:sym typeface="Wingdings"/>
                </a:endParaRPr>
              </a:p>
              <a:p>
                <a:pPr lvl="1">
                  <a:buClr>
                    <a:srgbClr val="2C7C9F"/>
                  </a:buClr>
                  <a:buFont typeface="Wingdings" panose="05000000000000000000" pitchFamily="2" charset="2"/>
                  <a:buChar char="v"/>
                  <a:defRPr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h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sSubSup>
                      <m:sSubSup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 sz="2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 sz="2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  <m:r>
                      <a:rPr lang="en-US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 </m:t>
                    </m:r>
                    <m:sSubSup>
                      <m:sSubSup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→(3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𝑗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)(3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𝑗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)</m:t>
                    </m:r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 in RPV SUSY</a:t>
                </a:r>
                <a:endParaRPr lang="en-US" sz="2200" dirty="0">
                  <a:solidFill>
                    <a:srgbClr val="000000"/>
                  </a:solidFill>
                  <a:latin typeface="Arial"/>
                  <a:cs typeface="Arial"/>
                  <a:sym typeface="Wingdings"/>
                </a:endParaRPr>
              </a:p>
              <a:p>
                <a:pPr marL="27432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0"/>
                  </a:spcAft>
                  <a:buClr>
                    <a:srgbClr val="244A58"/>
                  </a:buClr>
                  <a:buSzPct val="76000"/>
                  <a:buFont typeface="Wingdings 3"/>
                  <a:buNone/>
                  <a:tabLst/>
                  <a:defRPr/>
                </a:pPr>
                <a:endParaRPr lang="en-US" sz="2200" dirty="0">
                  <a:solidFill>
                    <a:srgbClr val="000000"/>
                  </a:solidFill>
                  <a:latin typeface="Arial"/>
                  <a:cs typeface="Arial"/>
                  <a:sym typeface="Wingdings"/>
                </a:endParaRPr>
              </a:p>
              <a:p>
                <a:pPr lvl="0">
                  <a:buClr>
                    <a:srgbClr val="2C7C9F"/>
                  </a:buClr>
                  <a:buFont typeface="Wingdings" panose="05000000000000000000" pitchFamily="2" charset="2"/>
                  <a:buChar char="Ø"/>
                  <a:defRPr/>
                </a:pPr>
                <a:r>
                  <a:rPr lang="en-US" altLang="zh-CN" sz="2200" b="1" dirty="0" smtClean="0">
                    <a:solidFill>
                      <a:srgbClr val="000000"/>
                    </a:solidFill>
                    <a:latin typeface="Arial"/>
                    <a:ea typeface="宋体" panose="02010600030101010101" pitchFamily="2" charset="-122"/>
                    <a:cs typeface="Arial"/>
                  </a:rPr>
                  <a:t>Charged Higgs</a:t>
                </a:r>
                <a:endParaRPr lang="en-US" altLang="zh-CN" sz="2200" dirty="0">
                  <a:solidFill>
                    <a:srgbClr val="000000"/>
                  </a:solidFill>
                  <a:latin typeface="Arial"/>
                  <a:ea typeface="宋体" panose="02010600030101010101" pitchFamily="2" charset="-122"/>
                  <a:cs typeface="Arial"/>
                </a:endParaRPr>
              </a:p>
              <a:p>
                <a:pPr lvl="1">
                  <a:buClr>
                    <a:srgbClr val="2C7C9F"/>
                  </a:buClr>
                  <a:buFont typeface="Wingdings" panose="05000000000000000000" pitchFamily="2" charset="2"/>
                  <a:buChar char="v"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</m:ctrlPr>
                      </m:sSupPr>
                      <m:e>
                        <m: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𝐻</m:t>
                        </m:r>
                      </m:e>
                      <m:sup>
                        <m:r>
                          <a:rPr kumimoji="1" lang="en-US" altLang="zh-CN" sz="2200" b="0" i="1" smtClean="0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, in 2HDM </a:t>
                </a:r>
                <a:r>
                  <a:rPr lang="en-US" sz="2200" dirty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type III</a:t>
                </a:r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𝑝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 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𝑒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−</m:t>
                        </m:r>
                      </m:sup>
                    </m:sSup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𝜈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𝑗</m:t>
                    </m:r>
                    <m:sSup>
                      <m:sSup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𝐻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+</m:t>
                        </m:r>
                      </m:sup>
                    </m:sSup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𝜈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𝑗</m:t>
                    </m:r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/>
                        <a:sym typeface="Wingdings"/>
                      </a:rPr>
                      <m:t> 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/>
                            <a:sym typeface="Wingdings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/>
                                <a:sym typeface="Wingdings"/>
                              </a:rPr>
                              <m:t>𝑏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,</a:t>
                </a:r>
                <a:endParaRPr lang="en-US" sz="1800" dirty="0">
                  <a:solidFill>
                    <a:srgbClr val="000000"/>
                  </a:solidFill>
                  <a:latin typeface="Arial"/>
                  <a:cs typeface="Arial"/>
                  <a:sym typeface="Wingdings"/>
                </a:endParaRPr>
              </a:p>
              <a:p>
                <a:pPr marL="274320" lvl="1" indent="0">
                  <a:buClr>
                    <a:srgbClr val="2C7C9F"/>
                  </a:buClr>
                  <a:buNone/>
                  <a:defRPr/>
                </a:pPr>
                <a:r>
                  <a:rPr lang="en-US" sz="18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    [J</a:t>
                </a:r>
                <a:r>
                  <a:rPr lang="en-US" sz="1800" dirty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. </a:t>
                </a:r>
                <a:r>
                  <a:rPr lang="en-US" sz="1800" dirty="0" err="1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Hernández-Sánchez</a:t>
                </a:r>
                <a:r>
                  <a:rPr lang="en-US" sz="1800" dirty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, etc. 1612.06316]</a:t>
                </a:r>
              </a:p>
              <a:p>
                <a:pPr lvl="1">
                  <a:buClr>
                    <a:srgbClr val="2C7C9F"/>
                  </a:buClr>
                  <a:buFont typeface="Wingdings" panose="05000000000000000000" pitchFamily="2" charset="2"/>
                  <a:buChar char="v"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</m:ctrlPr>
                      </m:sSupPr>
                      <m:e>
                        <m: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𝐻</m:t>
                        </m:r>
                      </m:e>
                      <m:sup>
                        <m: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±±</m:t>
                        </m:r>
                      </m:sup>
                    </m:sSup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</m:ctrlPr>
                      </m:sSupPr>
                      <m:e>
                        <m: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𝐻</m:t>
                        </m:r>
                      </m:e>
                      <m:sup>
                        <m:r>
                          <a:rPr kumimoji="1" lang="en-US" altLang="zh-CN" sz="2200" i="1">
                            <a:solidFill>
                              <a:srgbClr val="09213B"/>
                            </a:solidFill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latin typeface="Arial"/>
                    <a:cs typeface="Arial"/>
                    <a:sym typeface="Wingdings"/>
                  </a:rPr>
                  <a:t> in Vector Boson Scattering</a:t>
                </a:r>
                <a:endParaRPr lang="en-US" sz="2200" dirty="0">
                  <a:solidFill>
                    <a:srgbClr val="000000"/>
                  </a:solidFill>
                  <a:latin typeface="Arial"/>
                  <a:cs typeface="Arial"/>
                  <a:sym typeface="Wingdings"/>
                </a:endParaRPr>
              </a:p>
            </p:txBody>
          </p:sp>
        </mc:Choice>
        <mc:Fallback xmlns="">
          <p:sp>
            <p:nvSpPr>
              <p:cNvPr id="3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604" y="1322235"/>
                <a:ext cx="7646234" cy="4740362"/>
              </a:xfrm>
              <a:prstGeom prst="rect">
                <a:avLst/>
              </a:prstGeom>
              <a:blipFill>
                <a:blip r:embed="rId2"/>
                <a:stretch>
                  <a:fillRect l="-319" t="-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圆角矩形 5"/>
          <p:cNvSpPr/>
          <p:nvPr/>
        </p:nvSpPr>
        <p:spPr>
          <a:xfrm>
            <a:off x="1982038" y="2981194"/>
            <a:ext cx="4769492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圆角矩形 6"/>
          <p:cNvSpPr/>
          <p:nvPr/>
        </p:nvSpPr>
        <p:spPr>
          <a:xfrm>
            <a:off x="2019616" y="5436296"/>
            <a:ext cx="4769492" cy="3757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23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109" y="281257"/>
            <a:ext cx="1724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177" y="1256191"/>
            <a:ext cx="6039635" cy="45284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363812" y="742027"/>
            <a:ext cx="178125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buClr>
                <a:srgbClr val="2C7C9F"/>
              </a:buClr>
              <a:defRPr/>
            </a:pPr>
            <a:r>
              <a:rPr kumimoji="1" lang="en-US" altLang="zh-CN" sz="900" dirty="0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[ Slide from </a:t>
            </a:r>
            <a:r>
              <a:rPr kumimoji="1" lang="en-US" altLang="zh-CN" sz="900" dirty="0" err="1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Uta</a:t>
            </a:r>
            <a:r>
              <a:rPr kumimoji="1" lang="en-US" altLang="zh-CN" sz="900" dirty="0" smtClean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 Klein  </a:t>
            </a:r>
            <a:r>
              <a:rPr kumimoji="1" lang="en-US" altLang="zh-CN" sz="900" dirty="0">
                <a:solidFill>
                  <a:prstClr val="black"/>
                </a:solidFill>
                <a:latin typeface="Times New Roman"/>
                <a:ea typeface="华文新魏" panose="02010800040101010101" pitchFamily="2" charset="-122"/>
                <a:cs typeface="Times New Roman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366480" y="770367"/>
                <a:ext cx="2685351" cy="4744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h</m:t>
                      </m:r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→2</m:t>
                      </m:r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𝜙</m:t>
                      </m:r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→</m:t>
                      </m:r>
                      <m:d>
                        <m:dPr>
                          <m:ctrlPr>
                            <a:rPr lang="en-US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/>
                              <a:sym typeface="Wingdings"/>
                            </a:rPr>
                          </m:ctrlPr>
                        </m:dPr>
                        <m:e>
                          <m:r>
                            <a:rPr lang="en-US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/>
                              <a:sym typeface="Wingdings"/>
                            </a:rPr>
                            <m:t>𝑏</m:t>
                          </m:r>
                          <m:acc>
                            <m:accPr>
                              <m:chr m:val="̅"/>
                              <m:ctrlPr>
                                <a:rPr lang="en-US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/>
                                  <a:sym typeface="Wingdings"/>
                                </a:rPr>
                              </m:ctrlPr>
                            </m:accPr>
                            <m:e>
                              <m:r>
                                <a:rPr lang="en-US" sz="2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Arial"/>
                                  <a:sym typeface="Wingdings"/>
                                </a:rPr>
                                <m:t>𝑏</m:t>
                              </m:r>
                            </m:e>
                          </m:acc>
                        </m:e>
                      </m:d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(</m:t>
                      </m:r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en-US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/>
                              <a:sym typeface="Wingdings"/>
                            </a:rPr>
                          </m:ctrlPr>
                        </m:accPr>
                        <m:e>
                          <m:r>
                            <a:rPr lang="en-US" sz="2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Arial"/>
                              <a:sym typeface="Wingdings"/>
                            </a:rPr>
                            <m:t>𝑏</m:t>
                          </m:r>
                        </m:e>
                      </m:acc>
                      <m:r>
                        <a:rPr lang="en-US" sz="2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Arial"/>
                          <a:sym typeface="Wingdings"/>
                        </a:rPr>
                        <m:t>)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480" y="770367"/>
                <a:ext cx="2685351" cy="474489"/>
              </a:xfrm>
              <a:prstGeom prst="rect">
                <a:avLst/>
              </a:prstGeom>
              <a:blipFill>
                <a:blip r:embed="rId3"/>
                <a:stretch>
                  <a:fillRect r="-4535" b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4797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15"/>
          <p:cNvGrpSpPr/>
          <p:nvPr/>
        </p:nvGrpSpPr>
        <p:grpSpPr>
          <a:xfrm>
            <a:off x="1377472" y="1011661"/>
            <a:ext cx="8334374" cy="2572180"/>
            <a:chOff x="581026" y="533400"/>
            <a:chExt cx="8334374" cy="257218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026" y="990600"/>
              <a:ext cx="4600574" cy="1752600"/>
            </a:xfrm>
            <a:prstGeom prst="rect">
              <a:avLst/>
            </a:prstGeom>
          </p:spPr>
        </p:pic>
        <p:cxnSp>
          <p:nvCxnSpPr>
            <p:cNvPr id="5" name="Straight Connector 9"/>
            <p:cNvCxnSpPr/>
            <p:nvPr/>
          </p:nvCxnSpPr>
          <p:spPr>
            <a:xfrm flipV="1">
              <a:off x="8458200" y="1524000"/>
              <a:ext cx="457200" cy="314110"/>
            </a:xfrm>
            <a:prstGeom prst="line">
              <a:avLst/>
            </a:prstGeom>
            <a:noFill/>
            <a:ln w="25400" cap="flat" cmpd="dbl" algn="ctr">
              <a:solidFill>
                <a:srgbClr val="2C7C9F"/>
              </a:solidFill>
              <a:prstDash val="solid"/>
            </a:ln>
            <a:effectLst/>
          </p:spPr>
        </p:cxnSp>
        <p:cxnSp>
          <p:nvCxnSpPr>
            <p:cNvPr id="6" name="Straight Connector 10"/>
            <p:cNvCxnSpPr/>
            <p:nvPr/>
          </p:nvCxnSpPr>
          <p:spPr>
            <a:xfrm>
              <a:off x="8458200" y="1828800"/>
              <a:ext cx="381000" cy="371690"/>
            </a:xfrm>
            <a:prstGeom prst="line">
              <a:avLst/>
            </a:prstGeom>
            <a:noFill/>
            <a:ln w="25400" cap="flat" cmpd="dbl" algn="ctr">
              <a:solidFill>
                <a:srgbClr val="2C7C9F"/>
              </a:solidFill>
              <a:prstDash val="solid"/>
            </a:ln>
            <a:effectLst/>
          </p:spPr>
        </p:cxnSp>
        <p:graphicFrame>
          <p:nvGraphicFramePr>
            <p:cNvPr id="7" name="Objet 7"/>
            <p:cNvGraphicFramePr>
              <a:graphicFrameLocks noChangeAspect="1"/>
            </p:cNvGraphicFramePr>
            <p:nvPr>
              <p:extLst/>
            </p:nvPr>
          </p:nvGraphicFramePr>
          <p:xfrm>
            <a:off x="8534400" y="1219200"/>
            <a:ext cx="323789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1" name="Equation" r:id="rId4" imgW="215900" imgH="254000" progId="Equation.3">
                    <p:embed/>
                  </p:oleObj>
                </mc:Choice>
                <mc:Fallback>
                  <p:oleObj name="Equation" r:id="rId4" imgW="215900" imgH="254000" progId="Equation.3">
                    <p:embed/>
                    <p:pic>
                      <p:nvPicPr>
                        <p:cNvPr id="7" name="Objet 7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534400" y="1219200"/>
                          <a:ext cx="323789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t 7"/>
            <p:cNvGraphicFramePr>
              <a:graphicFrameLocks noChangeAspect="1"/>
            </p:cNvGraphicFramePr>
            <p:nvPr>
              <p:extLst/>
            </p:nvPr>
          </p:nvGraphicFramePr>
          <p:xfrm>
            <a:off x="8515411" y="2209800"/>
            <a:ext cx="323789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2" name="Equation" r:id="rId6" imgW="215900" imgH="254000" progId="Equation.3">
                    <p:embed/>
                  </p:oleObj>
                </mc:Choice>
                <mc:Fallback>
                  <p:oleObj name="Equation" r:id="rId6" imgW="215900" imgH="254000" progId="Equation.3">
                    <p:embed/>
                    <p:pic>
                      <p:nvPicPr>
                        <p:cNvPr id="8" name="Objet 7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515411" y="2209800"/>
                          <a:ext cx="323789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ight Arrow 13"/>
            <p:cNvSpPr/>
            <p:nvPr/>
          </p:nvSpPr>
          <p:spPr>
            <a:xfrm>
              <a:off x="5715000" y="1524000"/>
              <a:ext cx="978408" cy="484632"/>
            </a:xfrm>
            <a:prstGeom prst="rightArrow">
              <a:avLst/>
            </a:prstGeom>
            <a:gradFill rotWithShape="1">
              <a:gsLst>
                <a:gs pos="0">
                  <a:srgbClr val="2C7C9F">
                    <a:shade val="100000"/>
                    <a:satMod val="120000"/>
                  </a:srgbClr>
                </a:gs>
                <a:gs pos="69000">
                  <a:srgbClr val="2C7C9F">
                    <a:tint val="80000"/>
                    <a:shade val="100000"/>
                    <a:satMod val="150000"/>
                  </a:srgbClr>
                </a:gs>
                <a:gs pos="100000">
                  <a:srgbClr val="2C7C9F">
                    <a:tint val="50000"/>
                    <a:shade val="100000"/>
                    <a:satMod val="150000"/>
                  </a:srgbClr>
                </a:gs>
              </a:gsLst>
              <a:path path="circle">
                <a:fillToRect l="100000" t="100000" r="100000" b="100000"/>
              </a:path>
            </a:gradFill>
            <a:ln w="12700" cap="flat" cmpd="sng" algn="ctr">
              <a:solidFill>
                <a:srgbClr val="2C7C9F">
                  <a:shade val="95000"/>
                  <a:satMod val="105000"/>
                </a:srgbClr>
              </a:solidFill>
              <a:prstDash val="solid"/>
            </a:ln>
            <a:effectLst>
              <a:outerShdw blurRad="63500" dist="25400" dir="5400000" sx="101000" sy="101000" rotWithShape="0">
                <a:srgbClr val="00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endParaRPr>
            </a:p>
          </p:txBody>
        </p:sp>
        <p:pic>
          <p:nvPicPr>
            <p:cNvPr id="10" name="Picture 8"/>
            <p:cNvPicPr>
              <a:picLocks noChangeAspect="1"/>
            </p:cNvPicPr>
            <p:nvPr/>
          </p:nvPicPr>
          <p:blipFill rotWithShape="1">
            <a:blip r:embed="rId7"/>
            <a:srcRect r="27712"/>
            <a:stretch/>
          </p:blipFill>
          <p:spPr>
            <a:xfrm>
              <a:off x="5651032" y="533400"/>
              <a:ext cx="2730968" cy="257218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1443970" y="4911732"/>
                <a:ext cx="8595146" cy="1219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74320" lvl="1">
                  <a:defRPr/>
                </a:pPr>
                <a:r>
                  <a:rPr kumimoji="0" lang="en-US" altLang="zh-CN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Some statistics: 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N</a:t>
                </a:r>
                <a:r>
                  <a:rPr kumimoji="0" lang="en-US" altLang="zh-CN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exp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 = L ×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/>
                          </a:rPr>
                        </m:ctrlPr>
                      </m:sSubPr>
                      <m:e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kumimoji="0" lang="en-US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9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/>
                          </a:rPr>
                          <m:t>h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 × 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BR(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h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)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×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  [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BR(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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jjj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)]</a:t>
                </a:r>
                <a:r>
                  <a:rPr kumimoji="0" lang="en-US" altLang="zh-CN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2</a:t>
                </a:r>
              </a:p>
              <a:p>
                <a:pPr marL="822960" lvl="3"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In 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1</a:t>
                </a:r>
                <a:r>
                  <a:rPr kumimoji="0" lang="en-US" altLang="zh-CN" sz="18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ab</a:t>
                </a:r>
                <a:r>
                  <a:rPr kumimoji="0" lang="en-US" altLang="zh-CN" sz="18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-1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00009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/>
                          </a:rPr>
                          <m:t>h</m:t>
                        </m:r>
                      </m:sub>
                    </m:sSub>
                  </m:oMath>
                </a14:m>
                <a:r>
                  <a:rPr kumimoji="0" lang="en-US" altLang="zh-CN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=850 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fb (CC)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, assuming </a:t>
                </a:r>
                <a:r>
                  <a:rPr lang="en-US" altLang="zh-CN" dirty="0">
                    <a:solidFill>
                      <a:schemeClr val="tx2"/>
                    </a:solidFill>
                    <a:ea typeface="宋体" panose="02010600030101010101" pitchFamily="2" charset="-122"/>
                    <a:cs typeface="Arial"/>
                  </a:rPr>
                  <a:t>BR(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h</m:t>
                    </m:r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  <m:r>
                      <a:rPr lang="en-US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dirty="0" smtClean="0">
                    <a:solidFill>
                      <a:schemeClr val="tx2"/>
                    </a:solidFill>
                    <a:ea typeface="宋体" panose="02010600030101010101" pitchFamily="2" charset="-122"/>
                    <a:cs typeface="Arial"/>
                    <a:sym typeface="Wingdings"/>
                  </a:rPr>
                  <a:t>)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= 10%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 </a:t>
                </a:r>
              </a:p>
              <a:p>
                <a:pPr marL="822960" lvl="3">
                  <a:defRPr/>
                </a:pPr>
                <a:r>
                  <a:rPr lang="en-US" altLang="zh-CN" dirty="0" err="1">
                    <a:solidFill>
                      <a:srgbClr val="000090"/>
                    </a:solidFill>
                    <a:ea typeface="宋体" panose="02010600030101010101" pitchFamily="2" charset="-122"/>
                    <a:cs typeface="Arial"/>
                  </a:rPr>
                  <a:t>N</a:t>
                </a:r>
                <a:r>
                  <a:rPr lang="en-US" altLang="zh-CN" baseline="-25000" dirty="0" err="1">
                    <a:solidFill>
                      <a:srgbClr val="000090"/>
                    </a:solidFill>
                    <a:ea typeface="宋体" panose="02010600030101010101" pitchFamily="2" charset="-122"/>
                    <a:cs typeface="Arial"/>
                  </a:rPr>
                  <a:t>exp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= 85000 ×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  [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</a:rPr>
                  <a:t>BR(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0" lang="en-US" altLang="zh-CN" sz="18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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jjj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)]</a:t>
                </a:r>
                <a:r>
                  <a:rPr kumimoji="0" lang="en-US" altLang="zh-CN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2 </a:t>
                </a:r>
                <a:r>
                  <a:rPr kumimoji="0" lang="en-US" altLang="zh-CN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 </a:t>
                </a:r>
              </a:p>
              <a:p>
                <a:pPr marL="822960" lvl="3"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 sizable dataset if </a:t>
                </a: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BR(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0" lang="en-US" altLang="zh-CN" sz="18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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jjj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宋体" panose="02010600030101010101" pitchFamily="2" charset="-122"/>
                    <a:cs typeface="Arial"/>
                    <a:sym typeface="Wingdings"/>
                  </a:rPr>
                  <a:t>) not too small</a:t>
                </a: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970" y="4911732"/>
                <a:ext cx="8595146" cy="1219821"/>
              </a:xfrm>
              <a:prstGeom prst="rect">
                <a:avLst/>
              </a:prstGeom>
              <a:blipFill>
                <a:blip r:embed="rId8"/>
                <a:stretch>
                  <a:fillRect t="-350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 1"/>
          <p:cNvGrpSpPr/>
          <p:nvPr/>
        </p:nvGrpSpPr>
        <p:grpSpPr>
          <a:xfrm>
            <a:off x="1443970" y="3406322"/>
            <a:ext cx="6991748" cy="1463660"/>
            <a:chOff x="266524" y="3094874"/>
            <a:chExt cx="6991748" cy="1463660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266524" y="3094874"/>
              <a:ext cx="6991748" cy="1463660"/>
            </a:xfrm>
            <a:prstGeom prst="rect">
              <a:avLst/>
            </a:prstGeom>
          </p:spPr>
          <p:txBody>
            <a:bodyPr vert="horz">
              <a:noAutofit/>
            </a:bodyPr>
            <a:lstStyle>
              <a:lvl1pPr marL="274320" indent="-274320" algn="l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76000"/>
                <a:buFont typeface="Wingdings 3"/>
                <a:buChar char=""/>
                <a:defRPr kumimoji="0" sz="26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1pPr>
              <a:lvl2pPr marL="548640" indent="-274320" algn="l" rtl="0" eaLnBrk="1" latinLnBrk="0" hangingPunct="1">
                <a:spcBef>
                  <a:spcPts val="500"/>
                </a:spcBef>
                <a:buClr>
                  <a:schemeClr val="accent2"/>
                </a:buClr>
                <a:buSzPct val="76000"/>
                <a:buFont typeface="Wingdings 3"/>
                <a:buChar char=""/>
                <a:defRPr kumimoji="0" sz="2300" kern="1200">
                  <a:solidFill>
                    <a:schemeClr val="tx2"/>
                  </a:solidFill>
                  <a:latin typeface="Trebuchet MS" pitchFamily="34" charset="0"/>
                  <a:ea typeface="+mn-ea"/>
                  <a:cs typeface="+mn-cs"/>
                </a:defRPr>
              </a:lvl2pPr>
              <a:lvl3pPr marL="822960" indent="-228600" algn="l" rtl="0" eaLnBrk="1" latinLnBrk="0" hangingPunct="1">
                <a:spcBef>
                  <a:spcPts val="500"/>
                </a:spcBef>
                <a:buClr>
                  <a:schemeClr val="bg1">
                    <a:shade val="50000"/>
                  </a:schemeClr>
                </a:buClr>
                <a:buSzPct val="76000"/>
                <a:buFont typeface="Wingdings 3"/>
                <a:buChar char=""/>
                <a:defRPr kumimoji="0" sz="20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3pPr>
              <a:lvl4pPr marL="1097280" indent="-228600" algn="l" rtl="0" eaLnBrk="1" latinLnBrk="0" hangingPunct="1">
                <a:spcBef>
                  <a:spcPts val="400"/>
                </a:spcBef>
                <a:buClr>
                  <a:schemeClr val="accent2">
                    <a:shade val="75000"/>
                  </a:schemeClr>
                </a:buClr>
                <a:buSzPct val="70000"/>
                <a:buFont typeface="Wingdings"/>
                <a:buChar char=""/>
                <a:defRPr kumimoji="0" sz="18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4pPr>
              <a:lvl5pPr marL="1371600" indent="-228600" algn="l" rtl="0" eaLnBrk="1" latinLnBrk="0" hangingPunct="1">
                <a:spcBef>
                  <a:spcPts val="300"/>
                </a:spcBef>
                <a:buClr>
                  <a:schemeClr val="accent2"/>
                </a:buClr>
                <a:buSzPct val="70000"/>
                <a:buFont typeface="Wingdings"/>
                <a:buChar char=""/>
                <a:defRPr kumimoji="0" sz="1600" kern="1200">
                  <a:solidFill>
                    <a:schemeClr val="tx1"/>
                  </a:solidFill>
                  <a:latin typeface="Trebuchet MS" pitchFamily="34" charset="0"/>
                  <a:ea typeface="+mn-ea"/>
                  <a:cs typeface="+mn-cs"/>
                </a:defRPr>
              </a:lvl5pPr>
              <a:lvl6pPr marL="1645920" indent="-182880" algn="l" rtl="0" eaLnBrk="1" latinLnBrk="0" hangingPunct="1">
                <a:spcBef>
                  <a:spcPts val="300"/>
                </a:spcBef>
                <a:buClr>
                  <a:srgbClr val="9FB8CD">
                    <a:shade val="75000"/>
                  </a:srgbClr>
                </a:buClr>
                <a:buSzPct val="75000"/>
                <a:buFont typeface="Wingdings 3"/>
                <a:buChar char=""/>
                <a:defRPr kumimoji="0" lang="en-US" sz="16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28800" indent="-182880" algn="l" rtl="0" eaLnBrk="1" latinLnBrk="0" hangingPunct="1">
                <a:spcBef>
                  <a:spcPts val="300"/>
                </a:spcBef>
                <a:buClr>
                  <a:srgbClr val="727CA3">
                    <a:shade val="75000"/>
                  </a:srgbClr>
                </a:buClr>
                <a:buSzPct val="75000"/>
                <a:buFont typeface="Wingdings 3"/>
                <a:buChar char=""/>
                <a:defRPr kumimoji="0" lang="en-US" sz="1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011680" indent="-182880" algn="l" rtl="0" eaLnBrk="1" latinLnBrk="0" hangingPunct="1">
                <a:spcBef>
                  <a:spcPts val="300"/>
                </a:spcBef>
                <a:buClr>
                  <a:prstClr val="white">
                    <a:shade val="50000"/>
                  </a:prstClr>
                </a:buClr>
                <a:buSzPct val="75000"/>
                <a:buFont typeface="Wingdings 3"/>
                <a:buChar char=""/>
                <a:defRPr kumimoji="0" lang="en-US" sz="14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194560" indent="-182880" algn="l" rtl="0" eaLnBrk="1" latinLnBrk="0" hangingPunct="1">
                <a:spcBef>
                  <a:spcPts val="300"/>
                </a:spcBef>
                <a:buClr>
                  <a:srgbClr val="9FB8CD"/>
                </a:buClr>
                <a:buSzPct val="75000"/>
                <a:buFont typeface="Wingdings 3"/>
                <a:buChar char=""/>
                <a:defRPr kumimoji="0" lang="en-US" sz="1200" kern="120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74320" marR="0" lvl="0" indent="-27432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2C7C9F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In addition to the </a:t>
              </a:r>
              <a:r>
                <a:rPr kumimoji="0" lang="en-US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higgs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to invisible and </a:t>
              </a:r>
              <a:r>
                <a:rPr kumimoji="0" lang="en-US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higgs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to 4b,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2C7C9F"/>
                </a:buClr>
                <a:buSzPct val="76000"/>
                <a:buFont typeface="Wingdings 3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  there are several other RPV cases to be considered. E.g. </a:t>
              </a:r>
            </a:p>
            <a:p>
              <a:pPr marL="548640" marR="0" lvl="1" indent="-27432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244A58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9213B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Neutralino might decay in 3 jets (UDD terms)   </a:t>
              </a:r>
            </a:p>
            <a:p>
              <a:pPr marL="27432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Clr>
                  <a:srgbClr val="244A58"/>
                </a:buClr>
                <a:buSzPct val="76000"/>
                <a:buFont typeface="Wingdings 3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213B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aphicFrame>
          <p:nvGraphicFramePr>
            <p:cNvPr id="14" name="Objet 7"/>
            <p:cNvGraphicFramePr>
              <a:graphicFrameLocks noChangeAspect="1"/>
            </p:cNvGraphicFramePr>
            <p:nvPr>
              <p:extLst/>
            </p:nvPr>
          </p:nvGraphicFramePr>
          <p:xfrm>
            <a:off x="843264" y="4061646"/>
            <a:ext cx="3948112" cy="496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3" name="Equation" r:id="rId9" imgW="2019300" imgH="254000" progId="Equation.DSMT4">
                    <p:embed/>
                  </p:oleObj>
                </mc:Choice>
                <mc:Fallback>
                  <p:oleObj name="Equation" r:id="rId9" imgW="2019300" imgH="254000" progId="Equation.DSMT4">
                    <p:embed/>
                    <p:pic>
                      <p:nvPicPr>
                        <p:cNvPr id="14" name="Objet 7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843264" y="4061646"/>
                          <a:ext cx="3948112" cy="4968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" name="矩形 16"/>
          <p:cNvSpPr/>
          <p:nvPr/>
        </p:nvSpPr>
        <p:spPr>
          <a:xfrm>
            <a:off x="5050914" y="116618"/>
            <a:ext cx="1724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1443970" y="756197"/>
                <a:ext cx="4673074" cy="4369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h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→</m:t>
                    </m:r>
                    <m:sSubSup>
                      <m:sSubSup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  <m:r>
                      <a:rPr lang="en-US" sz="2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 </m:t>
                    </m:r>
                    <m:sSubSup>
                      <m:sSubSup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  <a:sym typeface="Wingdings"/>
                              </a:rPr>
                              <m:t>χ</m:t>
                            </m:r>
                          </m:e>
                        </m:acc>
                      </m:e>
                      <m:sub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1</m:t>
                        </m:r>
                      </m:sub>
                      <m:sup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  <a:sym typeface="Wingdings"/>
                          </a:rPr>
                          <m:t>0</m:t>
                        </m:r>
                      </m:sup>
                    </m:sSubSup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→(3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𝑗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)(3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𝑗</m:t>
                    </m:r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Wingdings"/>
                      </a:rPr>
                      <m:t>)</m:t>
                    </m:r>
                  </m:oMath>
                </a14:m>
                <a:r>
                  <a:rPr lang="en-US" sz="2200" dirty="0" smtClean="0">
                    <a:solidFill>
                      <a:srgbClr val="000000"/>
                    </a:solidFill>
                    <a:cs typeface="Arial"/>
                    <a:sym typeface="Wingdings"/>
                  </a:rPr>
                  <a:t>  in </a:t>
                </a:r>
                <a:r>
                  <a:rPr lang="en-US" sz="2200" dirty="0">
                    <a:solidFill>
                      <a:srgbClr val="000000"/>
                    </a:solidFill>
                    <a:cs typeface="Arial"/>
                    <a:sym typeface="Wingdings"/>
                  </a:rPr>
                  <a:t>RPV </a:t>
                </a:r>
                <a:r>
                  <a:rPr lang="en-US" sz="2200" dirty="0" smtClean="0">
                    <a:solidFill>
                      <a:srgbClr val="000000"/>
                    </a:solidFill>
                    <a:cs typeface="Arial"/>
                    <a:sym typeface="Wingdings"/>
                  </a:rPr>
                  <a:t>SUSY </a:t>
                </a:r>
                <a:endParaRPr lang="en-US" sz="2200" dirty="0"/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970" y="756197"/>
                <a:ext cx="4673074" cy="436914"/>
              </a:xfrm>
              <a:prstGeom prst="rect">
                <a:avLst/>
              </a:prstGeom>
              <a:blipFill>
                <a:blip r:embed="rId11"/>
                <a:stretch>
                  <a:fillRect l="-261" t="-6944" r="-783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7222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93708" y="206191"/>
            <a:ext cx="198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p:graphicFrame>
        <p:nvGraphicFramePr>
          <p:cNvPr id="5" name="Object 11">
            <a:extLst>
              <a:ext uri="{FF2B5EF4-FFF2-40B4-BE49-F238E27FC236}">
                <a16:creationId xmlns:a16="http://schemas.microsoft.com/office/drawing/2014/main" id="{3DF84929-0885-4DD1-871E-891A29044E9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816791" y="1292948"/>
          <a:ext cx="5054201" cy="364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4" name="Equation" r:id="rId3" imgW="3098520" imgH="228600" progId="Equation.DSMT4">
                  <p:embed/>
                </p:oleObj>
              </mc:Choice>
              <mc:Fallback>
                <p:oleObj name="Equation" r:id="rId3" imgW="3098520" imgH="228600" progId="Equation.DSMT4">
                  <p:embed/>
                  <p:pic>
                    <p:nvPicPr>
                      <p:cNvPr id="5" name="Object 11">
                        <a:extLst>
                          <a:ext uri="{FF2B5EF4-FFF2-40B4-BE49-F238E27FC236}">
                            <a16:creationId xmlns:a16="http://schemas.microsoft.com/office/drawing/2014/main" id="{3DF84929-0885-4DD1-871E-891A29044E9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6791" y="1292948"/>
                        <a:ext cx="5054201" cy="3644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2">
            <a:extLst>
              <a:ext uri="{FF2B5EF4-FFF2-40B4-BE49-F238E27FC236}">
                <a16:creationId xmlns:a16="http://schemas.microsoft.com/office/drawing/2014/main" id="{FFC84EBF-58FC-4C87-8CC1-3E18695BF4A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816791" y="1677901"/>
          <a:ext cx="1763197" cy="893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5" name="Equation" r:id="rId5" imgW="952200" imgH="482400" progId="Equation.DSMT4">
                  <p:embed/>
                </p:oleObj>
              </mc:Choice>
              <mc:Fallback>
                <p:oleObj name="Equation" r:id="rId5" imgW="952200" imgH="482400" progId="Equation.DSMT4">
                  <p:embed/>
                  <p:pic>
                    <p:nvPicPr>
                      <p:cNvPr id="6" name="Object 22">
                        <a:extLst>
                          <a:ext uri="{FF2B5EF4-FFF2-40B4-BE49-F238E27FC236}">
                            <a16:creationId xmlns:a16="http://schemas.microsoft.com/office/drawing/2014/main" id="{FFC84EBF-58FC-4C87-8CC1-3E18695BF4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6791" y="1677901"/>
                        <a:ext cx="1763197" cy="893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3">
            <a:extLst>
              <a:ext uri="{FF2B5EF4-FFF2-40B4-BE49-F238E27FC236}">
                <a16:creationId xmlns:a16="http://schemas.microsoft.com/office/drawing/2014/main" id="{9BB25A52-1E7E-4846-B1D1-8B070C3E2F5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838600" y="1606463"/>
          <a:ext cx="1786516" cy="977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6" name="Equation" r:id="rId7" imgW="1346040" imgH="736560" progId="Equation.DSMT4">
                  <p:embed/>
                </p:oleObj>
              </mc:Choice>
              <mc:Fallback>
                <p:oleObj name="Equation" r:id="rId7" imgW="1346040" imgH="736560" progId="Equation.DSMT4">
                  <p:embed/>
                  <p:pic>
                    <p:nvPicPr>
                      <p:cNvPr id="7" name="Object 23">
                        <a:extLst>
                          <a:ext uri="{FF2B5EF4-FFF2-40B4-BE49-F238E27FC236}">
                            <a16:creationId xmlns:a16="http://schemas.microsoft.com/office/drawing/2014/main" id="{9BB25A52-1E7E-4846-B1D1-8B070C3E2F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8600" y="1606463"/>
                        <a:ext cx="1786516" cy="977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stomShape 1">
            <a:extLst>
              <a:ext uri="{FF2B5EF4-FFF2-40B4-BE49-F238E27FC236}">
                <a16:creationId xmlns:a16="http://schemas.microsoft.com/office/drawing/2014/main" id="{B1CA2D39-119D-483A-BAAF-1D886DBFE723}"/>
              </a:ext>
            </a:extLst>
          </p:cNvPr>
          <p:cNvSpPr/>
          <p:nvPr/>
        </p:nvSpPr>
        <p:spPr>
          <a:xfrm>
            <a:off x="3150235" y="578434"/>
            <a:ext cx="5984875" cy="5537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  <a:latin typeface="Arial" panose="02080604020202020204" charset="0"/>
                <a:ea typeface="Wingdings" panose="05000000000000000000" charset="2"/>
              </a:rPr>
              <a:t>Georgi – </a:t>
            </a:r>
            <a:r>
              <a:rPr lang="en-US" sz="2800" dirty="0" err="1">
                <a:solidFill>
                  <a:srgbClr val="000000"/>
                </a:solidFill>
                <a:latin typeface="Arial" panose="02080604020202020204" charset="0"/>
                <a:ea typeface="Wingdings" panose="05000000000000000000" charset="2"/>
              </a:rPr>
              <a:t>Machacek</a:t>
            </a:r>
            <a:r>
              <a:rPr lang="en-US" sz="2800" dirty="0">
                <a:solidFill>
                  <a:srgbClr val="000000"/>
                </a:solidFill>
                <a:latin typeface="Arial" panose="02080604020202020204" charset="0"/>
                <a:ea typeface="Wingdings" panose="05000000000000000000" charset="2"/>
              </a:rPr>
              <a:t> (GM) Model</a:t>
            </a:r>
            <a:endParaRPr lang="x-none" altLang="en-US" sz="2800" dirty="0">
              <a:solidFill>
                <a:srgbClr val="000000"/>
              </a:solidFill>
              <a:latin typeface="Arial" panose="02080604020202020204" charset="0"/>
              <a:ea typeface="Wingdings" panose="05000000000000000000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80C370D8-0B4D-42FF-9F66-96FE7ED974E3}"/>
                  </a:ext>
                </a:extLst>
              </p:cNvPr>
              <p:cNvSpPr/>
              <p:nvPr/>
            </p:nvSpPr>
            <p:spPr>
              <a:xfrm>
                <a:off x="290526" y="1173102"/>
                <a:ext cx="5992307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altLang="zh-CN" b="1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Scalar sector of the GM model: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complex isospin doublet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𝜙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, 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𝜙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)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with hypercharge Y=1 ;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real triplet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𝜉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, 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 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𝜉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,  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𝜉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) 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with Y=0;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complex triplet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𝜒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,  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𝜒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+</m:t>
                        </m:r>
                      </m:sup>
                    </m:sSup>
                    <m:r>
                      <a:rPr lang="en-US" altLang="zh-CN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,  </m:t>
                    </m:r>
                    <m:sSup>
                      <m:sSup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𝜒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)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with Y = 2;</a:t>
                </a: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80C370D8-0B4D-42FF-9F66-96FE7ED97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26" y="1173102"/>
                <a:ext cx="5992307" cy="1200329"/>
              </a:xfrm>
              <a:prstGeom prst="rect">
                <a:avLst/>
              </a:prstGeom>
              <a:blipFill>
                <a:blip r:embed="rId9"/>
                <a:stretch>
                  <a:fillRect l="-916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右箭头 9"/>
          <p:cNvSpPr/>
          <p:nvPr/>
        </p:nvSpPr>
        <p:spPr>
          <a:xfrm rot="20300291">
            <a:off x="2568930" y="4036491"/>
            <a:ext cx="1481963" cy="396306"/>
          </a:xfrm>
          <a:prstGeom prst="rightArrow">
            <a:avLst/>
          </a:prstGeom>
          <a:solidFill>
            <a:srgbClr val="00B050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2522488" y="4587012"/>
            <a:ext cx="1481963" cy="396306"/>
          </a:xfrm>
          <a:prstGeom prst="rightArrow">
            <a:avLst/>
          </a:prstGeom>
          <a:solidFill>
            <a:srgbClr val="00B050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 rot="1557534">
            <a:off x="2568929" y="5162417"/>
            <a:ext cx="1481963" cy="396306"/>
          </a:xfrm>
          <a:prstGeom prst="rightArrow">
            <a:avLst/>
          </a:prstGeom>
          <a:solidFill>
            <a:srgbClr val="00B050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20308667">
            <a:off x="2598245" y="5090208"/>
            <a:ext cx="1447800" cy="329086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1855887">
            <a:off x="2600881" y="5926905"/>
            <a:ext cx="1447800" cy="329086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/>
          </p:nvPr>
        </p:nvGraphicFramePr>
        <p:xfrm>
          <a:off x="4022685" y="3729756"/>
          <a:ext cx="35734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7" name="Equation" r:id="rId10" imgW="1892160" imgH="266400" progId="Equation.DSMT4">
                  <p:embed/>
                </p:oleObj>
              </mc:Choice>
              <mc:Fallback>
                <p:oleObj name="Equation" r:id="rId10" imgW="1892160" imgH="266400" progId="Equation.DSMT4">
                  <p:embed/>
                  <p:pic>
                    <p:nvPicPr>
                      <p:cNvPr id="1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2685" y="3729756"/>
                        <a:ext cx="3573462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"/>
          <p:cNvGraphicFramePr>
            <a:graphicFrameLocks noChangeAspect="1"/>
          </p:cNvGraphicFramePr>
          <p:nvPr>
            <p:extLst/>
          </p:nvPr>
        </p:nvGraphicFramePr>
        <p:xfrm>
          <a:off x="4094123" y="4515574"/>
          <a:ext cx="2285982" cy="50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8" name="Equation" r:id="rId12" imgW="1206360" imgH="266400" progId="Equation.DSMT4">
                  <p:embed/>
                </p:oleObj>
              </mc:Choice>
              <mc:Fallback>
                <p:oleObj name="Equation" r:id="rId12" imgW="1206360" imgH="266400" progId="Equation.DSMT4">
                  <p:embed/>
                  <p:pic>
                    <p:nvPicPr>
                      <p:cNvPr id="1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123" y="4515574"/>
                        <a:ext cx="2285982" cy="504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/>
          <p:cNvGraphicFramePr>
            <a:graphicFrameLocks noChangeAspect="1"/>
          </p:cNvGraphicFramePr>
          <p:nvPr>
            <p:extLst/>
          </p:nvPr>
        </p:nvGraphicFramePr>
        <p:xfrm>
          <a:off x="4094123" y="5372830"/>
          <a:ext cx="1355732" cy="50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79" name="Equation" r:id="rId14" imgW="711000" imgH="266400" progId="Equation.DSMT4">
                  <p:embed/>
                </p:oleObj>
              </mc:Choice>
              <mc:Fallback>
                <p:oleObj name="Equation" r:id="rId14" imgW="711000" imgH="266400" progId="Equation.DSMT4">
                  <p:embed/>
                  <p:pic>
                    <p:nvPicPr>
                      <p:cNvPr id="1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123" y="5372830"/>
                        <a:ext cx="1355732" cy="50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上下箭头 17"/>
          <p:cNvSpPr/>
          <p:nvPr/>
        </p:nvSpPr>
        <p:spPr>
          <a:xfrm>
            <a:off x="5094255" y="5944334"/>
            <a:ext cx="142876" cy="28575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上下箭头 18"/>
          <p:cNvSpPr/>
          <p:nvPr/>
        </p:nvSpPr>
        <p:spPr>
          <a:xfrm>
            <a:off x="1950983" y="4944202"/>
            <a:ext cx="285752" cy="50006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1ED91F6-CDD2-40FF-A796-D16D2AA80BCA}"/>
              </a:ext>
            </a:extLst>
          </p:cNvPr>
          <p:cNvSpPr/>
          <p:nvPr/>
        </p:nvSpPr>
        <p:spPr>
          <a:xfrm>
            <a:off x="4045395" y="3273146"/>
            <a:ext cx="5801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Physical fields </a:t>
            </a:r>
            <a:r>
              <a:rPr lang="en-US" altLang="zh-CN" b="1" dirty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under the custodial SU(2) symmetry</a:t>
            </a:r>
            <a:endParaRPr lang="zh-CN" altLang="en-US" dirty="0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194E52E-4C4F-4D38-A66A-45D0F83840F0}"/>
              </a:ext>
            </a:extLst>
          </p:cNvPr>
          <p:cNvGrpSpPr/>
          <p:nvPr/>
        </p:nvGrpSpPr>
        <p:grpSpPr>
          <a:xfrm>
            <a:off x="390747" y="3415497"/>
            <a:ext cx="1845988" cy="1516617"/>
            <a:chOff x="-38121" y="4626141"/>
            <a:chExt cx="1845988" cy="15166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9BDE23C9-0F7D-4AB8-8908-B06DC4BA2AF0}"/>
                    </a:ext>
                  </a:extLst>
                </p:cNvPr>
                <p:cNvSpPr txBox="1"/>
                <p:nvPr/>
              </p:nvSpPr>
              <p:spPr>
                <a:xfrm>
                  <a:off x="56148" y="4626141"/>
                  <a:ext cx="1514069" cy="28866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+8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i="0">
                                <a:latin typeface="Cambria Math" panose="020405030504060302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altLang="zh-CN" b="0" dirty="0"/>
                </a:p>
              </p:txBody>
            </p:sp>
          </mc:Choice>
          <mc:Fallback xmlns="">
            <p:sp>
              <p:nvSpPr>
                <p:cNvPr id="3" name="文本框 2">
                  <a:extLst>
                    <a:ext uri="{FF2B5EF4-FFF2-40B4-BE49-F238E27FC236}">
                      <a16:creationId xmlns:a16="http://schemas.microsoft.com/office/drawing/2014/main" id="{9BDE23C9-0F7D-4AB8-8908-B06DC4BA2A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48" y="4626141"/>
                  <a:ext cx="1514069" cy="288669"/>
                </a:xfrm>
                <a:prstGeom prst="rect">
                  <a:avLst/>
                </a:prstGeom>
                <a:blipFill>
                  <a:blip r:embed="rId46"/>
                  <a:stretch>
                    <a:fillRect l="-1613" r="-1210" b="-23404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id="{BD338CA5-54E6-41D5-A8D0-CD2F7A43AA74}"/>
                    </a:ext>
                  </a:extLst>
                </p:cNvPr>
                <p:cNvSpPr/>
                <p:nvPr/>
              </p:nvSpPr>
              <p:spPr>
                <a:xfrm>
                  <a:off x="-33022" y="4935298"/>
                  <a:ext cx="1840889" cy="67531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rad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den>
                            </m:f>
                          </m:e>
                        </m:func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0" name="矩形 9">
                  <a:extLst>
                    <a:ext uri="{FF2B5EF4-FFF2-40B4-BE49-F238E27FC236}">
                      <a16:creationId xmlns:a16="http://schemas.microsoft.com/office/drawing/2014/main" id="{BD338CA5-54E6-41D5-A8D0-CD2F7A43AA7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3022" y="4935298"/>
                  <a:ext cx="1840889" cy="675313"/>
                </a:xfrm>
                <a:prstGeom prst="rect">
                  <a:avLst/>
                </a:prstGeom>
                <a:blipFill>
                  <a:blip r:embed="rId4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矩形 23">
                  <a:extLst>
                    <a:ext uri="{FF2B5EF4-FFF2-40B4-BE49-F238E27FC236}">
                      <a16:creationId xmlns:a16="http://schemas.microsoft.com/office/drawing/2014/main" id="{E0ED4215-E319-4995-BFDE-2E1FFBFA1F3C}"/>
                    </a:ext>
                  </a:extLst>
                </p:cNvPr>
                <p:cNvSpPr/>
                <p:nvPr/>
              </p:nvSpPr>
              <p:spPr>
                <a:xfrm>
                  <a:off x="-38121" y="5578629"/>
                  <a:ext cx="1445652" cy="5641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 panose="02040503050406030204" pitchFamily="18" charset="0"/>
                                      </a:rPr>
                                      <m:t>v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 panose="02040503050406030204" pitchFamily="18" charset="0"/>
                                      </a:rPr>
                                      <m:t>Φ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den>
                            </m:f>
                          </m:e>
                        </m:func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1" name="矩形 10">
                  <a:extLst>
                    <a:ext uri="{FF2B5EF4-FFF2-40B4-BE49-F238E27FC236}">
                      <a16:creationId xmlns:a16="http://schemas.microsoft.com/office/drawing/2014/main" id="{E0ED4215-E319-4995-BFDE-2E1FFBFA1F3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8121" y="5578629"/>
                  <a:ext cx="1445652" cy="564129"/>
                </a:xfrm>
                <a:prstGeom prst="rect">
                  <a:avLst/>
                </a:prstGeom>
                <a:blipFill>
                  <a:blip r:embed="rId4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66784A96-E89A-4EC3-B05A-67272E21AC7A}"/>
                  </a:ext>
                </a:extLst>
              </p:cNvPr>
              <p:cNvSpPr/>
              <p:nvPr/>
            </p:nvSpPr>
            <p:spPr>
              <a:xfrm>
                <a:off x="8597557" y="3713080"/>
                <a:ext cx="3400236" cy="2673681"/>
              </a:xfrm>
              <a:prstGeom prst="rect">
                <a:avLst/>
              </a:prstGeom>
              <a:ln w="28575">
                <a:solidFill>
                  <a:srgbClr val="FF0000"/>
                </a:solidFill>
                <a:prstDash val="sysDot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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H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</a:rPr>
                  <a:t>ave a common mass </a:t>
                </a: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M(H</a:t>
                </a:r>
                <a:r>
                  <a:rPr lang="en-US" altLang="zh-CN" baseline="-25000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5</a:t>
                </a: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)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</a:rPr>
                  <a:t>;</a:t>
                </a:r>
              </a:p>
              <a:p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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D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</a:rPr>
                  <a:t>o not couple to fermions;</a:t>
                </a:r>
              </a:p>
              <a:p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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T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</a:rPr>
                  <a:t>ree-level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zh-CN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𝐻</m:t>
                        </m:r>
                      </m:e>
                      <m:sub>
                        <m:r>
                          <a:rPr lang="en-US" altLang="zh-CN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5</m:t>
                        </m:r>
                      </m:sub>
                    </m:sSub>
                    <m:r>
                      <a:rPr lang="en-US" altLang="zh-CN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𝑉𝑉</m:t>
                    </m:r>
                    <m:r>
                      <a:rPr lang="en-US" altLang="zh-CN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</a:rPr>
                  <a:t>interaction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</a:rPr>
                  <a:t>;</a:t>
                </a:r>
              </a:p>
              <a:p>
                <a:pPr marL="285750" indent="-285750">
                  <a:buFont typeface="Symbol" panose="05050102010706020507" pitchFamily="18" charset="2"/>
                  <a:buChar char="¨"/>
                </a:pP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Production via </a:t>
                </a: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VBF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;</a:t>
                </a:r>
              </a:p>
              <a:p>
                <a:pPr marL="285750" indent="-285750">
                  <a:buFont typeface="Symbol" panose="05050102010706020507" pitchFamily="18" charset="2"/>
                  <a:buChar char="¨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dirty="0"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g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𝐻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5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𝑉𝑉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) </m:t>
                    </m:r>
                  </m:oMath>
                </a14:m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ea typeface="方正书宋_GBK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ea typeface="方正书宋_GBK" charset="-122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𝐻</m:t>
                            </m:r>
                          </m:sub>
                        </m:sSub>
                      </m:e>
                    </m:func>
                    <m:r>
                      <a:rPr lang="en-US" altLang="zh-CN" i="1">
                        <a:latin typeface="Cambria Math" panose="02040503050406030204" pitchFamily="18" charset="0"/>
                        <a:ea typeface="方正书宋_GBK" charset="-122"/>
                      </a:rPr>
                      <m:t> </m:t>
                    </m:r>
                  </m:oMath>
                </a14:m>
                <a:endParaRPr lang="en-US" altLang="zh-CN" dirty="0">
                  <a:latin typeface="Arial" panose="02080604020202020204" charset="0"/>
                  <a:ea typeface="方正书宋_GBK" charset="-122"/>
                  <a:sym typeface="Wingdings" panose="05000000000000000000" pitchFamily="2" charset="2"/>
                </a:endParaRPr>
              </a:p>
              <a:p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      =&gt;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𝜎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𝑉𝐵𝐹</m:t>
                        </m:r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  <a:sym typeface="Wingdings" panose="05000000000000000000" pitchFamily="2" charset="2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  <a:sym typeface="Wingdings" panose="05000000000000000000" pitchFamily="2" charset="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  <a:sym typeface="Wingdings" panose="05000000000000000000" pitchFamily="2" charset="2"/>
                              </a:rPr>
                              <m:t>5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 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𝜃</m:t>
                        </m:r>
                      </m:e>
                      <m:sub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;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dirty="0"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BR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  <a:ea typeface="方正书宋_GBK" charset="-12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±</m:t>
                            </m:r>
                          </m:sup>
                        </m:sSub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   </m:t>
                        </m:r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𝑊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±</m:t>
                            </m:r>
                          </m:sup>
                        </m:s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𝑍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方正书宋_GBK" charset="-122"/>
                      </a:rPr>
                      <m:t>     </m:t>
                    </m:r>
                    <m:r>
                      <a:rPr lang="en-US" altLang="zh-CN" i="1">
                        <a:latin typeface="Cambria Math" panose="02040503050406030204" pitchFamily="18" charset="0"/>
                        <a:ea typeface="方正书宋_GBK" charset="-122"/>
                        <a:sym typeface="Symbol" panose="05050102010706020507" pitchFamily="18" charset="2"/>
                      </a:rPr>
                      <m:t></m:t>
                    </m:r>
                    <m:r>
                      <a:rPr lang="en-US" altLang="zh-CN">
                        <a:latin typeface="Cambria Math" panose="02040503050406030204" pitchFamily="18" charset="0"/>
                        <a:ea typeface="方正书宋_GBK" charset="-122"/>
                        <a:sym typeface="Symbol" panose="05050102010706020507" pitchFamily="18" charset="2"/>
                      </a:rPr>
                      <m:t> 100 %</m:t>
                    </m:r>
                  </m:oMath>
                </a14:m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 ;</a:t>
                </a:r>
              </a:p>
              <a:p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方正书宋_GBK" charset="-122"/>
                        <a:sym typeface="Wingdings" panose="05000000000000000000" pitchFamily="2" charset="2"/>
                      </a:rPr>
                      <m:t>BR</m:t>
                    </m:r>
                    <m:d>
                      <m:dPr>
                        <m:ctrlPr>
                          <a:rPr lang="en-US" altLang="zh-CN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±±</m:t>
                            </m:r>
                          </m:sup>
                        </m:sSub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𝑊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±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𝑊</m:t>
                            </m:r>
                          </m:e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±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dirty="0">
                    <a:solidFill>
                      <a:prstClr val="black"/>
                    </a:solidFill>
                    <a:ea typeface="方正书宋_GBK" charset="-122"/>
                    <a:sym typeface="Symbol" panose="05050102010706020507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方正书宋_GBK" charset="-122"/>
                        <a:sym typeface="Symbol" panose="05050102010706020507" pitchFamily="18" charset="2"/>
                      </a:rPr>
                      <m:t></m:t>
                    </m:r>
                    <m:r>
                      <a:rPr lang="en-US" altLang="zh-CN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方正书宋_GBK" charset="-122"/>
                        <a:sym typeface="Symbol" panose="05050102010706020507" pitchFamily="18" charset="2"/>
                      </a:rPr>
                      <m:t> 100 %</m:t>
                    </m:r>
                  </m:oMath>
                </a14:m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 ;</a:t>
                </a:r>
              </a:p>
              <a:p>
                <a:r>
                  <a:rPr lang="en-US" altLang="zh-CN" dirty="0">
                    <a:solidFill>
                      <a:prstClr val="black"/>
                    </a:solidFill>
                    <a:latin typeface="Arial" panose="02080604020202020204" charset="0"/>
                    <a:ea typeface="方正书宋_GBK" charset="-122"/>
                    <a:sym typeface="Symbol" panose="05050102010706020507" pitchFamily="18" charset="2"/>
                  </a:rPr>
                  <a:t> </a:t>
                </a:r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2 free pars. </a:t>
                </a: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M(H</a:t>
                </a:r>
                <a:r>
                  <a:rPr lang="en-US" altLang="zh-CN" baseline="-25000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5</a:t>
                </a:r>
                <a:r>
                  <a:rPr lang="en-US" altLang="zh-CN" dirty="0">
                    <a:solidFill>
                      <a:srgbClr val="FF0000"/>
                    </a:solidFill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),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方正书宋_GBK" charset="-122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方正书宋_GBK" charset="-122"/>
                              </a:rPr>
                              <m:t>𝐻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altLang="zh-CN" dirty="0">
                    <a:latin typeface="Arial" panose="02080604020202020204" charset="0"/>
                    <a:ea typeface="方正书宋_GBK" charset="-122"/>
                    <a:sym typeface="Wingdings" panose="05000000000000000000" pitchFamily="2" charset="2"/>
                  </a:rPr>
                  <a:t> .</a:t>
                </a:r>
              </a:p>
            </p:txBody>
          </p:sp>
        </mc:Choice>
        <mc:Fallback xmlns="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66784A96-E89A-4EC3-B05A-67272E21AC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7557" y="3713080"/>
                <a:ext cx="3400236" cy="2673681"/>
              </a:xfrm>
              <a:prstGeom prst="rect">
                <a:avLst/>
              </a:prstGeom>
              <a:blipFill>
                <a:blip r:embed="rId49"/>
                <a:stretch>
                  <a:fillRect l="-1066" t="-676" r="-2842" b="-2027"/>
                </a:stretch>
              </a:blipFill>
              <a:ln w="28575">
                <a:solidFill>
                  <a:srgbClr val="FF0000"/>
                </a:solidFill>
                <a:prstDash val="sysDot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椭圆 25">
            <a:extLst>
              <a:ext uri="{FF2B5EF4-FFF2-40B4-BE49-F238E27FC236}">
                <a16:creationId xmlns:a16="http://schemas.microsoft.com/office/drawing/2014/main" id="{9DF77E48-B6C9-42D9-A1F0-7862B4B0D293}"/>
              </a:ext>
            </a:extLst>
          </p:cNvPr>
          <p:cNvSpPr/>
          <p:nvPr/>
        </p:nvSpPr>
        <p:spPr>
          <a:xfrm>
            <a:off x="5136787" y="3716215"/>
            <a:ext cx="1059050" cy="5274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8A3B5BC5-912A-4936-9CED-3476D8DFDFFC}"/>
              </a:ext>
            </a:extLst>
          </p:cNvPr>
          <p:cNvSpPr/>
          <p:nvPr/>
        </p:nvSpPr>
        <p:spPr>
          <a:xfrm>
            <a:off x="6654557" y="3729691"/>
            <a:ext cx="1059050" cy="5274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箭头: 右 18">
            <a:extLst>
              <a:ext uri="{FF2B5EF4-FFF2-40B4-BE49-F238E27FC236}">
                <a16:creationId xmlns:a16="http://schemas.microsoft.com/office/drawing/2014/main" id="{61798866-C0DA-4B75-B1AB-14A4B82AC5CF}"/>
              </a:ext>
            </a:extLst>
          </p:cNvPr>
          <p:cNvSpPr/>
          <p:nvPr/>
        </p:nvSpPr>
        <p:spPr>
          <a:xfrm rot="2195697">
            <a:off x="7658508" y="4266849"/>
            <a:ext cx="948306" cy="496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09212B1-92C0-4423-9C34-25A2C169F014}"/>
              </a:ext>
            </a:extLst>
          </p:cNvPr>
          <p:cNvSpPr/>
          <p:nvPr/>
        </p:nvSpPr>
        <p:spPr>
          <a:xfrm>
            <a:off x="256997" y="2447921"/>
            <a:ext cx="5313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US" altLang="zh-CN" dirty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Scalar potential is chosen to preserve a </a:t>
            </a:r>
            <a:r>
              <a:rPr lang="en-US" altLang="zh-CN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global SU(2)</a:t>
            </a:r>
            <a:r>
              <a:rPr lang="en-US" altLang="zh-CN" baseline="-25000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L</a:t>
            </a:r>
            <a:r>
              <a:rPr lang="en-US" altLang="zh-CN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 </a:t>
            </a:r>
            <a:r>
              <a:rPr lang="en-US" altLang="zh-CN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Symbol" panose="05050102010706020507" pitchFamily="18" charset="2"/>
              </a:rPr>
              <a:t></a:t>
            </a:r>
            <a:r>
              <a:rPr lang="en-US" altLang="zh-CN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 SU(2)</a:t>
            </a:r>
            <a:r>
              <a:rPr lang="en-US" altLang="zh-CN" baseline="-25000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R</a:t>
            </a:r>
            <a:r>
              <a:rPr lang="en-US" altLang="zh-CN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 symmetry</a:t>
            </a:r>
          </a:p>
        </p:txBody>
      </p:sp>
      <p:graphicFrame>
        <p:nvGraphicFramePr>
          <p:cNvPr id="30" name="Object 11"/>
          <p:cNvGraphicFramePr>
            <a:graphicFrameLocks noChangeAspect="1"/>
          </p:cNvGraphicFramePr>
          <p:nvPr>
            <p:extLst/>
          </p:nvPr>
        </p:nvGraphicFramePr>
        <p:xfrm>
          <a:off x="1879545" y="4301261"/>
          <a:ext cx="500066" cy="59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0" name="Equation" r:id="rId50" imgW="139680" imgH="164880" progId="Equation.DSMT4">
                  <p:embed/>
                </p:oleObj>
              </mc:Choice>
              <mc:Fallback>
                <p:oleObj name="Equation" r:id="rId50" imgW="139680" imgH="164880" progId="Equation.DSMT4">
                  <p:embed/>
                  <p:pic>
                    <p:nvPicPr>
                      <p:cNvPr id="3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9545" y="4301261"/>
                        <a:ext cx="500066" cy="59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2"/>
          <p:cNvGraphicFramePr>
            <a:graphicFrameLocks noChangeAspect="1"/>
          </p:cNvGraphicFramePr>
          <p:nvPr>
            <p:extLst/>
          </p:nvPr>
        </p:nvGraphicFramePr>
        <p:xfrm>
          <a:off x="1879545" y="5444269"/>
          <a:ext cx="500066" cy="461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1" name="Equation" r:id="rId52" imgW="164880" imgH="152280" progId="Equation.DSMT4">
                  <p:embed/>
                </p:oleObj>
              </mc:Choice>
              <mc:Fallback>
                <p:oleObj name="Equation" r:id="rId52" imgW="164880" imgH="152280" progId="Equation.DSMT4">
                  <p:embed/>
                  <p:pic>
                    <p:nvPicPr>
                      <p:cNvPr id="31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9545" y="5444269"/>
                        <a:ext cx="500066" cy="461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3"/>
          <p:cNvGraphicFramePr>
            <a:graphicFrameLocks noChangeAspect="1"/>
          </p:cNvGraphicFramePr>
          <p:nvPr>
            <p:extLst/>
          </p:nvPr>
        </p:nvGraphicFramePr>
        <p:xfrm>
          <a:off x="488493" y="4940226"/>
          <a:ext cx="1357322" cy="445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2" name="Equation" r:id="rId54" imgW="774360" imgH="253800" progId="Equation.DSMT4">
                  <p:embed/>
                </p:oleObj>
              </mc:Choice>
              <mc:Fallback>
                <p:oleObj name="Equation" r:id="rId54" imgW="774360" imgH="253800" progId="Equation.DSMT4">
                  <p:embed/>
                  <p:pic>
                    <p:nvPicPr>
                      <p:cNvPr id="32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493" y="4940226"/>
                        <a:ext cx="1357322" cy="4450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9"/>
          <p:cNvGraphicFramePr>
            <a:graphicFrameLocks noChangeAspect="1"/>
          </p:cNvGraphicFramePr>
          <p:nvPr>
            <p:extLst/>
          </p:nvPr>
        </p:nvGraphicFramePr>
        <p:xfrm>
          <a:off x="4094123" y="6230086"/>
          <a:ext cx="1343032" cy="522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3" name="Equation" r:id="rId56" imgW="685800" imgH="266400" progId="Equation.DSMT4">
                  <p:embed/>
                </p:oleObj>
              </mc:Choice>
              <mc:Fallback>
                <p:oleObj name="Equation" r:id="rId56" imgW="685800" imgH="266400" progId="Equation.DSMT4">
                  <p:embed/>
                  <p:pic>
                    <p:nvPicPr>
                      <p:cNvPr id="3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123" y="6230086"/>
                        <a:ext cx="1343032" cy="522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0"/>
          <p:cNvGraphicFramePr>
            <a:graphicFrameLocks noChangeAspect="1"/>
          </p:cNvGraphicFramePr>
          <p:nvPr>
            <p:extLst/>
          </p:nvPr>
        </p:nvGraphicFramePr>
        <p:xfrm>
          <a:off x="5411831" y="5916365"/>
          <a:ext cx="13319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4" name="Equation" r:id="rId58" imgW="736560" imgH="203040" progId="Equation.DSMT4">
                  <p:embed/>
                </p:oleObj>
              </mc:Choice>
              <mc:Fallback>
                <p:oleObj name="Equation" r:id="rId58" imgW="736560" imgH="203040" progId="Equation.DSMT4">
                  <p:embed/>
                  <p:pic>
                    <p:nvPicPr>
                      <p:cNvPr id="3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831" y="5916365"/>
                        <a:ext cx="1331912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右箭头 34"/>
          <p:cNvSpPr/>
          <p:nvPr/>
        </p:nvSpPr>
        <p:spPr>
          <a:xfrm>
            <a:off x="7374609" y="6532834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6" name="Object 26"/>
          <p:cNvGraphicFramePr>
            <a:graphicFrameLocks noChangeAspect="1"/>
          </p:cNvGraphicFramePr>
          <p:nvPr>
            <p:extLst/>
          </p:nvPr>
        </p:nvGraphicFramePr>
        <p:xfrm>
          <a:off x="7009881" y="6380899"/>
          <a:ext cx="285752" cy="371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5" name="Equation" r:id="rId60" imgW="126720" imgH="164880" progId="Equation.DSMT4">
                  <p:embed/>
                </p:oleObj>
              </mc:Choice>
              <mc:Fallback>
                <p:oleObj name="Equation" r:id="rId60" imgW="126720" imgH="164880" progId="Equation.DSMT4">
                  <p:embed/>
                  <p:pic>
                    <p:nvPicPr>
                      <p:cNvPr id="36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9881" y="6380899"/>
                        <a:ext cx="285752" cy="3714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27"/>
          <p:cNvGraphicFramePr>
            <a:graphicFrameLocks noChangeAspect="1"/>
          </p:cNvGraphicFramePr>
          <p:nvPr>
            <p:extLst/>
          </p:nvPr>
        </p:nvGraphicFramePr>
        <p:xfrm>
          <a:off x="6998769" y="5429780"/>
          <a:ext cx="296864" cy="296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6" name="Equation" r:id="rId62" imgW="164880" imgH="164880" progId="Equation.DSMT4">
                  <p:embed/>
                </p:oleObj>
              </mc:Choice>
              <mc:Fallback>
                <p:oleObj name="Equation" r:id="rId62" imgW="164880" imgH="164880" progId="Equation.DSMT4">
                  <p:embed/>
                  <p:pic>
                    <p:nvPicPr>
                      <p:cNvPr id="37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8769" y="5429780"/>
                        <a:ext cx="296864" cy="296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左大括号 37"/>
          <p:cNvSpPr/>
          <p:nvPr/>
        </p:nvSpPr>
        <p:spPr>
          <a:xfrm>
            <a:off x="6757658" y="5605997"/>
            <a:ext cx="214314" cy="1000132"/>
          </a:xfrm>
          <a:prstGeom prst="leftBrac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aphicFrame>
        <p:nvGraphicFramePr>
          <p:cNvPr id="39" name="Object 19"/>
          <p:cNvGraphicFramePr>
            <a:graphicFrameLocks noChangeAspect="1"/>
          </p:cNvGraphicFramePr>
          <p:nvPr>
            <p:extLst/>
          </p:nvPr>
        </p:nvGraphicFramePr>
        <p:xfrm>
          <a:off x="7946113" y="6461396"/>
          <a:ext cx="1520336" cy="315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87" name="Equation" r:id="rId64" imgW="977760" imgH="203040" progId="Equation.DSMT4">
                  <p:embed/>
                </p:oleObj>
              </mc:Choice>
              <mc:Fallback>
                <p:oleObj name="Equation" r:id="rId64" imgW="977760" imgH="203040" progId="Equation.DSMT4">
                  <p:embed/>
                  <p:pic>
                    <p:nvPicPr>
                      <p:cNvPr id="39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6113" y="6461396"/>
                        <a:ext cx="1520336" cy="3159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矩形 39">
            <a:extLst>
              <a:ext uri="{FF2B5EF4-FFF2-40B4-BE49-F238E27FC236}">
                <a16:creationId xmlns:a16="http://schemas.microsoft.com/office/drawing/2014/main" id="{80C370D8-0B4D-42FF-9F66-96FE7ED974E3}"/>
              </a:ext>
            </a:extLst>
          </p:cNvPr>
          <p:cNvSpPr/>
          <p:nvPr/>
        </p:nvSpPr>
        <p:spPr>
          <a:xfrm>
            <a:off x="8345598" y="2714266"/>
            <a:ext cx="3763955" cy="507831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1500" b="1" dirty="0" smtClean="0">
                <a:solidFill>
                  <a:srgbClr val="FF0000"/>
                </a:solidFill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Signatures</a:t>
            </a:r>
            <a:r>
              <a:rPr lang="en-US" altLang="zh-CN" sz="1500" b="1" dirty="0" smtClean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 of the five-</a:t>
            </a:r>
            <a:r>
              <a:rPr lang="en-US" altLang="zh-CN" sz="1500" b="1" dirty="0" err="1" smtClean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plet</a:t>
            </a:r>
            <a:r>
              <a:rPr lang="en-US" altLang="zh-CN" sz="1500" b="1" dirty="0" smtClean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 in </a:t>
            </a:r>
            <a:r>
              <a:rPr lang="en-US" altLang="zh-CN" sz="1500" b="1" dirty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GM model</a:t>
            </a:r>
            <a:r>
              <a:rPr lang="en-US" altLang="zh-CN" sz="1500" b="1" dirty="0" smtClean="0">
                <a:latin typeface="Arial" panose="02080604020202020204" charset="0"/>
                <a:ea typeface="方正书宋_GBK" charset="-122"/>
                <a:sym typeface="Wingdings" panose="05000000000000000000" pitchFamily="2" charset="2"/>
              </a:rPr>
              <a:t>: </a:t>
            </a:r>
          </a:p>
          <a:p>
            <a:pPr>
              <a:lnSpc>
                <a:spcPct val="100000"/>
              </a:lnSpc>
            </a:pPr>
            <a:r>
              <a:rPr lang="en-US" altLang="zh-CN" sz="1200" dirty="0" smtClean="0"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  <a:sym typeface="Wingdings" panose="05000000000000000000" pitchFamily="2" charset="2"/>
              </a:rPr>
              <a:t>[H. Logan, M. </a:t>
            </a:r>
            <a:r>
              <a:rPr lang="en-US" altLang="zh-CN" sz="1200" dirty="0" err="1" smtClean="0"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  <a:sym typeface="Wingdings" panose="05000000000000000000" pitchFamily="2" charset="2"/>
              </a:rPr>
              <a:t>Zaro</a:t>
            </a:r>
            <a:r>
              <a:rPr lang="en-US" altLang="zh-CN" sz="1200" dirty="0" smtClean="0"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  <a:sym typeface="Wingdings" panose="05000000000000000000" pitchFamily="2" charset="2"/>
              </a:rPr>
              <a:t>, LHCHXSWG-2015-001]</a:t>
            </a:r>
            <a:endParaRPr lang="en-US" altLang="zh-CN" sz="1200" dirty="0">
              <a:latin typeface="Times New Roman" panose="02020603050405020304" pitchFamily="18" charset="0"/>
              <a:ea typeface="方正书宋_GBK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1" name="箭头: 右 18">
            <a:extLst>
              <a:ext uri="{FF2B5EF4-FFF2-40B4-BE49-F238E27FC236}">
                <a16:creationId xmlns:a16="http://schemas.microsoft.com/office/drawing/2014/main" id="{61798866-C0DA-4B75-B1AB-14A4B82AC5CF}"/>
              </a:ext>
            </a:extLst>
          </p:cNvPr>
          <p:cNvSpPr/>
          <p:nvPr/>
        </p:nvSpPr>
        <p:spPr>
          <a:xfrm rot="5400000">
            <a:off x="10236879" y="3215350"/>
            <a:ext cx="442125" cy="4962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936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0CA49C6-C58D-49FB-88A7-B19879D8B800}"/>
              </a:ext>
            </a:extLst>
          </p:cNvPr>
          <p:cNvSpPr/>
          <p:nvPr/>
        </p:nvSpPr>
        <p:spPr>
          <a:xfrm>
            <a:off x="418027" y="630866"/>
            <a:ext cx="50447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Signal via </a:t>
            </a:r>
            <a:r>
              <a:rPr lang="en-US" altLang="zh-CN" sz="1600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WW-fusion </a:t>
            </a:r>
            <a:r>
              <a:rPr lang="en-US" altLang="zh-CN" sz="1600" dirty="0">
                <a:solidFill>
                  <a:prstClr val="black"/>
                </a:solidFill>
                <a:ea typeface="宋体" panose="02010600030101010101" pitchFamily="2" charset="-122"/>
                <a:cs typeface="Arial"/>
              </a:rPr>
              <a:t>in the </a:t>
            </a:r>
            <a:r>
              <a:rPr lang="en-US" altLang="zh-CN" sz="1600" dirty="0" err="1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Georgi-Machacek</a:t>
            </a:r>
            <a:r>
              <a:rPr lang="en-US" altLang="zh-CN" sz="1600" dirty="0">
                <a:solidFill>
                  <a:srgbClr val="FF0000"/>
                </a:solidFill>
                <a:ea typeface="宋体" panose="02010600030101010101" pitchFamily="2" charset="-122"/>
                <a:cs typeface="Arial"/>
              </a:rPr>
              <a:t> model</a:t>
            </a:r>
            <a:endParaRPr lang="en-US" altLang="zh-CN" sz="1600" dirty="0">
              <a:solidFill>
                <a:srgbClr val="FF0000"/>
              </a:solidFill>
              <a:ea typeface="宋体" panose="02010600030101010101" pitchFamily="2" charset="-122"/>
              <a:cs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A560C9A-88F1-473D-971F-B0E73F181EE1}"/>
                  </a:ext>
                </a:extLst>
              </p:cNvPr>
              <p:cNvSpPr txBox="1"/>
              <p:nvPr/>
            </p:nvSpPr>
            <p:spPr>
              <a:xfrm>
                <a:off x="478987" y="901277"/>
                <a:ext cx="5015989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−−</m:t>
                          </m:r>
                        </m:sup>
                      </m:sSubSup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p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p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)→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j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9A560C9A-88F1-473D-971F-B0E73F181E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87" y="901277"/>
                <a:ext cx="5015989" cy="299313"/>
              </a:xfrm>
              <a:prstGeom prst="rect">
                <a:avLst/>
              </a:prstGeom>
              <a:blipFill>
                <a:blip r:embed="rId3"/>
                <a:stretch>
                  <a:fillRect l="-608" r="-1338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131104CA-D99A-473B-AC00-69476A22EB67}"/>
                  </a:ext>
                </a:extLst>
              </p:cNvPr>
              <p:cNvSpPr/>
              <p:nvPr/>
            </p:nvSpPr>
            <p:spPr>
              <a:xfrm>
                <a:off x="434310" y="1211712"/>
                <a:ext cx="265271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tx1"/>
                    </a:solidFill>
                    <a:cs typeface="Arial"/>
                  </a:rPr>
                  <a:t>Final state: </a:t>
                </a:r>
                <a:r>
                  <a:rPr lang="en-US" altLang="zh-CN" sz="1400" dirty="0">
                    <a:solidFill>
                      <a:schemeClr val="tx1"/>
                    </a:solidFill>
                    <a:cs typeface="Arial"/>
                    <a:sym typeface="Symbol" panose="05050102010706020507" pitchFamily="18" charset="2"/>
                  </a:rPr>
                  <a:t> 1 j + 2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  <a:sym typeface="Symbol" panose="05050102010706020507" pitchFamily="18" charset="2"/>
                          </a:rPr>
                          <m:t>𝜇</m:t>
                        </m:r>
                      </m:e>
                      <m:sup>
                        <m:r>
                          <a:rPr lang="en-US" altLang="zh-CN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400" dirty="0">
                    <a:solidFill>
                      <a:schemeClr val="tx1"/>
                    </a:solidFill>
                  </a:rPr>
                  <a:t>+ MET</a:t>
                </a:r>
                <a:endParaRPr lang="zh-CN" alt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131104CA-D99A-473B-AC00-69476A22EB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10" y="1211712"/>
                <a:ext cx="2652714" cy="307777"/>
              </a:xfrm>
              <a:prstGeom prst="rect">
                <a:avLst/>
              </a:prstGeom>
              <a:blipFill>
                <a:blip r:embed="rId4"/>
                <a:stretch>
                  <a:fillRect l="-690" t="-6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Object 6">
            <a:extLst>
              <a:ext uri="{FF2B5EF4-FFF2-40B4-BE49-F238E27FC236}">
                <a16:creationId xmlns:a16="http://schemas.microsoft.com/office/drawing/2014/main" id="{C056A107-191A-4776-9D9D-9E35916CA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646327"/>
              </p:ext>
            </p:extLst>
          </p:nvPr>
        </p:nvGraphicFramePr>
        <p:xfrm>
          <a:off x="1639973" y="4343484"/>
          <a:ext cx="2658867" cy="79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0" name="Equation" r:id="rId5" imgW="2108160" imgH="736560" progId="Equation.DSMT4">
                  <p:embed/>
                </p:oleObj>
              </mc:Choice>
              <mc:Fallback>
                <p:oleObj name="Equation" r:id="rId5" imgW="2108160" imgH="736560" progId="Equation.DSMT4">
                  <p:embed/>
                  <p:pic>
                    <p:nvPicPr>
                      <p:cNvPr id="33" name="Object 6">
                        <a:extLst>
                          <a:ext uri="{FF2B5EF4-FFF2-40B4-BE49-F238E27FC236}">
                            <a16:creationId xmlns:a16="http://schemas.microsoft.com/office/drawing/2014/main" id="{C056A107-191A-4776-9D9D-9E35916CA1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973" y="4343484"/>
                        <a:ext cx="2658867" cy="7939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12">
            <a:extLst>
              <a:ext uri="{FF2B5EF4-FFF2-40B4-BE49-F238E27FC236}">
                <a16:creationId xmlns:a16="http://schemas.microsoft.com/office/drawing/2014/main" id="{52664350-A405-4013-BB91-4F7BCBCA087E}"/>
              </a:ext>
            </a:extLst>
          </p:cNvPr>
          <p:cNvSpPr txBox="1"/>
          <p:nvPr/>
        </p:nvSpPr>
        <p:spPr>
          <a:xfrm>
            <a:off x="487170" y="4297678"/>
            <a:ext cx="9653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/>
              <a:t>Basic cut</a:t>
            </a:r>
            <a:endParaRPr lang="zh-CN" altLang="en-US" sz="1500" dirty="0"/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C464DD6A-A61F-4D23-9CD2-F54A608BFB38}"/>
              </a:ext>
            </a:extLst>
          </p:cNvPr>
          <p:cNvSpPr txBox="1"/>
          <p:nvPr/>
        </p:nvSpPr>
        <p:spPr>
          <a:xfrm>
            <a:off x="487170" y="5703252"/>
            <a:ext cx="110479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</a:rPr>
              <a:t>Optimized</a:t>
            </a:r>
            <a:r>
              <a:rPr lang="en-US" altLang="zh-CN" sz="1500" dirty="0"/>
              <a:t> </a:t>
            </a:r>
            <a:endParaRPr lang="zh-CN" altLang="en-US" sz="1500" dirty="0"/>
          </a:p>
        </p:txBody>
      </p:sp>
      <p:sp>
        <p:nvSpPr>
          <p:cNvPr id="11" name="TextBox 14">
            <a:extLst>
              <a:ext uri="{FF2B5EF4-FFF2-40B4-BE49-F238E27FC236}">
                <a16:creationId xmlns:a16="http://schemas.microsoft.com/office/drawing/2014/main" id="{F7FF86C7-CD4B-43DB-8754-DCABBBA49059}"/>
              </a:ext>
            </a:extLst>
          </p:cNvPr>
          <p:cNvSpPr txBox="1"/>
          <p:nvPr/>
        </p:nvSpPr>
        <p:spPr>
          <a:xfrm>
            <a:off x="471705" y="5211248"/>
            <a:ext cx="147027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rgbClr val="FF0000"/>
                </a:solidFill>
              </a:rPr>
              <a:t>Basic selection</a:t>
            </a:r>
            <a:endParaRPr lang="zh-CN" altLang="en-US" sz="1500" dirty="0">
              <a:solidFill>
                <a:srgbClr val="FF0000"/>
              </a:solidFill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8E4F58F-A892-4690-84F3-9CCF8116EECA}"/>
              </a:ext>
            </a:extLst>
          </p:cNvPr>
          <p:cNvGrpSpPr/>
          <p:nvPr/>
        </p:nvGrpSpPr>
        <p:grpSpPr>
          <a:xfrm>
            <a:off x="1939658" y="5210822"/>
            <a:ext cx="2141688" cy="390275"/>
            <a:chOff x="2711492" y="5402562"/>
            <a:chExt cx="2928958" cy="530225"/>
          </a:xfrm>
        </p:grpSpPr>
        <p:graphicFrame>
          <p:nvGraphicFramePr>
            <p:cNvPr id="13" name="Object 35">
              <a:extLst>
                <a:ext uri="{FF2B5EF4-FFF2-40B4-BE49-F238E27FC236}">
                  <a16:creationId xmlns:a16="http://schemas.microsoft.com/office/drawing/2014/main" id="{E558E0D7-D8B3-4009-9918-9386841602E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0017067"/>
                </p:ext>
              </p:extLst>
            </p:nvPr>
          </p:nvGraphicFramePr>
          <p:xfrm>
            <a:off x="2792450" y="5402562"/>
            <a:ext cx="2713037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1" name="Equation" r:id="rId7" imgW="1231560" imgH="241200" progId="Equation.DSMT4">
                    <p:embed/>
                  </p:oleObj>
                </mc:Choice>
                <mc:Fallback>
                  <p:oleObj name="Equation" r:id="rId7" imgW="1231560" imgH="241200" progId="Equation.DSMT4">
                    <p:embed/>
                    <p:pic>
                      <p:nvPicPr>
                        <p:cNvPr id="42" name="Object 35">
                          <a:extLst>
                            <a:ext uri="{FF2B5EF4-FFF2-40B4-BE49-F238E27FC236}">
                              <a16:creationId xmlns:a16="http://schemas.microsoft.com/office/drawing/2014/main" id="{E558E0D7-D8B3-4009-9918-9386841602E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2450" y="5402562"/>
                          <a:ext cx="2713037" cy="530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3279B543-98A7-413D-972C-61C6C89BACCA}"/>
                </a:ext>
              </a:extLst>
            </p:cNvPr>
            <p:cNvSpPr/>
            <p:nvPr/>
          </p:nvSpPr>
          <p:spPr>
            <a:xfrm>
              <a:off x="2711492" y="5474009"/>
              <a:ext cx="2928958" cy="428628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1543AC4F-81E0-4BDE-B2FD-5FD9C13AB01B}"/>
              </a:ext>
            </a:extLst>
          </p:cNvPr>
          <p:cNvGrpSpPr/>
          <p:nvPr/>
        </p:nvGrpSpPr>
        <p:grpSpPr>
          <a:xfrm>
            <a:off x="1944030" y="5761715"/>
            <a:ext cx="2718737" cy="808989"/>
            <a:chOff x="2497178" y="5966206"/>
            <a:chExt cx="3576945" cy="1033462"/>
          </a:xfrm>
        </p:grpSpPr>
        <p:graphicFrame>
          <p:nvGraphicFramePr>
            <p:cNvPr id="16" name="Object 7">
              <a:extLst>
                <a:ext uri="{FF2B5EF4-FFF2-40B4-BE49-F238E27FC236}">
                  <a16:creationId xmlns:a16="http://schemas.microsoft.com/office/drawing/2014/main" id="{6ABCBA9E-88DC-419A-8FFB-9CFA47519AB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7800235"/>
                </p:ext>
              </p:extLst>
            </p:nvPr>
          </p:nvGraphicFramePr>
          <p:xfrm>
            <a:off x="2600673" y="5966206"/>
            <a:ext cx="3473450" cy="1033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2" name="Equation" r:id="rId9" imgW="1777680" imgH="583920" progId="Equation.DSMT4">
                    <p:embed/>
                  </p:oleObj>
                </mc:Choice>
                <mc:Fallback>
                  <p:oleObj name="Equation" r:id="rId9" imgW="1777680" imgH="583920" progId="Equation.DSMT4">
                    <p:embed/>
                    <p:pic>
                      <p:nvPicPr>
                        <p:cNvPr id="34" name="Object 7">
                          <a:extLst>
                            <a:ext uri="{FF2B5EF4-FFF2-40B4-BE49-F238E27FC236}">
                              <a16:creationId xmlns:a16="http://schemas.microsoft.com/office/drawing/2014/main" id="{6ABCBA9E-88DC-419A-8FFB-9CFA47519AB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0673" y="5966206"/>
                          <a:ext cx="3473450" cy="10334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34">
              <a:extLst>
                <a:ext uri="{FF2B5EF4-FFF2-40B4-BE49-F238E27FC236}">
                  <a16:creationId xmlns:a16="http://schemas.microsoft.com/office/drawing/2014/main" id="{F63338AA-D28F-4B8E-A1E2-BBFEFC987E1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26192556"/>
                </p:ext>
              </p:extLst>
            </p:nvPr>
          </p:nvGraphicFramePr>
          <p:xfrm>
            <a:off x="2541604" y="6366708"/>
            <a:ext cx="677862" cy="363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3" name="Equation" r:id="rId11" imgW="355320" imgH="190440" progId="Equation.DSMT4">
                    <p:embed/>
                  </p:oleObj>
                </mc:Choice>
                <mc:Fallback>
                  <p:oleObj name="Equation" r:id="rId11" imgW="355320" imgH="190440" progId="Equation.DSMT4">
                    <p:embed/>
                    <p:pic>
                      <p:nvPicPr>
                        <p:cNvPr id="41" name="Object 34">
                          <a:extLst>
                            <a:ext uri="{FF2B5EF4-FFF2-40B4-BE49-F238E27FC236}">
                              <a16:creationId xmlns:a16="http://schemas.microsoft.com/office/drawing/2014/main" id="{F63338AA-D28F-4B8E-A1E2-BBFEFC987E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1604" y="6366708"/>
                          <a:ext cx="677862" cy="363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E6EA0203-B5FE-4A6D-9BB4-9AF77389C2DE}"/>
                </a:ext>
              </a:extLst>
            </p:cNvPr>
            <p:cNvSpPr/>
            <p:nvPr/>
          </p:nvSpPr>
          <p:spPr>
            <a:xfrm>
              <a:off x="2497178" y="6045513"/>
              <a:ext cx="3571900" cy="928694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C8D8B572-0FFA-44BF-8264-A4A7E6BCE8BF}"/>
              </a:ext>
            </a:extLst>
          </p:cNvPr>
          <p:cNvSpPr/>
          <p:nvPr/>
        </p:nvSpPr>
        <p:spPr>
          <a:xfrm>
            <a:off x="478987" y="4019971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cs typeface="Arial"/>
              </a:rPr>
              <a:t>Event selection:</a:t>
            </a:r>
            <a:endParaRPr lang="zh-CN" altLang="en-US" b="1" dirty="0"/>
          </a:p>
        </p:txBody>
      </p:sp>
      <p:pic>
        <p:nvPicPr>
          <p:cNvPr id="20" name="Picture 22" descr="C:\Users\luoxx\Desktop\整理\会议报告\重庆圈图\讲稿\01.eps">
            <a:extLst>
              <a:ext uri="{FF2B5EF4-FFF2-40B4-BE49-F238E27FC236}">
                <a16:creationId xmlns:a16="http://schemas.microsoft.com/office/drawing/2014/main" id="{07702558-C9CA-413A-B0D3-B0E9B04F9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0372" y="1511888"/>
            <a:ext cx="3226789" cy="1919939"/>
          </a:xfrm>
          <a:prstGeom prst="rect">
            <a:avLst/>
          </a:prstGeom>
          <a:noFill/>
        </p:spPr>
      </p:pic>
      <p:sp>
        <p:nvSpPr>
          <p:cNvPr id="21" name="CustomShape 2">
            <a:extLst>
              <a:ext uri="{FF2B5EF4-FFF2-40B4-BE49-F238E27FC236}">
                <a16:creationId xmlns:a16="http://schemas.microsoft.com/office/drawing/2014/main" id="{EA0195A2-D106-4DDD-9C19-DED9994305F8}"/>
              </a:ext>
            </a:extLst>
          </p:cNvPr>
          <p:cNvSpPr/>
          <p:nvPr/>
        </p:nvSpPr>
        <p:spPr>
          <a:xfrm>
            <a:off x="471705" y="3682642"/>
            <a:ext cx="4991100" cy="263525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en-US" sz="1500" dirty="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Simulation by "</a:t>
            </a:r>
            <a:r>
              <a:rPr lang="en-US" sz="1500" dirty="0" err="1">
                <a:solidFill>
                  <a:srgbClr val="FF0000"/>
                </a:solidFill>
                <a:latin typeface="Arial" panose="02080604020202020204" charset="0"/>
                <a:ea typeface="方正书宋_GBK" charset="-122"/>
              </a:rPr>
              <a:t>MadGraph</a:t>
            </a:r>
            <a:r>
              <a:rPr lang="en-US" sz="1500" dirty="0">
                <a:solidFill>
                  <a:srgbClr val="FF0000"/>
                </a:solidFill>
                <a:latin typeface="Arial" panose="02080604020202020204" charset="0"/>
                <a:ea typeface="方正书宋_GBK" charset="-122"/>
              </a:rPr>
              <a:t> + PYTHIA + </a:t>
            </a:r>
            <a:r>
              <a:rPr lang="en-US" sz="1500" dirty="0" err="1">
                <a:solidFill>
                  <a:srgbClr val="FF0000"/>
                </a:solidFill>
                <a:latin typeface="Arial" panose="02080604020202020204" charset="0"/>
                <a:ea typeface="方正书宋_GBK" charset="-122"/>
              </a:rPr>
              <a:t>Delphes</a:t>
            </a:r>
            <a:r>
              <a:rPr lang="en-US" sz="1500" dirty="0">
                <a:solidFill>
                  <a:srgbClr val="000000"/>
                </a:solidFill>
                <a:latin typeface="Arial" panose="02080604020202020204" charset="0"/>
                <a:ea typeface="方正书宋_GBK" charset="-122"/>
              </a:rPr>
              <a:t>".</a:t>
            </a:r>
          </a:p>
        </p:txBody>
      </p:sp>
      <p:sp>
        <p:nvSpPr>
          <p:cNvPr id="35" name="矩形 34"/>
          <p:cNvSpPr/>
          <p:nvPr/>
        </p:nvSpPr>
        <p:spPr>
          <a:xfrm>
            <a:off x="4851166" y="106493"/>
            <a:ext cx="19805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Wingdings"/>
                <a:cs typeface="Arial"/>
                <a:sym typeface="Wingdings"/>
              </a:rPr>
              <a:t>BSM Higgs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ws Gothic MT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矩形 35"/>
              <p:cNvSpPr/>
              <p:nvPr/>
            </p:nvSpPr>
            <p:spPr>
              <a:xfrm>
                <a:off x="389941" y="334917"/>
                <a:ext cx="3135312" cy="3727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CN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Wingdings"/>
                    <a:cs typeface="Arial"/>
                    <a:sym typeface="Wingdings"/>
                  </a:rPr>
                  <a:t>Double charged Higgs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</m:ctrlPr>
                      </m:sSupPr>
                      <m:e>
                        <m:r>
                          <a:rPr kumimoji="1" lang="en-US" altLang="zh-CN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𝑯</m:t>
                        </m:r>
                      </m:e>
                      <m:sup>
                        <m:r>
                          <a:rPr kumimoji="1" lang="en-US" altLang="zh-CN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/>
                            <a:cs typeface="Arial"/>
                            <a:sym typeface="Wingdings"/>
                          </a:rPr>
                          <m:t>±±</m:t>
                        </m:r>
                      </m:sup>
                    </m:sSup>
                  </m:oMath>
                </a14:m>
                <a:r>
                  <a:rPr kumimoji="1" lang="en-US" altLang="zh-CN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Wingdings"/>
                    <a:cs typeface="Arial"/>
                    <a:sym typeface="Wingdings"/>
                  </a:rPr>
                  <a:t> 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ws Gothic MT"/>
                  <a:ea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36" name="矩形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941" y="334917"/>
                <a:ext cx="3135312" cy="372731"/>
              </a:xfrm>
              <a:prstGeom prst="rect">
                <a:avLst/>
              </a:prstGeom>
              <a:blipFill>
                <a:blip r:embed="rId14"/>
                <a:stretch>
                  <a:fillRect l="-1751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矩形 36"/>
          <p:cNvSpPr/>
          <p:nvPr/>
        </p:nvSpPr>
        <p:spPr>
          <a:xfrm>
            <a:off x="5909822" y="575886"/>
            <a:ext cx="326204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方正书宋_GBK" charset="-122"/>
                <a:cs typeface="Times New Roman" panose="02020603050405020304" pitchFamily="18" charset="0"/>
              </a:rPr>
              <a:t>[study by H. Sun, X. Luo, W. Wei and T. Liu 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矩形 37"/>
              <p:cNvSpPr/>
              <p:nvPr/>
            </p:nvSpPr>
            <p:spPr>
              <a:xfrm>
                <a:off x="5903699" y="767152"/>
                <a:ext cx="4326826" cy="5597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Significances</a:t>
                </a:r>
                <a:r>
                  <a:rPr kumimoji="0" lang="en-US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in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sz="15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15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kumimoji="0" lang="en-US" sz="15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Wingdings" panose="05000000000000000000" charset="2"/>
                              </a:rPr>
                            </m:ctrlPr>
                          </m:sSubPr>
                          <m:e>
                            <m:r>
                              <a:rPr kumimoji="0" lang="en-US" sz="15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Wingdings" panose="05000000000000000000" charset="2"/>
                              </a:rPr>
                              <m:t>𝜃</m:t>
                            </m:r>
                          </m:e>
                          <m:sub>
                            <m:r>
                              <a:rPr kumimoji="0" lang="en-US" sz="15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Wingdings" panose="05000000000000000000" charset="2"/>
                              </a:rPr>
                              <m:t>𝐻</m:t>
                            </m:r>
                          </m:sub>
                        </m:sSub>
                        <m:r>
                          <a:rPr kumimoji="0" lang="en-US" sz="15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kumimoji="0" lang="en-US" sz="15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vs</m:t>
                        </m:r>
                        <m:r>
                          <a:rPr kumimoji="0" lang="en-US" sz="15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.</m:t>
                        </m:r>
                        <m:r>
                          <a:rPr kumimoji="0" lang="en-US" sz="15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Wingdings" panose="05000000000000000000" charset="2"/>
                          </a:rPr>
                          <m:t> </m:t>
                        </m:r>
                        <m:sSub>
                          <m:sSubPr>
                            <m:ctrlPr>
                              <a:rPr kumimoji="0" lang="en-US" sz="15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Wingdings" panose="05000000000000000000" charset="2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0" lang="en-US" sz="15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Wingdings" panose="05000000000000000000" charset="2"/>
                              </a:rPr>
                              <m:t>M</m:t>
                            </m:r>
                          </m:e>
                          <m:sub>
                            <m:sSub>
                              <m:sSubPr>
                                <m:ctrlPr>
                                  <a:rPr kumimoji="0" lang="en-US" sz="15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Wingdings" panose="05000000000000000000" charset="2"/>
                                  </a:rPr>
                                </m:ctrlPr>
                              </m:sSubPr>
                              <m:e>
                                <m:r>
                                  <a:rPr kumimoji="0" lang="en-US" sz="15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Wingdings" panose="05000000000000000000" charset="2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kumimoji="0" lang="en-US" sz="15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Wingdings" panose="05000000000000000000" charset="2"/>
                                  </a:rPr>
                                  <m:t>5</m:t>
                                </m:r>
                              </m:sub>
                            </m:sSub>
                          </m:sub>
                        </m:sSub>
                      </m:e>
                    </m:func>
                  </m:oMath>
                </a14:m>
                <a:r>
                  <a:rPr kumimoji="0" lang="en-US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</a:t>
                </a:r>
                <a:r>
                  <a:rPr kumimoji="0" lang="en-US" sz="15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Plain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  <a:sym typeface="Wingdings" panose="05000000000000000000" pitchFamily="2" charset="2"/>
                  </a:rPr>
                  <a:t> </a:t>
                </a:r>
                <a:r>
                  <a:rPr kumimoji="0" lang="en-US" altLang="zh-CN" sz="1400" b="0" i="1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Lum</a:t>
                </a:r>
                <a:r>
                  <a:rPr kumimoji="0" lang="en-US" altLang="zh-CN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</a:t>
                </a: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= 1 ab</a:t>
                </a:r>
                <a:r>
                  <a:rPr kumimoji="0" lang="en-US" altLang="zh-CN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-1</a:t>
                </a: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, </a:t>
                </a:r>
                <a:r>
                  <a:rPr kumimoji="0" lang="en-US" altLang="zh-CN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systematic </a:t>
                </a: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uncertainty </a:t>
                </a: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  <a:sym typeface="Symbol" panose="05050102010706020507" pitchFamily="18" charset="2"/>
                  </a:rPr>
                  <a:t></a:t>
                </a:r>
                <a:r>
                  <a:rPr kumimoji="0" lang="en-US" altLang="zh-CN" sz="14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sys</a:t>
                </a:r>
                <a:r>
                  <a: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 = 10</a:t>
                </a:r>
                <a:r>
                  <a:rPr kumimoji="0" lang="en-US" altLang="zh-CN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80604020202020204" charset="0"/>
                    <a:ea typeface="Wingdings" panose="05000000000000000000" charset="2"/>
                  </a:rPr>
                  <a:t>%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mc:Choice>
        <mc:Fallback>
          <p:sp>
            <p:nvSpPr>
              <p:cNvPr id="38" name="矩形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699" y="767152"/>
                <a:ext cx="4326826" cy="559705"/>
              </a:xfrm>
              <a:prstGeom prst="rect">
                <a:avLst/>
              </a:prstGeom>
              <a:blipFill>
                <a:blip r:embed="rId15"/>
                <a:stretch>
                  <a:fillRect l="-563" t="-2174" b="-9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组合 38"/>
          <p:cNvGrpSpPr/>
          <p:nvPr/>
        </p:nvGrpSpPr>
        <p:grpSpPr>
          <a:xfrm>
            <a:off x="5903699" y="1476611"/>
            <a:ext cx="5400000" cy="2700000"/>
            <a:chOff x="788838" y="3919029"/>
            <a:chExt cx="5400000" cy="2700000"/>
          </a:xfrm>
        </p:grpSpPr>
        <p:pic>
          <p:nvPicPr>
            <p:cNvPr id="40" name="Picture 11"/>
            <p:cNvPicPr>
              <a:picLocks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788838" y="3919029"/>
              <a:ext cx="5400000" cy="27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802AB0D0-8CD3-4BBF-A4BF-578BE67509F1}"/>
                </a:ext>
              </a:extLst>
            </p:cNvPr>
            <p:cNvSpPr/>
            <p:nvPr/>
          </p:nvSpPr>
          <p:spPr>
            <a:xfrm>
              <a:off x="1399724" y="4243950"/>
              <a:ext cx="1679054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  <a:latin typeface="Arial" panose="02080604020202020204" charset="0"/>
                  <a:ea typeface="Wingdings" panose="05000000000000000000" charset="2"/>
                </a:rPr>
                <a:t>FCC-eh, </a:t>
              </a:r>
              <a:r>
                <a:rPr lang="en-US" altLang="zh-CN" dirty="0" err="1">
                  <a:solidFill>
                    <a:srgbClr val="FF0000"/>
                  </a:solidFill>
                  <a:latin typeface="Arial" panose="02080604020202020204" charset="0"/>
                  <a:ea typeface="Wingdings" panose="05000000000000000000" charset="2"/>
                </a:rPr>
                <a:t>unpol</a:t>
              </a:r>
              <a:r>
                <a:rPr lang="en-US" altLang="zh-CN" dirty="0">
                  <a:solidFill>
                    <a:srgbClr val="FF0000"/>
                  </a:solidFill>
                  <a:latin typeface="Arial" panose="02080604020202020204" charset="0"/>
                  <a:ea typeface="Wingdings" panose="05000000000000000000" charset="2"/>
                </a:rPr>
                <a:t>.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71199562-3315-426F-A473-1C9E27ADBD08}"/>
                </a:ext>
              </a:extLst>
            </p:cNvPr>
            <p:cNvCxnSpPr/>
            <p:nvPr/>
          </p:nvCxnSpPr>
          <p:spPr>
            <a:xfrm flipV="1">
              <a:off x="3751868" y="3919029"/>
              <a:ext cx="0" cy="229716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DA7D8286-D37C-4094-8CC7-B2C8C5D60DA6}"/>
                </a:ext>
              </a:extLst>
            </p:cNvPr>
            <p:cNvCxnSpPr>
              <a:cxnSpLocks/>
            </p:cNvCxnSpPr>
            <p:nvPr/>
          </p:nvCxnSpPr>
          <p:spPr>
            <a:xfrm>
              <a:off x="1383799" y="5722453"/>
              <a:ext cx="473613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49DA63C5-1041-4C93-B0E5-365A3F28AED5}"/>
                </a:ext>
              </a:extLst>
            </p:cNvPr>
            <p:cNvSpPr/>
            <p:nvPr/>
          </p:nvSpPr>
          <p:spPr>
            <a:xfrm>
              <a:off x="854854" y="5454382"/>
              <a:ext cx="6335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  <a:latin typeface="Arial" panose="02080604020202020204" charset="0"/>
                  <a:ea typeface="Wingdings" panose="05000000000000000000" charset="2"/>
                </a:rPr>
                <a:t>0.21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916846" y="4098701"/>
            <a:ext cx="5899763" cy="2700000"/>
            <a:chOff x="6381752" y="3919029"/>
            <a:chExt cx="5899763" cy="2700000"/>
          </a:xfrm>
        </p:grpSpPr>
        <p:pic>
          <p:nvPicPr>
            <p:cNvPr id="46" name="Picture 12"/>
            <p:cNvPicPr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6381752" y="3919029"/>
              <a:ext cx="5400000" cy="27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8F907643-4D14-4C38-AE2F-1B4484A3CC4E}"/>
                </a:ext>
              </a:extLst>
            </p:cNvPr>
            <p:cNvCxnSpPr/>
            <p:nvPr/>
          </p:nvCxnSpPr>
          <p:spPr>
            <a:xfrm flipV="1">
              <a:off x="9356103" y="3919029"/>
              <a:ext cx="0" cy="229716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6067A018-37C3-42B6-A1CE-A31074F4C4F9}"/>
                </a:ext>
              </a:extLst>
            </p:cNvPr>
            <p:cNvCxnSpPr>
              <a:cxnSpLocks/>
            </p:cNvCxnSpPr>
            <p:nvPr/>
          </p:nvCxnSpPr>
          <p:spPr>
            <a:xfrm>
              <a:off x="6977561" y="5809205"/>
              <a:ext cx="473613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id="{EEF6919D-0138-4801-AA56-0BBA6833DA95}"/>
                </a:ext>
              </a:extLst>
            </p:cNvPr>
            <p:cNvSpPr/>
            <p:nvPr/>
          </p:nvSpPr>
          <p:spPr>
            <a:xfrm>
              <a:off x="11648008" y="5600978"/>
              <a:ext cx="6335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  <a:latin typeface="Arial" panose="02080604020202020204" charset="0"/>
                  <a:ea typeface="Wingdings" panose="05000000000000000000" charset="2"/>
                </a:rPr>
                <a:t>0.18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0FC48008-6F8F-4C0D-AD90-EABA2FFC5C5F}"/>
                </a:ext>
              </a:extLst>
            </p:cNvPr>
            <p:cNvSpPr/>
            <p:nvPr/>
          </p:nvSpPr>
          <p:spPr>
            <a:xfrm>
              <a:off x="8439802" y="3986405"/>
              <a:ext cx="148755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  <a:latin typeface="Arial" panose="02080604020202020204" charset="0"/>
                  <a:ea typeface="Wingdings" panose="05000000000000000000" charset="2"/>
                </a:rPr>
                <a:t>FCC-eh, pol.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960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2439</Words>
  <Application>Microsoft Office PowerPoint</Application>
  <PresentationFormat>宽屏</PresentationFormat>
  <Paragraphs>379</Paragraphs>
  <Slides>27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8" baseType="lpstr">
      <vt:lpstr>Aral</vt:lpstr>
      <vt:lpstr>DejaVu Sans</vt:lpstr>
      <vt:lpstr>Euclid</vt:lpstr>
      <vt:lpstr>Lucida Grande</vt:lpstr>
      <vt:lpstr>MS PGothic</vt:lpstr>
      <vt:lpstr>News Gothic MT</vt:lpstr>
      <vt:lpstr>StarSymbol</vt:lpstr>
      <vt:lpstr>Ubuntu</vt:lpstr>
      <vt:lpstr>等线</vt:lpstr>
      <vt:lpstr>等线 Light</vt:lpstr>
      <vt:lpstr>方正书宋_GBK</vt:lpstr>
      <vt:lpstr>黑体</vt:lpstr>
      <vt:lpstr>华文新魏</vt:lpstr>
      <vt:lpstr>华文中宋</vt:lpstr>
      <vt:lpstr>宋体</vt:lpstr>
      <vt:lpstr>Arial</vt:lpstr>
      <vt:lpstr>Arial Black</vt:lpstr>
      <vt:lpstr>Calibri</vt:lpstr>
      <vt:lpstr>Calibri Light</vt:lpstr>
      <vt:lpstr>Cambria Math</vt:lpstr>
      <vt:lpstr>Courier New</vt:lpstr>
      <vt:lpstr>Symbol</vt:lpstr>
      <vt:lpstr>Times</vt:lpstr>
      <vt:lpstr>Times New Roman</vt:lpstr>
      <vt:lpstr>Wingdings</vt:lpstr>
      <vt:lpstr>Wingdings 2</vt:lpstr>
      <vt:lpstr>Wingdings 3</vt:lpstr>
      <vt:lpstr>Office 主题​​</vt:lpstr>
      <vt:lpstr>Office Theme</vt:lpstr>
      <vt:lpstr>1_Office Theme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Tianxiao Xiang</dc:creator>
  <cp:lastModifiedBy>Tianxiao Xiang</cp:lastModifiedBy>
  <cp:revision>251</cp:revision>
  <dcterms:created xsi:type="dcterms:W3CDTF">2018-01-12T08:47:09Z</dcterms:created>
  <dcterms:modified xsi:type="dcterms:W3CDTF">2018-01-15T00:18:19Z</dcterms:modified>
</cp:coreProperties>
</file>