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20.xml" ContentType="application/vnd.openxmlformats-officedocument.presentationml.tags+xml"/>
  <Override PartName="/ppt/notesSlides/notesSlide2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41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46.xml" ContentType="application/vnd.openxmlformats-officedocument.presentationml.tags+xml"/>
  <Override PartName="/ppt/notesSlides/notesSlide46.xml" ContentType="application/vnd.openxmlformats-officedocument.presentationml.notesSlide+xml"/>
  <Override PartName="/ppt/tags/tag47.xml" ContentType="application/vnd.openxmlformats-officedocument.presentationml.tags+xml"/>
  <Override PartName="/ppt/notesSlides/notesSlide47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48.xml" ContentType="application/vnd.openxmlformats-officedocument.presentationml.notesSlide+xml"/>
  <Override PartName="/ppt/tags/tag50.xml" ContentType="application/vnd.openxmlformats-officedocument.presentationml.tags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8" r:id="rId2"/>
  </p:sldMasterIdLst>
  <p:notesMasterIdLst>
    <p:notesMasterId r:id="rId60"/>
  </p:notesMasterIdLst>
  <p:sldIdLst>
    <p:sldId id="295" r:id="rId3"/>
    <p:sldId id="617" r:id="rId4"/>
    <p:sldId id="647" r:id="rId5"/>
    <p:sldId id="704" r:id="rId6"/>
    <p:sldId id="705" r:id="rId7"/>
    <p:sldId id="706" r:id="rId8"/>
    <p:sldId id="707" r:id="rId9"/>
    <p:sldId id="708" r:id="rId10"/>
    <p:sldId id="709" r:id="rId11"/>
    <p:sldId id="710" r:id="rId12"/>
    <p:sldId id="711" r:id="rId13"/>
    <p:sldId id="712" r:id="rId14"/>
    <p:sldId id="648" r:id="rId15"/>
    <p:sldId id="649" r:id="rId16"/>
    <p:sldId id="650" r:id="rId17"/>
    <p:sldId id="651" r:id="rId18"/>
    <p:sldId id="652" r:id="rId19"/>
    <p:sldId id="713" r:id="rId20"/>
    <p:sldId id="714" r:id="rId21"/>
    <p:sldId id="715" r:id="rId22"/>
    <p:sldId id="667" r:id="rId23"/>
    <p:sldId id="668" r:id="rId24"/>
    <p:sldId id="671" r:id="rId25"/>
    <p:sldId id="662" r:id="rId26"/>
    <p:sldId id="664" r:id="rId27"/>
    <p:sldId id="666" r:id="rId28"/>
    <p:sldId id="672" r:id="rId29"/>
    <p:sldId id="673" r:id="rId30"/>
    <p:sldId id="678" r:id="rId31"/>
    <p:sldId id="716" r:id="rId32"/>
    <p:sldId id="717" r:id="rId33"/>
    <p:sldId id="718" r:id="rId34"/>
    <p:sldId id="719" r:id="rId35"/>
    <p:sldId id="720" r:id="rId36"/>
    <p:sldId id="721" r:id="rId37"/>
    <p:sldId id="670" r:id="rId38"/>
    <p:sldId id="676" r:id="rId39"/>
    <p:sldId id="669" r:id="rId40"/>
    <p:sldId id="680" r:id="rId41"/>
    <p:sldId id="677" r:id="rId42"/>
    <p:sldId id="679" r:id="rId43"/>
    <p:sldId id="682" r:id="rId44"/>
    <p:sldId id="681" r:id="rId45"/>
    <p:sldId id="683" r:id="rId46"/>
    <p:sldId id="688" r:id="rId47"/>
    <p:sldId id="686" r:id="rId48"/>
    <p:sldId id="596" r:id="rId49"/>
    <p:sldId id="722" r:id="rId50"/>
    <p:sldId id="614" r:id="rId51"/>
    <p:sldId id="691" r:id="rId52"/>
    <p:sldId id="692" r:id="rId53"/>
    <p:sldId id="723" r:id="rId54"/>
    <p:sldId id="725" r:id="rId55"/>
    <p:sldId id="724" r:id="rId56"/>
    <p:sldId id="699" r:id="rId57"/>
    <p:sldId id="700" r:id="rId58"/>
    <p:sldId id="645" r:id="rId59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eur" initials="A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0099"/>
    <a:srgbClr val="FF6600"/>
    <a:srgbClr val="3333CC"/>
    <a:srgbClr val="FF9933"/>
    <a:srgbClr val="996633"/>
    <a:srgbClr val="FF3399"/>
    <a:srgbClr val="006600"/>
    <a:srgbClr val="0099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610" y="125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370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commentAuthors" Target="commentAuthor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8350"/>
            <a:ext cx="55435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cs typeface="+mn-cs"/>
              </a:defRPr>
            </a:lvl1pPr>
          </a:lstStyle>
          <a:p>
            <a:pPr>
              <a:defRPr/>
            </a:pPr>
            <a:fld id="{35A802BC-2445-4F2D-85B1-4CA0983FD4B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62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Plan:  1) global motivation about </a:t>
            </a:r>
            <a:r>
              <a:rPr lang="fr-FR" dirty="0" err="1" smtClean="0"/>
              <a:t>correlations</a:t>
            </a:r>
            <a:r>
              <a:rPr lang="fr-FR" dirty="0" smtClean="0"/>
              <a:t>; 2) No NLO </a:t>
            </a:r>
            <a:r>
              <a:rPr lang="fr-FR" dirty="0" err="1" smtClean="0"/>
              <a:t>effect</a:t>
            </a:r>
            <a:r>
              <a:rPr lang="fr-FR" dirty="0" smtClean="0"/>
              <a:t>:</a:t>
            </a:r>
            <a:r>
              <a:rPr lang="fr-FR" baseline="0" dirty="0" smtClean="0"/>
              <a:t> back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PRC79 3)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correlations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spoiled</a:t>
            </a:r>
            <a:r>
              <a:rPr lang="fr-FR" baseline="0" dirty="0" smtClean="0"/>
              <a:t> by NLO 4) </a:t>
            </a:r>
            <a:r>
              <a:rPr lang="fr-FR" baseline="0" dirty="0" err="1" smtClean="0"/>
              <a:t>Tsidekalis</a:t>
            </a:r>
            <a:r>
              <a:rPr lang="fr-FR" baseline="0" dirty="0" smtClean="0"/>
              <a:t> and pp NLO 5) back to back in AA: AD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groups 6) </a:t>
            </a:r>
            <a:r>
              <a:rPr lang="fr-FR" baseline="0" dirty="0" err="1" smtClean="0"/>
              <a:t>own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results</a:t>
            </a:r>
            <a:r>
              <a:rPr lang="fr-FR" baseline="0" dirty="0" smtClean="0"/>
              <a:t> and 50-70% 7) </a:t>
            </a:r>
            <a:r>
              <a:rPr lang="fr-FR" baseline="0" dirty="0" err="1" smtClean="0"/>
              <a:t>combined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. …. WAS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presented</a:t>
            </a:r>
            <a:r>
              <a:rPr lang="fr-FR" baseline="0" dirty="0" smtClean="0"/>
              <a:t> at WWND 4 </a:t>
            </a:r>
            <a:r>
              <a:rPr lang="fr-FR" baseline="0" dirty="0" err="1" smtClean="0"/>
              <a:t>years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ago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67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V0 in</a:t>
            </a:r>
            <a:r>
              <a:rPr lang="en-US" sz="1200" baseline="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the bulk =&gt; v1 in the correlations: I had a mathematical argument it cannot be true at some point. </a:t>
            </a:r>
            <a:r>
              <a:rPr lang="en-US" sz="1200" baseline="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Probaby</a:t>
            </a:r>
            <a:r>
              <a:rPr lang="en-US" sz="1200" baseline="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not for </a:t>
            </a:r>
            <a:r>
              <a:rPr lang="en-US" sz="1200" baseline="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pT</a:t>
            </a:r>
            <a:r>
              <a:rPr lang="en-US" sz="1200" baseline="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integrated, but ok in a given class of </a:t>
            </a:r>
            <a:r>
              <a:rPr lang="en-US" sz="1200" baseline="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pT</a:t>
            </a:r>
            <a:r>
              <a:rPr lang="en-US" sz="1200" baseline="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: put reference</a:t>
            </a: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71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11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CMS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48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Nothing</a:t>
            </a:r>
            <a:r>
              <a:rPr lang="en-US" sz="1200" baseline="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in </a:t>
            </a:r>
            <a:r>
              <a:rPr lang="en-US" sz="1200" baseline="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pA</a:t>
            </a:r>
            <a:r>
              <a:rPr lang="en-US" sz="1200" baseline="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?</a:t>
            </a: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77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Expectation: Initial correlations will be broadened more effectively in a purely collisional model.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29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65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923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52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34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293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61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41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965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630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Mention the </a:t>
            </a:r>
            <a:r>
              <a:rPr lang="fr-FR" dirty="0" err="1" smtClean="0"/>
              <a:t>fact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are more </a:t>
            </a:r>
            <a:r>
              <a:rPr lang="fr-FR" dirty="0" err="1" smtClean="0"/>
              <a:t>differential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613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Mention FERMILAB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624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094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331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52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01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68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010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768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174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330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ccbar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951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E-mu data from LHC ? Confirmation from A. </a:t>
            </a:r>
            <a:r>
              <a:rPr lang="en-US" sz="12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Mischke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: no </a:t>
            </a:r>
            <a:r>
              <a:rPr lang="en-US" sz="120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official plot from ALICE</a:t>
            </a:r>
            <a:r>
              <a:rPr lang="en-US" sz="1200" baseline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64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008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369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 AA =&gt; </a:t>
            </a:r>
            <a:r>
              <a:rPr lang="fr-FR" dirty="0" err="1" smtClean="0"/>
              <a:t>degraded</a:t>
            </a:r>
            <a:r>
              <a:rPr lang="fr-FR" dirty="0" smtClean="0"/>
              <a:t>: e-h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20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73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Expectation: Initial correlations will be broadened more effectively in a purely collisional model.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154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 AA =&gt; </a:t>
            </a:r>
            <a:r>
              <a:rPr lang="fr-FR" dirty="0" err="1" smtClean="0"/>
              <a:t>degraded</a:t>
            </a:r>
            <a:r>
              <a:rPr lang="fr-FR" dirty="0" smtClean="0"/>
              <a:t>: e-h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501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032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 AA =&gt; </a:t>
            </a:r>
            <a:r>
              <a:rPr lang="fr-FR" dirty="0" err="1" smtClean="0"/>
              <a:t>degraded</a:t>
            </a:r>
            <a:r>
              <a:rPr lang="fr-FR" dirty="0" smtClean="0"/>
              <a:t>: e-h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81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719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Mention </a:t>
            </a:r>
            <a:r>
              <a:rPr lang="fr-FR" dirty="0" err="1" smtClean="0"/>
              <a:t>huge</a:t>
            </a:r>
            <a:r>
              <a:rPr lang="fr-FR" dirty="0" smtClean="0"/>
              <a:t> effet on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intermediate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pT</a:t>
            </a:r>
            <a:r>
              <a:rPr lang="fr-FR" baseline="0" dirty="0" smtClean="0"/>
              <a:t> range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3532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731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302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12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Expectation: Initial correlations will be broadened more effectively in a purely collisional model.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81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246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Initial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configuraiton</a:t>
            </a:r>
            <a:r>
              <a:rPr lang="fr-FR" baseline="0" dirty="0" smtClean="0"/>
              <a:t>: initial HQ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Ein</a:t>
            </a:r>
            <a:r>
              <a:rPr lang="fr-FR" baseline="0" dirty="0" smtClean="0"/>
              <a:t> (no convolution on the PDF;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done</a:t>
            </a:r>
            <a:r>
              <a:rPr lang="fr-FR" baseline="0" dirty="0" smtClean="0"/>
              <a:t>); no </a:t>
            </a:r>
            <a:r>
              <a:rPr lang="fr-FR" baseline="0" dirty="0" err="1" smtClean="0"/>
              <a:t>evolution</a:t>
            </a:r>
            <a:r>
              <a:rPr lang="fr-FR" baseline="0" dirty="0" smtClean="0"/>
              <a:t> for on </a:t>
            </a:r>
            <a:r>
              <a:rPr lang="fr-FR" baseline="0" dirty="0" err="1" smtClean="0"/>
              <a:t>shell</a:t>
            </a:r>
            <a:r>
              <a:rPr lang="fr-FR" baseline="0" dirty="0" smtClean="0"/>
              <a:t> HQ in medium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5468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83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Missing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ingredient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moreover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increase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high</a:t>
            </a:r>
            <a:r>
              <a:rPr lang="fr-FR" baseline="0" dirty="0" smtClean="0"/>
              <a:t> 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5A802BC-2445-4F2D-85B1-4CA0983FD4B6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3636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5A802BC-2445-4F2D-85B1-4CA0983FD4B6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416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Expectation: Initial correlations will be broadened more effectively in a purely collisional model.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A802BC-2445-4F2D-85B1-4CA0983FD4B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78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94600" y="6501946"/>
            <a:ext cx="23114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BE9F4-9D15-4D14-9D8E-8C9786209BA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E3950-1322-4886-A1F3-DBFE204089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85A22-33CA-45BA-9EE3-AEB1DF43FB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394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386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181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511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499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698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273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505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56B07-25E5-47A5-9A7A-BF7FD62646C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3132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819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82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04A0A-E84F-4CE6-BDD7-1A5C406F691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8C619-612C-484C-AD00-3D4B7C42E96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A4E61-5CB9-4645-B295-9DBED091824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582AA-9544-4E9B-BE12-E906F4B3967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E7FE5-9C50-4FB6-B5EF-EE1E80E25C7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10B4B-2BFE-4C30-A903-8DB6F1D75D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38129-F41F-47DD-8E80-05AB672014E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F332F5DF-9C86-450C-A704-05C16A9141C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5FFF5-C8CC-4ADE-92A4-0D2B099778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5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12.xml"/><Relationship Id="rId7" Type="http://schemas.openxmlformats.org/officeDocument/2006/relationships/image" Target="../media/image37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6.emf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6" Type="http://schemas.openxmlformats.org/officeDocument/2006/relationships/image" Target="../media/image44.png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tags" Target="../tags/tag17.xml"/><Relationship Id="rId7" Type="http://schemas.openxmlformats.org/officeDocument/2006/relationships/image" Target="../media/image5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53.emf"/><Relationship Id="rId11" Type="http://schemas.openxmlformats.org/officeDocument/2006/relationships/image" Target="../media/image58.emf"/><Relationship Id="rId5" Type="http://schemas.openxmlformats.org/officeDocument/2006/relationships/notesSlide" Target="../notesSlides/notesSlide24.xml"/><Relationship Id="rId10" Type="http://schemas.openxmlformats.org/officeDocument/2006/relationships/image" Target="../media/image57.emf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4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63.png"/><Relationship Id="rId5" Type="http://schemas.openxmlformats.org/officeDocument/2006/relationships/image" Target="../media/image62.emf"/><Relationship Id="rId4" Type="http://schemas.openxmlformats.org/officeDocument/2006/relationships/notesSlide" Target="../notesSlides/notesSl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5" Type="http://schemas.openxmlformats.org/officeDocument/2006/relationships/image" Target="../media/image68.png"/><Relationship Id="rId4" Type="http://schemas.openxmlformats.org/officeDocument/2006/relationships/image" Target="../media/image67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tags" Target="../tags/tag22.xml"/><Relationship Id="rId16" Type="http://schemas.openxmlformats.org/officeDocument/2006/relationships/image" Target="../media/image75.png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70.emf"/><Relationship Id="rId5" Type="http://schemas.openxmlformats.org/officeDocument/2006/relationships/tags" Target="../tags/tag25.xml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4" Type="http://schemas.openxmlformats.org/officeDocument/2006/relationships/tags" Target="../tags/tag24.xml"/><Relationship Id="rId9" Type="http://schemas.openxmlformats.org/officeDocument/2006/relationships/notesSlide" Target="../notesSlides/notesSlide30.xml"/><Relationship Id="rId1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tags" Target="../tags/tag29.xml"/><Relationship Id="rId16" Type="http://schemas.openxmlformats.org/officeDocument/2006/relationships/image" Target="../media/image75.png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../media/image70.emf"/><Relationship Id="rId5" Type="http://schemas.openxmlformats.org/officeDocument/2006/relationships/tags" Target="../tags/tag32.xml"/><Relationship Id="rId15" Type="http://schemas.openxmlformats.org/officeDocument/2006/relationships/image" Target="../media/image74.png"/><Relationship Id="rId10" Type="http://schemas.openxmlformats.org/officeDocument/2006/relationships/image" Target="../media/image79.png"/><Relationship Id="rId19" Type="http://schemas.openxmlformats.org/officeDocument/2006/relationships/image" Target="../media/image78.png"/><Relationship Id="rId4" Type="http://schemas.openxmlformats.org/officeDocument/2006/relationships/tags" Target="../tags/tag31.xml"/><Relationship Id="rId9" Type="http://schemas.openxmlformats.org/officeDocument/2006/relationships/notesSlide" Target="../notesSlides/notesSlide31.xml"/><Relationship Id="rId1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emf"/><Relationship Id="rId4" Type="http://schemas.openxmlformats.org/officeDocument/2006/relationships/image" Target="../media/image8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emf"/><Relationship Id="rId4" Type="http://schemas.openxmlformats.org/officeDocument/2006/relationships/image" Target="../media/image83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" Type="http://schemas.openxmlformats.org/officeDocument/2006/relationships/tags" Target="../tags/tag36.xml"/><Relationship Id="rId16" Type="http://schemas.openxmlformats.org/officeDocument/2006/relationships/image" Target="../media/image90.png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image" Target="../media/image85.png"/><Relationship Id="rId5" Type="http://schemas.openxmlformats.org/officeDocument/2006/relationships/tags" Target="../tags/tag39.xml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19" Type="http://schemas.openxmlformats.org/officeDocument/2006/relationships/image" Target="../media/image70.emf"/><Relationship Id="rId4" Type="http://schemas.openxmlformats.org/officeDocument/2006/relationships/tags" Target="../tags/tag38.xml"/><Relationship Id="rId9" Type="http://schemas.openxmlformats.org/officeDocument/2006/relationships/notesSlide" Target="../notesSlides/notesSlide34.xml"/><Relationship Id="rId14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4.xml"/><Relationship Id="rId7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png"/><Relationship Id="rId4" Type="http://schemas.openxmlformats.org/officeDocument/2006/relationships/tags" Target="../tags/tag5.xml"/><Relationship Id="rId9" Type="http://schemas.openxmlformats.org/officeDocument/2006/relationships/image" Target="../media/image10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2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notesSlide" Target="../notesSlides/notesSlide41.xml"/><Relationship Id="rId9" Type="http://schemas.openxmlformats.org/officeDocument/2006/relationships/image" Target="../media/image10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7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notesSlide" Target="../notesSlides/notesSlide4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8.xml"/><Relationship Id="rId7" Type="http://schemas.openxmlformats.org/officeDocument/2006/relationships/image" Target="../media/image8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png"/><Relationship Id="rId4" Type="http://schemas.openxmlformats.org/officeDocument/2006/relationships/tags" Target="../tags/tag9.xml"/><Relationship Id="rId9" Type="http://schemas.openxmlformats.org/officeDocument/2006/relationships/image" Target="../media/image10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7" Type="http://schemas.openxmlformats.org/officeDocument/2006/relationships/image" Target="../media/image1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Relationship Id="rId6" Type="http://schemas.openxmlformats.org/officeDocument/2006/relationships/image" Target="../media/image112.png"/><Relationship Id="rId5" Type="http://schemas.openxmlformats.org/officeDocument/2006/relationships/image" Target="../media/image111.wmf"/><Relationship Id="rId4" Type="http://schemas.openxmlformats.org/officeDocument/2006/relationships/image" Target="../media/image1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6.wmf"/><Relationship Id="rId4" Type="http://schemas.openxmlformats.org/officeDocument/2006/relationships/image" Target="../media/image115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7.xml"/><Relationship Id="rId5" Type="http://schemas.openxmlformats.org/officeDocument/2006/relationships/image" Target="../media/image118.png"/><Relationship Id="rId4" Type="http://schemas.openxmlformats.org/officeDocument/2006/relationships/image" Target="../media/image117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0.emf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10" Type="http://schemas.openxmlformats.org/officeDocument/2006/relationships/image" Target="../media/image76.png"/><Relationship Id="rId4" Type="http://schemas.openxmlformats.org/officeDocument/2006/relationships/notesSlide" Target="../notesSlides/notesSlide48.xml"/><Relationship Id="rId9" Type="http://schemas.openxmlformats.org/officeDocument/2006/relationships/image" Target="../media/image7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Relationship Id="rId5" Type="http://schemas.openxmlformats.org/officeDocument/2006/relationships/image" Target="../media/image120.emf"/><Relationship Id="rId4" Type="http://schemas.openxmlformats.org/officeDocument/2006/relationships/image" Target="../media/image11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4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notesSlide" Target="../notesSlides/notesSlide5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wmf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3.wmf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5.wmf"/><Relationship Id="rId1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25.wmf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16.wmf"/><Relationship Id="rId10" Type="http://schemas.openxmlformats.org/officeDocument/2006/relationships/image" Target="../media/image14.w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3.bin"/><Relationship Id="rId1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2588" y="381000"/>
            <a:ext cx="9218612" cy="1419761"/>
          </a:xfrm>
          <a:solidFill>
            <a:srgbClr val="00FFFF"/>
          </a:solidFill>
          <a:ln w="25400">
            <a:solidFill>
              <a:srgbClr val="FF6600"/>
            </a:solidFill>
          </a:ln>
        </p:spPr>
        <p:txBody>
          <a:bodyPr/>
          <a:lstStyle/>
          <a:p>
            <a:r>
              <a:rPr lang="en-US" sz="3200" dirty="0"/>
              <a:t>The role of correlations in disentangling between heavy-flavor energy-loss Models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609600" y="3276600"/>
            <a:ext cx="8534400" cy="312420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lIns="87210" tIns="43604" rIns="87210" bIns="43604" anchor="ctr"/>
          <a:lstStyle/>
          <a:p>
            <a:pPr algn="ctr"/>
            <a:r>
              <a:rPr lang="fr-FR" sz="3200" dirty="0">
                <a:solidFill>
                  <a:schemeClr val="tx2"/>
                </a:solidFill>
                <a:latin typeface="Times New Roman" pitchFamily="18" charset="0"/>
              </a:rPr>
              <a:t>P.B. </a:t>
            </a:r>
            <a:r>
              <a:rPr lang="fr-FR" sz="3200" dirty="0" err="1">
                <a:solidFill>
                  <a:schemeClr val="tx2"/>
                </a:solidFill>
                <a:latin typeface="Times New Roman" pitchFamily="18" charset="0"/>
              </a:rPr>
              <a:t>Gossiaux</a:t>
            </a:r>
            <a:endParaRPr lang="fr-FR" sz="32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fr-FR" sz="2400" dirty="0">
                <a:solidFill>
                  <a:schemeClr val="tx2"/>
                </a:solidFill>
                <a:latin typeface="Times New Roman" pitchFamily="18" charset="0"/>
              </a:rPr>
              <a:t>SUBATECH, UMR 6457</a:t>
            </a:r>
          </a:p>
          <a:p>
            <a:pPr algn="ctr"/>
            <a:r>
              <a:rPr lang="fr-FR" sz="2400" dirty="0">
                <a:latin typeface="Times New Roman" pitchFamily="18" charset="0"/>
              </a:rPr>
              <a:t>Université de Nantes, </a:t>
            </a:r>
            <a:r>
              <a:rPr lang="fr-FR" sz="2400" dirty="0" smtClean="0">
                <a:latin typeface="Times New Roman" pitchFamily="18" charset="0"/>
              </a:rPr>
              <a:t>IMT Atlantique, </a:t>
            </a:r>
            <a:r>
              <a:rPr lang="fr-FR" sz="2400" dirty="0" smtClean="0">
                <a:latin typeface="Times New Roman" pitchFamily="18" charset="0"/>
              </a:rPr>
              <a:t>IN2P3/CNRS</a:t>
            </a:r>
          </a:p>
          <a:p>
            <a:pPr algn="ctr"/>
            <a:endParaRPr lang="fr-FR" sz="2400" dirty="0">
              <a:latin typeface="Times New Roman" pitchFamily="18" charset="0"/>
            </a:endParaRPr>
          </a:p>
          <a:p>
            <a:pPr algn="ctr"/>
            <a:r>
              <a:rPr lang="fr-FR" sz="2400" dirty="0" smtClean="0">
                <a:latin typeface="Times New Roman" pitchFamily="18" charset="0"/>
              </a:rPr>
              <a:t>In collaboration </a:t>
            </a:r>
            <a:r>
              <a:rPr lang="fr-FR" sz="2400" dirty="0" err="1" smtClean="0">
                <a:latin typeface="Times New Roman" pitchFamily="18" charset="0"/>
              </a:rPr>
              <a:t>with</a:t>
            </a:r>
            <a:r>
              <a:rPr lang="fr-FR" sz="2400" dirty="0" smtClean="0">
                <a:latin typeface="Times New Roman" pitchFamily="18" charset="0"/>
              </a:rPr>
              <a:t> J. </a:t>
            </a:r>
            <a:r>
              <a:rPr lang="fr-FR" sz="2400" dirty="0" err="1" smtClean="0">
                <a:latin typeface="Times New Roman" pitchFamily="18" charset="0"/>
              </a:rPr>
              <a:t>Aichelin</a:t>
            </a:r>
            <a:r>
              <a:rPr lang="fr-FR" sz="2400" dirty="0" smtClean="0">
                <a:latin typeface="Times New Roman" pitchFamily="18" charset="0"/>
              </a:rPr>
              <a:t>, B. </a:t>
            </a:r>
            <a:r>
              <a:rPr lang="fr-FR" sz="2400" dirty="0" err="1" smtClean="0">
                <a:latin typeface="Times New Roman" pitchFamily="18" charset="0"/>
              </a:rPr>
              <a:t>Guiot</a:t>
            </a:r>
            <a:r>
              <a:rPr lang="fr-FR" sz="2400" dirty="0" smtClean="0">
                <a:latin typeface="Times New Roman" pitchFamily="18" charset="0"/>
              </a:rPr>
              <a:t>, A. </a:t>
            </a:r>
            <a:r>
              <a:rPr lang="fr-FR" sz="2400" dirty="0" err="1" smtClean="0">
                <a:latin typeface="Times New Roman" pitchFamily="18" charset="0"/>
              </a:rPr>
              <a:t>Mischke</a:t>
            </a:r>
            <a:r>
              <a:rPr lang="fr-FR" sz="2400" dirty="0" smtClean="0">
                <a:latin typeface="Times New Roman" pitchFamily="18" charset="0"/>
              </a:rPr>
              <a:t>, M. </a:t>
            </a:r>
            <a:r>
              <a:rPr lang="fr-FR" sz="2400" dirty="0" err="1" smtClean="0">
                <a:latin typeface="Times New Roman" pitchFamily="18" charset="0"/>
              </a:rPr>
              <a:t>Nahrgang</a:t>
            </a:r>
            <a:r>
              <a:rPr lang="fr-FR" sz="2400" dirty="0" smtClean="0">
                <a:latin typeface="Times New Roman" pitchFamily="18" charset="0"/>
              </a:rPr>
              <a:t>, T. </a:t>
            </a:r>
            <a:r>
              <a:rPr lang="fr-FR" sz="2400" dirty="0" err="1" smtClean="0">
                <a:latin typeface="Times New Roman" pitchFamily="18" charset="0"/>
              </a:rPr>
              <a:t>Pierog</a:t>
            </a:r>
            <a:r>
              <a:rPr lang="fr-FR" sz="2400" dirty="0" smtClean="0">
                <a:latin typeface="Times New Roman" pitchFamily="18" charset="0"/>
              </a:rPr>
              <a:t>, L. </a:t>
            </a:r>
            <a:r>
              <a:rPr lang="fr-FR" sz="2400" dirty="0" err="1" smtClean="0">
                <a:latin typeface="Times New Roman" pitchFamily="18" charset="0"/>
              </a:rPr>
              <a:t>Vermuunt</a:t>
            </a:r>
            <a:r>
              <a:rPr lang="fr-FR" sz="2400" dirty="0" smtClean="0">
                <a:latin typeface="Times New Roman" pitchFamily="18" charset="0"/>
              </a:rPr>
              <a:t>, K. Werner</a:t>
            </a:r>
          </a:p>
          <a:p>
            <a:pPr algn="ctr"/>
            <a:endParaRPr lang="fr-FR" sz="2400" dirty="0">
              <a:latin typeface="Times New Roman" pitchFamily="18" charset="0"/>
            </a:endParaRPr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228600" y="1953161"/>
            <a:ext cx="9601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strike="sngStrike" dirty="0" smtClean="0">
                <a:solidFill>
                  <a:srgbClr val="FF3399"/>
                </a:solidFill>
                <a:latin typeface="Monotype Corsiva" pitchFamily="66" charset="0"/>
              </a:rPr>
              <a:t>Winter</a:t>
            </a:r>
            <a:r>
              <a:rPr lang="en-US" sz="3200" dirty="0" smtClean="0">
                <a:solidFill>
                  <a:srgbClr val="FF3399"/>
                </a:solidFill>
                <a:latin typeface="Monotype Corsiva" pitchFamily="66" charset="0"/>
              </a:rPr>
              <a:t> Summer Workshop </a:t>
            </a:r>
            <a:r>
              <a:rPr lang="en-US" sz="3200" dirty="0">
                <a:solidFill>
                  <a:srgbClr val="FF3399"/>
                </a:solidFill>
                <a:latin typeface="Monotype Corsiva" pitchFamily="66" charset="0"/>
              </a:rPr>
              <a:t>on </a:t>
            </a:r>
            <a:r>
              <a:rPr lang="en-US" sz="3200" dirty="0" smtClean="0">
                <a:solidFill>
                  <a:srgbClr val="FF3399"/>
                </a:solidFill>
                <a:latin typeface="Monotype Corsiva" pitchFamily="66" charset="0"/>
              </a:rPr>
              <a:t>Nuclear Dynamics</a:t>
            </a:r>
            <a:endParaRPr lang="en-US" sz="3200" dirty="0" smtClean="0">
              <a:solidFill>
                <a:srgbClr val="FF3399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Monotype Corsiva" pitchFamily="66" charset="0"/>
              </a:rPr>
              <a:t>La Guadeloupe (Fr)</a:t>
            </a:r>
            <a:endParaRPr lang="en-US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7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228725"/>
            <a:ext cx="4459288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415925" y="5734050"/>
            <a:ext cx="8785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Close to experimental prediction but not yet (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Hadronization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, NLO at the time of production, background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substraction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,…)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088" name="Line 8"/>
          <p:cNvSpPr>
            <a:spLocks noChangeShapeType="1"/>
          </p:cNvSpPr>
          <p:nvPr/>
        </p:nvSpPr>
        <p:spPr bwMode="auto">
          <a:xfrm flipV="1">
            <a:off x="1784350" y="1341438"/>
            <a:ext cx="217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092" name="Text Box 12"/>
          <p:cNvSpPr txBox="1">
            <a:spLocks noChangeArrowheads="1"/>
          </p:cNvSpPr>
          <p:nvPr/>
        </p:nvSpPr>
        <p:spPr bwMode="auto">
          <a:xfrm>
            <a:off x="3800475" y="1341438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Running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a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</a:t>
            </a:r>
            <a:endParaRPr kumimoji="0" lang="fr-FR" sz="2400" b="0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093" name="Line 13"/>
          <p:cNvSpPr>
            <a:spLocks noChangeShapeType="1"/>
          </p:cNvSpPr>
          <p:nvPr/>
        </p:nvSpPr>
        <p:spPr bwMode="auto">
          <a:xfrm flipH="1">
            <a:off x="5529263" y="1989138"/>
            <a:ext cx="1008062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00" name="AutoShape 20"/>
          <p:cNvSpPr>
            <a:spLocks/>
          </p:cNvSpPr>
          <p:nvPr/>
        </p:nvSpPr>
        <p:spPr bwMode="auto">
          <a:xfrm rot="21560119" flipH="1">
            <a:off x="6392863" y="2635250"/>
            <a:ext cx="279400" cy="792163"/>
          </a:xfrm>
          <a:prstGeom prst="leftBrace">
            <a:avLst>
              <a:gd name="adj1" fmla="val 2362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01" name="Text Box 21"/>
          <p:cNvSpPr txBox="1">
            <a:spLocks noChangeArrowheads="1"/>
          </p:cNvSpPr>
          <p:nvPr/>
        </p:nvSpPr>
        <p:spPr bwMode="auto">
          <a:xfrm>
            <a:off x="6753225" y="27813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2 part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02" name="Text Box 22"/>
          <p:cNvSpPr txBox="1">
            <a:spLocks noChangeArrowheads="1"/>
          </p:cNvSpPr>
          <p:nvPr/>
        </p:nvSpPr>
        <p:spPr bwMode="auto">
          <a:xfrm>
            <a:off x="273050" y="4797425"/>
            <a:ext cx="39608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More and more </a:t>
            </a:r>
            <a:r>
              <a:rPr lang="en-US" sz="24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sensitive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at large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for HQ from center</a:t>
            </a:r>
          </a:p>
        </p:txBody>
      </p:sp>
      <p:sp>
        <p:nvSpPr>
          <p:cNvPr id="174108" name="Line 28"/>
          <p:cNvSpPr>
            <a:spLocks noChangeShapeType="1"/>
          </p:cNvSpPr>
          <p:nvPr/>
        </p:nvSpPr>
        <p:spPr bwMode="auto">
          <a:xfrm>
            <a:off x="3297238" y="1557338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09" name="Line 29"/>
          <p:cNvSpPr>
            <a:spLocks noChangeShapeType="1"/>
          </p:cNvSpPr>
          <p:nvPr/>
        </p:nvSpPr>
        <p:spPr bwMode="auto">
          <a:xfrm>
            <a:off x="3297238" y="1916113"/>
            <a:ext cx="431800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10" name="Text Box 30"/>
          <p:cNvSpPr txBox="1">
            <a:spLocks noChangeArrowheads="1"/>
          </p:cNvSpPr>
          <p:nvPr/>
        </p:nvSpPr>
        <p:spPr bwMode="auto">
          <a:xfrm>
            <a:off x="3800475" y="1628775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Fixed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a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</a:t>
            </a:r>
            <a:endParaRPr kumimoji="0" lang="fr-FR" sz="2400" b="0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11" name="Text Box 31"/>
          <p:cNvSpPr txBox="1">
            <a:spLocks noChangeArrowheads="1"/>
          </p:cNvSpPr>
          <p:nvPr/>
        </p:nvSpPr>
        <p:spPr bwMode="auto">
          <a:xfrm>
            <a:off x="271463" y="1127125"/>
            <a:ext cx="1657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Usual ratio: Nb(Au+Au)/ Nb</a:t>
            </a:r>
            <a:r>
              <a:rPr kumimoji="0" 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coll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*Nb(pp)</a:t>
            </a:r>
            <a:endParaRPr kumimoji="0" lang="fr-FR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12" name="Text Box 32"/>
          <p:cNvSpPr txBox="1">
            <a:spLocks noChangeArrowheads="1"/>
          </p:cNvSpPr>
          <p:nvPr/>
        </p:nvSpPr>
        <p:spPr bwMode="auto">
          <a:xfrm>
            <a:off x="6681788" y="1773238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Usual flat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13" name="Line 33"/>
          <p:cNvSpPr>
            <a:spLocks noChangeShapeType="1"/>
          </p:cNvSpPr>
          <p:nvPr/>
        </p:nvSpPr>
        <p:spPr bwMode="auto">
          <a:xfrm flipV="1">
            <a:off x="2720975" y="3933825"/>
            <a:ext cx="504825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14" name="Line 34"/>
          <p:cNvSpPr>
            <a:spLocks noChangeShapeType="1"/>
          </p:cNvSpPr>
          <p:nvPr/>
        </p:nvSpPr>
        <p:spPr bwMode="auto">
          <a:xfrm flipH="1" flipV="1">
            <a:off x="5673725" y="2852738"/>
            <a:ext cx="792163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4115" name="Text Box 35"/>
          <p:cNvSpPr txBox="1">
            <a:spLocks noChangeArrowheads="1"/>
          </p:cNvSpPr>
          <p:nvPr/>
        </p:nvSpPr>
        <p:spPr bwMode="auto">
          <a:xfrm>
            <a:off x="6537325" y="3573463"/>
            <a:ext cx="30241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Rise with 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although no selection ! Different behaviors are due to fluctuations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momentum imbalance: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 increase R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AA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 sensitivity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842250" y="6553200"/>
            <a:ext cx="2063750" cy="457200"/>
          </a:xfrm>
        </p:spPr>
        <p:txBody>
          <a:bodyPr/>
          <a:lstStyle/>
          <a:p>
            <a:fld id="{5555D0BC-C924-4143-86BF-7BAEE5DE2C6E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0894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752600"/>
            <a:ext cx="323466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0325" y="1670544"/>
            <a:ext cx="3315675" cy="335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1" y="1690027"/>
            <a:ext cx="3257549" cy="329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Consequences on the observables: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t</a:t>
            </a:r>
            <a:r>
              <a:rPr lang="en-US" sz="2400" dirty="0" smtClean="0">
                <a:solidFill>
                  <a:srgbClr val="009999"/>
                </a:solidFill>
              </a:rPr>
              <a:t>(c)-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cbar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)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correlations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09600" y="1755649"/>
            <a:ext cx="6096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El.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6200" y="971490"/>
            <a:ext cx="960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Pb-Pb @ 2.76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TeV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; 40-60%.    Toy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study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 back to back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c-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cbar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(no NLO corrections)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162800" y="1694093"/>
            <a:ext cx="1905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El. + LPM (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Arial" charset="0"/>
              </a:rPr>
              <a:t>G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=0)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886200" y="1736539"/>
            <a:ext cx="21336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El. + LPM (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Arial" charset="0"/>
              </a:rPr>
              <a:t>G/T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=0.75)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9" name="Ellipse 18"/>
          <p:cNvSpPr/>
          <p:nvPr/>
        </p:nvSpPr>
        <p:spPr>
          <a:xfrm rot="18748992">
            <a:off x="613986" y="2510577"/>
            <a:ext cx="2986583" cy="706594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 flipV="1">
            <a:off x="990600" y="4056293"/>
            <a:ext cx="152400" cy="158250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1371600" y="3636806"/>
            <a:ext cx="1905000" cy="706594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flipV="1">
            <a:off x="2590800" y="4208694"/>
            <a:ext cx="76200" cy="8967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447800" y="5105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Background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at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small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p</a:t>
            </a:r>
            <a:r>
              <a:rPr kumimoji="0" lang="fr-FR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</a:t>
            </a:r>
            <a:endParaRPr kumimoji="0" lang="fr-FR" sz="20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81000" y="5692914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Residual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correlation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after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evolution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through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QGP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(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similar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path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length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for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most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of HQ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produced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in the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core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of the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reaction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)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62200" y="1752600"/>
            <a:ext cx="228600" cy="25908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62600" y="1828800"/>
            <a:ext cx="228600" cy="25908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91600" y="1828800"/>
            <a:ext cx="228600" cy="25908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5105400" y="50292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Tagging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on 1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high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</a:t>
            </a:r>
            <a:r>
              <a:rPr kumimoji="0" lang="fr-FR" sz="20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Qbar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2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5705475" cy="325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Consequences on the observables: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-p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bar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correlations</a:t>
            </a:r>
            <a:endParaRPr kumimoji="0" lang="en-US" sz="2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6200" y="971490"/>
            <a:ext cx="9601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Pb-Pb @ 2.76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TeV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; 40-60%.    Toy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study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(proof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of </a:t>
            </a:r>
            <a:r>
              <a:rPr kumimoji="0" lang="fr-FR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principle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)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back to back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c-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cbar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2000" b="1" dirty="0">
              <a:solidFill>
                <a:srgbClr val="FF3399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>
              <a:defRPr/>
            </a:pPr>
            <a:r>
              <a:rPr lang="fr-FR" sz="2000" b="1" dirty="0" smtClean="0">
                <a:solidFill>
                  <a:srgbClr val="FF3399"/>
                </a:solidFill>
              </a:rPr>
              <a:t>How </a:t>
            </a:r>
            <a:r>
              <a:rPr lang="fr-FR" sz="2000" b="1" dirty="0" err="1">
                <a:solidFill>
                  <a:srgbClr val="FF3399"/>
                </a:solidFill>
              </a:rPr>
              <a:t>does</a:t>
            </a:r>
            <a:r>
              <a:rPr lang="fr-FR" sz="2000" b="1" dirty="0">
                <a:solidFill>
                  <a:srgbClr val="FF3399"/>
                </a:solidFill>
              </a:rPr>
              <a:t> DGLAP </a:t>
            </a:r>
            <a:r>
              <a:rPr lang="fr-FR" sz="2000" b="1" dirty="0" err="1">
                <a:solidFill>
                  <a:srgbClr val="FF3399"/>
                </a:solidFill>
              </a:rPr>
              <a:t>evolution</a:t>
            </a:r>
            <a:r>
              <a:rPr lang="fr-FR" sz="2000" b="1" dirty="0">
                <a:solidFill>
                  <a:srgbClr val="FF3399"/>
                </a:solidFill>
              </a:rPr>
              <a:t> </a:t>
            </a:r>
            <a:r>
              <a:rPr lang="fr-FR" sz="2000" b="1" dirty="0" err="1">
                <a:solidFill>
                  <a:srgbClr val="FF3399"/>
                </a:solidFill>
              </a:rPr>
              <a:t>blur</a:t>
            </a:r>
            <a:r>
              <a:rPr lang="fr-FR" sz="2000" b="1" dirty="0">
                <a:solidFill>
                  <a:srgbClr val="FF3399"/>
                </a:solidFill>
              </a:rPr>
              <a:t> </a:t>
            </a:r>
            <a:r>
              <a:rPr lang="fr-FR" sz="2000" b="1" dirty="0" err="1">
                <a:solidFill>
                  <a:srgbClr val="FF3399"/>
                </a:solidFill>
              </a:rPr>
              <a:t>momentum</a:t>
            </a:r>
            <a:r>
              <a:rPr lang="fr-FR" sz="2000" b="1" dirty="0">
                <a:solidFill>
                  <a:srgbClr val="FF3399"/>
                </a:solidFill>
              </a:rPr>
              <a:t> </a:t>
            </a:r>
            <a:r>
              <a:rPr lang="fr-FR" sz="2000" b="1" dirty="0" err="1">
                <a:solidFill>
                  <a:srgbClr val="FF3399"/>
                </a:solidFill>
              </a:rPr>
              <a:t>imbalance</a:t>
            </a:r>
            <a:r>
              <a:rPr lang="fr-FR" sz="2000" b="1" dirty="0">
                <a:solidFill>
                  <a:srgbClr val="FF3399"/>
                </a:solidFill>
              </a:rPr>
              <a:t> </a:t>
            </a:r>
            <a:r>
              <a:rPr lang="fr-FR" sz="2000" b="1" dirty="0" smtClean="0">
                <a:solidFill>
                  <a:srgbClr val="FF3399"/>
                </a:solidFill>
              </a:rPr>
              <a:t>?</a:t>
            </a:r>
            <a:endParaRPr lang="fr-FR" sz="2000" b="1" dirty="0">
              <a:solidFill>
                <a:srgbClr val="FF3399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648200" y="2438400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Significant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residual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correlation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for the case of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Elastic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energy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loss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or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LPM  radiative + gluon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damping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 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 flipH="1">
            <a:off x="2962275" y="2743200"/>
            <a:ext cx="1762125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28600" y="54864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Background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at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small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p</a:t>
            </a:r>
            <a:r>
              <a:rPr kumimoji="0" lang="fr-FR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</a:t>
            </a:r>
            <a:endParaRPr kumimoji="0" lang="fr-FR" sz="20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 flipH="1">
            <a:off x="2895601" y="4572000"/>
            <a:ext cx="1676399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4572000" y="3962400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significant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residual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correlation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for the case of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radiative GB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or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LPM radiative  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096000" y="3715400"/>
            <a:ext cx="186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 the B2B </a:t>
            </a:r>
            <a:r>
              <a:rPr lang="fr-FR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region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  <a:endParaRPr lang="fr-FR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20916790">
            <a:off x="6543477" y="4984570"/>
            <a:ext cx="315344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WWND 2014 Galveston</a:t>
            </a:r>
            <a:endParaRPr lang="fr-FR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34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839200" y="6553200"/>
            <a:ext cx="10668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HF-HF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49" name="Text Box 10 1"/>
          <p:cNvSpPr txBox="1">
            <a:spLocks noChangeArrowheads="1"/>
          </p:cNvSpPr>
          <p:nvPr/>
        </p:nvSpPr>
        <p:spPr bwMode="auto">
          <a:xfrm>
            <a:off x="255562" y="1066800"/>
            <a:ext cx="53921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Back to back D/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B/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Bbar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As compared to </a:t>
            </a:r>
            <a:r>
              <a:rPr lang="en-US" sz="2000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-D/B: “trigger” itself is affected but symmetry between both particles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limitates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the various effects.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525" y="911557"/>
            <a:ext cx="1233712" cy="280337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7087" y="971053"/>
            <a:ext cx="2691263" cy="268437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7675" y="3847780"/>
            <a:ext cx="4156694" cy="2728627"/>
          </a:xfrm>
          <a:prstGeom prst="rect">
            <a:avLst/>
          </a:prstGeom>
        </p:spPr>
      </p:pic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184217" y="2362200"/>
            <a:ext cx="546345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lastic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Eloss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vs radiative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Eloss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The purely collisional scatterings lead to a larger average &lt;p</a:t>
            </a:r>
            <a:r>
              <a:rPr lang="en-US" sz="2000" b="1" baseline="-25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</a:t>
            </a:r>
            <a:r>
              <a:rPr lang="en-US" sz="2000" b="1" baseline="30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&gt; then the radiative “corrections”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(need for large scattering to be efficient)…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although both types can give correct agreement with the data at intermediate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Expected consequences for azimuthal correlations (probe of B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: good: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complimentary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to usual RAA and v2) </a:t>
            </a:r>
          </a:p>
        </p:txBody>
      </p:sp>
      <p:sp>
        <p:nvSpPr>
          <p:cNvPr id="33" name="Double flèche verticale 32"/>
          <p:cNvSpPr/>
          <p:nvPr/>
        </p:nvSpPr>
        <p:spPr>
          <a:xfrm rot="18350228">
            <a:off x="8132744" y="1594738"/>
            <a:ext cx="457200" cy="793538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8229600" y="2200205"/>
            <a:ext cx="484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</a:t>
            </a:r>
            <a:r>
              <a:rPr lang="en-US" sz="2400" b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</a:t>
            </a:r>
            <a:endParaRPr lang="fr-FR" sz="2400" dirty="0"/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2971800" y="48768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flipV="1">
            <a:off x="4343400" y="4800600"/>
            <a:ext cx="990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4343400" y="4876800"/>
            <a:ext cx="990600" cy="152400"/>
          </a:xfrm>
          <a:prstGeom prst="straightConnector1">
            <a:avLst/>
          </a:prstGeom>
          <a:ln>
            <a:solidFill>
              <a:srgbClr val="006600"/>
            </a:solidFill>
            <a:prstDash val="dash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2819400" y="5052536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2000" dirty="0" smtClean="0">
                <a:latin typeface="+mj-lt"/>
              </a:rPr>
              <a:t>Radiative</a:t>
            </a:r>
            <a:endParaRPr lang="en-US" sz="2000" dirty="0">
              <a:latin typeface="+mj-lt"/>
            </a:endParaRP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304800" y="49530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V="1">
            <a:off x="1676400" y="4419600"/>
            <a:ext cx="1143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1676400" y="4953000"/>
            <a:ext cx="0" cy="630198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152400" y="5039499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2000" dirty="0" err="1" smtClean="0">
                <a:latin typeface="+mj-lt"/>
              </a:rPr>
              <a:t>Elastic</a:t>
            </a:r>
            <a:endParaRPr lang="en-US" sz="2000" dirty="0">
              <a:latin typeface="+mj-lt"/>
            </a:endParaRP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1524000" y="5257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2800" b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223101" y="6488668"/>
            <a:ext cx="3309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Tuned</a:t>
            </a:r>
            <a:r>
              <a:rPr lang="fr-FR" b="1" dirty="0" smtClean="0"/>
              <a:t> to </a:t>
            </a:r>
            <a:r>
              <a:rPr lang="fr-FR" b="1" dirty="0" err="1" smtClean="0"/>
              <a:t>reproduce</a:t>
            </a:r>
            <a:r>
              <a:rPr lang="fr-FR" b="1" dirty="0" smtClean="0"/>
              <a:t> the R</a:t>
            </a:r>
            <a:r>
              <a:rPr lang="fr-FR" b="1" baseline="-25000" dirty="0" smtClean="0"/>
              <a:t>AA</a:t>
            </a:r>
            <a:endParaRPr lang="fr-FR" b="1" baseline="-25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223101" y="391243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</a:t>
            </a:r>
            <a:r>
              <a:rPr lang="fr-FR" dirty="0" smtClean="0"/>
              <a:t> quarks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26082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azimuthal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25" y="1758731"/>
            <a:ext cx="9659825" cy="3499069"/>
          </a:xfrm>
          <a:prstGeom prst="rect">
            <a:avLst/>
          </a:prstGeom>
        </p:spPr>
      </p:pic>
      <p:sp>
        <p:nvSpPr>
          <p:cNvPr id="21" name="Text Box 10 1"/>
          <p:cNvSpPr txBox="1">
            <a:spLocks noChangeArrowheads="1"/>
          </p:cNvSpPr>
          <p:nvPr/>
        </p:nvSpPr>
        <p:spPr bwMode="auto">
          <a:xfrm>
            <a:off x="255562" y="5305961"/>
            <a:ext cx="95678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Indeed, rather large differences found for both b and c, and all kind of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cuts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(… but good to see there is an effect though,…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the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smallest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bin and elastic energy loss, we even find an inversion of the correlation (“hot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partonic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wind” push; v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bulk =&gt; v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correl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; underlying event)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Box 10 1"/>
          <p:cNvSpPr txBox="1">
            <a:spLocks noChangeArrowheads="1"/>
          </p:cNvSpPr>
          <p:nvPr/>
        </p:nvSpPr>
        <p:spPr bwMode="auto">
          <a:xfrm>
            <a:off x="407962" y="1066800"/>
            <a:ext cx="78978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Assumption of back 2 back emission of initial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QQbar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naïve LO…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667000" y="220277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</a:t>
            </a:r>
            <a:r>
              <a:rPr lang="fr-FR" b="1" baseline="-25000" dirty="0" err="1" smtClean="0"/>
              <a:t>T</a:t>
            </a:r>
            <a:endParaRPr lang="fr-FR" b="1" baseline="-25000" dirty="0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 rot="890243">
            <a:off x="8135561" y="1090040"/>
            <a:ext cx="16634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1400" b="1" dirty="0" err="1" smtClean="0">
                <a:latin typeface="+mj-lt"/>
              </a:rPr>
              <a:t>Nahrgang</a:t>
            </a:r>
            <a:r>
              <a:rPr lang="fr-FR" sz="1400" b="1" dirty="0" smtClean="0">
                <a:latin typeface="+mj-lt"/>
              </a:rPr>
              <a:t> et al</a:t>
            </a:r>
            <a:r>
              <a:rPr lang="fr-FR" sz="1400" b="1" dirty="0">
                <a:latin typeface="+mj-lt"/>
              </a:rPr>
              <a:t>. </a:t>
            </a:r>
            <a:r>
              <a:rPr lang="fr-FR" sz="1400" b="1" dirty="0" smtClean="0">
                <a:latin typeface="+mj-lt"/>
              </a:rPr>
              <a:t>Phys</a:t>
            </a:r>
            <a:r>
              <a:rPr lang="fr-FR" sz="1400" b="1" dirty="0">
                <a:latin typeface="+mj-lt"/>
              </a:rPr>
              <a:t>. </a:t>
            </a:r>
            <a:r>
              <a:rPr lang="fr-FR" sz="1400" b="1" dirty="0" err="1">
                <a:latin typeface="+mj-lt"/>
              </a:rPr>
              <a:t>Rev</a:t>
            </a:r>
            <a:r>
              <a:rPr lang="fr-FR" sz="1400" b="1" dirty="0">
                <a:latin typeface="+mj-lt"/>
              </a:rPr>
              <a:t>. C 90, 024907 (2014)</a:t>
            </a:r>
            <a:endParaRPr lang="en-US" sz="1400" b="1" dirty="0">
              <a:latin typeface="+mj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azimuthal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22" name="Text Box 10 1"/>
          <p:cNvSpPr txBox="1">
            <a:spLocks noChangeArrowheads="1"/>
          </p:cNvSpPr>
          <p:nvPr/>
        </p:nvSpPr>
        <p:spPr bwMode="auto">
          <a:xfrm>
            <a:off x="407962" y="1066800"/>
            <a:ext cx="71358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…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higher orders can have a significant impact: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73837"/>
            <a:ext cx="5516721" cy="5307963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5943600" y="1905000"/>
            <a:ext cx="3886200" cy="4622363"/>
            <a:chOff x="5791200" y="1905000"/>
            <a:chExt cx="3886200" cy="4622363"/>
          </a:xfrm>
        </p:grpSpPr>
        <p:sp>
          <p:nvSpPr>
            <p:cNvPr id="9" name="Text Box 10 1"/>
            <p:cNvSpPr txBox="1">
              <a:spLocks noChangeArrowheads="1"/>
            </p:cNvSpPr>
            <p:nvPr/>
          </p:nvSpPr>
          <p:spPr bwMode="auto">
            <a:xfrm>
              <a:off x="5791200" y="1905000"/>
              <a:ext cx="3124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5750" indent="-285750">
                <a:spcBef>
                  <a:spcPct val="50000"/>
                </a:spcBef>
                <a:buClr>
                  <a:srgbClr val="3333CC"/>
                </a:buClr>
                <a:buFont typeface="Wingdings" panose="05000000000000000000" pitchFamily="2" charset="2"/>
                <a:buChar char="Ø"/>
              </a:pP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LO; (a): back to back peak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Text Box 10 1"/>
            <p:cNvSpPr txBox="1">
              <a:spLocks noChangeArrowheads="1"/>
            </p:cNvSpPr>
            <p:nvPr/>
          </p:nvSpPr>
          <p:spPr bwMode="auto">
            <a:xfrm>
              <a:off x="5791200" y="2895600"/>
              <a:ext cx="3886200" cy="363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5750" indent="-285750">
                <a:spcBef>
                  <a:spcPct val="50000"/>
                </a:spcBef>
                <a:buClr>
                  <a:srgbClr val="3333CC"/>
                </a:buClr>
                <a:buFont typeface="Wingdings" panose="05000000000000000000" pitchFamily="2" charset="2"/>
                <a:buChar char="Ø"/>
              </a:pP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NLO; </a:t>
              </a:r>
            </a:p>
            <a:p>
              <a:pPr>
                <a:spcBef>
                  <a:spcPct val="50000"/>
                </a:spcBef>
                <a:buClr>
                  <a:srgbClr val="3333CC"/>
                </a:buClr>
              </a:pPr>
              <a:r>
                <a:rPr lang="en-US" sz="2000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US" sz="2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en-US" sz="2000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): “blurring” of B2B peak</a:t>
              </a:r>
            </a:p>
            <a:p>
              <a:pPr>
                <a:spcBef>
                  <a:spcPct val="50000"/>
                </a:spcBef>
                <a:buClr>
                  <a:srgbClr val="3333CC"/>
                </a:buClr>
              </a:pP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(d): “flavor excitation”: no strong azimuthal correlation expected</a:t>
              </a:r>
            </a:p>
            <a:p>
              <a:pPr>
                <a:spcBef>
                  <a:spcPct val="50000"/>
                </a:spcBef>
                <a:buClr>
                  <a:srgbClr val="3333CC"/>
                </a:buClr>
              </a:pP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spcBef>
                  <a:spcPct val="50000"/>
                </a:spcBef>
                <a:buClr>
                  <a:srgbClr val="3333CC"/>
                </a:buClr>
              </a:pPr>
              <a:r>
                <a:rPr lang="en-US" sz="2000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(e): gluon splitting: strong peak around </a:t>
              </a:r>
              <a:r>
                <a:rPr lang="en-US" sz="2000" dirty="0" err="1" smtClean="0">
                  <a:solidFill>
                    <a:srgbClr val="FF0000"/>
                  </a:solidFill>
                  <a:latin typeface="Symbol" panose="05050102010706020507" pitchFamily="18" charset="2"/>
                  <a:cs typeface="Calibri" panose="020F0502020204030204" pitchFamily="34" charset="0"/>
                </a:rPr>
                <a:t>Df</a:t>
              </a:r>
              <a:r>
                <a:rPr lang="en-US" sz="2000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</a:t>
              </a:r>
              <a:endPara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spcBef>
                  <a:spcPct val="50000"/>
                </a:spcBef>
                <a:buClr>
                  <a:srgbClr val="3333CC"/>
                </a:buClr>
              </a:pP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(f): higher order FE; both Q and </a:t>
              </a:r>
              <a:r>
                <a:rPr lang="en-US" sz="20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Qbar</a:t>
              </a:r>
              <a:r>
                <a:rPr lang="en-US" sz="2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in the “remnant” region   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1447800" y="2549359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(a)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089524" y="2526268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(b)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295400" y="4383774"/>
            <a:ext cx="4539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(c)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089524" y="4393010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(d)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239185" y="6461020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(e)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524733" y="6436744"/>
            <a:ext cx="402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(f)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647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azimuthal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22" name="Text Box 10 1"/>
          <p:cNvSpPr txBox="1">
            <a:spLocks noChangeArrowheads="1"/>
          </p:cNvSpPr>
          <p:nvPr/>
        </p:nvSpPr>
        <p:spPr bwMode="auto">
          <a:xfrm>
            <a:off x="165100" y="995601"/>
            <a:ext cx="69215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NLO effect simulated with MC@NLO + HERWIG (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parton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shower)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Gluon </a:t>
            </a:r>
            <a:r>
              <a:rPr lang="en-US" sz="2000" dirty="0">
                <a:latin typeface="Calibri" panose="020F0502020204030204" pitchFamily="34" charset="0"/>
              </a:rPr>
              <a:t>splitting processes lead to </a:t>
            </a:r>
            <a:r>
              <a:rPr lang="en-US" sz="2000" dirty="0" smtClean="0">
                <a:latin typeface="Calibri" panose="020F0502020204030204" pitchFamily="34" charset="0"/>
              </a:rPr>
              <a:t>an initial </a:t>
            </a:r>
            <a:r>
              <a:rPr lang="en-US" sz="2000" dirty="0">
                <a:latin typeface="Calibri" panose="020F0502020204030204" pitchFamily="34" charset="0"/>
              </a:rPr>
              <a:t>enhancement of the </a:t>
            </a:r>
            <a:r>
              <a:rPr lang="en-US" sz="2000" dirty="0" smtClean="0">
                <a:latin typeface="Calibri" panose="020F0502020204030204" pitchFamily="34" charset="0"/>
              </a:rPr>
              <a:t>correlations </a:t>
            </a:r>
            <a:r>
              <a:rPr lang="fr-FR" sz="2000" dirty="0" err="1" smtClean="0">
                <a:latin typeface="Calibri" panose="020F0502020204030204" pitchFamily="34" charset="0"/>
              </a:rPr>
              <a:t>around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Symbol" panose="05050102010706020507" pitchFamily="18" charset="2"/>
                <a:cs typeface="Calibri" panose="020F0502020204030204" pitchFamily="34" charset="0"/>
              </a:rPr>
              <a:t>Df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=0; Strong broadening of the </a:t>
            </a:r>
            <a:r>
              <a:rPr lang="en-US" sz="2000" dirty="0" err="1" smtClean="0">
                <a:latin typeface="Symbol" panose="05050102010706020507" pitchFamily="18" charset="2"/>
                <a:cs typeface="Calibri" panose="020F0502020204030204" pitchFamily="34" charset="0"/>
              </a:rPr>
              <a:t>Df</a:t>
            </a:r>
            <a:r>
              <a:rPr lang="en-US" sz="2000" dirty="0" smtClean="0">
                <a:latin typeface="Symbol" panose="05050102010706020507" pitchFamily="18" charset="2"/>
                <a:cs typeface="Calibri" panose="020F0502020204030204" pitchFamily="34" charset="0"/>
              </a:rPr>
              <a:t>=p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peak (“vacuum” radiation is dominant)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intermediate </a:t>
            </a:r>
            <a:r>
              <a:rPr lang="en-US" sz="2000" dirty="0" err="1">
                <a:latin typeface="Calibri" panose="020F0502020204030204" pitchFamily="34" charset="0"/>
              </a:rPr>
              <a:t>p</a:t>
            </a:r>
            <a:r>
              <a:rPr lang="en-US" sz="2000" baseline="-25000" dirty="0" err="1">
                <a:latin typeface="Calibri" panose="020F0502020204030204" pitchFamily="34" charset="0"/>
              </a:rPr>
              <a:t>T</a:t>
            </a:r>
            <a:r>
              <a:rPr lang="en-US" sz="2000" dirty="0">
                <a:latin typeface="Calibri" panose="020F0502020204030204" pitchFamily="34" charset="0"/>
              </a:rPr>
              <a:t> : increase of </a:t>
            </a:r>
            <a:r>
              <a:rPr lang="en-US" sz="2000" dirty="0" smtClean="0">
                <a:latin typeface="Calibri" panose="020F0502020204030204" pitchFamily="34" charset="0"/>
              </a:rPr>
              <a:t>the variances due to </a:t>
            </a:r>
            <a:r>
              <a:rPr lang="en-US" sz="2000" dirty="0" err="1" smtClean="0">
                <a:latin typeface="Calibri" panose="020F0502020204030204" pitchFamily="34" charset="0"/>
              </a:rPr>
              <a:t>Eloss</a:t>
            </a:r>
            <a:r>
              <a:rPr lang="en-US" sz="2000" dirty="0" smtClean="0">
                <a:latin typeface="Calibri" panose="020F0502020204030204" pitchFamily="34" charset="0"/>
              </a:rPr>
              <a:t> from </a:t>
            </a:r>
            <a:r>
              <a:rPr lang="en-US" sz="2000" dirty="0">
                <a:latin typeface="Calibri" panose="020F0502020204030204" pitchFamily="34" charset="0"/>
              </a:rPr>
              <a:t>0.43 (initial NLO) </a:t>
            </a:r>
            <a:r>
              <a:rPr lang="en-US" sz="2000" dirty="0" smtClean="0">
                <a:latin typeface="Calibri" panose="020F0502020204030204" pitchFamily="34" charset="0"/>
              </a:rPr>
              <a:t>to 0.51 </a:t>
            </a:r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(+20</a:t>
            </a:r>
            <a:r>
              <a:rPr lang="en-US" sz="2000" dirty="0">
                <a:solidFill>
                  <a:srgbClr val="CC0099"/>
                </a:solidFill>
                <a:latin typeface="Calibri" panose="020F0502020204030204" pitchFamily="34" charset="0"/>
              </a:rPr>
              <a:t>%) </a:t>
            </a:r>
            <a:r>
              <a:rPr lang="en-US" sz="2000" dirty="0">
                <a:latin typeface="Calibri" panose="020F0502020204030204" pitchFamily="34" charset="0"/>
              </a:rPr>
              <a:t>for the purely </a:t>
            </a:r>
            <a:r>
              <a:rPr lang="en-US" sz="2000" dirty="0" smtClean="0">
                <a:latin typeface="Calibri" panose="020F0502020204030204" pitchFamily="34" charset="0"/>
              </a:rPr>
              <a:t>elastic mechanisms </a:t>
            </a:r>
            <a:r>
              <a:rPr lang="en-US" sz="2000" dirty="0">
                <a:latin typeface="Calibri" panose="020F0502020204030204" pitchFamily="34" charset="0"/>
              </a:rPr>
              <a:t>and to 0.47 </a:t>
            </a:r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(+10</a:t>
            </a:r>
            <a:r>
              <a:rPr lang="en-US" sz="2000" dirty="0">
                <a:solidFill>
                  <a:srgbClr val="CC0099"/>
                </a:solidFill>
                <a:latin typeface="Calibri" panose="020F0502020204030204" pitchFamily="34" charset="0"/>
              </a:rPr>
              <a:t>%)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fr-FR" sz="2000" dirty="0" smtClean="0">
                <a:latin typeface="Calibri" panose="020F0502020204030204" pitchFamily="34" charset="0"/>
              </a:rPr>
              <a:t>the </a:t>
            </a:r>
            <a:r>
              <a:rPr lang="fr-FR" sz="2000" dirty="0">
                <a:latin typeface="Calibri" panose="020F0502020204030204" pitchFamily="34" charset="0"/>
              </a:rPr>
              <a:t>interaction </a:t>
            </a:r>
            <a:r>
              <a:rPr lang="fr-FR" sz="2000" dirty="0" err="1">
                <a:latin typeface="Calibri" panose="020F0502020204030204" pitchFamily="34" charset="0"/>
              </a:rPr>
              <a:t>including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fr-FR" sz="2000" b="1" dirty="0" smtClean="0">
                <a:latin typeface="Calibri" panose="020F0502020204030204" pitchFamily="34" charset="0"/>
              </a:rPr>
              <a:t>radiative </a:t>
            </a:r>
            <a:r>
              <a:rPr lang="fr-FR" sz="2000" dirty="0" smtClean="0">
                <a:latin typeface="Calibri" panose="020F0502020204030204" pitchFamily="34" charset="0"/>
              </a:rPr>
              <a:t>corrections.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Correlations </a:t>
            </a:r>
            <a:r>
              <a:rPr lang="en-US" sz="2000" dirty="0">
                <a:latin typeface="Calibri" panose="020F0502020204030204" pitchFamily="34" charset="0"/>
              </a:rPr>
              <a:t>at large </a:t>
            </a:r>
            <a:r>
              <a:rPr lang="en-US" sz="2000" dirty="0" err="1">
                <a:latin typeface="Calibri" panose="020F0502020204030204" pitchFamily="34" charset="0"/>
              </a:rPr>
              <a:t>p</a:t>
            </a:r>
            <a:r>
              <a:rPr lang="en-US" sz="2000" baseline="-25000" dirty="0" err="1">
                <a:latin typeface="Calibri" panose="020F0502020204030204" pitchFamily="34" charset="0"/>
              </a:rPr>
              <a:t>T</a:t>
            </a:r>
            <a:r>
              <a:rPr lang="en-US" sz="2000" dirty="0">
                <a:latin typeface="Calibri" panose="020F0502020204030204" pitchFamily="34" charset="0"/>
              </a:rPr>
              <a:t> seem to </a:t>
            </a:r>
            <a:r>
              <a:rPr lang="en-US" sz="2000" dirty="0" smtClean="0">
                <a:latin typeface="Calibri" panose="020F0502020204030204" pitchFamily="34" charset="0"/>
              </a:rPr>
              <a:t>be dominated </a:t>
            </a:r>
            <a:r>
              <a:rPr lang="en-US" sz="2000" dirty="0">
                <a:latin typeface="Calibri" panose="020F0502020204030204" pitchFamily="34" charset="0"/>
              </a:rPr>
              <a:t>by the initial </a:t>
            </a:r>
            <a:r>
              <a:rPr lang="en-US" sz="2000" dirty="0" smtClean="0">
                <a:latin typeface="Calibri" panose="020F0502020204030204" pitchFamily="34" charset="0"/>
              </a:rPr>
              <a:t>correlations. </a:t>
            </a:r>
            <a:r>
              <a:rPr lang="en-US" sz="2000" b="1" dirty="0" smtClean="0">
                <a:solidFill>
                  <a:srgbClr val="CC0099"/>
                </a:solidFill>
                <a:latin typeface="Calibri" panose="020F0502020204030204" pitchFamily="34" charset="0"/>
              </a:rPr>
              <a:t>Nothing will be learned on the </a:t>
            </a:r>
            <a:r>
              <a:rPr lang="en-US" sz="2000" b="1" dirty="0" err="1" smtClean="0">
                <a:solidFill>
                  <a:srgbClr val="CC0099"/>
                </a:solidFill>
                <a:latin typeface="Calibri" panose="020F0502020204030204" pitchFamily="34" charset="0"/>
              </a:rPr>
              <a:t>Eloss</a:t>
            </a:r>
            <a:r>
              <a:rPr lang="en-US" sz="2000" b="1" dirty="0" smtClean="0">
                <a:solidFill>
                  <a:srgbClr val="CC0099"/>
                </a:solidFill>
                <a:latin typeface="Calibri" panose="020F0502020204030204" pitchFamily="34" charset="0"/>
              </a:rPr>
              <a:t>    mechanisms in this region </a:t>
            </a:r>
            <a:endParaRPr lang="fr-FR" sz="2000" b="1" dirty="0">
              <a:solidFill>
                <a:srgbClr val="CC0099"/>
              </a:solidFill>
              <a:latin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fr-FR" sz="2000" dirty="0" err="1" smtClean="0">
                <a:latin typeface="Calibri" panose="020F0502020204030204" pitchFamily="34" charset="0"/>
              </a:rPr>
              <a:t>Different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</a:rPr>
              <a:t>NLO+parton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shower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approaches </a:t>
            </a:r>
            <a:r>
              <a:rPr lang="en-US" sz="2000" dirty="0">
                <a:latin typeface="Calibri" panose="020F0502020204030204" pitchFamily="34" charset="0"/>
              </a:rPr>
              <a:t>agree on bottom </a:t>
            </a:r>
            <a:r>
              <a:rPr lang="en-US" sz="2000" dirty="0" smtClean="0">
                <a:latin typeface="Calibri" panose="020F0502020204030204" pitchFamily="34" charset="0"/>
              </a:rPr>
              <a:t>quark </a:t>
            </a:r>
            <a:r>
              <a:rPr lang="fr-FR" sz="2000" dirty="0" smtClean="0">
                <a:latin typeface="Calibri" panose="020F0502020204030204" pitchFamily="34" charset="0"/>
              </a:rPr>
              <a:t>production</a:t>
            </a:r>
            <a:r>
              <a:rPr lang="fr-FR" sz="2000" dirty="0">
                <a:latin typeface="Calibri" panose="020F0502020204030204" pitchFamily="34" charset="0"/>
              </a:rPr>
              <a:t>, </a:t>
            </a:r>
            <a:r>
              <a:rPr lang="fr-FR" sz="2000" dirty="0" err="1">
                <a:latin typeface="Calibri" panose="020F0502020204030204" pitchFamily="34" charset="0"/>
              </a:rPr>
              <a:t>differences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</a:rPr>
              <a:t>remain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fr-FR" sz="2000" dirty="0" smtClean="0">
                <a:latin typeface="Calibri" panose="020F0502020204030204" pitchFamily="34" charset="0"/>
              </a:rPr>
              <a:t>for </a:t>
            </a:r>
            <a:r>
              <a:rPr lang="fr-FR" sz="2000" dirty="0" err="1" smtClean="0">
                <a:latin typeface="Calibri" panose="020F0502020204030204" pitchFamily="34" charset="0"/>
              </a:rPr>
              <a:t>charm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quark </a:t>
            </a:r>
            <a:r>
              <a:rPr lang="fr-FR" sz="2000" dirty="0" smtClean="0">
                <a:latin typeface="Calibri" panose="020F0502020204030204" pitchFamily="34" charset="0"/>
              </a:rPr>
              <a:t>production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groups (Duke, 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CCNU-LBL,PHSD,…)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0824" y="883624"/>
            <a:ext cx="2988026" cy="597899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9" y="1207389"/>
            <a:ext cx="1346245" cy="1885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9" y="5102148"/>
            <a:ext cx="1474023" cy="1830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60824" y="2895600"/>
            <a:ext cx="2962626" cy="198120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086063"/>
            <a:ext cx="1534502" cy="201827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chemeClr val="hlink"/>
                </a:solidFill>
              </a:rPr>
              <a:t>A</a:t>
            </a:r>
            <a:r>
              <a:rPr lang="en-US" sz="3200" dirty="0" smtClean="0">
                <a:solidFill>
                  <a:schemeClr val="hlink"/>
                </a:solidFill>
              </a:rPr>
              <a:t>zimuthal correlations from experimental viewpoint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857661"/>
            <a:ext cx="3290455" cy="310366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783870" y="8382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3300"/>
                </a:solidFill>
              </a:rPr>
              <a:t>PHENIX</a:t>
            </a:r>
            <a:endParaRPr lang="fr-FR" b="1" dirty="0">
              <a:solidFill>
                <a:srgbClr val="FF33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3995" y="4180005"/>
            <a:ext cx="6754091" cy="269646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105781" y="381067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3300"/>
                </a:solidFill>
              </a:rPr>
              <a:t>LHCb</a:t>
            </a:r>
            <a:endParaRPr lang="fr-FR" b="1" dirty="0">
              <a:solidFill>
                <a:srgbClr val="FF3300"/>
              </a:solidFill>
            </a:endParaRPr>
          </a:p>
        </p:txBody>
      </p:sp>
      <p:sp>
        <p:nvSpPr>
          <p:cNvPr id="14" name="Text Box 10 1"/>
          <p:cNvSpPr txBox="1">
            <a:spLocks noChangeArrowheads="1"/>
          </p:cNvSpPr>
          <p:nvPr/>
        </p:nvSpPr>
        <p:spPr bwMode="auto">
          <a:xfrm>
            <a:off x="165100" y="995601"/>
            <a:ext cx="50165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Measured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pp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RHIC and LHC (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rising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gluon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splitting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peak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sure one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resolve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10%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width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the pp !!!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A+A: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upgrades ?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5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HF-HF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49" name="Text Box 10 1"/>
          <p:cNvSpPr txBox="1">
            <a:spLocks noChangeArrowheads="1"/>
          </p:cNvSpPr>
          <p:nvPr/>
        </p:nvSpPr>
        <p:spPr bwMode="auto">
          <a:xfrm>
            <a:off x="243773" y="971053"/>
            <a:ext cx="5392113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Back to back D/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B/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Bbar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As compared to </a:t>
            </a:r>
            <a:r>
              <a:rPr lang="en-US" sz="2000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-D/B: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“triggering”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itself is affected but symmetry between both particles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could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limitate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various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effects: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Large number of c-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from various NN collisions =&gt; large uncorrelated background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Competing effects due to energy loss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525" y="911557"/>
            <a:ext cx="1233712" cy="280337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7087" y="971053"/>
            <a:ext cx="2691263" cy="268437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110504" y="2203565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</a:t>
            </a:r>
            <a:r>
              <a:rPr lang="en-US" sz="2400" b="1" baseline="-25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</a:t>
            </a:r>
            <a:endParaRPr lang="fr-FR" sz="2400" dirty="0"/>
          </a:p>
        </p:txBody>
      </p:sp>
      <p:sp>
        <p:nvSpPr>
          <p:cNvPr id="25" name="Double flèche verticale 24"/>
          <p:cNvSpPr/>
          <p:nvPr/>
        </p:nvSpPr>
        <p:spPr>
          <a:xfrm rot="2310034">
            <a:off x="8505149" y="1600816"/>
            <a:ext cx="457200" cy="81219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ext Box 10 1"/>
          <p:cNvSpPr txBox="1">
            <a:spLocks noChangeArrowheads="1"/>
          </p:cNvSpPr>
          <p:nvPr/>
        </p:nvSpPr>
        <p:spPr bwMode="auto">
          <a:xfrm>
            <a:off x="243773" y="3810000"/>
            <a:ext cx="9829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course: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NLO effect in the production mechanisms makes it not so trivial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(not to speak about exp. Issues… RUN 3 ? RUN 4 ?) 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594600" y="6501946"/>
            <a:ext cx="23114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91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Not </a:t>
            </a:r>
            <a:r>
              <a:rPr lang="en-US" sz="2800" dirty="0">
                <a:solidFill>
                  <a:schemeClr val="hlink"/>
                </a:solidFill>
              </a:rPr>
              <a:t>so naïve </a:t>
            </a:r>
            <a:r>
              <a:rPr lang="en-US" sz="2800" dirty="0" smtClean="0">
                <a:solidFill>
                  <a:schemeClr val="hlink"/>
                </a:solidFill>
              </a:rPr>
              <a:t>approach:</a:t>
            </a:r>
            <a:r>
              <a:rPr lang="en-US" sz="2800" baseline="-250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hlink"/>
                </a:solidFill>
              </a:rPr>
              <a:t>Momentum imbalance in </a:t>
            </a:r>
            <a:r>
              <a:rPr lang="en-US" sz="2800" b="1" dirty="0" smtClean="0">
                <a:solidFill>
                  <a:schemeClr val="hlink"/>
                </a:solidFill>
              </a:rPr>
              <a:t>pp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3" name="Text Box 10 1 1"/>
          <p:cNvSpPr txBox="1">
            <a:spLocks noChangeArrowheads="1"/>
          </p:cNvSpPr>
          <p:nvPr/>
        </p:nvSpPr>
        <p:spPr bwMode="auto">
          <a:xfrm>
            <a:off x="289791" y="971490"/>
            <a:ext cx="83970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… including “realistic” initial stage in pp (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PYTHIA 6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endParaRPr lang="en-US" sz="2000" baseline="-25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736" y="1730243"/>
            <a:ext cx="9518650" cy="1193678"/>
          </a:xfrm>
          <a:prstGeom prst="rect">
            <a:avLst/>
          </a:prstGeom>
        </p:spPr>
      </p:pic>
      <p:sp>
        <p:nvSpPr>
          <p:cNvPr id="8" name="Text Box 10 1 2"/>
          <p:cNvSpPr txBox="1">
            <a:spLocks noChangeArrowheads="1"/>
          </p:cNvSpPr>
          <p:nvPr/>
        </p:nvSpPr>
        <p:spPr bwMode="auto">
          <a:xfrm>
            <a:off x="243773" y="1524000"/>
            <a:ext cx="9829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Average auto-correlation: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 rot="890243">
            <a:off x="8135561" y="1090040"/>
            <a:ext cx="16634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1400" b="1" dirty="0">
                <a:latin typeface="+mj-lt"/>
              </a:rPr>
              <a:t>G. </a:t>
            </a:r>
            <a:r>
              <a:rPr lang="fr-FR" sz="1400" b="1" dirty="0" err="1">
                <a:latin typeface="+mj-lt"/>
              </a:rPr>
              <a:t>Tsiledakis</a:t>
            </a:r>
            <a:r>
              <a:rPr lang="fr-FR" sz="1400" b="1" dirty="0">
                <a:latin typeface="+mj-lt"/>
              </a:rPr>
              <a:t> et al., </a:t>
            </a:r>
            <a:r>
              <a:rPr lang="fr-FR" sz="1400" b="1" dirty="0" err="1">
                <a:latin typeface="+mj-lt"/>
              </a:rPr>
              <a:t>Nucl</a:t>
            </a:r>
            <a:r>
              <a:rPr lang="fr-FR" sz="1400" b="1" dirty="0">
                <a:latin typeface="+mj-lt"/>
              </a:rPr>
              <a:t>. Phys. A 858 (2011) 86.</a:t>
            </a:r>
            <a:endParaRPr lang="en-US" sz="1400" b="1" dirty="0"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791" y="3025095"/>
            <a:ext cx="2808173" cy="37274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1" y="4036242"/>
            <a:ext cx="1122743" cy="20358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000" y="3191825"/>
            <a:ext cx="1233712" cy="2803370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2362200" y="3831157"/>
            <a:ext cx="629883" cy="2341043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Double flèche horizontale 9"/>
          <p:cNvSpPr/>
          <p:nvPr/>
        </p:nvSpPr>
        <p:spPr>
          <a:xfrm>
            <a:off x="3218126" y="4510845"/>
            <a:ext cx="609600" cy="277278"/>
          </a:xfrm>
          <a:prstGeom prst="leftRigh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 Box 10 1 2"/>
          <p:cNvSpPr txBox="1">
            <a:spLocks noChangeArrowheads="1"/>
          </p:cNvSpPr>
          <p:nvPr/>
        </p:nvSpPr>
        <p:spPr bwMode="auto">
          <a:xfrm>
            <a:off x="3962400" y="3962400"/>
            <a:ext cx="301831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CC"/>
              </a:buClr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the back-to back region, NLO corrections (FSR) still preserve some degree of correlation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57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(Short) Motivation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941140"/>
            <a:ext cx="95948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Nowadays, a large variety of models (most of them presented as “effective approaches”) are confronted with the data for the R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AA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v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single particle observables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50000"/>
              </a:spcBef>
              <a:buClr>
                <a:srgbClr val="3333CC"/>
              </a:buClr>
            </a:pPr>
            <a:endParaRPr lang="en-US" sz="200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the purpose of making the contact with the fundamental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theory,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is desirable to “constrain / pre-sort / rule out” some of the approaches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Very often, correlations are advocated to be useful in this respect </a:t>
            </a:r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(warning: main viewpoint adopted in this presentation) </a:t>
            </a:r>
            <a:endParaRPr lang="en-US" sz="2000" dirty="0">
              <a:solidFill>
                <a:srgbClr val="CC00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70876"/>
            <a:ext cx="3429000" cy="331593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90700"/>
            <a:ext cx="3223674" cy="3308673"/>
          </a:xfrm>
          <a:prstGeom prst="rect">
            <a:avLst/>
          </a:prstGeom>
        </p:spPr>
      </p:pic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534150"/>
            <a:ext cx="2311400" cy="323850"/>
          </a:xfrm>
          <a:noFill/>
        </p:spPr>
        <p:txBody>
          <a:bodyPr/>
          <a:lstStyle/>
          <a:p>
            <a:fld id="{856BC7DB-184F-4900-A887-080109583D3E}" type="slidenum">
              <a:rPr lang="en-US" smtClean="0"/>
              <a:t>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554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791" y="2691943"/>
            <a:ext cx="3612100" cy="419235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1739327"/>
            <a:ext cx="6073905" cy="1080073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Not </a:t>
            </a:r>
            <a:r>
              <a:rPr lang="en-US" sz="2800" dirty="0">
                <a:solidFill>
                  <a:schemeClr val="hlink"/>
                </a:solidFill>
              </a:rPr>
              <a:t>so naïve </a:t>
            </a:r>
            <a:r>
              <a:rPr lang="en-US" sz="2800" dirty="0" smtClean="0">
                <a:solidFill>
                  <a:schemeClr val="hlink"/>
                </a:solidFill>
              </a:rPr>
              <a:t>approach:</a:t>
            </a:r>
            <a:r>
              <a:rPr lang="en-US" sz="2800" baseline="-250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hlink"/>
                </a:solidFill>
              </a:rPr>
              <a:t>Momentum imbalance in </a:t>
            </a:r>
            <a:r>
              <a:rPr lang="en-US" sz="2800" b="1" dirty="0" smtClean="0">
                <a:solidFill>
                  <a:schemeClr val="hlink"/>
                </a:solidFill>
              </a:rPr>
              <a:t>pp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3" name="Text Box 10 1 1"/>
          <p:cNvSpPr txBox="1">
            <a:spLocks noChangeArrowheads="1"/>
          </p:cNvSpPr>
          <p:nvPr/>
        </p:nvSpPr>
        <p:spPr bwMode="auto">
          <a:xfrm>
            <a:off x="289791" y="971490"/>
            <a:ext cx="83970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… including “realistic” initial stage in pp (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PYTHIA 6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endParaRPr lang="en-US" sz="2000" baseline="-25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8" name="Text Box 10 1 2"/>
          <p:cNvSpPr txBox="1">
            <a:spLocks noChangeArrowheads="1"/>
          </p:cNvSpPr>
          <p:nvPr/>
        </p:nvSpPr>
        <p:spPr bwMode="auto">
          <a:xfrm>
            <a:off x="243773" y="1524000"/>
            <a:ext cx="9829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Average 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relative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auto-correlation: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 rot="890243">
            <a:off x="8135561" y="1090040"/>
            <a:ext cx="16634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1400" b="1" dirty="0">
                <a:latin typeface="+mj-lt"/>
              </a:rPr>
              <a:t>G. </a:t>
            </a:r>
            <a:r>
              <a:rPr lang="fr-FR" sz="1400" b="1" dirty="0" err="1">
                <a:latin typeface="+mj-lt"/>
              </a:rPr>
              <a:t>Tsiledakis</a:t>
            </a:r>
            <a:r>
              <a:rPr lang="fr-FR" sz="1400" b="1" dirty="0">
                <a:latin typeface="+mj-lt"/>
              </a:rPr>
              <a:t> et al., </a:t>
            </a:r>
            <a:r>
              <a:rPr lang="fr-FR" sz="1400" b="1" dirty="0" err="1">
                <a:latin typeface="+mj-lt"/>
              </a:rPr>
              <a:t>Nucl</a:t>
            </a:r>
            <a:r>
              <a:rPr lang="fr-FR" sz="1400" b="1" dirty="0">
                <a:latin typeface="+mj-lt"/>
              </a:rPr>
              <a:t>. Phys. A 858 (2011) 86.</a:t>
            </a:r>
            <a:endParaRPr lang="en-US" sz="1400" b="1" dirty="0">
              <a:latin typeface="+mj-lt"/>
            </a:endParaRPr>
          </a:p>
        </p:txBody>
      </p:sp>
      <p:pic>
        <p:nvPicPr>
          <p:cNvPr id="9" name="Imag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5893404"/>
            <a:ext cx="1122743" cy="203581"/>
          </a:xfrm>
          <a:prstGeom prst="rect">
            <a:avLst/>
          </a:prstGeom>
        </p:spPr>
      </p:pic>
      <p:sp>
        <p:nvSpPr>
          <p:cNvPr id="17" name="Text Box 10 1 2"/>
          <p:cNvSpPr txBox="1">
            <a:spLocks noChangeArrowheads="1"/>
          </p:cNvSpPr>
          <p:nvPr/>
        </p:nvSpPr>
        <p:spPr bwMode="auto">
          <a:xfrm>
            <a:off x="4038600" y="2973164"/>
            <a:ext cx="5791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Encouraging signs of significant finite (transverse) momentum correlation in pp, i.e. in the initial stage of A-A collisions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Going beyond average ?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Lessons from CMS: </a:t>
            </a:r>
            <a:r>
              <a:rPr lang="en-US" dirty="0" smtClean="0"/>
              <a:t>Pythia </a:t>
            </a:r>
            <a:r>
              <a:rPr lang="en-US" dirty="0"/>
              <a:t>has problems to reproduce </a:t>
            </a:r>
            <a:r>
              <a:rPr lang="en-US" dirty="0" smtClean="0"/>
              <a:t>Q-</a:t>
            </a:r>
            <a:r>
              <a:rPr lang="en-US" dirty="0" err="1" smtClean="0"/>
              <a:t>Qbar</a:t>
            </a:r>
            <a:r>
              <a:rPr lang="en-US" dirty="0" smtClean="0"/>
              <a:t> azimuthal </a:t>
            </a:r>
            <a:r>
              <a:rPr lang="fr-FR" dirty="0" err="1" smtClean="0"/>
              <a:t>correlations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 rot="890243">
            <a:off x="8641406" y="5144763"/>
            <a:ext cx="16634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FR" sz="1400" b="1" dirty="0">
                <a:latin typeface="+mj-lt"/>
              </a:rPr>
              <a:t>CMS-PASHIN-</a:t>
            </a:r>
          </a:p>
          <a:p>
            <a:pPr>
              <a:spcBef>
                <a:spcPct val="20000"/>
              </a:spcBef>
            </a:pPr>
            <a:r>
              <a:rPr lang="fr-FR" sz="1400" b="1" dirty="0">
                <a:latin typeface="+mj-lt"/>
              </a:rPr>
              <a:t>16-005.</a:t>
            </a:r>
          </a:p>
        </p:txBody>
      </p:sp>
    </p:spTree>
    <p:extLst>
      <p:ext uri="{BB962C8B-B14F-4D97-AF65-F5344CB8AC3E}">
        <p14:creationId xmlns:p14="http://schemas.microsoft.com/office/powerpoint/2010/main" val="39805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 Box 10 1"/>
          <p:cNvSpPr txBox="1">
            <a:spLocks noChangeArrowheads="1"/>
          </p:cNvSpPr>
          <p:nvPr/>
        </p:nvSpPr>
        <p:spPr bwMode="auto">
          <a:xfrm>
            <a:off x="137391" y="973384"/>
            <a:ext cx="839700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Goal of the study: investigate whether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err="1" smtClean="0">
                <a:latin typeface="Calibri" panose="020F0502020204030204" pitchFamily="34" charset="0"/>
              </a:rPr>
              <a:t>-p’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 correlations survive NLO effects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Method for “systematics”: use 2 event generators: PYTHIA (6.4) &amp; EPOS3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719839" y="2362200"/>
            <a:ext cx="5200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latin typeface="Calibri" panose="020F0502020204030204" pitchFamily="34" charset="0"/>
              </a:rPr>
              <a:t>In </a:t>
            </a:r>
            <a:r>
              <a:rPr lang="fr-FR" dirty="0" err="1" smtClean="0">
                <a:latin typeface="Calibri" panose="020F0502020204030204" pitchFamily="34" charset="0"/>
              </a:rPr>
              <a:t>pythia</a:t>
            </a:r>
            <a:r>
              <a:rPr lang="fr-FR" dirty="0" smtClean="0">
                <a:latin typeface="Calibri" panose="020F0502020204030204" pitchFamily="34" charset="0"/>
              </a:rPr>
              <a:t>, </a:t>
            </a:r>
            <a:r>
              <a:rPr lang="fr-FR" dirty="0" err="1" smtClean="0">
                <a:latin typeface="Calibri" panose="020F0502020204030204" pitchFamily="34" charset="0"/>
              </a:rPr>
              <a:t>those</a:t>
            </a:r>
            <a:r>
              <a:rPr lang="fr-FR" dirty="0" smtClean="0">
                <a:latin typeface="Calibri" panose="020F0502020204030204" pitchFamily="34" charset="0"/>
              </a:rPr>
              <a:t> topologies are </a:t>
            </a:r>
            <a:r>
              <a:rPr lang="fr-FR" dirty="0" err="1" smtClean="0">
                <a:latin typeface="Calibri" panose="020F0502020204030204" pitchFamily="34" charset="0"/>
              </a:rPr>
              <a:t>generated</a:t>
            </a:r>
            <a:r>
              <a:rPr lang="fr-FR" dirty="0" smtClean="0">
                <a:latin typeface="Calibri" panose="020F0502020204030204" pitchFamily="34" charset="0"/>
              </a:rPr>
              <a:t> by </a:t>
            </a:r>
            <a:r>
              <a:rPr lang="fr-FR" dirty="0" err="1" smtClean="0">
                <a:latin typeface="Calibri" panose="020F0502020204030204" pitchFamily="34" charset="0"/>
              </a:rPr>
              <a:t>coupling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LO </a:t>
            </a:r>
            <a:r>
              <a:rPr lang="fr-FR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processes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(</a:t>
            </a:r>
            <a:r>
              <a:rPr lang="fr-FR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implying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0,1 or 2 HQ) </a:t>
            </a:r>
            <a:r>
              <a:rPr lang="fr-FR" dirty="0" smtClean="0">
                <a:latin typeface="Calibri" panose="020F0502020204030204" pitchFamily="34" charset="0"/>
              </a:rPr>
              <a:t>and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fr-FR" dirty="0" smtClean="0">
                <a:solidFill>
                  <a:srgbClr val="FFC000"/>
                </a:solidFill>
                <a:latin typeface="Calibri" panose="020F0502020204030204" pitchFamily="34" charset="0"/>
              </a:rPr>
              <a:t>ISR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 + FSR </a:t>
            </a:r>
            <a:r>
              <a:rPr lang="fr-FR" dirty="0" smtClean="0">
                <a:latin typeface="Calibri" panose="020F0502020204030204" pitchFamily="34" charset="0"/>
              </a:rPr>
              <a:t>… This </a:t>
            </a:r>
            <a:r>
              <a:rPr lang="fr-FR" dirty="0" err="1" smtClean="0">
                <a:latin typeface="Calibri" panose="020F0502020204030204" pitchFamily="34" charset="0"/>
              </a:rPr>
              <a:t>will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referred</a:t>
            </a:r>
            <a:r>
              <a:rPr lang="fr-FR" dirty="0" smtClean="0">
                <a:latin typeface="Calibri" panose="020F0502020204030204" pitchFamily="34" charset="0"/>
              </a:rPr>
              <a:t> to as « LO + NLO </a:t>
            </a:r>
            <a:r>
              <a:rPr lang="fr-FR" dirty="0" err="1" smtClean="0">
                <a:latin typeface="Calibri" panose="020F0502020204030204" pitchFamily="34" charset="0"/>
              </a:rPr>
              <a:t>ccbar</a:t>
            </a:r>
            <a:r>
              <a:rPr lang="fr-FR" dirty="0" smtClean="0">
                <a:latin typeface="Calibri" panose="020F0502020204030204" pitchFamily="34" charset="0"/>
              </a:rPr>
              <a:t> » (</a:t>
            </a:r>
            <a:r>
              <a:rPr lang="fr-FR" dirty="0" err="1" smtClean="0">
                <a:latin typeface="Calibri" panose="020F0502020204030204" pitchFamily="34" charset="0"/>
              </a:rPr>
              <a:t>strictly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speaking</a:t>
            </a:r>
            <a:r>
              <a:rPr lang="fr-FR" dirty="0" smtClean="0">
                <a:latin typeface="Calibri" panose="020F0502020204030204" pitchFamily="34" charset="0"/>
              </a:rPr>
              <a:t>, no NLO !)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8229600" y="10007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L. </a:t>
            </a:r>
            <a:r>
              <a:rPr lang="fr-FR" sz="1400" b="1" dirty="0" err="1" smtClean="0"/>
              <a:t>Vermunt</a:t>
            </a:r>
            <a:r>
              <a:rPr lang="fr-FR" sz="1400" b="1" dirty="0" smtClean="0"/>
              <a:t> et al. arXiv:1710.09639</a:t>
            </a:r>
            <a:endParaRPr lang="fr-FR" sz="1400" b="1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91" y="2221512"/>
            <a:ext cx="4581246" cy="44078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0600" y="2250656"/>
            <a:ext cx="381000" cy="11783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3005338" y="2438399"/>
            <a:ext cx="652261" cy="68580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3140968" y="3900320"/>
            <a:ext cx="381000" cy="1052680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800100" y="3774656"/>
            <a:ext cx="381000" cy="11783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800100" y="5451056"/>
            <a:ext cx="381000" cy="11783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3521968" y="5638799"/>
            <a:ext cx="381000" cy="983673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066800" y="4186885"/>
            <a:ext cx="381000" cy="6899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2814838" y="5185035"/>
            <a:ext cx="705928" cy="5793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066800" y="5387360"/>
            <a:ext cx="381000" cy="6899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590800" y="3657600"/>
            <a:ext cx="381000" cy="76611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7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 Box 10 1"/>
          <p:cNvSpPr txBox="1">
            <a:spLocks noChangeArrowheads="1"/>
          </p:cNvSpPr>
          <p:nvPr/>
        </p:nvSpPr>
        <p:spPr bwMode="auto">
          <a:xfrm>
            <a:off x="137391" y="973384"/>
            <a:ext cx="839700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Goal of the study: investigate whether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err="1" smtClean="0">
                <a:latin typeface="Calibri" panose="020F0502020204030204" pitchFamily="34" charset="0"/>
              </a:rPr>
              <a:t>-p’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 correlations survive NLO effects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Method for “systematics”: use 2 event generators: PYTHIA (6.4) &amp; EPOS3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719839" y="2362200"/>
            <a:ext cx="5200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latin typeface="Calibri" panose="020F0502020204030204" pitchFamily="34" charset="0"/>
              </a:rPr>
              <a:t>In </a:t>
            </a:r>
            <a:r>
              <a:rPr lang="fr-FR" dirty="0" err="1" smtClean="0">
                <a:latin typeface="Calibri" panose="020F0502020204030204" pitchFamily="34" charset="0"/>
              </a:rPr>
              <a:t>pythia</a:t>
            </a:r>
            <a:r>
              <a:rPr lang="fr-FR" dirty="0" smtClean="0">
                <a:latin typeface="Calibri" panose="020F0502020204030204" pitchFamily="34" charset="0"/>
              </a:rPr>
              <a:t>, </a:t>
            </a:r>
            <a:r>
              <a:rPr lang="fr-FR" dirty="0" err="1" smtClean="0">
                <a:latin typeface="Calibri" panose="020F0502020204030204" pitchFamily="34" charset="0"/>
              </a:rPr>
              <a:t>those</a:t>
            </a:r>
            <a:r>
              <a:rPr lang="fr-FR" dirty="0" smtClean="0">
                <a:latin typeface="Calibri" panose="020F0502020204030204" pitchFamily="34" charset="0"/>
              </a:rPr>
              <a:t> topologies are </a:t>
            </a:r>
            <a:r>
              <a:rPr lang="fr-FR" dirty="0" err="1" smtClean="0">
                <a:latin typeface="Calibri" panose="020F0502020204030204" pitchFamily="34" charset="0"/>
              </a:rPr>
              <a:t>generated</a:t>
            </a:r>
            <a:r>
              <a:rPr lang="fr-FR" dirty="0" smtClean="0">
                <a:latin typeface="Calibri" panose="020F0502020204030204" pitchFamily="34" charset="0"/>
              </a:rPr>
              <a:t> by </a:t>
            </a:r>
            <a:r>
              <a:rPr lang="fr-FR" dirty="0" err="1" smtClean="0">
                <a:latin typeface="Calibri" panose="020F0502020204030204" pitchFamily="34" charset="0"/>
              </a:rPr>
              <a:t>coupling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LO </a:t>
            </a:r>
            <a:r>
              <a:rPr lang="fr-FR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processes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(</a:t>
            </a:r>
            <a:r>
              <a:rPr lang="fr-FR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implying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0,1 or 2 HQ) </a:t>
            </a:r>
            <a:r>
              <a:rPr lang="fr-FR" dirty="0" smtClean="0">
                <a:latin typeface="Calibri" panose="020F0502020204030204" pitchFamily="34" charset="0"/>
              </a:rPr>
              <a:t>and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fr-FR" dirty="0" smtClean="0">
                <a:solidFill>
                  <a:srgbClr val="FFC000"/>
                </a:solidFill>
                <a:latin typeface="Calibri" panose="020F0502020204030204" pitchFamily="34" charset="0"/>
              </a:rPr>
              <a:t>ISR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 + FSR </a:t>
            </a:r>
            <a:r>
              <a:rPr lang="fr-FR" dirty="0" smtClean="0">
                <a:latin typeface="Calibri" panose="020F0502020204030204" pitchFamily="34" charset="0"/>
              </a:rPr>
              <a:t>… This </a:t>
            </a:r>
            <a:r>
              <a:rPr lang="fr-FR" dirty="0" err="1" smtClean="0">
                <a:latin typeface="Calibri" panose="020F0502020204030204" pitchFamily="34" charset="0"/>
              </a:rPr>
              <a:t>will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referred</a:t>
            </a:r>
            <a:r>
              <a:rPr lang="fr-FR" dirty="0" smtClean="0">
                <a:latin typeface="Calibri" panose="020F0502020204030204" pitchFamily="34" charset="0"/>
              </a:rPr>
              <a:t> to as « LO + NLO </a:t>
            </a:r>
            <a:r>
              <a:rPr lang="fr-FR" dirty="0" err="1" smtClean="0">
                <a:latin typeface="Calibri" panose="020F0502020204030204" pitchFamily="34" charset="0"/>
              </a:rPr>
              <a:t>ccbar</a:t>
            </a:r>
            <a:r>
              <a:rPr lang="fr-FR" dirty="0" smtClean="0">
                <a:latin typeface="Calibri" panose="020F0502020204030204" pitchFamily="34" charset="0"/>
              </a:rPr>
              <a:t> » (</a:t>
            </a:r>
            <a:r>
              <a:rPr lang="fr-FR" dirty="0" err="1" smtClean="0">
                <a:latin typeface="Calibri" panose="020F0502020204030204" pitchFamily="34" charset="0"/>
              </a:rPr>
              <a:t>strictly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speaking</a:t>
            </a:r>
            <a:r>
              <a:rPr lang="fr-FR" dirty="0" smtClean="0">
                <a:latin typeface="Calibri" panose="020F0502020204030204" pitchFamily="34" charset="0"/>
              </a:rPr>
              <a:t>, no NLO !)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>
                <a:latin typeface="Calibri" panose="020F0502020204030204" pitchFamily="34" charset="0"/>
              </a:rPr>
              <a:t>Same</a:t>
            </a:r>
            <a:r>
              <a:rPr lang="fr-FR" dirty="0" smtClean="0">
                <a:latin typeface="Calibri" panose="020F0502020204030204" pitchFamily="34" charset="0"/>
              </a:rPr>
              <a:t> « </a:t>
            </a:r>
            <a:r>
              <a:rPr lang="fr-FR" dirty="0" err="1" smtClean="0">
                <a:latin typeface="Calibri" panose="020F0502020204030204" pitchFamily="34" charset="0"/>
              </a:rPr>
              <a:t>strategy</a:t>
            </a:r>
            <a:r>
              <a:rPr lang="fr-FR" dirty="0" smtClean="0">
                <a:latin typeface="Calibri" panose="020F0502020204030204" pitchFamily="34" charset="0"/>
              </a:rPr>
              <a:t> » in EPOS3, 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« semi-hard </a:t>
            </a:r>
            <a:r>
              <a:rPr lang="fr-FR" dirty="0" err="1" smtClean="0">
                <a:latin typeface="Calibri" panose="020F0502020204030204" pitchFamily="34" charset="0"/>
              </a:rPr>
              <a:t>pomeron</a:t>
            </a:r>
            <a:r>
              <a:rPr lang="fr-FR" dirty="0" smtClean="0">
                <a:latin typeface="Calibri" panose="020F0502020204030204" pitchFamily="34" charset="0"/>
              </a:rPr>
              <a:t> » </a:t>
            </a:r>
            <a:r>
              <a:rPr lang="fr-FR" dirty="0" err="1" smtClean="0">
                <a:latin typeface="Calibri" panose="020F0502020204030204" pitchFamily="34" charset="0"/>
              </a:rPr>
              <a:t>approach</a:t>
            </a:r>
            <a:r>
              <a:rPr lang="fr-FR" dirty="0" smtClean="0">
                <a:latin typeface="Calibri" panose="020F0502020204030204" pitchFamily="34" charset="0"/>
              </a:rPr>
              <a:t> (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some</a:t>
            </a:r>
            <a:r>
              <a:rPr lang="fr-FR" dirty="0" smtClean="0">
                <a:latin typeface="Calibri" panose="020F0502020204030204" pitchFamily="34" charset="0"/>
              </a:rPr>
              <a:t> soft </a:t>
            </a:r>
            <a:r>
              <a:rPr lang="fr-FR" dirty="0" err="1" smtClean="0">
                <a:latin typeface="Calibri" panose="020F0502020204030204" pitchFamily="34" charset="0"/>
              </a:rPr>
              <a:t>evolution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included</a:t>
            </a:r>
            <a:r>
              <a:rPr lang="fr-FR" dirty="0" smtClean="0">
                <a:latin typeface="Calibri" panose="020F0502020204030204" pitchFamily="34" charset="0"/>
              </a:rPr>
              <a:t>), 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various</a:t>
            </a:r>
            <a:r>
              <a:rPr lang="fr-FR" dirty="0" smtClean="0">
                <a:latin typeface="Calibri" panose="020F0502020204030204" pitchFamily="34" charset="0"/>
              </a:rPr>
              <a:t> LO Born </a:t>
            </a:r>
            <a:r>
              <a:rPr lang="fr-FR" dirty="0" err="1" smtClean="0">
                <a:latin typeface="Calibri" panose="020F0502020204030204" pitchFamily="34" charset="0"/>
              </a:rPr>
              <a:t>processes</a:t>
            </a:r>
            <a:r>
              <a:rPr lang="fr-FR" dirty="0" smtClean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8229600" y="10007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L. </a:t>
            </a:r>
            <a:r>
              <a:rPr lang="fr-FR" sz="1400" b="1" dirty="0" err="1" smtClean="0"/>
              <a:t>Vermunt</a:t>
            </a:r>
            <a:r>
              <a:rPr lang="fr-FR" sz="1400" b="1" dirty="0" smtClean="0"/>
              <a:t> et al. arXiv:1710.09639</a:t>
            </a:r>
            <a:endParaRPr lang="fr-FR" sz="1400" b="1" dirty="0"/>
          </a:p>
        </p:txBody>
      </p:sp>
      <p:grpSp>
        <p:nvGrpSpPr>
          <p:cNvPr id="46" name="Groupe 45"/>
          <p:cNvGrpSpPr/>
          <p:nvPr/>
        </p:nvGrpSpPr>
        <p:grpSpPr>
          <a:xfrm>
            <a:off x="289598" y="2324099"/>
            <a:ext cx="4377993" cy="4152901"/>
            <a:chOff x="289598" y="2324099"/>
            <a:chExt cx="4377993" cy="4152901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98" y="2324099"/>
              <a:ext cx="4206202" cy="4152901"/>
            </a:xfrm>
            <a:prstGeom prst="rect">
              <a:avLst/>
            </a:prstGeom>
          </p:spPr>
        </p:pic>
        <p:cxnSp>
          <p:nvCxnSpPr>
            <p:cNvPr id="3" name="Connecteur droit avec flèche 2"/>
            <p:cNvCxnSpPr/>
            <p:nvPr/>
          </p:nvCxnSpPr>
          <p:spPr>
            <a:xfrm>
              <a:off x="1371600" y="4400549"/>
              <a:ext cx="609600" cy="1"/>
            </a:xfrm>
            <a:prstGeom prst="straightConnector1">
              <a:avLst/>
            </a:prstGeom>
            <a:ln w="285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347382" y="4000439"/>
              <a:ext cx="10242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rgbClr val="FF6600"/>
                  </a:solidFill>
                  <a:latin typeface="Calibri" panose="020F0502020204030204" pitchFamily="34" charset="0"/>
                </a:rPr>
                <a:t>Born </a:t>
              </a:r>
              <a:r>
                <a:rPr lang="fr-FR" sz="2000" b="1" dirty="0" err="1" smtClean="0">
                  <a:solidFill>
                    <a:srgbClr val="FF6600"/>
                  </a:solidFill>
                  <a:latin typeface="Calibri" panose="020F0502020204030204" pitchFamily="34" charset="0"/>
                </a:rPr>
                <a:t>process</a:t>
              </a:r>
              <a:endParaRPr lang="fr-FR" sz="2000" b="1" dirty="0" smtClean="0">
                <a:solidFill>
                  <a:srgbClr val="FF66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1" name="Connecteur droit 10"/>
            <p:cNvCxnSpPr/>
            <p:nvPr/>
          </p:nvCxnSpPr>
          <p:spPr>
            <a:xfrm>
              <a:off x="2615471" y="4459140"/>
              <a:ext cx="1690056" cy="646260"/>
            </a:xfrm>
            <a:prstGeom prst="line">
              <a:avLst/>
            </a:prstGeom>
            <a:ln w="57150"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flipV="1">
              <a:off x="3124200" y="4354382"/>
              <a:ext cx="762000" cy="323851"/>
            </a:xfrm>
            <a:prstGeom prst="line">
              <a:avLst/>
            </a:prstGeom>
            <a:ln w="57150"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 flipV="1">
              <a:off x="3845820" y="4037466"/>
              <a:ext cx="762000" cy="323851"/>
            </a:xfrm>
            <a:prstGeom prst="line">
              <a:avLst/>
            </a:prstGeom>
            <a:ln w="57150"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3886200" y="4339345"/>
              <a:ext cx="552782" cy="239590"/>
            </a:xfrm>
            <a:prstGeom prst="line">
              <a:avLst/>
            </a:prstGeom>
            <a:ln w="57150"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flipV="1">
              <a:off x="3819473" y="4796553"/>
              <a:ext cx="619509" cy="74302"/>
            </a:xfrm>
            <a:prstGeom prst="line">
              <a:avLst/>
            </a:prstGeom>
            <a:ln w="57150"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 rot="811230">
              <a:off x="4362791" y="3929145"/>
              <a:ext cx="304800" cy="143786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8" name="Connecteur droit 37"/>
            <p:cNvCxnSpPr/>
            <p:nvPr/>
          </p:nvCxnSpPr>
          <p:spPr>
            <a:xfrm flipV="1">
              <a:off x="2593761" y="4000439"/>
              <a:ext cx="755073" cy="338907"/>
            </a:xfrm>
            <a:prstGeom prst="line">
              <a:avLst/>
            </a:prstGeom>
            <a:ln w="57150"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2308077" y="3445315"/>
              <a:ext cx="16077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err="1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Space</a:t>
              </a:r>
              <a:r>
                <a:rPr lang="fr-FR" sz="2000" dirty="0" err="1">
                  <a:solidFill>
                    <a:srgbClr val="FF3399"/>
                  </a:solidFill>
                  <a:latin typeface="Calibri" panose="020F0502020204030204" pitchFamily="34" charset="0"/>
                </a:rPr>
                <a:t>-</a:t>
              </a:r>
              <a:r>
                <a:rPr lang="fr-FR" sz="2000" dirty="0" err="1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like</a:t>
              </a:r>
              <a:r>
                <a:rPr lang="fr-FR" sz="2000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 cascade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2077666" y="4271521"/>
              <a:ext cx="554692" cy="239590"/>
            </a:xfrm>
            <a:prstGeom prst="ellipse">
              <a:avLst/>
            </a:prstGeom>
            <a:solidFill>
              <a:srgbClr val="FF66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2" name="Connecteur droit avec flèche 41"/>
            <p:cNvCxnSpPr/>
            <p:nvPr/>
          </p:nvCxnSpPr>
          <p:spPr>
            <a:xfrm>
              <a:off x="2512093" y="3379226"/>
              <a:ext cx="14860" cy="790666"/>
            </a:xfrm>
            <a:prstGeom prst="straightConnector1">
              <a:avLst/>
            </a:prstGeom>
            <a:ln w="28575" cap="flat" cmpd="sng" algn="ctr">
              <a:solidFill>
                <a:srgbClr val="FF3399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3" name="Forme libre 42"/>
            <p:cNvSpPr/>
            <p:nvPr/>
          </p:nvSpPr>
          <p:spPr>
            <a:xfrm>
              <a:off x="2549236" y="4682836"/>
              <a:ext cx="1810328" cy="1394691"/>
            </a:xfrm>
            <a:custGeom>
              <a:avLst/>
              <a:gdLst>
                <a:gd name="connsiteX0" fmla="*/ 18473 w 1810328"/>
                <a:gd name="connsiteY0" fmla="*/ 1394691 h 1394691"/>
                <a:gd name="connsiteX1" fmla="*/ 0 w 1810328"/>
                <a:gd name="connsiteY1" fmla="*/ 0 h 1394691"/>
                <a:gd name="connsiteX2" fmla="*/ 1653309 w 1810328"/>
                <a:gd name="connsiteY2" fmla="*/ 517237 h 1394691"/>
                <a:gd name="connsiteX3" fmla="*/ 1810328 w 1810328"/>
                <a:gd name="connsiteY3" fmla="*/ 849746 h 1394691"/>
                <a:gd name="connsiteX4" fmla="*/ 18473 w 1810328"/>
                <a:gd name="connsiteY4" fmla="*/ 1394691 h 139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328" h="1394691">
                  <a:moveTo>
                    <a:pt x="18473" y="1394691"/>
                  </a:moveTo>
                  <a:lnTo>
                    <a:pt x="0" y="0"/>
                  </a:lnTo>
                  <a:lnTo>
                    <a:pt x="1653309" y="517237"/>
                  </a:lnTo>
                  <a:lnTo>
                    <a:pt x="1810328" y="849746"/>
                  </a:lnTo>
                  <a:lnTo>
                    <a:pt x="18473" y="13946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7" name="Connecteur droit avec flèche 46"/>
            <p:cNvCxnSpPr/>
            <p:nvPr/>
          </p:nvCxnSpPr>
          <p:spPr>
            <a:xfrm>
              <a:off x="2579816" y="4625711"/>
              <a:ext cx="1507097" cy="648706"/>
            </a:xfrm>
            <a:prstGeom prst="straightConnector1">
              <a:avLst/>
            </a:prstGeom>
            <a:ln w="28575" cap="flat" cmpd="sng" algn="ctr">
              <a:solidFill>
                <a:srgbClr val="009999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2460477" y="5105400"/>
              <a:ext cx="16077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solidFill>
                    <a:srgbClr val="009999"/>
                  </a:solidFill>
                  <a:latin typeface="Calibri" panose="020F0502020204030204" pitchFamily="34" charset="0"/>
                </a:rPr>
                <a:t>Time-</a:t>
              </a:r>
              <a:r>
                <a:rPr lang="fr-FR" sz="2000" dirty="0" err="1" smtClean="0">
                  <a:solidFill>
                    <a:srgbClr val="009999"/>
                  </a:solidFill>
                  <a:latin typeface="Calibri" panose="020F0502020204030204" pitchFamily="34" charset="0"/>
                </a:rPr>
                <a:t>like</a:t>
              </a:r>
              <a:r>
                <a:rPr lang="fr-FR" sz="2000" dirty="0" smtClean="0">
                  <a:solidFill>
                    <a:srgbClr val="009999"/>
                  </a:solidFill>
                  <a:latin typeface="Calibri" panose="020F0502020204030204" pitchFamily="34" charset="0"/>
                </a:rPr>
                <a:t> cascade</a:t>
              </a:r>
            </a:p>
          </p:txBody>
        </p:sp>
      </p:grpSp>
      <p:sp>
        <p:nvSpPr>
          <p:cNvPr id="48" name="Espace réservé du numéro de diapositive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39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 Box 10 1"/>
          <p:cNvSpPr txBox="1">
            <a:spLocks noChangeArrowheads="1"/>
          </p:cNvSpPr>
          <p:nvPr/>
        </p:nvSpPr>
        <p:spPr bwMode="auto">
          <a:xfrm>
            <a:off x="137391" y="973384"/>
            <a:ext cx="839700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Goal of the study: investigate whether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err="1" smtClean="0">
                <a:latin typeface="Calibri" panose="020F0502020204030204" pitchFamily="34" charset="0"/>
              </a:rPr>
              <a:t>-p’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 correlations survive NLO effects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Method for “systematics”: use 2 event generators: PYTHIA (6.4) &amp; EPOS3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719839" y="2362200"/>
            <a:ext cx="52000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latin typeface="Calibri" panose="020F0502020204030204" pitchFamily="34" charset="0"/>
              </a:rPr>
              <a:t>In </a:t>
            </a:r>
            <a:r>
              <a:rPr lang="fr-FR" dirty="0" err="1" smtClean="0">
                <a:latin typeface="Calibri" panose="020F0502020204030204" pitchFamily="34" charset="0"/>
              </a:rPr>
              <a:t>pythia</a:t>
            </a:r>
            <a:r>
              <a:rPr lang="fr-FR" dirty="0" smtClean="0">
                <a:latin typeface="Calibri" panose="020F0502020204030204" pitchFamily="34" charset="0"/>
              </a:rPr>
              <a:t>, </a:t>
            </a:r>
            <a:r>
              <a:rPr lang="fr-FR" dirty="0" err="1" smtClean="0">
                <a:latin typeface="Calibri" panose="020F0502020204030204" pitchFamily="34" charset="0"/>
              </a:rPr>
              <a:t>those</a:t>
            </a:r>
            <a:r>
              <a:rPr lang="fr-FR" dirty="0" smtClean="0">
                <a:latin typeface="Calibri" panose="020F0502020204030204" pitchFamily="34" charset="0"/>
              </a:rPr>
              <a:t> topologies are </a:t>
            </a:r>
            <a:r>
              <a:rPr lang="fr-FR" dirty="0" err="1" smtClean="0">
                <a:latin typeface="Calibri" panose="020F0502020204030204" pitchFamily="34" charset="0"/>
              </a:rPr>
              <a:t>generated</a:t>
            </a:r>
            <a:r>
              <a:rPr lang="fr-FR" dirty="0" smtClean="0">
                <a:latin typeface="Calibri" panose="020F0502020204030204" pitchFamily="34" charset="0"/>
              </a:rPr>
              <a:t> by </a:t>
            </a:r>
            <a:r>
              <a:rPr lang="fr-FR" dirty="0" err="1" smtClean="0">
                <a:latin typeface="Calibri" panose="020F0502020204030204" pitchFamily="34" charset="0"/>
              </a:rPr>
              <a:t>coupling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LO </a:t>
            </a:r>
            <a:r>
              <a:rPr lang="fr-FR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processes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(</a:t>
            </a:r>
            <a:r>
              <a:rPr lang="fr-FR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implying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0,1 or 2 HQ) </a:t>
            </a:r>
            <a:r>
              <a:rPr lang="fr-FR" dirty="0" smtClean="0">
                <a:latin typeface="Calibri" panose="020F0502020204030204" pitchFamily="34" charset="0"/>
              </a:rPr>
              <a:t>and</a:t>
            </a:r>
            <a:r>
              <a:rPr lang="fr-FR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fr-FR" dirty="0" smtClean="0">
                <a:solidFill>
                  <a:srgbClr val="FFC000"/>
                </a:solidFill>
                <a:latin typeface="Calibri" panose="020F0502020204030204" pitchFamily="34" charset="0"/>
              </a:rPr>
              <a:t>ISR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 + FSR </a:t>
            </a:r>
            <a:r>
              <a:rPr lang="fr-FR" dirty="0" smtClean="0">
                <a:latin typeface="Calibri" panose="020F0502020204030204" pitchFamily="34" charset="0"/>
              </a:rPr>
              <a:t>… This </a:t>
            </a:r>
            <a:r>
              <a:rPr lang="fr-FR" dirty="0" err="1" smtClean="0">
                <a:latin typeface="Calibri" panose="020F0502020204030204" pitchFamily="34" charset="0"/>
              </a:rPr>
              <a:t>will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referred</a:t>
            </a:r>
            <a:r>
              <a:rPr lang="fr-FR" dirty="0" smtClean="0">
                <a:latin typeface="Calibri" panose="020F0502020204030204" pitchFamily="34" charset="0"/>
              </a:rPr>
              <a:t> to as « LO + NLO </a:t>
            </a:r>
            <a:r>
              <a:rPr lang="fr-FR" dirty="0" err="1" smtClean="0">
                <a:latin typeface="Calibri" panose="020F0502020204030204" pitchFamily="34" charset="0"/>
              </a:rPr>
              <a:t>ccbar</a:t>
            </a:r>
            <a:r>
              <a:rPr lang="fr-FR" dirty="0" smtClean="0">
                <a:latin typeface="Calibri" panose="020F0502020204030204" pitchFamily="34" charset="0"/>
              </a:rPr>
              <a:t> » (</a:t>
            </a:r>
            <a:r>
              <a:rPr lang="fr-FR" dirty="0" err="1" smtClean="0">
                <a:latin typeface="Calibri" panose="020F0502020204030204" pitchFamily="34" charset="0"/>
              </a:rPr>
              <a:t>strictly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speaking</a:t>
            </a:r>
            <a:r>
              <a:rPr lang="fr-FR" dirty="0" smtClean="0">
                <a:latin typeface="Calibri" panose="020F0502020204030204" pitchFamily="34" charset="0"/>
              </a:rPr>
              <a:t>, no NLO !)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>
                <a:latin typeface="Calibri" panose="020F0502020204030204" pitchFamily="34" charset="0"/>
              </a:rPr>
              <a:t>Same</a:t>
            </a:r>
            <a:r>
              <a:rPr lang="fr-FR" dirty="0" smtClean="0">
                <a:latin typeface="Calibri" panose="020F0502020204030204" pitchFamily="34" charset="0"/>
              </a:rPr>
              <a:t> « </a:t>
            </a:r>
            <a:r>
              <a:rPr lang="fr-FR" dirty="0" err="1" smtClean="0">
                <a:latin typeface="Calibri" panose="020F0502020204030204" pitchFamily="34" charset="0"/>
              </a:rPr>
              <a:t>strategy</a:t>
            </a:r>
            <a:r>
              <a:rPr lang="fr-FR" dirty="0" smtClean="0">
                <a:latin typeface="Calibri" panose="020F0502020204030204" pitchFamily="34" charset="0"/>
              </a:rPr>
              <a:t> » in EPOS3, 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« semi-hard </a:t>
            </a:r>
            <a:r>
              <a:rPr lang="fr-FR" dirty="0" err="1" smtClean="0">
                <a:latin typeface="Calibri" panose="020F0502020204030204" pitchFamily="34" charset="0"/>
              </a:rPr>
              <a:t>pomeron</a:t>
            </a:r>
            <a:r>
              <a:rPr lang="fr-FR" dirty="0" smtClean="0">
                <a:latin typeface="Calibri" panose="020F0502020204030204" pitchFamily="34" charset="0"/>
              </a:rPr>
              <a:t> » </a:t>
            </a:r>
            <a:r>
              <a:rPr lang="fr-FR" dirty="0" err="1" smtClean="0">
                <a:latin typeface="Calibri" panose="020F0502020204030204" pitchFamily="34" charset="0"/>
              </a:rPr>
              <a:t>approach</a:t>
            </a:r>
            <a:r>
              <a:rPr lang="fr-FR" dirty="0" smtClean="0">
                <a:latin typeface="Calibri" panose="020F0502020204030204" pitchFamily="34" charset="0"/>
              </a:rPr>
              <a:t> (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some</a:t>
            </a:r>
            <a:r>
              <a:rPr lang="fr-FR" dirty="0" smtClean="0">
                <a:latin typeface="Calibri" panose="020F0502020204030204" pitchFamily="34" charset="0"/>
              </a:rPr>
              <a:t> soft </a:t>
            </a:r>
            <a:r>
              <a:rPr lang="fr-FR" dirty="0" err="1" smtClean="0">
                <a:latin typeface="Calibri" panose="020F0502020204030204" pitchFamily="34" charset="0"/>
              </a:rPr>
              <a:t>evolution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included</a:t>
            </a:r>
            <a:r>
              <a:rPr lang="fr-FR" dirty="0" smtClean="0">
                <a:latin typeface="Calibri" panose="020F0502020204030204" pitchFamily="34" charset="0"/>
              </a:rPr>
              <a:t>), 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various</a:t>
            </a:r>
            <a:r>
              <a:rPr lang="fr-FR" dirty="0" smtClean="0">
                <a:latin typeface="Calibri" panose="020F0502020204030204" pitchFamily="34" charset="0"/>
              </a:rPr>
              <a:t> LO Born </a:t>
            </a:r>
            <a:r>
              <a:rPr lang="fr-FR" dirty="0" err="1" smtClean="0">
                <a:latin typeface="Calibri" panose="020F0502020204030204" pitchFamily="34" charset="0"/>
              </a:rPr>
              <a:t>processes</a:t>
            </a:r>
            <a:r>
              <a:rPr lang="fr-FR" dirty="0" smtClean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latin typeface="Calibri" panose="020F0502020204030204" pitchFamily="34" charset="0"/>
              </a:rPr>
              <a:t>In </a:t>
            </a:r>
            <a:r>
              <a:rPr lang="fr-FR" dirty="0" err="1" smtClean="0">
                <a:latin typeface="Calibri" panose="020F0502020204030204" pitchFamily="34" charset="0"/>
              </a:rPr>
              <a:t>pythia</a:t>
            </a:r>
            <a:r>
              <a:rPr lang="fr-FR" dirty="0" smtClean="0">
                <a:latin typeface="Calibri" panose="020F0502020204030204" pitchFamily="34" charset="0"/>
              </a:rPr>
              <a:t>, </a:t>
            </a:r>
            <a:r>
              <a:rPr lang="fr-FR" dirty="0" err="1" smtClean="0">
                <a:latin typeface="Calibri" panose="020F0502020204030204" pitchFamily="34" charset="0"/>
              </a:rPr>
              <a:t>possibility</a:t>
            </a:r>
            <a:r>
              <a:rPr lang="fr-FR" dirty="0" smtClean="0">
                <a:latin typeface="Calibri" panose="020F0502020204030204" pitchFamily="34" charset="0"/>
              </a:rPr>
              <a:t> to </a:t>
            </a:r>
            <a:r>
              <a:rPr lang="fr-FR" dirty="0" err="1" smtClean="0">
                <a:latin typeface="Calibri" panose="020F0502020204030204" pitchFamily="34" charset="0"/>
              </a:rPr>
              <a:t>restrict</a:t>
            </a:r>
            <a:r>
              <a:rPr lang="fr-FR" dirty="0" smtClean="0">
                <a:latin typeface="Calibri" panose="020F0502020204030204" pitchFamily="34" charset="0"/>
              </a:rPr>
              <a:t> to LO </a:t>
            </a:r>
            <a:r>
              <a:rPr lang="fr-FR" dirty="0" err="1" smtClean="0">
                <a:latin typeface="Calibri" panose="020F0502020204030204" pitchFamily="34" charset="0"/>
              </a:rPr>
              <a:t>ccbar</a:t>
            </a:r>
            <a:r>
              <a:rPr lang="fr-FR" dirty="0" smtClean="0">
                <a:latin typeface="Calibri" panose="020F0502020204030204" pitchFamily="34" charset="0"/>
              </a:rPr>
              <a:t> production </a:t>
            </a:r>
            <a:r>
              <a:rPr lang="fr-FR" dirty="0" err="1" smtClean="0">
                <a:latin typeface="Calibri" panose="020F0502020204030204" pitchFamily="34" charset="0"/>
              </a:rPr>
              <a:t>processes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massive </a:t>
            </a:r>
            <a:r>
              <a:rPr lang="fr-FR" dirty="0" err="1" smtClean="0">
                <a:latin typeface="Calibri" panose="020F0502020204030204" pitchFamily="34" charset="0"/>
              </a:rPr>
              <a:t>elements</a:t>
            </a:r>
            <a:r>
              <a:rPr lang="fr-FR" dirty="0" smtClean="0">
                <a:latin typeface="Calibri" panose="020F0502020204030204" pitchFamily="34" charset="0"/>
              </a:rPr>
              <a:t> (MSEL=1 -&gt; MSEL=4 flag), </a:t>
            </a:r>
            <a:r>
              <a:rPr lang="fr-FR" dirty="0" err="1" smtClean="0">
                <a:latin typeface="Calibri" panose="020F0502020204030204" pitchFamily="34" charset="0"/>
              </a:rPr>
              <a:t>still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switching</a:t>
            </a:r>
            <a:r>
              <a:rPr lang="fr-FR" dirty="0" smtClean="0">
                <a:latin typeface="Calibri" panose="020F0502020204030204" pitchFamily="34" charset="0"/>
              </a:rPr>
              <a:t> on the … </a:t>
            </a:r>
            <a:r>
              <a:rPr lang="fr-FR" dirty="0">
                <a:solidFill>
                  <a:srgbClr val="FFC000"/>
                </a:solidFill>
                <a:latin typeface="Calibri" panose="020F0502020204030204" pitchFamily="34" charset="0"/>
              </a:rPr>
              <a:t>ISR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</a:rPr>
              <a:t> + FSR </a:t>
            </a:r>
            <a:r>
              <a:rPr lang="fr-FR" dirty="0">
                <a:latin typeface="Calibri" panose="020F0502020204030204" pitchFamily="34" charset="0"/>
              </a:rPr>
              <a:t>… This </a:t>
            </a:r>
            <a:r>
              <a:rPr lang="fr-FR" dirty="0" err="1">
                <a:latin typeface="Calibri" panose="020F0502020204030204" pitchFamily="34" charset="0"/>
              </a:rPr>
              <a:t>will</a:t>
            </a:r>
            <a:r>
              <a:rPr lang="fr-FR" dirty="0">
                <a:latin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</a:rPr>
              <a:t>be</a:t>
            </a:r>
            <a:r>
              <a:rPr lang="fr-FR" dirty="0">
                <a:latin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</a:rPr>
              <a:t>referred</a:t>
            </a:r>
            <a:r>
              <a:rPr lang="fr-FR" dirty="0">
                <a:latin typeface="Calibri" panose="020F0502020204030204" pitchFamily="34" charset="0"/>
              </a:rPr>
              <a:t> to as « LO </a:t>
            </a:r>
            <a:r>
              <a:rPr lang="fr-FR" dirty="0" err="1" smtClean="0">
                <a:latin typeface="Calibri" panose="020F0502020204030204" pitchFamily="34" charset="0"/>
              </a:rPr>
              <a:t>ccbar</a:t>
            </a:r>
            <a:r>
              <a:rPr lang="fr-FR" dirty="0">
                <a:latin typeface="Calibri" panose="020F0502020204030204" pitchFamily="34" charset="0"/>
              </a:rPr>
              <a:t> »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>
              <a:latin typeface="Calibri" panose="020F050202020403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229600" y="10007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L. </a:t>
            </a:r>
            <a:r>
              <a:rPr lang="fr-FR" sz="1400" b="1" dirty="0" err="1" smtClean="0"/>
              <a:t>Vermunt</a:t>
            </a:r>
            <a:r>
              <a:rPr lang="fr-FR" sz="1400" b="1" dirty="0" smtClean="0"/>
              <a:t> et al. arXiv:1710.09639</a:t>
            </a:r>
            <a:endParaRPr lang="fr-FR" sz="1400" b="1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91" y="2221512"/>
            <a:ext cx="4581246" cy="4407888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990600" y="2250656"/>
            <a:ext cx="381000" cy="11783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3005338" y="2438399"/>
            <a:ext cx="652261" cy="68580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800100" y="3774656"/>
            <a:ext cx="381000" cy="11783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143000" y="4186885"/>
            <a:ext cx="381000" cy="6899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4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 Box 10 1"/>
          <p:cNvSpPr txBox="1">
            <a:spLocks noChangeArrowheads="1"/>
          </p:cNvSpPr>
          <p:nvPr/>
        </p:nvSpPr>
        <p:spPr bwMode="auto">
          <a:xfrm>
            <a:off x="255562" y="914400"/>
            <a:ext cx="95678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Including NLO effects in the charm production (N.B. :beauty would be better for our							 purpose, but very low statistics)  </a:t>
            </a:r>
            <a:endParaRPr lang="fr-FR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448" y="1353811"/>
            <a:ext cx="3639054" cy="344679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438400" y="13817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L. </a:t>
            </a:r>
            <a:r>
              <a:rPr lang="fr-FR" sz="1400" b="1" dirty="0" err="1" smtClean="0"/>
              <a:t>Vermunt</a:t>
            </a:r>
            <a:r>
              <a:rPr lang="fr-FR" sz="1400" b="1" dirty="0" smtClean="0"/>
              <a:t> et al. arXiv:1710.09639</a:t>
            </a:r>
            <a:endParaRPr lang="fr-FR" sz="1400" b="1" dirty="0"/>
          </a:p>
        </p:txBody>
      </p:sp>
      <p:sp>
        <p:nvSpPr>
          <p:cNvPr id="5" name="Flèche droite 4"/>
          <p:cNvSpPr/>
          <p:nvPr/>
        </p:nvSpPr>
        <p:spPr>
          <a:xfrm>
            <a:off x="4420388" y="2768624"/>
            <a:ext cx="796925" cy="3810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209800" y="26670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3333CC"/>
                </a:solidFill>
              </a:rPr>
              <a:t>Not the </a:t>
            </a:r>
            <a:r>
              <a:rPr lang="fr-FR" sz="1400" dirty="0" err="1" smtClean="0">
                <a:solidFill>
                  <a:srgbClr val="3333CC"/>
                </a:solidFill>
              </a:rPr>
              <a:t>same</a:t>
            </a:r>
            <a:r>
              <a:rPr lang="fr-FR" sz="1400" dirty="0" smtClean="0">
                <a:solidFill>
                  <a:srgbClr val="3333CC"/>
                </a:solidFill>
              </a:rPr>
              <a:t> </a:t>
            </a:r>
            <a:r>
              <a:rPr lang="fr-FR" sz="1400" dirty="0" err="1" smtClean="0">
                <a:solidFill>
                  <a:srgbClr val="3333CC"/>
                </a:solidFill>
              </a:rPr>
              <a:t>normalization</a:t>
            </a:r>
            <a:endParaRPr lang="fr-FR" sz="1400" dirty="0">
              <a:solidFill>
                <a:srgbClr val="3333CC"/>
              </a:solidFill>
            </a:endParaRPr>
          </a:p>
        </p:txBody>
      </p:sp>
      <p:sp>
        <p:nvSpPr>
          <p:cNvPr id="8" name="Accolade fermante 7"/>
          <p:cNvSpPr/>
          <p:nvPr/>
        </p:nvSpPr>
        <p:spPr>
          <a:xfrm rot="5400000">
            <a:off x="3611210" y="4320176"/>
            <a:ext cx="322167" cy="83898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514600" y="4940786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alibri" panose="020F0502020204030204" pitchFamily="34" charset="0"/>
              </a:rPr>
              <a:t>B2B </a:t>
            </a:r>
            <a:r>
              <a:rPr lang="fr-FR" dirty="0" err="1" smtClean="0">
                <a:latin typeface="Calibri" panose="020F0502020204030204" pitchFamily="34" charset="0"/>
              </a:rPr>
              <a:t>selection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623435" y="4724400"/>
            <a:ext cx="52000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Good agreement in the </a:t>
            </a:r>
            <a:r>
              <a:rPr lang="fr-FR" sz="2000" dirty="0" err="1" smtClean="0">
                <a:latin typeface="Calibri" panose="020F0502020204030204" pitchFamily="34" charset="0"/>
              </a:rPr>
              <a:t>normalization</a:t>
            </a:r>
            <a:r>
              <a:rPr lang="fr-FR" sz="2000" dirty="0" smtClean="0">
                <a:latin typeface="Calibri" panose="020F0502020204030204" pitchFamily="34" charset="0"/>
              </a:rPr>
              <a:t> for EPOS3 vs PYTHIA « LO » (MSEL=4)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Large </a:t>
            </a:r>
            <a:r>
              <a:rPr lang="fr-FR" sz="2000" dirty="0" err="1" smtClean="0">
                <a:latin typeface="Calibri" panose="020F0502020204030204" pitchFamily="34" charset="0"/>
              </a:rPr>
              <a:t>excess</a:t>
            </a:r>
            <a:r>
              <a:rPr lang="fr-FR" sz="2000" dirty="0" smtClean="0">
                <a:latin typeface="Calibri" panose="020F0502020204030204" pitchFamily="34" charset="0"/>
              </a:rPr>
              <a:t> PYHTIA « NLO »; </a:t>
            </a:r>
            <a:r>
              <a:rPr lang="fr-FR" sz="2000" dirty="0" err="1" smtClean="0">
                <a:latin typeface="Calibri" panose="020F0502020204030204" pitchFamily="34" charset="0"/>
              </a:rPr>
              <a:t>shown</a:t>
            </a:r>
            <a:r>
              <a:rPr lang="fr-FR" sz="2000" dirty="0" smtClean="0">
                <a:latin typeface="Calibri" panose="020F0502020204030204" pitchFamily="34" charset="0"/>
              </a:rPr>
              <a:t> to </a:t>
            </a:r>
            <a:r>
              <a:rPr lang="fr-FR" sz="2000" dirty="0" err="1" smtClean="0">
                <a:latin typeface="Calibri" panose="020F0502020204030204" pitchFamily="34" charset="0"/>
              </a:rPr>
              <a:t>be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fr-FR" sz="2000" dirty="0" smtClean="0">
                <a:latin typeface="Calibri" panose="020F0502020204030204" pitchFamily="34" charset="0"/>
              </a:rPr>
              <a:t>due to </a:t>
            </a:r>
            <a:r>
              <a:rPr lang="fr-FR" sz="2000" dirty="0" err="1" smtClean="0">
                <a:solidFill>
                  <a:srgbClr val="CC0099"/>
                </a:solidFill>
                <a:latin typeface="Calibri" panose="020F0502020204030204" pitchFamily="34" charset="0"/>
              </a:rPr>
              <a:t>flavor</a:t>
            </a:r>
            <a:r>
              <a:rPr lang="fr-FR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 excitation </a:t>
            </a:r>
            <a:r>
              <a:rPr lang="fr-FR" sz="2000" dirty="0" err="1" smtClean="0">
                <a:solidFill>
                  <a:srgbClr val="CC0099"/>
                </a:solidFill>
                <a:latin typeface="Calibri" panose="020F0502020204030204" pitchFamily="34" charset="0"/>
              </a:rPr>
              <a:t>like</a:t>
            </a:r>
            <a:r>
              <a:rPr lang="fr-FR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CC0099"/>
                </a:solidFill>
                <a:latin typeface="Calibri" panose="020F0502020204030204" pitchFamily="34" charset="0"/>
              </a:rPr>
              <a:t>process</a:t>
            </a:r>
            <a:endParaRPr lang="fr-FR" sz="2000" dirty="0" smtClean="0">
              <a:solidFill>
                <a:srgbClr val="CC0099"/>
              </a:solidFill>
              <a:latin typeface="Calibri" panose="020F0502020204030204" pitchFamily="34" charset="0"/>
            </a:endParaRPr>
          </a:p>
          <a:p>
            <a:r>
              <a:rPr lang="fr-FR" dirty="0" smtClean="0">
                <a:latin typeface="Calibri" panose="020F0502020204030204" pitchFamily="34" charset="0"/>
              </a:rPr>
              <a:t> 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255562" y="6172200"/>
            <a:ext cx="9567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latin typeface="Calibri" panose="020F0502020204030204" pitchFamily="34" charset="0"/>
              </a:rPr>
              <a:t>N.B.</a:t>
            </a:r>
            <a:r>
              <a:rPr lang="fr-FR" dirty="0" smtClean="0">
                <a:latin typeface="Calibri" panose="020F0502020204030204" pitchFamily="34" charset="0"/>
              </a:rPr>
              <a:t>: </a:t>
            </a:r>
            <a:r>
              <a:rPr lang="fr-FR" dirty="0" err="1" smtClean="0">
                <a:latin typeface="Calibri" panose="020F0502020204030204" pitchFamily="34" charset="0"/>
              </a:rPr>
              <a:t>Pythia</a:t>
            </a:r>
            <a:r>
              <a:rPr lang="fr-FR" dirty="0" smtClean="0">
                <a:latin typeface="Calibri" panose="020F0502020204030204" pitchFamily="34" charset="0"/>
              </a:rPr>
              <a:t> MSEL=4: at least 1 </a:t>
            </a:r>
            <a:r>
              <a:rPr lang="fr-FR" dirty="0" err="1" smtClean="0">
                <a:latin typeface="Calibri" panose="020F0502020204030204" pitchFamily="34" charset="0"/>
              </a:rPr>
              <a:t>ccbar</a:t>
            </a:r>
            <a:r>
              <a:rPr lang="fr-FR" dirty="0" smtClean="0">
                <a:latin typeface="Calibri" panose="020F0502020204030204" pitchFamily="34" charset="0"/>
              </a:rPr>
              <a:t> pair un </a:t>
            </a:r>
            <a:r>
              <a:rPr lang="fr-FR" dirty="0" err="1" smtClean="0">
                <a:latin typeface="Calibri" panose="020F0502020204030204" pitchFamily="34" charset="0"/>
              </a:rPr>
              <a:t>each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event</a:t>
            </a:r>
            <a:r>
              <a:rPr lang="fr-FR" dirty="0" smtClean="0">
                <a:latin typeface="Calibri" panose="020F0502020204030204" pitchFamily="34" charset="0"/>
              </a:rPr>
              <a:t> =&gt; </a:t>
            </a:r>
            <a:r>
              <a:rPr lang="fr-FR" dirty="0" err="1" smtClean="0">
                <a:latin typeface="Calibri" panose="020F0502020204030204" pitchFamily="34" charset="0"/>
              </a:rPr>
              <a:t>Normalized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according</a:t>
            </a:r>
            <a:r>
              <a:rPr lang="fr-FR" dirty="0" smtClean="0">
                <a:latin typeface="Calibri" panose="020F0502020204030204" pitchFamily="34" charset="0"/>
              </a:rPr>
              <a:t> to high-</a:t>
            </a:r>
            <a:r>
              <a:rPr lang="fr-FR" dirty="0" err="1" smtClean="0">
                <a:latin typeface="Calibri" panose="020F0502020204030204" pitchFamily="34" charset="0"/>
              </a:rPr>
              <a:t>p</a:t>
            </a:r>
            <a:r>
              <a:rPr lang="fr-FR" baseline="-25000" dirty="0" err="1" smtClean="0">
                <a:latin typeface="Calibri" panose="020F0502020204030204" pitchFamily="34" charset="0"/>
              </a:rPr>
              <a:t>T</a:t>
            </a:r>
            <a:r>
              <a:rPr lang="fr-FR" dirty="0" smtClean="0">
                <a:latin typeface="Calibri" panose="020F0502020204030204" pitchFamily="34" charset="0"/>
              </a:rPr>
              <a:t> LO </a:t>
            </a:r>
            <a:r>
              <a:rPr lang="fr-FR" dirty="0" err="1" smtClean="0">
                <a:latin typeface="Calibri" panose="020F0502020204030204" pitchFamily="34" charset="0"/>
              </a:rPr>
              <a:t>charm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creation</a:t>
            </a:r>
            <a:r>
              <a:rPr lang="fr-FR" dirty="0" smtClean="0">
                <a:latin typeface="Calibri" panose="020F0502020204030204" pitchFamily="34" charset="0"/>
              </a:rPr>
              <a:t> in </a:t>
            </a:r>
            <a:r>
              <a:rPr lang="fr-FR" dirty="0" err="1">
                <a:latin typeface="Calibri" panose="020F0502020204030204" pitchFamily="34" charset="0"/>
              </a:rPr>
              <a:t>Pythia</a:t>
            </a:r>
            <a:r>
              <a:rPr lang="fr-FR" dirty="0">
                <a:latin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</a:rPr>
              <a:t>MSEL=1  </a:t>
            </a:r>
            <a:endParaRPr lang="fr-FR" dirty="0">
              <a:latin typeface="Calibri" panose="020F0502020204030204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5343736" y="1669814"/>
            <a:ext cx="4562264" cy="3130786"/>
            <a:chOff x="5343736" y="1669814"/>
            <a:chExt cx="4562264" cy="313078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3736" y="1669814"/>
              <a:ext cx="4562264" cy="3130786"/>
            </a:xfrm>
            <a:prstGeom prst="rect">
              <a:avLst/>
            </a:prstGeom>
          </p:spPr>
        </p:pic>
        <p:sp>
          <p:nvSpPr>
            <p:cNvPr id="59" name="ZoneTexte 58"/>
            <p:cNvSpPr txBox="1"/>
            <p:nvPr/>
          </p:nvSpPr>
          <p:spPr>
            <a:xfrm>
              <a:off x="6096000" y="3715400"/>
              <a:ext cx="1864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In the B2B </a:t>
              </a:r>
              <a:r>
                <a:rPr lang="fr-FR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region</a:t>
              </a:r>
              <a:r>
                <a:rPr lang="fr-FR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:</a:t>
              </a:r>
              <a:endParaRPr lang="fr-FR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76" name="Connecteur droit avec flèche 75"/>
            <p:cNvCxnSpPr/>
            <p:nvPr/>
          </p:nvCxnSpPr>
          <p:spPr>
            <a:xfrm>
              <a:off x="9525000" y="3581400"/>
              <a:ext cx="0" cy="457200"/>
            </a:xfrm>
            <a:prstGeom prst="straightConnector1">
              <a:avLst/>
            </a:prstGeom>
            <a:ln>
              <a:solidFill>
                <a:srgbClr val="FF3399"/>
              </a:solidFill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 Box 10 1"/>
          <p:cNvSpPr txBox="1">
            <a:spLocks noChangeArrowheads="1"/>
          </p:cNvSpPr>
          <p:nvPr/>
        </p:nvSpPr>
        <p:spPr bwMode="auto">
          <a:xfrm>
            <a:off x="255562" y="914400"/>
            <a:ext cx="58404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Including NLO effects in the charm production:</a:t>
            </a: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4420388" y="2768624"/>
            <a:ext cx="796925" cy="3810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229811" y="4264369"/>
            <a:ext cx="58661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latin typeface="Calibri" panose="020F0502020204030204" pitchFamily="34" charset="0"/>
              </a:rPr>
              <a:t>Flavor</a:t>
            </a:r>
            <a:r>
              <a:rPr lang="fr-FR" sz="2000" dirty="0" smtClean="0">
                <a:latin typeface="Calibri" panose="020F0502020204030204" pitchFamily="34" charset="0"/>
              </a:rPr>
              <a:t> excitation: </a:t>
            </a:r>
            <a:r>
              <a:rPr lang="fr-FR" sz="2000" dirty="0" err="1" smtClean="0">
                <a:latin typeface="Calibri" panose="020F0502020204030204" pitchFamily="34" charset="0"/>
              </a:rPr>
              <a:t>very</a:t>
            </a:r>
            <a:r>
              <a:rPr lang="fr-FR" sz="2000" dirty="0" smtClean="0">
                <a:latin typeface="Calibri" panose="020F0502020204030204" pitchFamily="34" charset="0"/>
              </a:rPr>
              <a:t> sensitive to the </a:t>
            </a:r>
            <a:r>
              <a:rPr lang="fr-FR" sz="2000" dirty="0" err="1" smtClean="0">
                <a:latin typeface="Calibri" panose="020F0502020204030204" pitchFamily="34" charset="0"/>
              </a:rPr>
              <a:t>ccbar</a:t>
            </a:r>
            <a:r>
              <a:rPr lang="fr-FR" sz="2000" dirty="0" smtClean="0">
                <a:latin typeface="Calibri" panose="020F0502020204030204" pitchFamily="34" charset="0"/>
              </a:rPr>
              <a:t> in the proton </a:t>
            </a:r>
            <a:r>
              <a:rPr lang="fr-FR" sz="2000" dirty="0" err="1" smtClean="0">
                <a:latin typeface="Calibri" panose="020F0502020204030204" pitchFamily="34" charset="0"/>
              </a:rPr>
              <a:t>sea</a:t>
            </a:r>
            <a:r>
              <a:rPr lang="fr-FR" sz="2000" dirty="0" smtClean="0">
                <a:latin typeface="Calibri" panose="020F0502020204030204" pitchFamily="34" charset="0"/>
              </a:rPr>
              <a:t>, i.e. to the gluon </a:t>
            </a:r>
            <a:r>
              <a:rPr lang="fr-FR" sz="2000" dirty="0" err="1" smtClean="0">
                <a:latin typeface="Calibri" panose="020F0502020204030204" pitchFamily="34" charset="0"/>
              </a:rPr>
              <a:t>evolution</a:t>
            </a:r>
            <a:r>
              <a:rPr lang="fr-FR" sz="2000" dirty="0" smtClean="0">
                <a:latin typeface="Calibri" panose="020F0502020204030204" pitchFamily="34" charset="0"/>
              </a:rPr>
              <a:t> -&gt; large Q</a:t>
            </a:r>
            <a:r>
              <a:rPr lang="fr-FR" sz="2000" baseline="30000" dirty="0" smtClean="0">
                <a:latin typeface="Calibri" panose="020F0502020204030204" pitchFamily="34" charset="0"/>
              </a:rPr>
              <a:t>2</a:t>
            </a: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latin typeface="Symbol" panose="05050102010706020507" pitchFamily="18" charset="2"/>
              </a:rPr>
              <a:t>s</a:t>
            </a:r>
            <a:r>
              <a:rPr lang="fr-FR" sz="2000" baseline="-25000" dirty="0" err="1" smtClean="0">
                <a:latin typeface="Calibri" panose="020F0502020204030204" pitchFamily="34" charset="0"/>
              </a:rPr>
              <a:t>charm</a:t>
            </a:r>
            <a:r>
              <a:rPr lang="fr-FR" sz="2000" dirty="0" smtClean="0">
                <a:latin typeface="Calibri" panose="020F0502020204030204" pitchFamily="34" charset="0"/>
              </a:rPr>
              <a:t> (</a:t>
            </a:r>
            <a:r>
              <a:rPr lang="fr-FR" sz="2000" dirty="0" err="1">
                <a:latin typeface="Calibri" panose="020F0502020204030204" pitchFamily="34" charset="0"/>
              </a:rPr>
              <a:t>P</a:t>
            </a:r>
            <a:r>
              <a:rPr lang="fr-FR" sz="2000" dirty="0" err="1" smtClean="0">
                <a:latin typeface="Calibri" panose="020F0502020204030204" pitchFamily="34" charset="0"/>
              </a:rPr>
              <a:t>ythia</a:t>
            </a:r>
            <a:r>
              <a:rPr lang="fr-FR" sz="2000" dirty="0" smtClean="0">
                <a:latin typeface="Calibri" panose="020F0502020204030204" pitchFamily="34" charset="0"/>
              </a:rPr>
              <a:t> 6,) </a:t>
            </a:r>
            <a:r>
              <a:rPr lang="fr-FR" sz="2000" dirty="0" err="1" smtClean="0">
                <a:latin typeface="Calibri" panose="020F0502020204030204" pitchFamily="34" charset="0"/>
              </a:rPr>
              <a:t>exceeds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measured</a:t>
            </a:r>
            <a:r>
              <a:rPr lang="fr-FR" sz="2000" dirty="0" smtClean="0">
                <a:latin typeface="Calibri" panose="020F0502020204030204" pitchFamily="34" charset="0"/>
              </a:rPr>
              <a:t> ALICE value by a factor 3-5. </a:t>
            </a:r>
            <a:r>
              <a:rPr lang="fr-FR" sz="2000" dirty="0" err="1" smtClean="0">
                <a:latin typeface="Calibri" panose="020F0502020204030204" pitchFamily="34" charset="0"/>
              </a:rPr>
              <a:t>Mostly</a:t>
            </a:r>
            <a:r>
              <a:rPr lang="fr-FR" sz="2000" dirty="0" smtClean="0">
                <a:latin typeface="Calibri" panose="020F0502020204030204" pitchFamily="34" charset="0"/>
              </a:rPr>
              <a:t> due to large FEX contribution.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latin typeface="Calibri" panose="020F0502020204030204" pitchFamily="34" charset="0"/>
              </a:rPr>
              <a:t>Similar</a:t>
            </a:r>
            <a:r>
              <a:rPr lang="fr-FR" sz="2000" dirty="0" smtClean="0">
                <a:latin typeface="Calibri" panose="020F0502020204030204" pitchFamily="34" charset="0"/>
              </a:rPr>
              <a:t> conclusion of sur-</a:t>
            </a:r>
            <a:r>
              <a:rPr lang="fr-FR" sz="2000" dirty="0" err="1" smtClean="0">
                <a:latin typeface="Calibri" panose="020F0502020204030204" pitchFamily="34" charset="0"/>
              </a:rPr>
              <a:t>abundant</a:t>
            </a:r>
            <a:r>
              <a:rPr lang="fr-FR" sz="2000" dirty="0" smtClean="0">
                <a:latin typeface="Calibri" panose="020F0502020204030204" pitchFamily="34" charset="0"/>
              </a:rPr>
              <a:t> FEX </a:t>
            </a:r>
            <a:r>
              <a:rPr lang="fr-FR" sz="2000" dirty="0" err="1" smtClean="0">
                <a:latin typeface="Calibri" panose="020F0502020204030204" pitchFamily="34" charset="0"/>
              </a:rPr>
              <a:t>found</a:t>
            </a:r>
            <a:r>
              <a:rPr lang="fr-FR" sz="2000" dirty="0" smtClean="0">
                <a:latin typeface="Calibri" panose="020F0502020204030204" pitchFamily="34" charset="0"/>
              </a:rPr>
              <a:t> by CMS (</a:t>
            </a:r>
            <a:r>
              <a:rPr lang="fr-FR" sz="2000" dirty="0">
                <a:latin typeface="Calibri" panose="020F0502020204030204" pitchFamily="34" charset="0"/>
              </a:rPr>
              <a:t>CMS-PAS-HIN-16-005</a:t>
            </a:r>
            <a:r>
              <a:rPr lang="fr-FR" sz="2000" dirty="0" smtClean="0">
                <a:latin typeface="Calibri" panose="020F0502020204030204" pitchFamily="34" charset="0"/>
              </a:rPr>
              <a:t>) for beauty quarks</a:t>
            </a:r>
            <a:endParaRPr lang="fr-FR" dirty="0">
              <a:latin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30" y="1614504"/>
            <a:ext cx="5128351" cy="258507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514600" y="3657600"/>
            <a:ext cx="2915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alibri" panose="020F0502020204030204" pitchFamily="34" charset="0"/>
              </a:rPr>
              <a:t>R.D. Field </a:t>
            </a:r>
            <a:r>
              <a:rPr lang="fr-FR" sz="1400" b="1" dirty="0" err="1" smtClean="0">
                <a:latin typeface="Calibri" panose="020F0502020204030204" pitchFamily="34" charset="0"/>
              </a:rPr>
              <a:t>Phys.Rev.D</a:t>
            </a:r>
            <a:r>
              <a:rPr lang="fr-FR" sz="1400" b="1" dirty="0" smtClean="0">
                <a:latin typeface="Calibri" panose="020F0502020204030204" pitchFamily="34" charset="0"/>
              </a:rPr>
              <a:t> 65 (2002)</a:t>
            </a:r>
            <a:endParaRPr lang="fr-FR" sz="1400" b="1" dirty="0">
              <a:latin typeface="Calibri" panose="020F050202020403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851" y="3858422"/>
            <a:ext cx="3456817" cy="29083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1" y="962256"/>
            <a:ext cx="3782868" cy="2741340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13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29810" y="3886200"/>
            <a:ext cx="7694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latin typeface="Calibri" panose="020F0502020204030204" pitchFamily="34" charset="0"/>
              </a:rPr>
              <a:t>Same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process</a:t>
            </a:r>
            <a:r>
              <a:rPr lang="fr-FR" sz="2000" dirty="0">
                <a:latin typeface="Calibri" panose="020F0502020204030204" pitchFamily="34" charset="0"/>
              </a:rPr>
              <a:t> </a:t>
            </a:r>
            <a:r>
              <a:rPr lang="fr-FR" sz="2000" dirty="0" smtClean="0">
                <a:latin typeface="Calibri" panose="020F0502020204030204" pitchFamily="34" charset="0"/>
              </a:rPr>
              <a:t>in the B2B =&gt; use the </a:t>
            </a:r>
            <a:r>
              <a:rPr lang="fr-FR" sz="2000" dirty="0" err="1" smtClean="0">
                <a:latin typeface="Calibri" panose="020F0502020204030204" pitchFamily="34" charset="0"/>
              </a:rPr>
              <a:t>p</a:t>
            </a:r>
            <a:r>
              <a:rPr lang="fr-FR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correlations</a:t>
            </a:r>
            <a:r>
              <a:rPr lang="fr-FR" sz="2000" dirty="0" smtClean="0">
                <a:latin typeface="Calibri" panose="020F0502020204030204" pitchFamily="34" charset="0"/>
              </a:rPr>
              <a:t> to </a:t>
            </a:r>
            <a:r>
              <a:rPr lang="fr-FR" sz="2000" dirty="0" err="1" smtClean="0">
                <a:latin typeface="Calibri" panose="020F0502020204030204" pitchFamily="34" charset="0"/>
              </a:rPr>
              <a:t>investigate</a:t>
            </a:r>
            <a:r>
              <a:rPr lang="fr-FR" sz="2000" dirty="0" smtClean="0">
                <a:latin typeface="Calibri" panose="020F0502020204030204" pitchFamily="34" charset="0"/>
              </a:rPr>
              <a:t> FSR</a:t>
            </a: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021878" y="3059668"/>
            <a:ext cx="2921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PYTHIA LO + « NLO » </a:t>
            </a:r>
            <a:r>
              <a:rPr lang="fr-FR" b="1" dirty="0" err="1" smtClean="0">
                <a:solidFill>
                  <a:srgbClr val="FF3300"/>
                </a:solidFill>
                <a:latin typeface="Calibri" panose="020F0502020204030204" pitchFamily="34" charset="0"/>
              </a:rPr>
              <a:t>ccbar</a:t>
            </a:r>
            <a:endParaRPr lang="fr-FR" b="1" dirty="0">
              <a:solidFill>
                <a:srgbClr val="FF33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2560926" y="3071152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410125"/>
            <a:ext cx="3170994" cy="2176047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1614776" y="1676853"/>
            <a:ext cx="2197100" cy="304800"/>
            <a:chOff x="3241963" y="2740031"/>
            <a:chExt cx="2197100" cy="304800"/>
          </a:xfrm>
        </p:grpSpPr>
        <p:sp>
          <p:nvSpPr>
            <p:cNvPr id="14" name="Ellipse 13"/>
            <p:cNvSpPr/>
            <p:nvPr/>
          </p:nvSpPr>
          <p:spPr>
            <a:xfrm>
              <a:off x="5134263" y="2740031"/>
              <a:ext cx="304800" cy="304800"/>
            </a:xfrm>
            <a:prstGeom prst="ellipse">
              <a:avLst/>
            </a:prstGeom>
            <a:solidFill>
              <a:srgbClr val="3333CC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241963" y="2740031"/>
              <a:ext cx="304800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3900776" y="1541951"/>
            <a:ext cx="216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PYTHIA LO </a:t>
            </a:r>
            <a:r>
              <a:rPr lang="fr-FR" b="1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ccbar</a:t>
            </a:r>
            <a:endParaRPr lang="fr-FR" b="1" dirty="0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38200" y="1425560"/>
            <a:ext cx="10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alibri" panose="020F0502020204030204" pitchFamily="34" charset="0"/>
              </a:rPr>
              <a:t>EPOS3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792499" y="2751891"/>
            <a:ext cx="14903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 the B2B </a:t>
            </a:r>
            <a:r>
              <a:rPr lang="fr-FR" sz="14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region</a:t>
            </a:r>
            <a:r>
              <a:rPr lang="fr-FR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  <a:endParaRPr lang="fr-FR" sz="1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Double flèche verticale 5"/>
          <p:cNvSpPr/>
          <p:nvPr/>
        </p:nvSpPr>
        <p:spPr>
          <a:xfrm rot="16200000">
            <a:off x="2484726" y="1276629"/>
            <a:ext cx="457200" cy="1154329"/>
          </a:xfrm>
          <a:prstGeom prst="upDownArrow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29810" y="3886200"/>
            <a:ext cx="76949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Same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process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in the B2B =&gt; use the </a:t>
            </a:r>
            <a:r>
              <a:rPr lang="fr-FR" sz="2000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fr-FR" sz="2000" baseline="-25000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T</a:t>
            </a:r>
            <a:r>
              <a:rPr lang="fr-FR" sz="2000" baseline="-250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correlations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 to </a:t>
            </a:r>
            <a:r>
              <a:rPr lang="fr-FR" sz="2000" dirty="0" err="1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investigate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 FSR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Use </a:t>
            </a:r>
            <a:r>
              <a:rPr lang="fr-FR" sz="2000" dirty="0" err="1" smtClean="0">
                <a:latin typeface="Calibri" panose="020F0502020204030204" pitchFamily="34" charset="0"/>
              </a:rPr>
              <a:t>p</a:t>
            </a:r>
            <a:r>
              <a:rPr lang="fr-FR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correlations</a:t>
            </a:r>
            <a:r>
              <a:rPr lang="fr-FR" sz="2000" dirty="0" smtClean="0">
                <a:latin typeface="Calibri" panose="020F0502020204030204" pitchFamily="34" charset="0"/>
              </a:rPr>
              <a:t> to </a:t>
            </a:r>
            <a:r>
              <a:rPr lang="fr-FR" sz="2000" dirty="0" err="1" smtClean="0">
                <a:latin typeface="Calibri" panose="020F0502020204030204" pitchFamily="34" charset="0"/>
              </a:rPr>
              <a:t>resolve</a:t>
            </a:r>
            <a:r>
              <a:rPr lang="fr-FR" sz="2000" dirty="0" smtClean="0">
                <a:latin typeface="Calibri" panose="020F0502020204030204" pitchFamily="34" charset="0"/>
              </a:rPr>
              <a:t> FEX contribution in the B2B </a:t>
            </a:r>
            <a:r>
              <a:rPr lang="fr-FR" sz="2000" dirty="0" err="1" smtClean="0">
                <a:latin typeface="Calibri" panose="020F0502020204030204" pitchFamily="34" charset="0"/>
              </a:rPr>
              <a:t>region</a:t>
            </a: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021878" y="3059668"/>
            <a:ext cx="2921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PYTHIA LO + « NLO » </a:t>
            </a:r>
            <a:r>
              <a:rPr lang="fr-FR" b="1" dirty="0" err="1" smtClean="0">
                <a:solidFill>
                  <a:srgbClr val="FF3300"/>
                </a:solidFill>
                <a:latin typeface="Calibri" panose="020F0502020204030204" pitchFamily="34" charset="0"/>
              </a:rPr>
              <a:t>ccbar</a:t>
            </a:r>
            <a:endParaRPr lang="fr-FR" b="1" dirty="0">
              <a:solidFill>
                <a:srgbClr val="FF33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2560926" y="3071152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410125"/>
            <a:ext cx="3170994" cy="2176047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1614776" y="1676853"/>
            <a:ext cx="2197100" cy="304800"/>
            <a:chOff x="3241963" y="2740031"/>
            <a:chExt cx="2197100" cy="304800"/>
          </a:xfrm>
        </p:grpSpPr>
        <p:sp>
          <p:nvSpPr>
            <p:cNvPr id="14" name="Ellipse 13"/>
            <p:cNvSpPr/>
            <p:nvPr/>
          </p:nvSpPr>
          <p:spPr>
            <a:xfrm>
              <a:off x="5134263" y="2740031"/>
              <a:ext cx="304800" cy="304800"/>
            </a:xfrm>
            <a:prstGeom prst="ellipse">
              <a:avLst/>
            </a:prstGeom>
            <a:solidFill>
              <a:srgbClr val="3333CC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241963" y="2740031"/>
              <a:ext cx="304800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3900776" y="1541951"/>
            <a:ext cx="216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PYTHIA LO </a:t>
            </a:r>
            <a:r>
              <a:rPr lang="fr-FR" b="1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ccbar</a:t>
            </a:r>
            <a:endParaRPr lang="fr-FR" b="1" dirty="0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38200" y="1425560"/>
            <a:ext cx="10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alibri" panose="020F0502020204030204" pitchFamily="34" charset="0"/>
              </a:rPr>
              <a:t>EPOS3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792499" y="2751891"/>
            <a:ext cx="14903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 the B2B </a:t>
            </a:r>
            <a:r>
              <a:rPr lang="fr-FR" sz="14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region</a:t>
            </a:r>
            <a:r>
              <a:rPr lang="fr-FR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  <a:endParaRPr lang="fr-FR" sz="1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Double flèche verticale 5"/>
          <p:cNvSpPr/>
          <p:nvPr/>
        </p:nvSpPr>
        <p:spPr>
          <a:xfrm rot="12811923">
            <a:off x="2945331" y="1922583"/>
            <a:ext cx="457200" cy="1154329"/>
          </a:xfrm>
          <a:prstGeom prst="upDownArrow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Double flèche verticale 18"/>
          <p:cNvSpPr/>
          <p:nvPr/>
        </p:nvSpPr>
        <p:spPr>
          <a:xfrm rot="8788077" flipH="1">
            <a:off x="1999528" y="1965666"/>
            <a:ext cx="457200" cy="1154329"/>
          </a:xfrm>
          <a:prstGeom prst="upDownArrow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43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 1 1"/>
          <p:cNvSpPr txBox="1">
            <a:spLocks noChangeArrowheads="1"/>
          </p:cNvSpPr>
          <p:nvPr/>
        </p:nvSpPr>
        <p:spPr bwMode="auto">
          <a:xfrm>
            <a:off x="3790638" y="838200"/>
            <a:ext cx="603281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u="sng" dirty="0" err="1" smtClean="0">
                <a:latin typeface="Calibri" panose="020F0502020204030204" pitchFamily="34" charset="0"/>
              </a:rPr>
              <a:t>Abolute</a:t>
            </a:r>
            <a:r>
              <a:rPr lang="en-US" sz="2000" dirty="0" smtClean="0">
                <a:latin typeface="Calibri" panose="020F0502020204030204" pitchFamily="34" charset="0"/>
              </a:rPr>
              <a:t> correlation:</a:t>
            </a:r>
            <a:endParaRPr lang="en-US" sz="2000" dirty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libri" panose="020F0502020204030204" pitchFamily="34" charset="0"/>
              </a:rPr>
              <a:t>Vanishes if d</a:t>
            </a:r>
            <a:r>
              <a:rPr lang="en-US" sz="2000" baseline="30000" dirty="0" smtClean="0">
                <a:latin typeface="Calibri" panose="020F0502020204030204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</a:rPr>
              <a:t>N factorizes (d</a:t>
            </a:r>
            <a:r>
              <a:rPr lang="en-US" sz="2000" baseline="30000" dirty="0" smtClean="0">
                <a:latin typeface="Calibri" panose="020F0502020204030204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</a:rPr>
              <a:t>N(</a:t>
            </a:r>
            <a:r>
              <a:rPr lang="en-US" sz="2000" dirty="0" err="1" smtClean="0">
                <a:latin typeface="Calibri" panose="020F0502020204030204" pitchFamily="34" charset="0"/>
              </a:rPr>
              <a:t>p,p</a:t>
            </a:r>
            <a:r>
              <a:rPr lang="en-US" sz="2000" dirty="0" smtClean="0">
                <a:latin typeface="Calibri" panose="020F0502020204030204" pitchFamily="34" charset="0"/>
              </a:rPr>
              <a:t>’) = </a:t>
            </a:r>
            <a:r>
              <a:rPr lang="en-US" sz="2000" dirty="0" err="1" smtClean="0">
                <a:latin typeface="Calibri" panose="020F0502020204030204" pitchFamily="34" charset="0"/>
              </a:rPr>
              <a:t>dN</a:t>
            </a:r>
            <a:r>
              <a:rPr lang="en-US" sz="2000" dirty="0" smtClean="0">
                <a:latin typeface="Calibri" panose="020F0502020204030204" pitchFamily="34" charset="0"/>
              </a:rPr>
              <a:t>(p) x </a:t>
            </a:r>
            <a:r>
              <a:rPr lang="en-US" sz="2000" dirty="0" err="1" smtClean="0">
                <a:latin typeface="Calibri" panose="020F0502020204030204" pitchFamily="34" charset="0"/>
              </a:rPr>
              <a:t>dN</a:t>
            </a:r>
            <a:r>
              <a:rPr lang="en-US" sz="2000" dirty="0" smtClean="0">
                <a:latin typeface="Calibri" panose="020F0502020204030204" pitchFamily="34" charset="0"/>
              </a:rPr>
              <a:t>(p’))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libri" panose="020F0502020204030204" pitchFamily="34" charset="0"/>
              </a:rPr>
              <a:t>Satisfies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sz="8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libri" panose="020F0502020204030204" pitchFamily="34" charset="0"/>
              </a:rPr>
              <a:t>Reveals correlation at finite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not so naïve approach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882" y="990600"/>
            <a:ext cx="3426646" cy="32766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089" y="2822862"/>
            <a:ext cx="3505200" cy="65876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219200"/>
            <a:ext cx="5605228" cy="563768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14699" y="987623"/>
            <a:ext cx="2168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PYTHIA LO </a:t>
            </a:r>
            <a:r>
              <a:rPr lang="fr-FR" sz="1400" b="1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ccbar</a:t>
            </a:r>
            <a:endParaRPr lang="fr-FR" sz="1400" b="1" dirty="0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533400" y="1295400"/>
            <a:ext cx="2667000" cy="2590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568036" y="2362200"/>
            <a:ext cx="1565564" cy="1524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5" name="Image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854" y="2209800"/>
            <a:ext cx="2526940" cy="563743"/>
          </a:xfrm>
          <a:prstGeom prst="rect">
            <a:avLst/>
          </a:prstGeom>
        </p:spPr>
      </p:pic>
      <p:sp>
        <p:nvSpPr>
          <p:cNvPr id="28" name="Text Box 10 1 2"/>
          <p:cNvSpPr txBox="1">
            <a:spLocks noChangeArrowheads="1"/>
          </p:cNvSpPr>
          <p:nvPr/>
        </p:nvSpPr>
        <p:spPr bwMode="auto">
          <a:xfrm>
            <a:off x="3810000" y="2872026"/>
            <a:ext cx="60328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u="sng" dirty="0" smtClean="0">
                <a:latin typeface="Calibri" panose="020F0502020204030204" pitchFamily="34" charset="0"/>
              </a:rPr>
              <a:t>Relative</a:t>
            </a:r>
            <a:r>
              <a:rPr lang="en-US" sz="2000" dirty="0" smtClean="0">
                <a:latin typeface="Calibri" panose="020F0502020204030204" pitchFamily="34" charset="0"/>
              </a:rPr>
              <a:t> correlation: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33400" y="35814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B2B </a:t>
            </a:r>
            <a:r>
              <a:rPr lang="fr-FR" b="1" dirty="0" err="1" smtClean="0">
                <a:solidFill>
                  <a:schemeClr val="bg1"/>
                </a:solidFill>
              </a:rPr>
              <a:t>selection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0" y="4264369"/>
            <a:ext cx="33827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latin typeface="Calibri" panose="020F0502020204030204" pitchFamily="34" charset="0"/>
              </a:rPr>
              <a:t>Different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p</a:t>
            </a:r>
            <a:r>
              <a:rPr lang="fr-FR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imbalance</a:t>
            </a:r>
            <a:r>
              <a:rPr lang="fr-FR" sz="2000" dirty="0" smtClean="0">
                <a:latin typeface="Calibri" panose="020F0502020204030204" pitchFamily="34" charset="0"/>
              </a:rPr>
              <a:t> for 3 production </a:t>
            </a:r>
            <a:r>
              <a:rPr lang="fr-FR" sz="2000" dirty="0" err="1" smtClean="0">
                <a:latin typeface="Calibri" panose="020F0502020204030204" pitchFamily="34" charset="0"/>
              </a:rPr>
              <a:t>models</a:t>
            </a:r>
            <a:r>
              <a:rPr lang="fr-FR" sz="2000" dirty="0" smtClean="0">
                <a:latin typeface="Calibri" panose="020F0502020204030204" pitchFamily="34" charset="0"/>
              </a:rPr>
              <a:t> in pp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2 of </a:t>
            </a:r>
            <a:r>
              <a:rPr lang="fr-FR" sz="2000" dirty="0" err="1" smtClean="0">
                <a:latin typeface="Calibri" panose="020F0502020204030204" pitchFamily="34" charset="0"/>
              </a:rPr>
              <a:t>them</a:t>
            </a:r>
            <a:r>
              <a:rPr lang="fr-FR" sz="2000" dirty="0" smtClean="0">
                <a:latin typeface="Calibri" panose="020F0502020204030204" pitchFamily="34" charset="0"/>
              </a:rPr>
              <a:t> show </a:t>
            </a:r>
            <a:r>
              <a:rPr lang="fr-FR" sz="2000" dirty="0" err="1" smtClean="0">
                <a:latin typeface="Calibri" panose="020F0502020204030204" pitchFamily="34" charset="0"/>
              </a:rPr>
              <a:t>that</a:t>
            </a:r>
            <a:r>
              <a:rPr lang="fr-FR" sz="2000" dirty="0" smtClean="0">
                <a:latin typeface="Calibri" panose="020F0502020204030204" pitchFamily="34" charset="0"/>
              </a:rPr>
              <a:t> NLO </a:t>
            </a:r>
            <a:r>
              <a:rPr lang="fr-FR" sz="2000" dirty="0" err="1" smtClean="0">
                <a:latin typeface="Calibri" panose="020F0502020204030204" pitchFamily="34" charset="0"/>
              </a:rPr>
              <a:t>effects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does</a:t>
            </a:r>
            <a:r>
              <a:rPr lang="fr-FR" sz="2000" dirty="0" smtClean="0">
                <a:latin typeface="Calibri" panose="020F0502020204030204" pitchFamily="34" charset="0"/>
              </a:rPr>
              <a:t> not </a:t>
            </a:r>
            <a:r>
              <a:rPr lang="fr-FR" sz="2000" dirty="0" err="1" smtClean="0">
                <a:latin typeface="Calibri" panose="020F0502020204030204" pitchFamily="34" charset="0"/>
              </a:rPr>
              <a:t>completely</a:t>
            </a:r>
            <a:r>
              <a:rPr lang="fr-FR" sz="2000" dirty="0" smtClean="0">
                <a:latin typeface="Calibri" panose="020F0502020204030204" pitchFamily="34" charset="0"/>
              </a:rPr>
              <a:t> destroy the </a:t>
            </a:r>
            <a:r>
              <a:rPr lang="fr-FR" sz="2000" dirty="0" err="1" smtClean="0">
                <a:latin typeface="Calibri" panose="020F0502020204030204" pitchFamily="34" charset="0"/>
              </a:rPr>
              <a:t>perfect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correlation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found</a:t>
            </a:r>
            <a:r>
              <a:rPr lang="fr-FR" sz="2000" dirty="0" smtClean="0">
                <a:latin typeface="Calibri" panose="020F0502020204030204" pitchFamily="34" charset="0"/>
              </a:rPr>
              <a:t> in LO production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err="1" smtClean="0">
                <a:latin typeface="Calibri" panose="020F0502020204030204" pitchFamily="34" charset="0"/>
              </a:rPr>
              <a:t>Similar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results</a:t>
            </a:r>
            <a:r>
              <a:rPr lang="fr-FR" sz="2000" dirty="0" smtClean="0">
                <a:latin typeface="Calibri" panose="020F0502020204030204" pitchFamily="34" charset="0"/>
              </a:rPr>
              <a:t> for </a:t>
            </a:r>
            <a:r>
              <a:rPr lang="fr-FR" sz="2000" dirty="0" err="1" smtClean="0">
                <a:latin typeface="Calibri" panose="020F0502020204030204" pitchFamily="34" charset="0"/>
              </a:rPr>
              <a:t>DDbar</a:t>
            </a:r>
            <a:endParaRPr lang="fr-FR" sz="2000" dirty="0">
              <a:latin typeface="Calibri" panose="020F0502020204030204" pitchFamily="34" charset="0"/>
            </a:endParaRP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4416" y="3886200"/>
            <a:ext cx="3095384" cy="298461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73391" y="4038600"/>
            <a:ext cx="3156009" cy="2878239"/>
          </a:xfrm>
          <a:prstGeom prst="rect">
            <a:avLst/>
          </a:prstGeom>
        </p:spPr>
      </p:pic>
      <p:sp>
        <p:nvSpPr>
          <p:cNvPr id="35" name="Espace réservé du numéro de diapositive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7" name="Flèche vers le bas 16"/>
          <p:cNvSpPr/>
          <p:nvPr/>
        </p:nvSpPr>
        <p:spPr>
          <a:xfrm rot="2723818">
            <a:off x="726642" y="1867613"/>
            <a:ext cx="497898" cy="68622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417782" y="1362731"/>
            <a:ext cx="174599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dirty="0" smtClean="0"/>
              <a:t>projection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89838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From the experimental viewpoint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148936" y="990600"/>
            <a:ext cx="94522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No </a:t>
            </a:r>
            <a:r>
              <a:rPr lang="fr-FR" sz="2000" dirty="0" err="1" smtClean="0">
                <a:latin typeface="Calibri" panose="020F0502020204030204" pitchFamily="34" charset="0"/>
              </a:rPr>
              <a:t>momentum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imbalance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so</a:t>
            </a:r>
            <a:r>
              <a:rPr lang="fr-FR" sz="2000" dirty="0" smtClean="0">
                <a:latin typeface="Calibri" panose="020F0502020204030204" pitchFamily="34" charset="0"/>
              </a:rPr>
              <a:t> far in </a:t>
            </a:r>
            <a:r>
              <a:rPr lang="fr-FR" sz="2000" dirty="0" smtClean="0">
                <a:latin typeface="Calibri" panose="020F0502020204030204" pitchFamily="34" charset="0"/>
              </a:rPr>
              <a:t>pp @ LHC </a:t>
            </a:r>
            <a:r>
              <a:rPr lang="fr-FR" sz="2000" dirty="0" smtClean="0">
                <a:latin typeface="Calibri" panose="020F0502020204030204" pitchFamily="34" charset="0"/>
              </a:rPr>
              <a:t>(to </a:t>
            </a:r>
            <a:r>
              <a:rPr lang="fr-FR" sz="2000" dirty="0" err="1" smtClean="0">
                <a:latin typeface="Calibri" panose="020F0502020204030204" pitchFamily="34" charset="0"/>
              </a:rPr>
              <a:t>my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knowledge</a:t>
            </a:r>
            <a:r>
              <a:rPr lang="fr-FR" sz="2000" dirty="0" smtClean="0">
                <a:latin typeface="Calibri" panose="020F0502020204030204" pitchFamily="34" charset="0"/>
              </a:rPr>
              <a:t>)…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But </a:t>
            </a:r>
            <a:r>
              <a:rPr lang="fr-FR" sz="2000" dirty="0" err="1" smtClean="0">
                <a:latin typeface="Calibri" panose="020F0502020204030204" pitchFamily="34" charset="0"/>
              </a:rPr>
              <a:t>valuable</a:t>
            </a:r>
            <a:r>
              <a:rPr lang="fr-FR" sz="2000" dirty="0" smtClean="0">
                <a:latin typeface="Calibri" panose="020F0502020204030204" pitchFamily="34" charset="0"/>
              </a:rPr>
              <a:t> data </a:t>
            </a:r>
            <a:r>
              <a:rPr lang="fr-FR" sz="2000" dirty="0" err="1" smtClean="0">
                <a:latin typeface="Calibri" panose="020F0502020204030204" pitchFamily="34" charset="0"/>
              </a:rPr>
              <a:t>from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LHCb</a:t>
            </a:r>
            <a:r>
              <a:rPr lang="fr-FR" sz="2000" dirty="0" smtClean="0">
                <a:latin typeface="Calibri" panose="020F0502020204030204" pitchFamily="34" charset="0"/>
              </a:rPr>
              <a:t> on DD: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latin typeface="Calibri" panose="020F0502020204030204" pitchFamily="34" charset="0"/>
              </a:rPr>
              <a:t>Under </a:t>
            </a:r>
            <a:r>
              <a:rPr lang="fr-FR" sz="2000" dirty="0" err="1" smtClean="0">
                <a:latin typeface="Calibri" panose="020F0502020204030204" pitchFamily="34" charset="0"/>
              </a:rPr>
              <a:t>present</a:t>
            </a:r>
            <a:r>
              <a:rPr lang="fr-FR" sz="2000" dirty="0" smtClean="0">
                <a:latin typeface="Calibri" panose="020F0502020204030204" pitchFamily="34" charset="0"/>
              </a:rPr>
              <a:t> investigation</a:t>
            </a:r>
            <a:endParaRPr lang="fr-FR" sz="2000" dirty="0">
              <a:latin typeface="Calibri" panose="020F050202020403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3455"/>
            <a:ext cx="3352800" cy="271315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2283456"/>
            <a:ext cx="3352800" cy="26135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2358075"/>
            <a:ext cx="3505200" cy="27153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867400" y="1752600"/>
            <a:ext cx="3754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LHCb</a:t>
            </a:r>
            <a:r>
              <a:rPr lang="en-US" sz="1400" b="1" dirty="0" smtClean="0"/>
              <a:t>, J</a:t>
            </a:r>
            <a:r>
              <a:rPr lang="en-US" sz="1400" b="1" dirty="0"/>
              <a:t>. High Energy </a:t>
            </a:r>
            <a:r>
              <a:rPr lang="en-US" sz="1400" b="1" dirty="0" smtClean="0"/>
              <a:t>Phys. 06, 141 </a:t>
            </a:r>
            <a:r>
              <a:rPr lang="en-US" sz="1400" b="1" dirty="0"/>
              <a:t>(2012)</a:t>
            </a:r>
            <a:endParaRPr lang="fr-FR" sz="1400" b="1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44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i="1" dirty="0" smtClean="0">
                <a:solidFill>
                  <a:srgbClr val="CC0099"/>
                </a:solidFill>
              </a:rPr>
              <a:t>How</a:t>
            </a:r>
            <a:r>
              <a:rPr lang="en-US" sz="3200" dirty="0" smtClean="0">
                <a:solidFill>
                  <a:srgbClr val="CC0099"/>
                </a:solidFill>
              </a:rPr>
              <a:t> does it help ? </a:t>
            </a:r>
            <a:r>
              <a:rPr lang="en-US" sz="3200" dirty="0" smtClean="0">
                <a:solidFill>
                  <a:schemeClr val="hlink"/>
                </a:solidFill>
              </a:rPr>
              <a:t>Best HF Correlation ever ? 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49" name="Text Box 10 1"/>
          <p:cNvSpPr txBox="1">
            <a:spLocks noChangeArrowheads="1"/>
          </p:cNvSpPr>
          <p:nvPr/>
        </p:nvSpPr>
        <p:spPr bwMode="auto">
          <a:xfrm>
            <a:off x="255562" y="1066800"/>
            <a:ext cx="94218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– D/B/c jet /b jet: 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845127" y="2049318"/>
            <a:ext cx="4419600" cy="3200400"/>
            <a:chOff x="3124200" y="898318"/>
            <a:chExt cx="6477000" cy="4366217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05820" y="898318"/>
              <a:ext cx="1466288" cy="2493917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7384609">
              <a:off x="3760563" y="4197735"/>
              <a:ext cx="1666875" cy="466725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24200" y="3071216"/>
              <a:ext cx="1905000" cy="428625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7474527" y="3392235"/>
              <a:ext cx="1905000" cy="428625"/>
            </a:xfrm>
            <a:prstGeom prst="rect">
              <a:avLst/>
            </a:prstGeom>
          </p:spPr>
        </p:pic>
        <p:cxnSp>
          <p:nvCxnSpPr>
            <p:cNvPr id="10" name="Connecteur droit avec flèche 9"/>
            <p:cNvCxnSpPr/>
            <p:nvPr/>
          </p:nvCxnSpPr>
          <p:spPr>
            <a:xfrm flipH="1">
              <a:off x="4953000" y="3657600"/>
              <a:ext cx="23487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flipV="1">
              <a:off x="5738964" y="3668460"/>
              <a:ext cx="1593273" cy="3048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V="1">
              <a:off x="4941081" y="3303694"/>
              <a:ext cx="154107" cy="33013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9067800" y="3303694"/>
              <a:ext cx="533400" cy="66956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92352" y="2438400"/>
            <a:ext cx="4298342" cy="284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lèche droite 15"/>
          <p:cNvSpPr/>
          <p:nvPr/>
        </p:nvSpPr>
        <p:spPr>
          <a:xfrm rot="12222283">
            <a:off x="1877780" y="4845039"/>
            <a:ext cx="802380" cy="408079"/>
          </a:xfrm>
          <a:prstGeom prst="rightArrow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Text Box 10 2"/>
          <p:cNvSpPr txBox="1">
            <a:spLocks noChangeArrowheads="1"/>
          </p:cNvSpPr>
          <p:nvPr/>
        </p:nvSpPr>
        <p:spPr bwMode="auto">
          <a:xfrm>
            <a:off x="928236" y="5285026"/>
            <a:ext cx="41009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CC"/>
              </a:buClr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No E loss =&gt; perfect probe of initial </a:t>
            </a:r>
          </a:p>
        </p:txBody>
      </p:sp>
      <p:pic>
        <p:nvPicPr>
          <p:cNvPr id="18" name="Image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319843"/>
            <a:ext cx="480448" cy="318957"/>
          </a:xfrm>
          <a:prstGeom prst="rect">
            <a:avLst/>
          </a:prstGeom>
        </p:spPr>
      </p:pic>
      <p:sp>
        <p:nvSpPr>
          <p:cNvPr id="19" name="Double flèche verticale 18"/>
          <p:cNvSpPr/>
          <p:nvPr/>
        </p:nvSpPr>
        <p:spPr>
          <a:xfrm rot="17540505">
            <a:off x="1509945" y="2112038"/>
            <a:ext cx="457200" cy="81219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Double flèche verticale 36"/>
          <p:cNvSpPr/>
          <p:nvPr/>
        </p:nvSpPr>
        <p:spPr>
          <a:xfrm rot="1713004">
            <a:off x="2950873" y="2756226"/>
            <a:ext cx="457200" cy="81219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ext Box 10 2"/>
          <p:cNvSpPr txBox="1">
            <a:spLocks noChangeArrowheads="1"/>
          </p:cNvSpPr>
          <p:nvPr/>
        </p:nvSpPr>
        <p:spPr bwMode="auto">
          <a:xfrm>
            <a:off x="3352800" y="1371600"/>
            <a:ext cx="64378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CC"/>
              </a:buClr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QGP: </a:t>
            </a: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and transverse (</a:t>
            </a:r>
            <a:r>
              <a:rPr lang="en-US" sz="2000" b="1" dirty="0" err="1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qhat</a:t>
            </a: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fluctuations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the HQ, which crucially depend on the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Eloss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mechanism and cannot be measured in usual observables like R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AA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v</a:t>
            </a:r>
            <a:r>
              <a:rPr lang="en-US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843945" y="3291175"/>
            <a:ext cx="10395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3300"/>
                </a:solidFill>
              </a:rPr>
              <a:t>RADIAT</a:t>
            </a:r>
            <a:endParaRPr lang="fr-FR" b="1" dirty="0">
              <a:solidFill>
                <a:srgbClr val="FF330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6689805" y="3989380"/>
            <a:ext cx="1172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ELASTIC</a:t>
            </a:r>
            <a:endParaRPr lang="fr-FR" b="1" dirty="0"/>
          </a:p>
        </p:txBody>
      </p:sp>
      <p:sp>
        <p:nvSpPr>
          <p:cNvPr id="41" name="Text Box 10 2"/>
          <p:cNvSpPr txBox="1">
            <a:spLocks noChangeArrowheads="1"/>
          </p:cNvSpPr>
          <p:nvPr/>
        </p:nvSpPr>
        <p:spPr bwMode="auto">
          <a:xfrm>
            <a:off x="5532642" y="5258106"/>
            <a:ext cx="42884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CC"/>
              </a:buClr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ifferential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robability to loose energy </a:t>
            </a:r>
            <a:r>
              <a:rPr lang="en-US" sz="2000" dirty="0" smtClean="0">
                <a:latin typeface="Symbol" panose="05050102010706020507" pitchFamily="18" charset="2"/>
                <a:cs typeface="Calibri" panose="020F0502020204030204" pitchFamily="34" charset="0"/>
              </a:rPr>
              <a:t>w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per unit time  </a:t>
            </a:r>
          </a:p>
        </p:txBody>
      </p:sp>
      <p:sp>
        <p:nvSpPr>
          <p:cNvPr id="42" name="Text Box 10 1"/>
          <p:cNvSpPr txBox="1">
            <a:spLocks noChangeArrowheads="1"/>
          </p:cNvSpPr>
          <p:nvPr/>
        </p:nvSpPr>
        <p:spPr bwMode="auto">
          <a:xfrm>
            <a:off x="255562" y="6076890"/>
            <a:ext cx="94218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course: NLO effect in the production mechanisms makes it not so trivial (not to speak about exp. Issues… RUN3 ? RUN4 ?)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403684" y="2800290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(</a:t>
            </a:r>
            <a:r>
              <a:rPr lang="fr-FR" sz="2000" b="1" dirty="0" smtClean="0">
                <a:solidFill>
                  <a:srgbClr val="FF0000"/>
                </a:solidFill>
              </a:rPr>
              <a:t>II)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438037" y="3119346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(I</a:t>
            </a:r>
            <a:r>
              <a:rPr lang="fr-FR" sz="2000" b="1" dirty="0" smtClean="0"/>
              <a:t>)</a:t>
            </a:r>
            <a:endParaRPr lang="fr-FR" sz="2000" b="1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534150"/>
            <a:ext cx="2311400" cy="323850"/>
          </a:xfrm>
          <a:noFill/>
        </p:spPr>
        <p:txBody>
          <a:bodyPr/>
          <a:lstStyle/>
          <a:p>
            <a:fld id="{D1D8BAF9-61D5-47E3-B649-9D86C5C37442}" type="slidenum">
              <a:rPr lang="en-US" smtClean="0"/>
              <a:t>3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46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</a:t>
            </a:r>
            <a:r>
              <a:rPr lang="en-US" sz="2800" dirty="0" smtClean="0">
                <a:solidFill>
                  <a:schemeClr val="hlink"/>
                </a:solidFill>
              </a:rPr>
              <a:t>imbalance in A-A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7" name="Text Box 10 1"/>
          <p:cNvSpPr txBox="1">
            <a:spLocks noChangeArrowheads="1"/>
          </p:cNvSpPr>
          <p:nvPr/>
        </p:nvSpPr>
        <p:spPr bwMode="auto">
          <a:xfrm>
            <a:off x="255562" y="914400"/>
            <a:ext cx="896463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Some recent works: </a:t>
            </a: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J. </a:t>
            </a:r>
            <a:r>
              <a:rPr lang="en-US" sz="2000" dirty="0" err="1" smtClean="0">
                <a:latin typeface="Calibri" panose="020F0502020204030204" pitchFamily="34" charset="0"/>
              </a:rPr>
              <a:t>Uphoff</a:t>
            </a:r>
            <a:r>
              <a:rPr lang="en-US" sz="2000" dirty="0" smtClean="0">
                <a:latin typeface="Calibri" panose="020F0502020204030204" pitchFamily="34" charset="0"/>
              </a:rPr>
              <a:t> et al. (BAMPS): </a:t>
            </a:r>
            <a:r>
              <a:rPr lang="en-US" dirty="0"/>
              <a:t>Phys. Rev. C 89 (2014</a:t>
            </a:r>
            <a:r>
              <a:rPr lang="en-US" dirty="0" smtClean="0"/>
              <a:t>), 064906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94600" y="1219200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All </a:t>
            </a:r>
            <a:r>
              <a:rPr lang="fr-FR" sz="1400" b="1" dirty="0" err="1" smtClean="0">
                <a:solidFill>
                  <a:srgbClr val="FF0000"/>
                </a:solidFill>
              </a:rPr>
              <a:t>including</a:t>
            </a:r>
            <a:r>
              <a:rPr lang="fr-FR" sz="1400" b="1" dirty="0" smtClean="0">
                <a:solidFill>
                  <a:srgbClr val="FF0000"/>
                </a:solidFill>
              </a:rPr>
              <a:t> </a:t>
            </a:r>
            <a:r>
              <a:rPr lang="fr-FR" sz="1400" b="1" dirty="0" err="1" smtClean="0">
                <a:solidFill>
                  <a:srgbClr val="FF0000"/>
                </a:solidFill>
              </a:rPr>
              <a:t>realistic</a:t>
            </a:r>
            <a:r>
              <a:rPr lang="fr-FR" sz="1400" b="1" dirty="0" smtClean="0">
                <a:solidFill>
                  <a:srgbClr val="FF0000"/>
                </a:solidFill>
              </a:rPr>
              <a:t> c-</a:t>
            </a:r>
            <a:r>
              <a:rPr lang="fr-FR" sz="1400" b="1" dirty="0" err="1" smtClean="0">
                <a:solidFill>
                  <a:srgbClr val="FF0000"/>
                </a:solidFill>
              </a:rPr>
              <a:t>cbar</a:t>
            </a:r>
            <a:r>
              <a:rPr lang="fr-FR" sz="1400" b="1" dirty="0" smtClean="0">
                <a:solidFill>
                  <a:srgbClr val="FF0000"/>
                </a:solidFill>
              </a:rPr>
              <a:t> « initial » production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0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</a:t>
            </a:r>
            <a:r>
              <a:rPr lang="en-US" sz="2800" dirty="0" smtClean="0">
                <a:solidFill>
                  <a:schemeClr val="hlink"/>
                </a:solidFill>
              </a:rPr>
              <a:t>imbalance in A-A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17" name="Text Box 10 1"/>
          <p:cNvSpPr txBox="1">
            <a:spLocks noChangeArrowheads="1"/>
          </p:cNvSpPr>
          <p:nvPr/>
        </p:nvSpPr>
        <p:spPr bwMode="auto">
          <a:xfrm>
            <a:off x="255562" y="914400"/>
            <a:ext cx="942183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J. </a:t>
            </a:r>
            <a:r>
              <a:rPr lang="en-US" sz="2000" dirty="0" err="1" smtClean="0">
                <a:solidFill>
                  <a:srgbClr val="FF6600"/>
                </a:solidFill>
                <a:latin typeface="Calibri" panose="020F0502020204030204" pitchFamily="34" charset="0"/>
              </a:rPr>
              <a:t>Uphoff</a:t>
            </a:r>
            <a:r>
              <a:rPr lang="en-US" sz="20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 et al. (BAMPS): </a:t>
            </a:r>
            <a:r>
              <a:rPr lang="en-US" dirty="0">
                <a:solidFill>
                  <a:srgbClr val="FF6600"/>
                </a:solidFill>
              </a:rPr>
              <a:t>Phys. Rev. C 89 (2014</a:t>
            </a:r>
            <a:r>
              <a:rPr lang="en-US" dirty="0" smtClean="0">
                <a:solidFill>
                  <a:srgbClr val="FF6600"/>
                </a:solidFill>
              </a:rPr>
              <a:t>), 064906: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Collisional Energy loss model </a:t>
            </a:r>
            <a:r>
              <a:rPr lang="en-US" sz="2000" dirty="0" smtClean="0">
                <a:latin typeface="Calibri" panose="020F0502020204030204" pitchFamily="34" charset="0"/>
              </a:rPr>
              <a:t>calibrated on v</a:t>
            </a:r>
            <a:r>
              <a:rPr lang="en-US" sz="2000" baseline="-25000" dirty="0" smtClean="0">
                <a:latin typeface="Calibri" panose="020F0502020204030204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</a:rPr>
              <a:t>(D) meson; lead to acceptable results for R</a:t>
            </a:r>
            <a:r>
              <a:rPr lang="en-US" sz="2000" baseline="-25000" dirty="0" smtClean="0">
                <a:latin typeface="Calibri" panose="020F0502020204030204" pitchFamily="34" charset="0"/>
              </a:rPr>
              <a:t>AA</a:t>
            </a:r>
            <a:r>
              <a:rPr lang="en-US" sz="2000" dirty="0" smtClean="0">
                <a:latin typeface="Calibri" panose="020F0502020204030204" pitchFamily="34" charset="0"/>
              </a:rPr>
              <a:t> as well.</a:t>
            </a: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Chosen observable: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Back to back selection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Two selections for most central </a:t>
            </a:r>
            <a:r>
              <a:rPr lang="en-US" sz="2000" dirty="0" err="1" smtClean="0">
                <a:latin typeface="Calibri" panose="020F0502020204030204" pitchFamily="34" charset="0"/>
              </a:rPr>
              <a:t>Pb-Pb</a:t>
            </a:r>
            <a:r>
              <a:rPr lang="en-US" sz="2000" dirty="0" smtClean="0">
                <a:latin typeface="Calibri" panose="020F0502020204030204" pitchFamily="34" charset="0"/>
              </a:rPr>
              <a:t> collisions: </a:t>
            </a:r>
          </a:p>
          <a:p>
            <a:pPr marL="800100" lvl="1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“Intermediate”:</a:t>
            </a:r>
          </a:p>
          <a:p>
            <a:pPr marL="800100" lvl="1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“High”: 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2057400"/>
            <a:ext cx="2893951" cy="1327047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H="1">
            <a:off x="4571176" y="1933368"/>
            <a:ext cx="395305" cy="2764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966481" y="174138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accent2"/>
                </a:solidFill>
              </a:rPr>
              <a:t>Leading</a:t>
            </a:r>
            <a:r>
              <a:rPr lang="fr-FR" sz="1400" b="1" dirty="0" smtClean="0">
                <a:solidFill>
                  <a:schemeClr val="accent2"/>
                </a:solidFill>
              </a:rPr>
              <a:t> D/</a:t>
            </a:r>
            <a:r>
              <a:rPr lang="fr-FR" sz="1400" b="1" dirty="0" err="1" smtClean="0">
                <a:solidFill>
                  <a:schemeClr val="accent2"/>
                </a:solidFill>
              </a:rPr>
              <a:t>Dbar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5842781" y="2184022"/>
            <a:ext cx="395305" cy="2764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238086" y="2014461"/>
            <a:ext cx="2143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accent2"/>
                </a:solidFill>
              </a:rPr>
              <a:t>Sub</a:t>
            </a:r>
            <a:r>
              <a:rPr lang="fr-FR" sz="1400" b="1" dirty="0" smtClean="0">
                <a:solidFill>
                  <a:schemeClr val="accent2"/>
                </a:solidFill>
              </a:rPr>
              <a:t>- </a:t>
            </a:r>
            <a:r>
              <a:rPr lang="fr-FR" sz="1400" b="1" dirty="0" err="1" smtClean="0">
                <a:solidFill>
                  <a:schemeClr val="accent2"/>
                </a:solidFill>
              </a:rPr>
              <a:t>Leading</a:t>
            </a:r>
            <a:r>
              <a:rPr lang="fr-FR" sz="1400" b="1" dirty="0" smtClean="0">
                <a:solidFill>
                  <a:schemeClr val="accent2"/>
                </a:solidFill>
              </a:rPr>
              <a:t> D/</a:t>
            </a:r>
            <a:r>
              <a:rPr lang="fr-FR" sz="1400" b="1" dirty="0" err="1" smtClean="0">
                <a:solidFill>
                  <a:schemeClr val="accent2"/>
                </a:solidFill>
              </a:rPr>
              <a:t>Dbar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1" y="4479625"/>
            <a:ext cx="3953043" cy="3209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5" y="4953000"/>
            <a:ext cx="4080641" cy="32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105" y="3581400"/>
            <a:ext cx="3962400" cy="2671628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</a:t>
            </a:r>
            <a:r>
              <a:rPr lang="en-US" sz="2800" dirty="0" smtClean="0">
                <a:solidFill>
                  <a:schemeClr val="hlink"/>
                </a:solidFill>
              </a:rPr>
              <a:t>imbalance in A-A (BAMPS)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7" name="Text Box 10 1"/>
          <p:cNvSpPr txBox="1">
            <a:spLocks noChangeArrowheads="1"/>
          </p:cNvSpPr>
          <p:nvPr/>
        </p:nvSpPr>
        <p:spPr bwMode="auto">
          <a:xfrm>
            <a:off x="172026" y="893711"/>
            <a:ext cx="9651423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Intermediate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 selection:</a:t>
            </a: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High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 selection (focusing on PYTHIA IC):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800" dirty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“ </a:t>
            </a:r>
            <a:r>
              <a:rPr lang="en-US" i="1" dirty="0" smtClean="0"/>
              <a:t>Furthermore</a:t>
            </a:r>
            <a:r>
              <a:rPr lang="en-US" i="1" dirty="0"/>
              <a:t>, it would be intriguing to include also </a:t>
            </a:r>
            <a:r>
              <a:rPr lang="en-US" i="1" dirty="0" smtClean="0"/>
              <a:t>radiative processes for </a:t>
            </a:r>
            <a:r>
              <a:rPr lang="en-US" i="1" dirty="0"/>
              <a:t>charm quarks and </a:t>
            </a:r>
            <a:r>
              <a:rPr lang="en-US" i="1" dirty="0" smtClean="0"/>
              <a:t>investigate </a:t>
            </a:r>
            <a:r>
              <a:rPr lang="fr-FR" i="1" dirty="0" err="1" smtClean="0"/>
              <a:t>their</a:t>
            </a:r>
            <a:r>
              <a:rPr lang="fr-FR" i="1" dirty="0" smtClean="0"/>
              <a:t> </a:t>
            </a:r>
            <a:r>
              <a:rPr lang="fr-FR" i="1" dirty="0" err="1"/>
              <a:t>effects</a:t>
            </a:r>
            <a:r>
              <a:rPr lang="fr-FR" i="1" dirty="0"/>
              <a:t> on </a:t>
            </a:r>
            <a:r>
              <a:rPr lang="fr-FR" i="1" dirty="0" smtClean="0"/>
              <a:t>A</a:t>
            </a:r>
            <a:r>
              <a:rPr lang="fr-FR" i="1" baseline="-25000" dirty="0" smtClean="0"/>
              <a:t>D</a:t>
            </a:r>
            <a:r>
              <a:rPr lang="fr-FR" dirty="0" smtClean="0"/>
              <a:t> </a:t>
            </a:r>
            <a:r>
              <a:rPr lang="fr-FR" dirty="0" smtClean="0">
                <a:latin typeface="Calibri" panose="020F0502020204030204" pitchFamily="34" charset="0"/>
              </a:rPr>
              <a:t>»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1210" y="990600"/>
            <a:ext cx="3946190" cy="2676791"/>
          </a:xfrm>
          <a:prstGeom prst="rect">
            <a:avLst/>
          </a:prstGeom>
        </p:spPr>
      </p:pic>
      <p:sp>
        <p:nvSpPr>
          <p:cNvPr id="14" name="Text Box 10 1"/>
          <p:cNvSpPr txBox="1">
            <a:spLocks noChangeArrowheads="1"/>
          </p:cNvSpPr>
          <p:nvPr/>
        </p:nvSpPr>
        <p:spPr bwMode="auto">
          <a:xfrm>
            <a:off x="484162" y="1600200"/>
            <a:ext cx="46212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Strong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momentum </a:t>
            </a:r>
            <a:r>
              <a:rPr lang="en-US" sz="2000" dirty="0" smtClean="0">
                <a:latin typeface="Calibri" panose="020F0502020204030204" pitchFamily="34" charset="0"/>
              </a:rPr>
              <a:t>imbalance resulting from c-quark interaction with QGP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Large fraction of c-</a:t>
            </a:r>
            <a:r>
              <a:rPr lang="en-US" sz="2000" dirty="0" err="1" smtClean="0">
                <a:latin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</a:rPr>
              <a:t> pairs stemming from disconnected NN interactions  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15" name="Text Box 10 1"/>
          <p:cNvSpPr txBox="1">
            <a:spLocks noChangeArrowheads="1"/>
          </p:cNvSpPr>
          <p:nvPr/>
        </p:nvSpPr>
        <p:spPr bwMode="auto">
          <a:xfrm>
            <a:off x="484162" y="4195255"/>
            <a:ext cx="5410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Large fraction of c-</a:t>
            </a:r>
            <a:r>
              <a:rPr lang="en-US" sz="2000" dirty="0" err="1">
                <a:latin typeface="Calibri" panose="020F0502020204030204" pitchFamily="34" charset="0"/>
              </a:rPr>
              <a:t>cbar</a:t>
            </a:r>
            <a:r>
              <a:rPr lang="en-US" sz="2000" dirty="0">
                <a:latin typeface="Calibri" panose="020F0502020204030204" pitchFamily="34" charset="0"/>
              </a:rPr>
              <a:t> pairs stemming from </a:t>
            </a:r>
            <a:r>
              <a:rPr lang="en-US" sz="2000" dirty="0" smtClean="0">
                <a:latin typeface="Calibri" panose="020F0502020204030204" pitchFamily="34" charset="0"/>
              </a:rPr>
              <a:t>single </a:t>
            </a:r>
            <a:r>
              <a:rPr lang="en-US" sz="2000" dirty="0">
                <a:latin typeface="Calibri" panose="020F0502020204030204" pitchFamily="34" charset="0"/>
              </a:rPr>
              <a:t>NN interactions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Strong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Moderate </a:t>
            </a:r>
            <a:r>
              <a:rPr lang="en-US" sz="2000" dirty="0" smtClean="0">
                <a:latin typeface="Calibri" panose="020F0502020204030204" pitchFamily="34" charset="0"/>
              </a:rPr>
              <a:t>momentum </a:t>
            </a:r>
            <a:r>
              <a:rPr lang="en-US" sz="2000" dirty="0">
                <a:latin typeface="Calibri" panose="020F0502020204030204" pitchFamily="34" charset="0"/>
              </a:rPr>
              <a:t>imbalance resulting from c-quark interaction with </a:t>
            </a:r>
            <a:r>
              <a:rPr lang="en-US" sz="2000" dirty="0" smtClean="0">
                <a:latin typeface="Calibri" panose="020F0502020204030204" pitchFamily="34" charset="0"/>
              </a:rPr>
              <a:t>QGP (MI dominated by IC, as for azimuthal correlations)  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68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</a:t>
            </a:r>
            <a:r>
              <a:rPr lang="en-US" sz="2800" dirty="0" smtClean="0">
                <a:solidFill>
                  <a:schemeClr val="hlink"/>
                </a:solidFill>
              </a:rPr>
              <a:t>imbalance in A-A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7" name="Text Box 10 1 1"/>
          <p:cNvSpPr txBox="1">
            <a:spLocks noChangeArrowheads="1"/>
          </p:cNvSpPr>
          <p:nvPr/>
        </p:nvSpPr>
        <p:spPr bwMode="auto">
          <a:xfrm>
            <a:off x="255562" y="914400"/>
            <a:ext cx="896463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Some recent works: </a:t>
            </a: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S. Cao et al.: </a:t>
            </a:r>
            <a:r>
              <a:rPr lang="en-US" dirty="0"/>
              <a:t>Phys. Rev. C 92 (2015</a:t>
            </a:r>
            <a:r>
              <a:rPr lang="en-US" dirty="0" smtClean="0"/>
              <a:t>), 054909 (focused on RHIC energies)</a:t>
            </a: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lvl="1"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T. Song et al. (PHSD): </a:t>
            </a:r>
            <a:r>
              <a:rPr lang="en-US" dirty="0"/>
              <a:t>Phys. Rev. C 96 (2017</a:t>
            </a:r>
            <a:r>
              <a:rPr lang="en-US" dirty="0" smtClean="0"/>
              <a:t>), 014905 (azimuthal correlations)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239000" y="9245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All </a:t>
            </a:r>
            <a:r>
              <a:rPr lang="fr-FR" sz="1400" b="1" dirty="0" err="1" smtClean="0">
                <a:solidFill>
                  <a:srgbClr val="FF0000"/>
                </a:solidFill>
              </a:rPr>
              <a:t>including</a:t>
            </a:r>
            <a:r>
              <a:rPr lang="fr-FR" sz="1400" b="1" dirty="0" smtClean="0">
                <a:solidFill>
                  <a:srgbClr val="FF0000"/>
                </a:solidFill>
              </a:rPr>
              <a:t> </a:t>
            </a:r>
            <a:r>
              <a:rPr lang="fr-FR" sz="1400" b="1" dirty="0" err="1" smtClean="0">
                <a:solidFill>
                  <a:srgbClr val="FF0000"/>
                </a:solidFill>
              </a:rPr>
              <a:t>realistic</a:t>
            </a:r>
            <a:r>
              <a:rPr lang="fr-FR" sz="1400" b="1" dirty="0" smtClean="0">
                <a:solidFill>
                  <a:srgbClr val="FF0000"/>
                </a:solidFill>
              </a:rPr>
              <a:t> c-</a:t>
            </a:r>
            <a:r>
              <a:rPr lang="fr-FR" sz="1400" b="1" dirty="0" err="1" smtClean="0">
                <a:solidFill>
                  <a:srgbClr val="FF0000"/>
                </a:solidFill>
              </a:rPr>
              <a:t>cbar</a:t>
            </a:r>
            <a:r>
              <a:rPr lang="fr-FR" sz="1400" b="1" dirty="0" smtClean="0">
                <a:solidFill>
                  <a:srgbClr val="FF0000"/>
                </a:solidFill>
              </a:rPr>
              <a:t> « initial » production</a:t>
            </a:r>
            <a:endParaRPr lang="fr-FR" sz="1400" b="1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993249"/>
            <a:ext cx="4956464" cy="3493151"/>
          </a:xfrm>
          <a:prstGeom prst="rect">
            <a:avLst/>
          </a:prstGeom>
        </p:spPr>
      </p:pic>
      <p:sp>
        <p:nvSpPr>
          <p:cNvPr id="8" name="Text Box 10 1 2"/>
          <p:cNvSpPr txBox="1">
            <a:spLocks noChangeArrowheads="1"/>
          </p:cNvSpPr>
          <p:nvPr/>
        </p:nvSpPr>
        <p:spPr bwMode="auto">
          <a:xfrm>
            <a:off x="5105400" y="2014478"/>
            <a:ext cx="448945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Observable:</a:t>
            </a:r>
            <a:endParaRPr lang="en-US" sz="2000" dirty="0" smtClean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Moderate increase of momentum imbalance from pp </a:t>
            </a:r>
            <a:r>
              <a:rPr lang="en-US" sz="2000" dirty="0" smtClean="0">
                <a:latin typeface="Calibri" panose="020F0502020204030204" pitchFamily="34" charset="0"/>
                <a:sym typeface="Symbol" panose="05050102010706020507" pitchFamily="18" charset="2"/>
              </a:rPr>
              <a:t> peripheral Au-Au  central Au-Au collisions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 smtClean="0">
                <a:latin typeface="Calibri" panose="020F0502020204030204" pitchFamily="34" charset="0"/>
              </a:rPr>
              <a:t>“…momentum imbalances … value </a:t>
            </a:r>
            <a:r>
              <a:rPr lang="en-US" sz="2000" i="1" dirty="0">
                <a:latin typeface="Calibri" panose="020F0502020204030204" pitchFamily="34" charset="0"/>
              </a:rPr>
              <a:t>does not strongly depend on </a:t>
            </a:r>
            <a:r>
              <a:rPr lang="en-US" sz="2000" i="1" dirty="0" smtClean="0">
                <a:latin typeface="Calibri" panose="020F0502020204030204" pitchFamily="34" charset="0"/>
              </a:rPr>
              <a:t>the detailed </a:t>
            </a:r>
            <a:r>
              <a:rPr lang="en-US" sz="2000" i="1" dirty="0">
                <a:latin typeface="Calibri" panose="020F0502020204030204" pitchFamily="34" charset="0"/>
              </a:rPr>
              <a:t>energy loss mechanism as long as the </a:t>
            </a:r>
            <a:r>
              <a:rPr lang="en-US" sz="2000" i="1" dirty="0" smtClean="0">
                <a:latin typeface="Calibri" panose="020F0502020204030204" pitchFamily="34" charset="0"/>
              </a:rPr>
              <a:t>transport coefficient is properly </a:t>
            </a:r>
            <a:r>
              <a:rPr lang="en-US" sz="2000" i="1" dirty="0">
                <a:latin typeface="Calibri" panose="020F0502020204030204" pitchFamily="34" charset="0"/>
              </a:rPr>
              <a:t>adjusted to describe the D </a:t>
            </a:r>
            <a:r>
              <a:rPr lang="en-US" sz="2000" i="1" dirty="0" smtClean="0">
                <a:latin typeface="Calibri" panose="020F0502020204030204" pitchFamily="34" charset="0"/>
              </a:rPr>
              <a:t>meson </a:t>
            </a:r>
            <a:r>
              <a:rPr lang="fr-FR" sz="2000" i="1" dirty="0" smtClean="0">
                <a:latin typeface="Calibri" panose="020F0502020204030204" pitchFamily="34" charset="0"/>
              </a:rPr>
              <a:t>RAA. </a:t>
            </a:r>
            <a:r>
              <a:rPr lang="fr-FR" sz="2000" dirty="0" smtClean="0">
                <a:latin typeface="Calibri" panose="020F0502020204030204" pitchFamily="34" charset="0"/>
              </a:rPr>
              <a:t>»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837" y="2051158"/>
            <a:ext cx="1908609" cy="56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39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1400" y="2092160"/>
            <a:ext cx="4762500" cy="3362325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</a:t>
            </a:r>
            <a:r>
              <a:rPr lang="en-US" sz="2800" dirty="0" smtClean="0">
                <a:solidFill>
                  <a:schemeClr val="hlink"/>
                </a:solidFill>
              </a:rPr>
              <a:t>imbalance in central </a:t>
            </a:r>
            <a:r>
              <a:rPr lang="en-US" sz="2800" dirty="0" err="1" smtClean="0">
                <a:solidFill>
                  <a:schemeClr val="hlink"/>
                </a:solidFill>
              </a:rPr>
              <a:t>Pb-Pb</a:t>
            </a:r>
            <a:r>
              <a:rPr lang="en-US" sz="2800" dirty="0" smtClean="0">
                <a:solidFill>
                  <a:schemeClr val="hlink"/>
                </a:solidFill>
              </a:rPr>
              <a:t> (EPOSHQ)           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17" name="Text Box 10 1 1"/>
          <p:cNvSpPr txBox="1">
            <a:spLocks noChangeArrowheads="1"/>
          </p:cNvSpPr>
          <p:nvPr/>
        </p:nvSpPr>
        <p:spPr bwMode="auto">
          <a:xfrm>
            <a:off x="172026" y="990600"/>
            <a:ext cx="965142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All HQ produced according to EPOSHQ (V3210)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Final c-</a:t>
            </a:r>
            <a:r>
              <a:rPr lang="en-US" sz="2000" dirty="0" err="1" smtClean="0">
                <a:latin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</a:rPr>
              <a:t>: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68939" y="110317"/>
            <a:ext cx="1395785" cy="1225550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194297" y="2133600"/>
            <a:ext cx="3200400" cy="2971800"/>
            <a:chOff x="381000" y="1295400"/>
            <a:chExt cx="3657600" cy="365760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9600" y="1335867"/>
              <a:ext cx="3429000" cy="349567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09600" y="4724400"/>
              <a:ext cx="34290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-1181100" y="2857500"/>
              <a:ext cx="34290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Connecteur droit avec flèche 15"/>
          <p:cNvCxnSpPr/>
          <p:nvPr/>
        </p:nvCxnSpPr>
        <p:spPr>
          <a:xfrm>
            <a:off x="460998" y="4919663"/>
            <a:ext cx="300989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60998" y="2174067"/>
            <a:ext cx="0" cy="2745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7" y="5048785"/>
            <a:ext cx="578769" cy="25444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2901" y="3338972"/>
            <a:ext cx="579579" cy="255823"/>
          </a:xfrm>
          <a:prstGeom prst="rect">
            <a:avLst/>
          </a:prstGeom>
        </p:spPr>
      </p:pic>
      <p:cxnSp>
        <p:nvCxnSpPr>
          <p:cNvPr id="25" name="Connecteur droit 24"/>
          <p:cNvCxnSpPr/>
          <p:nvPr/>
        </p:nvCxnSpPr>
        <p:spPr>
          <a:xfrm>
            <a:off x="3385461" y="5034795"/>
            <a:ext cx="0" cy="1412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911231" y="520408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16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626433" y="2307936"/>
            <a:ext cx="10262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Final C</a:t>
            </a:r>
            <a:r>
              <a:rPr lang="fr-FR" baseline="-25000" dirty="0" smtClean="0"/>
              <a:t>R</a:t>
            </a:r>
            <a:endParaRPr lang="fr-FR" baseline="-25000" dirty="0"/>
          </a:p>
        </p:txBody>
      </p:sp>
      <p:sp>
        <p:nvSpPr>
          <p:cNvPr id="35" name="Text Box 10 1 2 1"/>
          <p:cNvSpPr txBox="1">
            <a:spLocks noChangeArrowheads="1"/>
          </p:cNvSpPr>
          <p:nvPr/>
        </p:nvSpPr>
        <p:spPr bwMode="auto">
          <a:xfrm>
            <a:off x="152400" y="5684730"/>
            <a:ext cx="365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Very few remaining </a:t>
            </a:r>
            <a:r>
              <a:rPr lang="en-US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corre-lations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in the final stage of the collision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876800" y="1538584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Collisio</a:t>
            </a:r>
            <a:r>
              <a:rPr lang="fr-FR" b="1" dirty="0" err="1" smtClean="0">
                <a:solidFill>
                  <a:srgbClr val="FF0000"/>
                </a:solidFill>
              </a:rPr>
              <a:t>nal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loss</a:t>
            </a:r>
            <a:r>
              <a:rPr lang="fr-FR" b="1" dirty="0" smtClean="0">
                <a:solidFill>
                  <a:srgbClr val="FF0000"/>
                </a:solidFill>
              </a:rPr>
              <a:t> (K=1.5)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5092656" y="3048000"/>
            <a:ext cx="0" cy="289789"/>
          </a:xfrm>
          <a:prstGeom prst="straightConnector1">
            <a:avLst/>
          </a:prstGeom>
          <a:ln w="28575"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10 1 3"/>
          <p:cNvSpPr txBox="1">
            <a:spLocks noChangeArrowheads="1"/>
          </p:cNvSpPr>
          <p:nvPr/>
        </p:nvSpPr>
        <p:spPr bwMode="auto">
          <a:xfrm>
            <a:off x="4864056" y="2667000"/>
            <a:ext cx="533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pp</a:t>
            </a:r>
          </a:p>
        </p:txBody>
      </p:sp>
      <p:sp>
        <p:nvSpPr>
          <p:cNvPr id="42" name="Text Box 10 1 4"/>
          <p:cNvSpPr txBox="1">
            <a:spLocks noChangeArrowheads="1"/>
          </p:cNvSpPr>
          <p:nvPr/>
        </p:nvSpPr>
        <p:spPr bwMode="auto">
          <a:xfrm>
            <a:off x="5563782" y="2057400"/>
            <a:ext cx="15862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solidFill>
                  <a:srgbClr val="3333CC"/>
                </a:solidFill>
                <a:latin typeface="Calibri" panose="020F0502020204030204" pitchFamily="34" charset="0"/>
              </a:rPr>
              <a:t>Pb-Pb</a:t>
            </a: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(final)</a:t>
            </a: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6235656" y="2457510"/>
            <a:ext cx="0" cy="289789"/>
          </a:xfrm>
          <a:prstGeom prst="straightConnector1">
            <a:avLst/>
          </a:prstGeom>
          <a:ln w="28575"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H="1">
            <a:off x="7073856" y="2580016"/>
            <a:ext cx="272138" cy="1672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10 1 5"/>
          <p:cNvSpPr txBox="1">
            <a:spLocks noChangeArrowheads="1"/>
          </p:cNvSpPr>
          <p:nvPr/>
        </p:nvSpPr>
        <p:spPr bwMode="auto">
          <a:xfrm>
            <a:off x="7391400" y="2136033"/>
            <a:ext cx="2552064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latin typeface="Calibri" panose="020F0502020204030204" pitchFamily="34" charset="0"/>
              </a:rPr>
              <a:t>PbPb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(final), assuming</a:t>
            </a: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47" name="Flèche vers le bas 46"/>
          <p:cNvSpPr/>
          <p:nvPr/>
        </p:nvSpPr>
        <p:spPr>
          <a:xfrm>
            <a:off x="4635456" y="3773322"/>
            <a:ext cx="228600" cy="815327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3" name="Image 5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345" y="2627456"/>
            <a:ext cx="2145055" cy="268144"/>
          </a:xfrm>
          <a:prstGeom prst="rect">
            <a:avLst/>
          </a:prstGeom>
        </p:spPr>
      </p:pic>
      <p:sp>
        <p:nvSpPr>
          <p:cNvPr id="55" name="Text Box 10 1 2 2"/>
          <p:cNvSpPr txBox="1">
            <a:spLocks noChangeArrowheads="1"/>
          </p:cNvSpPr>
          <p:nvPr/>
        </p:nvSpPr>
        <p:spPr bwMode="auto">
          <a:xfrm>
            <a:off x="4191000" y="5410200"/>
            <a:ext cx="567372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sym typeface="Symbol" panose="05050102010706020507" pitchFamily="18" charset="2"/>
              </a:rPr>
              <a:t> 100% memory loss of initial correlations</a:t>
            </a: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58" name="Image 5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394" y="4277910"/>
            <a:ext cx="1266591" cy="253562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394" y="4597887"/>
            <a:ext cx="1165410" cy="253562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525" y="2206192"/>
            <a:ext cx="1021562" cy="203581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928" y="2516340"/>
            <a:ext cx="802672" cy="16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1400" y="2124075"/>
            <a:ext cx="4762500" cy="3362325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</a:t>
            </a:r>
            <a:r>
              <a:rPr lang="en-US" sz="2800" dirty="0" smtClean="0">
                <a:solidFill>
                  <a:schemeClr val="hlink"/>
                </a:solidFill>
              </a:rPr>
              <a:t>imbalance in central </a:t>
            </a:r>
            <a:r>
              <a:rPr lang="en-US" sz="2800" dirty="0" err="1" smtClean="0">
                <a:solidFill>
                  <a:schemeClr val="hlink"/>
                </a:solidFill>
              </a:rPr>
              <a:t>Pb-Pb</a:t>
            </a:r>
            <a:r>
              <a:rPr lang="en-US" sz="2800" dirty="0" smtClean="0">
                <a:solidFill>
                  <a:schemeClr val="hlink"/>
                </a:solidFill>
              </a:rPr>
              <a:t> (EPOSHQ)           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7" name="Text Box 10 1 1"/>
          <p:cNvSpPr txBox="1">
            <a:spLocks noChangeArrowheads="1"/>
          </p:cNvSpPr>
          <p:nvPr/>
        </p:nvSpPr>
        <p:spPr bwMode="auto">
          <a:xfrm>
            <a:off x="172026" y="990600"/>
            <a:ext cx="965142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All HQ produced according to EPOSHQ (V3210)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Final c-</a:t>
            </a:r>
            <a:r>
              <a:rPr lang="en-US" sz="2000" dirty="0" err="1" smtClean="0">
                <a:latin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</a:rPr>
              <a:t>: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68939" y="110317"/>
            <a:ext cx="1395785" cy="1225550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194297" y="2133600"/>
            <a:ext cx="3200400" cy="2971800"/>
            <a:chOff x="381000" y="1295400"/>
            <a:chExt cx="3657600" cy="365760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9600" y="1335867"/>
              <a:ext cx="3429000" cy="349567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09600" y="4724400"/>
              <a:ext cx="34290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-1181100" y="2857500"/>
              <a:ext cx="34290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Connecteur droit avec flèche 15"/>
          <p:cNvCxnSpPr/>
          <p:nvPr/>
        </p:nvCxnSpPr>
        <p:spPr>
          <a:xfrm>
            <a:off x="460998" y="4919663"/>
            <a:ext cx="300989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60998" y="2174067"/>
            <a:ext cx="0" cy="2745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7" y="5048785"/>
            <a:ext cx="578769" cy="25444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2901" y="3338972"/>
            <a:ext cx="579579" cy="255823"/>
          </a:xfrm>
          <a:prstGeom prst="rect">
            <a:avLst/>
          </a:prstGeom>
        </p:spPr>
      </p:pic>
      <p:cxnSp>
        <p:nvCxnSpPr>
          <p:cNvPr id="25" name="Connecteur droit 24"/>
          <p:cNvCxnSpPr/>
          <p:nvPr/>
        </p:nvCxnSpPr>
        <p:spPr>
          <a:xfrm>
            <a:off x="3385461" y="5034795"/>
            <a:ext cx="0" cy="1412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911231" y="520408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16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626433" y="2307936"/>
            <a:ext cx="10262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Final C</a:t>
            </a:r>
            <a:r>
              <a:rPr lang="fr-FR" baseline="-25000" dirty="0" smtClean="0"/>
              <a:t>R</a:t>
            </a:r>
            <a:endParaRPr lang="fr-FR" baseline="-25000" dirty="0"/>
          </a:p>
        </p:txBody>
      </p:sp>
      <p:sp>
        <p:nvSpPr>
          <p:cNvPr id="35" name="Text Box 10 1 2 1"/>
          <p:cNvSpPr txBox="1">
            <a:spLocks noChangeArrowheads="1"/>
          </p:cNvSpPr>
          <p:nvPr/>
        </p:nvSpPr>
        <p:spPr bwMode="auto">
          <a:xfrm>
            <a:off x="152400" y="5684730"/>
            <a:ext cx="365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Very few remaining </a:t>
            </a:r>
            <a:r>
              <a:rPr lang="en-US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corre-lations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in the final stage of the collision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876800" y="1538584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Col + Rad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loss</a:t>
            </a:r>
            <a:r>
              <a:rPr lang="fr-FR" b="1" dirty="0" smtClean="0">
                <a:solidFill>
                  <a:srgbClr val="FF0000"/>
                </a:solidFill>
              </a:rPr>
              <a:t> (K=0.8)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5092656" y="3048000"/>
            <a:ext cx="0" cy="289789"/>
          </a:xfrm>
          <a:prstGeom prst="straightConnector1">
            <a:avLst/>
          </a:prstGeom>
          <a:ln w="28575"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10 1 3"/>
          <p:cNvSpPr txBox="1">
            <a:spLocks noChangeArrowheads="1"/>
          </p:cNvSpPr>
          <p:nvPr/>
        </p:nvSpPr>
        <p:spPr bwMode="auto">
          <a:xfrm>
            <a:off x="4864056" y="2667000"/>
            <a:ext cx="533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pp</a:t>
            </a:r>
          </a:p>
        </p:txBody>
      </p:sp>
      <p:sp>
        <p:nvSpPr>
          <p:cNvPr id="42" name="Text Box 10 1 4"/>
          <p:cNvSpPr txBox="1">
            <a:spLocks noChangeArrowheads="1"/>
          </p:cNvSpPr>
          <p:nvPr/>
        </p:nvSpPr>
        <p:spPr bwMode="auto">
          <a:xfrm>
            <a:off x="5563782" y="2114490"/>
            <a:ext cx="15862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solidFill>
                  <a:srgbClr val="CC0099"/>
                </a:solidFill>
                <a:latin typeface="Calibri" panose="020F0502020204030204" pitchFamily="34" charset="0"/>
              </a:rPr>
              <a:t>Pb-Pb</a:t>
            </a:r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 (final)</a:t>
            </a: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6235656" y="2457510"/>
            <a:ext cx="0" cy="289789"/>
          </a:xfrm>
          <a:prstGeom prst="straightConnector1">
            <a:avLst/>
          </a:prstGeom>
          <a:ln w="28575"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H="1">
            <a:off x="7073856" y="2580016"/>
            <a:ext cx="272138" cy="1672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10 1 5"/>
          <p:cNvSpPr txBox="1">
            <a:spLocks noChangeArrowheads="1"/>
          </p:cNvSpPr>
          <p:nvPr/>
        </p:nvSpPr>
        <p:spPr bwMode="auto">
          <a:xfrm>
            <a:off x="7391400" y="2136033"/>
            <a:ext cx="2552064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latin typeface="Calibri" panose="020F0502020204030204" pitchFamily="34" charset="0"/>
              </a:rPr>
              <a:t>PbPb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(final), assuming</a:t>
            </a: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47" name="Flèche vers le bas 46"/>
          <p:cNvSpPr/>
          <p:nvPr/>
        </p:nvSpPr>
        <p:spPr>
          <a:xfrm>
            <a:off x="4635456" y="3773323"/>
            <a:ext cx="228600" cy="646278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3" name="Image 5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345" y="2627456"/>
            <a:ext cx="2145055" cy="268144"/>
          </a:xfrm>
          <a:prstGeom prst="rect">
            <a:avLst/>
          </a:prstGeom>
        </p:spPr>
      </p:pic>
      <p:sp>
        <p:nvSpPr>
          <p:cNvPr id="55" name="Text Box 10 1 2 2"/>
          <p:cNvSpPr txBox="1">
            <a:spLocks noChangeArrowheads="1"/>
          </p:cNvSpPr>
          <p:nvPr/>
        </p:nvSpPr>
        <p:spPr bwMode="auto">
          <a:xfrm>
            <a:off x="4191000" y="5410200"/>
            <a:ext cx="56737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sym typeface="Symbol" panose="05050102010706020507" pitchFamily="18" charset="2"/>
              </a:rPr>
              <a:t> 100% memory loss of initial correlations, irrespective of E loss mechanism =&gt; no good discrimination (also for beauty)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Problem with A</a:t>
            </a:r>
            <a:r>
              <a:rPr lang="en-US" sz="2000" baseline="-250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: no clear decorrelation limit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ct val="50000"/>
              </a:spcBef>
            </a:pP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58" name="Image 5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394" y="4277910"/>
            <a:ext cx="1266591" cy="253562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394" y="4597887"/>
            <a:ext cx="1165410" cy="253562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525" y="2209800"/>
            <a:ext cx="1021562" cy="203581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928" y="2519948"/>
            <a:ext cx="802672" cy="16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7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</a:t>
            </a:r>
            <a:r>
              <a:rPr lang="en-US" sz="2800" dirty="0" smtClean="0">
                <a:solidFill>
                  <a:srgbClr val="FF0000"/>
                </a:solidFill>
              </a:rPr>
              <a:t>b-bar</a:t>
            </a:r>
            <a:r>
              <a:rPr lang="en-US" sz="2800" dirty="0" smtClean="0">
                <a:solidFill>
                  <a:schemeClr val="hlink"/>
                </a:solidFill>
              </a:rPr>
              <a:t> in </a:t>
            </a:r>
            <a:r>
              <a:rPr lang="en-US" sz="2800" dirty="0" err="1" smtClean="0">
                <a:solidFill>
                  <a:schemeClr val="hlink"/>
                </a:solidFill>
              </a:rPr>
              <a:t>Pb-Pb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87" y="1427576"/>
            <a:ext cx="4747988" cy="466842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470099"/>
            <a:ext cx="4468688" cy="4625901"/>
          </a:xfrm>
          <a:prstGeom prst="rect">
            <a:avLst/>
          </a:prstGeom>
        </p:spPr>
      </p:pic>
      <p:sp>
        <p:nvSpPr>
          <p:cNvPr id="12" name="Text Box 10 1"/>
          <p:cNvSpPr txBox="1">
            <a:spLocks noChangeArrowheads="1"/>
          </p:cNvSpPr>
          <p:nvPr/>
        </p:nvSpPr>
        <p:spPr bwMode="auto">
          <a:xfrm>
            <a:off x="457200" y="6019800"/>
            <a:ext cx="839700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Very good correlation for </a:t>
            </a:r>
            <a:r>
              <a:rPr lang="en-US" sz="2000" dirty="0" smtClean="0">
                <a:latin typeface="Calibri" panose="020F0502020204030204" pitchFamily="34" charset="0"/>
              </a:rPr>
              <a:t>intermediate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</a:rPr>
              <a:t>T</a:t>
            </a:r>
            <a:endParaRPr lang="en-US" sz="2000" baseline="-25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Much less uncorrelated background than for c-</a:t>
            </a:r>
            <a:r>
              <a:rPr lang="en-US" sz="2000" dirty="0" err="1" smtClean="0">
                <a:latin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13" name="Text Box 10 1"/>
          <p:cNvSpPr txBox="1">
            <a:spLocks noChangeArrowheads="1"/>
          </p:cNvSpPr>
          <p:nvPr/>
        </p:nvSpPr>
        <p:spPr bwMode="auto">
          <a:xfrm>
            <a:off x="457200" y="971490"/>
            <a:ext cx="83970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“Initial” stage (before evolution with the medium)</a:t>
            </a:r>
            <a:endParaRPr lang="en-US" sz="2000" baseline="-25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14" name="Flèche vers le bas 13"/>
          <p:cNvSpPr/>
          <p:nvPr/>
        </p:nvSpPr>
        <p:spPr>
          <a:xfrm rot="2723818">
            <a:off x="1160751" y="2972512"/>
            <a:ext cx="497898" cy="68622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409700" y="2217410"/>
            <a:ext cx="174599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dirty="0" smtClean="0"/>
              <a:t>projection</a:t>
            </a:r>
            <a:endParaRPr lang="fr-FR" sz="28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5400" y="80754"/>
            <a:ext cx="990600" cy="86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b-bar in </a:t>
            </a:r>
            <a:r>
              <a:rPr lang="en-US" sz="2800" dirty="0" err="1" smtClean="0">
                <a:solidFill>
                  <a:schemeClr val="hlink"/>
                </a:solidFill>
              </a:rPr>
              <a:t>Pb-Pb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36" y="1447800"/>
            <a:ext cx="4572000" cy="455825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436132"/>
            <a:ext cx="4625409" cy="4595325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609600" y="986135"/>
            <a:ext cx="8912827" cy="461665"/>
            <a:chOff x="609600" y="1066800"/>
            <a:chExt cx="8912827" cy="461665"/>
          </a:xfrm>
        </p:grpSpPr>
        <p:sp>
          <p:nvSpPr>
            <p:cNvPr id="3" name="ZoneTexte 2"/>
            <p:cNvSpPr txBox="1"/>
            <p:nvPr/>
          </p:nvSpPr>
          <p:spPr>
            <a:xfrm>
              <a:off x="609600" y="1066800"/>
              <a:ext cx="24372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err="1" smtClean="0">
                  <a:latin typeface="Calibri" panose="020F0502020204030204" pitchFamily="34" charset="0"/>
                </a:rPr>
                <a:t>Elastic</a:t>
              </a:r>
              <a:r>
                <a:rPr lang="fr-FR" sz="2400" dirty="0" smtClean="0">
                  <a:latin typeface="Calibri" panose="020F0502020204030204" pitchFamily="34" charset="0"/>
                </a:rPr>
                <a:t> </a:t>
              </a:r>
              <a:r>
                <a:rPr lang="fr-FR" sz="2400" dirty="0" err="1" smtClean="0">
                  <a:latin typeface="Calibri" panose="020F0502020204030204" pitchFamily="34" charset="0"/>
                </a:rPr>
                <a:t>Energy</a:t>
              </a:r>
              <a:r>
                <a:rPr lang="fr-FR" sz="2400" dirty="0" smtClean="0">
                  <a:latin typeface="Calibri" panose="020F0502020204030204" pitchFamily="34" charset="0"/>
                </a:rPr>
                <a:t> </a:t>
              </a:r>
              <a:r>
                <a:rPr lang="fr-FR" sz="2400" dirty="0" err="1" smtClean="0">
                  <a:latin typeface="Calibri" panose="020F0502020204030204" pitchFamily="34" charset="0"/>
                </a:rPr>
                <a:t>loss</a:t>
              </a:r>
              <a:endParaRPr lang="fr-FR" sz="2400" dirty="0">
                <a:latin typeface="Calibri" panose="020F0502020204030204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5638800" y="1066800"/>
              <a:ext cx="3883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err="1" smtClean="0">
                  <a:latin typeface="Calibri" panose="020F0502020204030204" pitchFamily="34" charset="0"/>
                </a:rPr>
                <a:t>Elastic</a:t>
              </a:r>
              <a:r>
                <a:rPr lang="fr-FR" sz="2400" dirty="0" smtClean="0">
                  <a:latin typeface="Calibri" panose="020F0502020204030204" pitchFamily="34" charset="0"/>
                </a:rPr>
                <a:t> + Radiative </a:t>
              </a:r>
              <a:r>
                <a:rPr lang="fr-FR" sz="2400" dirty="0" err="1">
                  <a:latin typeface="Calibri" panose="020F0502020204030204" pitchFamily="34" charset="0"/>
                </a:rPr>
                <a:t>Energy</a:t>
              </a:r>
              <a:r>
                <a:rPr lang="fr-FR" sz="2400" dirty="0">
                  <a:latin typeface="Calibri" panose="020F0502020204030204" pitchFamily="34" charset="0"/>
                </a:rPr>
                <a:t> </a:t>
              </a:r>
              <a:r>
                <a:rPr lang="fr-FR" sz="2400" dirty="0" err="1">
                  <a:latin typeface="Calibri" panose="020F0502020204030204" pitchFamily="34" charset="0"/>
                </a:rPr>
                <a:t>loss</a:t>
              </a:r>
              <a:endParaRPr lang="fr-FR" sz="2400" dirty="0">
                <a:latin typeface="Calibri" panose="020F0502020204030204" pitchFamily="34" charset="0"/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685800" y="1905000"/>
            <a:ext cx="26161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Pb-Pb @ 5TeV, 50-70%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5400" y="80754"/>
            <a:ext cx="990600" cy="86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1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9200" y="3581400"/>
            <a:ext cx="3429000" cy="20955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" y="3581400"/>
            <a:ext cx="3429000" cy="2095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7200" y="997910"/>
            <a:ext cx="3269761" cy="2034518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Momentum imbalance: </a:t>
            </a:r>
            <a:r>
              <a:rPr lang="en-US" sz="2800" dirty="0" smtClean="0">
                <a:solidFill>
                  <a:schemeClr val="hlink"/>
                </a:solidFill>
              </a:rPr>
              <a:t>b-bar </a:t>
            </a:r>
            <a:r>
              <a:rPr lang="en-US" sz="2800" dirty="0">
                <a:solidFill>
                  <a:schemeClr val="hlink"/>
                </a:solidFill>
              </a:rPr>
              <a:t>in </a:t>
            </a:r>
            <a:r>
              <a:rPr lang="en-US" sz="2800" dirty="0" err="1">
                <a:solidFill>
                  <a:schemeClr val="hlink"/>
                </a:solidFill>
              </a:rPr>
              <a:t>Pb-Pb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22" name="Text Box 10 1"/>
          <p:cNvSpPr txBox="1">
            <a:spLocks noChangeArrowheads="1"/>
          </p:cNvSpPr>
          <p:nvPr/>
        </p:nvSpPr>
        <p:spPr bwMode="auto">
          <a:xfrm>
            <a:off x="0" y="5950803"/>
            <a:ext cx="9982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QGP </a:t>
            </a:r>
            <a:r>
              <a:rPr lang="en-US" sz="24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partly washes </a:t>
            </a:r>
            <a:r>
              <a:rPr lang="en-US" sz="24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away the correlation peak... Possible window to estimate the relative weights of elastic and radiative energy loss for bottom quarks</a:t>
            </a:r>
            <a:endParaRPr lang="en-US" sz="2400" baseline="-25000" dirty="0" smtClean="0">
              <a:solidFill>
                <a:srgbClr val="CC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5652786" y="1225953"/>
            <a:ext cx="2437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latin typeface="Calibri" panose="020F0502020204030204" pitchFamily="34" charset="0"/>
              </a:rPr>
              <a:t>Elastic</a:t>
            </a:r>
            <a:r>
              <a:rPr lang="fr-FR" sz="2400" dirty="0" smtClean="0">
                <a:latin typeface="Calibri" panose="020F0502020204030204" pitchFamily="34" charset="0"/>
              </a:rPr>
              <a:t> </a:t>
            </a:r>
            <a:r>
              <a:rPr lang="fr-FR" sz="2400" dirty="0" err="1" smtClean="0">
                <a:latin typeface="Calibri" panose="020F0502020204030204" pitchFamily="34" charset="0"/>
              </a:rPr>
              <a:t>Energy</a:t>
            </a:r>
            <a:r>
              <a:rPr lang="fr-FR" sz="2400" dirty="0" smtClean="0">
                <a:latin typeface="Calibri" panose="020F0502020204030204" pitchFamily="34" charset="0"/>
              </a:rPr>
              <a:t> </a:t>
            </a:r>
            <a:r>
              <a:rPr lang="fr-FR" sz="2400" dirty="0" err="1" smtClean="0">
                <a:latin typeface="Calibri" panose="020F0502020204030204" pitchFamily="34" charset="0"/>
              </a:rPr>
              <a:t>loss</a:t>
            </a:r>
            <a:endParaRPr lang="fr-FR" sz="2400" dirty="0">
              <a:latin typeface="Calibri" panose="020F050202020403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714218" y="1706938"/>
            <a:ext cx="3883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latin typeface="Calibri" panose="020F0502020204030204" pitchFamily="34" charset="0"/>
              </a:rPr>
              <a:t>Elastic</a:t>
            </a:r>
            <a:r>
              <a:rPr lang="fr-FR" sz="2400" dirty="0" smtClean="0">
                <a:latin typeface="Calibri" panose="020F0502020204030204" pitchFamily="34" charset="0"/>
              </a:rPr>
              <a:t> + Radiative </a:t>
            </a:r>
            <a:r>
              <a:rPr lang="fr-FR" sz="2400" dirty="0" err="1">
                <a:latin typeface="Calibri" panose="020F0502020204030204" pitchFamily="34" charset="0"/>
              </a:rPr>
              <a:t>Energy</a:t>
            </a:r>
            <a:r>
              <a:rPr lang="fr-FR" sz="2400" dirty="0">
                <a:latin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</a:rPr>
              <a:t>loss</a:t>
            </a:r>
            <a:endParaRPr lang="fr-FR" sz="2400" dirty="0">
              <a:latin typeface="Calibri" panose="020F050202020403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57" y="5615015"/>
            <a:ext cx="1568000" cy="266667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5652786" y="868857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Calibri" panose="020F0502020204030204" pitchFamily="34" charset="0"/>
              </a:rPr>
              <a:t>Initial</a:t>
            </a:r>
            <a:endParaRPr lang="fr-FR" sz="2400" dirty="0">
              <a:latin typeface="Calibri" panose="020F0502020204030204" pitchFamily="34" charset="0"/>
            </a:endParaRPr>
          </a:p>
        </p:txBody>
      </p:sp>
      <p:pic>
        <p:nvPicPr>
          <p:cNvPr id="50" name="Image 4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75" y="3505260"/>
            <a:ext cx="1406294" cy="231469"/>
          </a:xfrm>
          <a:prstGeom prst="rect">
            <a:avLst/>
          </a:prstGeom>
        </p:spPr>
      </p:pic>
      <p:cxnSp>
        <p:nvCxnSpPr>
          <p:cNvPr id="29" name="Connecteur droit 28"/>
          <p:cNvCxnSpPr/>
          <p:nvPr/>
        </p:nvCxnSpPr>
        <p:spPr>
          <a:xfrm flipV="1">
            <a:off x="4880350" y="1081021"/>
            <a:ext cx="741216" cy="692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4880350" y="1482802"/>
            <a:ext cx="741216" cy="1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4880350" y="1937770"/>
            <a:ext cx="741216" cy="0"/>
          </a:xfrm>
          <a:prstGeom prst="line">
            <a:avLst/>
          </a:prstGeom>
          <a:ln>
            <a:solidFill>
              <a:srgbClr val="996633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6" name="Image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992" y="3509310"/>
            <a:ext cx="2084608" cy="2741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0" name="Image 3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909" y="3024723"/>
            <a:ext cx="971490" cy="251877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96894" y="1714646"/>
            <a:ext cx="1753483" cy="254894"/>
          </a:xfrm>
          <a:prstGeom prst="rect">
            <a:avLst/>
          </a:prstGeom>
        </p:spPr>
      </p:pic>
      <p:sp>
        <p:nvSpPr>
          <p:cNvPr id="47" name="ZoneTexte 46"/>
          <p:cNvSpPr txBox="1"/>
          <p:nvPr/>
        </p:nvSpPr>
        <p:spPr>
          <a:xfrm>
            <a:off x="1896262" y="965351"/>
            <a:ext cx="2615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Calibri" panose="020F0502020204030204" pitchFamily="34" charset="0"/>
              </a:rPr>
              <a:t>Pb+Pb</a:t>
            </a:r>
            <a:r>
              <a:rPr lang="fr-FR" dirty="0" smtClean="0">
                <a:latin typeface="Calibri" panose="020F0502020204030204" pitchFamily="34" charset="0"/>
              </a:rPr>
              <a:t>; 5.02TeV; 50%-70%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1371600" y="1446072"/>
            <a:ext cx="3235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Tuned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 to </a:t>
            </a:r>
            <a:r>
              <a:rPr lang="fr-FR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obtain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similar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quenching</a:t>
            </a:r>
            <a:endParaRPr lang="fr-FR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Accolade ouvrante 44"/>
          <p:cNvSpPr/>
          <p:nvPr/>
        </p:nvSpPr>
        <p:spPr>
          <a:xfrm>
            <a:off x="4606925" y="1446072"/>
            <a:ext cx="117475" cy="591019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587375" y="3939804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</a:rPr>
              <a:t>B2B </a:t>
            </a:r>
            <a:r>
              <a:rPr lang="fr-FR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selection</a:t>
            </a:r>
            <a:endParaRPr lang="fr-FR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52" name="Image 5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689" y="3505200"/>
            <a:ext cx="2089569" cy="27462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3" name="Flèche droite 52"/>
          <p:cNvSpPr/>
          <p:nvPr/>
        </p:nvSpPr>
        <p:spPr>
          <a:xfrm>
            <a:off x="3965027" y="4255619"/>
            <a:ext cx="140127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915400" y="80754"/>
            <a:ext cx="990600" cy="869783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375" y="5619766"/>
            <a:ext cx="1568000" cy="2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HF-HF -&gt; e-</a:t>
            </a:r>
            <a:r>
              <a:rPr lang="en-US" sz="3200" dirty="0" smtClean="0">
                <a:solidFill>
                  <a:schemeClr val="hlink"/>
                </a:solidFill>
                <a:latin typeface="Symbol" panose="05050102010706020507" pitchFamily="18" charset="2"/>
              </a:rPr>
              <a:t>m</a:t>
            </a:r>
            <a:r>
              <a:rPr lang="en-US" sz="3200" dirty="0" smtClean="0">
                <a:solidFill>
                  <a:schemeClr val="hlink"/>
                </a:solidFill>
              </a:rPr>
              <a:t>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999714"/>
            <a:ext cx="4648200" cy="329578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282" y="3720970"/>
            <a:ext cx="4620718" cy="313703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35118" y="1147872"/>
            <a:ext cx="3137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Calibri" panose="020F0502020204030204" pitchFamily="34" charset="0"/>
              </a:rPr>
              <a:t>PHENIX: Phys</a:t>
            </a:r>
            <a:r>
              <a:rPr lang="fr-FR" sz="1400" b="1" dirty="0">
                <a:latin typeface="Calibri" panose="020F0502020204030204" pitchFamily="34" charset="0"/>
              </a:rPr>
              <a:t>. </a:t>
            </a:r>
            <a:r>
              <a:rPr lang="fr-FR" sz="1400" b="1" dirty="0" err="1">
                <a:latin typeface="Calibri" panose="020F0502020204030204" pitchFamily="34" charset="0"/>
              </a:rPr>
              <a:t>Rev</a:t>
            </a:r>
            <a:r>
              <a:rPr lang="fr-FR" sz="1400" b="1" dirty="0">
                <a:latin typeface="Calibri" panose="020F0502020204030204" pitchFamily="34" charset="0"/>
              </a:rPr>
              <a:t>. C. 89, 034915 (2014)</a:t>
            </a:r>
          </a:p>
        </p:txBody>
      </p:sp>
      <p:sp>
        <p:nvSpPr>
          <p:cNvPr id="25" name="Text Box 10 1"/>
          <p:cNvSpPr txBox="1">
            <a:spLocks noChangeArrowheads="1"/>
          </p:cNvSpPr>
          <p:nvPr/>
        </p:nvSpPr>
        <p:spPr bwMode="auto">
          <a:xfrm>
            <a:off x="165100" y="3749709"/>
            <a:ext cx="512018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fr-FR" sz="20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Puzzle in the picture: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 “</a:t>
            </a:r>
            <a:r>
              <a:rPr lang="en-US" sz="2000" dirty="0">
                <a:latin typeface="Calibri" panose="020F0502020204030204" pitchFamily="34" charset="0"/>
              </a:rPr>
              <a:t>Such a suppression could arise due to nuclear </a:t>
            </a:r>
            <a:r>
              <a:rPr lang="en-US" sz="2000" dirty="0" smtClean="0">
                <a:latin typeface="Calibri" panose="020F0502020204030204" pitchFamily="34" charset="0"/>
              </a:rPr>
              <a:t>PDF shadowing</a:t>
            </a:r>
            <a:r>
              <a:rPr lang="en-US" sz="2000" dirty="0">
                <a:latin typeface="Calibri" panose="020F0502020204030204" pitchFamily="34" charset="0"/>
              </a:rPr>
              <a:t>, saturation of the gluon </a:t>
            </a:r>
            <a:r>
              <a:rPr lang="en-US" sz="2000" dirty="0" err="1">
                <a:latin typeface="Calibri" panose="020F0502020204030204" pitchFamily="34" charset="0"/>
              </a:rPr>
              <a:t>wavefunction</a:t>
            </a:r>
            <a:r>
              <a:rPr lang="en-US" sz="2000" dirty="0">
                <a:latin typeface="Calibri" panose="020F0502020204030204" pitchFamily="34" charset="0"/>
              </a:rPr>
              <a:t> in </a:t>
            </a:r>
            <a:r>
              <a:rPr lang="en-US" sz="2000" dirty="0" smtClean="0">
                <a:latin typeface="Calibri" panose="020F0502020204030204" pitchFamily="34" charset="0"/>
              </a:rPr>
              <a:t>the Au </a:t>
            </a:r>
            <a:r>
              <a:rPr lang="en-US" sz="2000" dirty="0">
                <a:latin typeface="Calibri" panose="020F0502020204030204" pitchFamily="34" charset="0"/>
              </a:rPr>
              <a:t>nucleus, or initial/final state energy loss and </a:t>
            </a:r>
            <a:r>
              <a:rPr lang="en-US" sz="2000" dirty="0" smtClean="0">
                <a:latin typeface="Calibri" panose="020F0502020204030204" pitchFamily="34" charset="0"/>
              </a:rPr>
              <a:t>multiple </a:t>
            </a:r>
            <a:r>
              <a:rPr lang="fr-FR" sz="2000" dirty="0" err="1" smtClean="0">
                <a:latin typeface="Calibri" panose="020F0502020204030204" pitchFamily="34" charset="0"/>
              </a:rPr>
              <a:t>scattering</a:t>
            </a:r>
            <a:r>
              <a:rPr lang="fr-FR" sz="2000" dirty="0" smtClean="0">
                <a:latin typeface="Calibri" panose="020F0502020204030204" pitchFamily="34" charset="0"/>
              </a:rPr>
              <a:t>. 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 err="1" smtClean="0">
                <a:latin typeface="Calibri" panose="020F0502020204030204" pitchFamily="34" charset="0"/>
              </a:rPr>
              <a:t>Did</a:t>
            </a:r>
            <a:r>
              <a:rPr lang="fr-FR" sz="2000" dirty="0" smtClean="0">
                <a:latin typeface="Calibri" panose="020F0502020204030204" pitchFamily="34" charset="0"/>
              </a:rPr>
              <a:t> not </a:t>
            </a:r>
            <a:r>
              <a:rPr lang="fr-FR" sz="2000" dirty="0" err="1" smtClean="0">
                <a:latin typeface="Calibri" panose="020F0502020204030204" pitchFamily="34" charset="0"/>
              </a:rPr>
              <a:t>seem</a:t>
            </a:r>
            <a:r>
              <a:rPr lang="fr-FR" sz="2000" dirty="0" smtClean="0">
                <a:latin typeface="Calibri" panose="020F0502020204030204" pitchFamily="34" charset="0"/>
              </a:rPr>
              <a:t> to have </a:t>
            </a:r>
            <a:r>
              <a:rPr lang="fr-FR" sz="2000" dirty="0" err="1" smtClean="0">
                <a:latin typeface="Calibri" panose="020F0502020204030204" pitchFamily="34" charset="0"/>
              </a:rPr>
              <a:t>received</a:t>
            </a:r>
            <a:r>
              <a:rPr lang="fr-FR" sz="2000" dirty="0" smtClean="0"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latin typeface="Calibri" panose="020F0502020204030204" pitchFamily="34" charset="0"/>
              </a:rPr>
              <a:t>enough</a:t>
            </a:r>
            <a:r>
              <a:rPr lang="fr-FR" sz="2000" dirty="0" smtClean="0">
                <a:latin typeface="Calibri" panose="020F0502020204030204" pitchFamily="34" charset="0"/>
              </a:rPr>
              <a:t> attention </a:t>
            </a:r>
            <a:r>
              <a:rPr lang="fr-FR" sz="2000" dirty="0" err="1" smtClean="0">
                <a:latin typeface="Calibri" panose="020F0502020204030204" pitchFamily="34" charset="0"/>
              </a:rPr>
              <a:t>from</a:t>
            </a:r>
            <a:r>
              <a:rPr lang="fr-FR" sz="2000" dirty="0" smtClean="0">
                <a:latin typeface="Calibri" panose="020F0502020204030204" pitchFamily="34" charset="0"/>
              </a:rPr>
              <a:t> the </a:t>
            </a:r>
            <a:r>
              <a:rPr lang="fr-FR" sz="2000" dirty="0" err="1" smtClean="0">
                <a:latin typeface="Calibri" panose="020F0502020204030204" pitchFamily="34" charset="0"/>
              </a:rPr>
              <a:t>community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7103913" y="4224119"/>
            <a:ext cx="744687" cy="195481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335754" y="4738083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accent2"/>
                </a:solidFill>
              </a:rPr>
              <a:t>d</a:t>
            </a:r>
            <a:r>
              <a:rPr lang="fr-FR" b="1" dirty="0" err="1" smtClean="0">
                <a:solidFill>
                  <a:schemeClr val="accent2"/>
                </a:solidFill>
              </a:rPr>
              <a:t>+Au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891" y="3710666"/>
            <a:ext cx="2748054" cy="2770954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HF-HF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49" name="Text Box 10 1"/>
          <p:cNvSpPr txBox="1">
            <a:spLocks noChangeArrowheads="1"/>
          </p:cNvSpPr>
          <p:nvPr/>
        </p:nvSpPr>
        <p:spPr bwMode="auto">
          <a:xfrm>
            <a:off x="243773" y="971053"/>
            <a:ext cx="539211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Back to back D/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B/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Bbar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As compared to </a:t>
            </a:r>
            <a:r>
              <a:rPr lang="en-US" sz="2000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-D/B: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“triggering”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itself is affected but symmetry between both particles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could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limitate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various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effects: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Large number of c-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from various NN collisions =&gt; large uncorrelated background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Competing effects due to energy loss: …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0525" y="911557"/>
            <a:ext cx="1233712" cy="280337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7087" y="971053"/>
            <a:ext cx="2691263" cy="268437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110504" y="2203565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</a:t>
            </a:r>
            <a:r>
              <a:rPr lang="en-US" sz="2400" b="1" baseline="-25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</a:t>
            </a:r>
            <a:endParaRPr lang="fr-FR" sz="2400" dirty="0"/>
          </a:p>
        </p:txBody>
      </p:sp>
      <p:sp>
        <p:nvSpPr>
          <p:cNvPr id="25" name="Double flèche verticale 24"/>
          <p:cNvSpPr/>
          <p:nvPr/>
        </p:nvSpPr>
        <p:spPr>
          <a:xfrm rot="2310034">
            <a:off x="8505149" y="1600816"/>
            <a:ext cx="457200" cy="81219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534150"/>
            <a:ext cx="2311400" cy="323850"/>
          </a:xfrm>
          <a:noFill/>
        </p:spPr>
        <p:txBody>
          <a:bodyPr/>
          <a:lstStyle/>
          <a:p>
            <a:r>
              <a:rPr lang="en-US" dirty="0"/>
              <a:t>4</a:t>
            </a:r>
            <a:endParaRPr lang="en-US" dirty="0" smtClean="0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530545" y="6477000"/>
            <a:ext cx="290045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V="1">
            <a:off x="530545" y="3710666"/>
            <a:ext cx="0" cy="27241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56" y="6535917"/>
            <a:ext cx="667933" cy="25293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8676" y="4157277"/>
            <a:ext cx="668868" cy="27911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772548" y="3897868"/>
            <a:ext cx="13516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Initial stage</a:t>
            </a:r>
            <a:endParaRPr lang="fr-FR" dirty="0"/>
          </a:p>
        </p:txBody>
      </p:sp>
      <p:sp>
        <p:nvSpPr>
          <p:cNvPr id="16" name="Flèche droite 15"/>
          <p:cNvSpPr/>
          <p:nvPr/>
        </p:nvSpPr>
        <p:spPr>
          <a:xfrm>
            <a:off x="3689307" y="4757148"/>
            <a:ext cx="879475" cy="542657"/>
          </a:xfrm>
          <a:prstGeom prst="rightArrow">
            <a:avLst/>
          </a:prstGeom>
          <a:solidFill>
            <a:srgbClr val="FF9933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3403394" y="5299805"/>
            <a:ext cx="132100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Evolution in hot QGP medium</a:t>
            </a:r>
            <a:endParaRPr lang="fr-FR" dirty="0"/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8636" y="3733800"/>
            <a:ext cx="2748054" cy="2770954"/>
          </a:xfrm>
          <a:prstGeom prst="rect">
            <a:avLst/>
          </a:prstGeom>
        </p:spPr>
      </p:pic>
      <p:cxnSp>
        <p:nvCxnSpPr>
          <p:cNvPr id="42" name="Connecteur droit avec flèche 41"/>
          <p:cNvCxnSpPr/>
          <p:nvPr/>
        </p:nvCxnSpPr>
        <p:spPr>
          <a:xfrm>
            <a:off x="4947290" y="6500134"/>
            <a:ext cx="290045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V="1">
            <a:off x="4947290" y="3733800"/>
            <a:ext cx="0" cy="27241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" name="Image 5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01" y="6559051"/>
            <a:ext cx="667933" cy="252931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26608" y="4174208"/>
            <a:ext cx="668868" cy="279115"/>
          </a:xfrm>
          <a:prstGeom prst="rect">
            <a:avLst/>
          </a:prstGeom>
        </p:spPr>
      </p:pic>
      <p:sp>
        <p:nvSpPr>
          <p:cNvPr id="53" name="ZoneTexte 52"/>
          <p:cNvSpPr txBox="1"/>
          <p:nvPr/>
        </p:nvSpPr>
        <p:spPr>
          <a:xfrm>
            <a:off x="6138537" y="3990197"/>
            <a:ext cx="13516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Initial stage</a:t>
            </a:r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5562600" y="4989514"/>
            <a:ext cx="856840" cy="1030286"/>
            <a:chOff x="5656521" y="4868724"/>
            <a:chExt cx="856840" cy="1030286"/>
          </a:xfrm>
        </p:grpSpPr>
        <p:sp>
          <p:nvSpPr>
            <p:cNvPr id="54" name="Flèche droite 53"/>
            <p:cNvSpPr/>
            <p:nvPr/>
          </p:nvSpPr>
          <p:spPr>
            <a:xfrm rot="2828044">
              <a:off x="6097207" y="5482856"/>
              <a:ext cx="479604" cy="352704"/>
            </a:xfrm>
            <a:prstGeom prst="rightArrow">
              <a:avLst/>
            </a:prstGeom>
            <a:solidFill>
              <a:srgbClr val="FF9933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Flèche droite 54"/>
            <p:cNvSpPr/>
            <p:nvPr/>
          </p:nvSpPr>
          <p:spPr>
            <a:xfrm rot="2828044" flipH="1" flipV="1">
              <a:off x="5593071" y="4932174"/>
              <a:ext cx="479604" cy="352704"/>
            </a:xfrm>
            <a:prstGeom prst="rightArrow">
              <a:avLst/>
            </a:prstGeom>
            <a:solidFill>
              <a:srgbClr val="FF9933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Ellipse 16"/>
          <p:cNvSpPr/>
          <p:nvPr/>
        </p:nvSpPr>
        <p:spPr>
          <a:xfrm rot="18848201">
            <a:off x="1236083" y="4865458"/>
            <a:ext cx="1524000" cy="388005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2362200" y="4920544"/>
            <a:ext cx="8098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Strong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correlation</a:t>
            </a:r>
            <a:endParaRPr lang="fr-FR" sz="1400" b="1" dirty="0"/>
          </a:p>
        </p:txBody>
      </p:sp>
      <p:sp>
        <p:nvSpPr>
          <p:cNvPr id="57" name="Text Box 10 1"/>
          <p:cNvSpPr txBox="1">
            <a:spLocks noChangeArrowheads="1"/>
          </p:cNvSpPr>
          <p:nvPr/>
        </p:nvSpPr>
        <p:spPr bwMode="auto">
          <a:xfrm>
            <a:off x="7766690" y="4239161"/>
            <a:ext cx="20567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decorrelation due to various path lengths + fluctuations: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reduction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Ellipse 57"/>
          <p:cNvSpPr/>
          <p:nvPr/>
        </p:nvSpPr>
        <p:spPr>
          <a:xfrm rot="18848201">
            <a:off x="5572250" y="4872673"/>
            <a:ext cx="1524000" cy="617862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 rot="18848201">
            <a:off x="5578532" y="4983769"/>
            <a:ext cx="1524000" cy="388005"/>
          </a:xfrm>
          <a:prstGeom prst="ellipse">
            <a:avLst/>
          </a:prstGeom>
          <a:noFill/>
          <a:ln>
            <a:solidFill>
              <a:schemeClr val="accent4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9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Some words on D/B-h / e-h / … correlations 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1750" y="1231900"/>
            <a:ext cx="2741850" cy="3797300"/>
          </a:xfrm>
          <a:prstGeom prst="rect">
            <a:avLst/>
          </a:prstGeom>
        </p:spPr>
      </p:pic>
      <p:sp>
        <p:nvSpPr>
          <p:cNvPr id="10" name="Text Box 10 1"/>
          <p:cNvSpPr txBox="1">
            <a:spLocks noChangeArrowheads="1"/>
          </p:cNvSpPr>
          <p:nvPr/>
        </p:nvSpPr>
        <p:spPr bwMode="auto">
          <a:xfrm>
            <a:off x="283356" y="762000"/>
            <a:ext cx="68794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fr-FR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+ : less demanding in terms of statistics (already some experimental results at RHIC and at LHC after run 2 @ LHC)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+ : the near side can provide us new information about the “in medium” fragmentation. 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- : Access </a:t>
            </a:r>
            <a:r>
              <a:rPr lang="en-US" sz="2000" dirty="0">
                <a:latin typeface="Calibri" panose="020F0502020204030204" pitchFamily="34" charset="0"/>
              </a:rPr>
              <a:t>to </a:t>
            </a:r>
            <a:r>
              <a:rPr lang="en-US" sz="2000" dirty="0" err="1" smtClean="0">
                <a:latin typeface="Calibri" panose="020F0502020204030204" pitchFamily="34" charset="0"/>
              </a:rPr>
              <a:t>QQbar</a:t>
            </a:r>
            <a:r>
              <a:rPr lang="en-US" sz="2000" dirty="0" smtClean="0">
                <a:latin typeface="Calibri" panose="020F0502020204030204" pitchFamily="34" charset="0"/>
              </a:rPr>
              <a:t> angular </a:t>
            </a:r>
            <a:r>
              <a:rPr lang="en-US" sz="2000" dirty="0">
                <a:latin typeface="Calibri" panose="020F0502020204030204" pitchFamily="34" charset="0"/>
              </a:rPr>
              <a:t>correlations is more indirect and “washed out“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- : More influenced by the “underlying event” than HF-HF correlations : maybe, HF also feel the influence of the bulk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- : New processes implied in the away side region: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" name="Flèche vers le bas 2"/>
          <p:cNvSpPr/>
          <p:nvPr/>
        </p:nvSpPr>
        <p:spPr>
          <a:xfrm rot="19631096">
            <a:off x="8217056" y="4281175"/>
            <a:ext cx="222879" cy="581767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8486077" y="4691449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Charged hadron</a:t>
            </a:r>
            <a:endParaRPr lang="fr-FR" sz="1400" b="1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67" y="4343400"/>
            <a:ext cx="4343400" cy="2189397"/>
          </a:xfrm>
          <a:prstGeom prst="rect">
            <a:avLst/>
          </a:prstGeom>
        </p:spPr>
      </p:pic>
      <p:sp>
        <p:nvSpPr>
          <p:cNvPr id="14" name="Text Box 10 1"/>
          <p:cNvSpPr txBox="1">
            <a:spLocks noChangeArrowheads="1"/>
          </p:cNvSpPr>
          <p:nvPr/>
        </p:nvSpPr>
        <p:spPr bwMode="auto">
          <a:xfrm>
            <a:off x="5029200" y="5181600"/>
            <a:ext cx="403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More involved from a theory / modelling view point; requires multi-component models</a:t>
            </a:r>
            <a:endParaRPr lang="en-US" sz="2400" baseline="-25000" dirty="0" smtClean="0">
              <a:solidFill>
                <a:srgbClr val="CC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85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Some words on D-h … in pp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930715"/>
            <a:ext cx="6288232" cy="593421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593032" y="1066800"/>
            <a:ext cx="2785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ALICE, </a:t>
            </a:r>
            <a:r>
              <a:rPr lang="fr-FR" sz="1400" b="1" dirty="0" err="1">
                <a:latin typeface="Calibri" panose="020F0502020204030204" pitchFamily="34" charset="0"/>
              </a:rPr>
              <a:t>Eur</a:t>
            </a:r>
            <a:r>
              <a:rPr lang="fr-FR" sz="1400" b="1" dirty="0">
                <a:latin typeface="Calibri" panose="020F0502020204030204" pitchFamily="34" charset="0"/>
              </a:rPr>
              <a:t>. Phys. J. C (2017) 77:245</a:t>
            </a:r>
            <a:r>
              <a:rPr lang="en-US" sz="1400" b="1" dirty="0" smtClean="0">
                <a:latin typeface="Calibri" panose="020F0502020204030204" pitchFamily="34" charset="0"/>
              </a:rPr>
              <a:t> </a:t>
            </a:r>
            <a:endParaRPr lang="fr-FR" sz="1400" b="1" dirty="0">
              <a:latin typeface="Calibri" panose="020F0502020204030204" pitchFamily="34" charset="0"/>
            </a:endParaRPr>
          </a:p>
        </p:txBody>
      </p:sp>
      <p:sp>
        <p:nvSpPr>
          <p:cNvPr id="16" name="Text Box 10 1"/>
          <p:cNvSpPr txBox="1">
            <a:spLocks noChangeArrowheads="1"/>
          </p:cNvSpPr>
          <p:nvPr/>
        </p:nvSpPr>
        <p:spPr bwMode="auto">
          <a:xfrm>
            <a:off x="6858000" y="1492984"/>
            <a:ext cx="296545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Qualitative agreement between data and models, within the (large) uncertainties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EPOS3 predicts </a:t>
            </a:r>
            <a:r>
              <a:rPr lang="en-US" sz="2000" dirty="0">
                <a:latin typeface="Calibri" panose="020F0502020204030204" pitchFamily="34" charset="0"/>
              </a:rPr>
              <a:t>larger and wider peaks than the PYTHIA/POWHEG for </a:t>
            </a:r>
            <a:r>
              <a:rPr lang="en-US" sz="2000" dirty="0" err="1">
                <a:latin typeface="Calibri" panose="020F0502020204030204" pitchFamily="34" charset="0"/>
              </a:rPr>
              <a:t>Δφ</a:t>
            </a:r>
            <a:r>
              <a:rPr lang="en-US" sz="2000" dirty="0">
                <a:latin typeface="Calibri" panose="020F0502020204030204" pitchFamily="34" charset="0"/>
              </a:rPr>
              <a:t> correlations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Calibration </a:t>
            </a:r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 </a:t>
            </a:r>
            <a:r>
              <a:rPr lang="en-US" sz="2000" dirty="0" smtClean="0">
                <a:solidFill>
                  <a:srgbClr val="CC0099"/>
                </a:solidFill>
                <a:latin typeface="Calibri" panose="020F0502020204030204" pitchFamily="34" charset="0"/>
              </a:rPr>
              <a:t>ok</a:t>
            </a:r>
            <a:endParaRPr lang="en-US" sz="2000" dirty="0">
              <a:solidFill>
                <a:srgbClr val="CC0099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7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Some words on e-h / … in AA (at RHIC)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854364"/>
            <a:ext cx="8722271" cy="6051550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27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Some words on e-h / … in AA (at LHC)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27" y="990600"/>
            <a:ext cx="9156588" cy="5703914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7010400" y="1447800"/>
            <a:ext cx="1752600" cy="381000"/>
          </a:xfrm>
          <a:prstGeom prst="round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8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Some words on e-h / … in AA (at LHC)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1219200"/>
            <a:ext cx="9601200" cy="3538691"/>
          </a:xfrm>
          <a:prstGeom prst="rect">
            <a:avLst/>
          </a:prstGeom>
        </p:spPr>
      </p:pic>
      <p:sp>
        <p:nvSpPr>
          <p:cNvPr id="6" name="Text Box 10 1"/>
          <p:cNvSpPr txBox="1">
            <a:spLocks noChangeArrowheads="1"/>
          </p:cNvSpPr>
          <p:nvPr/>
        </p:nvSpPr>
        <p:spPr bwMode="auto">
          <a:xfrm>
            <a:off x="222250" y="4876800"/>
            <a:ext cx="945515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ALICE concludes: “Going </a:t>
            </a:r>
            <a:r>
              <a:rPr lang="en-US" dirty="0"/>
              <a:t>lower with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assoc</a:t>
            </a:r>
            <a:r>
              <a:rPr lang="en-US" dirty="0"/>
              <a:t>, hints of a hierarchy in NS yields: </a:t>
            </a:r>
            <a:r>
              <a:rPr lang="en-US" dirty="0" err="1"/>
              <a:t>Pb-Pb</a:t>
            </a:r>
            <a:r>
              <a:rPr lang="en-US" dirty="0"/>
              <a:t> 0-20% shows an enhancement w.r.t. p-</a:t>
            </a:r>
            <a:r>
              <a:rPr lang="en-US" dirty="0" err="1"/>
              <a:t>Pb</a:t>
            </a:r>
            <a:r>
              <a:rPr lang="en-US" dirty="0"/>
              <a:t>, despite very large total </a:t>
            </a:r>
            <a:r>
              <a:rPr lang="en-US" dirty="0" smtClean="0"/>
              <a:t>uncertainties” : </a:t>
            </a:r>
            <a:r>
              <a:rPr lang="en-US" dirty="0" smtClean="0">
                <a:solidFill>
                  <a:srgbClr val="FF0000"/>
                </a:solidFill>
              </a:rPr>
              <a:t>priority 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 conclusion for the away side peak after run 2. </a:t>
            </a:r>
            <a:r>
              <a:rPr lang="en-US" dirty="0" smtClean="0">
                <a:solidFill>
                  <a:srgbClr val="FF0000"/>
                </a:solidFill>
              </a:rPr>
              <a:t>priority &gt;1</a:t>
            </a:r>
            <a:endParaRPr lang="en-US" dirty="0">
              <a:solidFill>
                <a:srgbClr val="FF0000"/>
              </a:solidFill>
            </a:endParaRP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7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7478">
            <a:off x="3313492" y="550534"/>
            <a:ext cx="6562725" cy="455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Modified DGLAP (Elastic + induced radiation)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01070" y="990600"/>
            <a:ext cx="302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chemeClr val="accent2"/>
                </a:solidFill>
              </a:rPr>
              <a:t>Rescattering</a:t>
            </a:r>
            <a:r>
              <a:rPr lang="fr-FR" sz="2000" dirty="0" smtClean="0">
                <a:solidFill>
                  <a:schemeClr val="accent2"/>
                </a:solidFill>
              </a:rPr>
              <a:t> </a:t>
            </a:r>
            <a:r>
              <a:rPr lang="fr-FR" sz="2000" dirty="0" err="1" smtClean="0">
                <a:solidFill>
                  <a:schemeClr val="accent2"/>
                </a:solidFill>
              </a:rPr>
              <a:t>according</a:t>
            </a:r>
            <a:r>
              <a:rPr lang="fr-FR" sz="2000" dirty="0" smtClean="0">
                <a:solidFill>
                  <a:schemeClr val="accent2"/>
                </a:solidFill>
              </a:rPr>
              <a:t> to Langevin </a:t>
            </a:r>
            <a:r>
              <a:rPr lang="fr-FR" sz="2000" dirty="0" err="1" smtClean="0">
                <a:solidFill>
                  <a:schemeClr val="accent2"/>
                </a:solidFill>
              </a:rPr>
              <a:t>dynamics</a:t>
            </a:r>
            <a:endParaRPr lang="fr-FR" sz="2000" dirty="0">
              <a:solidFill>
                <a:schemeClr val="accent2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392222" y="5959689"/>
            <a:ext cx="4281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6600"/>
                </a:solidFill>
              </a:rPr>
              <a:t>increase</a:t>
            </a:r>
            <a:r>
              <a:rPr lang="fr-FR" dirty="0" smtClean="0">
                <a:solidFill>
                  <a:srgbClr val="006600"/>
                </a:solidFill>
              </a:rPr>
              <a:t> of  the </a:t>
            </a:r>
            <a:r>
              <a:rPr lang="fr-FR" dirty="0" err="1" smtClean="0">
                <a:solidFill>
                  <a:srgbClr val="006600"/>
                </a:solidFill>
              </a:rPr>
              <a:t>virtuality</a:t>
            </a:r>
            <a:r>
              <a:rPr lang="fr-FR" dirty="0" smtClean="0">
                <a:solidFill>
                  <a:srgbClr val="006600"/>
                </a:solidFill>
              </a:rPr>
              <a:t> =&gt; extra </a:t>
            </a:r>
            <a:r>
              <a:rPr lang="fr-FR" dirty="0" err="1" smtClean="0">
                <a:solidFill>
                  <a:srgbClr val="006600"/>
                </a:solidFill>
              </a:rPr>
              <a:t>induced</a:t>
            </a:r>
            <a:r>
              <a:rPr lang="fr-FR" dirty="0" smtClean="0">
                <a:solidFill>
                  <a:srgbClr val="006600"/>
                </a:solidFill>
              </a:rPr>
              <a:t> radiation. </a:t>
            </a:r>
            <a:endParaRPr lang="fr-FR" dirty="0">
              <a:solidFill>
                <a:srgbClr val="00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53439" y="1905000"/>
            <a:ext cx="2172908" cy="1196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3978078" y="2212515"/>
            <a:ext cx="1351946" cy="581477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573740" y="2212515"/>
            <a:ext cx="1351946" cy="0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3802347" y="1867382"/>
            <a:ext cx="76200" cy="2662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3371431" y="1768515"/>
            <a:ext cx="430916" cy="9886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V="1">
            <a:off x="3802347" y="1143000"/>
            <a:ext cx="685800" cy="67494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Accolade fermante 19"/>
          <p:cNvSpPr/>
          <p:nvPr/>
        </p:nvSpPr>
        <p:spPr>
          <a:xfrm rot="6967155">
            <a:off x="4112485" y="2371326"/>
            <a:ext cx="440196" cy="945745"/>
          </a:xfrm>
          <a:prstGeom prst="rightBrace">
            <a:avLst/>
          </a:prstGeom>
          <a:ln w="28575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0"/>
            <a:ext cx="4825277" cy="184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051" y="2740512"/>
            <a:ext cx="354762" cy="228572"/>
          </a:xfrm>
          <a:prstGeom prst="rect">
            <a:avLst/>
          </a:prstGeom>
        </p:spPr>
      </p:pic>
      <p:cxnSp>
        <p:nvCxnSpPr>
          <p:cNvPr id="28" name="Connecteur droit 27"/>
          <p:cNvCxnSpPr/>
          <p:nvPr/>
        </p:nvCxnSpPr>
        <p:spPr>
          <a:xfrm>
            <a:off x="6063670" y="2248382"/>
            <a:ext cx="76200" cy="2662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6063670" y="1534852"/>
            <a:ext cx="685800" cy="67494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5556554" y="2110933"/>
            <a:ext cx="430916" cy="9886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48" y="4884581"/>
            <a:ext cx="12954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292454" y="5753291"/>
            <a:ext cx="3685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[H. </a:t>
            </a:r>
            <a:r>
              <a:rPr lang="fr-FR" sz="1400" dirty="0" err="1" smtClean="0"/>
              <a:t>Berrehrah</a:t>
            </a:r>
            <a:r>
              <a:rPr lang="fr-FR" sz="1400" dirty="0"/>
              <a:t> </a:t>
            </a:r>
            <a:r>
              <a:rPr lang="fr-FR" sz="1400" dirty="0" smtClean="0"/>
              <a:t>et al. PRC 90</a:t>
            </a:r>
            <a:r>
              <a:rPr lang="fr-FR" sz="1400" dirty="0"/>
              <a:t>, 064906 (2014)]</a:t>
            </a:r>
          </a:p>
        </p:txBody>
      </p:sp>
      <p:sp>
        <p:nvSpPr>
          <p:cNvPr id="21" name="Accolade fermante 20"/>
          <p:cNvSpPr/>
          <p:nvPr/>
        </p:nvSpPr>
        <p:spPr>
          <a:xfrm rot="7786263">
            <a:off x="6210969" y="2796706"/>
            <a:ext cx="440196" cy="2330792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" name="Image 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01" y="4222857"/>
            <a:ext cx="1566667" cy="700000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5392221" y="5012032"/>
            <a:ext cx="146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6600"/>
                </a:solidFill>
              </a:rPr>
              <a:t>YAJEM-</a:t>
            </a:r>
            <a:r>
              <a:rPr lang="fr-FR" dirty="0" err="1" smtClean="0">
                <a:solidFill>
                  <a:srgbClr val="006600"/>
                </a:solidFill>
              </a:rPr>
              <a:t>like</a:t>
            </a:r>
            <a:endParaRPr lang="fr-FR" dirty="0">
              <a:solidFill>
                <a:srgbClr val="00660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5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Near side study with a generic jet – medium model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91329" y="2427757"/>
            <a:ext cx="5538485" cy="251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14400"/>
            <a:ext cx="466648" cy="540235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95791" y="2895410"/>
            <a:ext cx="5410200" cy="236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52" y="914400"/>
            <a:ext cx="466648" cy="540235"/>
          </a:xfrm>
          <a:prstGeom prst="rect">
            <a:avLst/>
          </a:prstGeom>
        </p:spPr>
      </p:pic>
      <p:sp>
        <p:nvSpPr>
          <p:cNvPr id="11" name="Rectangle à coins arrondis 10"/>
          <p:cNvSpPr/>
          <p:nvPr/>
        </p:nvSpPr>
        <p:spPr>
          <a:xfrm>
            <a:off x="3505200" y="990600"/>
            <a:ext cx="3810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7315200" y="5181600"/>
            <a:ext cx="23233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…To </a:t>
            </a:r>
            <a:r>
              <a:rPr lang="fr-FR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be</a:t>
            </a:r>
            <a:r>
              <a:rPr lang="fr-FR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implemented</a:t>
            </a:r>
            <a:r>
              <a:rPr lang="fr-FR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in EPOSHQ </a:t>
            </a:r>
            <a:r>
              <a:rPr lang="fr-FR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with</a:t>
            </a:r>
            <a:r>
              <a:rPr lang="fr-FR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bulk</a:t>
            </a:r>
            <a:r>
              <a:rPr lang="fr-FR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back-</a:t>
            </a:r>
            <a:r>
              <a:rPr lang="fr-FR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reaction</a:t>
            </a:r>
            <a:endParaRPr lang="fr-FR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239000" y="1024741"/>
            <a:ext cx="25844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M. </a:t>
            </a:r>
            <a:r>
              <a:rPr lang="fr-FR" sz="2000" dirty="0" err="1" smtClean="0">
                <a:solidFill>
                  <a:srgbClr val="FF9933"/>
                </a:solidFill>
                <a:latin typeface="Calibri" panose="020F0502020204030204" pitchFamily="34" charset="0"/>
              </a:rPr>
              <a:t>Rohrmoser’s</a:t>
            </a:r>
            <a:r>
              <a:rPr lang="fr-FR" sz="20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 PhD </a:t>
            </a:r>
            <a:r>
              <a:rPr lang="fr-FR" sz="2000" dirty="0" err="1" smtClean="0">
                <a:solidFill>
                  <a:srgbClr val="FF9933"/>
                </a:solidFill>
                <a:latin typeface="Calibri" panose="020F0502020204030204" pitchFamily="34" charset="0"/>
              </a:rPr>
              <a:t>thesis</a:t>
            </a:r>
            <a:r>
              <a:rPr lang="fr-FR" sz="20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 (2017)</a:t>
            </a:r>
          </a:p>
          <a:p>
            <a:endParaRPr lang="fr-FR" sz="2000" dirty="0">
              <a:solidFill>
                <a:srgbClr val="FF9933"/>
              </a:solidFill>
              <a:latin typeface="Calibri" panose="020F0502020204030204" pitchFamily="34" charset="0"/>
            </a:endParaRPr>
          </a:p>
          <a:p>
            <a:r>
              <a:rPr lang="pt-BR" sz="1400" b="1" dirty="0" smtClean="0">
                <a:latin typeface="Calibri" panose="020F0502020204030204" pitchFamily="34" charset="0"/>
              </a:rPr>
              <a:t>Preliminary results in  J.Phys. Conf. Ser</a:t>
            </a:r>
            <a:r>
              <a:rPr lang="pt-BR" sz="1400" b="1" dirty="0">
                <a:latin typeface="Calibri" panose="020F0502020204030204" pitchFamily="34" charset="0"/>
              </a:rPr>
              <a:t>. 779 (2017</a:t>
            </a:r>
            <a:r>
              <a:rPr lang="pt-BR" sz="1400" b="1" dirty="0" smtClean="0">
                <a:latin typeface="Calibri" panose="020F0502020204030204" pitchFamily="34" charset="0"/>
              </a:rPr>
              <a:t>), </a:t>
            </a:r>
            <a:r>
              <a:rPr lang="pt-BR" sz="1400" b="1" dirty="0">
                <a:latin typeface="Calibri" panose="020F0502020204030204" pitchFamily="34" charset="0"/>
              </a:rPr>
              <a:t>012032</a:t>
            </a:r>
            <a:endParaRPr lang="fr-FR" sz="1400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9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Conclusions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0835" y="1066800"/>
            <a:ext cx="933036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HF Correlations are for sure interesting per se and offers a bright future… but: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One should not expect huge effects ! Up to now, the best effects I am aware of in realistic calculations are of the order of 10 %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They often imply a much deeper understanding of the production mechanisms (one additional ingredient in the game </a:t>
            </a:r>
            <a:r>
              <a:rPr lang="en-US" sz="2000" dirty="0" smtClean="0">
                <a:latin typeface="Calibri" panose="020F0502020204030204" pitchFamily="34" charset="0"/>
              </a:rPr>
              <a:t>!)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Brand new study on momentum imbalance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 avoid central (and even semi-central) collisions in order to discriminate between </a:t>
            </a:r>
            <a:r>
              <a:rPr lang="en-US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Eloss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mechanisms.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Too early to conclude; as a theorist, one has to get ready to deal with the improved precision data in the HF-HF or </a:t>
            </a:r>
            <a:r>
              <a:rPr lang="en-US" sz="2000" dirty="0">
                <a:latin typeface="Symbol" panose="05050102010706020507" pitchFamily="18" charset="2"/>
              </a:rPr>
              <a:t>g</a:t>
            </a:r>
            <a:r>
              <a:rPr lang="en-US" sz="2000" dirty="0">
                <a:latin typeface="Calibri" panose="020F0502020204030204" pitchFamily="34" charset="0"/>
              </a:rPr>
              <a:t>-HF </a:t>
            </a:r>
            <a:r>
              <a:rPr lang="en-US" sz="2000" dirty="0" smtClean="0">
                <a:latin typeface="Calibri" panose="020F0502020204030204" pitchFamily="34" charset="0"/>
              </a:rPr>
              <a:t>sector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HF – hadrons correlations requires fully fledged models and simulators</a:t>
            </a:r>
          </a:p>
          <a:p>
            <a:endParaRPr lang="en-US" sz="20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By then, the most efficient “constrain” can be obtained by performing systematic multi-domain comparison of the traditional single particle observables…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96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err="1" smtClean="0">
                <a:solidFill>
                  <a:schemeClr val="hlink"/>
                </a:solidFill>
              </a:rPr>
              <a:t>Pentaquark</a:t>
            </a:r>
            <a:r>
              <a:rPr lang="en-US" sz="2800" dirty="0" smtClean="0">
                <a:solidFill>
                  <a:schemeClr val="hlink"/>
                </a:solidFill>
              </a:rPr>
              <a:t> state discovered at “La Guadeloupe”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" y="990600"/>
            <a:ext cx="965547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30480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Back up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891" y="3710666"/>
            <a:ext cx="2748054" cy="2770954"/>
          </a:xfrm>
          <a:prstGeom prst="rect">
            <a:avLst/>
          </a:prstGeom>
        </p:spPr>
      </p:pic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Next best thing: HF-HF correlations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49" name="Text Box 10 1"/>
          <p:cNvSpPr txBox="1">
            <a:spLocks noChangeArrowheads="1"/>
          </p:cNvSpPr>
          <p:nvPr/>
        </p:nvSpPr>
        <p:spPr bwMode="auto">
          <a:xfrm>
            <a:off x="243773" y="971053"/>
            <a:ext cx="539211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Back to back D/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B/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Bbar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As compared to </a:t>
            </a:r>
            <a:r>
              <a:rPr lang="en-US" sz="2000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-D/B: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“triggering”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itself is affected but symmetry between both particles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could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limitate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various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effects: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Large number of c-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cbar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from various NN collisions =&gt; large uncorrelated background</a:t>
            </a:r>
          </a:p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Competing effects due to energy loss: …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0525" y="911557"/>
            <a:ext cx="1233712" cy="280337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7087" y="971053"/>
            <a:ext cx="2691263" cy="268437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110504" y="2203565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</a:t>
            </a:r>
            <a:r>
              <a:rPr lang="en-US" sz="2400" b="1" baseline="-25000" dirty="0" err="1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</a:t>
            </a:r>
            <a:endParaRPr lang="fr-FR" sz="2400" dirty="0"/>
          </a:p>
        </p:txBody>
      </p:sp>
      <p:sp>
        <p:nvSpPr>
          <p:cNvPr id="25" name="Double flèche verticale 24"/>
          <p:cNvSpPr/>
          <p:nvPr/>
        </p:nvSpPr>
        <p:spPr>
          <a:xfrm rot="2310034">
            <a:off x="8505149" y="1600816"/>
            <a:ext cx="457200" cy="81219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534150"/>
            <a:ext cx="2311400" cy="323850"/>
          </a:xfrm>
          <a:noFill/>
        </p:spPr>
        <p:txBody>
          <a:bodyPr/>
          <a:lstStyle/>
          <a:p>
            <a:r>
              <a:rPr lang="en-US" dirty="0" smtClean="0"/>
              <a:t>5</a:t>
            </a:r>
            <a:endParaRPr lang="en-US" dirty="0" smtClean="0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530545" y="6477000"/>
            <a:ext cx="290045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V="1">
            <a:off x="530545" y="3710666"/>
            <a:ext cx="0" cy="27241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56" y="6535917"/>
            <a:ext cx="667933" cy="25293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8676" y="4157277"/>
            <a:ext cx="668868" cy="27911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772548" y="3897868"/>
            <a:ext cx="13516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Initial stage</a:t>
            </a:r>
            <a:endParaRPr lang="fr-FR" dirty="0"/>
          </a:p>
        </p:txBody>
      </p:sp>
      <p:sp>
        <p:nvSpPr>
          <p:cNvPr id="16" name="Flèche droite 15"/>
          <p:cNvSpPr/>
          <p:nvPr/>
        </p:nvSpPr>
        <p:spPr>
          <a:xfrm>
            <a:off x="3689307" y="4757148"/>
            <a:ext cx="879475" cy="542657"/>
          </a:xfrm>
          <a:prstGeom prst="rightArrow">
            <a:avLst/>
          </a:prstGeom>
          <a:solidFill>
            <a:srgbClr val="FF9933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3403394" y="5299805"/>
            <a:ext cx="132100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Evolution in hot QGP medium</a:t>
            </a:r>
            <a:endParaRPr lang="fr-FR" dirty="0"/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8636" y="3733800"/>
            <a:ext cx="2748054" cy="2770954"/>
          </a:xfrm>
          <a:prstGeom prst="rect">
            <a:avLst/>
          </a:prstGeom>
        </p:spPr>
      </p:pic>
      <p:cxnSp>
        <p:nvCxnSpPr>
          <p:cNvPr id="42" name="Connecteur droit avec flèche 41"/>
          <p:cNvCxnSpPr/>
          <p:nvPr/>
        </p:nvCxnSpPr>
        <p:spPr>
          <a:xfrm>
            <a:off x="4947290" y="6500134"/>
            <a:ext cx="290045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V="1">
            <a:off x="4947290" y="3733800"/>
            <a:ext cx="0" cy="27241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" name="Image 5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01" y="6559051"/>
            <a:ext cx="667933" cy="252931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26608" y="4174208"/>
            <a:ext cx="668868" cy="279115"/>
          </a:xfrm>
          <a:prstGeom prst="rect">
            <a:avLst/>
          </a:prstGeom>
        </p:spPr>
      </p:pic>
      <p:sp>
        <p:nvSpPr>
          <p:cNvPr id="53" name="ZoneTexte 52"/>
          <p:cNvSpPr txBox="1"/>
          <p:nvPr/>
        </p:nvSpPr>
        <p:spPr>
          <a:xfrm>
            <a:off x="6138537" y="3990197"/>
            <a:ext cx="13516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Initial stage</a:t>
            </a:r>
            <a:endParaRPr lang="fr-FR" dirty="0"/>
          </a:p>
        </p:txBody>
      </p:sp>
      <p:sp>
        <p:nvSpPr>
          <p:cNvPr id="54" name="Flèche droite 53"/>
          <p:cNvSpPr/>
          <p:nvPr/>
        </p:nvSpPr>
        <p:spPr>
          <a:xfrm rot="8228044">
            <a:off x="6003286" y="5603646"/>
            <a:ext cx="479604" cy="352704"/>
          </a:xfrm>
          <a:prstGeom prst="rightArrow">
            <a:avLst/>
          </a:prstGeom>
          <a:solidFill>
            <a:srgbClr val="FF9933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 rot="18848201">
            <a:off x="1236083" y="4865458"/>
            <a:ext cx="1524000" cy="388005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2362200" y="4920544"/>
            <a:ext cx="8098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Strong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correlation</a:t>
            </a:r>
            <a:endParaRPr lang="fr-FR" sz="1400" b="1" dirty="0"/>
          </a:p>
        </p:txBody>
      </p:sp>
      <p:sp>
        <p:nvSpPr>
          <p:cNvPr id="57" name="Text Box 10 1"/>
          <p:cNvSpPr txBox="1">
            <a:spLocks noChangeArrowheads="1"/>
          </p:cNvSpPr>
          <p:nvPr/>
        </p:nvSpPr>
        <p:spPr bwMode="auto">
          <a:xfrm>
            <a:off x="7766690" y="4239161"/>
            <a:ext cx="20567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feeding from higher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(stronger) correlations: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Ellipse 28"/>
          <p:cNvSpPr/>
          <p:nvPr/>
        </p:nvSpPr>
        <p:spPr>
          <a:xfrm rot="18848201">
            <a:off x="5318068" y="5220026"/>
            <a:ext cx="1524000" cy="388005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 rot="18848201">
            <a:off x="5699068" y="4839026"/>
            <a:ext cx="1524000" cy="388005"/>
          </a:xfrm>
          <a:prstGeom prst="ellipse">
            <a:avLst/>
          </a:prstGeom>
          <a:noFill/>
          <a:ln>
            <a:solidFill>
              <a:schemeClr val="accent4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22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2859088"/>
            <a:ext cx="4160837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6200" y="2057400"/>
            <a:ext cx="403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fr-FR" dirty="0">
                <a:sym typeface="Symbol" pitchFamily="18" charset="2"/>
              </a:rPr>
              <a:t>Effective </a:t>
            </a:r>
            <a:r>
              <a:rPr lang="en-US" altLang="fr-FR" dirty="0">
                <a:latin typeface="Symbol" pitchFamily="18" charset="2"/>
                <a:sym typeface="Symbol" pitchFamily="18" charset="2"/>
              </a:rPr>
              <a:t>a</a:t>
            </a:r>
            <a:r>
              <a:rPr lang="en-US" altLang="fr-FR" baseline="-25000" dirty="0">
                <a:latin typeface="Times New Roman" pitchFamily="18" charset="0"/>
                <a:sym typeface="Symbol" pitchFamily="18" charset="2"/>
              </a:rPr>
              <a:t>s</a:t>
            </a:r>
            <a:r>
              <a:rPr lang="en-US" altLang="fr-FR" dirty="0">
                <a:latin typeface="Times New Roman" pitchFamily="18" charset="0"/>
                <a:sym typeface="Symbol" pitchFamily="18" charset="2"/>
              </a:rPr>
              <a:t>(Q</a:t>
            </a:r>
            <a:r>
              <a:rPr lang="en-US" altLang="fr-FR" baseline="30000" dirty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altLang="fr-FR" dirty="0">
                <a:latin typeface="Times New Roman" pitchFamily="18" charset="0"/>
                <a:sym typeface="Symbol" pitchFamily="18" charset="2"/>
              </a:rPr>
              <a:t>) </a:t>
            </a:r>
            <a:r>
              <a:rPr lang="en-US" altLang="fr-FR" sz="1400" dirty="0">
                <a:sym typeface="Symbol" pitchFamily="18" charset="2"/>
              </a:rPr>
              <a:t>(</a:t>
            </a:r>
            <a:r>
              <a:rPr lang="en-US" altLang="fr-FR" sz="1400" dirty="0" err="1">
                <a:sym typeface="Symbol" pitchFamily="18" charset="2"/>
              </a:rPr>
              <a:t>Dokshitzer</a:t>
            </a:r>
            <a:r>
              <a:rPr lang="en-US" altLang="fr-FR" sz="1400" dirty="0">
                <a:sym typeface="Symbol" pitchFamily="18" charset="2"/>
              </a:rPr>
              <a:t> 95, Brodsky 02)</a:t>
            </a:r>
          </a:p>
        </p:txBody>
      </p:sp>
      <p:sp>
        <p:nvSpPr>
          <p:cNvPr id="14340" name="Oval 7"/>
          <p:cNvSpPr>
            <a:spLocks noChangeArrowheads="1"/>
          </p:cNvSpPr>
          <p:nvPr/>
        </p:nvSpPr>
        <p:spPr bwMode="auto">
          <a:xfrm>
            <a:off x="1408113" y="3962400"/>
            <a:ext cx="431800" cy="64928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2209800" y="2438400"/>
            <a:ext cx="2343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altLang="fr-FR" sz="1600">
                <a:solidFill>
                  <a:schemeClr val="accent2"/>
                </a:solidFill>
              </a:rPr>
              <a:t>“Universality constrain” (</a:t>
            </a:r>
            <a:r>
              <a:rPr lang="en-US" altLang="fr-FR" sz="1600">
                <a:solidFill>
                  <a:schemeClr val="accent2"/>
                </a:solidFill>
                <a:sym typeface="Symbol" pitchFamily="18" charset="2"/>
              </a:rPr>
              <a:t>Dokshitzer 02) helps reducing uncertainties:</a:t>
            </a:r>
          </a:p>
        </p:txBody>
      </p:sp>
      <p:pic>
        <p:nvPicPr>
          <p:cNvPr id="1434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1905000" cy="471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3" name="Oval 10"/>
          <p:cNvSpPr>
            <a:spLocks noChangeArrowheads="1"/>
          </p:cNvSpPr>
          <p:nvPr/>
        </p:nvSpPr>
        <p:spPr bwMode="auto">
          <a:xfrm>
            <a:off x="1758950" y="3292475"/>
            <a:ext cx="360363" cy="64928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4344" name="Line 11"/>
          <p:cNvSpPr>
            <a:spLocks noChangeShapeType="1"/>
          </p:cNvSpPr>
          <p:nvPr/>
        </p:nvSpPr>
        <p:spPr bwMode="auto">
          <a:xfrm flipH="1" flipV="1">
            <a:off x="2046288" y="3940175"/>
            <a:ext cx="392112" cy="1546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5" name="Text Box 12"/>
          <p:cNvSpPr txBox="1">
            <a:spLocks noChangeArrowheads="1"/>
          </p:cNvSpPr>
          <p:nvPr/>
        </p:nvSpPr>
        <p:spPr bwMode="auto">
          <a:xfrm>
            <a:off x="1066800" y="5486400"/>
            <a:ext cx="3505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fr-FR" sz="1600"/>
              <a:t>IR safe. Q</a:t>
            </a:r>
            <a:r>
              <a:rPr lang="en-US" altLang="fr-FR" sz="1600" baseline="30000"/>
              <a:t>2 </a:t>
            </a:r>
            <a:r>
              <a:rPr lang="en-US" altLang="fr-FR" sz="1600"/>
              <a:t>close to 0 does not contribute to Eloss</a:t>
            </a:r>
          </a:p>
        </p:txBody>
      </p:sp>
      <p:sp>
        <p:nvSpPr>
          <p:cNvPr id="14346" name="Line 13"/>
          <p:cNvSpPr>
            <a:spLocks noChangeShapeType="1"/>
          </p:cNvSpPr>
          <p:nvPr/>
        </p:nvSpPr>
        <p:spPr bwMode="auto">
          <a:xfrm flipV="1">
            <a:off x="609600" y="4443413"/>
            <a:ext cx="788988" cy="1652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7" name="Text Box 14"/>
          <p:cNvSpPr txBox="1">
            <a:spLocks noChangeArrowheads="1"/>
          </p:cNvSpPr>
          <p:nvPr/>
        </p:nvSpPr>
        <p:spPr bwMode="auto">
          <a:xfrm>
            <a:off x="241300" y="6096000"/>
            <a:ext cx="4330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fr-FR" sz="1600" dirty="0"/>
              <a:t>Large values for intermediate momentum-transfer =&gt; larger cross section</a:t>
            </a:r>
          </a:p>
        </p:txBody>
      </p:sp>
      <p:sp>
        <p:nvSpPr>
          <p:cNvPr id="14349" name="Text Box 18"/>
          <p:cNvSpPr txBox="1">
            <a:spLocks noChangeArrowheads="1"/>
          </p:cNvSpPr>
          <p:nvPr/>
        </p:nvSpPr>
        <p:spPr bwMode="auto">
          <a:xfrm>
            <a:off x="1371600" y="838200"/>
            <a:ext cx="8382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343025" indent="-13430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en-US" altLang="fr-FR" dirty="0">
                <a:solidFill>
                  <a:srgbClr val="FF6600"/>
                </a:solidFill>
              </a:rPr>
              <a:t>Motivation: Even a fast </a:t>
            </a:r>
            <a:r>
              <a:rPr lang="en-US" altLang="fr-FR" dirty="0" err="1">
                <a:solidFill>
                  <a:srgbClr val="FF6600"/>
                </a:solidFill>
              </a:rPr>
              <a:t>parton</a:t>
            </a:r>
            <a:r>
              <a:rPr lang="en-US" altLang="fr-FR" dirty="0">
                <a:solidFill>
                  <a:srgbClr val="FF6600"/>
                </a:solidFill>
              </a:rPr>
              <a:t> with the largest momentum P will undergo collisions </a:t>
            </a:r>
            <a:r>
              <a:rPr lang="en-US" altLang="fr-FR" dirty="0" smtClean="0">
                <a:solidFill>
                  <a:srgbClr val="FF6600"/>
                </a:solidFill>
              </a:rPr>
              <a:t>with moderate </a:t>
            </a:r>
            <a:r>
              <a:rPr lang="en-US" altLang="fr-FR" dirty="0">
                <a:solidFill>
                  <a:srgbClr val="FF6600"/>
                </a:solidFill>
              </a:rPr>
              <a:t>q exchange and large </a:t>
            </a:r>
            <a:r>
              <a:rPr lang="en-US" altLang="fr-FR" dirty="0">
                <a:solidFill>
                  <a:srgbClr val="FF6600"/>
                </a:solidFill>
                <a:latin typeface="Symbol" pitchFamily="18" charset="2"/>
              </a:rPr>
              <a:t>a</a:t>
            </a:r>
            <a:r>
              <a:rPr lang="en-US" altLang="fr-FR" baseline="-25000" dirty="0">
                <a:solidFill>
                  <a:srgbClr val="FF6600"/>
                </a:solidFill>
              </a:rPr>
              <a:t>s</a:t>
            </a:r>
            <a:r>
              <a:rPr lang="en-US" altLang="fr-FR" dirty="0">
                <a:solidFill>
                  <a:srgbClr val="FF6600"/>
                </a:solidFill>
              </a:rPr>
              <a:t>(Q</a:t>
            </a:r>
            <a:r>
              <a:rPr lang="en-US" altLang="fr-FR" baseline="30000" dirty="0">
                <a:solidFill>
                  <a:srgbClr val="FF6600"/>
                </a:solidFill>
              </a:rPr>
              <a:t>2</a:t>
            </a:r>
            <a:r>
              <a:rPr lang="en-US" altLang="fr-FR" dirty="0">
                <a:solidFill>
                  <a:srgbClr val="FF6600"/>
                </a:solidFill>
              </a:rPr>
              <a:t>). The running aspect of the coupling constant  </a:t>
            </a:r>
            <a:r>
              <a:rPr lang="en-US" altLang="fr-FR" dirty="0" smtClean="0">
                <a:solidFill>
                  <a:srgbClr val="FF6600"/>
                </a:solidFill>
              </a:rPr>
              <a:t>is often </a:t>
            </a:r>
            <a:r>
              <a:rPr lang="en-US" altLang="fr-FR" dirty="0">
                <a:solidFill>
                  <a:srgbClr val="FF6600"/>
                </a:solidFill>
              </a:rPr>
              <a:t>“forgotten/neglected” in </a:t>
            </a:r>
            <a:r>
              <a:rPr lang="en-US" altLang="fr-FR" dirty="0" smtClean="0">
                <a:solidFill>
                  <a:srgbClr val="FF6600"/>
                </a:solidFill>
              </a:rPr>
              <a:t>some </a:t>
            </a:r>
            <a:r>
              <a:rPr lang="en-US" altLang="fr-FR" dirty="0">
                <a:solidFill>
                  <a:srgbClr val="FF6600"/>
                </a:solidFill>
              </a:rPr>
              <a:t>approaches</a:t>
            </a:r>
          </a:p>
        </p:txBody>
      </p:sp>
      <p:sp>
        <p:nvSpPr>
          <p:cNvPr id="14352" name="Text Box 22"/>
          <p:cNvSpPr txBox="1">
            <a:spLocks noChangeArrowheads="1"/>
          </p:cNvSpPr>
          <p:nvPr/>
        </p:nvSpPr>
        <p:spPr bwMode="auto">
          <a:xfrm>
            <a:off x="4953000" y="3886200"/>
            <a:ext cx="4724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fr-FR" sz="1600">
                <a:sym typeface="Symbol" pitchFamily="18" charset="2"/>
              </a:rPr>
              <a:t>One gluon exchange effective propagator, designed in order to guarantee maximal insensitivity of dE/dx in Braaten-Thomas scheme</a:t>
            </a:r>
          </a:p>
        </p:txBody>
      </p:sp>
      <p:pic>
        <p:nvPicPr>
          <p:cNvPr id="14353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24400"/>
            <a:ext cx="3048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54" name="Group 24"/>
          <p:cNvGrpSpPr>
            <a:grpSpLocks/>
          </p:cNvGrpSpPr>
          <p:nvPr/>
        </p:nvGrpSpPr>
        <p:grpSpPr bwMode="auto">
          <a:xfrm>
            <a:off x="5029200" y="2057400"/>
            <a:ext cx="1943100" cy="1871663"/>
            <a:chOff x="4345" y="2659"/>
            <a:chExt cx="1461" cy="1517"/>
          </a:xfrm>
        </p:grpSpPr>
        <p:grpSp>
          <p:nvGrpSpPr>
            <p:cNvPr id="14356" name="Group 25"/>
            <p:cNvGrpSpPr>
              <a:grpSpLocks/>
            </p:cNvGrpSpPr>
            <p:nvPr/>
          </p:nvGrpSpPr>
          <p:grpSpPr bwMode="auto">
            <a:xfrm>
              <a:off x="4345" y="2659"/>
              <a:ext cx="1461" cy="1517"/>
              <a:chOff x="3972" y="935"/>
              <a:chExt cx="1461" cy="1517"/>
            </a:xfrm>
          </p:grpSpPr>
          <p:pic>
            <p:nvPicPr>
              <p:cNvPr id="14358" name="Picture 2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2" y="935"/>
                <a:ext cx="1461" cy="1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59" name="Oval 27"/>
              <p:cNvSpPr>
                <a:spLocks noChangeArrowheads="1"/>
              </p:cNvSpPr>
              <p:nvPr/>
            </p:nvSpPr>
            <p:spPr bwMode="auto">
              <a:xfrm>
                <a:off x="4608" y="1253"/>
                <a:ext cx="181" cy="181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4360" name="Oval 28"/>
              <p:cNvSpPr>
                <a:spLocks noChangeArrowheads="1"/>
              </p:cNvSpPr>
              <p:nvPr/>
            </p:nvSpPr>
            <p:spPr bwMode="auto">
              <a:xfrm>
                <a:off x="4608" y="1752"/>
                <a:ext cx="181" cy="181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14357" name="Oval 29"/>
            <p:cNvSpPr>
              <a:spLocks noChangeArrowheads="1"/>
            </p:cNvSpPr>
            <p:nvPr/>
          </p:nvSpPr>
          <p:spPr bwMode="auto">
            <a:xfrm>
              <a:off x="4980" y="3249"/>
              <a:ext cx="182" cy="18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sp>
        <p:nvSpPr>
          <p:cNvPr id="14355" name="Text Box 30"/>
          <p:cNvSpPr txBox="1">
            <a:spLocks noChangeArrowheads="1"/>
          </p:cNvSpPr>
          <p:nvPr/>
        </p:nvSpPr>
        <p:spPr bwMode="auto">
          <a:xfrm>
            <a:off x="6248400" y="2376487"/>
            <a:ext cx="3455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fr-FR" sz="2800" dirty="0">
                <a:latin typeface="Symbol" pitchFamily="18" charset="2"/>
              </a:rPr>
              <a:t> </a:t>
            </a:r>
            <a:r>
              <a:rPr lang="en-US" altLang="fr-FR" sz="1600" dirty="0">
                <a:latin typeface="Times New Roman" pitchFamily="18" charset="0"/>
              </a:rPr>
              <a:t>m</a:t>
            </a:r>
            <a:r>
              <a:rPr lang="en-US" altLang="fr-FR" sz="1600" baseline="-25000" dirty="0">
                <a:latin typeface="Times New Roman" pitchFamily="18" charset="0"/>
              </a:rPr>
              <a:t>Dself</a:t>
            </a:r>
            <a:r>
              <a:rPr lang="en-US" altLang="fr-FR" sz="1600" baseline="30000" dirty="0">
                <a:latin typeface="Times New Roman" pitchFamily="18" charset="0"/>
              </a:rPr>
              <a:t>2</a:t>
            </a:r>
            <a:r>
              <a:rPr lang="en-US" altLang="fr-FR" sz="1600" dirty="0">
                <a:latin typeface="Times New Roman" pitchFamily="18" charset="0"/>
              </a:rPr>
              <a:t> (T) = (1+n</a:t>
            </a:r>
            <a:r>
              <a:rPr lang="en-US" altLang="fr-FR" sz="1600" baseline="-25000" dirty="0">
                <a:latin typeface="Times New Roman" pitchFamily="18" charset="0"/>
              </a:rPr>
              <a:t>f</a:t>
            </a:r>
            <a:r>
              <a:rPr lang="en-US" altLang="fr-FR" sz="1600" dirty="0">
                <a:latin typeface="Times New Roman" pitchFamily="18" charset="0"/>
              </a:rPr>
              <a:t>/6) 4</a:t>
            </a:r>
            <a:r>
              <a:rPr lang="en-US" altLang="fr-FR" sz="1600" dirty="0">
                <a:latin typeface="Symbol" pitchFamily="18" charset="2"/>
              </a:rPr>
              <a:t>p</a:t>
            </a:r>
            <a:r>
              <a:rPr lang="en-US" altLang="fr-FR" sz="1600" dirty="0">
                <a:latin typeface="Symbol" pitchFamily="18" charset="2"/>
                <a:sym typeface="Symbol" pitchFamily="18" charset="2"/>
              </a:rPr>
              <a:t>a</a:t>
            </a:r>
            <a:r>
              <a:rPr lang="en-US" altLang="fr-FR" sz="1600" baseline="-25000" dirty="0">
                <a:latin typeface="Times New Roman" pitchFamily="18" charset="0"/>
                <a:sym typeface="Symbol" pitchFamily="18" charset="2"/>
              </a:rPr>
              <a:t>eff</a:t>
            </a:r>
            <a:r>
              <a:rPr lang="en-US" altLang="fr-FR" sz="1600" dirty="0">
                <a:latin typeface="Times New Roman" pitchFamily="18" charset="0"/>
              </a:rPr>
              <a:t>(m</a:t>
            </a:r>
            <a:r>
              <a:rPr lang="en-US" altLang="fr-FR" sz="1600" baseline="-25000" dirty="0">
                <a:latin typeface="Times New Roman" pitchFamily="18" charset="0"/>
              </a:rPr>
              <a:t>Dself</a:t>
            </a:r>
            <a:r>
              <a:rPr lang="en-US" altLang="fr-FR" sz="1600" baseline="30000" dirty="0">
                <a:latin typeface="Times New Roman" pitchFamily="18" charset="0"/>
              </a:rPr>
              <a:t>2</a:t>
            </a:r>
            <a:r>
              <a:rPr lang="en-US" altLang="fr-FR" sz="1600" dirty="0">
                <a:latin typeface="Times New Roman" pitchFamily="18" charset="0"/>
              </a:rPr>
              <a:t>) T</a:t>
            </a:r>
            <a:r>
              <a:rPr lang="en-US" altLang="fr-FR" sz="1600" baseline="30000" dirty="0">
                <a:latin typeface="Times New Roman" pitchFamily="18" charset="0"/>
              </a:rPr>
              <a:t>2</a:t>
            </a: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152400" y="762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Our basic ingredients for HQ energy loss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2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85075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7239000" y="3505200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ym typeface="Symbol" pitchFamily="18" charset="2"/>
              </a:rPr>
              <a:t>+ u and s channels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228600" y="990600"/>
            <a:ext cx="152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fr-FR" sz="2800" dirty="0" err="1" smtClean="0">
                <a:solidFill>
                  <a:srgbClr val="CC0099"/>
                </a:solidFill>
                <a:latin typeface="Times New Roman" pitchFamily="18" charset="0"/>
              </a:rPr>
              <a:t>Elastic</a:t>
            </a:r>
            <a:endParaRPr lang="fr-FR" sz="2800" dirty="0">
              <a:solidFill>
                <a:srgbClr val="CC0099"/>
              </a:solidFill>
              <a:latin typeface="Times New Roman" pitchFamily="18" charset="0"/>
            </a:endParaRPr>
          </a:p>
        </p:txBody>
      </p:sp>
      <p:pic>
        <p:nvPicPr>
          <p:cNvPr id="29" name="Image 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140" y="2971800"/>
            <a:ext cx="223266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704975"/>
            <a:ext cx="71628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1403350" y="1704975"/>
            <a:ext cx="4705350" cy="1905000"/>
          </a:xfrm>
          <a:prstGeom prst="rect">
            <a:avLst/>
          </a:prstGeom>
          <a:noFill/>
          <a:ln w="12700">
            <a:solidFill>
              <a:srgbClr val="FF66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6438900" y="1704975"/>
            <a:ext cx="2228850" cy="1905000"/>
          </a:xfrm>
          <a:prstGeom prst="rect">
            <a:avLst/>
          </a:prstGeom>
          <a:noFill/>
          <a:ln w="12700">
            <a:solidFill>
              <a:srgbClr val="FF66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5" name="AutoShape 8"/>
          <p:cNvSpPr>
            <a:spLocks noChangeArrowheads="1"/>
          </p:cNvSpPr>
          <p:nvPr/>
        </p:nvSpPr>
        <p:spPr bwMode="auto">
          <a:xfrm>
            <a:off x="6934200" y="3581400"/>
            <a:ext cx="330200" cy="381000"/>
          </a:xfrm>
          <a:prstGeom prst="upArrow">
            <a:avLst>
              <a:gd name="adj1" fmla="val 50000"/>
              <a:gd name="adj2" fmla="val 288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6" name="Text Box 12"/>
          <p:cNvSpPr txBox="1">
            <a:spLocks noChangeArrowheads="1"/>
          </p:cNvSpPr>
          <p:nvPr/>
        </p:nvSpPr>
        <p:spPr bwMode="auto">
          <a:xfrm>
            <a:off x="5861050" y="3962400"/>
            <a:ext cx="3797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/>
              <a:t>Dominates as small x as one “just” has to scatter off the virtual gluon k’</a:t>
            </a:r>
          </a:p>
        </p:txBody>
      </p:sp>
      <p:sp>
        <p:nvSpPr>
          <p:cNvPr id="15367" name="Text Box 14"/>
          <p:cNvSpPr txBox="1">
            <a:spLocks noChangeArrowheads="1"/>
          </p:cNvSpPr>
          <p:nvPr/>
        </p:nvSpPr>
        <p:spPr bwMode="auto">
          <a:xfrm>
            <a:off x="152400" y="1828800"/>
            <a:ext cx="23114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Eikonal limit (large E, moderate q)</a:t>
            </a: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7016750" y="2147888"/>
            <a:ext cx="495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/>
              <a:t>k’</a:t>
            </a:r>
          </a:p>
        </p:txBody>
      </p:sp>
      <p:pic>
        <p:nvPicPr>
          <p:cNvPr id="15371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3" y="3962400"/>
            <a:ext cx="4681537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1238250" y="5562600"/>
            <a:ext cx="4375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</a:rPr>
              <a:t>Gluon thermal mass ~2T </a:t>
            </a:r>
            <a:r>
              <a:rPr lang="en-US" sz="1600">
                <a:solidFill>
                  <a:srgbClr val="FF3300"/>
                </a:solidFill>
              </a:rPr>
              <a:t>(phenomenological; not in BDMPS)</a:t>
            </a:r>
          </a:p>
        </p:txBody>
      </p:sp>
      <p:sp>
        <p:nvSpPr>
          <p:cNvPr id="15373" name="Text Box 3"/>
          <p:cNvSpPr txBox="1">
            <a:spLocks noChangeArrowheads="1"/>
          </p:cNvSpPr>
          <p:nvPr/>
        </p:nvSpPr>
        <p:spPr bwMode="auto">
          <a:xfrm>
            <a:off x="495300" y="5000625"/>
            <a:ext cx="825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/>
              <a:t>with</a:t>
            </a:r>
          </a:p>
        </p:txBody>
      </p:sp>
      <p:pic>
        <p:nvPicPr>
          <p:cNvPr id="15374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8450" y="4619625"/>
            <a:ext cx="7469188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AutoShape 17"/>
          <p:cNvSpPr>
            <a:spLocks/>
          </p:cNvSpPr>
          <p:nvPr/>
        </p:nvSpPr>
        <p:spPr bwMode="auto">
          <a:xfrm rot="5400000">
            <a:off x="4797425" y="5289550"/>
            <a:ext cx="228600" cy="412750"/>
          </a:xfrm>
          <a:prstGeom prst="rightBrace">
            <a:avLst>
              <a:gd name="adj1" fmla="val 15046"/>
              <a:gd name="adj2" fmla="val 50000"/>
            </a:avLst>
          </a:prstGeom>
          <a:noFill/>
          <a:ln w="12700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6604000" y="5578475"/>
            <a:ext cx="2559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</a:rPr>
              <a:t>Quark mass</a:t>
            </a:r>
            <a:endParaRPr lang="en-US" sz="1600">
              <a:solidFill>
                <a:srgbClr val="FF3300"/>
              </a:solidFill>
            </a:endParaRPr>
          </a:p>
        </p:txBody>
      </p:sp>
      <p:sp>
        <p:nvSpPr>
          <p:cNvPr id="15377" name="AutoShape 20"/>
          <p:cNvSpPr>
            <a:spLocks/>
          </p:cNvSpPr>
          <p:nvPr/>
        </p:nvSpPr>
        <p:spPr bwMode="auto">
          <a:xfrm rot="5400000">
            <a:off x="7108825" y="5365750"/>
            <a:ext cx="228600" cy="412750"/>
          </a:xfrm>
          <a:prstGeom prst="rightBrace">
            <a:avLst>
              <a:gd name="adj1" fmla="val 15046"/>
              <a:gd name="adj2" fmla="val 50000"/>
            </a:avLst>
          </a:prstGeom>
          <a:noFill/>
          <a:ln w="12700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78" name="Line 23"/>
          <p:cNvSpPr>
            <a:spLocks noChangeShapeType="1"/>
          </p:cNvSpPr>
          <p:nvPr/>
        </p:nvSpPr>
        <p:spPr bwMode="auto">
          <a:xfrm flipH="1" flipV="1">
            <a:off x="5200650" y="5991225"/>
            <a:ext cx="1651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5379" name="Line 24"/>
          <p:cNvSpPr>
            <a:spLocks noChangeShapeType="1"/>
          </p:cNvSpPr>
          <p:nvPr/>
        </p:nvSpPr>
        <p:spPr bwMode="auto">
          <a:xfrm flipV="1">
            <a:off x="7099300" y="5838825"/>
            <a:ext cx="1651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5380" name="Text Box 25"/>
          <p:cNvSpPr txBox="1">
            <a:spLocks noChangeArrowheads="1"/>
          </p:cNvSpPr>
          <p:nvPr/>
        </p:nvSpPr>
        <p:spPr bwMode="auto">
          <a:xfrm>
            <a:off x="2760662" y="6172200"/>
            <a:ext cx="6072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dirty="0">
                <a:solidFill>
                  <a:srgbClr val="CC0099"/>
                </a:solidFill>
              </a:rPr>
              <a:t>Both cures the </a:t>
            </a:r>
            <a:r>
              <a:rPr lang="en-US" dirty="0" smtClean="0">
                <a:solidFill>
                  <a:srgbClr val="CC0099"/>
                </a:solidFill>
              </a:rPr>
              <a:t>collinear </a:t>
            </a:r>
            <a:r>
              <a:rPr lang="en-US" dirty="0">
                <a:solidFill>
                  <a:srgbClr val="CC0099"/>
                </a:solidFill>
              </a:rPr>
              <a:t>divergences </a:t>
            </a:r>
            <a:r>
              <a:rPr lang="en-US" dirty="0" smtClean="0">
                <a:solidFill>
                  <a:srgbClr val="CC0099"/>
                </a:solidFill>
              </a:rPr>
              <a:t>and </a:t>
            </a:r>
            <a:r>
              <a:rPr lang="en-US" dirty="0">
                <a:solidFill>
                  <a:srgbClr val="CC0099"/>
                </a:solidFill>
              </a:rPr>
              <a:t>influence the radiation </a:t>
            </a:r>
            <a:r>
              <a:rPr lang="en-US" dirty="0" smtClean="0">
                <a:solidFill>
                  <a:srgbClr val="CC0099"/>
                </a:solidFill>
              </a:rPr>
              <a:t>spectra (dead cone effect)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51</a:t>
            </a:fld>
            <a:endParaRPr lang="en-US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1711325" y="3124200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2473325" y="3124200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495800" y="3124200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334000" y="3124200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6969125" y="3124200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7848600" y="3124200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165100" y="838200"/>
            <a:ext cx="96583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ym typeface="Symbol" pitchFamily="18" charset="2"/>
              </a:rPr>
              <a:t>Generalized </a:t>
            </a:r>
            <a:r>
              <a:rPr lang="en-US" sz="2400" dirty="0" err="1">
                <a:sym typeface="Symbol" pitchFamily="18" charset="2"/>
              </a:rPr>
              <a:t>Gunion-Bertsch</a:t>
            </a:r>
            <a:r>
              <a:rPr lang="en-US" sz="2400" dirty="0">
                <a:sym typeface="Symbol" pitchFamily="18" charset="2"/>
              </a:rPr>
              <a:t> (NO </a:t>
            </a:r>
            <a:r>
              <a:rPr lang="en-US" sz="2400" dirty="0" smtClean="0">
                <a:sym typeface="Symbol" pitchFamily="18" charset="2"/>
              </a:rPr>
              <a:t>COHERENCE) for finite HQ mass, dynamical light </a:t>
            </a:r>
            <a:r>
              <a:rPr lang="en-US" sz="2400" dirty="0" err="1" smtClean="0">
                <a:sym typeface="Symbol" pitchFamily="18" charset="2"/>
              </a:rPr>
              <a:t>partons</a:t>
            </a:r>
            <a:endParaRPr lang="en-US" sz="2400" dirty="0">
              <a:sym typeface="Symbol" pitchFamily="18" charset="2"/>
            </a:endParaRPr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hlink"/>
                </a:solidFill>
              </a:rPr>
              <a:t>Induced Energy Loss</a:t>
            </a:r>
            <a:endParaRPr lang="en-US" sz="3600" baseline="-25000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48200" y="3886200"/>
            <a:ext cx="800100" cy="838200"/>
          </a:xfrm>
          <a:prstGeom prst="rect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52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04800"/>
            <a:ext cx="9565252" cy="455826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058597"/>
            <a:ext cx="6110052" cy="59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hlink"/>
                </a:solidFill>
              </a:rPr>
              <a:t>M</a:t>
            </a:r>
            <a:r>
              <a:rPr lang="en-US" sz="2800" dirty="0" smtClean="0">
                <a:solidFill>
                  <a:schemeClr val="hlink"/>
                </a:solidFill>
              </a:rPr>
              <a:t>omentum imbalance: b-bar in </a:t>
            </a:r>
            <a:r>
              <a:rPr lang="en-US" sz="2800" dirty="0" err="1" smtClean="0">
                <a:solidFill>
                  <a:schemeClr val="hlink"/>
                </a:solidFill>
              </a:rPr>
              <a:t>Pb-Pb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936" y="1219200"/>
            <a:ext cx="2897870" cy="288915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100" y="3752633"/>
            <a:ext cx="2895600" cy="287676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81000" y="1488619"/>
            <a:ext cx="10567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Calibri" panose="020F0502020204030204" pitchFamily="34" charset="0"/>
              </a:rPr>
              <a:t>Coll</a:t>
            </a:r>
            <a:r>
              <a:rPr lang="fr-FR" sz="1600" dirty="0" smtClean="0">
                <a:latin typeface="Calibri" panose="020F0502020204030204" pitchFamily="34" charset="0"/>
              </a:rPr>
              <a:t> E. </a:t>
            </a:r>
            <a:r>
              <a:rPr lang="fr-FR" sz="1600" dirty="0" err="1" smtClean="0">
                <a:latin typeface="Calibri" panose="020F0502020204030204" pitchFamily="34" charset="0"/>
              </a:rPr>
              <a:t>loss</a:t>
            </a:r>
            <a:endParaRPr lang="fr-FR" sz="1600" dirty="0">
              <a:latin typeface="Calibri" panose="020F050202020403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3276600" y="1032301"/>
            <a:ext cx="26161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Pb-Pb @ 5TeV, 50-70%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5400" y="80754"/>
            <a:ext cx="990600" cy="86978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19100" y="4039224"/>
            <a:ext cx="14788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Calibri" panose="020F0502020204030204" pitchFamily="34" charset="0"/>
              </a:rPr>
              <a:t>Coll</a:t>
            </a:r>
            <a:r>
              <a:rPr lang="fr-FR" sz="1600" dirty="0" smtClean="0">
                <a:latin typeface="Calibri" panose="020F0502020204030204" pitchFamily="34" charset="0"/>
              </a:rPr>
              <a:t> +rad E. </a:t>
            </a:r>
            <a:r>
              <a:rPr lang="fr-FR" sz="1600" dirty="0" err="1" smtClean="0">
                <a:latin typeface="Calibri" panose="020F0502020204030204" pitchFamily="34" charset="0"/>
              </a:rPr>
              <a:t>loss</a:t>
            </a:r>
            <a:endParaRPr lang="fr-FR" sz="1600" dirty="0">
              <a:latin typeface="Calibri" panose="020F050202020403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3800" y="2310436"/>
            <a:ext cx="4762500" cy="345757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009" y="4379461"/>
            <a:ext cx="1266591" cy="25356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009" y="4699438"/>
            <a:ext cx="1165410" cy="25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6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54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058597"/>
            <a:ext cx="6110052" cy="59622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685800"/>
            <a:ext cx="8834851" cy="504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Modified DGLAP (“full”; model D)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6200" y="990600"/>
            <a:ext cx="9525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« Full » : </a:t>
            </a:r>
            <a:r>
              <a:rPr lang="fr-FR" sz="2000" b="1" dirty="0" err="1" smtClean="0"/>
              <a:t>we</a:t>
            </a:r>
            <a:r>
              <a:rPr lang="fr-FR" sz="2000" b="1" dirty="0" smtClean="0"/>
              <a:t> combine </a:t>
            </a:r>
            <a:r>
              <a:rPr lang="fr-FR" sz="2000" b="1" dirty="0" err="1" smtClean="0"/>
              <a:t>ingredients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from</a:t>
            </a:r>
            <a:r>
              <a:rPr lang="fr-FR" sz="2000" b="1" dirty="0" smtClean="0"/>
              <a:t> model A and model B:</a:t>
            </a:r>
          </a:p>
          <a:p>
            <a:endParaRPr lang="fr-FR" sz="2000" b="1" dirty="0"/>
          </a:p>
          <a:p>
            <a:r>
              <a:rPr lang="fr-FR" sz="2000" b="1" dirty="0" err="1" smtClean="0"/>
              <a:t>Both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induced</a:t>
            </a:r>
            <a:r>
              <a:rPr lang="fr-FR" sz="2000" b="1" dirty="0" smtClean="0"/>
              <a:t> radiation, </a:t>
            </a:r>
            <a:r>
              <a:rPr lang="fr-FR" sz="2000" b="1" dirty="0" err="1" smtClean="0"/>
              <a:t>rescattering</a:t>
            </a:r>
            <a:r>
              <a:rPr lang="fr-FR" sz="2000" b="1" dirty="0" smtClean="0"/>
              <a:t> of partons in the jet and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loss</a:t>
            </a:r>
            <a:r>
              <a:rPr lang="fr-FR" sz="2000" b="1" dirty="0" smtClean="0"/>
              <a:t> -&gt; medium </a:t>
            </a:r>
          </a:p>
          <a:p>
            <a:endParaRPr lang="fr-FR" sz="2000" b="1" dirty="0"/>
          </a:p>
          <a:p>
            <a:endParaRPr lang="fr-FR" sz="2000" b="1" dirty="0" smtClean="0"/>
          </a:p>
          <a:p>
            <a:endParaRPr lang="fr-FR" sz="2000" b="1" dirty="0"/>
          </a:p>
          <a:p>
            <a:endParaRPr lang="fr-FR" sz="2000" b="1" dirty="0" smtClean="0"/>
          </a:p>
          <a:p>
            <a:endParaRPr lang="fr-FR" sz="2000" b="1" dirty="0"/>
          </a:p>
          <a:p>
            <a:endParaRPr lang="fr-FR" sz="2000" b="1" dirty="0" smtClean="0">
              <a:solidFill>
                <a:srgbClr val="3333CC"/>
              </a:solidFill>
            </a:endParaRPr>
          </a:p>
          <a:p>
            <a:r>
              <a:rPr lang="fr-FR" sz="2000" b="1" dirty="0" smtClean="0">
                <a:solidFill>
                  <a:srgbClr val="3333CC"/>
                </a:solidFill>
              </a:rPr>
              <a:t>Motivation: </a:t>
            </a:r>
            <a:r>
              <a:rPr lang="fr-FR" sz="2000" b="1" dirty="0" err="1" smtClean="0">
                <a:solidFill>
                  <a:srgbClr val="3333CC"/>
                </a:solidFill>
              </a:rPr>
              <a:t>Looking</a:t>
            </a:r>
            <a:r>
              <a:rPr lang="fr-FR" sz="2000" b="1" dirty="0" smtClean="0">
                <a:solidFill>
                  <a:srgbClr val="3333CC"/>
                </a:solidFill>
              </a:rPr>
              <a:t> at </a:t>
            </a:r>
            <a:r>
              <a:rPr lang="fr-FR" sz="2000" b="1" dirty="0" err="1" smtClean="0">
                <a:solidFill>
                  <a:srgbClr val="3333CC"/>
                </a:solidFill>
              </a:rPr>
              <a:t>various</a:t>
            </a:r>
            <a:r>
              <a:rPr lang="fr-FR" sz="2000" b="1" dirty="0" smtClean="0">
                <a:solidFill>
                  <a:srgbClr val="3333CC"/>
                </a:solidFill>
              </a:rPr>
              <a:t> observables for </a:t>
            </a:r>
            <a:r>
              <a:rPr lang="fr-FR" sz="2000" b="1" dirty="0" err="1" smtClean="0">
                <a:solidFill>
                  <a:srgbClr val="3333CC"/>
                </a:solidFill>
              </a:rPr>
              <a:t>these</a:t>
            </a:r>
            <a:r>
              <a:rPr lang="fr-FR" sz="2000" b="1" dirty="0" smtClean="0">
                <a:solidFill>
                  <a:srgbClr val="3333CC"/>
                </a:solidFill>
              </a:rPr>
              <a:t> </a:t>
            </a:r>
            <a:r>
              <a:rPr lang="fr-FR" sz="2000" b="1" dirty="0" err="1" smtClean="0">
                <a:solidFill>
                  <a:srgbClr val="3333CC"/>
                </a:solidFill>
              </a:rPr>
              <a:t>models</a:t>
            </a:r>
            <a:r>
              <a:rPr lang="fr-FR" sz="2000" b="1" dirty="0" smtClean="0">
                <a:solidFill>
                  <a:srgbClr val="3333CC"/>
                </a:solidFill>
              </a:rPr>
              <a:t> </a:t>
            </a:r>
            <a:r>
              <a:rPr lang="fr-FR" sz="2000" b="1" dirty="0" err="1" smtClean="0">
                <a:solidFill>
                  <a:srgbClr val="3333CC"/>
                </a:solidFill>
              </a:rPr>
              <a:t>may</a:t>
            </a:r>
            <a:r>
              <a:rPr lang="fr-FR" sz="2000" b="1" dirty="0" smtClean="0">
                <a:solidFill>
                  <a:srgbClr val="3333CC"/>
                </a:solidFill>
              </a:rPr>
              <a:t> help us to </a:t>
            </a:r>
            <a:r>
              <a:rPr lang="fr-FR" sz="2000" b="1" dirty="0" err="1" smtClean="0">
                <a:solidFill>
                  <a:srgbClr val="3333CC"/>
                </a:solidFill>
              </a:rPr>
              <a:t>better</a:t>
            </a:r>
            <a:r>
              <a:rPr lang="fr-FR" sz="2000" b="1" dirty="0" smtClean="0">
                <a:solidFill>
                  <a:srgbClr val="3333CC"/>
                </a:solidFill>
              </a:rPr>
              <a:t> </a:t>
            </a:r>
            <a:r>
              <a:rPr lang="fr-FR" sz="2000" b="1" dirty="0" err="1" smtClean="0">
                <a:solidFill>
                  <a:srgbClr val="3333CC"/>
                </a:solidFill>
              </a:rPr>
              <a:t>understand</a:t>
            </a:r>
            <a:r>
              <a:rPr lang="fr-FR" sz="2000" b="1" dirty="0">
                <a:solidFill>
                  <a:srgbClr val="3333CC"/>
                </a:solidFill>
              </a:rPr>
              <a:t> </a:t>
            </a:r>
            <a:r>
              <a:rPr lang="fr-FR" sz="2000" b="1" dirty="0" smtClean="0">
                <a:solidFill>
                  <a:srgbClr val="3333CC"/>
                </a:solidFill>
              </a:rPr>
              <a:t>the </a:t>
            </a:r>
            <a:r>
              <a:rPr lang="fr-FR" sz="2000" b="1" dirty="0" err="1" smtClean="0">
                <a:solidFill>
                  <a:srgbClr val="3333CC"/>
                </a:solidFill>
              </a:rPr>
              <a:t>role</a:t>
            </a:r>
            <a:r>
              <a:rPr lang="fr-FR" sz="2000" b="1" dirty="0" smtClean="0">
                <a:solidFill>
                  <a:srgbClr val="3333CC"/>
                </a:solidFill>
              </a:rPr>
              <a:t> of </a:t>
            </a:r>
            <a:r>
              <a:rPr lang="fr-FR" sz="2000" b="1" dirty="0" err="1" smtClean="0">
                <a:solidFill>
                  <a:srgbClr val="3333CC"/>
                </a:solidFill>
              </a:rPr>
              <a:t>induced</a:t>
            </a:r>
            <a:r>
              <a:rPr lang="fr-FR" sz="2000" b="1" dirty="0" smtClean="0">
                <a:solidFill>
                  <a:srgbClr val="3333CC"/>
                </a:solidFill>
              </a:rPr>
              <a:t> </a:t>
            </a:r>
            <a:r>
              <a:rPr lang="fr-FR" sz="2000" b="1" dirty="0" err="1" smtClean="0">
                <a:solidFill>
                  <a:srgbClr val="3333CC"/>
                </a:solidFill>
              </a:rPr>
              <a:t>energy</a:t>
            </a:r>
            <a:r>
              <a:rPr lang="fr-FR" sz="2000" b="1" dirty="0" smtClean="0">
                <a:solidFill>
                  <a:srgbClr val="3333CC"/>
                </a:solidFill>
              </a:rPr>
              <a:t> </a:t>
            </a:r>
            <a:r>
              <a:rPr lang="fr-FR" sz="2000" b="1" dirty="0" err="1" smtClean="0">
                <a:solidFill>
                  <a:srgbClr val="3333CC"/>
                </a:solidFill>
              </a:rPr>
              <a:t>loss</a:t>
            </a:r>
            <a:endParaRPr lang="fr-FR" sz="2000" b="1" dirty="0" smtClean="0">
              <a:solidFill>
                <a:srgbClr val="3333CC"/>
              </a:solidFill>
            </a:endParaRPr>
          </a:p>
          <a:p>
            <a:endParaRPr lang="fr-FR" sz="2000" b="1" dirty="0">
              <a:solidFill>
                <a:srgbClr val="3333CC"/>
              </a:solidFill>
            </a:endParaRPr>
          </a:p>
          <a:p>
            <a:r>
              <a:rPr lang="fr-FR" sz="2000" b="1" dirty="0" smtClean="0"/>
              <a:t>Medium </a:t>
            </a:r>
            <a:r>
              <a:rPr lang="fr-FR" sz="2000" b="1" dirty="0" err="1" smtClean="0"/>
              <a:t>evolution</a:t>
            </a:r>
            <a:r>
              <a:rPr lang="fr-FR" sz="2000" b="1" dirty="0" smtClean="0"/>
              <a:t>: For the time, </a:t>
            </a:r>
            <a:r>
              <a:rPr lang="fr-FR" sz="2000" b="1" dirty="0" err="1" smtClean="0"/>
              <a:t>we</a:t>
            </a:r>
            <a:r>
              <a:rPr lang="fr-FR" sz="2000" b="1" dirty="0" smtClean="0"/>
              <a:t> use a </a:t>
            </a:r>
            <a:r>
              <a:rPr lang="fr-FR" sz="2000" b="1" dirty="0" err="1" smtClean="0"/>
              <a:t>toy</a:t>
            </a:r>
            <a:r>
              <a:rPr lang="fr-FR" sz="2000" b="1" dirty="0" smtClean="0"/>
              <a:t>-model </a:t>
            </a:r>
            <a:r>
              <a:rPr lang="fr-FR" sz="2000" b="1" dirty="0" err="1" smtClean="0"/>
              <a:t>parametrization</a:t>
            </a:r>
            <a:r>
              <a:rPr lang="fr-FR" sz="2000" b="1" dirty="0" smtClean="0"/>
              <a:t> of the transport coefficient: </a:t>
            </a:r>
          </a:p>
          <a:p>
            <a:endParaRPr lang="fr-FR" sz="2000" b="1" dirty="0"/>
          </a:p>
          <a:p>
            <a:r>
              <a:rPr lang="fr-FR" sz="2000" b="1" dirty="0" smtClean="0"/>
              <a:t>D &amp; C vs A: </a:t>
            </a:r>
            <a:r>
              <a:rPr lang="fr-FR" sz="2000" b="1" dirty="0" err="1" smtClean="0"/>
              <a:t>role</a:t>
            </a:r>
            <a:r>
              <a:rPr lang="fr-FR" sz="2000" b="1" dirty="0" smtClean="0"/>
              <a:t> of the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transfer</a:t>
            </a:r>
            <a:r>
              <a:rPr lang="fr-FR" sz="2000" b="1" dirty="0" smtClean="0"/>
              <a:t> -&gt; medium &amp; medium </a:t>
            </a:r>
            <a:r>
              <a:rPr lang="fr-FR" sz="2000" b="1" dirty="0" err="1" smtClean="0"/>
              <a:t>response</a:t>
            </a:r>
            <a:endParaRPr lang="fr-FR" sz="2000" b="1" dirty="0" smtClean="0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57425"/>
            <a:ext cx="59245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971550" y="3552825"/>
            <a:ext cx="5791199" cy="409575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934200" y="3567461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3399"/>
                </a:solidFill>
              </a:rPr>
              <a:t>Most « </a:t>
            </a:r>
            <a:r>
              <a:rPr lang="fr-FR" dirty="0" err="1" smtClean="0">
                <a:solidFill>
                  <a:srgbClr val="FF3399"/>
                </a:solidFill>
              </a:rPr>
              <a:t>realistic</a:t>
            </a:r>
            <a:r>
              <a:rPr lang="fr-FR" dirty="0" smtClean="0">
                <a:solidFill>
                  <a:srgbClr val="FF3399"/>
                </a:solidFill>
              </a:rPr>
              <a:t> »</a:t>
            </a:r>
            <a:endParaRPr lang="fr-FR" dirty="0">
              <a:solidFill>
                <a:srgbClr val="FF3399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90601" y="2867025"/>
            <a:ext cx="5791199" cy="409575"/>
          </a:xfrm>
          <a:prstGeom prst="rect">
            <a:avLst/>
          </a:prstGeom>
          <a:noFill/>
          <a:ln>
            <a:solidFill>
              <a:srgbClr val="99663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6934200" y="29072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996633"/>
                </a:solidFill>
              </a:rPr>
              <a:t>Most </a:t>
            </a:r>
            <a:r>
              <a:rPr lang="fr-FR" dirty="0" err="1" smtClean="0">
                <a:solidFill>
                  <a:srgbClr val="996633"/>
                </a:solidFill>
              </a:rPr>
              <a:t>questionable</a:t>
            </a:r>
            <a:endParaRPr lang="fr-FR" dirty="0">
              <a:solidFill>
                <a:srgbClr val="99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4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fld id="{30B75B91-57B4-40F0-B687-68EFD1DE7143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Further model ingredients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6200" y="990600"/>
            <a:ext cx="952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1. Medium </a:t>
            </a:r>
            <a:r>
              <a:rPr lang="fr-FR" sz="2000" dirty="0" err="1" smtClean="0"/>
              <a:t>evolution</a:t>
            </a:r>
            <a:r>
              <a:rPr lang="fr-FR" sz="2000" dirty="0" smtClean="0"/>
              <a:t>: For the time, </a:t>
            </a:r>
            <a:r>
              <a:rPr lang="fr-FR" sz="2000" dirty="0" err="1" smtClean="0"/>
              <a:t>we</a:t>
            </a:r>
            <a:r>
              <a:rPr lang="fr-FR" sz="2000" dirty="0" smtClean="0"/>
              <a:t> use a </a:t>
            </a:r>
            <a:r>
              <a:rPr lang="fr-FR" sz="2000" dirty="0" err="1" smtClean="0"/>
              <a:t>toy</a:t>
            </a:r>
            <a:r>
              <a:rPr lang="fr-FR" sz="2000" dirty="0" smtClean="0"/>
              <a:t>-model </a:t>
            </a:r>
            <a:r>
              <a:rPr lang="fr-FR" sz="2000" dirty="0" err="1" smtClean="0"/>
              <a:t>parametrization</a:t>
            </a:r>
            <a:r>
              <a:rPr lang="fr-FR" sz="2000" dirty="0" smtClean="0"/>
              <a:t> of the transport coefficient: </a:t>
            </a:r>
            <a:endParaRPr lang="fr-FR" sz="2000" dirty="0"/>
          </a:p>
        </p:txBody>
      </p:sp>
      <p:pic>
        <p:nvPicPr>
          <p:cNvPr id="3" name="Imag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762290"/>
            <a:ext cx="1973810" cy="650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958235" y="1754849"/>
            <a:ext cx="358303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With</a:t>
            </a:r>
            <a:r>
              <a:rPr lang="fr-FR" dirty="0" smtClean="0"/>
              <a:t> b=1.5 </a:t>
            </a:r>
            <a:r>
              <a:rPr lang="fr-FR" dirty="0" err="1" smtClean="0"/>
              <a:t>fm</a:t>
            </a:r>
            <a:r>
              <a:rPr lang="fr-FR" dirty="0" smtClean="0"/>
              <a:t>/c, c=2.2</a:t>
            </a:r>
          </a:p>
          <a:p>
            <a:pPr algn="ctr"/>
            <a:endParaRPr lang="fr-FR" sz="800" dirty="0"/>
          </a:p>
          <a:p>
            <a:pPr algn="ctr"/>
            <a:r>
              <a:rPr lang="fr-FR" dirty="0" smtClean="0"/>
              <a:t>(jet </a:t>
            </a:r>
            <a:r>
              <a:rPr lang="fr-FR" dirty="0" err="1" smtClean="0"/>
              <a:t>emanating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center of </a:t>
            </a:r>
          </a:p>
          <a:p>
            <a:pPr algn="ctr"/>
            <a:r>
              <a:rPr lang="fr-FR" dirty="0" smtClean="0"/>
              <a:t>the medium) 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6934200" y="1752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[Th. </a:t>
            </a:r>
            <a:r>
              <a:rPr lang="en-US" sz="1600" dirty="0" err="1"/>
              <a:t>Renk</a:t>
            </a:r>
            <a:r>
              <a:rPr lang="en-US" sz="1600" dirty="0"/>
              <a:t>: </a:t>
            </a:r>
            <a:r>
              <a:rPr lang="en-US" sz="1600" dirty="0" err="1"/>
              <a:t>Phys.Rev.C</a:t>
            </a:r>
            <a:r>
              <a:rPr lang="en-US" sz="1600" dirty="0"/>
              <a:t> 78, 034908 (2008)]</a:t>
            </a:r>
            <a:endParaRPr lang="fr-FR" sz="1600" dirty="0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897214"/>
            <a:ext cx="2445238" cy="811905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3124200" y="2940067"/>
            <a:ext cx="914400" cy="7262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343400" y="3133890"/>
            <a:ext cx="548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Parameter</a:t>
            </a:r>
            <a:r>
              <a:rPr lang="fr-FR" dirty="0" smtClean="0">
                <a:solidFill>
                  <a:srgbClr val="FF0000"/>
                </a:solidFill>
              </a:rPr>
              <a:t> fixing the jet-medium </a:t>
            </a:r>
            <a:r>
              <a:rPr lang="fr-FR" dirty="0" err="1" smtClean="0">
                <a:solidFill>
                  <a:srgbClr val="FF0000"/>
                </a:solidFill>
              </a:rPr>
              <a:t>coupling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5100" y="31338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with</a:t>
            </a:r>
            <a:endParaRPr lang="fr-FR" sz="2000" dirty="0"/>
          </a:p>
        </p:txBody>
      </p:sp>
      <p:sp>
        <p:nvSpPr>
          <p:cNvPr id="2" name="ZoneTexte 1"/>
          <p:cNvSpPr txBox="1"/>
          <p:nvPr/>
        </p:nvSpPr>
        <p:spPr>
          <a:xfrm>
            <a:off x="228600" y="3886200"/>
            <a:ext cx="9601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2. Evolutions are </a:t>
            </a:r>
            <a:r>
              <a:rPr lang="fr-FR" sz="2000" dirty="0" err="1" smtClean="0"/>
              <a:t>initiated</a:t>
            </a:r>
            <a:r>
              <a:rPr lang="fr-FR" sz="2000" dirty="0" smtClean="0"/>
              <a:t> </a:t>
            </a:r>
            <a:r>
              <a:rPr lang="fr-FR" sz="2000" dirty="0" err="1" smtClean="0"/>
              <a:t>starting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a HQ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E</a:t>
            </a:r>
            <a:r>
              <a:rPr lang="fr-FR" sz="2000" baseline="-25000" dirty="0" err="1" smtClean="0"/>
              <a:t>ini</a:t>
            </a:r>
            <a:r>
              <a:rPr lang="fr-FR" sz="2000" dirty="0" smtClean="0"/>
              <a:t> and a </a:t>
            </a:r>
            <a:r>
              <a:rPr lang="fr-FR" sz="2000" dirty="0" err="1" smtClean="0"/>
              <a:t>virtuality</a:t>
            </a:r>
            <a:r>
              <a:rPr lang="fr-FR" sz="2000" dirty="0" smtClean="0"/>
              <a:t> </a:t>
            </a:r>
            <a:r>
              <a:rPr lang="fr-FR" sz="2000" dirty="0" err="1" smtClean="0"/>
              <a:t>ranging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Q↑=</a:t>
            </a:r>
            <a:r>
              <a:rPr lang="fr-FR" sz="2000" dirty="0"/>
              <a:t> </a:t>
            </a:r>
            <a:r>
              <a:rPr lang="fr-FR" sz="2000" dirty="0" err="1"/>
              <a:t>E</a:t>
            </a:r>
            <a:r>
              <a:rPr lang="fr-FR" sz="2000" baseline="-25000" dirty="0" err="1"/>
              <a:t>ini</a:t>
            </a:r>
            <a:r>
              <a:rPr lang="fr-FR" sz="2000" dirty="0" smtClean="0"/>
              <a:t> down do Q</a:t>
            </a:r>
            <a:r>
              <a:rPr lang="fr-FR" sz="2000" baseline="-25000" dirty="0" smtClean="0"/>
              <a:t>0</a:t>
            </a:r>
            <a:r>
              <a:rPr lang="fr-FR" sz="2000" dirty="0" smtClean="0"/>
              <a:t>≈1 </a:t>
            </a:r>
            <a:r>
              <a:rPr lang="fr-FR" sz="2000" dirty="0" err="1" smtClean="0"/>
              <a:t>GeV</a:t>
            </a:r>
            <a:endParaRPr lang="fr-FR" sz="2000" dirty="0" smtClean="0"/>
          </a:p>
          <a:p>
            <a:endParaRPr lang="fr-FR" sz="2000" dirty="0"/>
          </a:p>
          <a:p>
            <a:r>
              <a:rPr lang="fr-FR" sz="2000" dirty="0" smtClean="0"/>
              <a:t>3. For the </a:t>
            </a:r>
            <a:r>
              <a:rPr lang="fr-FR" sz="2000" dirty="0" err="1" smtClean="0"/>
              <a:t>following</a:t>
            </a:r>
            <a:r>
              <a:rPr lang="fr-FR" sz="2000" dirty="0" smtClean="0"/>
              <a:t> </a:t>
            </a:r>
            <a:r>
              <a:rPr lang="fr-FR" sz="2000" dirty="0" err="1" smtClean="0"/>
              <a:t>results</a:t>
            </a:r>
            <a:r>
              <a:rPr lang="fr-FR" sz="2000" dirty="0" smtClean="0"/>
              <a:t>: no </a:t>
            </a:r>
            <a:r>
              <a:rPr lang="fr-FR" sz="2000" dirty="0" err="1" smtClean="0"/>
              <a:t>further</a:t>
            </a:r>
            <a:r>
              <a:rPr lang="fr-FR" sz="2000" dirty="0" smtClean="0"/>
              <a:t> </a:t>
            </a:r>
            <a:r>
              <a:rPr lang="fr-FR" sz="2000" dirty="0" err="1" smtClean="0"/>
              <a:t>evolution</a:t>
            </a:r>
            <a:r>
              <a:rPr lang="fr-FR" sz="2000" dirty="0" smtClean="0"/>
              <a:t> in the </a:t>
            </a:r>
          </a:p>
          <a:p>
            <a:r>
              <a:rPr lang="fr-FR" sz="2000" dirty="0" smtClean="0"/>
              <a:t>QGP once partons are on-</a:t>
            </a:r>
            <a:r>
              <a:rPr lang="fr-FR" sz="2000" dirty="0" err="1" smtClean="0"/>
              <a:t>shell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309749"/>
            <a:ext cx="3352800" cy="234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 flipH="1">
            <a:off x="7162800" y="48768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083425" y="45720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quark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8393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Double differential angular correlations</a:t>
            </a:r>
            <a:endParaRPr lang="en-US" sz="2800" baseline="-25000" dirty="0">
              <a:solidFill>
                <a:schemeClr val="tx2"/>
              </a:solidFill>
              <a:latin typeface="Symbol" panose="05050102010706020507" pitchFamily="18" charset="2"/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71464"/>
            <a:ext cx="5548313" cy="577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V="1">
            <a:off x="2209800" y="12192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8100" y="1476970"/>
            <a:ext cx="2323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Angle </a:t>
            </a:r>
            <a:r>
              <a:rPr lang="fr-FR" dirty="0" err="1" smtClean="0"/>
              <a:t>between</a:t>
            </a:r>
            <a:r>
              <a:rPr lang="fr-FR" dirty="0" smtClean="0"/>
              <a:t> jet and HQ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6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 Box 10 1"/>
          <p:cNvSpPr txBox="1">
            <a:spLocks noChangeArrowheads="1"/>
          </p:cNvSpPr>
          <p:nvPr/>
        </p:nvSpPr>
        <p:spPr bwMode="auto">
          <a:xfrm>
            <a:off x="255562" y="914400"/>
            <a:ext cx="9567888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Challenge: tagging on the “central” Q, i.e. getting closer to the ideal “penetrating </a:t>
            </a:r>
            <a:r>
              <a:rPr lang="en-US" sz="2000" dirty="0" smtClean="0">
                <a:latin typeface="Calibri" panose="020F0502020204030204" pitchFamily="34" charset="0"/>
              </a:rPr>
              <a:t>								probe</a:t>
            </a:r>
            <a:r>
              <a:rPr lang="en-US" sz="2000" dirty="0">
                <a:latin typeface="Calibri" panose="020F0502020204030204" pitchFamily="34" charset="0"/>
              </a:rPr>
              <a:t>” concept: 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kern="0" dirty="0">
                <a:latin typeface="Calibri" panose="020F0502020204030204" pitchFamily="34" charset="0"/>
              </a:rPr>
              <a:t>Reversing the argument: </a:t>
            </a:r>
            <a:r>
              <a:rPr lang="en-US" sz="2000" kern="0" dirty="0" smtClean="0">
                <a:latin typeface="Calibri" panose="020F0502020204030204" pitchFamily="34" charset="0"/>
              </a:rPr>
              <a:t>selecting 			     </a:t>
            </a:r>
            <a:r>
              <a:rPr lang="en-US" sz="2000" dirty="0" smtClean="0">
                <a:latin typeface="Calibri" panose="020F0502020204030204" pitchFamily="34" charset="0"/>
              </a:rPr>
              <a:t>might </a:t>
            </a:r>
            <a:r>
              <a:rPr lang="en-US" sz="2000" dirty="0">
                <a:latin typeface="Calibri" panose="020F0502020204030204" pitchFamily="34" charset="0"/>
              </a:rPr>
              <a:t>bias the data in favor of “central” pairs  </a:t>
            </a:r>
            <a:endParaRPr lang="fr-FR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fr-FR" sz="2000" dirty="0">
              <a:latin typeface="Calibri" panose="020F0502020204030204" pitchFamily="34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hlink"/>
                </a:solidFill>
              </a:rPr>
              <a:t>Once upon a time: momentum imbalance for hot core</a:t>
            </a:r>
            <a:endParaRPr lang="en-US" sz="2800" baseline="-25000" dirty="0">
              <a:solidFill>
                <a:schemeClr val="tx2"/>
              </a:solidFill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755500" y="6111022"/>
            <a:ext cx="2693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400" b="1" dirty="0" err="1" smtClean="0">
                <a:latin typeface="Calibri" panose="020F0502020204030204" pitchFamily="34" charset="0"/>
              </a:rPr>
              <a:t>Gossiaux</a:t>
            </a:r>
            <a:r>
              <a:rPr lang="en-US" sz="1400" b="1" dirty="0" smtClean="0">
                <a:latin typeface="Calibri" panose="020F0502020204030204" pitchFamily="34" charset="0"/>
              </a:rPr>
              <a:t> et al, PHYSICAL </a:t>
            </a:r>
            <a:r>
              <a:rPr lang="en-US" sz="1400" b="1" dirty="0">
                <a:latin typeface="Calibri" panose="020F0502020204030204" pitchFamily="34" charset="0"/>
              </a:rPr>
              <a:t>REVIEW C 79, 044906 (2009)</a:t>
            </a:r>
          </a:p>
        </p:txBody>
      </p:sp>
      <p:graphicFrame>
        <p:nvGraphicFramePr>
          <p:cNvPr id="29" name="Object 53"/>
          <p:cNvGraphicFramePr>
            <a:graphicFrameLocks noChangeAspect="1"/>
          </p:cNvGraphicFramePr>
          <p:nvPr>
            <p:extLst/>
          </p:nvPr>
        </p:nvGraphicFramePr>
        <p:xfrm>
          <a:off x="992187" y="3505200"/>
          <a:ext cx="4037013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00" name="Équation" r:id="rId4" imgW="2044440" imgH="279360" progId="Equation.3">
                  <p:embed/>
                </p:oleObj>
              </mc:Choice>
              <mc:Fallback>
                <p:oleObj name="Équation" r:id="rId4" imgW="2044440" imgH="279360" progId="Equation.3">
                  <p:embed/>
                  <p:pic>
                    <p:nvPicPr>
                      <p:cNvPr id="29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7" y="3505200"/>
                        <a:ext cx="4037013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55"/>
          <p:cNvGrpSpPr>
            <a:grpSpLocks/>
          </p:cNvGrpSpPr>
          <p:nvPr/>
        </p:nvGrpSpPr>
        <p:grpSpPr bwMode="auto">
          <a:xfrm>
            <a:off x="776288" y="1225550"/>
            <a:ext cx="1890712" cy="2447925"/>
            <a:chOff x="489" y="663"/>
            <a:chExt cx="1191" cy="1542"/>
          </a:xfrm>
        </p:grpSpPr>
        <p:grpSp>
          <p:nvGrpSpPr>
            <p:cNvPr id="33" name="Group 48"/>
            <p:cNvGrpSpPr>
              <a:grpSpLocks/>
            </p:cNvGrpSpPr>
            <p:nvPr/>
          </p:nvGrpSpPr>
          <p:grpSpPr bwMode="auto">
            <a:xfrm>
              <a:off x="546" y="890"/>
              <a:ext cx="1134" cy="1315"/>
              <a:chOff x="807" y="890"/>
              <a:chExt cx="1134" cy="1315"/>
            </a:xfrm>
          </p:grpSpPr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852" y="1001"/>
                <a:ext cx="1089" cy="1043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flipV="1">
                <a:off x="1532" y="890"/>
                <a:ext cx="273" cy="36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4" name="Line 45"/>
              <p:cNvSpPr>
                <a:spLocks noChangeShapeType="1"/>
              </p:cNvSpPr>
              <p:nvPr/>
            </p:nvSpPr>
            <p:spPr bwMode="auto">
              <a:xfrm flipH="1">
                <a:off x="807" y="1298"/>
                <a:ext cx="681" cy="90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5" name="AutoShape 46"/>
              <p:cNvSpPr>
                <a:spLocks/>
              </p:cNvSpPr>
              <p:nvPr/>
            </p:nvSpPr>
            <p:spPr bwMode="auto">
              <a:xfrm rot="2321727">
                <a:off x="1396" y="935"/>
                <a:ext cx="182" cy="227"/>
              </a:xfrm>
              <a:prstGeom prst="leftBrace">
                <a:avLst>
                  <a:gd name="adj1" fmla="val 10394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6" name="AutoShape 47"/>
              <p:cNvSpPr>
                <a:spLocks/>
              </p:cNvSpPr>
              <p:nvPr/>
            </p:nvSpPr>
            <p:spPr bwMode="auto">
              <a:xfrm rot="2321727">
                <a:off x="1043" y="1102"/>
                <a:ext cx="182" cy="771"/>
              </a:xfrm>
              <a:prstGeom prst="leftBrace">
                <a:avLst>
                  <a:gd name="adj1" fmla="val 35302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+mn-cs"/>
                </a:endParaRPr>
              </a:p>
            </p:txBody>
          </p:sp>
        </p:grpSp>
        <p:graphicFrame>
          <p:nvGraphicFramePr>
            <p:cNvPr id="34" name="Object 50"/>
            <p:cNvGraphicFramePr>
              <a:graphicFrameLocks noChangeAspect="1"/>
            </p:cNvGraphicFramePr>
            <p:nvPr/>
          </p:nvGraphicFramePr>
          <p:xfrm>
            <a:off x="886" y="663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601" name="Equation" r:id="rId6" imgW="228600" imgH="291960" progId="Equation.3">
                    <p:embed/>
                  </p:oleObj>
                </mc:Choice>
                <mc:Fallback>
                  <p:oleObj name="Equation" r:id="rId6" imgW="228600" imgH="291960" progId="Equation.3">
                    <p:embed/>
                    <p:pic>
                      <p:nvPicPr>
                        <p:cNvPr id="34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6" y="663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51"/>
            <p:cNvGraphicFramePr>
              <a:graphicFrameLocks noChangeAspect="1"/>
            </p:cNvGraphicFramePr>
            <p:nvPr/>
          </p:nvGraphicFramePr>
          <p:xfrm>
            <a:off x="489" y="1162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602" name="Equation" r:id="rId8" imgW="228600" imgH="291960" progId="Equation.3">
                    <p:embed/>
                  </p:oleObj>
                </mc:Choice>
                <mc:Fallback>
                  <p:oleObj name="Equation" r:id="rId8" imgW="228600" imgH="291960" progId="Equation.3">
                    <p:embed/>
                    <p:pic>
                      <p:nvPicPr>
                        <p:cNvPr id="35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" y="1162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Oval 54"/>
            <p:cNvSpPr>
              <a:spLocks noChangeArrowheads="1"/>
            </p:cNvSpPr>
            <p:nvPr/>
          </p:nvSpPr>
          <p:spPr bwMode="auto">
            <a:xfrm>
              <a:off x="1170" y="1208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47" name="Group 92"/>
          <p:cNvGrpSpPr>
            <a:grpSpLocks/>
          </p:cNvGrpSpPr>
          <p:nvPr/>
        </p:nvGrpSpPr>
        <p:grpSpPr bwMode="auto">
          <a:xfrm>
            <a:off x="4089400" y="1587500"/>
            <a:ext cx="1963738" cy="1800225"/>
            <a:chOff x="2563" y="664"/>
            <a:chExt cx="1237" cy="1134"/>
          </a:xfrm>
        </p:grpSpPr>
        <p:sp>
          <p:nvSpPr>
            <p:cNvPr id="48" name="Oval 58"/>
            <p:cNvSpPr>
              <a:spLocks noChangeArrowheads="1"/>
            </p:cNvSpPr>
            <p:nvPr/>
          </p:nvSpPr>
          <p:spPr bwMode="auto">
            <a:xfrm>
              <a:off x="2711" y="755"/>
              <a:ext cx="1089" cy="104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50" name="Line 59"/>
            <p:cNvSpPr>
              <a:spLocks noChangeShapeType="1"/>
            </p:cNvSpPr>
            <p:nvPr/>
          </p:nvSpPr>
          <p:spPr bwMode="auto">
            <a:xfrm flipV="1">
              <a:off x="3244" y="664"/>
              <a:ext cx="420" cy="58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51" name="Line 60"/>
            <p:cNvSpPr>
              <a:spLocks noChangeShapeType="1"/>
            </p:cNvSpPr>
            <p:nvPr/>
          </p:nvSpPr>
          <p:spPr bwMode="auto">
            <a:xfrm flipH="1">
              <a:off x="2802" y="1299"/>
              <a:ext cx="396" cy="49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52" name="AutoShape 61"/>
            <p:cNvSpPr>
              <a:spLocks/>
            </p:cNvSpPr>
            <p:nvPr/>
          </p:nvSpPr>
          <p:spPr bwMode="auto">
            <a:xfrm rot="2321727">
              <a:off x="3202" y="724"/>
              <a:ext cx="182" cy="499"/>
            </a:xfrm>
            <a:prstGeom prst="leftBrace">
              <a:avLst>
                <a:gd name="adj1" fmla="val 22848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53" name="AutoShape 62"/>
            <p:cNvSpPr>
              <a:spLocks/>
            </p:cNvSpPr>
            <p:nvPr/>
          </p:nvSpPr>
          <p:spPr bwMode="auto">
            <a:xfrm rot="2321727">
              <a:off x="2812" y="1131"/>
              <a:ext cx="182" cy="484"/>
            </a:xfrm>
            <a:prstGeom prst="leftBrace">
              <a:avLst>
                <a:gd name="adj1" fmla="val 22161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graphicFrame>
          <p:nvGraphicFramePr>
            <p:cNvPr id="54" name="Object 63"/>
            <p:cNvGraphicFramePr>
              <a:graphicFrameLocks noChangeAspect="1"/>
            </p:cNvGraphicFramePr>
            <p:nvPr/>
          </p:nvGraphicFramePr>
          <p:xfrm>
            <a:off x="2881" y="709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603" name="Equation" r:id="rId10" imgW="228600" imgH="291960" progId="Equation.3">
                    <p:embed/>
                  </p:oleObj>
                </mc:Choice>
                <mc:Fallback>
                  <p:oleObj name="Equation" r:id="rId10" imgW="228600" imgH="291960" progId="Equation.3">
                    <p:embed/>
                    <p:pic>
                      <p:nvPicPr>
                        <p:cNvPr id="54" name="Object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1" y="709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64"/>
            <p:cNvGraphicFramePr>
              <a:graphicFrameLocks noChangeAspect="1"/>
            </p:cNvGraphicFramePr>
            <p:nvPr/>
          </p:nvGraphicFramePr>
          <p:xfrm>
            <a:off x="2563" y="981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604" name="Equation" r:id="rId11" imgW="228600" imgH="291960" progId="Equation.3">
                    <p:embed/>
                  </p:oleObj>
                </mc:Choice>
                <mc:Fallback>
                  <p:oleObj name="Equation" r:id="rId11" imgW="228600" imgH="291960" progId="Equation.3">
                    <p:embed/>
                    <p:pic>
                      <p:nvPicPr>
                        <p:cNvPr id="55" name="Object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3" y="981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Oval 65"/>
            <p:cNvSpPr>
              <a:spLocks noChangeArrowheads="1"/>
            </p:cNvSpPr>
            <p:nvPr/>
          </p:nvSpPr>
          <p:spPr bwMode="auto">
            <a:xfrm>
              <a:off x="3153" y="1208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</p:grpSp>
      <p:graphicFrame>
        <p:nvGraphicFramePr>
          <p:cNvPr id="57" name="Object 66"/>
          <p:cNvGraphicFramePr>
            <a:graphicFrameLocks noChangeAspect="1"/>
          </p:cNvGraphicFramePr>
          <p:nvPr>
            <p:extLst/>
          </p:nvPr>
        </p:nvGraphicFramePr>
        <p:xfrm>
          <a:off x="6530975" y="2087563"/>
          <a:ext cx="26590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05" name="Équation" r:id="rId13" imgW="1346040" imgH="533160" progId="Equation.3">
                  <p:embed/>
                </p:oleObj>
              </mc:Choice>
              <mc:Fallback>
                <p:oleObj name="Équation" r:id="rId13" imgW="1346040" imgH="533160" progId="Equation.3">
                  <p:embed/>
                  <p:pic>
                    <p:nvPicPr>
                      <p:cNvPr id="57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0975" y="2087563"/>
                        <a:ext cx="2659063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68"/>
          <p:cNvGraphicFramePr>
            <a:graphicFrameLocks noChangeAspect="1"/>
          </p:cNvGraphicFramePr>
          <p:nvPr>
            <p:extLst/>
          </p:nvPr>
        </p:nvGraphicFramePr>
        <p:xfrm>
          <a:off x="4289425" y="4367213"/>
          <a:ext cx="2654300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06" name="Équation" r:id="rId15" imgW="1346040" imgH="279360" progId="Equation.3">
                  <p:embed/>
                </p:oleObj>
              </mc:Choice>
              <mc:Fallback>
                <p:oleObj name="Équation" r:id="rId15" imgW="1346040" imgH="279360" progId="Equation.3">
                  <p:embed/>
                  <p:pic>
                    <p:nvPicPr>
                      <p:cNvPr id="6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9425" y="4367213"/>
                        <a:ext cx="2654300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71"/>
          <p:cNvSpPr txBox="1">
            <a:spLocks noChangeArrowheads="1"/>
          </p:cNvSpPr>
          <p:nvPr/>
        </p:nvSpPr>
        <p:spPr bwMode="auto">
          <a:xfrm>
            <a:off x="2865438" y="2306638"/>
            <a:ext cx="1008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Calibri" panose="020F0502020204030204" pitchFamily="34" charset="0"/>
                <a:cs typeface="+mn-cs"/>
              </a:rPr>
              <a:t>while</a:t>
            </a:r>
            <a:r>
              <a:rPr lang="en-US" sz="2800" dirty="0">
                <a:solidFill>
                  <a:srgbClr val="3333CC"/>
                </a:solidFill>
                <a:latin typeface="Times New Roman" pitchFamily="18" charset="0"/>
                <a:cs typeface="+mn-cs"/>
              </a:rPr>
              <a:t>  </a:t>
            </a:r>
            <a:endParaRPr lang="fr-FR" sz="2400" dirty="0">
              <a:solidFill>
                <a:srgbClr val="3333CC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63" name="Text Box 72"/>
          <p:cNvSpPr txBox="1">
            <a:spLocks noChangeArrowheads="1"/>
          </p:cNvSpPr>
          <p:nvPr/>
        </p:nvSpPr>
        <p:spPr bwMode="auto">
          <a:xfrm>
            <a:off x="271463" y="5508625"/>
            <a:ext cx="1658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CC0099"/>
                </a:solidFill>
                <a:latin typeface="Calibri" panose="020F0502020204030204" pitchFamily="34" charset="0"/>
                <a:cs typeface="+mn-cs"/>
              </a:rPr>
              <a:t>Possible caveat:</a:t>
            </a:r>
            <a:endParaRPr lang="fr-FR" sz="2400" dirty="0">
              <a:solidFill>
                <a:srgbClr val="CC0099"/>
              </a:solidFill>
              <a:latin typeface="Calibri" panose="020F0502020204030204" pitchFamily="34" charset="0"/>
              <a:cs typeface="+mn-cs"/>
            </a:endParaRPr>
          </a:p>
        </p:txBody>
      </p:sp>
      <p:grpSp>
        <p:nvGrpSpPr>
          <p:cNvPr id="64" name="Group 91"/>
          <p:cNvGrpSpPr>
            <a:grpSpLocks/>
          </p:cNvGrpSpPr>
          <p:nvPr/>
        </p:nvGrpSpPr>
        <p:grpSpPr bwMode="auto">
          <a:xfrm>
            <a:off x="2144713" y="5181600"/>
            <a:ext cx="2303462" cy="1655763"/>
            <a:chOff x="1351" y="3088"/>
            <a:chExt cx="1451" cy="1043"/>
          </a:xfrm>
        </p:grpSpPr>
        <p:sp>
          <p:nvSpPr>
            <p:cNvPr id="65" name="Oval 75"/>
            <p:cNvSpPr>
              <a:spLocks noChangeArrowheads="1"/>
            </p:cNvSpPr>
            <p:nvPr/>
          </p:nvSpPr>
          <p:spPr bwMode="auto">
            <a:xfrm>
              <a:off x="1532" y="3088"/>
              <a:ext cx="1089" cy="104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66" name="Line 76"/>
            <p:cNvSpPr>
              <a:spLocks noChangeShapeType="1"/>
            </p:cNvSpPr>
            <p:nvPr/>
          </p:nvSpPr>
          <p:spPr bwMode="auto">
            <a:xfrm flipH="1" flipV="1">
              <a:off x="1351" y="3339"/>
              <a:ext cx="6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67" name="Line 77"/>
            <p:cNvSpPr>
              <a:spLocks noChangeShapeType="1"/>
            </p:cNvSpPr>
            <p:nvPr/>
          </p:nvSpPr>
          <p:spPr bwMode="auto">
            <a:xfrm flipV="1">
              <a:off x="2077" y="3339"/>
              <a:ext cx="7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graphicFrame>
          <p:nvGraphicFramePr>
            <p:cNvPr id="68" name="Object 80"/>
            <p:cNvGraphicFramePr>
              <a:graphicFrameLocks noChangeAspect="1"/>
            </p:cNvGraphicFramePr>
            <p:nvPr/>
          </p:nvGraphicFramePr>
          <p:xfrm>
            <a:off x="2246" y="3385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607" name="Equation" r:id="rId17" imgW="228600" imgH="291960" progId="Equation.3">
                    <p:embed/>
                  </p:oleObj>
                </mc:Choice>
                <mc:Fallback>
                  <p:oleObj name="Equation" r:id="rId17" imgW="228600" imgH="291960" progId="Equation.3">
                    <p:embed/>
                    <p:pic>
                      <p:nvPicPr>
                        <p:cNvPr id="68" name="Object 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6" y="3385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" name="Object 81"/>
            <p:cNvGraphicFramePr>
              <a:graphicFrameLocks noChangeAspect="1"/>
            </p:cNvGraphicFramePr>
            <p:nvPr/>
          </p:nvGraphicFramePr>
          <p:xfrm>
            <a:off x="1669" y="3385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608" name="Equation" r:id="rId18" imgW="228600" imgH="291960" progId="Equation.3">
                    <p:embed/>
                  </p:oleObj>
                </mc:Choice>
                <mc:Fallback>
                  <p:oleObj name="Equation" r:id="rId18" imgW="228600" imgH="291960" progId="Equation.3">
                    <p:embed/>
                    <p:pic>
                      <p:nvPicPr>
                        <p:cNvPr id="69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9" y="3385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0" name="Oval 82"/>
            <p:cNvSpPr>
              <a:spLocks noChangeArrowheads="1"/>
            </p:cNvSpPr>
            <p:nvPr/>
          </p:nvSpPr>
          <p:spPr bwMode="auto">
            <a:xfrm>
              <a:off x="1986" y="3249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  <p:sp>
          <p:nvSpPr>
            <p:cNvPr id="71" name="Text Box 84"/>
            <p:cNvSpPr txBox="1">
              <a:spLocks noChangeArrowheads="1"/>
            </p:cNvSpPr>
            <p:nvPr/>
          </p:nvSpPr>
          <p:spPr bwMode="auto">
            <a:xfrm>
              <a:off x="1850" y="3414"/>
              <a:ext cx="40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+mn-cs"/>
                  <a:sym typeface="Symbol" pitchFamily="18" charset="2"/>
                </a:rPr>
                <a:t></a:t>
              </a: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72" name="Line 85"/>
          <p:cNvSpPr>
            <a:spLocks noChangeShapeType="1"/>
          </p:cNvSpPr>
          <p:nvPr/>
        </p:nvSpPr>
        <p:spPr bwMode="auto">
          <a:xfrm flipH="1">
            <a:off x="1857375" y="2017713"/>
            <a:ext cx="107950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+mn-cs"/>
            </a:endParaRPr>
          </a:p>
        </p:txBody>
      </p:sp>
      <p:sp>
        <p:nvSpPr>
          <p:cNvPr id="73" name="Line 86"/>
          <p:cNvSpPr>
            <a:spLocks noChangeShapeType="1"/>
          </p:cNvSpPr>
          <p:nvPr/>
        </p:nvSpPr>
        <p:spPr bwMode="auto">
          <a:xfrm flipH="1" flipV="1">
            <a:off x="2360613" y="1801813"/>
            <a:ext cx="504825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+mn-cs"/>
            </a:endParaRPr>
          </a:p>
        </p:txBody>
      </p:sp>
      <p:sp>
        <p:nvSpPr>
          <p:cNvPr id="74" name="Text Box 87"/>
          <p:cNvSpPr txBox="1">
            <a:spLocks noChangeArrowheads="1"/>
          </p:cNvSpPr>
          <p:nvPr/>
        </p:nvSpPr>
        <p:spPr bwMode="auto">
          <a:xfrm>
            <a:off x="2936875" y="1665288"/>
            <a:ext cx="86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+mn-cs"/>
                <a:sym typeface="Symbol" pitchFamily="18" charset="2"/>
              </a:rPr>
              <a:t>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+mn-cs"/>
              </a:rPr>
              <a:t> back to back</a:t>
            </a:r>
            <a:endParaRPr lang="fr-FR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5" name="Text Box 88"/>
          <p:cNvSpPr txBox="1">
            <a:spLocks noChangeArrowheads="1"/>
          </p:cNvSpPr>
          <p:nvPr/>
        </p:nvSpPr>
        <p:spPr bwMode="auto">
          <a:xfrm>
            <a:off x="4737100" y="5580063"/>
            <a:ext cx="5016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990099"/>
                </a:solidFill>
                <a:latin typeface="Calibri" panose="020F0502020204030204" pitchFamily="34" charset="0"/>
                <a:cs typeface="+mn-cs"/>
                <a:sym typeface="Symbol" pitchFamily="18" charset="2"/>
              </a:rPr>
              <a:t> </a:t>
            </a:r>
            <a:r>
              <a:rPr lang="en-US" sz="2400" b="1" dirty="0">
                <a:solidFill>
                  <a:srgbClr val="990099"/>
                </a:solidFill>
                <a:latin typeface="Calibri" panose="020F0502020204030204" pitchFamily="34" charset="0"/>
                <a:cs typeface="+mn-cs"/>
              </a:rPr>
              <a:t>Need for a detailed study</a:t>
            </a:r>
            <a:r>
              <a:rPr lang="en-US" sz="2400" b="1" dirty="0">
                <a:solidFill>
                  <a:srgbClr val="CC00FF"/>
                </a:solidFill>
                <a:latin typeface="Calibri" panose="020F0502020204030204" pitchFamily="34" charset="0"/>
                <a:cs typeface="+mn-cs"/>
              </a:rPr>
              <a:t> </a:t>
            </a:r>
            <a:endParaRPr lang="fr-FR" sz="2400" b="1" dirty="0">
              <a:solidFill>
                <a:srgbClr val="CC00FF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E9F4-9D15-4D14-9D8E-8C9786209BA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25" name="Text Box 29"/>
          <p:cNvSpPr txBox="1">
            <a:spLocks noChangeArrowheads="1"/>
          </p:cNvSpPr>
          <p:nvPr/>
        </p:nvSpPr>
        <p:spPr bwMode="auto">
          <a:xfrm>
            <a:off x="5243513" y="2416175"/>
            <a:ext cx="42465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Indeed some (favorable) bias for init p</a:t>
            </a:r>
            <a:r>
              <a:rPr kumimoji="0" 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baseline="3000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&gt; 5GeV/c and “small”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baseline="3000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endParaRPr kumimoji="0" lang="fr-FR" sz="2800" b="0" i="0" u="none" strike="noStrike" kern="1200" cap="none" spc="0" normalizeH="0" baseline="30000" noProof="0">
              <a:ln>
                <a:noFill/>
              </a:ln>
              <a:solidFill>
                <a:srgbClr val="CC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36" name="Text Box 40"/>
          <p:cNvSpPr txBox="1">
            <a:spLocks noChangeArrowheads="1"/>
          </p:cNvSpPr>
          <p:nvPr/>
        </p:nvSpPr>
        <p:spPr bwMode="auto">
          <a:xfrm>
            <a:off x="1655763" y="5876925"/>
            <a:ext cx="6392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79500" marR="0" lvl="0" indent="-10795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However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: No access to p</a:t>
            </a:r>
            <a:r>
              <a:rPr kumimoji="0" 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</a:t>
            </a:r>
            <a:r>
              <a:rPr kumimoji="0" lang="en-US" sz="2800" b="0" i="0" u="none" strike="noStrike" kern="1200" cap="none" spc="0" normalizeH="0" baseline="3000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in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!!!</a:t>
            </a:r>
            <a:endParaRPr kumimoji="0" lang="fr-FR" sz="2800" b="0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23" name="Text Box 27"/>
          <p:cNvSpPr txBox="1">
            <a:spLocks noChangeArrowheads="1"/>
          </p:cNvSpPr>
          <p:nvPr/>
        </p:nvSpPr>
        <p:spPr bwMode="auto">
          <a:xfrm>
            <a:off x="344488" y="765175"/>
            <a:ext cx="9072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Average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transv.-dist. to center as a function of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for various p</a:t>
            </a:r>
            <a:r>
              <a:rPr kumimoji="0" lang="en-US" sz="2400" b="0" i="1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1" u="none" strike="noStrike" kern="120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59" name="Text Box 63"/>
          <p:cNvSpPr txBox="1">
            <a:spLocks noChangeArrowheads="1"/>
          </p:cNvSpPr>
          <p:nvPr/>
        </p:nvSpPr>
        <p:spPr bwMode="auto">
          <a:xfrm>
            <a:off x="4608513" y="4076700"/>
            <a:ext cx="5168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Hope to probe hotter regions of the QGP</a:t>
            </a:r>
          </a:p>
        </p:txBody>
      </p:sp>
      <p:pic>
        <p:nvPicPr>
          <p:cNvPr id="55364" name="Picture 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050" y="1268413"/>
            <a:ext cx="4243388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66" name="Rectangle 70"/>
          <p:cNvSpPr>
            <a:spLocks noChangeArrowheads="1"/>
          </p:cNvSpPr>
          <p:nvPr/>
        </p:nvSpPr>
        <p:spPr bwMode="auto">
          <a:xfrm>
            <a:off x="1789113" y="5195888"/>
            <a:ext cx="18002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68" name="Rectangle 72"/>
          <p:cNvSpPr>
            <a:spLocks noChangeArrowheads="1"/>
          </p:cNvSpPr>
          <p:nvPr/>
        </p:nvSpPr>
        <p:spPr bwMode="auto">
          <a:xfrm>
            <a:off x="128588" y="2132013"/>
            <a:ext cx="647700" cy="1944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3517900" y="4332288"/>
            <a:ext cx="576263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3fm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46" name="Text Box 50"/>
          <p:cNvSpPr txBox="1">
            <a:spLocks noChangeArrowheads="1"/>
          </p:cNvSpPr>
          <p:nvPr/>
        </p:nvSpPr>
        <p:spPr bwMode="auto">
          <a:xfrm>
            <a:off x="3517900" y="3397250"/>
            <a:ext cx="57626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4fm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5347" name="Text Box 51"/>
          <p:cNvSpPr txBox="1">
            <a:spLocks noChangeArrowheads="1"/>
          </p:cNvSpPr>
          <p:nvPr/>
        </p:nvSpPr>
        <p:spPr bwMode="auto">
          <a:xfrm>
            <a:off x="3589338" y="2205038"/>
            <a:ext cx="576262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5fm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5341" name="Picture 45" descr="Imag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5" y="2133600"/>
            <a:ext cx="474663" cy="2230438"/>
          </a:xfrm>
          <a:prstGeom prst="rect">
            <a:avLst/>
          </a:prstGeom>
          <a:noFill/>
        </p:spPr>
      </p:pic>
      <p:grpSp>
        <p:nvGrpSpPr>
          <p:cNvPr id="55365" name="Group 69"/>
          <p:cNvGrpSpPr>
            <a:grpSpLocks/>
          </p:cNvGrpSpPr>
          <p:nvPr/>
        </p:nvGrpSpPr>
        <p:grpSpPr bwMode="auto">
          <a:xfrm>
            <a:off x="992188" y="4149725"/>
            <a:ext cx="3384550" cy="647700"/>
            <a:chOff x="625" y="2069"/>
            <a:chExt cx="1633" cy="318"/>
          </a:xfrm>
        </p:grpSpPr>
        <p:sp>
          <p:nvSpPr>
            <p:cNvPr id="55328" name="Line 32"/>
            <p:cNvSpPr>
              <a:spLocks noChangeShapeType="1"/>
            </p:cNvSpPr>
            <p:nvPr/>
          </p:nvSpPr>
          <p:spPr bwMode="auto">
            <a:xfrm flipV="1">
              <a:off x="625" y="2069"/>
              <a:ext cx="1633" cy="3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5354" name="Line 58"/>
            <p:cNvSpPr>
              <a:spLocks noChangeShapeType="1"/>
            </p:cNvSpPr>
            <p:nvPr/>
          </p:nvSpPr>
          <p:spPr bwMode="auto">
            <a:xfrm flipV="1">
              <a:off x="671" y="2387"/>
              <a:ext cx="1587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5355" name="Line 59"/>
            <p:cNvSpPr>
              <a:spLocks noChangeShapeType="1"/>
            </p:cNvSpPr>
            <p:nvPr/>
          </p:nvSpPr>
          <p:spPr bwMode="auto">
            <a:xfrm>
              <a:off x="2258" y="2069"/>
              <a:ext cx="0" cy="3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aphicFrame>
        <p:nvGraphicFramePr>
          <p:cNvPr id="55338" name="Object 42"/>
          <p:cNvGraphicFramePr>
            <a:graphicFrameLocks noChangeAspect="1"/>
          </p:cNvGraphicFramePr>
          <p:nvPr/>
        </p:nvGraphicFramePr>
        <p:xfrm>
          <a:off x="1784350" y="5084763"/>
          <a:ext cx="21621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4" name="Equation" r:id="rId5" imgW="1396800" imgH="317160" progId="Equation.3">
                  <p:embed/>
                </p:oleObj>
              </mc:Choice>
              <mc:Fallback>
                <p:oleObj name="Equation" r:id="rId5" imgW="1396800" imgH="317160" progId="Equation.3">
                  <p:embed/>
                  <p:pic>
                    <p:nvPicPr>
                      <p:cNvPr id="55338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350" y="5084763"/>
                        <a:ext cx="2162175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48" name="Line 52"/>
          <p:cNvSpPr>
            <a:spLocks noChangeShapeType="1"/>
          </p:cNvSpPr>
          <p:nvPr/>
        </p:nvSpPr>
        <p:spPr bwMode="auto">
          <a:xfrm flipV="1">
            <a:off x="4305300" y="3500438"/>
            <a:ext cx="935038" cy="576262"/>
          </a:xfrm>
          <a:prstGeom prst="line">
            <a:avLst/>
          </a:prstGeom>
          <a:noFill/>
          <a:ln w="28575">
            <a:solidFill>
              <a:srgbClr val="CC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Once upon a time: momentum imbalance for hot core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94600" y="6501946"/>
            <a:ext cx="23114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8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2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313" y="1989138"/>
            <a:ext cx="371633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5024438" y="5229225"/>
            <a:ext cx="46815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Conclusion: Favorable bias for av.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&gt; 8 GeV/c and “small”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endParaRPr kumimoji="0" lang="fr-FR" sz="2800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28588" y="1484313"/>
            <a:ext cx="9072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Average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transv.-dist. to center as a function of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for various p</a:t>
            </a:r>
            <a:r>
              <a:rPr kumimoji="0" lang="en-US" sz="2400" b="0" i="1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1" u="none" strike="noStrike" kern="120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14" name="Rectangle 10"/>
          <p:cNvSpPr>
            <a:spLocks noChangeArrowheads="1"/>
          </p:cNvSpPr>
          <p:nvPr/>
        </p:nvSpPr>
        <p:spPr bwMode="auto">
          <a:xfrm>
            <a:off x="560388" y="2708275"/>
            <a:ext cx="647700" cy="194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75118" name="Picture 14" descr="Imag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850" y="2492375"/>
            <a:ext cx="474663" cy="2230438"/>
          </a:xfrm>
          <a:prstGeom prst="rect">
            <a:avLst/>
          </a:prstGeom>
          <a:noFill/>
        </p:spPr>
      </p:pic>
      <p:sp>
        <p:nvSpPr>
          <p:cNvPr id="175124" name="Line 20"/>
          <p:cNvSpPr>
            <a:spLocks noChangeShapeType="1"/>
          </p:cNvSpPr>
          <p:nvPr/>
        </p:nvSpPr>
        <p:spPr bwMode="auto">
          <a:xfrm flipH="1">
            <a:off x="4089400" y="3141663"/>
            <a:ext cx="863600" cy="1079500"/>
          </a:xfrm>
          <a:prstGeom prst="line">
            <a:avLst/>
          </a:prstGeom>
          <a:noFill/>
          <a:ln w="28575">
            <a:solidFill>
              <a:srgbClr val="CC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175127" name="Object 23"/>
          <p:cNvGraphicFramePr>
            <a:graphicFrameLocks noChangeAspect="1"/>
          </p:cNvGraphicFramePr>
          <p:nvPr/>
        </p:nvGraphicFramePr>
        <p:xfrm>
          <a:off x="2289175" y="852488"/>
          <a:ext cx="338455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52" name="Equation" r:id="rId5" imgW="3060360" imgH="571320" progId="Equation.3">
                  <p:embed/>
                </p:oleObj>
              </mc:Choice>
              <mc:Fallback>
                <p:oleObj name="Equation" r:id="rId5" imgW="3060360" imgH="571320" progId="Equation.3">
                  <p:embed/>
                  <p:pic>
                    <p:nvPicPr>
                      <p:cNvPr id="17512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175" y="852488"/>
                        <a:ext cx="3384550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28" name="Text Box 24"/>
          <p:cNvSpPr txBox="1">
            <a:spLocks noChangeArrowheads="1"/>
          </p:cNvSpPr>
          <p:nvPr/>
        </p:nvSpPr>
        <p:spPr bwMode="auto">
          <a:xfrm>
            <a:off x="273050" y="908050"/>
            <a:ext cx="2016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79500" marR="0" lvl="0" indent="-10795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Best ansatz:</a:t>
            </a:r>
            <a:endParaRPr kumimoji="0" lang="fr-FR" sz="2800" b="0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29" name="Line 25"/>
          <p:cNvSpPr>
            <a:spLocks noChangeShapeType="1"/>
          </p:cNvSpPr>
          <p:nvPr/>
        </p:nvSpPr>
        <p:spPr bwMode="auto">
          <a:xfrm>
            <a:off x="8337550" y="1628775"/>
            <a:ext cx="2159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30" name="Rectangle 26"/>
          <p:cNvSpPr>
            <a:spLocks noChangeArrowheads="1"/>
          </p:cNvSpPr>
          <p:nvPr/>
        </p:nvSpPr>
        <p:spPr bwMode="auto">
          <a:xfrm>
            <a:off x="2144713" y="5373688"/>
            <a:ext cx="18002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175126" name="Object 22"/>
          <p:cNvGraphicFramePr>
            <a:graphicFrameLocks noChangeAspect="1"/>
          </p:cNvGraphicFramePr>
          <p:nvPr/>
        </p:nvGraphicFramePr>
        <p:xfrm>
          <a:off x="2720975" y="5229225"/>
          <a:ext cx="6699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53" name="Equation" r:id="rId7" imgW="380880" imgH="330120" progId="Equation.3">
                  <p:embed/>
                </p:oleObj>
              </mc:Choice>
              <mc:Fallback>
                <p:oleObj name="Equation" r:id="rId7" imgW="380880" imgH="330120" progId="Equation.3">
                  <p:embed/>
                  <p:pic>
                    <p:nvPicPr>
                      <p:cNvPr id="175126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975" y="5229225"/>
                        <a:ext cx="669925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42" name="Oval 38"/>
          <p:cNvSpPr>
            <a:spLocks noChangeArrowheads="1"/>
          </p:cNvSpPr>
          <p:nvPr/>
        </p:nvSpPr>
        <p:spPr bwMode="auto">
          <a:xfrm>
            <a:off x="2144713" y="4508500"/>
            <a:ext cx="1008062" cy="863600"/>
          </a:xfrm>
          <a:prstGeom prst="ellipse">
            <a:avLst/>
          </a:prstGeom>
          <a:noFill/>
          <a:ln w="19050">
            <a:solidFill>
              <a:srgbClr val="CC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43" name="Text Box 39"/>
          <p:cNvSpPr txBox="1">
            <a:spLocks noChangeArrowheads="1"/>
          </p:cNvSpPr>
          <p:nvPr/>
        </p:nvSpPr>
        <p:spPr bwMode="auto">
          <a:xfrm>
            <a:off x="200025" y="5924550"/>
            <a:ext cx="3529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Tangential production</a:t>
            </a:r>
            <a:endParaRPr kumimoji="0" lang="fr-FR" sz="2400" b="0" i="0" u="none" strike="noStrike" kern="1200" cap="none" spc="0" normalizeH="0" baseline="30000" noProof="0">
              <a:ln>
                <a:noFill/>
              </a:ln>
              <a:solidFill>
                <a:srgbClr val="CC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44" name="Line 40"/>
          <p:cNvSpPr>
            <a:spLocks noChangeShapeType="1"/>
          </p:cNvSpPr>
          <p:nvPr/>
        </p:nvSpPr>
        <p:spPr bwMode="auto">
          <a:xfrm flipV="1">
            <a:off x="1857375" y="5229225"/>
            <a:ext cx="358775" cy="647700"/>
          </a:xfrm>
          <a:prstGeom prst="line">
            <a:avLst/>
          </a:prstGeom>
          <a:noFill/>
          <a:ln w="28575">
            <a:solidFill>
              <a:srgbClr val="CC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45" name="Oval 41"/>
          <p:cNvSpPr>
            <a:spLocks noChangeArrowheads="1"/>
          </p:cNvSpPr>
          <p:nvPr/>
        </p:nvSpPr>
        <p:spPr bwMode="auto">
          <a:xfrm>
            <a:off x="3224213" y="4149725"/>
            <a:ext cx="1008062" cy="863600"/>
          </a:xfrm>
          <a:prstGeom prst="ellipse">
            <a:avLst/>
          </a:prstGeom>
          <a:noFill/>
          <a:ln w="19050">
            <a:solidFill>
              <a:srgbClr val="CC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47" name="Oval 43"/>
          <p:cNvSpPr>
            <a:spLocks noChangeArrowheads="1"/>
          </p:cNvSpPr>
          <p:nvPr/>
        </p:nvSpPr>
        <p:spPr bwMode="auto">
          <a:xfrm>
            <a:off x="3440113" y="5662613"/>
            <a:ext cx="1133475" cy="10795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5152" name="Oval 48"/>
          <p:cNvSpPr>
            <a:spLocks noChangeArrowheads="1"/>
          </p:cNvSpPr>
          <p:nvPr/>
        </p:nvSpPr>
        <p:spPr bwMode="auto">
          <a:xfrm>
            <a:off x="3948113" y="5664200"/>
            <a:ext cx="141287" cy="1412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75165" name="Group 61"/>
          <p:cNvGrpSpPr>
            <a:grpSpLocks/>
          </p:cNvGrpSpPr>
          <p:nvPr/>
        </p:nvGrpSpPr>
        <p:grpSpPr bwMode="auto">
          <a:xfrm>
            <a:off x="3297238" y="5734050"/>
            <a:ext cx="1511300" cy="466725"/>
            <a:chOff x="1941" y="3703"/>
            <a:chExt cx="952" cy="294"/>
          </a:xfrm>
        </p:grpSpPr>
        <p:sp>
          <p:nvSpPr>
            <p:cNvPr id="175148" name="Line 44"/>
            <p:cNvSpPr>
              <a:spLocks noChangeShapeType="1"/>
            </p:cNvSpPr>
            <p:nvPr/>
          </p:nvSpPr>
          <p:spPr bwMode="auto">
            <a:xfrm flipH="1" flipV="1">
              <a:off x="1941" y="3731"/>
              <a:ext cx="4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5149" name="Line 45"/>
            <p:cNvSpPr>
              <a:spLocks noChangeShapeType="1"/>
            </p:cNvSpPr>
            <p:nvPr/>
          </p:nvSpPr>
          <p:spPr bwMode="auto">
            <a:xfrm flipV="1">
              <a:off x="2440" y="3731"/>
              <a:ext cx="45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graphicFrame>
          <p:nvGraphicFramePr>
            <p:cNvPr id="175150" name="Object 46"/>
            <p:cNvGraphicFramePr>
              <a:graphicFrameLocks noChangeAspect="1"/>
            </p:cNvGraphicFramePr>
            <p:nvPr/>
          </p:nvGraphicFramePr>
          <p:xfrm>
            <a:off x="2528" y="3761"/>
            <a:ext cx="187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554" name="Equation" r:id="rId9" imgW="228600" imgH="291960" progId="Equation.3">
                    <p:embed/>
                  </p:oleObj>
                </mc:Choice>
                <mc:Fallback>
                  <p:oleObj name="Equation" r:id="rId9" imgW="228600" imgH="291960" progId="Equation.3">
                    <p:embed/>
                    <p:pic>
                      <p:nvPicPr>
                        <p:cNvPr id="17515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8" y="3761"/>
                          <a:ext cx="187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5151" name="Object 47"/>
            <p:cNvGraphicFramePr>
              <a:graphicFrameLocks noChangeAspect="1"/>
            </p:cNvGraphicFramePr>
            <p:nvPr/>
          </p:nvGraphicFramePr>
          <p:xfrm>
            <a:off x="2150" y="3761"/>
            <a:ext cx="186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555" name="Equation" r:id="rId11" imgW="228600" imgH="291960" progId="Equation.3">
                    <p:embed/>
                  </p:oleObj>
                </mc:Choice>
                <mc:Fallback>
                  <p:oleObj name="Equation" r:id="rId11" imgW="228600" imgH="291960" progId="Equation.3">
                    <p:embed/>
                    <p:pic>
                      <p:nvPicPr>
                        <p:cNvPr id="175151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0" y="3761"/>
                          <a:ext cx="186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5153" name="Text Box 49"/>
            <p:cNvSpPr txBox="1">
              <a:spLocks noChangeArrowheads="1"/>
            </p:cNvSpPr>
            <p:nvPr/>
          </p:nvSpPr>
          <p:spPr bwMode="auto">
            <a:xfrm>
              <a:off x="2307" y="3703"/>
              <a:ext cx="2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</a:t>
              </a: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175154" name="Text Box 50"/>
          <p:cNvSpPr txBox="1">
            <a:spLocks noChangeArrowheads="1"/>
          </p:cNvSpPr>
          <p:nvPr/>
        </p:nvSpPr>
        <p:spPr bwMode="auto">
          <a:xfrm>
            <a:off x="5024438" y="2636838"/>
            <a:ext cx="4246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Central production:</a:t>
            </a:r>
            <a:endParaRPr kumimoji="0" lang="fr-FR" sz="2800" b="0" i="0" u="none" strike="noStrike" kern="1200" cap="none" spc="0" normalizeH="0" baseline="30000" noProof="0">
              <a:ln>
                <a:noFill/>
              </a:ln>
              <a:solidFill>
                <a:srgbClr val="CC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75156" name="Group 52"/>
          <p:cNvGrpSpPr>
            <a:grpSpLocks/>
          </p:cNvGrpSpPr>
          <p:nvPr/>
        </p:nvGrpSpPr>
        <p:grpSpPr bwMode="auto">
          <a:xfrm>
            <a:off x="6391275" y="3284538"/>
            <a:ext cx="1514475" cy="1439862"/>
            <a:chOff x="2563" y="664"/>
            <a:chExt cx="1237" cy="1134"/>
          </a:xfrm>
        </p:grpSpPr>
        <p:sp>
          <p:nvSpPr>
            <p:cNvPr id="175157" name="Oval 53"/>
            <p:cNvSpPr>
              <a:spLocks noChangeArrowheads="1"/>
            </p:cNvSpPr>
            <p:nvPr/>
          </p:nvSpPr>
          <p:spPr bwMode="auto">
            <a:xfrm>
              <a:off x="2711" y="755"/>
              <a:ext cx="1089" cy="104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5158" name="Line 54"/>
            <p:cNvSpPr>
              <a:spLocks noChangeShapeType="1"/>
            </p:cNvSpPr>
            <p:nvPr/>
          </p:nvSpPr>
          <p:spPr bwMode="auto">
            <a:xfrm flipV="1">
              <a:off x="3244" y="664"/>
              <a:ext cx="420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5159" name="Line 55"/>
            <p:cNvSpPr>
              <a:spLocks noChangeShapeType="1"/>
            </p:cNvSpPr>
            <p:nvPr/>
          </p:nvSpPr>
          <p:spPr bwMode="auto">
            <a:xfrm flipH="1">
              <a:off x="2802" y="1299"/>
              <a:ext cx="396" cy="4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5160" name="AutoShape 56"/>
            <p:cNvSpPr>
              <a:spLocks/>
            </p:cNvSpPr>
            <p:nvPr/>
          </p:nvSpPr>
          <p:spPr bwMode="auto">
            <a:xfrm rot="2321727">
              <a:off x="3202" y="724"/>
              <a:ext cx="182" cy="499"/>
            </a:xfrm>
            <a:prstGeom prst="leftBrace">
              <a:avLst>
                <a:gd name="adj1" fmla="val 22848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5161" name="AutoShape 57"/>
            <p:cNvSpPr>
              <a:spLocks/>
            </p:cNvSpPr>
            <p:nvPr/>
          </p:nvSpPr>
          <p:spPr bwMode="auto">
            <a:xfrm rot="2321727">
              <a:off x="2812" y="1131"/>
              <a:ext cx="182" cy="484"/>
            </a:xfrm>
            <a:prstGeom prst="leftBrace">
              <a:avLst>
                <a:gd name="adj1" fmla="val 2216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graphicFrame>
          <p:nvGraphicFramePr>
            <p:cNvPr id="175162" name="Object 58"/>
            <p:cNvGraphicFramePr>
              <a:graphicFrameLocks noChangeAspect="1"/>
            </p:cNvGraphicFramePr>
            <p:nvPr/>
          </p:nvGraphicFramePr>
          <p:xfrm>
            <a:off x="2881" y="709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556" name="Equation" r:id="rId13" imgW="228600" imgH="291960" progId="Equation.3">
                    <p:embed/>
                  </p:oleObj>
                </mc:Choice>
                <mc:Fallback>
                  <p:oleObj name="Equation" r:id="rId13" imgW="228600" imgH="291960" progId="Equation.3">
                    <p:embed/>
                    <p:pic>
                      <p:nvPicPr>
                        <p:cNvPr id="175162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1" y="709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5163" name="Object 59"/>
            <p:cNvGraphicFramePr>
              <a:graphicFrameLocks noChangeAspect="1"/>
            </p:cNvGraphicFramePr>
            <p:nvPr/>
          </p:nvGraphicFramePr>
          <p:xfrm>
            <a:off x="2563" y="981"/>
            <a:ext cx="28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557" name="Equation" r:id="rId14" imgW="228600" imgH="291960" progId="Equation.3">
                    <p:embed/>
                  </p:oleObj>
                </mc:Choice>
                <mc:Fallback>
                  <p:oleObj name="Equation" r:id="rId14" imgW="228600" imgH="291960" progId="Equation.3">
                    <p:embed/>
                    <p:pic>
                      <p:nvPicPr>
                        <p:cNvPr id="175163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3" y="981"/>
                          <a:ext cx="28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5164" name="Oval 60"/>
            <p:cNvSpPr>
              <a:spLocks noChangeArrowheads="1"/>
            </p:cNvSpPr>
            <p:nvPr/>
          </p:nvSpPr>
          <p:spPr bwMode="auto">
            <a:xfrm>
              <a:off x="3153" y="1208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Once upon a time: momentum imbalance for hot core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18450" y="6553200"/>
            <a:ext cx="2063750" cy="457200"/>
          </a:xfrm>
        </p:spPr>
        <p:txBody>
          <a:bodyPr/>
          <a:lstStyle/>
          <a:p>
            <a:fld id="{5555D0BC-C924-4143-86BF-7BAEE5DE2C6E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166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84" name="Picture 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3860800"/>
            <a:ext cx="3713163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2054" name="Text Box 22"/>
          <p:cNvSpPr txBox="1">
            <a:spLocks noChangeArrowheads="1"/>
          </p:cNvSpPr>
          <p:nvPr/>
        </p:nvSpPr>
        <p:spPr bwMode="auto">
          <a:xfrm>
            <a:off x="6537325" y="3573463"/>
            <a:ext cx="316865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6213" marR="0" lvl="0" indent="-176213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Final cuts lead to various distributions of initial position </a:t>
            </a:r>
          </a:p>
          <a:p>
            <a:pPr marL="176213" marR="0" lvl="0" indent="-176213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One nearly recovers the Glauber profile for most severe cut</a:t>
            </a:r>
          </a:p>
        </p:txBody>
      </p:sp>
      <p:pic>
        <p:nvPicPr>
          <p:cNvPr id="172060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050" y="908050"/>
            <a:ext cx="3713163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2073275" y="1339850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&gt; 5 GeV/c (singles)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 flipH="1">
            <a:off x="2649538" y="2276475"/>
            <a:ext cx="431800" cy="2159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46" name="Line 14"/>
          <p:cNvSpPr>
            <a:spLocks noChangeShapeType="1"/>
          </p:cNvSpPr>
          <p:nvPr/>
        </p:nvSpPr>
        <p:spPr bwMode="auto">
          <a:xfrm flipH="1">
            <a:off x="2576513" y="1844675"/>
            <a:ext cx="360362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61" name="Line 29"/>
          <p:cNvSpPr>
            <a:spLocks noChangeShapeType="1"/>
          </p:cNvSpPr>
          <p:nvPr/>
        </p:nvSpPr>
        <p:spPr bwMode="auto">
          <a:xfrm flipH="1">
            <a:off x="1352550" y="1339850"/>
            <a:ext cx="360363" cy="4318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62" name="Text Box 30"/>
          <p:cNvSpPr txBox="1">
            <a:spLocks noChangeArrowheads="1"/>
          </p:cNvSpPr>
          <p:nvPr/>
        </p:nvSpPr>
        <p:spPr bwMode="auto">
          <a:xfrm>
            <a:off x="1712913" y="836613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Glauber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63" name="Text Box 31"/>
          <p:cNvSpPr txBox="1">
            <a:spLocks noChangeArrowheads="1"/>
          </p:cNvSpPr>
          <p:nvPr/>
        </p:nvSpPr>
        <p:spPr bwMode="auto">
          <a:xfrm>
            <a:off x="3081338" y="1962150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&gt; 5 GeV/c (double)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64" name="Line 32"/>
          <p:cNvSpPr>
            <a:spLocks noChangeShapeType="1"/>
          </p:cNvSpPr>
          <p:nvPr/>
        </p:nvSpPr>
        <p:spPr bwMode="auto">
          <a:xfrm>
            <a:off x="3152775" y="2060575"/>
            <a:ext cx="2159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65" name="Line 33"/>
          <p:cNvSpPr>
            <a:spLocks noChangeShapeType="1"/>
          </p:cNvSpPr>
          <p:nvPr/>
        </p:nvSpPr>
        <p:spPr bwMode="auto">
          <a:xfrm flipH="1">
            <a:off x="3225800" y="2708275"/>
            <a:ext cx="4318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72085" name="Group 53"/>
          <p:cNvGrpSpPr>
            <a:grpSpLocks/>
          </p:cNvGrpSpPr>
          <p:nvPr/>
        </p:nvGrpSpPr>
        <p:grpSpPr bwMode="auto">
          <a:xfrm>
            <a:off x="3584575" y="2419350"/>
            <a:ext cx="2952750" cy="822325"/>
            <a:chOff x="2168" y="1524"/>
            <a:chExt cx="1860" cy="518"/>
          </a:xfrm>
        </p:grpSpPr>
        <p:sp>
          <p:nvSpPr>
            <p:cNvPr id="172066" name="Text Box 34"/>
            <p:cNvSpPr txBox="1">
              <a:spLocks noChangeArrowheads="1"/>
            </p:cNvSpPr>
            <p:nvPr/>
          </p:nvSpPr>
          <p:spPr bwMode="auto">
            <a:xfrm>
              <a:off x="2168" y="1524"/>
              <a:ext cx="18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</a:t>
              </a:r>
              <a:r>
                <a:rPr kumimoji="0" 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fin 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&gt; 5 GeV/c AND   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D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</a:t>
              </a:r>
              <a:r>
                <a:rPr kumimoji="0" 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fin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&lt;0.2 p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</a:t>
              </a:r>
              <a:r>
                <a:rPr kumimoji="0" 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fin</a:t>
              </a:r>
              <a:endParaRPr kumimoji="0" lang="fr-FR" sz="24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2067" name="Line 35"/>
            <p:cNvSpPr>
              <a:spLocks noChangeShapeType="1"/>
            </p:cNvSpPr>
            <p:nvPr/>
          </p:nvSpPr>
          <p:spPr bwMode="auto">
            <a:xfrm>
              <a:off x="2258" y="1615"/>
              <a:ext cx="13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2068" name="Line 36"/>
            <p:cNvSpPr>
              <a:spLocks noChangeShapeType="1"/>
            </p:cNvSpPr>
            <p:nvPr/>
          </p:nvSpPr>
          <p:spPr bwMode="auto">
            <a:xfrm>
              <a:off x="3347" y="1842"/>
              <a:ext cx="13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172073" name="Text Box 41"/>
          <p:cNvSpPr txBox="1">
            <a:spLocks noChangeArrowheads="1"/>
          </p:cNvSpPr>
          <p:nvPr/>
        </p:nvSpPr>
        <p:spPr bwMode="auto">
          <a:xfrm>
            <a:off x="2073275" y="429260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&gt; 10 GeV/c (singles)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74" name="Line 42"/>
          <p:cNvSpPr>
            <a:spLocks noChangeShapeType="1"/>
          </p:cNvSpPr>
          <p:nvPr/>
        </p:nvSpPr>
        <p:spPr bwMode="auto">
          <a:xfrm flipH="1">
            <a:off x="2649538" y="5229225"/>
            <a:ext cx="431800" cy="2159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75" name="Line 43"/>
          <p:cNvSpPr>
            <a:spLocks noChangeShapeType="1"/>
          </p:cNvSpPr>
          <p:nvPr/>
        </p:nvSpPr>
        <p:spPr bwMode="auto">
          <a:xfrm flipH="1">
            <a:off x="2360613" y="4797425"/>
            <a:ext cx="71437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76" name="Line 44"/>
          <p:cNvSpPr>
            <a:spLocks noChangeShapeType="1"/>
          </p:cNvSpPr>
          <p:nvPr/>
        </p:nvSpPr>
        <p:spPr bwMode="auto">
          <a:xfrm flipH="1">
            <a:off x="1352550" y="4292600"/>
            <a:ext cx="360363" cy="4318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77" name="Text Box 45"/>
          <p:cNvSpPr txBox="1">
            <a:spLocks noChangeArrowheads="1"/>
          </p:cNvSpPr>
          <p:nvPr/>
        </p:nvSpPr>
        <p:spPr bwMode="auto">
          <a:xfrm>
            <a:off x="1712913" y="3789363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Glauber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78" name="Text Box 46"/>
          <p:cNvSpPr txBox="1">
            <a:spLocks noChangeArrowheads="1"/>
          </p:cNvSpPr>
          <p:nvPr/>
        </p:nvSpPr>
        <p:spPr bwMode="auto">
          <a:xfrm>
            <a:off x="3081338" y="491490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3000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fin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&gt; 10 GeV/c (double)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79" name="Line 47"/>
          <p:cNvSpPr>
            <a:spLocks noChangeShapeType="1"/>
          </p:cNvSpPr>
          <p:nvPr/>
        </p:nvSpPr>
        <p:spPr bwMode="auto">
          <a:xfrm>
            <a:off x="3152775" y="5013325"/>
            <a:ext cx="2159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80" name="Line 48"/>
          <p:cNvSpPr>
            <a:spLocks noChangeShapeType="1"/>
          </p:cNvSpPr>
          <p:nvPr/>
        </p:nvSpPr>
        <p:spPr bwMode="auto">
          <a:xfrm flipH="1">
            <a:off x="2720975" y="5734050"/>
            <a:ext cx="719138" cy="714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72086" name="Group 54"/>
          <p:cNvGrpSpPr>
            <a:grpSpLocks/>
          </p:cNvGrpSpPr>
          <p:nvPr/>
        </p:nvGrpSpPr>
        <p:grpSpPr bwMode="auto">
          <a:xfrm>
            <a:off x="3440113" y="5445125"/>
            <a:ext cx="2952750" cy="822325"/>
            <a:chOff x="2167" y="3385"/>
            <a:chExt cx="1860" cy="518"/>
          </a:xfrm>
        </p:grpSpPr>
        <p:sp>
          <p:nvSpPr>
            <p:cNvPr id="172081" name="Text Box 49"/>
            <p:cNvSpPr txBox="1">
              <a:spLocks noChangeArrowheads="1"/>
            </p:cNvSpPr>
            <p:nvPr/>
          </p:nvSpPr>
          <p:spPr bwMode="auto">
            <a:xfrm>
              <a:off x="2167" y="3385"/>
              <a:ext cx="18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</a:t>
              </a:r>
              <a:r>
                <a:rPr kumimoji="0" 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fin 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&gt; 10 GeV/c AND   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D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</a:t>
              </a:r>
              <a:r>
                <a:rPr kumimoji="0" 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fin</a:t>
              </a: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&lt;0.2 p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</a:t>
              </a:r>
              <a:r>
                <a:rPr kumimoji="0" 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fin</a:t>
              </a:r>
              <a:endParaRPr kumimoji="0" lang="fr-FR" sz="24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2082" name="Line 50"/>
            <p:cNvSpPr>
              <a:spLocks noChangeShapeType="1"/>
            </p:cNvSpPr>
            <p:nvPr/>
          </p:nvSpPr>
          <p:spPr bwMode="auto">
            <a:xfrm>
              <a:off x="2258" y="3475"/>
              <a:ext cx="13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2083" name="Line 51"/>
            <p:cNvSpPr>
              <a:spLocks noChangeShapeType="1"/>
            </p:cNvSpPr>
            <p:nvPr/>
          </p:nvSpPr>
          <p:spPr bwMode="auto">
            <a:xfrm>
              <a:off x="3347" y="3702"/>
              <a:ext cx="13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172050" name="Oval 18"/>
          <p:cNvSpPr>
            <a:spLocks noChangeArrowheads="1"/>
          </p:cNvSpPr>
          <p:nvPr/>
        </p:nvSpPr>
        <p:spPr bwMode="auto">
          <a:xfrm>
            <a:off x="3225800" y="2852738"/>
            <a:ext cx="647700" cy="574675"/>
          </a:xfrm>
          <a:prstGeom prst="ellips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2055" name="Text Box 23"/>
          <p:cNvSpPr txBox="1">
            <a:spLocks noChangeArrowheads="1"/>
          </p:cNvSpPr>
          <p:nvPr/>
        </p:nvSpPr>
        <p:spPr bwMode="auto">
          <a:xfrm>
            <a:off x="3584575" y="328453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Hyper-Corona</a:t>
            </a:r>
          </a:p>
        </p:txBody>
      </p:sp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165100" y="152400"/>
            <a:ext cx="9658350" cy="685800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momentum imbalance for hot core: back to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r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</a:rPr>
              <a:t> distributions</a:t>
            </a:r>
            <a:endParaRPr kumimoji="0" lang="en-US" sz="2800" b="0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18450" y="6553200"/>
            <a:ext cx="2063750" cy="457200"/>
          </a:xfrm>
        </p:spPr>
        <p:txBody>
          <a:bodyPr/>
          <a:lstStyle/>
          <a:p>
            <a:fld id="{5555D0BC-C924-4143-86BF-7BAEE5DE2C6E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9959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236,2205"/>
  <p:tag name="LATEXADDIN" val="\documentclass{article}&#10;\usepackage{amsmath}&#10;\pagestyle{empty}&#10;\begin{document}&#10;$$&#10;\vec{P}_{HQ}&#10;$$&#10;&#10;&#10;&#10;&#10;\end{document}"/>
  <p:tag name="IGUANATEXSIZE" val="20"/>
  <p:tag name="IGUANATEXCURSOR" val="94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887,889"/>
  <p:tag name="LATEXADDIN" val="\documentclass{article}&#10;\usepackage{amsmath}&#10;\pagestyle{empty}&#10;\begin{document}&#10;&#10;$$p_T\in [1-4]{\rm GeV}$$&#10;&#10;&#10;\end{document}"/>
  <p:tag name="IGUANATEXSIZE" val="20"/>
  <p:tag name="IGUANATEXCURSOR" val="104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1012,373"/>
  <p:tag name="LATEXADDIN" val="\documentclass{article}&#10;\usepackage{amsmath}&#10;\pagestyle{empty}&#10;\begin{document}&#10;&#10;$$p_T\in [10-20]{\rm GeV}$$&#10;&#10;&#10;\end{document}"/>
  <p:tag name="IGUANATEXSIZE" val="20"/>
  <p:tag name="IGUANATEXCURSOR" val="95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950,1313"/>
  <p:tag name="LATEXADDIN" val="\documentclass{article}&#10;\usepackage{amsmath}&#10;\pagestyle{empty}&#10;\begin{document}&#10;&#10;$$p_T\in [4-10]{\rm GeV}$$&#10;&#10;&#10;\end{document}"/>
  <p:tag name="IGUANATEXSIZE" val="20"/>
  <p:tag name="IGUANATEXCURSOR" val="95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690,6636"/>
  <p:tag name="LATEXADDIN" val="\documentclass{article}&#10;\usepackage{amsmath}&#10;\pagestyle{empty}&#10;\begin{document}&#10;&#10;$\sqrt{s}=14\,{\rm TeV}$&#10;&#10;&#10;\end{document}"/>
  <p:tag name="IGUANATEXSIZE" val="16"/>
  <p:tag name="IGUANATEXCURSOR" val="105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690,6636"/>
  <p:tag name="LATEXADDIN" val="\documentclass{article}&#10;\usepackage{amsmath}&#10;\pagestyle{empty}&#10;\begin{document}&#10;&#10;$\sqrt{s}=14\,{\rm TeV}$&#10;&#10;&#10;\end{document}"/>
  <p:tag name="IGUANATEXSIZE" val="16"/>
  <p:tag name="IGUANATEXCURSOR" val="105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0,4537"/>
  <p:tag name="ORIGINALWIDTH" val="1980,502"/>
  <p:tag name="LATEXADDIN" val="\documentclass{article}&#10;\usepackage{amsmath}&#10;\pagestyle{empty}&#10;\begin{document}&#10;&#10;$$&#10;C_R(p_T,p'_T) :=&#10; \frac{C(p_T,p'_T)}{\frac{1}{N}\,\frac{dN(p_T)}{dp_T} \times &#10;\frac{1}{N}\,\frac{dN(p'_T)}{dp'_T} }&#10;$$&#10;&#10;&#10;\end{document}"/>
  <p:tag name="IGUANATEXSIZE" val="20"/>
  <p:tag name="IGUANATEXCURSOR" val="200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,7113"/>
  <p:tag name="ORIGINALWIDTH" val="3100,113"/>
  <p:tag name="LATEXADDIN" val="\documentclass{article}&#10;\usepackage{amsmath}&#10;\pagestyle{empty}&#10;\begin{document}&#10;&#10;$$&#10;C(p_T,p'_T) :=\frac{1}{N}\,\frac{d^2N(p_T,p'_T)}{dp_T dp'_T}-\frac{1}{N}\,\frac{dN(p_T)}{dp_T} \times &#10;\frac{1}{N}\,\frac{dN(p'_T)}{dp'_T} &#10;$$&#10;&#10;&#10;\end{document}"/>
  <p:tag name="IGUANATEXSIZE" val="20"/>
  <p:tag name="IGUANATEXCURSOR" val="120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1243,345"/>
  <p:tag name="LATEXADDIN" val="\documentclass{article}&#10;\usepackage{amsmath}&#10;\pagestyle{empty}&#10;\begin{document}&#10;&#10;$$&#10;\int C(p_T,p'_T) dp_T d'_T = 0&#10;$$&#10;&#10;&#10;&#10;\end{document}"/>
  <p:tag name="IGUANATEXSIZE" val="20"/>
  <p:tag name="IGUANATEXCURSOR" val="95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1944,507"/>
  <p:tag name="LATEXADDIN" val="\documentclass{article}&#10;\usepackage{amsmath}&#10;\pagestyle{empty}&#10;\begin{document}&#10;&#10;$p_{T;1}^{D}&gt;10\,{\rm GeV}\quad\text{and}\quad p_{T;2}^{D}&gt;4\,{\rm GeV}$&#10;&#10;&#10;\end{document}"/>
  <p:tag name="IGUANATEXSIZE" val="20"/>
  <p:tag name="IGUANATEXCURSOR" val="134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2006,749"/>
  <p:tag name="LATEXADDIN" val="\documentclass{article}&#10;\usepackage{amsmath}&#10;\pagestyle{empty}&#10;\begin{document}&#10;&#10;$p_{T;1}^{D}&gt;25\,{\rm GeV}\quad\text{and}\quad p_{T;2}^{D}&gt;15\,{\rm GeV}$&#10;&#10;&#10;\end{document}"/>
  <p:tag name="IGUANATEXSIZE" val="20"/>
  <p:tag name="IGUANATEXCURSOR" val="14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328,459"/>
  <p:tag name="LATEXADDIN" val="\documentclass{article}&#10;\usepackage{amsmath}&#10;\pagestyle{empty}&#10;\begin{document}&#10;&#10;$p_T(Q)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9,9662"/>
  <p:tag name="ORIGINALWIDTH" val="938,1328"/>
  <p:tag name="LATEXADDIN" val="\documentclass{article}&#10;\usepackage{amsmath}&#10;\pagestyle{empty}&#10;\begin{document}&#10;&#10;$x_T:=\frac{p_{T}^{D(\bar{D}),{\rm sublead}}}{p_{T}^{\bar{D}(D),{\rm lead}}}$&#10;&#10;&#10;\end{document}"/>
  <p:tag name="IGUANATEXSIZE" val="20"/>
  <p:tag name="IGUANATEXCURSOR" val="143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284,2145"/>
  <p:tag name="LATEXADDIN" val="\documentclass{article}&#10;\usepackage{amsmath}&#10;\pagestyle{empty}&#10;\begin{document}&#10;&#10;$p_T(c)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284,2145"/>
  <p:tag name="LATEXADDIN" val="\documentclass{article}&#10;\usepackage{amsmath}&#10;\pagestyle{empty}&#10;\begin{document}&#10;&#10;$p_T(\bar{c})$&#10;&#10;&#10;\end{document}"/>
  <p:tag name="IGUANATEXSIZE" val="20"/>
  <p:tag name="IGUANATEXCURSOR" val="9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,7338"/>
  <p:tag name="ORIGINALWIDTH" val="1055,118"/>
  <p:tag name="LATEXADDIN" val="\documentclass{article}&#10;\usepackage{amsmath}&#10;\pagestyle{empty}&#10;\begin{document}&#10;&#10;&#10;$$ d^2N_{c\bar{c}} = dN_{c} \times dN_{\bar c}$$ &#10;&#10;\end{document}"/>
  <p:tag name="IGUANATEXSIZE" val="20"/>
  <p:tag name="IGUANATEXCURSOR" val="92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79,1526"/>
  <p:tag name="LATEXADDIN" val="\documentclass{article}&#10;\usepackage{amsmath}&#10;\pagestyle{empty}&#10;\begin{document}&#10;&#10;$p_{T;1}^{D}&gt;10\,{\rm GeV}$&#10;&#10;&#10;\end{document}"/>
  <p:tag name="IGUANATEXSIZE" val="16"/>
  <p:tag name="IGUANATEXCURSOR" val="106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16,9104"/>
  <p:tag name="LATEXADDIN" val="\documentclass{article}&#10;\usepackage{amsmath}&#10;\pagestyle{empty}&#10;\begin{document}&#10;&#10;$p_{T;2}^{D}&gt;4\,{\rm GeV}$&#10;&#10;&#10;\end{document}"/>
  <p:tag name="IGUANATEXSIZE" val="16"/>
  <p:tag name="IGUANATEXCURSOR" val="82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628,4214"/>
  <p:tag name="LATEXADDIN" val="\documentclass{article}&#10;\usepackage{amsmath}&#10;\pagestyle{empty}&#10;\begin{document}&#10;&#10;$\sqrt{s}=5\,{\rm TeV}$&#10;&#10;&#10;\end{document}"/>
  <p:tag name="IGUANATEXSIZE" val="16"/>
  <p:tag name="IGUANATEXCURSOR" val="104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9,73756"/>
  <p:tag name="ORIGINALWIDTH" val="493,4384"/>
  <p:tag name="LATEXADDIN" val="\documentclass{article}&#10;\usepackage{amsmath}&#10;\pagestyle{empty}&#10;\begin{document}&#10;&#10;$00-10\%$&#10;&#10;&#10;\end{document}"/>
  <p:tag name="IGUANATEXSIZE" val="16"/>
  <p:tag name="IGUANATEXCURSOR" val="88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284,2145"/>
  <p:tag name="LATEXADDIN" val="\documentclass{article}&#10;\usepackage{amsmath}&#10;\pagestyle{empty}&#10;\begin{document}&#10;&#10;$p_T(c)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284,2145"/>
  <p:tag name="LATEXADDIN" val="\documentclass{article}&#10;\usepackage{amsmath}&#10;\pagestyle{empty}&#10;\begin{document}&#10;&#10;$p_T(\bar{c})$&#10;&#10;&#10;\end{document}"/>
  <p:tag name="IGUANATEXSIZE" val="20"/>
  <p:tag name="IGUANATEXCURSOR" val="9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,7331"/>
  <p:tag name="ORIGINALWIDTH" val="328,459"/>
  <p:tag name="LATEXADDIN" val="\documentclass{article}&#10;\usepackage{amsmath}&#10;\pagestyle{empty}&#10;\begin{document}&#10;&#10;$p_T(\bar{Q})$&#10;&#10;&#10;\end{document}"/>
  <p:tag name="IGUANATEXSIZE" val="20"/>
  <p:tag name="IGUANATEXCURSOR" val="9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,7338"/>
  <p:tag name="ORIGINALWIDTH" val="1055,118"/>
  <p:tag name="LATEXADDIN" val="\documentclass{article}&#10;\usepackage{amsmath}&#10;\pagestyle{empty}&#10;\begin{document}&#10;&#10;&#10;$$ d^2N_{c\bar{c}} = dN_{c} \times dN_{\bar c}$$ &#10;&#10;\end{document}"/>
  <p:tag name="IGUANATEXSIZE" val="20"/>
  <p:tag name="IGUANATEXCURSOR" val="92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79,1526"/>
  <p:tag name="LATEXADDIN" val="\documentclass{article}&#10;\usepackage{amsmath}&#10;\pagestyle{empty}&#10;\begin{document}&#10;&#10;$p_{T;1}^{D}&gt;10\,{\rm GeV}$&#10;&#10;&#10;\end{document}"/>
  <p:tag name="IGUANATEXSIZE" val="16"/>
  <p:tag name="IGUANATEXCURSOR" val="106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16,9104"/>
  <p:tag name="LATEXADDIN" val="\documentclass{article}&#10;\usepackage{amsmath}&#10;\pagestyle{empty}&#10;\begin{document}&#10;&#10;$p_{T;2}^{D}&gt;4\,{\rm GeV}$&#10;&#10;&#10;\end{document}"/>
  <p:tag name="IGUANATEXSIZE" val="16"/>
  <p:tag name="IGUANATEXCURSOR" val="82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628,4214"/>
  <p:tag name="LATEXADDIN" val="\documentclass{article}&#10;\usepackage{amsmath}&#10;\pagestyle{empty}&#10;\begin{document}&#10;&#10;$\sqrt{s}=5\,{\rm TeV}$&#10;&#10;&#10;\end{document}"/>
  <p:tag name="IGUANATEXSIZE" val="16"/>
  <p:tag name="IGUANATEXCURSOR" val="104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9,73756"/>
  <p:tag name="ORIGINALWIDTH" val="493,4384"/>
  <p:tag name="LATEXADDIN" val="\documentclass{article}&#10;\usepackage{amsmath}&#10;\pagestyle{empty}&#10;\begin{document}&#10;&#10;$00-10\%$&#10;&#10;&#10;\end{document}"/>
  <p:tag name="IGUANATEXSIZE" val="16"/>
  <p:tag name="IGUANATEXCURSOR" val="88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336"/>
  <p:tag name="ORIGINALWIDTH" val="771,6536"/>
  <p:tag name="LATEXADDIN" val="\documentclass{article}&#10;\usepackage{amsmath}&#10;\pagestyle{empty}&#10;\begin{document}&#10;&#10;$$p_T-p'_T ({\rm GeV})$$&#10;&#10;&#10;\end{document}"/>
  <p:tag name="IGUANATEXSIZE" val="20"/>
  <p:tag name="IGUANATEXCURSOR" val="10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358"/>
  <p:tag name="ORIGINALWIDTH" val="689,9138"/>
  <p:tag name="LATEXADDIN" val="\documentclass{article}&#10;\usepackage{amsmath}&#10;\pagestyle{empty}&#10;\begin{document}&#10;&#10;$${\rm projected}\, C_R$$&#10;&#10;&#10;\end{document}"/>
  <p:tag name="IGUANATEXSIZE" val="20"/>
  <p:tag name="IGUANATEXCURSOR" val="9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336"/>
  <p:tag name="ORIGINALWIDTH" val="998,8751"/>
  <p:tag name="LATEXADDIN" val="\documentclass{article}&#10;\usepackage{amsmath}&#10;\pagestyle{empty}&#10;\begin{document}&#10;&#10;$$10&lt;p_T+p'_T&lt;15$$&#10;&#10;&#10;\end{document}"/>
  <p:tag name="IGUANATEXSIZE" val="20"/>
  <p:tag name="IGUANATEXCURSOR" val="9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477,6903"/>
  <p:tag name="LATEXADDIN" val="\documentclass{article}&#10;\usepackage{amsmath}&#10;\pagestyle{empty}&#10;\begin{document}&#10;&#10;$$p_T({\rm GeV})$$&#10;&#10;&#10;\end{document}"/>
  <p:tag name="IGUANATEXSIZE" val="20"/>
  <p:tag name="IGUANATEXCURSOR" val="86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860,1425"/>
  <p:tag name="LATEXADDIN" val="\documentclass{article}&#10;\usepackage{amsmath}&#10;\pagestyle{empty}&#10;\begin{document}&#10;&#10;$$dN(b)/p_T({\rm GeV})$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328,459"/>
  <p:tag name="LATEXADDIN" val="\documentclass{article}&#10;\usepackage{amsmath}&#10;\pagestyle{empty}&#10;\begin{document}&#10;&#10;$p_T(Q)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336"/>
  <p:tag name="ORIGINALWIDTH" val="1000,375"/>
  <p:tag name="LATEXADDIN" val="\documentclass{article}&#10;\usepackage{amsmath}&#10;\pagestyle{empty}&#10;\begin{document}&#10;&#10;$$10&lt;p_T+p'_T&lt;20$$&#10;&#10;&#10;\end{document}"/>
  <p:tag name="IGUANATEXSIZE" val="20"/>
  <p:tag name="IGUANATEXCURSOR" val="9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336"/>
  <p:tag name="ORIGINALWIDTH" val="771,6536"/>
  <p:tag name="LATEXADDIN" val="\documentclass{article}&#10;\usepackage{amsmath}&#10;\pagestyle{empty}&#10;\begin{document}&#10;&#10;$$p_T-p'_T ({\rm GeV})$$&#10;&#10;&#10;\end{document}"/>
  <p:tag name="IGUANATEXSIZE" val="20"/>
  <p:tag name="IGUANATEXCURSOR" val="10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begin{document}&#10;&#10;$$&#10;\textcolor{blue}{\Delta t}&#10;$$&#10;&#10;&#10;\end{document}"/>
  <p:tag name="IGUANATEXSIZE" val="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&#10;\frac{d Q^2}{dt}=\hat{q}(x)&#10;$$&#10;&#10;&#10;\end{document}"/>
  <p:tag name="IGUANATEXSIZE" val="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begin{document}&#10;&#10;$$&#10;\frac{dN}{d\Delta \phi}&#10;$$&#10;&#10;&#10;\end{document}"/>
  <p:tag name="IGUANATEXSIZE" val="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begin{document}&#10;&#10;$$&#10;\frac{dN}{d\Delta \phi}&#10;$$&#10;&#10;&#10;\end{document}"/>
  <p:tag name="IGUANATEXSIZE" val="2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begin{document}&#10;&#10;${\rm prop} \propto \frac{1}{q^2-\textcolor{red}{\kappa} m_{\rm Dself}^2(T)}$&#10;&#10;&#10;\end{document}"/>
  <p:tag name="IGUANATEXSIZE" val="2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2,4635"/>
  <p:tag name="ORIGINALWIDTH" val="3002,625"/>
  <p:tag name="LATEXADDIN" val="\documentclass{article}&#10;\usepackage{amsmath}&#10;\pagestyle{empty}&#10;\begin{document}&#10;&#10;$$&#10;\frac{d\sigma}{dA}= \int \Sigma \frac{d\Sigma}{2}&#10;\frac{d\sigma}{dp_T dp_T'}(p_T=\frac{\Sigma}{2}(1+A),p_T'=\frac{\Sigma}{2}(1-A))&#10;$$&#10;&#10;&#10;\end{document}"/>
  <p:tag name="IGUANATEXSIZE" val="20"/>
  <p:tag name="IGUANATEXCURSOR" val="191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79,1526"/>
  <p:tag name="LATEXADDIN" val="\documentclass{article}&#10;\usepackage{amsmath}&#10;\pagestyle{empty}&#10;\begin{document}&#10;&#10;$p_{T;1}^{D}&gt;10\,{\rm GeV}$&#10;&#10;&#10;\end{document}"/>
  <p:tag name="IGUANATEXSIZE" val="16"/>
  <p:tag name="IGUANATEXCURSOR" val="106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16,9104"/>
  <p:tag name="LATEXADDIN" val="\documentclass{article}&#10;\usepackage{amsmath}&#10;\pagestyle{empty}&#10;\begin{document}&#10;&#10;$p_{T;2}^{D}&gt;4\,{\rm GeV}$&#10;&#10;&#10;\end{document}"/>
  <p:tag name="IGUANATEXSIZE" val="16"/>
  <p:tag name="IGUANATEXCURSOR" val="82"/>
  <p:tag name="TRANSPARENCY" val="Faux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,7331"/>
  <p:tag name="ORIGINALWIDTH" val="328,459"/>
  <p:tag name="LATEXADDIN" val="\documentclass{article}&#10;\usepackage{amsmath}&#10;\pagestyle{empty}&#10;\begin{document}&#10;&#10;$p_T(\bar{Q})$&#10;&#10;&#10;\end{document}"/>
  <p:tag name="IGUANATEXSIZE" val="20"/>
  <p:tag name="IGUANATEXCURSOR" val="9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2,4635"/>
  <p:tag name="ORIGINALWIDTH" val="3002,625"/>
  <p:tag name="LATEXADDIN" val="\documentclass{article}&#10;\usepackage{amsmath}&#10;\pagestyle{empty}&#10;\begin{document}&#10;&#10;$$&#10;\frac{d\sigma}{dA}= \int \Sigma \frac{d\Sigma}{2}&#10;\frac{d\sigma}{dp_T dp_T'}(p_T=\frac{\Sigma}{2}(1+A),p_T'=\frac{\Sigma}{2}(1-A))&#10;$$&#10;&#10;&#10;\end{document}"/>
  <p:tag name="IGUANATEXSIZE" val="20"/>
  <p:tag name="IGUANATEXCURSOR" val="191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begin{document}&#10;&#10;$$&#10;\hat{q}(t)= \frac{a}{(t+b)^c}&#10;$$&#10;&#10;&#10;\end{document}"/>
  <p:tag name="IGUANATEXSIZE" val="2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begin{document}&#10;&#10;$$&#10;\int_{t_0}^{t_f}\hat{q}(t) dt= \Delta Q^2&#10;$$&#10;&#10;&#10;\end{document}"/>
  <p:tag name="IGUANATEXSIZE" val="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328,459"/>
  <p:tag name="LATEXADDIN" val="\documentclass{article}&#10;\usepackage{amsmath}&#10;\pagestyle{empty}&#10;\begin{document}&#10;&#10;$p_T(Q)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,7331"/>
  <p:tag name="ORIGINALWIDTH" val="328,459"/>
  <p:tag name="LATEXADDIN" val="\documentclass{article}&#10;\usepackage{amsmath}&#10;\pagestyle{empty}&#10;\begin{document}&#10;&#10;$p_T(\bar{Q})$&#10;&#10;&#10;\end{document}"/>
  <p:tag name="IGUANATEXSIZE" val="20"/>
  <p:tag name="IGUANATEXCURSOR" val="9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328,459"/>
  <p:tag name="LATEXADDIN" val="\documentclass{article}&#10;\usepackage{amsmath}&#10;\pagestyle{empty}&#10;\begin{document}&#10;&#10;$p_T(Q)$&#10;&#10;&#10;\end{document}"/>
  <p:tag name="IGUANATEXSIZE" val="20"/>
  <p:tag name="IGUANATEXCURSOR" val="87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,7331"/>
  <p:tag name="ORIGINALWIDTH" val="328,459"/>
  <p:tag name="LATEXADDIN" val="\documentclass{article}&#10;\usepackage{amsmath}&#10;\pagestyle{empty}&#10;\begin{document}&#10;&#10;$p_T(\bar{Q})$&#10;&#10;&#10;\end{document}"/>
  <p:tag name="IGUANATEXSIZE" val="20"/>
  <p:tag name="IGUANATEXCURSOR" val="92"/>
  <p:tag name="TRANSPARENCY" val="Vrai"/>
  <p:tag name="FILENAME" val=""/>
  <p:tag name="LATEXENGINEID" val="0"/>
  <p:tag name="TEMPFOLDER" val="D:\tempiguana\"/>
  <p:tag name="LATEXFORMHEIGHT" val="312"/>
  <p:tag name="LATEXFORMWIDTH" val="384"/>
  <p:tag name="LATEXFORMWRAP" val="Vrai"/>
  <p:tag name="BITMAPVECTOR" val="0"/>
</p:tagLst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46953</TotalTime>
  <Words>3974</Words>
  <Application>Microsoft Office PowerPoint</Application>
  <PresentationFormat>Format A4 (210 x 297 mm)</PresentationFormat>
  <Paragraphs>635</Paragraphs>
  <Slides>57</Slides>
  <Notes>52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57</vt:i4>
      </vt:variant>
    </vt:vector>
  </HeadingPairs>
  <TitlesOfParts>
    <vt:vector size="68" baseType="lpstr">
      <vt:lpstr>Arial</vt:lpstr>
      <vt:lpstr>Calibri</vt:lpstr>
      <vt:lpstr>Calibri Light</vt:lpstr>
      <vt:lpstr>Monotype Corsiva</vt:lpstr>
      <vt:lpstr>Symbol</vt:lpstr>
      <vt:lpstr>Times New Roman</vt:lpstr>
      <vt:lpstr>Wingdings</vt:lpstr>
      <vt:lpstr>Modèle par défaut</vt:lpstr>
      <vt:lpstr>Conception personnalisée</vt:lpstr>
      <vt:lpstr>Équation</vt:lpstr>
      <vt:lpstr>Equation</vt:lpstr>
      <vt:lpstr>The role of correlations in disentangling between heavy-flavor energy-loss Models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Administrateur</dc:creator>
  <cp:lastModifiedBy>Pol GOSSIAUX</cp:lastModifiedBy>
  <cp:revision>513</cp:revision>
  <cp:lastPrinted>2017-10-31T16:15:47Z</cp:lastPrinted>
  <dcterms:created xsi:type="dcterms:W3CDTF">1601-01-01T00:00:00Z</dcterms:created>
  <dcterms:modified xsi:type="dcterms:W3CDTF">2018-03-28T11:20:08Z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