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33"/>
  </p:notesMasterIdLst>
  <p:sldIdLst>
    <p:sldId id="256" r:id="rId2"/>
    <p:sldId id="408" r:id="rId3"/>
    <p:sldId id="409" r:id="rId4"/>
    <p:sldId id="325" r:id="rId5"/>
    <p:sldId id="326" r:id="rId6"/>
    <p:sldId id="415" r:id="rId7"/>
    <p:sldId id="328" r:id="rId8"/>
    <p:sldId id="412" r:id="rId9"/>
    <p:sldId id="410" r:id="rId10"/>
    <p:sldId id="411" r:id="rId11"/>
    <p:sldId id="429" r:id="rId12"/>
    <p:sldId id="413" r:id="rId13"/>
    <p:sldId id="416" r:id="rId14"/>
    <p:sldId id="419" r:id="rId15"/>
    <p:sldId id="418" r:id="rId16"/>
    <p:sldId id="417" r:id="rId17"/>
    <p:sldId id="390" r:id="rId18"/>
    <p:sldId id="426" r:id="rId19"/>
    <p:sldId id="428" r:id="rId20"/>
    <p:sldId id="427" r:id="rId21"/>
    <p:sldId id="425" r:id="rId22"/>
    <p:sldId id="341" r:id="rId23"/>
    <p:sldId id="423" r:id="rId24"/>
    <p:sldId id="395" r:id="rId25"/>
    <p:sldId id="424" r:id="rId26"/>
    <p:sldId id="295" r:id="rId27"/>
    <p:sldId id="406" r:id="rId28"/>
    <p:sldId id="414" r:id="rId29"/>
    <p:sldId id="420" r:id="rId30"/>
    <p:sldId id="421" r:id="rId31"/>
    <p:sldId id="422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, contents" id="{C5E32D6C-BE0F-4669-8A3E-469D6FBEF4D4}">
          <p14:sldIdLst>
            <p14:sldId id="256"/>
          </p14:sldIdLst>
        </p14:section>
        <p14:section name="Intro" id="{FC15EBEA-A70A-48C3-AC0F-B8BBEB8F8714}">
          <p14:sldIdLst>
            <p14:sldId id="408"/>
            <p14:sldId id="409"/>
            <p14:sldId id="325"/>
            <p14:sldId id="326"/>
          </p14:sldIdLst>
        </p14:section>
        <p14:section name="2pion results" id="{629A45B8-D340-481F-AF79-4DD08F670232}">
          <p14:sldIdLst>
            <p14:sldId id="415"/>
            <p14:sldId id="328"/>
            <p14:sldId id="412"/>
            <p14:sldId id="410"/>
            <p14:sldId id="411"/>
            <p14:sldId id="429"/>
            <p14:sldId id="413"/>
            <p14:sldId id="416"/>
            <p14:sldId id="419"/>
            <p14:sldId id="418"/>
            <p14:sldId id="417"/>
            <p14:sldId id="390"/>
            <p14:sldId id="426"/>
            <p14:sldId id="428"/>
            <p14:sldId id="427"/>
            <p14:sldId id="425"/>
          </p14:sldIdLst>
        </p14:section>
        <p14:section name="Summary" id="{1CDCE530-A378-444F-93C7-C034C675892D}">
          <p14:sldIdLst>
            <p14:sldId id="341"/>
            <p14:sldId id="423"/>
            <p14:sldId id="395"/>
            <p14:sldId id="424"/>
          </p14:sldIdLst>
        </p14:section>
        <p14:section name="Backup" id="{004BC476-51D3-4662-A7E9-7791D02B3918}">
          <p14:sldIdLst>
            <p14:sldId id="295"/>
            <p14:sldId id="406"/>
            <p14:sldId id="414"/>
            <p14:sldId id="420"/>
            <p14:sldId id="421"/>
            <p14:sldId id="42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E0DCD7"/>
    <a:srgbClr val="E0DDD8"/>
    <a:srgbClr val="B71E42"/>
    <a:srgbClr val="FF0000"/>
    <a:srgbClr val="0000FF"/>
    <a:srgbClr val="10101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Világos stílu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6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83C9D-902E-40D7-AD23-CC20841CBA8F}" type="datetimeFigureOut">
              <a:rPr lang="hu-HU" smtClean="0"/>
              <a:t>2018. 03. 30.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CD19B-B35A-4FAF-936E-9F47122B64B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8898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694F8-0A54-424E-928D-D3EAC3B0E438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39284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 noProof="0"/>
              <a:t>Mintacím szerkesztése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Kattintson ide az alcím mintájának szerkesztéséhez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noProof="0"/>
              <a:t>March 30, 2018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M. Csanád (Eötvös U) @ WWND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8EBAB383-6C5D-40A2-91D4-B65D4716B15C}" type="slidenum">
              <a:rPr lang="en-US" noProof="0" smtClean="0"/>
              <a:t>‹#›</a:t>
            </a:fld>
            <a:endParaRPr lang="en-US" noProof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885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246" y="588856"/>
            <a:ext cx="8350369" cy="498031"/>
          </a:xfrm>
        </p:spPr>
        <p:txBody>
          <a:bodyPr/>
          <a:lstStyle/>
          <a:p>
            <a:r>
              <a:rPr lang="en-US" noProof="0"/>
              <a:t>Mintacím szerkesztése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33246" y="1247351"/>
            <a:ext cx="8350369" cy="4773887"/>
          </a:xfrm>
        </p:spPr>
        <p:txBody>
          <a:bodyPr anchor="t"/>
          <a:lstStyle/>
          <a:p>
            <a:pPr lvl="0"/>
            <a:r>
              <a:rPr lang="en-US" noProof="0"/>
              <a:t>Mintaszöveg szerkesztése</a:t>
            </a:r>
          </a:p>
          <a:p>
            <a:pPr lvl="1"/>
            <a:r>
              <a:rPr lang="en-US" noProof="0"/>
              <a:t>Második szint</a:t>
            </a:r>
          </a:p>
          <a:p>
            <a:pPr lvl="2"/>
            <a:r>
              <a:rPr lang="en-US" noProof="0"/>
              <a:t>Harmadik szint</a:t>
            </a:r>
          </a:p>
          <a:p>
            <a:pPr lvl="3"/>
            <a:r>
              <a:rPr lang="en-US" noProof="0"/>
              <a:t>Negyedik szint</a:t>
            </a:r>
          </a:p>
          <a:p>
            <a:pPr lvl="4"/>
            <a:r>
              <a:rPr lang="en-US" noProof="0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04069" y="114706"/>
            <a:ext cx="2479545" cy="309201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March 30,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3246" y="113644"/>
            <a:ext cx="4744249" cy="30920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M. </a:t>
            </a:r>
            <a:r>
              <a:rPr lang="en-US" dirty="0" err="1"/>
              <a:t>Csanád</a:t>
            </a:r>
            <a:r>
              <a:rPr lang="en-US" dirty="0"/>
              <a:t> (Eötvös U) @ </a:t>
            </a:r>
            <a:r>
              <a:rPr lang="hu-HU" dirty="0"/>
              <a:t>WWND 2018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" y="591937"/>
            <a:ext cx="733246" cy="503578"/>
          </a:xfrm>
        </p:spPr>
        <p:txBody>
          <a:bodyPr lIns="36000" rIns="36000" anchor="t"/>
          <a:lstStyle>
            <a:lvl1pPr algn="r">
              <a:defRPr/>
            </a:lvl1pPr>
          </a:lstStyle>
          <a:p>
            <a:fld id="{8EBAB383-6C5D-40A2-91D4-B65D4716B15C}" type="slidenum">
              <a:rPr lang="en-US" smtClean="0"/>
              <a:pPr/>
              <a:t>‹#›</a:t>
            </a:fld>
            <a:r>
              <a:rPr lang="en-US" sz="1000" dirty="0"/>
              <a:t>/</a:t>
            </a:r>
            <a:r>
              <a:rPr lang="hu-HU" sz="1000" dirty="0"/>
              <a:t>25</a:t>
            </a:r>
            <a:endParaRPr lang="en-US" noProof="0" dirty="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733246" y="1105218"/>
            <a:ext cx="8350369" cy="6667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4" y="0"/>
            <a:ext cx="621102" cy="62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17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0" y="798973"/>
            <a:ext cx="6571343" cy="1866589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 noProof="0"/>
              <a:t>Mintacím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443491" y="2950234"/>
            <a:ext cx="6571341" cy="1868891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542" y="123341"/>
            <a:ext cx="2368292" cy="309201"/>
          </a:xfrm>
        </p:spPr>
        <p:txBody>
          <a:bodyPr/>
          <a:lstStyle/>
          <a:p>
            <a:r>
              <a:rPr lang="hu-HU" noProof="0"/>
              <a:t>March 30, 2018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43491" y="122279"/>
            <a:ext cx="4034004" cy="309201"/>
          </a:xfrm>
        </p:spPr>
        <p:txBody>
          <a:bodyPr/>
          <a:lstStyle/>
          <a:p>
            <a:r>
              <a:rPr lang="en-US" noProof="0"/>
              <a:t>M. Csanád (Eötvös U) @ WWND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1846" y="2161984"/>
            <a:ext cx="795746" cy="503578"/>
          </a:xfrm>
        </p:spPr>
        <p:txBody>
          <a:bodyPr/>
          <a:lstStyle/>
          <a:p>
            <a:fld id="{8EBAB383-6C5D-40A2-91D4-B65D4716B15C}" type="slidenum">
              <a:rPr lang="en-US" noProof="0" smtClean="0"/>
              <a:t>‹#›</a:t>
            </a:fld>
            <a:endParaRPr lang="en-US" noProof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2959603"/>
            <a:ext cx="6571341" cy="1211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Kép 7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0" y="0"/>
            <a:ext cx="1400520" cy="140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342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0" y="1049137"/>
            <a:ext cx="6571343" cy="1866589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 noProof="0" dirty="0" err="1"/>
              <a:t>Mintacím</a:t>
            </a:r>
            <a:r>
              <a:rPr lang="en-US" noProof="0" dirty="0"/>
              <a:t> </a:t>
            </a:r>
            <a:r>
              <a:rPr lang="en-US" noProof="0" dirty="0" err="1"/>
              <a:t>szerkesztése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950234"/>
            <a:ext cx="6571341" cy="1868891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/>
              <a:t>Mintaszöveg</a:t>
            </a:r>
            <a:r>
              <a:rPr lang="en-US" noProof="0" dirty="0"/>
              <a:t> </a:t>
            </a:r>
            <a:r>
              <a:rPr lang="en-US" noProof="0" dirty="0" err="1"/>
              <a:t>szerkesztése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1846" y="2412148"/>
            <a:ext cx="795746" cy="503578"/>
          </a:xfrm>
        </p:spPr>
        <p:txBody>
          <a:bodyPr/>
          <a:lstStyle/>
          <a:p>
            <a:fld id="{8EBAB383-6C5D-40A2-91D4-B65D4716B15C}" type="slidenum">
              <a:rPr lang="en-US" noProof="0" smtClean="0"/>
              <a:t>‹#›</a:t>
            </a:fld>
            <a:endParaRPr lang="en-US" noProof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2959603"/>
            <a:ext cx="6571341" cy="1211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61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noProof="0"/>
              <a:t>Mintacím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 noProof="0"/>
              <a:t>March 30, 2018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/>
              <a:t>M. Csanád (Eötvös U) @ WWND 2018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EBAB383-6C5D-40A2-91D4-B65D4716B15C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0274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95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0.png"/><Relationship Id="rId5" Type="http://schemas.openxmlformats.org/officeDocument/2006/relationships/image" Target="../media/image930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image" Target="../media/image2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0.png"/><Relationship Id="rId5" Type="http://schemas.openxmlformats.org/officeDocument/2006/relationships/image" Target="../media/image1020.png"/><Relationship Id="rId4" Type="http://schemas.openxmlformats.org/officeDocument/2006/relationships/image" Target="../media/image10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1130.png"/><Relationship Id="rId2" Type="http://schemas.openxmlformats.org/officeDocument/2006/relationships/image" Target="../media/image10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0.png"/><Relationship Id="rId5" Type="http://schemas.openxmlformats.org/officeDocument/2006/relationships/image" Target="../media/image1110.png"/><Relationship Id="rId4" Type="http://schemas.openxmlformats.org/officeDocument/2006/relationships/image" Target="../media/image110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7" Type="http://schemas.openxmlformats.org/officeDocument/2006/relationships/image" Target="../media/image29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0.png"/><Relationship Id="rId5" Type="http://schemas.openxmlformats.org/officeDocument/2006/relationships/image" Target="../media/image46.png"/><Relationship Id="rId4" Type="http://schemas.openxmlformats.org/officeDocument/2006/relationships/image" Target="../media/image26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.jpg"/><Relationship Id="rId7" Type="http://schemas.openxmlformats.org/officeDocument/2006/relationships/image" Target="../media/image37.png"/><Relationship Id="rId2" Type="http://schemas.openxmlformats.org/officeDocument/2006/relationships/hyperlink" Target="http://zimanyischool.kfki.hu/18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3.gif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0.png"/><Relationship Id="rId4" Type="http://schemas.openxmlformats.org/officeDocument/2006/relationships/image" Target="../media/image7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9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0.png"/><Relationship Id="rId4" Type="http://schemas.openxmlformats.org/officeDocument/2006/relationships/image" Target="../media/image8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0.PNG"/><Relationship Id="rId4" Type="http://schemas.openxmlformats.org/officeDocument/2006/relationships/image" Target="../media/image19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396319" y="198409"/>
            <a:ext cx="6601032" cy="3145322"/>
          </a:xfrm>
        </p:spPr>
        <p:txBody>
          <a:bodyPr>
            <a:normAutofit/>
          </a:bodyPr>
          <a:lstStyle/>
          <a:p>
            <a:r>
              <a:rPr lang="hu-HU" dirty="0"/>
              <a:t>2- and 3-pion </a:t>
            </a:r>
            <a:br>
              <a:rPr lang="hu-HU" dirty="0"/>
            </a:br>
            <a:r>
              <a:rPr lang="hu-HU" dirty="0"/>
              <a:t>Lévy femtoscopy </a:t>
            </a:r>
            <a:br>
              <a:rPr lang="hu-HU" dirty="0"/>
            </a:br>
            <a:r>
              <a:rPr lang="hu-HU" dirty="0" err="1"/>
              <a:t>With</a:t>
            </a:r>
            <a:r>
              <a:rPr lang="hu-HU" dirty="0"/>
              <a:t> PHENIX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6523394" cy="977621"/>
          </a:xfrm>
        </p:spPr>
        <p:txBody>
          <a:bodyPr>
            <a:normAutofit/>
          </a:bodyPr>
          <a:lstStyle/>
          <a:p>
            <a:r>
              <a:rPr lang="en-US" dirty="0" err="1"/>
              <a:t>Máté</a:t>
            </a:r>
            <a:r>
              <a:rPr lang="en-US" dirty="0"/>
              <a:t> </a:t>
            </a:r>
            <a:r>
              <a:rPr lang="en-US" dirty="0" err="1"/>
              <a:t>Csanád</a:t>
            </a:r>
            <a:r>
              <a:rPr lang="en-US" dirty="0"/>
              <a:t> </a:t>
            </a:r>
            <a:r>
              <a:rPr lang="hu-HU" dirty="0" err="1"/>
              <a:t>for</a:t>
            </a:r>
            <a:r>
              <a:rPr lang="hu-HU" dirty="0"/>
              <a:t> PHENIX </a:t>
            </a:r>
            <a:r>
              <a:rPr lang="en-US" dirty="0"/>
              <a:t>@ </a:t>
            </a:r>
            <a:r>
              <a:rPr lang="hu-HU" dirty="0"/>
              <a:t>WWND 2018, </a:t>
            </a:r>
            <a:r>
              <a:rPr lang="hu-HU" dirty="0" err="1"/>
              <a:t>March</a:t>
            </a:r>
            <a:r>
              <a:rPr lang="hu-HU" dirty="0"/>
              <a:t> 30</a:t>
            </a:r>
            <a:endParaRPr lang="en-US" dirty="0"/>
          </a:p>
          <a:p>
            <a:r>
              <a:rPr lang="en-US" dirty="0"/>
              <a:t>Eötvös University, Budapest, Hungary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319" y="4382591"/>
            <a:ext cx="1759789" cy="1759789"/>
          </a:xfrm>
          <a:prstGeom prst="rect">
            <a:avLst/>
          </a:prstGeom>
        </p:spPr>
      </p:pic>
      <p:sp>
        <p:nvSpPr>
          <p:cNvPr id="8" name="AutoShape 2" descr="data:image/png;base64,iVBORw0KGgoAAAANSUhEUgAAAK8AAAC+CAMAAAB0xq95AAAAGXRFWHRTb2Z0d2FyZQBBZG9iZSBJbWFnZVJlYWR5ccllPAAAAYBQTFRFhIWFTCoqvr6+sLCwQEBAdHR0s7OzfHx8+vr6tra2mwAA9PT0ampq29vbUlJSY2Jip6enEA4O+Pj4SkpKWllZogAAz8/Pzc3N8PDw5eXl7Ozs39/f8vLyiwAAMTEx9vb2mpqa7+/vAAAAxMTE6urqoaKi0dHRy8vLwsLCqqqq4uLi2dnZx8fH3d3d1NTU6enp4+Pj09PT5+fn19fXwcHBQAEBycnJeQAAlZWVj4+PJycnZQAAnp+fVAAAu7u7ioqKkpKSHx8fPAoKPDw8QyAgKQICNTU1uLi4KgkJrKysV0pKDwUFTz8/qgAAgoODVVVVi5KSShISQTExXV1dZ2dnTk5Oj5aWGBgYcXFxx8nJvcHBKywstLu7IiMjl5eXMxkZzs7OODg4TDY2/f39/Pz8/v7+w8XFjIyMeHh4tLS0RUVFb21tKDU1qKur2NvbVVtbn6enYGBg3Nzc7u7uxsbG0tLSztLSnJyc1tbWzc7OrLGxrq2tgICAqq2th4eH////atwyZAAAAIB0Uk5T/////////////////////////////////////////////////////////////////////////////////////////////////////////////////////////////////////////////////////////////////////////wA4BUtnAAAba0lEQVR42uyci1viyLbonRAxEIMQIOTBSwJEXuENKg/FNGA3g8y0Org3R4WBGRH3vecI8snZuM2/firhIaA9Z7ett/t+H2tGpSmS+lFUrUetVayI/3/JypJ3ybvkXfIueZe8S94l74/FyxiaX25saro/Fm9TvHD4vtw4cNh/KF6aQz+l9r/QaOPIvZTmh+JNPAwP1PAXGr0P17+rD+gfiBdxHVdS5Tj1cuuW4SRezgx/IF5nu1O1GFOuFxtxu343Vbbc/kC84dtCvqy2HL/Y2GvDh2q1+kPrR+Al7hVKpbJtraaMauMB5JeFxUeNQbsHNF4JuThozNyPG53fk3dLl0mlUplUBoygMZmRJV8jx7zWfFJutIBWy6gxXvrbd+Pd5Hkv9DlVLhuNRrUEDKRszLRJBMHRIGHy8YaMcdIotZbLyZ+j328+MFcbt+vr53H1CEiGshyu8LyJ40zZB42+clzLW2Ya1fEb5DvOX4R46BSEzgyTMbV7TxA8xjBexv/YsVoLtVJq0lhOHl585/VGpSuCAAu65Bgprol5mUAXAxJg+vcGoSE0dJnxfEjB3PfQD+SsYkKzNx1ByI2R1Jemrs/nA7Q+X3QQJT6eNMAI58e88T+/iz7rqOb+6b+x1krShJD+j0Mo3SOBbNJ0MEIx7AMMVF151Jh6ZMhFU73yzryIGMjfzBoDP7QDSyNotEgaOHkkNpvArwS/WkBJ2GzErbVkAbQp8GP5uc8NenO3szuc78qLsN6L1JOlIhNQEfDmMmVjsqST9MTvCxdwht182WjJ68CaNB5S5nrCZ55e7UM+ZTzvyht5cP2sjptGXi3izhYhLLwq6CzGeOm8YD1MluPYgiMEg+mQKuVq/zgEf3cAZJ0LjHWa6Qo6sFTelZczbByUkw/gUatFZbPFKEXfHRfilkNN4bzWORZSyXknONhulNRxoPJqwrEmY/k5EsSBr0zIvmVLu7GRKh+Q78jbcgFXS/7QEZTLqkwRGsU9+lz+M8udwVah8n8e4415v7iym788UtorhYa++F8HedbH0IiIcRgYYnqtk7OUM8V35LU9wOCzN8ZDIrkFsZsIgoibD3DuNij67EcbevgKKdac89PhvKa6+5O9WNMIV81owcX0fZRZRPq8WXbqjEbL2bvwku2Hq6urVWsVuFrl1Mb9w9HRhd0OJjJxcgaBwfK5XC67YZ0Q8VmDG1wzXLEMN4h5sqqTdUxEes4u8Dn6ie7f/+NPO5yTTN8HipYl2HpLXuQkn5RFcrXUyRTwu5KZEiSKd/dymIlpXUpvcS07fxV2oTQxHEdDHj9e35eWKUJSGLPjiP8al8QiaeUDWfK79Jvx4u5Ygm8fWOZdrdSnkOSjjdYLptUqIniMnb/QHOoSXtaNZj13LZHelLUK7fZzO+BeU6euDO4F/LbB280Hm/JEo7nVH6ZmXa382uxLuh6tgsFDxIL7RQ7cgURI4p02dK/WT84MupRxzm9rt95y/m4qN4QGLFTj0y6Sl9q5V3SHHgW2SXLz2gmJEBjhtpGzvGh2XbAWCtUnL9SYPEi/8XqTPEcBhncnrkuqw8+/oKsYKn2Rln8+RLYxdS+Lib1ZXrE5eNQD4PN8cgycgf/77fUZZdfAsDB1tX7rLvIqrgde0TS/x0P6wPQNLvACteEyFKz/qE6mV23zPfSvWXUMn0tdGCW/5iYcWeRVDTAEc89uoiHB/oDnbM94wZw4AY68RT3y2w5C72Iv6LYgu1oZyXn84DMF53mVWR9vpjl0Vq9468wdWPfPeBE6LZznpbEF9zKm7t+F1w2CMaMxmd/VgQgzfhfi6HleCHM7Ef/suzD76t4Y9ZwX7/keClUQigK/LQNM3Kf34EW0wB6VMzqgJ87jkhmNzioDwBtjiJDIBWa8DTrM++7QZ7w4jXk2GsCwp0pWcC91+cD5DryRdkFnia+v6AXBsHpg+YCKvMk8w3vNUvVAkw/PvEOKCHDEH4u8OM1f31caeXUchq2FzsalJeV5B172tOa4/BfQE5UGnIY+50FU1K+jM7x3dN2HhkxPYGgXTAdGXOC1Adyi/fQ8fulitvVW61miEje8PS+5LdT0krYyF0+EVS9T2evhIjG1Z4DXT7rDPTQxVU7NHu8OsL0FXpR2X2fDj7Cu0wdL2HNc6MScRznzW/Mi0VXN3ih2aBFrGywYyHAEQepuZMqbsPEE1UyEZqYDRsjD/cTbRJ11ZTbCb2y4erIzUTyD95oBqDneh38b3oRf3GT37/3TqFbrRzZ9Jj7Ywk18c7LeuBZWZ0QiOmfcZPsx5QW4nCobbEJXXHOs2NjHBwrhRyt3XfU2vKd60ctn2SfViqKgp6hp4GyipugfE16RqWN4gJh4LmSU8G4FZ3mbaDChyjrFVmRqbFCKy1IiM/hDbImbpZM34O3R5MEBg2GxBY8BcQ5MUVokTdiUlyJ4cpMzzxo3fIa3hQbvVNn5gL612R1QeDNMiXXvMPPB9s28LZVSm8qkKb9/cacOD/ImXw+Ej8yElw67g4g/MmPcRu9xxNsyR7aK2cXwEo8MsJ4Yqm9eaQ2WDPvNvOTRWsdi+U/n4vDKXYVN2KYY4agxLwnsmciNI3oSA9os9MTbJKlYEXqmCJokw4fw5uB6/eTAmGx/M+9gQ38I3IW/JfAX/HjKbeqSotdEjXjRQL3b4vt/PBk3csqLoxSUhdDnOUUkKA0wdqUpZMrqz9/MqzytARMf/6+XtpmbaIioB0iRITBK4gXxRRSlTPiTcWtOeNleJJuN2V5MgdJMT0TPhCpwpuLe1/OSKI4g9IocwafaL+4zN1EvUWdQETNtFQEvWGJ9Gk3IKwqMdUg2bjKvFmKy2S38JVzb9s623WMXcnkp0liNyQL5vp73+PADkIO8HAQd/C7L57XFOUyFeQoXB0PXNQh/USwcFLnQyFXnGf/YgyOzLlUx6//Cgt7Ip2SR95ClbEcqFXd4vpLXZrYxn1JlyTefRoVgmGGWepIIEKprgmJuL63cUyacQYaL1YMJv9PppAZb3J1/vLWAfbQrVFtOutfb3NwkZ4UO+4noGXDRjE8pEBAs/3T3lfMBudu5uriAZzMTcvbh73/GFgTKKocKFQQphtDWFnQ9VELZjxArPwIuJgtkK5ZVaLXKbGxrQUAbtKfp6Cv/KCVng+WMYfOr5y+2pxdg/T/yTzcyJg/PlEOP56MkHlnAg+FHT3p/b8eetqfT2qHWfrWTdu3dDz1p8H73tocerUerTe+094Zaz4tiv2mc53Zzpcw0WLbkj/BXrDen9lgQ4IYuM+HNNJShENNdFAwbcFnFtcKlUHp4zK9UsLznmuFZpepam8Ci0YHbr9o524fCvuisDAYMwwwGg2hdu9Go1WqTrQJj8nP2dfoBZ1dhEEvoRrkfY0oDcabuS35fE6ejnMqlMJkSLXPUxDQ5k4gyJuaOk3bZUedAObzXsoi05/4kIu5nOaTVaokIs10RCrX8mDfjerX+xXZOhcb4PmqLgRxwJnfUS76glEhMeTHkELcJ8QKL4QOmkPIFWUoOJqIqiIA8iQWlgNA6R3WkI3F+X1+TUrZysPyUF/96e0FfdXbjYw1hPPChNpIx+U28l0SmxnS8zLHhyn0RuOIJp3tgQ4l+8cKuYnFp6PnhdZ9RuKCJXhhdysTYnKMguWdu/92dYqOmSwL9kJKi5Uv01bzoDlxNGsvJfB7omcxVwOelUZQK+/11XwSVrC6nm0oJ/Pw3XWd9vmAaLjmA7D5QorPvyemquhmR9t/97eH62q5DT5igdS0UM10bwHQACy13CHrLZF/Ni603QASf0dVqh8myRd81mQg+EDTbNrsmP9d3+0Iex5woRe9dVlmY/rs65FwXpfnXHIkIWnBUrZqao8Le7zoagyhvlzI2ydJuA/w1Wm5ezavS7GbU8ZpgFU4LGeNlgPKFCVO97/P2bGCYYxftyjyLFhGJ/erME6X22tn8SxwPIcWD9LcgOAxn0nvx0IEV8DFm4FXYKhyfgcgbfyUvegVXM5c7yvVCo3O/Hc9kmyRNdXliNMwos396LkOVSjrwkys0hlTgWn7KoauOsKvHsE5qHNHrzgvw0VVHfyJNmJJD+rXhN7d8Jw1Hvu3D9mAB9rg/59lX8gZOCo4OFKCzq5rGmTmRA9FKC0d7EcbXJwAye9SR4YRO51Sj1+9BZnfMpZFpO3DBWtBJD/WVikbTqUn0pc7pg3JLuQbv6lc3Ru+0809p+RVPGwUF48WZnVvhjEQN+6/kVWlutyMUhhKxa4MmJgZj47SbjaRDXd5dbMM5qdcr+87j0dnJBSt2XRsSpG5vp10BRgA8zK0Bw/bb8a789Nqji+VNiseTU/3oSofGL6/qY1fEFsBImx9qH99JOdRX8aL3KwRwCzGUw5pbbe2sQykNczCxNuo1EXQGA8pH15YbehCkJ24TkHLHYLXuGuy4meL92uNzibcK3SX60S4TgNbl4XaAq0vHWZR2QTbRzGA00nd67VDztfoX7UtbdVgAvwNuIUYsxBdNhLkazQfwkR/fGmC95kJrkJ+4cPv9qsdjQ9uT7SfutrLajRHvwEvRJGqm7dKLcjrH7bb0NCtugoga9fqczT4IX3vN19sLKarBGPzu5f3kyLZ+d27pr19X5AH3mPx+VnGfHkIQcNJNfdWJPB9yNI60RLPJvl5yVAudqiP3eFVznI7Cf1vIFxTr5LfG8wiNeRE/+QXe03lew7Ze5lWYpDIolvUTCh/jG0Shs5rMK88oZ1pf6NzuV05yjlJhQ3XUnfj9PuoteJ1Y6N/nPYJlLTY0jSq3OC6mgvpOfLBmfeIlFSc3Skah2ag6dCer/qc4BfCavp03iFH/G29BEIRGQ7Ov2Go35PFNEyPeGJF1+xMJIjHL2/LGTKTZ0znVOXKxBD3b0VvxmiLIX/G2H1ceV9ptV0y5bpXX20NYxiU6tROCpMKcYmP3iVdEcEQk07DGFWXwpwBU6qh5F3yD+UA1+Yejv+AtcQxQ0Bdtu0KxKtQkS9bo+/13EKSVHrdRFCdWZd5zZCZ3s/pALAxMlxJX196A14sQtc9/xft3t38L8uxoi4OrjlWewEc+wj+8skoP7T4eY1fl+XAenjqiCGVy062FXRMGvaw1v503y/1HZqFqZBwxbevlj/9oZ2d/++FkdWV777Yxcs6OtVrZJjisfoaoK0f67JwAcxlzjpBbC14/ElGoQD/8N+sz/nHnLJn85YVdpOx4eT2J5goujFXG2IvUmvokUxzr302Ejib8pigl+84L92PWjjaSyatv5e2xt8c5tbozv0fS99+xkGdVWODdUFRq1lkdty+GTZg4nr9VIkCRuBSicDMhyqSjhEFzqbb8/I28zU2PvhA3Gg+oJ9YEYM1Cfjc09ndmFDC3Chfg2sRDr15t2sSoyesd6TMdR0i+M22TgqAE0aVnLTzu6VilfiLfuN+H7kkhkVHOOCGRqCkhsxI8z0eBP2nNnY8lV4Xb+8Pr9OMtXCjsSuGRsKZlByFU9Jnujqy5woPdRTFRd71O8EwQtdE+MDMGTzMD2ROm/bySd1+qeAGuf0mKjuF/uS5+++Vqb59zA9YBxkR6jHb1ZH0sN8enayqymCWwYbtyqu9UjlcVXjY7cEvAqkeNftUn1SiRQQaEKAAZAzPDLM2MsLe3cnN0dLRqlfoxWhp2WbaVX8/7Sz41KoGZVsCkMo61brTrDW6iQOnbGMlJGIv2YVuhyvZFxKu6Tz9uf9QqfSKx5SX6AJh3ra1o6bGxMNNUYOCuE+Ooqu/nfjlMWZKWSaWNLClH+ut4W12WC9xfJmf34UCg/OEjSZO26VJpTaSJhNNpRVbKbfbCfT7LkF2CaXq5SMgt7V4mHu/ZJ/3VspFBL8a73bzPG+wXlcrHZ/38TnzlfGixq5XKRqWamdmeVGfgf7KxLfYliam0rmE2Jj1QKFVF/1ZRochuqbKQvBkYu/Zk518OZYsqpWI4HF5VBKED6+Kz/cRv0a+evyh7BhcEOJd/KpzOn6b/9fKmnUebvrhyyTt6Wvv+/cXFR49rezvtubB/dNn3t+9dWpfHNVy8Rpu+t2/vnMHnudxuNW95KtDeQV6z3gL7p8Dx2i2Nb2S53Nvy370oYFA/rp1olRx4WNS6FNseE5v1pIes9oJlsx/TLm3aVdzWmuYvl4e5qPy4fytpmdy4H2OywL5SP/SGt3BD0E32Dc9EG/qybIZ4hX1HcYegKMn4CSIWAuGd746gvawXJyO8P+tysQRLNJ9faibpSNiusdZqpUk/q6/Wv4j/DLbGRxUwavXnL9tARpVVKZVSORweIrycVEnWCvb5XsvkBY9IZstuj4lMnfni3FsvnE/7+Ql5tb1A7B2pZNCYSoJfcf5LLgZzDRFyPgs4ilid2vLKhnFAgABH8pNaZuJiR7UpBurBL23d7gtVqR4tI3UWr7+aN7gGlyxlS7xazRil0ukv4KogQsRk3ibN9xl2kh8KIIycTG56XTuKACoyXOTlfqizQkldtuR3q3F1edrP1/MmDNZ4OVk6F2BpO/nzX+CO8oVyCUF4VLEBHg5IdFQyQyvtCpPXDIBfPsEVO92Nl1OlAtwpHFqMn5uvnb8ufS6V6azprY3KzedkPPDyZMjWJ/ljqYQgxA4mxTvuoCjnlsVe0aUyuZkvAePbYDrEDdsGQTjd+zkZ972SN9gWHPlHM3WhaQhrxfX8zsujW5/m56X6OGqcMx4lk3l+nN+EAm6CIQHwC7VmoRur4/AIQVUncGOlt5Y/eiUvZ4Ab15Ir7TmBb4c9e/sl3Gx9Wq8h54wD45yxNNY+PCInZ6V8LOklRsDeZ/1Ap41OmhkVPRp4Mf1KXsR1ey+t6BYZiD3eXvj+YnTHvFLOmJjUayBBN9/DOec03w0iIwAcegaMX1S22dHJF8p+/PHV+1FmZRYd14B0eY8qtvkSrkmc4QU6gWKxabmRpNHkao5R/YN5NMLPgHtaD3M3KUJQFfHX8iLmyUj1AsDF9g7G71xBPccd1z9ECWorMlPOFWh1pRT9uF5DTo6TIsXNGI4tM5jo3vo0fYSg37TfNymywSK46Btz6i6e4454g/2ozz+t8pGqC8ykVB4zrYcBIxyYA8Z1StHJMGzoTeu5ELob6Ikoj4vNIH4X10yW2hPuiNdLMJz7j6e9gHDfKSao2Xojr1wvMQZu0q1sfENkKPbFc1vfUH+GUj4K2CdGNGsTq5aD3uLojnibkjGeqQuWNZrbN1fP5XU/AZPa8Hry0uvt35nfmLe1KW1/ixhD3ex9MGaG4iKuXC+Hg3CNnSlaRZk6hoQIfK5eDgB3STEoAWM3O5fljCcYe/mI5LfU9+FBDKwUsq6odOJlyzECJsP8ZziqR/QNuJkgHag3ftPG0bP1iJMRjpgCzaJGnyknbxJfKOT4Ft4mSjFBXBy09VLUfekrzo/uqD7VWff6+bnNeV7SaMxc/WQTDbklLUET7H4H3Ez905/o2/OKOMP7KFvgPyW/2pj55e+LFfKAdysEjPGcjwu8S6bpGzTnzgeAt074MQD8z4oAvKhyPCG+Ay+9K1Xz/HqYz5RBDHA5quapaWfXGxQIM+ycUcG9hA+l3TQ6X6/c4qoffvr9958OpSoNY/LzJ1ng4pvxtlCzjf0gB91yHGscx7En9Cxv1oe5TfNl6lK9VMvks82NL24z2w9nTvmOT6oeB9+MF73e27l/3M3MHEkB7vWlYm4+KFQDip1f6U1g8EJinzPP8pLKfburXZ093wKC4gPtW9oLrt0R4E5u5pyxMfN5QZ8plFEqtuDeAo3WRbwmCprhxaF1GO7A1dkth1TN/7bzFwT3DQG2libnjC3xm/mPrzv8qAxgi4p/FGTUCXZ2/iL9I32j0cg91TLFN6i3Xm+k4hYW4MJ4+6QcX/zuj+5HzzVlIlqL6UYeBBl1iPWYZlsi6YrQaOxOSnbiO6031w8ikljrjKJ7+QNcPKDU9dy3afZZ2oCUSq6j2axrb+F8yzo8CuHlEiPl2+szIL4zaStY1gzPj3hgntVSmH0WsOPeus8WhJR7jvnzRviWQSrZUcv/feF7Lr6Vl1oVJGORKmXAcjuYP+mGQunf47+Z0OdpDne4Z9amK/HZk/5NHFVqrCVwm1ReUjq/mt+Dd6tSi5fV8WoB6Ily5rfubDJysNY+TJ5G/3ieTxgQwe5q+3L2A2khQWhHP7qZkIurv3BG9ht58YtO1WI5FOBGo3OZVB+TvPdpmShO4Uz54P++oLq7BHOtgePlg+lcaeH9bPFRulm+ADSb/sBiOXkH3tCZUMoIMdWGUNDbDZkDsuWLTmrnyceGDoz5C54AEnITUgqknJoaBArKEtH1Rj5VUHkMQuP4X59SH/C3593S1ByrwFPn1uDGEbNTAhqC5gOjGYttSAVkyfYLl236ihuSGrSMz9yYuSxE4UXNrmPdKX0bAwynkRUH9Oa8+IV+fWSAme3TDY68ztJglTB+njSbSU+nKhWY/mQbpQcmS9FMkSRV35eLBNW/brYQnCSyxTCJm/f1Gy4psGzyK52zoAj135w3srfvndqOVYjshTAvbRM9pV+BHOTlo8SZDz9J8qEw9oMg3YHcmJfPGY8bd8MtMXS0M3E8g+lV7h38SXHT/eQq4v0uYqO93SjP9PYP1LPHkqVsyaWqKe8CkKh2dGZ53KqWGg88YPSDT4UPIurHxHfRv4srCaXZo7P23sbssWTJETKMWKj7o8ft1Tk/DDR+GkXG80rv/wmvlO90VaxWQZjJ7khfZzNjc4VOJzfTqM7foP/+7d/h+2HQ2JlgLTSeHM3U5QXmRJFW849mC/WvwYXCjB+WvNQ2xe/KCxTEvr5QmPl+mL/5iHqdqBPucNiUUD1I38CzO/Zr1If9r7r1+3w/F6ncEITqeAiNB1HEhqKk9N0wFBV0drW3jca0Mc78ALxiq6iRisaNo6PEezTjDQHWkNfLSF9yNNQUSpPGuWqM78YrZjXSCSNLvJQqGy0dMjI9ThKkN81Z4CQBDQEawe/Gj8CL7kvuQbJklUKy8kEIGacCbTiCNG12vdxYgyU/LN79AXi7UtF4pqYHAanmQJ0aLjpJh+rMrh5otsqlJXnxA/CqNLvxg0csrREaq9DPGcOiz5yPr3VdwA9bhz5lPn1/XnQH1p2rgJ64PhH0LHKjm3XjEXtHlxuObEen2FzTBb87b3fdsCfrKYRY0+/g4twXFFBnlUc5Hdfkj/SPqEiQ352XfchOnO3Q9uPCPoLpSDnBj9yvfJ36fSdeb+ApKiLDCzkkqjtTM8nTPwLv+8mSd8m75F3yLnmXvEveJe+Sd8m75F3yLnmXvEveJe+Sd8m75F3yLnmXvEveJe+Sd8m75F3yLnmXvEveJe+Sd8n7V/I/AgwAMYHv5Iy7dR8AAAAASUVORK5CYII=">
            <a:extLst>
              <a:ext uri="{FF2B5EF4-FFF2-40B4-BE49-F238E27FC236}">
                <a16:creationId xmlns:a16="http://schemas.microsoft.com/office/drawing/2014/main" id="{A275747D-91FD-4BCE-B41D-FB7406AD45A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1AD855B3-3894-4706-ABE2-F292E7D7F3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4694242"/>
            <a:ext cx="2886974" cy="942276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5466283D-8240-4AC6-BB1A-70266E30D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287" y="198409"/>
            <a:ext cx="2011078" cy="587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051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Correlation strength </a:t>
            </a:r>
            <a:r>
              <a:rPr lang="en-US" cap="none" dirty="0"/>
              <a:t>λ</a:t>
            </a:r>
            <a:r>
              <a:rPr lang="hu-HU" dirty="0"/>
              <a:t>: </a:t>
            </a:r>
            <a:r>
              <a:rPr lang="hu-HU" dirty="0" err="1"/>
              <a:t>Core</a:t>
            </a:r>
            <a:r>
              <a:rPr lang="hu-HU" dirty="0"/>
              <a:t>/Halo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733246" y="1095515"/>
                <a:ext cx="8350369" cy="492572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hu-HU" dirty="0"/>
                  <a:t>Two-component </a:t>
                </a:r>
                <a:r>
                  <a:rPr lang="hu-HU" dirty="0" err="1"/>
                  <a:t>source</a:t>
                </a:r>
                <a:endParaRPr lang="hu-HU" dirty="0"/>
              </a:p>
              <a:p>
                <a:pPr lvl="1"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hu-HU" dirty="0" err="1"/>
                  <a:t>Core</a:t>
                </a:r>
                <a:r>
                  <a:rPr lang="hu-HU" dirty="0"/>
                  <a:t>: </a:t>
                </a:r>
                <a:r>
                  <a:rPr lang="hu-HU" dirty="0" err="1"/>
                  <a:t>hydrodynamically</a:t>
                </a:r>
                <a:r>
                  <a:rPr lang="hu-HU" dirty="0"/>
                  <a:t> </a:t>
                </a:r>
                <a:r>
                  <a:rPr lang="hu-HU" dirty="0" err="1"/>
                  <a:t>expanding</a:t>
                </a:r>
                <a:endParaRPr lang="hu-HU" dirty="0"/>
              </a:p>
              <a:p>
                <a:pPr lvl="1"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hu-HU" dirty="0"/>
                  <a:t>Halo: </a:t>
                </a:r>
                <a:r>
                  <a:rPr lang="hu-HU" dirty="0" err="1"/>
                  <a:t>lived</a:t>
                </a:r>
                <a:r>
                  <a:rPr lang="hu-HU" dirty="0"/>
                  <a:t> </a:t>
                </a:r>
                <a:r>
                  <a:rPr lang="hu-HU" dirty="0" err="1"/>
                  <a:t>resonances</a:t>
                </a:r>
                <a:r>
                  <a:rPr lang="hu-HU" dirty="0"/>
                  <a:t> (</a:t>
                </a:r>
                <a14:m>
                  <m:oMath xmlns:m="http://schemas.openxmlformats.org/officeDocument/2006/math">
                    <m:r>
                      <a:rPr lang="hu-H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</m:oMath>
                </a14:m>
                <a:r>
                  <a:rPr lang="hu-HU" dirty="0"/>
                  <a:t> 10 </a:t>
                </a:r>
                <a:r>
                  <a:rPr lang="hu-HU" dirty="0" err="1"/>
                  <a:t>fm</a:t>
                </a:r>
                <a:r>
                  <a:rPr lang="hu-HU" dirty="0"/>
                  <a:t>/c), </a:t>
                </a:r>
                <a:br>
                  <a:rPr lang="hu-HU" dirty="0"/>
                </a:br>
                <a:r>
                  <a:rPr lang="hu-HU" dirty="0" err="1"/>
                  <a:t>unresolvable</a:t>
                </a:r>
                <a:r>
                  <a:rPr lang="hu-HU" dirty="0"/>
                  <a:t> </a:t>
                </a:r>
                <a:r>
                  <a:rPr lang="hu-HU" dirty="0" err="1"/>
                  <a:t>experimentally</a:t>
                </a:r>
                <a:endParaRPr lang="hu-HU" dirty="0"/>
              </a:p>
              <a:p>
                <a:pPr lvl="1"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hu-HU" dirty="0" err="1"/>
                  <a:t>Define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core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total</m:t>
                        </m:r>
                      </m:sub>
                    </m:sSub>
                  </m:oMath>
                </a14:m>
                <a:endParaRPr lang="hu-HU" dirty="0"/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hu-HU" dirty="0" err="1"/>
                  <a:t>True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hu-HU" dirty="0"/>
                  <a:t> limit: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hu-HU" dirty="0"/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hu-HU" dirty="0" err="1"/>
                  <a:t>Apparently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→0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→1+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endParaRPr lang="hu-HU" dirty="0"/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</m:e>
                    </m: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hu-HU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</m:e>
                    </m:d>
                  </m:oMath>
                </a14:m>
                <a:endParaRPr lang="hu-HU" dirty="0"/>
              </a:p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hu-HU" sz="1400" dirty="0" err="1"/>
                  <a:t>Bolz</a:t>
                </a:r>
                <a:r>
                  <a:rPr lang="hu-HU" sz="1400" dirty="0"/>
                  <a:t> </a:t>
                </a:r>
                <a:r>
                  <a:rPr lang="hu-HU" sz="1400" dirty="0" err="1"/>
                  <a:t>et</a:t>
                </a:r>
                <a:r>
                  <a:rPr lang="hu-HU" sz="1400" dirty="0"/>
                  <a:t> </a:t>
                </a:r>
                <a:r>
                  <a:rPr lang="hu-HU" sz="1400" dirty="0" err="1"/>
                  <a:t>al</a:t>
                </a:r>
                <a:r>
                  <a:rPr lang="hu-HU" sz="1400" dirty="0"/>
                  <a:t>, </a:t>
                </a:r>
                <a:r>
                  <a:rPr lang="hu-HU" sz="1400" dirty="0" err="1"/>
                  <a:t>Phys.Rev</a:t>
                </a:r>
                <a:r>
                  <a:rPr lang="hu-HU" sz="1400" dirty="0"/>
                  <a:t>. D47 (1993) 3860-3870</a:t>
                </a:r>
              </a:p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hu-HU" sz="1400" dirty="0"/>
                  <a:t>Csörgő, </a:t>
                </a:r>
                <a:r>
                  <a:rPr lang="hu-HU" sz="1400" dirty="0" err="1"/>
                  <a:t>Lörstad</a:t>
                </a:r>
                <a:r>
                  <a:rPr lang="hu-HU" sz="1400" dirty="0"/>
                  <a:t>, Zimányi, </a:t>
                </a:r>
                <a:r>
                  <a:rPr lang="hu-HU" sz="1400" dirty="0" err="1"/>
                  <a:t>Z.Phys</a:t>
                </a:r>
                <a:r>
                  <a:rPr lang="hu-HU" sz="1400" dirty="0"/>
                  <a:t>. C71 (1996) 491-497</a:t>
                </a:r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095515"/>
                <a:ext cx="8350369" cy="4925723"/>
              </a:xfrm>
              <a:blipFill>
                <a:blip r:embed="rId2"/>
                <a:stretch>
                  <a:fillRect l="-657" t="-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Dátum helye 10">
            <a:extLst>
              <a:ext uri="{FF2B5EF4-FFF2-40B4-BE49-F238E27FC236}">
                <a16:creationId xmlns:a16="http://schemas.microsoft.com/office/drawing/2014/main" id="{825F2A67-26FE-4418-8B14-6378C537C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/>
          </a:p>
        </p:txBody>
      </p:sp>
      <p:sp>
        <p:nvSpPr>
          <p:cNvPr id="12" name="Élőláb helye 11">
            <a:extLst>
              <a:ext uri="{FF2B5EF4-FFF2-40B4-BE49-F238E27FC236}">
                <a16:creationId xmlns:a16="http://schemas.microsoft.com/office/drawing/2014/main" id="{C1699913-0D33-4143-9C58-288514929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6218FC4-88F6-47A8-B118-EDFE98922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146" y="1187529"/>
            <a:ext cx="2847279" cy="2278834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7A1BFDF8-D0D3-4739-BF2B-A1A8C38C10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430" y="4117426"/>
            <a:ext cx="6497411" cy="1903812"/>
          </a:xfrm>
          <a:prstGeom prst="rect">
            <a:avLst/>
          </a:prstGeom>
        </p:spPr>
      </p:pic>
      <p:sp>
        <p:nvSpPr>
          <p:cNvPr id="14" name="Dia számának helye 13">
            <a:extLst>
              <a:ext uri="{FF2B5EF4-FFF2-40B4-BE49-F238E27FC236}">
                <a16:creationId xmlns:a16="http://schemas.microsoft.com/office/drawing/2014/main" id="{45EC5FBF-4761-4C20-8146-E9CA07A3D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10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6494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>
            <a:extLst>
              <a:ext uri="{FF2B5EF4-FFF2-40B4-BE49-F238E27FC236}">
                <a16:creationId xmlns:a16="http://schemas.microsoft.com/office/drawing/2014/main" id="{EA69DA5D-1512-4374-A371-C5901F449F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766"/>
          <a:stretch/>
        </p:blipFill>
        <p:spPr>
          <a:xfrm>
            <a:off x="4793534" y="2574705"/>
            <a:ext cx="4371278" cy="3154385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Correlation strength </a:t>
            </a:r>
            <a:r>
              <a:rPr lang="en-US" cap="none" dirty="0"/>
              <a:t>λ</a:t>
            </a:r>
            <a:r>
              <a:rPr lang="hu-HU" dirty="0"/>
              <a:t>: IN-</a:t>
            </a:r>
            <a:r>
              <a:rPr lang="hu-HU" dirty="0" err="1"/>
              <a:t>Medium</a:t>
            </a:r>
            <a:r>
              <a:rPr lang="hu-HU" dirty="0"/>
              <a:t> </a:t>
            </a:r>
            <a:r>
              <a:rPr lang="hu-HU" dirty="0" err="1"/>
              <a:t>mass</a:t>
            </a:r>
            <a:r>
              <a:rPr lang="hu-HU" dirty="0"/>
              <a:t>?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095515"/>
            <a:ext cx="8350369" cy="492572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hu-HU" dirty="0" err="1"/>
              <a:t>Connection</a:t>
            </a:r>
            <a:r>
              <a:rPr lang="hu-HU" dirty="0"/>
              <a:t> </a:t>
            </a:r>
            <a:r>
              <a:rPr lang="en-US" dirty="0"/>
              <a:t>to chiral restoration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Decreased η’ mass → η’ enhancement</a:t>
            </a:r>
            <a:r>
              <a:rPr lang="hu-HU" dirty="0"/>
              <a:t> </a:t>
            </a:r>
            <a:r>
              <a:rPr lang="en-US" dirty="0"/>
              <a:t>→ halo enhancement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Kinematics: η’ → </a:t>
            </a:r>
            <a:r>
              <a:rPr lang="hu-HU" dirty="0" err="1">
                <a:latin typeface="Symbol" panose="05050102010706020507" pitchFamily="18" charset="2"/>
              </a:rPr>
              <a:t>pppp</a:t>
            </a:r>
            <a:r>
              <a:rPr lang="en-US" dirty="0"/>
              <a:t> </a:t>
            </a:r>
            <a:r>
              <a:rPr lang="hu-HU" dirty="0" err="1"/>
              <a:t>with</a:t>
            </a:r>
            <a:r>
              <a:rPr lang="en-US" dirty="0"/>
              <a:t> low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r>
              <a:rPr lang="en-US" dirty="0"/>
              <a:t> → decreased λ(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r>
              <a:rPr lang="en-US" dirty="0"/>
              <a:t>) at low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endParaRPr lang="hu-HU" dirty="0"/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hu-HU" dirty="0" err="1"/>
              <a:t>Dependence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en-US" dirty="0"/>
              <a:t>in-medium η’ mass?</a:t>
            </a:r>
            <a:endParaRPr lang="hu-HU" dirty="0"/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200" dirty="0" err="1"/>
              <a:t>Kapusta</a:t>
            </a:r>
            <a:r>
              <a:rPr lang="en-US" sz="1200" dirty="0"/>
              <a:t>, </a:t>
            </a:r>
            <a:r>
              <a:rPr lang="en-US" sz="1200" dirty="0" err="1"/>
              <a:t>Kharzeev</a:t>
            </a:r>
            <a:r>
              <a:rPr lang="en-US" sz="1200" dirty="0"/>
              <a:t>, </a:t>
            </a:r>
            <a:r>
              <a:rPr lang="en-US" sz="1200" dirty="0" err="1"/>
              <a:t>McLerran</a:t>
            </a:r>
            <a:r>
              <a:rPr lang="en-US" sz="1200" dirty="0"/>
              <a:t>, </a:t>
            </a:r>
            <a:r>
              <a:rPr lang="hu-HU" sz="1200" dirty="0"/>
              <a:t>PR</a:t>
            </a:r>
            <a:r>
              <a:rPr lang="en-US" sz="1200" dirty="0"/>
              <a:t>D53 (1996) 5028</a:t>
            </a:r>
            <a:br>
              <a:rPr lang="en-US" sz="1200" dirty="0"/>
            </a:br>
            <a:r>
              <a:rPr lang="en-US" sz="1200" dirty="0"/>
              <a:t>Vance, </a:t>
            </a:r>
            <a:r>
              <a:rPr lang="en-US" sz="1200" dirty="0" err="1"/>
              <a:t>Csörgő</a:t>
            </a:r>
            <a:r>
              <a:rPr lang="en-US" sz="1200" dirty="0"/>
              <a:t>, </a:t>
            </a:r>
            <a:r>
              <a:rPr lang="en-US" sz="1200" dirty="0" err="1"/>
              <a:t>Kharzeev</a:t>
            </a:r>
            <a:r>
              <a:rPr lang="en-US" sz="1200" dirty="0"/>
              <a:t>, </a:t>
            </a:r>
            <a:r>
              <a:rPr lang="hu-HU" sz="1200" dirty="0"/>
              <a:t>PRL</a:t>
            </a:r>
            <a:r>
              <a:rPr lang="en-US" sz="1200" dirty="0"/>
              <a:t> 81 (1998) 2205</a:t>
            </a:r>
            <a:br>
              <a:rPr lang="en-US" sz="1200" dirty="0"/>
            </a:br>
            <a:r>
              <a:rPr lang="en-US" sz="1200" dirty="0" err="1"/>
              <a:t>Csörgő</a:t>
            </a:r>
            <a:r>
              <a:rPr lang="en-US" sz="1200" dirty="0"/>
              <a:t>, </a:t>
            </a:r>
            <a:r>
              <a:rPr lang="en-US" sz="1200" dirty="0" err="1"/>
              <a:t>Vértesi</a:t>
            </a:r>
            <a:r>
              <a:rPr lang="en-US" sz="1200" dirty="0"/>
              <a:t>, </a:t>
            </a:r>
            <a:r>
              <a:rPr lang="en-US" sz="1200" dirty="0" err="1"/>
              <a:t>Sziklai</a:t>
            </a:r>
            <a:r>
              <a:rPr lang="en-US" sz="1200" dirty="0"/>
              <a:t>, </a:t>
            </a:r>
            <a:r>
              <a:rPr lang="hu-HU" sz="1200" dirty="0"/>
              <a:t>PRL</a:t>
            </a:r>
            <a:r>
              <a:rPr lang="en-US" sz="1200" dirty="0"/>
              <a:t>105 (2010) 182301</a:t>
            </a:r>
            <a:endParaRPr lang="hu-HU" sz="1200" dirty="0"/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hu-HU" dirty="0" err="1"/>
              <a:t>Results</a:t>
            </a:r>
            <a:r>
              <a:rPr lang="hu-HU" dirty="0"/>
              <a:t> </a:t>
            </a:r>
            <a:r>
              <a:rPr lang="hu-HU" dirty="0" err="1"/>
              <a:t>compatible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modified</a:t>
            </a:r>
            <a:r>
              <a:rPr lang="hu-HU" dirty="0"/>
              <a:t> </a:t>
            </a:r>
            <a:r>
              <a:rPr lang="hu-HU" dirty="0" err="1"/>
              <a:t>mass</a:t>
            </a:r>
            <a:r>
              <a:rPr lang="hu-HU" dirty="0"/>
              <a:t>!</a:t>
            </a:r>
            <a:endParaRPr lang="en-US" dirty="0"/>
          </a:p>
        </p:txBody>
      </p:sp>
      <p:sp>
        <p:nvSpPr>
          <p:cNvPr id="11" name="Dátum helye 10">
            <a:extLst>
              <a:ext uri="{FF2B5EF4-FFF2-40B4-BE49-F238E27FC236}">
                <a16:creationId xmlns:a16="http://schemas.microsoft.com/office/drawing/2014/main" id="{825F2A67-26FE-4418-8B14-6378C537C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/>
          </a:p>
        </p:txBody>
      </p:sp>
      <p:sp>
        <p:nvSpPr>
          <p:cNvPr id="12" name="Élőláb helye 11">
            <a:extLst>
              <a:ext uri="{FF2B5EF4-FFF2-40B4-BE49-F238E27FC236}">
                <a16:creationId xmlns:a16="http://schemas.microsoft.com/office/drawing/2014/main" id="{C1699913-0D33-4143-9C58-288514929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E706619B-0417-4B5F-A720-6D133159E2DD}"/>
              </a:ext>
            </a:extLst>
          </p:cNvPr>
          <p:cNvSpPr txBox="1"/>
          <p:nvPr/>
        </p:nvSpPr>
        <p:spPr>
          <a:xfrm>
            <a:off x="5497021" y="5737718"/>
            <a:ext cx="2788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PHENIX,</a:t>
            </a:r>
            <a:r>
              <a:rPr lang="en-US" dirty="0"/>
              <a:t> arXiv:1709.05649 </a:t>
            </a:r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170209CB-336D-40C4-BE39-FBAA196D625C}"/>
              </a:ext>
            </a:extLst>
          </p:cNvPr>
          <p:cNvSpPr>
            <a:spLocks noChangeAspect="1"/>
          </p:cNvSpPr>
          <p:nvPr/>
        </p:nvSpPr>
        <p:spPr>
          <a:xfrm>
            <a:off x="1879533" y="3651566"/>
            <a:ext cx="576184" cy="57618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254000"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/>
          <a:lstStyle/>
          <a:p>
            <a:pPr algn="ctr"/>
            <a:r>
              <a:rPr lang="hu-HU" sz="3200" dirty="0">
                <a:solidFill>
                  <a:schemeClr val="tx1"/>
                </a:solidFill>
                <a:latin typeface="Symbol" panose="05050102010706020507" pitchFamily="18" charset="2"/>
              </a:rPr>
              <a:t>h</a:t>
            </a:r>
            <a:r>
              <a:rPr lang="hu-HU" sz="3200" dirty="0">
                <a:solidFill>
                  <a:schemeClr val="tx1"/>
                </a:solidFill>
              </a:rPr>
              <a:t>’</a:t>
            </a:r>
            <a:endParaRPr lang="hu-HU" sz="7200" dirty="0">
              <a:solidFill>
                <a:schemeClr val="tx1"/>
              </a:solidFill>
            </a:endParaRPr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226F3604-1E9C-4D93-BD5A-C4D811F7B31C}"/>
              </a:ext>
            </a:extLst>
          </p:cNvPr>
          <p:cNvSpPr>
            <a:spLocks noChangeAspect="1"/>
          </p:cNvSpPr>
          <p:nvPr/>
        </p:nvSpPr>
        <p:spPr>
          <a:xfrm>
            <a:off x="3006615" y="3634858"/>
            <a:ext cx="288092" cy="2880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127000"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/>
          <a:lstStyle/>
          <a:p>
            <a:r>
              <a:rPr lang="hu-HU" dirty="0">
                <a:solidFill>
                  <a:schemeClr val="tx1"/>
                </a:solidFill>
                <a:latin typeface="Symbol" panose="05050102010706020507" pitchFamily="18" charset="2"/>
              </a:rPr>
              <a:t>h</a:t>
            </a:r>
            <a:r>
              <a:rPr lang="hu-HU" dirty="0">
                <a:solidFill>
                  <a:schemeClr val="tx1"/>
                </a:solidFill>
              </a:rPr>
              <a:t>’</a:t>
            </a:r>
            <a:endParaRPr lang="hu-HU" sz="9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Szövegdoboz 7">
                <a:extLst>
                  <a:ext uri="{FF2B5EF4-FFF2-40B4-BE49-F238E27FC236}">
                    <a16:creationId xmlns:a16="http://schemas.microsoft.com/office/drawing/2014/main" id="{3EC4EB14-0592-4D31-9E99-0620355F01B7}"/>
                  </a:ext>
                </a:extLst>
              </p:cNvPr>
              <p:cNvSpPr txBox="1"/>
              <p:nvPr/>
            </p:nvSpPr>
            <p:spPr>
              <a:xfrm>
                <a:off x="1862784" y="4425734"/>
                <a:ext cx="1772024" cy="1095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       &lt;       </m:t>
                      </m:r>
                      <m:sSup>
                        <m:sSup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hu-HU" b="0" dirty="0"/>
              </a:p>
              <a:p>
                <a:pPr algn="ctr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      &gt;       </m:t>
                      </m:r>
                      <m:sSubSup>
                        <m:sSubSup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hu-HU" b="0" dirty="0"/>
              </a:p>
              <a:p>
                <a:pPr algn="ctr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     &lt;      </m:t>
                      </m:r>
                      <m:sSubSup>
                        <m:sSubSup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hu-HU" dirty="0"/>
              </a:p>
              <a:p>
                <a:pPr algn="ctr">
                  <a:lnSpc>
                    <a:spcPct val="9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       &gt;      </m:t>
                      </m:r>
                      <m:sSup>
                        <m:sSup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hu-HU" b="0" dirty="0"/>
              </a:p>
            </p:txBody>
          </p:sp>
        </mc:Choice>
        <mc:Fallback xmlns="">
          <p:sp>
            <p:nvSpPr>
              <p:cNvPr id="8" name="Szövegdoboz 7">
                <a:extLst>
                  <a:ext uri="{FF2B5EF4-FFF2-40B4-BE49-F238E27FC236}">
                    <a16:creationId xmlns:a16="http://schemas.microsoft.com/office/drawing/2014/main" id="{3EC4EB14-0592-4D31-9E99-0620355F01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2784" y="4425734"/>
                <a:ext cx="1772024" cy="1095172"/>
              </a:xfrm>
              <a:prstGeom prst="rect">
                <a:avLst/>
              </a:prstGeom>
              <a:blipFill>
                <a:blip r:embed="rId3"/>
                <a:stretch>
                  <a:fillRect l="-3103" t="-556"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llipszis 14">
            <a:extLst>
              <a:ext uri="{FF2B5EF4-FFF2-40B4-BE49-F238E27FC236}">
                <a16:creationId xmlns:a16="http://schemas.microsoft.com/office/drawing/2014/main" id="{400A9B5A-7CC6-48C7-8F94-52691BC32D40}"/>
              </a:ext>
            </a:extLst>
          </p:cNvPr>
          <p:cNvSpPr>
            <a:spLocks noChangeAspect="1"/>
          </p:cNvSpPr>
          <p:nvPr/>
        </p:nvSpPr>
        <p:spPr>
          <a:xfrm>
            <a:off x="3294707" y="4066996"/>
            <a:ext cx="288092" cy="2880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127000"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/>
          <a:lstStyle/>
          <a:p>
            <a:r>
              <a:rPr lang="hu-HU" dirty="0">
                <a:solidFill>
                  <a:schemeClr val="tx1"/>
                </a:solidFill>
                <a:latin typeface="Symbol" panose="05050102010706020507" pitchFamily="18" charset="2"/>
              </a:rPr>
              <a:t>h</a:t>
            </a:r>
            <a:r>
              <a:rPr lang="hu-HU" dirty="0">
                <a:solidFill>
                  <a:schemeClr val="tx1"/>
                </a:solidFill>
              </a:rPr>
              <a:t>’</a:t>
            </a:r>
            <a:endParaRPr lang="hu-HU" sz="9600" dirty="0">
              <a:solidFill>
                <a:schemeClr val="tx1"/>
              </a:solidFill>
            </a:endParaRPr>
          </a:p>
        </p:txBody>
      </p:sp>
      <p:sp>
        <p:nvSpPr>
          <p:cNvPr id="16" name="Ellipszis 15">
            <a:extLst>
              <a:ext uri="{FF2B5EF4-FFF2-40B4-BE49-F238E27FC236}">
                <a16:creationId xmlns:a16="http://schemas.microsoft.com/office/drawing/2014/main" id="{83F64F2D-BA68-42B6-B141-DEE83910DB41}"/>
              </a:ext>
            </a:extLst>
          </p:cNvPr>
          <p:cNvSpPr>
            <a:spLocks noChangeAspect="1"/>
          </p:cNvSpPr>
          <p:nvPr/>
        </p:nvSpPr>
        <p:spPr>
          <a:xfrm>
            <a:off x="3375904" y="3630544"/>
            <a:ext cx="288092" cy="2880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127000"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/>
          <a:lstStyle/>
          <a:p>
            <a:r>
              <a:rPr lang="hu-HU" dirty="0">
                <a:solidFill>
                  <a:schemeClr val="tx1"/>
                </a:solidFill>
                <a:latin typeface="Symbol" panose="05050102010706020507" pitchFamily="18" charset="2"/>
              </a:rPr>
              <a:t>h</a:t>
            </a:r>
            <a:r>
              <a:rPr lang="hu-HU" dirty="0">
                <a:solidFill>
                  <a:schemeClr val="tx1"/>
                </a:solidFill>
              </a:rPr>
              <a:t>’</a:t>
            </a:r>
            <a:endParaRPr lang="hu-HU" sz="9600" dirty="0">
              <a:solidFill>
                <a:schemeClr val="tx1"/>
              </a:solidFill>
            </a:endParaRPr>
          </a:p>
        </p:txBody>
      </p:sp>
      <p:sp>
        <p:nvSpPr>
          <p:cNvPr id="17" name="Ellipszis 16">
            <a:extLst>
              <a:ext uri="{FF2B5EF4-FFF2-40B4-BE49-F238E27FC236}">
                <a16:creationId xmlns:a16="http://schemas.microsoft.com/office/drawing/2014/main" id="{F8244DBF-03A6-42F6-AF81-722C48F1E62D}"/>
              </a:ext>
            </a:extLst>
          </p:cNvPr>
          <p:cNvSpPr>
            <a:spLocks noChangeAspect="1"/>
          </p:cNvSpPr>
          <p:nvPr/>
        </p:nvSpPr>
        <p:spPr>
          <a:xfrm>
            <a:off x="2938769" y="3939658"/>
            <a:ext cx="288092" cy="2880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127000"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/>
          <a:lstStyle/>
          <a:p>
            <a:r>
              <a:rPr lang="hu-HU" dirty="0">
                <a:solidFill>
                  <a:schemeClr val="tx1"/>
                </a:solidFill>
                <a:latin typeface="Symbol" panose="05050102010706020507" pitchFamily="18" charset="2"/>
              </a:rPr>
              <a:t>h</a:t>
            </a:r>
            <a:r>
              <a:rPr lang="hu-HU" dirty="0">
                <a:solidFill>
                  <a:schemeClr val="tx1"/>
                </a:solidFill>
              </a:rPr>
              <a:t>’</a:t>
            </a:r>
            <a:endParaRPr lang="hu-HU" sz="9600" dirty="0">
              <a:solidFill>
                <a:schemeClr val="tx1"/>
              </a:solidFill>
            </a:endParaRPr>
          </a:p>
        </p:txBody>
      </p:sp>
      <p:sp>
        <p:nvSpPr>
          <p:cNvPr id="18" name="Dia számának helye 17">
            <a:extLst>
              <a:ext uri="{FF2B5EF4-FFF2-40B4-BE49-F238E27FC236}">
                <a16:creationId xmlns:a16="http://schemas.microsoft.com/office/drawing/2014/main" id="{D6258E74-550C-4B61-8A8C-7B54374D7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11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38977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New</a:t>
                </a:r>
                <a:r>
                  <a:rPr lang="hu-HU" dirty="0"/>
                  <a:t> </a:t>
                </a:r>
                <a:r>
                  <a:rPr lang="en-US" dirty="0"/>
                  <a:t>scaling parameter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hu-HU" b="0" i="0" smtClean="0">
                            <a:latin typeface="+mn-lt"/>
                          </a:rPr>
                          <m:t>R</m:t>
                        </m:r>
                      </m:e>
                    </m:acc>
                  </m:oMath>
                </a14:m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33" t="-18519" b="-38272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769079" y="5192586"/>
            <a:ext cx="6314536" cy="987077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dirty="0"/>
              <a:t>Empirically found scaling parameter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dirty="0"/>
              <a:t>Linear in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endParaRPr lang="en-US" baseline="-25000" dirty="0"/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dirty="0"/>
              <a:t>Physical interpretation: open question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289D4845-8533-483D-B87B-FD356C796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3303" y="1177716"/>
            <a:ext cx="5514703" cy="4014871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EC81FC06-F191-4BF9-AF64-A1AE823E6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660" y="1177716"/>
            <a:ext cx="2347419" cy="49039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Szövegdoboz 12">
                <a:extLst>
                  <a:ext uri="{FF2B5EF4-FFF2-40B4-BE49-F238E27FC236}">
                    <a16:creationId xmlns:a16="http://schemas.microsoft.com/office/drawing/2014/main" id="{A6119E43-A4B3-43A0-8895-3923A8A54F05}"/>
                  </a:ext>
                </a:extLst>
              </p:cNvPr>
              <p:cNvSpPr txBox="1"/>
              <p:nvPr/>
            </p:nvSpPr>
            <p:spPr>
              <a:xfrm>
                <a:off x="733246" y="1673524"/>
                <a:ext cx="93185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hu-HU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hu-HU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hu-HU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hu-HU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Szövegdoboz 12">
                <a:extLst>
                  <a:ext uri="{FF2B5EF4-FFF2-40B4-BE49-F238E27FC236}">
                    <a16:creationId xmlns:a16="http://schemas.microsoft.com/office/drawing/2014/main" id="{A6119E43-A4B3-43A0-8895-3923A8A54F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246" y="1673524"/>
                <a:ext cx="931858" cy="369332"/>
              </a:xfrm>
              <a:prstGeom prst="rect">
                <a:avLst/>
              </a:prstGeom>
              <a:blipFill>
                <a:blip r:embed="rId5"/>
                <a:stretch>
                  <a:fillRect l="-6536" r="-11111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Szövegdoboz 13">
                <a:extLst>
                  <a:ext uri="{FF2B5EF4-FFF2-40B4-BE49-F238E27FC236}">
                    <a16:creationId xmlns:a16="http://schemas.microsoft.com/office/drawing/2014/main" id="{CEF45575-073D-44EF-9101-5A1CDCE4EDDE}"/>
                  </a:ext>
                </a:extLst>
              </p:cNvPr>
              <p:cNvSpPr txBox="1"/>
              <p:nvPr/>
            </p:nvSpPr>
            <p:spPr>
              <a:xfrm>
                <a:off x="663511" y="3766867"/>
                <a:ext cx="97251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hu-HU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hu-HU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hu-HU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hu-HU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Szövegdoboz 13">
                <a:extLst>
                  <a:ext uri="{FF2B5EF4-FFF2-40B4-BE49-F238E27FC236}">
                    <a16:creationId xmlns:a16="http://schemas.microsoft.com/office/drawing/2014/main" id="{CEF45575-073D-44EF-9101-5A1CDCE4E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511" y="3766867"/>
                <a:ext cx="972510" cy="369332"/>
              </a:xfrm>
              <a:prstGeom prst="rect">
                <a:avLst/>
              </a:prstGeom>
              <a:blipFill>
                <a:blip r:embed="rId6"/>
                <a:stretch>
                  <a:fillRect l="-6289" r="-10692" b="-34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Szövegdoboz 14">
                <a:extLst>
                  <a:ext uri="{FF2B5EF4-FFF2-40B4-BE49-F238E27FC236}">
                    <a16:creationId xmlns:a16="http://schemas.microsoft.com/office/drawing/2014/main" id="{D83F9604-AFEE-4621-9D60-61848C2FEA6B}"/>
                  </a:ext>
                </a:extLst>
              </p:cNvPr>
              <p:cNvSpPr txBox="1"/>
              <p:nvPr/>
            </p:nvSpPr>
            <p:spPr>
              <a:xfrm>
                <a:off x="733246" y="5326688"/>
                <a:ext cx="96154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4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hu-HU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hu-HU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hu-HU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hu-HU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Szövegdoboz 14">
                <a:extLst>
                  <a:ext uri="{FF2B5EF4-FFF2-40B4-BE49-F238E27FC236}">
                    <a16:creationId xmlns:a16="http://schemas.microsoft.com/office/drawing/2014/main" id="{D83F9604-AFEE-4621-9D60-61848C2FEA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246" y="5326688"/>
                <a:ext cx="961545" cy="369332"/>
              </a:xfrm>
              <a:prstGeom prst="rect">
                <a:avLst/>
              </a:prstGeom>
              <a:blipFill>
                <a:blip r:embed="rId7"/>
                <a:stretch>
                  <a:fillRect l="-2532" r="-10759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Dátum helye 15">
            <a:extLst>
              <a:ext uri="{FF2B5EF4-FFF2-40B4-BE49-F238E27FC236}">
                <a16:creationId xmlns:a16="http://schemas.microsoft.com/office/drawing/2014/main" id="{C9366B23-C744-44EE-ADD0-24E5B71F4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17" name="Élőláb helye 16">
            <a:extLst>
              <a:ext uri="{FF2B5EF4-FFF2-40B4-BE49-F238E27FC236}">
                <a16:creationId xmlns:a16="http://schemas.microsoft.com/office/drawing/2014/main" id="{A1BBE785-9D1D-4AE1-8400-BC71617F5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dirty="0"/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5AE1C169-007A-41DF-A3C4-874A46FD2C98}"/>
              </a:ext>
            </a:extLst>
          </p:cNvPr>
          <p:cNvSpPr txBox="1"/>
          <p:nvPr/>
        </p:nvSpPr>
        <p:spPr>
          <a:xfrm>
            <a:off x="4560199" y="1488858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arXiv:1709.05649 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D7446EAD-403C-4958-A027-37B06FF2F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12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34653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L</a:t>
                </a:r>
                <a:r>
                  <a:rPr lang="hu-HU" dirty="0"/>
                  <a:t>é</a:t>
                </a:r>
                <a:r>
                  <a:rPr lang="en-US" dirty="0" err="1"/>
                  <a:t>vy</a:t>
                </a:r>
                <a:r>
                  <a:rPr lang="en-US" dirty="0"/>
                  <a:t> exponent </a:t>
                </a:r>
                <a14:m>
                  <m:oMath xmlns:m="http://schemas.openxmlformats.org/officeDocument/2006/math"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hu-HU" dirty="0"/>
                  <a:t> VS </a:t>
                </a:r>
                <a:r>
                  <a:rPr lang="hu-HU" dirty="0" err="1"/>
                  <a:t>Centrality</a:t>
                </a:r>
                <a:r>
                  <a:rPr lang="hu-HU" dirty="0"/>
                  <a:t> and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33" t="-23457" b="-33333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608480" y="1201510"/>
                <a:ext cx="1755580" cy="4601636"/>
              </a:xfrm>
            </p:spPr>
            <p:txBody>
              <a:bodyPr>
                <a:normAutofit lnSpcReduction="10000"/>
              </a:bodyPr>
              <a:lstStyle/>
              <a:p>
                <a:pPr>
                  <a:buFont typeface="Arial" charset="0"/>
                  <a:buChar char="•"/>
                </a:pPr>
                <a:r>
                  <a:rPr lang="en-US" dirty="0"/>
                  <a:t>Slightly non-monotonic </a:t>
                </a:r>
                <a:r>
                  <a:rPr lang="hu-HU" dirty="0" err="1"/>
                  <a:t>vs</a:t>
                </a:r>
                <a:r>
                  <a:rPr lang="hu-HU" dirty="0"/>
                  <a:t> </a:t>
                </a:r>
                <a:r>
                  <a:rPr lang="en-US" dirty="0" err="1"/>
                  <a:t>m</a:t>
                </a:r>
                <a:r>
                  <a:rPr lang="en-US" baseline="-25000" dirty="0" err="1"/>
                  <a:t>T</a:t>
                </a:r>
                <a:endParaRPr lang="en-US" baseline="-25000" dirty="0"/>
              </a:p>
              <a:p>
                <a:pPr>
                  <a:buFont typeface="Arial" charset="0"/>
                  <a:buChar char="•"/>
                </a:pPr>
                <a:r>
                  <a:rPr lang="hu-HU" dirty="0"/>
                  <a:t>N</a:t>
                </a:r>
                <a:r>
                  <a:rPr lang="en-US" dirty="0"/>
                  <a:t>on-monotonic </a:t>
                </a:r>
                <a:r>
                  <a:rPr lang="hu-HU" dirty="0" err="1"/>
                  <a:t>vs</a:t>
                </a:r>
                <a:r>
                  <a:rPr lang="en-US" dirty="0"/>
                  <a:t> </a:t>
                </a:r>
                <a:r>
                  <a:rPr lang="en-US" dirty="0" err="1"/>
                  <a:t>N</a:t>
                </a:r>
                <a:r>
                  <a:rPr lang="en-US" baseline="-25000" dirty="0" err="1"/>
                  <a:t>part</a:t>
                </a:r>
                <a:endParaRPr lang="en-US" baseline="-25000" dirty="0"/>
              </a:p>
              <a:p>
                <a:pPr>
                  <a:buFont typeface="Arial" charset="0"/>
                  <a:buChar char="•"/>
                </a:pPr>
                <a:r>
                  <a:rPr lang="hu-HU" dirty="0"/>
                  <a:t>No</a:t>
                </a:r>
                <a:r>
                  <a:rPr lang="en-US" dirty="0"/>
                  <a:t> sign</a:t>
                </a:r>
                <a:r>
                  <a:rPr lang="hu-HU" dirty="0" err="1"/>
                  <a:t>ificant</a:t>
                </a:r>
                <a:r>
                  <a:rPr lang="en-US" dirty="0"/>
                  <a:t> change vs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endParaRPr lang="hu-HU" dirty="0"/>
              </a:p>
              <a:p>
                <a:pPr marL="0" indent="0">
                  <a:buNone/>
                </a:pPr>
                <a:r>
                  <a:rPr lang="en-US" sz="1400" dirty="0"/>
                  <a:t>arXiv:1801.08827</a:t>
                </a:r>
              </a:p>
              <a:p>
                <a:pPr marL="0" indent="0">
                  <a:buNone/>
                </a:pPr>
                <a:r>
                  <a:rPr lang="en-US" sz="1400" dirty="0"/>
                  <a:t>arXiv:1711.06891</a:t>
                </a:r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8480" y="1201510"/>
                <a:ext cx="1755580" cy="4601636"/>
              </a:xfrm>
              <a:blipFill>
                <a:blip r:embed="rId3"/>
                <a:stretch>
                  <a:fillRect l="-3125" t="-5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Kép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593" y="1155902"/>
            <a:ext cx="6945407" cy="2351144"/>
          </a:xfrm>
          <a:prstGeom prst="rect">
            <a:avLst/>
          </a:prstGeom>
        </p:spPr>
      </p:pic>
      <p:sp>
        <p:nvSpPr>
          <p:cNvPr id="9" name="Dátum helye 8">
            <a:extLst>
              <a:ext uri="{FF2B5EF4-FFF2-40B4-BE49-F238E27FC236}">
                <a16:creationId xmlns:a16="http://schemas.microsoft.com/office/drawing/2014/main" id="{8D5518D1-9D15-4D43-A0DE-FEC35D39A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10" name="Élőláb helye 9">
            <a:extLst>
              <a:ext uri="{FF2B5EF4-FFF2-40B4-BE49-F238E27FC236}">
                <a16:creationId xmlns:a16="http://schemas.microsoft.com/office/drawing/2014/main" id="{23310CCB-AF28-45AB-8123-FE4DB2085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51464E9C-E8C3-458A-9321-99794B7E18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9736" y="3502328"/>
            <a:ext cx="6944264" cy="2566498"/>
          </a:xfrm>
          <a:prstGeom prst="rect">
            <a:avLst/>
          </a:prstGeom>
        </p:spPr>
      </p:pic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4A2EA7AB-49CD-49DC-8914-ED17172E2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13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2961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Levy R: similar</a:t>
            </a:r>
            <a:r>
              <a:rPr lang="hu-HU" dirty="0"/>
              <a:t> </a:t>
            </a:r>
            <a:r>
              <a:rPr lang="hu-HU" dirty="0" err="1"/>
              <a:t>hydro</a:t>
            </a:r>
            <a:r>
              <a:rPr lang="en-US" dirty="0"/>
              <a:t> trends for all </a:t>
            </a:r>
            <a:r>
              <a:rPr lang="hu-HU" dirty="0" err="1"/>
              <a:t>cases</a:t>
            </a:r>
            <a:endParaRPr lang="en-US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3093" y="1247775"/>
            <a:ext cx="6590913" cy="47736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381742" y="2008909"/>
                <a:ext cx="1043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 dirty="0"/>
                  <a:t> fixed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742" y="2008909"/>
                <a:ext cx="1043602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940990" y="3892962"/>
                <a:ext cx="1043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 dirty="0"/>
                  <a:t> free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0990" y="3892962"/>
                <a:ext cx="1043602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425344" y="4061220"/>
                <a:ext cx="1043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 dirty="0"/>
                  <a:t> free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5344" y="4061220"/>
                <a:ext cx="1043602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582467" y="1639577"/>
                <a:ext cx="80483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 dirty="0"/>
                  <a:t> free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2467" y="1639577"/>
                <a:ext cx="804838" cy="369332"/>
              </a:xfrm>
              <a:prstGeom prst="rect">
                <a:avLst/>
              </a:prstGeom>
              <a:blipFill>
                <a:blip r:embed="rId6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Dátum helye 10">
            <a:extLst>
              <a:ext uri="{FF2B5EF4-FFF2-40B4-BE49-F238E27FC236}">
                <a16:creationId xmlns:a16="http://schemas.microsoft.com/office/drawing/2014/main" id="{20C1B13B-5A77-4C07-AC35-18C340185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13" name="Élőláb helye 12">
            <a:extLst>
              <a:ext uri="{FF2B5EF4-FFF2-40B4-BE49-F238E27FC236}">
                <a16:creationId xmlns:a16="http://schemas.microsoft.com/office/drawing/2014/main" id="{6B72AC0A-5C94-40CD-88D0-681C621F4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dirty="0"/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297E379B-4B60-4864-BAFB-03FB99E72CC6}"/>
              </a:ext>
            </a:extLst>
          </p:cNvPr>
          <p:cNvSpPr/>
          <p:nvPr/>
        </p:nvSpPr>
        <p:spPr>
          <a:xfrm rot="16200000">
            <a:off x="-1157594" y="307211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hu-HU" dirty="0"/>
          </a:p>
          <a:p>
            <a:pPr algn="ctr"/>
            <a:r>
              <a:rPr lang="en-US" dirty="0"/>
              <a:t>arXiv:1801.08827</a:t>
            </a:r>
          </a:p>
          <a:p>
            <a:pPr algn="ctr"/>
            <a:r>
              <a:rPr lang="en-US" dirty="0"/>
              <a:t>arXiv:1711.06891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CEC9BF3-7903-4F2F-A43D-C86DC72A3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14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08053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Hole in </a:t>
            </a:r>
            <a:r>
              <a:rPr lang="en-US" cap="none"/>
              <a:t>λ(m</a:t>
            </a:r>
            <a:r>
              <a:rPr lang="en-US" cap="none" baseline="-25000"/>
              <a:t>T</a:t>
            </a:r>
            <a:r>
              <a:rPr lang="en-US"/>
              <a:t>): all investigated energies</a:t>
            </a:r>
          </a:p>
        </p:txBody>
      </p:sp>
      <p:sp>
        <p:nvSpPr>
          <p:cNvPr id="10" name="Dátum helye 9">
            <a:extLst>
              <a:ext uri="{FF2B5EF4-FFF2-40B4-BE49-F238E27FC236}">
                <a16:creationId xmlns:a16="http://schemas.microsoft.com/office/drawing/2014/main" id="{F8FE9BAE-7268-4AA6-AE84-D7DB71F5D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/>
          </a:p>
        </p:txBody>
      </p:sp>
      <p:sp>
        <p:nvSpPr>
          <p:cNvPr id="12" name="Élőláb helye 11">
            <a:extLst>
              <a:ext uri="{FF2B5EF4-FFF2-40B4-BE49-F238E27FC236}">
                <a16:creationId xmlns:a16="http://schemas.microsoft.com/office/drawing/2014/main" id="{DDFEBE79-B444-45D7-94CD-602D7C72C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3F9A6A5-258B-40F4-BDF1-088F93EF47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6" y="1247351"/>
                <a:ext cx="8350369" cy="489465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Hole apparent for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≥39</m:t>
                    </m:r>
                  </m:oMath>
                </a14:m>
                <a:r>
                  <a:rPr lang="en-US" dirty="0"/>
                  <a:t> GeV, all centralities</a:t>
                </a:r>
              </a:p>
              <a:p>
                <a:r>
                  <a:rPr lang="en-US" dirty="0"/>
                  <a:t>Due to reduced</a:t>
                </a:r>
                <a:br>
                  <a:rPr lang="en-US" dirty="0"/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/>
                  <a:t> mass?</a:t>
                </a:r>
              </a:p>
              <a:p>
                <a:r>
                  <a:rPr lang="en-US" dirty="0"/>
                  <a:t>Sign for chiral </a:t>
                </a:r>
                <a:br>
                  <a:rPr lang="en-US" dirty="0"/>
                </a:br>
                <a:r>
                  <a:rPr lang="en-US" dirty="0"/>
                  <a:t>restoration?</a:t>
                </a:r>
              </a:p>
              <a:p>
                <a:r>
                  <a:rPr lang="en-US" dirty="0"/>
                  <a:t>To be cross-checked</a:t>
                </a:r>
                <a:br>
                  <a:rPr lang="en-US" dirty="0"/>
                </a:br>
                <a:r>
                  <a:rPr lang="en-US" dirty="0"/>
                  <a:t>with photons,</a:t>
                </a:r>
                <a:br>
                  <a:rPr lang="en-US" dirty="0"/>
                </a:br>
                <a:r>
                  <a:rPr lang="en-US" dirty="0"/>
                  <a:t>dileptons, etc.</a:t>
                </a:r>
                <a:endParaRPr lang="hu-HU" dirty="0"/>
              </a:p>
              <a:p>
                <a:r>
                  <a:rPr lang="hu-HU" dirty="0"/>
                  <a:t>No </a:t>
                </a:r>
                <a:r>
                  <a:rPr lang="hu-HU" dirty="0" err="1"/>
                  <a:t>hole</a:t>
                </a:r>
                <a:r>
                  <a:rPr lang="hu-HU" dirty="0"/>
                  <a:t> </a:t>
                </a:r>
                <a:r>
                  <a:rPr lang="hu-HU" dirty="0" err="1"/>
                  <a:t>found</a:t>
                </a:r>
                <a:r>
                  <a:rPr lang="hu-HU" dirty="0"/>
                  <a:t> </a:t>
                </a:r>
                <a:r>
                  <a:rPr lang="hu-HU" dirty="0" err="1"/>
                  <a:t>at</a:t>
                </a:r>
                <a:r>
                  <a:rPr lang="hu-HU" dirty="0"/>
                  <a:t> SPS</a:t>
                </a:r>
                <a:br>
                  <a:rPr lang="hu-HU" dirty="0"/>
                </a:br>
                <a:r>
                  <a:rPr lang="hu-HU" dirty="0"/>
                  <a:t>(</a:t>
                </a:r>
                <a:r>
                  <a:rPr lang="hu-HU" dirty="0" err="1"/>
                  <a:t>Beker</a:t>
                </a:r>
                <a:r>
                  <a:rPr lang="hu-HU" dirty="0"/>
                  <a:t> </a:t>
                </a:r>
                <a:r>
                  <a:rPr lang="hu-HU" dirty="0" err="1"/>
                  <a:t>et</a:t>
                </a:r>
                <a:r>
                  <a:rPr lang="hu-HU" dirty="0"/>
                  <a:t> </a:t>
                </a:r>
                <a:r>
                  <a:rPr lang="hu-HU" dirty="0" err="1"/>
                  <a:t>al</a:t>
                </a:r>
                <a:r>
                  <a:rPr lang="hu-HU" dirty="0"/>
                  <a:t>., PRL74)</a:t>
                </a:r>
              </a:p>
              <a:p>
                <a:pPr marL="0" indent="0">
                  <a:buNone/>
                </a:pPr>
                <a:r>
                  <a:rPr lang="en-US" sz="1500" dirty="0"/>
                  <a:t>arXiv:1801.08827</a:t>
                </a:r>
              </a:p>
              <a:p>
                <a:pPr marL="0" indent="0">
                  <a:buNone/>
                </a:pPr>
                <a:r>
                  <a:rPr lang="en-US" sz="1500" dirty="0"/>
                  <a:t>arXiv:1711.06891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3F9A6A5-258B-40F4-BDF1-088F93EF4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247351"/>
                <a:ext cx="8350369" cy="4894657"/>
              </a:xfrm>
              <a:blipFill>
                <a:blip r:embed="rId2"/>
                <a:stretch>
                  <a:fillRect l="-657" t="-4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Tartalom helye 3">
            <a:extLst>
              <a:ext uri="{FF2B5EF4-FFF2-40B4-BE49-F238E27FC236}">
                <a16:creationId xmlns:a16="http://schemas.microsoft.com/office/drawing/2014/main" id="{BFDAFA1D-DD8D-4C25-BAFE-9703A1DA1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9065" y="1756028"/>
            <a:ext cx="5780734" cy="41643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7">
                <a:extLst>
                  <a:ext uri="{FF2B5EF4-FFF2-40B4-BE49-F238E27FC236}">
                    <a16:creationId xmlns:a16="http://schemas.microsoft.com/office/drawing/2014/main" id="{CFC96AFA-7B59-43A7-A74A-E1E6E54EA13B}"/>
                  </a:ext>
                </a:extLst>
              </p:cNvPr>
              <p:cNvSpPr txBox="1"/>
              <p:nvPr/>
            </p:nvSpPr>
            <p:spPr>
              <a:xfrm>
                <a:off x="5411103" y="3939403"/>
                <a:ext cx="1043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/>
                  <a:t> free</a:t>
                </a:r>
              </a:p>
            </p:txBody>
          </p:sp>
        </mc:Choice>
        <mc:Fallback xmlns="">
          <p:sp>
            <p:nvSpPr>
              <p:cNvPr id="16" name="TextBox 7">
                <a:extLst>
                  <a:ext uri="{FF2B5EF4-FFF2-40B4-BE49-F238E27FC236}">
                    <a16:creationId xmlns:a16="http://schemas.microsoft.com/office/drawing/2014/main" id="{CFC96AFA-7B59-43A7-A74A-E1E6E54EA1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1103" y="3939403"/>
                <a:ext cx="1043602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8">
                <a:extLst>
                  <a:ext uri="{FF2B5EF4-FFF2-40B4-BE49-F238E27FC236}">
                    <a16:creationId xmlns:a16="http://schemas.microsoft.com/office/drawing/2014/main" id="{DC772000-FD57-4AAC-90D6-95618FED5D58}"/>
                  </a:ext>
                </a:extLst>
              </p:cNvPr>
              <p:cNvSpPr txBox="1"/>
              <p:nvPr/>
            </p:nvSpPr>
            <p:spPr>
              <a:xfrm>
                <a:off x="7253277" y="3951088"/>
                <a:ext cx="1043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/>
                  <a:t> free</a:t>
                </a:r>
              </a:p>
            </p:txBody>
          </p:sp>
        </mc:Choice>
        <mc:Fallback xmlns="">
          <p:sp>
            <p:nvSpPr>
              <p:cNvPr id="17" name="TextBox 8">
                <a:extLst>
                  <a:ext uri="{FF2B5EF4-FFF2-40B4-BE49-F238E27FC236}">
                    <a16:creationId xmlns:a16="http://schemas.microsoft.com/office/drawing/2014/main" id="{DC772000-FD57-4AAC-90D6-95618FED5D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3277" y="3951088"/>
                <a:ext cx="1043602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0">
                <a:extLst>
                  <a:ext uri="{FF2B5EF4-FFF2-40B4-BE49-F238E27FC236}">
                    <a16:creationId xmlns:a16="http://schemas.microsoft.com/office/drawing/2014/main" id="{7C69050B-36B5-474D-989C-C4183C16672C}"/>
                  </a:ext>
                </a:extLst>
              </p:cNvPr>
              <p:cNvSpPr txBox="1"/>
              <p:nvPr/>
            </p:nvSpPr>
            <p:spPr>
              <a:xfrm>
                <a:off x="8116197" y="1875839"/>
                <a:ext cx="1043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/>
                  <a:t> fixed</a:t>
                </a:r>
              </a:p>
            </p:txBody>
          </p:sp>
        </mc:Choice>
        <mc:Fallback xmlns="">
          <p:sp>
            <p:nvSpPr>
              <p:cNvPr id="18" name="TextBox 10">
                <a:extLst>
                  <a:ext uri="{FF2B5EF4-FFF2-40B4-BE49-F238E27FC236}">
                    <a16:creationId xmlns:a16="http://schemas.microsoft.com/office/drawing/2014/main" id="{7C69050B-36B5-474D-989C-C4183C166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6197" y="1875839"/>
                <a:ext cx="1043602" cy="369332"/>
              </a:xfrm>
              <a:prstGeom prst="rect">
                <a:avLst/>
              </a:prstGeom>
              <a:blipFill>
                <a:blip r:embed="rId6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1A84798-8178-450B-A351-BC9CE396E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15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67746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hu-HU"/>
                          <m:t>R</m:t>
                        </m:r>
                      </m:e>
                    </m:acc>
                  </m:oMath>
                </a14:m>
                <a:r>
                  <a:rPr lang="en-US" dirty="0"/>
                  <a:t> scaling: all energies and centralities</a:t>
                </a:r>
              </a:p>
            </p:txBody>
          </p:sp>
        </mc:Choice>
        <mc:Fallback xmlns="">
          <p:sp>
            <p:nvSpPr>
              <p:cNvPr id="2" name="Cím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8519" b="-38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94797" y="1247775"/>
            <a:ext cx="6627506" cy="47736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59048" y="2073795"/>
                <a:ext cx="1043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 dirty="0"/>
                  <a:t> fixed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9048" y="2073795"/>
                <a:ext cx="1043602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665921" y="4047591"/>
                <a:ext cx="1043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 dirty="0"/>
                  <a:t> free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5921" y="4047591"/>
                <a:ext cx="1043602" cy="369332"/>
              </a:xfrm>
              <a:prstGeom prst="rect">
                <a:avLst/>
              </a:prstGeom>
              <a:blipFill>
                <a:blip r:embed="rId5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082268" y="3862925"/>
                <a:ext cx="1043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 dirty="0"/>
                  <a:t> free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2268" y="3862925"/>
                <a:ext cx="1043602" cy="369332"/>
              </a:xfrm>
              <a:prstGeom prst="rect">
                <a:avLst/>
              </a:prstGeom>
              <a:blipFill>
                <a:blip r:embed="rId6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480356" y="1579215"/>
                <a:ext cx="95612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en-US" dirty="0"/>
                  <a:t> free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0356" y="1579215"/>
                <a:ext cx="956127" cy="369332"/>
              </a:xfrm>
              <a:prstGeom prst="rect">
                <a:avLst/>
              </a:prstGeom>
              <a:blipFill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átum helye 11">
            <a:extLst>
              <a:ext uri="{FF2B5EF4-FFF2-40B4-BE49-F238E27FC236}">
                <a16:creationId xmlns:a16="http://schemas.microsoft.com/office/drawing/2014/main" id="{590E2497-B8F7-4F99-96C0-4E4C2FD90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13" name="Élőláb helye 12">
            <a:extLst>
              <a:ext uri="{FF2B5EF4-FFF2-40B4-BE49-F238E27FC236}">
                <a16:creationId xmlns:a16="http://schemas.microsoft.com/office/drawing/2014/main" id="{ADBE225F-6EB0-476F-BB2F-E45176C40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dirty="0"/>
          </a:p>
        </p:txBody>
      </p:sp>
      <p:sp>
        <p:nvSpPr>
          <p:cNvPr id="14" name="Téglalap 13">
            <a:extLst>
              <a:ext uri="{FF2B5EF4-FFF2-40B4-BE49-F238E27FC236}">
                <a16:creationId xmlns:a16="http://schemas.microsoft.com/office/drawing/2014/main" id="{37DB0AC8-9C2A-4C92-B539-588BE8C0B876}"/>
              </a:ext>
            </a:extLst>
          </p:cNvPr>
          <p:cNvSpPr/>
          <p:nvPr/>
        </p:nvSpPr>
        <p:spPr>
          <a:xfrm rot="16200000">
            <a:off x="-1157594" y="307211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hu-HU" dirty="0"/>
          </a:p>
          <a:p>
            <a:pPr algn="ctr"/>
            <a:r>
              <a:rPr lang="en-US" dirty="0"/>
              <a:t>arXiv:1801.08827</a:t>
            </a:r>
          </a:p>
          <a:p>
            <a:pPr algn="ctr"/>
            <a:r>
              <a:rPr lang="en-US" dirty="0"/>
              <a:t>arXiv:1711.06891</a:t>
            </a:r>
          </a:p>
        </p:txBody>
      </p:sp>
      <p:sp>
        <p:nvSpPr>
          <p:cNvPr id="3" name="Dia számának helye 2">
            <a:extLst>
              <a:ext uri="{FF2B5EF4-FFF2-40B4-BE49-F238E27FC236}">
                <a16:creationId xmlns:a16="http://schemas.microsoft.com/office/drawing/2014/main" id="{FF7A5CF3-927D-4DBB-B49C-5B1E207DA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16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53378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B51FF00-E848-49DC-B66F-94513175A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Three-pion</a:t>
            </a:r>
            <a:r>
              <a:rPr lang="hu-HU" dirty="0"/>
              <a:t> </a:t>
            </a:r>
            <a:r>
              <a:rPr lang="hu-HU" dirty="0" err="1"/>
              <a:t>correlations</a:t>
            </a:r>
            <a:r>
              <a:rPr lang="hu-HU" dirty="0"/>
              <a:t>: </a:t>
            </a:r>
            <a:r>
              <a:rPr lang="hu-HU" dirty="0" err="1"/>
              <a:t>Motivation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1BEC4969-8607-4049-9492-D360BA87C3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6" y="1247351"/>
                <a:ext cx="8176578" cy="4773887"/>
              </a:xfrm>
            </p:spPr>
            <p:txBody>
              <a:bodyPr>
                <a:normAutofit/>
              </a:bodyPr>
              <a:lstStyle/>
              <a:p>
                <a:r>
                  <a:rPr lang="hu-HU" dirty="0"/>
                  <a:t>Recall: two particle correlation strength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hu-HU" b="0" dirty="0"/>
                  <a:t> </a:t>
                </a:r>
                <a:r>
                  <a:rPr lang="hu-HU" b="0" dirty="0" err="1"/>
                  <a:t>where</a:t>
                </a:r>
                <a:r>
                  <a:rPr lang="hu-HU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core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total</m:t>
                        </m:r>
                      </m:sub>
                    </m:sSub>
                  </m:oMath>
                </a14:m>
                <a:endParaRPr lang="hu-HU" b="0" dirty="0"/>
              </a:p>
              <a:p>
                <a:r>
                  <a:rPr lang="hu-HU" dirty="0" err="1"/>
                  <a:t>Generalization</a:t>
                </a:r>
                <a:r>
                  <a:rPr lang="hu-HU" dirty="0"/>
                  <a:t> </a:t>
                </a:r>
                <a:r>
                  <a:rPr lang="hu-HU" dirty="0" err="1"/>
                  <a:t>for</a:t>
                </a:r>
                <a:r>
                  <a:rPr lang="hu-HU" dirty="0"/>
                  <a:t> </a:t>
                </a:r>
                <a:r>
                  <a:rPr lang="hu-HU" dirty="0" err="1"/>
                  <a:t>higher</a:t>
                </a:r>
                <a:r>
                  <a:rPr lang="hu-HU" dirty="0"/>
                  <a:t> </a:t>
                </a:r>
                <a:r>
                  <a:rPr lang="hu-HU" dirty="0" err="1"/>
                  <a:t>order</a:t>
                </a:r>
                <a:r>
                  <a:rPr lang="hu-HU" dirty="0"/>
                  <a:t> </a:t>
                </a:r>
                <a:r>
                  <a:rPr lang="hu-HU" dirty="0" err="1"/>
                  <a:t>correlations</a:t>
                </a:r>
                <a:r>
                  <a:rPr lang="hu-HU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hu-HU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=2</m:t>
                    </m:r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hu-HU" b="0" i="1" smtClean="0">
                        <a:latin typeface="Cambria Math" panose="02040503050406030204" pitchFamily="18" charset="0"/>
                      </a:rPr>
                      <m:t>+3</m:t>
                    </m:r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hu-HU" dirty="0"/>
              </a:p>
              <a:p>
                <a:r>
                  <a:rPr lang="hu-HU" dirty="0" err="1"/>
                  <a:t>If</a:t>
                </a:r>
                <a:r>
                  <a:rPr lang="hu-HU" dirty="0"/>
                  <a:t> </a:t>
                </a:r>
                <a:r>
                  <a:rPr lang="hu-HU" dirty="0" err="1"/>
                  <a:t>there</a:t>
                </a:r>
                <a:r>
                  <a:rPr lang="hu-HU" dirty="0"/>
                  <a:t> is partial </a:t>
                </a:r>
                <a:r>
                  <a:rPr lang="hu-HU" dirty="0" err="1"/>
                  <a:t>coherence</a:t>
                </a:r>
                <a:r>
                  <a:rPr lang="hu-HU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hu-HU" dirty="0"/>
                  <a:t>):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hu-HU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hu-HU" b="0" i="1" smtClean="0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d>
                            <m:dPr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hu-HU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2</m:t>
                      </m:r>
                      <m:sSubSup>
                        <m:sSubSup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sSup>
                            <m:sSupPr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+3</m:t>
                      </m:r>
                      <m:sSubSup>
                        <m:sSubSup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d>
                            <m:d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hu-HU" dirty="0"/>
              </a:p>
              <a:p>
                <a:pPr>
                  <a:spcBef>
                    <a:spcPts val="0"/>
                  </a:spcBef>
                </a:pPr>
                <a:r>
                  <a:rPr lang="hu-HU" dirty="0" err="1"/>
                  <a:t>Introduce</a:t>
                </a:r>
                <a:r>
                  <a:rPr lang="hu-HU" dirty="0"/>
                  <a:t> </a:t>
                </a:r>
                <a:r>
                  <a:rPr lang="hu-HU" dirty="0" err="1"/>
                  <a:t>core-halo</a:t>
                </a:r>
                <a:r>
                  <a:rPr lang="hu-HU" dirty="0"/>
                  <a:t> </a:t>
                </a:r>
                <a:r>
                  <a:rPr lang="hu-HU" dirty="0" err="1"/>
                  <a:t>independent</a:t>
                </a:r>
                <a:r>
                  <a:rPr lang="hu-HU" dirty="0"/>
                  <a:t> </a:t>
                </a:r>
                <a:r>
                  <a:rPr lang="hu-HU" dirty="0" err="1"/>
                  <a:t>parameter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hu-HU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hu-HU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ad>
                              <m:radPr>
                                <m:degHide m:val="on"/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rad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hu-HU" dirty="0"/>
              </a:p>
              <a:p>
                <a:pPr lvl="1">
                  <a:spcBef>
                    <a:spcPts val="0"/>
                  </a:spcBef>
                </a:pPr>
                <a:r>
                  <a:rPr lang="hu-HU" dirty="0" err="1"/>
                  <a:t>does</a:t>
                </a:r>
                <a:r>
                  <a:rPr lang="hu-HU" dirty="0"/>
                  <a:t> </a:t>
                </a:r>
                <a:r>
                  <a:rPr lang="hu-HU" dirty="0" err="1"/>
                  <a:t>not</a:t>
                </a:r>
                <a:r>
                  <a:rPr lang="hu-HU" dirty="0"/>
                  <a:t> </a:t>
                </a:r>
                <a:r>
                  <a:rPr lang="hu-HU" dirty="0" err="1"/>
                  <a:t>depend</a:t>
                </a:r>
                <a:r>
                  <a:rPr lang="hu-HU" dirty="0"/>
                  <a:t> </a:t>
                </a:r>
                <a:r>
                  <a:rPr lang="hu-HU" dirty="0" err="1"/>
                  <a:t>on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endParaRPr lang="hu-HU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if</a:t>
                </a:r>
                <a:r>
                  <a:rPr lang="hu-HU" dirty="0"/>
                  <a:t> no </a:t>
                </a:r>
                <a:r>
                  <a:rPr lang="hu-HU" dirty="0" err="1"/>
                  <a:t>coherence</a:t>
                </a:r>
                <a:endParaRPr lang="hu-HU" dirty="0"/>
              </a:p>
              <a:p>
                <a:r>
                  <a:rPr lang="hu-HU" dirty="0" err="1"/>
                  <a:t>Finite</a:t>
                </a:r>
                <a:r>
                  <a:rPr lang="hu-HU" dirty="0"/>
                  <a:t> </a:t>
                </a:r>
                <a:r>
                  <a:rPr lang="hu-HU" dirty="0" err="1"/>
                  <a:t>meson</a:t>
                </a:r>
                <a:r>
                  <a:rPr lang="hu-HU" dirty="0"/>
                  <a:t> </a:t>
                </a:r>
                <a:r>
                  <a:rPr lang="hu-HU" dirty="0" err="1"/>
                  <a:t>sizes</a:t>
                </a:r>
                <a:r>
                  <a:rPr lang="hu-HU" dirty="0"/>
                  <a:t>?</a:t>
                </a:r>
              </a:p>
              <a:p>
                <a:pPr marL="457200" lvl="1" indent="0">
                  <a:buNone/>
                </a:pPr>
                <a:r>
                  <a:rPr lang="hu-HU" dirty="0" err="1"/>
                  <a:t>Gavrilik</a:t>
                </a:r>
                <a:r>
                  <a:rPr lang="hu-HU" dirty="0"/>
                  <a:t>, SIGMA 2 (2006) 074 [</a:t>
                </a:r>
                <a:r>
                  <a:rPr lang="hu-HU" dirty="0" err="1"/>
                  <a:t>hep-ph</a:t>
                </a:r>
                <a:r>
                  <a:rPr lang="hu-HU" dirty="0"/>
                  <a:t>/0512357]</a:t>
                </a:r>
              </a:p>
              <a:p>
                <a:r>
                  <a:rPr lang="hu-HU" dirty="0" err="1"/>
                  <a:t>Phase</a:t>
                </a:r>
                <a:r>
                  <a:rPr lang="hu-HU" dirty="0"/>
                  <a:t> shift (a la </a:t>
                </a:r>
                <a:r>
                  <a:rPr lang="hu-HU" dirty="0" err="1"/>
                  <a:t>Aharonov-Bohm</a:t>
                </a:r>
                <a:r>
                  <a:rPr lang="hu-HU" dirty="0"/>
                  <a:t>) in hadron </a:t>
                </a:r>
                <a:r>
                  <a:rPr lang="hu-HU" dirty="0" err="1"/>
                  <a:t>gas</a:t>
                </a:r>
                <a:r>
                  <a:rPr lang="hu-HU" dirty="0"/>
                  <a:t>?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1BEC4969-8607-4049-9492-D360BA87C3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247351"/>
                <a:ext cx="8176578" cy="4773887"/>
              </a:xfrm>
              <a:blipFill>
                <a:blip r:embed="rId2"/>
                <a:stretch>
                  <a:fillRect l="-671" b="-76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78896451-72B0-4915-9E30-31E7133B1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noProof="0"/>
              <a:t>March 30, 2018</a:t>
            </a:r>
            <a:endParaRPr lang="en-US" noProof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987FB3F-4280-4BE6-A420-BBC1FC39E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WWND 2018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C0DEF12-618E-4F59-A14A-F68B9B19F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17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818706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1059908-789F-4B6C-B629-EB11C9255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Example</a:t>
            </a:r>
            <a:r>
              <a:rPr lang="hu-HU" dirty="0"/>
              <a:t> </a:t>
            </a:r>
            <a:r>
              <a:rPr lang="hu-HU" dirty="0" err="1"/>
              <a:t>correlation</a:t>
            </a:r>
            <a:r>
              <a:rPr lang="hu-HU" dirty="0"/>
              <a:t> </a:t>
            </a:r>
            <a:r>
              <a:rPr lang="hu-HU" dirty="0" err="1"/>
              <a:t>function</a:t>
            </a:r>
            <a:r>
              <a:rPr lang="hu-HU" dirty="0"/>
              <a:t> </a:t>
            </a:r>
            <a:r>
              <a:rPr lang="hu-HU" dirty="0" err="1"/>
              <a:t>fits</a:t>
            </a:r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6DAD0C7-153F-4E83-ADDB-BF9A88A6CC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6" y="1095515"/>
                <a:ext cx="8350369" cy="1926465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hu-HU" dirty="0"/>
                  <a:t>Coulomb-</a:t>
                </a:r>
                <a:r>
                  <a:rPr lang="hu-HU" dirty="0" err="1"/>
                  <a:t>correction</a:t>
                </a:r>
                <a:r>
                  <a:rPr lang="hu-HU" dirty="0"/>
                  <a:t>: </a:t>
                </a:r>
                <a:r>
                  <a:rPr lang="hu-HU" dirty="0" err="1"/>
                  <a:t>generalized</a:t>
                </a:r>
                <a:r>
                  <a:rPr lang="hu-HU" dirty="0"/>
                  <a:t> </a:t>
                </a:r>
                <a:r>
                  <a:rPr lang="hu-HU" dirty="0" err="1"/>
                  <a:t>Riverside</a:t>
                </a:r>
                <a:r>
                  <a:rPr lang="hu-HU" dirty="0"/>
                  <a:t> </a:t>
                </a:r>
                <a:r>
                  <a:rPr lang="hu-HU" dirty="0" err="1"/>
                  <a:t>method</a:t>
                </a:r>
                <a:endParaRPr lang="hu-H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hu-H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hu-H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hu-HU" dirty="0"/>
              </a:p>
              <a:p>
                <a:r>
                  <a:rPr lang="hu-HU" dirty="0" err="1"/>
                  <a:t>Pure</a:t>
                </a:r>
                <a:r>
                  <a:rPr lang="hu-HU" dirty="0"/>
                  <a:t> </a:t>
                </a:r>
                <a:r>
                  <a:rPr lang="hu-HU" dirty="0" err="1"/>
                  <a:t>Bose</a:t>
                </a:r>
                <a:r>
                  <a:rPr lang="hu-HU" dirty="0"/>
                  <a:t>-Einstein part: </a:t>
                </a:r>
                <a:br>
                  <a:rPr lang="hu-HU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hu-HU" sz="1800" b="0" i="1" smtClean="0">
                        <a:latin typeface="Cambria Math" panose="02040503050406030204" pitchFamily="18" charset="0"/>
                      </a:rPr>
                      <m:t>1+</m:t>
                    </m:r>
                    <m:sSub>
                      <m:sSubPr>
                        <m:ctrlPr>
                          <a:rPr lang="hu-HU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1800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hu-HU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hu-HU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hu-HU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p>
                              <m:sSupPr>
                                <m:ctrlPr>
                                  <a:rPr lang="hu-HU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hu-HU" sz="18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ctrlPr>
                                      <a:rPr lang="hu-HU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  <m:t>𝑅𝑄</m:t>
                                        </m:r>
                                      </m:e>
                                      <m:sub>
                                        <m: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hu-HU" sz="18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</m:sup>
                        </m:sSup>
                        <m:r>
                          <a:rPr lang="hu-HU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hu-HU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sz="1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hu-HU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  <m:t>𝑅𝑄</m:t>
                                        </m:r>
                                      </m:e>
                                      <m:sub>
                                        <m:r>
                                          <a:rPr lang="hu-HU" sz="1800" b="0" i="1" smtClean="0">
                                            <a:latin typeface="Cambria Math" panose="02040503050406030204" pitchFamily="18" charset="0"/>
                                          </a:rPr>
                                          <m:t>23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hu-HU" sz="18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</m:sup>
                        </m:sSup>
                        <m:r>
                          <a:rPr lang="hu-HU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hu-HU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sz="1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sz="1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hu-HU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  <m:t>𝑅𝑄</m:t>
                                        </m:r>
                                      </m:e>
                                      <m:sub>
                                        <m:r>
                                          <a:rPr lang="hu-HU" sz="1800" b="0" i="1" smtClean="0">
                                            <a:latin typeface="Cambria Math" panose="02040503050406030204" pitchFamily="18" charset="0"/>
                                          </a:rPr>
                                          <m:t>31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hu-HU" sz="18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</m:sup>
                        </m:sSup>
                      </m:e>
                    </m:d>
                    <m:r>
                      <a:rPr lang="hu-HU" sz="1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hu-HU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1800" i="1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hu-HU" sz="1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hu-HU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sz="18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hu-HU" sz="1800" i="1">
                            <a:latin typeface="Cambria Math" panose="02040503050406030204" pitchFamily="18" charset="0"/>
                          </a:rPr>
                          <m:t>−0.5</m:t>
                        </m:r>
                        <m:d>
                          <m:dPr>
                            <m:ctrlPr>
                              <a:rPr lang="hu-HU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hu-HU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  <m:t>𝑅𝑄</m:t>
                                        </m:r>
                                      </m:e>
                                      <m:sub>
                                        <m: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hu-HU" sz="18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  <m:r>
                              <a:rPr lang="hu-HU" sz="1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hu-HU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  <m:t>𝑅𝑄</m:t>
                                        </m:r>
                                      </m:e>
                                      <m:sub>
                                        <m: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hu-HU" sz="1800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hu-HU" sz="18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  <m:r>
                              <a:rPr lang="hu-HU" sz="1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hu-HU" sz="1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hu-HU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hu-HU" sz="1800" i="1">
                                            <a:latin typeface="Cambria Math" panose="02040503050406030204" pitchFamily="18" charset="0"/>
                                          </a:rPr>
                                          <m:t>𝑅𝑄</m:t>
                                        </m:r>
                                      </m:e>
                                      <m:sub>
                                        <m:r>
                                          <a:rPr lang="hu-HU" sz="1800" b="0" i="1" smtClean="0">
                                            <a:latin typeface="Cambria Math" panose="02040503050406030204" pitchFamily="18" charset="0"/>
                                          </a:rPr>
                                          <m:t>31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hu-HU" sz="18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</m:e>
                        </m:d>
                      </m:sup>
                    </m:sSup>
                  </m:oMath>
                </a14:m>
                <a:endParaRPr lang="hu-HU" dirty="0"/>
              </a:p>
              <a:p>
                <a:r>
                  <a:rPr lang="hu-HU" dirty="0"/>
                  <a:t>Fitted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2,3</m:t>
                        </m:r>
                      </m:sub>
                    </m:sSub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only</a:t>
                </a:r>
                <a:r>
                  <a:rPr lang="hu-HU" dirty="0"/>
                  <a:t>,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hu-HU" dirty="0"/>
                  <a:t> fixed </a:t>
                </a:r>
                <a:r>
                  <a:rPr lang="hu-HU" dirty="0" err="1"/>
                  <a:t>from</a:t>
                </a:r>
                <a:r>
                  <a:rPr lang="hu-HU" dirty="0"/>
                  <a:t> </a:t>
                </a:r>
                <a:r>
                  <a:rPr lang="hu-HU" dirty="0" err="1"/>
                  <a:t>two-pion</a:t>
                </a:r>
                <a:r>
                  <a:rPr lang="hu-HU" dirty="0"/>
                  <a:t> </a:t>
                </a:r>
                <a:r>
                  <a:rPr lang="hu-HU" dirty="0" err="1"/>
                  <a:t>results</a:t>
                </a:r>
                <a:endParaRPr lang="hu-HU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6DAD0C7-153F-4E83-ADDB-BF9A88A6CC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095515"/>
                <a:ext cx="8350369" cy="1926465"/>
              </a:xfrm>
              <a:blipFill>
                <a:blip r:embed="rId2"/>
                <a:stretch>
                  <a:fillRect l="-511" t="-1899" b="-284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6D2A73A5-67D4-42E7-A6FD-E0BE25573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9B9A3B9-DCAA-4A2F-B782-1636DFD43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</a:t>
            </a:r>
            <a:r>
              <a:rPr lang="hu-HU"/>
              <a:t>WWND 2018</a:t>
            </a:r>
            <a:endParaRPr lang="en-US" noProof="0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33D6E97E-07B0-45F4-B501-170594AC9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222" y="2940948"/>
            <a:ext cx="3872208" cy="3080289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01ACF91D-5A39-4065-9398-53AFCA5914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6418" y="2940947"/>
            <a:ext cx="3799209" cy="3080290"/>
          </a:xfrm>
          <a:prstGeom prst="rect">
            <a:avLst/>
          </a:prstGeom>
        </p:spPr>
      </p:pic>
      <p:sp>
        <p:nvSpPr>
          <p:cNvPr id="9" name="Téglalap 8">
            <a:extLst>
              <a:ext uri="{FF2B5EF4-FFF2-40B4-BE49-F238E27FC236}">
                <a16:creationId xmlns:a16="http://schemas.microsoft.com/office/drawing/2014/main" id="{184C1DC5-6801-473B-B101-42F2B9B851BB}"/>
              </a:ext>
            </a:extLst>
          </p:cNvPr>
          <p:cNvSpPr/>
          <p:nvPr/>
        </p:nvSpPr>
        <p:spPr>
          <a:xfrm>
            <a:off x="2790646" y="4481092"/>
            <a:ext cx="1830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arXiv:1801.03544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1DE42258-09CE-4C62-89A2-1D6F1EABE982}"/>
              </a:ext>
            </a:extLst>
          </p:cNvPr>
          <p:cNvSpPr/>
          <p:nvPr/>
        </p:nvSpPr>
        <p:spPr>
          <a:xfrm>
            <a:off x="6842185" y="4481092"/>
            <a:ext cx="1830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arXiv:1801.03544</a:t>
            </a:r>
          </a:p>
        </p:txBody>
      </p:sp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4C6A0804-D7FD-410B-B605-5F6E71379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18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924929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CE14025-58D0-424F-84B7-DE20134F2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Three-pion</a:t>
            </a:r>
            <a:r>
              <a:rPr lang="hu-HU" dirty="0"/>
              <a:t> </a:t>
            </a:r>
            <a:r>
              <a:rPr lang="hu-HU" dirty="0" err="1"/>
              <a:t>correlation</a:t>
            </a:r>
            <a:r>
              <a:rPr lang="hu-HU" dirty="0"/>
              <a:t> </a:t>
            </a:r>
            <a:r>
              <a:rPr lang="hu-HU" dirty="0" err="1"/>
              <a:t>strength</a:t>
            </a:r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ED99B287-E2C3-4B54-9819-866B79B882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u-HU" dirty="0"/>
                  <a:t>Core-halo </a:t>
                </a:r>
                <a:r>
                  <a:rPr lang="hu-HU" dirty="0" err="1"/>
                  <a:t>model</a:t>
                </a:r>
                <a:r>
                  <a:rPr lang="hu-HU" dirty="0"/>
                  <a:t>, </a:t>
                </a:r>
                <a:r>
                  <a:rPr lang="hu-HU" dirty="0" err="1"/>
                  <a:t>with</a:t>
                </a:r>
                <a:r>
                  <a:rPr lang="hu-HU" dirty="0"/>
                  <a:t> </a:t>
                </a:r>
                <a:r>
                  <a:rPr lang="hu-HU" dirty="0" err="1"/>
                  <a:t>or</a:t>
                </a:r>
                <a:r>
                  <a:rPr lang="hu-HU" dirty="0"/>
                  <a:t> </a:t>
                </a:r>
                <a:r>
                  <a:rPr lang="hu-HU" dirty="0" err="1"/>
                  <a:t>without</a:t>
                </a:r>
                <a:r>
                  <a:rPr lang="hu-HU" dirty="0"/>
                  <a:t> </a:t>
                </a:r>
                <a:r>
                  <a:rPr lang="hu-HU" dirty="0" err="1"/>
                  <a:t>coherence</a:t>
                </a:r>
                <a:r>
                  <a:rPr lang="hu-HU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0≤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≤5</m:t>
                    </m:r>
                  </m:oMath>
                </a14:m>
                <a:endParaRPr lang="hu-HU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ED99B287-E2C3-4B54-9819-866B79B882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7" t="-12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2358E33F-530A-4C57-A74D-EBD548B7A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2ACE8F6-64A1-469F-91E2-6EDCD13BB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</a:t>
            </a:r>
            <a:r>
              <a:rPr lang="hu-HU"/>
              <a:t>WWND 2018</a:t>
            </a:r>
            <a:endParaRPr lang="en-US" noProof="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7B05EFE-9B65-4F90-B30D-989FC2639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94" y="1745232"/>
            <a:ext cx="8625420" cy="4276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760A0B0B-4FDF-4E86-970B-D981218F475A}"/>
              </a:ext>
            </a:extLst>
          </p:cNvPr>
          <p:cNvSpPr/>
          <p:nvPr/>
        </p:nvSpPr>
        <p:spPr>
          <a:xfrm>
            <a:off x="3992955" y="4515598"/>
            <a:ext cx="1830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arXiv:1801.03544</a:t>
            </a:r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7C254E4D-2A6B-4581-A381-535D0CCAF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19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65111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989776E-7668-4D6C-AE4F-367DA698A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The PHENIX </a:t>
            </a:r>
            <a:r>
              <a:rPr lang="hu-HU" dirty="0" err="1"/>
              <a:t>experiment</a:t>
            </a:r>
            <a:r>
              <a:rPr lang="hu-HU" dirty="0"/>
              <a:t> and </a:t>
            </a:r>
            <a:r>
              <a:rPr lang="hu-HU" dirty="0" err="1"/>
              <a:t>the</a:t>
            </a:r>
            <a:r>
              <a:rPr lang="hu-HU" dirty="0"/>
              <a:t> BES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33F7D59A-F582-4FBE-B5F0-44F243A02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u-HU" dirty="0"/>
                  <a:t>Collision </a:t>
                </a:r>
                <a:r>
                  <a:rPr lang="hu-HU" dirty="0" err="1"/>
                  <a:t>energies</a:t>
                </a:r>
                <a:r>
                  <a:rPr lang="hu-HU" dirty="0"/>
                  <a:t>: 7.7 </a:t>
                </a:r>
                <a:r>
                  <a:rPr lang="hu-HU" dirty="0" err="1"/>
                  <a:t>to</a:t>
                </a:r>
                <a:r>
                  <a:rPr lang="hu-HU" dirty="0"/>
                  <a:t> 200 GeV (20-400 </a:t>
                </a:r>
                <a:r>
                  <a:rPr lang="hu-HU" dirty="0" err="1"/>
                  <a:t>MeV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hu-HU" dirty="0"/>
                  <a:t>, 140-170 </a:t>
                </a:r>
                <a:r>
                  <a:rPr lang="hu-HU" dirty="0" err="1"/>
                  <a:t>MeV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hu-HU" dirty="0"/>
                  <a:t>)</a:t>
                </a:r>
              </a:p>
              <a:p>
                <a:r>
                  <a:rPr lang="hu-HU" dirty="0" err="1"/>
                  <a:t>What</a:t>
                </a:r>
                <a:r>
                  <a:rPr lang="hu-HU" dirty="0"/>
                  <a:t> </a:t>
                </a:r>
                <a:r>
                  <a:rPr lang="hu-HU" dirty="0" err="1"/>
                  <a:t>changes</a:t>
                </a:r>
                <a:r>
                  <a:rPr lang="hu-HU" dirty="0"/>
                  <a:t> </a:t>
                </a:r>
                <a:r>
                  <a:rPr lang="hu-HU" dirty="0" err="1"/>
                  <a:t>with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hu-HU" b="0" i="0" smtClean="0">
                        <a:latin typeface="Cambria Math" panose="02040503050406030204" pitchFamily="18" charset="0"/>
                      </a:rPr>
                      <m:t> ?</m:t>
                    </m:r>
                  </m:oMath>
                </a14:m>
                <a:endParaRPr lang="hu-HU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33F7D59A-F582-4FBE-B5F0-44F243A02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7" t="-12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6B90C7D6-5297-43F1-9965-7107C1EB9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4A499B5-197B-4822-80D6-A6C78CBC6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noProof="0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30030E41-E436-4975-8814-A72DE38540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8663"/>
            <a:ext cx="4572629" cy="3612575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D43706F6-10A6-4711-8E22-488DE64152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605" y="1706137"/>
            <a:ext cx="4435009" cy="4315101"/>
          </a:xfrm>
          <a:prstGeom prst="rect">
            <a:avLst/>
          </a:prstGeom>
        </p:spPr>
      </p:pic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7BBFE8B-C8DF-4F9B-80F8-03F8D7EAD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640882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7DF7592-4702-481C-8FCD-8E47EFBB7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Test of </a:t>
            </a:r>
            <a:r>
              <a:rPr lang="hu-HU" dirty="0" err="1"/>
              <a:t>core-halo</a:t>
            </a:r>
            <a:r>
              <a:rPr lang="hu-HU" dirty="0"/>
              <a:t> </a:t>
            </a:r>
            <a:r>
              <a:rPr lang="hu-HU" dirty="0" err="1"/>
              <a:t>model</a:t>
            </a:r>
            <a:r>
              <a:rPr lang="hu-HU" dirty="0"/>
              <a:t> / </a:t>
            </a:r>
            <a:r>
              <a:rPr lang="hu-HU" dirty="0" err="1"/>
              <a:t>coherence</a:t>
            </a:r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F71396CF-51DF-40CD-BF38-98A051860C2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u-HU" dirty="0"/>
                  <a:t>Recall: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u-HU" b="0" i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hu-HU" dirty="0"/>
                  <a:t> in </a:t>
                </a:r>
                <a:r>
                  <a:rPr lang="hu-HU" dirty="0" err="1"/>
                  <a:t>pure</a:t>
                </a:r>
                <a:r>
                  <a:rPr lang="hu-HU" dirty="0"/>
                  <a:t> </a:t>
                </a:r>
                <a:r>
                  <a:rPr lang="hu-HU" dirty="0" err="1"/>
                  <a:t>core-halo</a:t>
                </a:r>
                <a:r>
                  <a:rPr lang="hu-HU" dirty="0"/>
                  <a:t> </a:t>
                </a:r>
                <a:r>
                  <a:rPr lang="hu-HU" dirty="0" err="1"/>
                  <a:t>model</a:t>
                </a:r>
                <a:r>
                  <a:rPr lang="hu-HU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≠1</m:t>
                    </m:r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if</a:t>
                </a:r>
                <a:r>
                  <a:rPr lang="hu-HU" dirty="0"/>
                  <a:t> </a:t>
                </a:r>
                <a:r>
                  <a:rPr lang="hu-HU" dirty="0" err="1"/>
                  <a:t>coherence</a:t>
                </a:r>
                <a:endParaRPr lang="hu-HU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F71396CF-51DF-40CD-BF38-98A051860C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7" t="-12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42897229-C06F-44E3-A2CD-AC327457F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B5B801D-F891-44EA-8089-63E13B2DB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</a:t>
            </a:r>
            <a:r>
              <a:rPr lang="hu-HU"/>
              <a:t>WWND 2018</a:t>
            </a:r>
            <a:endParaRPr lang="en-US" noProof="0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1F8BFBD2-CC00-4403-8839-76BB6D107A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3" y="1834263"/>
            <a:ext cx="8383531" cy="4186975"/>
          </a:xfrm>
          <a:prstGeom prst="rect">
            <a:avLst/>
          </a:prstGeom>
        </p:spPr>
      </p:pic>
      <p:sp>
        <p:nvSpPr>
          <p:cNvPr id="9" name="Téglalap 8">
            <a:extLst>
              <a:ext uri="{FF2B5EF4-FFF2-40B4-BE49-F238E27FC236}">
                <a16:creationId xmlns:a16="http://schemas.microsoft.com/office/drawing/2014/main" id="{CA01D540-9BCB-4171-A1F3-E9D670833E14}"/>
              </a:ext>
            </a:extLst>
          </p:cNvPr>
          <p:cNvSpPr/>
          <p:nvPr/>
        </p:nvSpPr>
        <p:spPr>
          <a:xfrm>
            <a:off x="3992955" y="2238224"/>
            <a:ext cx="1830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arXiv:1801.03544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08B1DF3E-7FFA-4B57-955A-A24FFA9ED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20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93891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7940490-1CC5-4061-9EEF-0742E8172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Determine</a:t>
            </a:r>
            <a:r>
              <a:rPr lang="hu-HU" dirty="0"/>
              <a:t> </a:t>
            </a:r>
            <a:r>
              <a:rPr lang="hu-HU" dirty="0" err="1"/>
              <a:t>core</a:t>
            </a:r>
            <a:r>
              <a:rPr lang="hu-HU" dirty="0"/>
              <a:t> and </a:t>
            </a:r>
            <a:r>
              <a:rPr lang="hu-HU" dirty="0" err="1"/>
              <a:t>coherence</a:t>
            </a:r>
            <a:r>
              <a:rPr lang="hu-HU" dirty="0"/>
              <a:t> </a:t>
            </a:r>
            <a:r>
              <a:rPr lang="hu-HU" dirty="0" err="1"/>
              <a:t>fraction</a:t>
            </a:r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D896794-1914-47BA-A6A1-4EF6A9DFDD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u-HU" dirty="0"/>
                  <a:t>Recall: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d>
                            <m:d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hu-H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hu-HU" i="1">
                          <a:latin typeface="Cambria Math" panose="02040503050406030204" pitchFamily="18" charset="0"/>
                        </a:rPr>
                        <m:t>=2</m:t>
                      </m:r>
                      <m:sSubSup>
                        <m:sSubSup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+3</m:t>
                          </m:r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hu-HU" i="1">
                          <a:latin typeface="Cambria Math" panose="02040503050406030204" pitchFamily="18" charset="0"/>
                        </a:rPr>
                        <m:t>+3</m:t>
                      </m:r>
                      <m:sSubSup>
                        <m:sSubSupPr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hu-H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hu-HU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hu-HU" i="1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d>
                            <m:dPr>
                              <m:ctrlPr>
                                <a:rPr lang="hu-H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hu-HU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hu-H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hu-HU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hu-HU" dirty="0"/>
              </a:p>
              <a:p>
                <a:r>
                  <a:rPr lang="hu-HU" dirty="0" err="1"/>
                  <a:t>Calculate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from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2,3</m:t>
                        </m:r>
                      </m:sub>
                    </m:sSub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at</a:t>
                </a:r>
                <a:r>
                  <a:rPr lang="hu-HU" dirty="0"/>
                  <a:t> </a:t>
                </a:r>
                <a:r>
                  <a:rPr lang="hu-HU" dirty="0" err="1"/>
                  <a:t>given</a:t>
                </a:r>
                <a:r>
                  <a:rPr lang="hu-HU" dirty="0"/>
                  <a:t> </a:t>
                </a:r>
                <a:r>
                  <a:rPr lang="hu-HU" dirty="0" err="1"/>
                  <a:t>m</a:t>
                </a:r>
                <a:r>
                  <a:rPr lang="hu-HU" baseline="-25000" dirty="0" err="1"/>
                  <a:t>T</a:t>
                </a:r>
                <a:endParaRPr lang="hu-HU" baseline="-25000" dirty="0"/>
              </a:p>
              <a:p>
                <a:r>
                  <a:rPr lang="hu-HU" dirty="0"/>
                  <a:t>Strong </a:t>
                </a:r>
                <a:r>
                  <a:rPr lang="hu-HU" dirty="0" err="1"/>
                  <a:t>correlation</a:t>
                </a:r>
                <a:r>
                  <a:rPr lang="hu-HU" dirty="0"/>
                  <a:t>: test </a:t>
                </a:r>
                <a:r>
                  <a:rPr lang="hu-HU" dirty="0" err="1"/>
                  <a:t>allowed</a:t>
                </a:r>
                <a:br>
                  <a:rPr lang="hu-HU" dirty="0"/>
                </a:br>
                <a:r>
                  <a:rPr lang="hu-HU" dirty="0" err="1"/>
                  <a:t>regions</a:t>
                </a:r>
                <a:r>
                  <a:rPr lang="hu-HU" dirty="0"/>
                  <a:t> </a:t>
                </a:r>
                <a:r>
                  <a:rPr lang="hu-HU" dirty="0" err="1"/>
                  <a:t>on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e>
                    </m:d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from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hu-HU" i="1">
                            <a:latin typeface="Cambria Math" panose="02040503050406030204" pitchFamily="18" charset="0"/>
                          </a:rPr>
                          <m:t>2,3</m:t>
                        </m:r>
                      </m:sub>
                    </m:sSub>
                  </m:oMath>
                </a14:m>
                <a:endParaRPr lang="hu-HU" dirty="0"/>
              </a:p>
              <a:p>
                <a:r>
                  <a:rPr lang="hu-HU" dirty="0" err="1"/>
                  <a:t>If</a:t>
                </a:r>
                <a:r>
                  <a:rPr lang="hu-HU" dirty="0"/>
                  <a:t> </a:t>
                </a:r>
                <a:r>
                  <a:rPr lang="hu-HU" dirty="0" err="1"/>
                  <a:t>indeed</a:t>
                </a:r>
                <a:r>
                  <a:rPr lang="hu-HU" dirty="0"/>
                  <a:t> </a:t>
                </a:r>
                <a:r>
                  <a:rPr lang="hu-HU" dirty="0" err="1"/>
                  <a:t>coherence</a:t>
                </a:r>
                <a:r>
                  <a:rPr lang="hu-HU" dirty="0"/>
                  <a:t>: </a:t>
                </a:r>
                <a:br>
                  <a:rPr lang="hu-HU" dirty="0"/>
                </a:br>
                <a:r>
                  <a:rPr lang="hu-HU" dirty="0" err="1"/>
                  <a:t>should</a:t>
                </a:r>
                <a:r>
                  <a:rPr lang="hu-HU" dirty="0"/>
                  <a:t> be </a:t>
                </a:r>
                <a:r>
                  <a:rPr lang="hu-HU" dirty="0" err="1"/>
                  <a:t>centrality</a:t>
                </a:r>
                <a:r>
                  <a:rPr lang="hu-HU" dirty="0"/>
                  <a:t> </a:t>
                </a:r>
                <a:r>
                  <a:rPr lang="hu-HU" dirty="0" err="1"/>
                  <a:t>dependent</a:t>
                </a:r>
                <a:r>
                  <a:rPr lang="hu-HU" dirty="0"/>
                  <a:t>!</a:t>
                </a:r>
              </a:p>
              <a:p>
                <a:r>
                  <a:rPr lang="hu-HU" dirty="0" err="1"/>
                  <a:t>Higher</a:t>
                </a:r>
                <a:r>
                  <a:rPr lang="hu-HU" dirty="0"/>
                  <a:t> </a:t>
                </a:r>
                <a:r>
                  <a:rPr lang="hu-HU" dirty="0" err="1"/>
                  <a:t>order</a:t>
                </a:r>
                <a:r>
                  <a:rPr lang="hu-HU" dirty="0"/>
                  <a:t> </a:t>
                </a:r>
                <a:r>
                  <a:rPr lang="hu-HU" dirty="0" err="1"/>
                  <a:t>correlations</a:t>
                </a:r>
                <a:r>
                  <a:rPr lang="hu-HU" dirty="0"/>
                  <a:t>?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D896794-1914-47BA-A6A1-4EF6A9DFDD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7" t="-12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45CAAF4D-AE26-455C-824C-CDC4BD420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22432D2-6D9F-4614-9DE4-484C7DD5B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</a:t>
            </a:r>
            <a:r>
              <a:rPr lang="hu-HU"/>
              <a:t>WWND 2018</a:t>
            </a:r>
            <a:endParaRPr lang="en-US" noProof="0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705ADF7C-AFB8-40B9-9288-43714B175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225" y="2754163"/>
            <a:ext cx="415477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25DB9E34-5B6A-4447-8942-C56FB56843AE}"/>
              </a:ext>
            </a:extLst>
          </p:cNvPr>
          <p:cNvSpPr/>
          <p:nvPr/>
        </p:nvSpPr>
        <p:spPr>
          <a:xfrm>
            <a:off x="6151137" y="3877243"/>
            <a:ext cx="1830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arXiv:1801.03544</a:t>
            </a:r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55489E66-31FB-4173-B264-203CA829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21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97751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LÉVY HBT </a:t>
            </a:r>
            <a:r>
              <a:rPr lang="hu-HU" dirty="0"/>
              <a:t>status </a:t>
            </a:r>
            <a:r>
              <a:rPr lang="hu-HU" dirty="0" err="1"/>
              <a:t>from</a:t>
            </a:r>
            <a:r>
              <a:rPr lang="hu-HU" dirty="0"/>
              <a:t> 39 </a:t>
            </a:r>
            <a:r>
              <a:rPr lang="hu-HU" dirty="0" err="1"/>
              <a:t>to</a:t>
            </a:r>
            <a:r>
              <a:rPr lang="hu-HU" dirty="0"/>
              <a:t> 200 GeV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733246" y="1095515"/>
                <a:ext cx="8350369" cy="4925723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400"/>
                  </a:spcBef>
                  <a:buFont typeface="Arial" charset="0"/>
                  <a:buChar char="•"/>
                </a:pPr>
                <a:r>
                  <a:rPr lang="en-US" sz="2400" dirty="0"/>
                  <a:t>Bose-Einstein correlation</a:t>
                </a:r>
                <a:r>
                  <a:rPr lang="hu-HU" sz="2400" dirty="0"/>
                  <a:t>s</a:t>
                </a:r>
                <a:r>
                  <a:rPr lang="en-US" sz="2400" dirty="0"/>
                  <a:t> measured from 39 to 200 GeV</a:t>
                </a:r>
              </a:p>
              <a:p>
                <a:pPr>
                  <a:spcBef>
                    <a:spcPts val="400"/>
                  </a:spcBef>
                  <a:buFont typeface="Arial" charset="0"/>
                  <a:buChar char="•"/>
                </a:pPr>
                <a:r>
                  <a:rPr lang="en-US" sz="2400" dirty="0"/>
                  <a:t>Levy fits yield statistically acceptable description</a:t>
                </a:r>
              </a:p>
              <a:p>
                <a:pPr>
                  <a:spcBef>
                    <a:spcPts val="400"/>
                  </a:spcBef>
                  <a:buFont typeface="Arial" charset="0"/>
                  <a:buChar char="•"/>
                </a:pPr>
                <a:r>
                  <a:rPr lang="en-US" sz="2400" dirty="0"/>
                  <a:t>Levy parameters R, λ, α</a:t>
                </a:r>
                <a:r>
                  <a:rPr lang="hu-HU" sz="2400" dirty="0"/>
                  <a:t>: </a:t>
                </a:r>
                <a:r>
                  <a:rPr lang="hu-HU" sz="2400" dirty="0" err="1"/>
                  <a:t>m</a:t>
                </a:r>
                <a:r>
                  <a:rPr lang="hu-HU" sz="2400" baseline="-25000" dirty="0" err="1"/>
                  <a:t>T</a:t>
                </a:r>
                <a:r>
                  <a:rPr lang="hu-HU" sz="2400" dirty="0"/>
                  <a:t>, </a:t>
                </a:r>
                <a:r>
                  <a:rPr lang="hu-HU" sz="2400" dirty="0" err="1"/>
                  <a:t>centrality</a:t>
                </a:r>
                <a:r>
                  <a:rPr lang="hu-HU" sz="2400" dirty="0"/>
                  <a:t> and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hu-HU" sz="2400" dirty="0"/>
                  <a:t> dependence</a:t>
                </a:r>
                <a:endParaRPr lang="en-US" sz="2400" dirty="0"/>
              </a:p>
              <a:p>
                <a:pPr lvl="1">
                  <a:buFont typeface="Arial" charset="0"/>
                  <a:buChar char="•"/>
                </a:pPr>
                <a:r>
                  <a:rPr lang="hu-HU" sz="2000" dirty="0" err="1"/>
                  <a:t>Scale</a:t>
                </a:r>
                <a:r>
                  <a:rPr lang="hu-HU" sz="2000" dirty="0"/>
                  <a:t> </a:t>
                </a:r>
                <a:r>
                  <a:rPr lang="hu-HU" sz="2000" dirty="0" err="1"/>
                  <a:t>parameter</a:t>
                </a:r>
                <a:r>
                  <a:rPr lang="hu-HU" sz="2000" dirty="0"/>
                  <a:t> </a:t>
                </a:r>
                <a:r>
                  <a:rPr lang="en-US" sz="2000" dirty="0"/>
                  <a:t>α</a:t>
                </a:r>
                <a:r>
                  <a:rPr lang="hu-HU" sz="2000" dirty="0"/>
                  <a:t>: </a:t>
                </a:r>
                <a:br>
                  <a:rPr lang="hu-HU" sz="2000" dirty="0"/>
                </a:br>
                <a:r>
                  <a:rPr lang="hu-HU" sz="2000" dirty="0" err="1"/>
                  <a:t>slight</a:t>
                </a:r>
                <a:r>
                  <a:rPr lang="hu-HU" sz="2000" dirty="0"/>
                  <a:t> </a:t>
                </a:r>
                <a:r>
                  <a:rPr lang="hu-HU" sz="2000" dirty="0" err="1"/>
                  <a:t>m</a:t>
                </a:r>
                <a:r>
                  <a:rPr lang="hu-HU" sz="2000" baseline="-25000" dirty="0" err="1"/>
                  <a:t>T</a:t>
                </a:r>
                <a:r>
                  <a:rPr lang="hu-HU" sz="2000" dirty="0"/>
                  <a:t> and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hu-HU" sz="2000" dirty="0"/>
                  <a:t>dependence, non-</a:t>
                </a:r>
                <a:r>
                  <a:rPr lang="hu-HU" sz="2000" dirty="0" err="1"/>
                  <a:t>monotonic</a:t>
                </a:r>
                <a:r>
                  <a:rPr lang="hu-HU" sz="2000" dirty="0"/>
                  <a:t> </a:t>
                </a:r>
                <a:r>
                  <a:rPr lang="hu-HU" sz="2000" dirty="0" err="1"/>
                  <a:t>vs</a:t>
                </a:r>
                <a:r>
                  <a:rPr lang="hu-HU" sz="2000" dirty="0"/>
                  <a:t> </a:t>
                </a:r>
                <a:r>
                  <a:rPr lang="hu-HU" sz="2000" dirty="0" err="1"/>
                  <a:t>Npart</a:t>
                </a:r>
                <a:r>
                  <a:rPr lang="hu-HU" sz="2000" dirty="0"/>
                  <a:t>,</a:t>
                </a:r>
                <a:endParaRPr lang="en-US" sz="2000" dirty="0"/>
              </a:p>
              <a:p>
                <a:pPr lvl="1">
                  <a:buFont typeface="Arial" charset="0"/>
                  <a:buChar char="•"/>
                </a:pPr>
                <a:r>
                  <a:rPr lang="en-US" sz="2000" dirty="0"/>
                  <a:t>Linear scaling of 1/R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 vs </a:t>
                </a:r>
                <a:r>
                  <a:rPr lang="en-US" sz="2000" dirty="0" err="1"/>
                  <a:t>m</a:t>
                </a:r>
                <a:r>
                  <a:rPr lang="en-US" sz="2000" baseline="-25000" dirty="0" err="1"/>
                  <a:t>T</a:t>
                </a:r>
                <a:r>
                  <a:rPr lang="en-US" sz="2000" dirty="0"/>
                  <a:t> ↔ hydro</a:t>
                </a:r>
                <a:r>
                  <a:rPr lang="hu-HU" sz="2000" dirty="0"/>
                  <a:t> (</a:t>
                </a:r>
                <a:r>
                  <a:rPr lang="hu-HU" sz="2000" dirty="0" err="1"/>
                  <a:t>but</a:t>
                </a:r>
                <a:r>
                  <a:rPr lang="hu-HU" sz="2000" dirty="0"/>
                  <a:t> non-Gaussian </a:t>
                </a:r>
                <a:r>
                  <a:rPr lang="hu-HU" sz="2000" dirty="0" err="1"/>
                  <a:t>source</a:t>
                </a:r>
                <a:r>
                  <a:rPr lang="hu-HU" sz="2000" dirty="0"/>
                  <a:t>!)</a:t>
                </a:r>
                <a:endParaRPr lang="en-US" sz="2000" dirty="0"/>
              </a:p>
              <a:p>
                <a:pPr lvl="1">
                  <a:buFont typeface="Arial" charset="0"/>
                  <a:buChar char="•"/>
                </a:pPr>
                <a:r>
                  <a:rPr lang="en-US" sz="2000" dirty="0"/>
                  <a:t>Low-</a:t>
                </a:r>
                <a:r>
                  <a:rPr lang="en-US" sz="2000" dirty="0" err="1"/>
                  <a:t>m</a:t>
                </a:r>
                <a:r>
                  <a:rPr lang="en-US" sz="2000" baseline="-25000" dirty="0" err="1"/>
                  <a:t>T</a:t>
                </a:r>
                <a:r>
                  <a:rPr lang="en-US" sz="2000" dirty="0"/>
                  <a:t> decrease in λ(</a:t>
                </a:r>
                <a:r>
                  <a:rPr lang="en-US" sz="2000" dirty="0" err="1"/>
                  <a:t>m</a:t>
                </a:r>
                <a:r>
                  <a:rPr lang="en-US" sz="2000" baseline="-25000" dirty="0" err="1"/>
                  <a:t>T</a:t>
                </a:r>
                <a:r>
                  <a:rPr lang="en-US" sz="2000" dirty="0"/>
                  <a:t>) </a:t>
                </a:r>
                <a:r>
                  <a:rPr lang="hu-HU" sz="2000" dirty="0"/>
                  <a:t>down </a:t>
                </a:r>
                <a:r>
                  <a:rPr lang="hu-HU" sz="2000" dirty="0" err="1"/>
                  <a:t>to</a:t>
                </a:r>
                <a:r>
                  <a:rPr lang="hu-HU" sz="2000" dirty="0"/>
                  <a:t> 39 GeV </a:t>
                </a:r>
                <a:r>
                  <a:rPr lang="en-US" sz="2000" dirty="0"/>
                  <a:t>↔ in-medium η’ mass?</a:t>
                </a:r>
                <a:endParaRPr lang="hu-HU" sz="2000" dirty="0"/>
              </a:p>
              <a:p>
                <a:pPr lvl="1">
                  <a:buFont typeface="Arial" charset="0"/>
                  <a:buChar char="•"/>
                </a:pPr>
                <a:r>
                  <a:rPr lang="en-US" sz="2000" dirty="0"/>
                  <a:t>New, empirically found scaling parameter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acc>
                    <m:r>
                      <a:rPr lang="hu-HU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sz="20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hu-HU" sz="2000" b="0" i="1" smtClean="0">
                        <a:latin typeface="Cambria Math" panose="02040503050406030204" pitchFamily="18" charset="0"/>
                      </a:rPr>
                      <m:t>/(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r>
                      <a:rPr lang="hu-HU" sz="20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hu-HU" sz="2000" dirty="0"/>
              </a:p>
              <a:p>
                <a:pPr>
                  <a:buFont typeface="Arial" charset="0"/>
                  <a:buChar char="•"/>
                </a:pPr>
                <a:r>
                  <a:rPr lang="hu-HU" sz="2400" dirty="0" err="1"/>
                  <a:t>Three-particle</a:t>
                </a:r>
                <a:r>
                  <a:rPr lang="hu-HU" sz="2400" dirty="0"/>
                  <a:t> </a:t>
                </a:r>
                <a:r>
                  <a:rPr lang="hu-HU" sz="2400" dirty="0" err="1"/>
                  <a:t>correlations</a:t>
                </a:r>
                <a:endParaRPr lang="hu-HU" sz="2400" dirty="0"/>
              </a:p>
              <a:p>
                <a:pPr lvl="1">
                  <a:buFont typeface="Arial" charset="0"/>
                  <a:buChar char="•"/>
                </a:pPr>
                <a:r>
                  <a:rPr lang="hu-HU" sz="2000" dirty="0"/>
                  <a:t>Consistent </a:t>
                </a:r>
                <a:r>
                  <a:rPr lang="hu-HU" sz="2000" dirty="0" err="1"/>
                  <a:t>with</a:t>
                </a:r>
                <a:r>
                  <a:rPr lang="hu-HU" sz="2000" dirty="0"/>
                  <a:t> </a:t>
                </a:r>
                <a:r>
                  <a:rPr lang="hu-HU" sz="2000" dirty="0" err="1"/>
                  <a:t>two-pion</a:t>
                </a:r>
                <a:r>
                  <a:rPr lang="hu-HU" sz="2000" dirty="0"/>
                  <a:t> </a:t>
                </a:r>
                <a:r>
                  <a:rPr lang="hu-HU" sz="2000" dirty="0" err="1"/>
                  <a:t>data</a:t>
                </a:r>
                <a:endParaRPr lang="hu-HU" sz="2000" dirty="0"/>
              </a:p>
              <a:p>
                <a:pPr lvl="1">
                  <a:buFont typeface="Arial" charset="0"/>
                  <a:buChar char="•"/>
                </a:pPr>
                <a:r>
                  <a:rPr lang="hu-HU" sz="2000" dirty="0" err="1"/>
                  <a:t>Core-halo</a:t>
                </a:r>
                <a:r>
                  <a:rPr lang="hu-HU" sz="2000" dirty="0"/>
                  <a:t> </a:t>
                </a:r>
                <a:r>
                  <a:rPr lang="hu-HU" sz="2000" dirty="0" err="1"/>
                  <a:t>independent</a:t>
                </a:r>
                <a:r>
                  <a:rPr lang="hu-HU" sz="2000" dirty="0"/>
                  <a:t> </a:t>
                </a:r>
                <a:r>
                  <a:rPr lang="hu-HU" sz="2000" dirty="0" err="1"/>
                  <a:t>parameter</a:t>
                </a:r>
                <a:r>
                  <a:rPr lang="hu-HU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sz="2000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hu-HU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hu-HU" sz="2000" dirty="0"/>
                  <a:t>: </a:t>
                </a:r>
                <a:r>
                  <a:rPr lang="hu-HU" sz="2000" dirty="0" err="1"/>
                  <a:t>sign</a:t>
                </a:r>
                <a:r>
                  <a:rPr lang="hu-HU" sz="2000" dirty="0"/>
                  <a:t> of </a:t>
                </a:r>
                <a:r>
                  <a:rPr lang="hu-HU" sz="2000" dirty="0" err="1"/>
                  <a:t>coherence</a:t>
                </a:r>
                <a:r>
                  <a:rPr lang="hu-HU" sz="2000" dirty="0"/>
                  <a:t>?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095515"/>
                <a:ext cx="8350369" cy="4925723"/>
              </a:xfrm>
              <a:blipFill>
                <a:blip r:embed="rId2"/>
                <a:stretch>
                  <a:fillRect l="-949" t="-248" b="-4084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átum helye 7">
            <a:extLst>
              <a:ext uri="{FF2B5EF4-FFF2-40B4-BE49-F238E27FC236}">
                <a16:creationId xmlns:a16="http://schemas.microsoft.com/office/drawing/2014/main" id="{ED2C7A57-177F-452F-BD60-7B4B8A971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/>
          </a:p>
        </p:txBody>
      </p:sp>
      <p:sp>
        <p:nvSpPr>
          <p:cNvPr id="9" name="Élőláb helye 8">
            <a:extLst>
              <a:ext uri="{FF2B5EF4-FFF2-40B4-BE49-F238E27FC236}">
                <a16:creationId xmlns:a16="http://schemas.microsoft.com/office/drawing/2014/main" id="{8704B962-D30B-4480-879C-AD3564C31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DED7EFF-6A33-4FC3-9B20-6790F5C3D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22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59882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7D7135C-997D-4D9C-A204-6B4478FCD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Open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E386929-03D2-43E8-9922-A86F235B5E9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6" y="1086887"/>
                <a:ext cx="8350369" cy="497748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Collision energy and centrality dependence?</a:t>
                </a:r>
              </a:p>
              <a:p>
                <a:pPr lvl="1"/>
                <a:r>
                  <a:rPr lang="hu-HU" dirty="0"/>
                  <a:t>Non-</a:t>
                </a:r>
                <a:r>
                  <a:rPr lang="hu-HU" dirty="0" err="1"/>
                  <a:t>monotonicity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𝑁𝑁</m:t>
                                </m:r>
                              </m:sub>
                            </m:sSub>
                          </m:e>
                        </m:rad>
                      </m:e>
                    </m:d>
                  </m:oMath>
                </a14:m>
                <a:r>
                  <a:rPr lang="hu-HU" dirty="0"/>
                  <a:t> or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hu-HU" b="0" i="0" smtClean="0"/>
                          <m:t>centrality</m:t>
                        </m:r>
                      </m:e>
                    </m:d>
                  </m:oMath>
                </a14:m>
                <a:r>
                  <a:rPr lang="hu-HU" dirty="0"/>
                  <a:t>? </a:t>
                </a:r>
                <a:r>
                  <a:rPr lang="hu-HU" dirty="0" err="1"/>
                  <a:t>Hole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at</a:t>
                </a:r>
                <a:r>
                  <a:rPr lang="hu-HU" dirty="0"/>
                  <a:t> </a:t>
                </a:r>
                <a:r>
                  <a:rPr lang="hu-HU" dirty="0" err="1"/>
                  <a:t>low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hu-H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hu-HU" dirty="0"/>
                  <a:t>? </a:t>
                </a:r>
                <a:r>
                  <a:rPr lang="hu-HU" dirty="0" err="1"/>
                  <a:t>Really</a:t>
                </a:r>
                <a:r>
                  <a:rPr lang="hu-HU" dirty="0"/>
                  <a:t> </a:t>
                </a:r>
                <a:r>
                  <a:rPr lang="hu-HU" dirty="0" err="1"/>
                  <a:t>due</a:t>
                </a:r>
                <a:r>
                  <a:rPr lang="hu-HU" dirty="0"/>
                  <a:t> </a:t>
                </a:r>
                <a:r>
                  <a:rPr lang="hu-HU" dirty="0" err="1"/>
                  <a:t>to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hu-HU" dirty="0"/>
                  <a:t>?</a:t>
                </a:r>
              </a:p>
              <a:p>
                <a:pPr lvl="1"/>
                <a:r>
                  <a:rPr lang="hu-HU" dirty="0" err="1"/>
                  <a:t>Lower</a:t>
                </a:r>
                <a:r>
                  <a:rPr lang="hu-HU" dirty="0"/>
                  <a:t> </a:t>
                </a:r>
                <a:r>
                  <a:rPr lang="hu-HU" dirty="0" err="1"/>
                  <a:t>energies</a:t>
                </a:r>
                <a:r>
                  <a:rPr lang="hu-HU" dirty="0"/>
                  <a:t> (&lt;39 GeV) </a:t>
                </a:r>
                <a:r>
                  <a:rPr lang="hu-HU" dirty="0" err="1"/>
                  <a:t>currently</a:t>
                </a:r>
                <a:r>
                  <a:rPr lang="hu-HU" dirty="0"/>
                  <a:t> </a:t>
                </a:r>
                <a:r>
                  <a:rPr lang="hu-HU" dirty="0" err="1"/>
                  <a:t>analyzed</a:t>
                </a:r>
                <a:r>
                  <a:rPr lang="hu-HU" dirty="0"/>
                  <a:t>, filtering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hu-HU" dirty="0"/>
                  <a:t> decay </a:t>
                </a:r>
                <a:r>
                  <a:rPr lang="hu-HU" dirty="0" err="1"/>
                  <a:t>products</a:t>
                </a:r>
                <a:r>
                  <a:rPr lang="hu-HU" dirty="0"/>
                  <a:t> </a:t>
                </a:r>
                <a:r>
                  <a:rPr lang="hu-HU" dirty="0" err="1"/>
                  <a:t>investigated</a:t>
                </a:r>
                <a:endParaRPr lang="en-US" dirty="0"/>
              </a:p>
              <a:p>
                <a:r>
                  <a:rPr lang="en-US" dirty="0"/>
                  <a:t>How does the shape look in 3D (out-side-long)?</a:t>
                </a:r>
              </a:p>
              <a:p>
                <a:pPr lvl="1"/>
                <a:r>
                  <a:rPr lang="en-US" dirty="0"/>
                  <a:t>Is the Lévy exponent still around unity?</a:t>
                </a:r>
              </a:p>
              <a:p>
                <a:pPr lvl="1"/>
                <a:r>
                  <a:rPr lang="en-US" dirty="0"/>
                  <a:t>How are the radii modified as compared to Gaussian ones?</a:t>
                </a:r>
                <a:r>
                  <a:rPr lang="hu-HU" dirty="0"/>
                  <a:t> T</a:t>
                </a:r>
                <a:r>
                  <a:rPr lang="en-US" dirty="0"/>
                  <a:t>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 baseline="3000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𝑚𝑇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scaling</a:t>
                </a:r>
                <a:r>
                  <a:rPr lang="hu-HU" dirty="0"/>
                  <a:t> </a:t>
                </a:r>
                <a:r>
                  <a:rPr lang="hu-HU" dirty="0" err="1"/>
                  <a:t>still</a:t>
                </a:r>
                <a:r>
                  <a:rPr lang="hu-HU" dirty="0"/>
                  <a:t> </a:t>
                </a:r>
                <a:r>
                  <a:rPr lang="hu-HU" dirty="0" err="1"/>
                  <a:t>valid</a:t>
                </a:r>
                <a:r>
                  <a:rPr lang="hu-HU" dirty="0"/>
                  <a:t>?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out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hu-HU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side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hu-HU" dirty="0"/>
                  <a:t> non-</a:t>
                </a:r>
                <a:r>
                  <a:rPr lang="hu-HU" dirty="0" err="1"/>
                  <a:t>monotonicity</a:t>
                </a:r>
                <a:r>
                  <a:rPr lang="hu-HU" dirty="0"/>
                  <a:t> </a:t>
                </a:r>
                <a:r>
                  <a:rPr lang="hu-HU" dirty="0" err="1"/>
                  <a:t>modified</a:t>
                </a:r>
                <a:r>
                  <a:rPr lang="hu-HU" dirty="0"/>
                  <a:t> </a:t>
                </a:r>
                <a:r>
                  <a:rPr lang="hu-HU" dirty="0" err="1"/>
                  <a:t>if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hu-HU" dirty="0"/>
                  <a:t> is </a:t>
                </a:r>
                <a:r>
                  <a:rPr lang="hu-HU" dirty="0" err="1"/>
                  <a:t>the</a:t>
                </a:r>
                <a:r>
                  <a:rPr lang="hu-HU" dirty="0"/>
                  <a:t> Lévy </a:t>
                </a:r>
                <a:r>
                  <a:rPr lang="hu-HU" dirty="0" err="1"/>
                  <a:t>scale</a:t>
                </a:r>
                <a:r>
                  <a:rPr lang="hu-HU" dirty="0"/>
                  <a:t>?</a:t>
                </a:r>
                <a:endParaRPr lang="en-US" dirty="0"/>
              </a:p>
              <a:p>
                <a:r>
                  <a:rPr lang="en-US" dirty="0"/>
                  <a:t>What about kaons?</a:t>
                </a:r>
              </a:p>
              <a:p>
                <a:pPr lvl="1"/>
                <a:r>
                  <a:rPr lang="en-US" dirty="0"/>
                  <a:t>What is the Lévy exponent for kaons?</a:t>
                </a:r>
              </a:p>
              <a:p>
                <a:pPr lvl="1"/>
                <a:r>
                  <a:rPr lang="en-US" dirty="0"/>
                  <a:t>Kaons have smaller total cross-section thus larger mean free path, heavier tail?</a:t>
                </a:r>
              </a:p>
              <a:p>
                <a:pPr lvl="1"/>
                <a:r>
                  <a:rPr lang="en-US" dirty="0"/>
                  <a:t>Does </a:t>
                </a:r>
                <a:r>
                  <a:rPr lang="en-US" dirty="0" err="1"/>
                  <a:t>m</a:t>
                </a:r>
                <a:r>
                  <a:rPr lang="en-US" baseline="-25000" dirty="0" err="1"/>
                  <a:t>T</a:t>
                </a:r>
                <a:r>
                  <a:rPr lang="en-US" dirty="0"/>
                  <a:t> scaling hold</a:t>
                </a:r>
                <a:r>
                  <a:rPr lang="hu-HU" dirty="0"/>
                  <a:t> </a:t>
                </a:r>
                <a:r>
                  <a:rPr lang="hu-HU" dirty="0" err="1"/>
                  <a:t>for</a:t>
                </a:r>
                <a:r>
                  <a:rPr lang="hu-HU" dirty="0"/>
                  <a:t> Lévy </a:t>
                </a:r>
                <a:r>
                  <a:rPr lang="hu-HU" dirty="0" err="1"/>
                  <a:t>scale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Correlation </a:t>
                </a:r>
                <a:r>
                  <a:rPr lang="en-US" dirty="0" err="1"/>
                  <a:t>strenght</a:t>
                </a:r>
                <a:r>
                  <a:rPr lang="en-US" dirty="0"/>
                  <a:t> versus core-halo picture: are there other effects?</a:t>
                </a:r>
              </a:p>
              <a:p>
                <a:pPr lvl="1"/>
                <a:r>
                  <a:rPr lang="en-US" dirty="0"/>
                  <a:t>Three-particle correlations may show if coherence or other effects play a role</a:t>
                </a:r>
                <a:endParaRPr lang="hu-HU" dirty="0"/>
              </a:p>
              <a:p>
                <a:pPr lvl="1"/>
                <a:r>
                  <a:rPr lang="hu-HU" dirty="0" err="1"/>
                  <a:t>Other</a:t>
                </a:r>
                <a:r>
                  <a:rPr lang="hu-HU" dirty="0"/>
                  <a:t> </a:t>
                </a:r>
                <a:r>
                  <a:rPr lang="hu-HU" dirty="0" err="1"/>
                  <a:t>effects</a:t>
                </a:r>
                <a:r>
                  <a:rPr lang="hu-HU" dirty="0"/>
                  <a:t> </a:t>
                </a:r>
                <a:r>
                  <a:rPr lang="hu-HU" dirty="0" err="1"/>
                  <a:t>may</a:t>
                </a:r>
                <a:r>
                  <a:rPr lang="hu-HU" dirty="0"/>
                  <a:t> </a:t>
                </a:r>
                <a:r>
                  <a:rPr lang="hu-HU" dirty="0" err="1"/>
                  <a:t>also</a:t>
                </a:r>
                <a:r>
                  <a:rPr lang="hu-HU" dirty="0"/>
                  <a:t> play a </a:t>
                </a:r>
                <a:r>
                  <a:rPr lang="hu-HU" dirty="0" err="1"/>
                  <a:t>role</a:t>
                </a:r>
                <a:r>
                  <a:rPr lang="hu-HU" dirty="0"/>
                  <a:t> (</a:t>
                </a:r>
                <a:r>
                  <a:rPr lang="hu-HU" dirty="0" err="1"/>
                  <a:t>finite</a:t>
                </a:r>
                <a:r>
                  <a:rPr lang="hu-HU" dirty="0"/>
                  <a:t> </a:t>
                </a:r>
                <a:r>
                  <a:rPr lang="hu-HU" dirty="0" err="1"/>
                  <a:t>meson</a:t>
                </a:r>
                <a:r>
                  <a:rPr lang="hu-HU" dirty="0"/>
                  <a:t> </a:t>
                </a:r>
                <a:r>
                  <a:rPr lang="hu-HU" dirty="0" err="1"/>
                  <a:t>sizes</a:t>
                </a:r>
                <a:r>
                  <a:rPr lang="hu-HU" dirty="0"/>
                  <a:t>, random </a:t>
                </a:r>
                <a:r>
                  <a:rPr lang="hu-HU" dirty="0" err="1"/>
                  <a:t>field</a:t>
                </a:r>
                <a:r>
                  <a:rPr lang="hu-HU" dirty="0"/>
                  <a:t> </a:t>
                </a:r>
                <a:r>
                  <a:rPr lang="hu-HU" dirty="0" err="1"/>
                  <a:t>phase</a:t>
                </a:r>
                <a:r>
                  <a:rPr lang="hu-HU" dirty="0"/>
                  <a:t> shift, </a:t>
                </a:r>
                <a:r>
                  <a:rPr lang="hu-HU" dirty="0" err="1"/>
                  <a:t>etc</a:t>
                </a:r>
                <a:r>
                  <a:rPr lang="hu-HU" dirty="0"/>
                  <a:t>)</a:t>
                </a:r>
                <a:endParaRPr lang="en-US" dirty="0"/>
              </a:p>
            </p:txBody>
          </p:sp>
        </mc:Choice>
        <mc:Fallback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E386929-03D2-43E8-9922-A86F235B5E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086887"/>
                <a:ext cx="8350369" cy="4977483"/>
              </a:xfrm>
              <a:blipFill>
                <a:blip r:embed="rId2"/>
                <a:stretch>
                  <a:fillRect l="-511" t="-612" b="-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5F55946A-DAD7-4ED6-B776-46F2FEDD0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9880B32-43E2-4D24-880A-999827E64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225ACEA-71C0-4DBA-B103-B121B6E27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23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668086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A92F2AD-974B-4D14-BBED-08C69828D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Lévy HBT </a:t>
            </a:r>
            <a:r>
              <a:rPr lang="hu-HU" dirty="0" err="1"/>
              <a:t>with</a:t>
            </a:r>
            <a:r>
              <a:rPr lang="hu-HU" dirty="0"/>
              <a:t> PHENIX</a:t>
            </a:r>
            <a:endParaRPr lang="en-US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34FFC74-AB6E-4300-93FB-78D9611D8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0532230-4315-452F-973A-9831F99B4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llipszis 7">
                <a:extLst>
                  <a:ext uri="{FF2B5EF4-FFF2-40B4-BE49-F238E27FC236}">
                    <a16:creationId xmlns:a16="http://schemas.microsoft.com/office/drawing/2014/main" id="{B90BF55C-A97B-4EE6-8289-5206A4FD232C}"/>
                  </a:ext>
                </a:extLst>
              </p:cNvPr>
              <p:cNvSpPr/>
              <p:nvPr/>
            </p:nvSpPr>
            <p:spPr>
              <a:xfrm>
                <a:off x="3666226" y="2760452"/>
                <a:ext cx="1080000" cy="1080000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14400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hu-HU" sz="1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hu-HU" sz="1400" dirty="0" err="1">
                    <a:solidFill>
                      <a:schemeClr val="tx1"/>
                    </a:solidFill>
                  </a:rPr>
                  <a:t>pairs</a:t>
                </a:r>
                <a:endParaRPr lang="hu-HU" sz="1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200 GeV</a:t>
                </a: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0-30%</a:t>
                </a: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1D</a:t>
                </a:r>
              </a:p>
              <a:p>
                <a:pPr algn="ctr"/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Ellipszis 7">
                <a:extLst>
                  <a:ext uri="{FF2B5EF4-FFF2-40B4-BE49-F238E27FC236}">
                    <a16:creationId xmlns:a16="http://schemas.microsoft.com/office/drawing/2014/main" id="{B90BF55C-A97B-4EE6-8289-5206A4FD23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6226" y="2760452"/>
                <a:ext cx="1080000" cy="1080000"/>
              </a:xfrm>
              <a:prstGeom prst="ellipse">
                <a:avLst/>
              </a:prstGeom>
              <a:blipFill>
                <a:blip r:embed="rId2"/>
                <a:stretch>
                  <a:fillRect b="-4372"/>
                </a:stretch>
              </a:blipFill>
              <a:ln w="38100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Ellipszis 8">
                <a:extLst>
                  <a:ext uri="{FF2B5EF4-FFF2-40B4-BE49-F238E27FC236}">
                    <a16:creationId xmlns:a16="http://schemas.microsoft.com/office/drawing/2014/main" id="{04BFD8E2-CDE2-4DCD-A02B-C4FEA31D2E29}"/>
                  </a:ext>
                </a:extLst>
              </p:cNvPr>
              <p:cNvSpPr/>
              <p:nvPr/>
            </p:nvSpPr>
            <p:spPr>
              <a:xfrm>
                <a:off x="5152250" y="1344683"/>
                <a:ext cx="1080000" cy="10800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14400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1400" b="0" i="1" dirty="0" smtClean="0">
                          <a:solidFill>
                            <a:schemeClr val="accent1"/>
                          </a:solidFill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hu-HU" sz="1400" dirty="0">
                  <a:solidFill>
                    <a:schemeClr val="accent1"/>
                  </a:solidFill>
                  <a:highlight>
                    <a:srgbClr val="FFFF00"/>
                  </a:highlight>
                </a:endParaRPr>
              </a:p>
              <a:p>
                <a:pPr algn="ctr"/>
                <a:r>
                  <a:rPr lang="hu-HU" sz="1400" dirty="0" err="1">
                    <a:solidFill>
                      <a:schemeClr val="tx1"/>
                    </a:solidFill>
                  </a:rPr>
                  <a:t>pairs</a:t>
                </a:r>
                <a:endParaRPr lang="hu-HU" sz="1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200 GeV</a:t>
                </a: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0-30%</a:t>
                </a: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1D</a:t>
                </a:r>
              </a:p>
              <a:p>
                <a:pPr algn="ctr"/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Ellipszis 8">
                <a:extLst>
                  <a:ext uri="{FF2B5EF4-FFF2-40B4-BE49-F238E27FC236}">
                    <a16:creationId xmlns:a16="http://schemas.microsoft.com/office/drawing/2014/main" id="{04BFD8E2-CDE2-4DCD-A02B-C4FEA31D2E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2250" y="1344683"/>
                <a:ext cx="1080000" cy="1080000"/>
              </a:xfrm>
              <a:prstGeom prst="ellipse">
                <a:avLst/>
              </a:prstGeom>
              <a:blipFill>
                <a:blip r:embed="rId3"/>
                <a:stretch>
                  <a:fillRect b="-4372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llipszis 10">
                <a:extLst>
                  <a:ext uri="{FF2B5EF4-FFF2-40B4-BE49-F238E27FC236}">
                    <a16:creationId xmlns:a16="http://schemas.microsoft.com/office/drawing/2014/main" id="{DA313B64-3E8E-4366-A632-15F3EDD0D855}"/>
                  </a:ext>
                </a:extLst>
              </p:cNvPr>
              <p:cNvSpPr/>
              <p:nvPr/>
            </p:nvSpPr>
            <p:spPr>
              <a:xfrm>
                <a:off x="5700886" y="3706980"/>
                <a:ext cx="1080000" cy="10800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14400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hu-HU" sz="1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hu-HU" sz="1400" dirty="0" err="1">
                    <a:solidFill>
                      <a:schemeClr val="accent1"/>
                    </a:solidFill>
                    <a:highlight>
                      <a:srgbClr val="FFFF00"/>
                    </a:highlight>
                  </a:rPr>
                  <a:t>triplets</a:t>
                </a:r>
                <a:endParaRPr lang="hu-HU" sz="1400" dirty="0">
                  <a:solidFill>
                    <a:schemeClr val="accent1"/>
                  </a:solidFill>
                  <a:highlight>
                    <a:srgbClr val="FFFF00"/>
                  </a:highlight>
                </a:endParaRP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200 GeV</a:t>
                </a: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0-30%</a:t>
                </a: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1D</a:t>
                </a:r>
              </a:p>
              <a:p>
                <a:pPr algn="ctr"/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Ellipszis 10">
                <a:extLst>
                  <a:ext uri="{FF2B5EF4-FFF2-40B4-BE49-F238E27FC236}">
                    <a16:creationId xmlns:a16="http://schemas.microsoft.com/office/drawing/2014/main" id="{DA313B64-3E8E-4366-A632-15F3EDD0D8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0886" y="3706980"/>
                <a:ext cx="1080000" cy="1080000"/>
              </a:xfrm>
              <a:prstGeom prst="ellipse">
                <a:avLst/>
              </a:prstGeom>
              <a:blipFill>
                <a:blip r:embed="rId4"/>
                <a:stretch>
                  <a:fillRect b="-4372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Ellipszis 11">
                <a:extLst>
                  <a:ext uri="{FF2B5EF4-FFF2-40B4-BE49-F238E27FC236}">
                    <a16:creationId xmlns:a16="http://schemas.microsoft.com/office/drawing/2014/main" id="{63E7546E-50F3-42DE-BF25-985AFBEF37DB}"/>
                  </a:ext>
                </a:extLst>
              </p:cNvPr>
              <p:cNvSpPr/>
              <p:nvPr/>
            </p:nvSpPr>
            <p:spPr>
              <a:xfrm>
                <a:off x="3666226" y="4758904"/>
                <a:ext cx="1080000" cy="10800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14400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hu-HU" sz="1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hu-HU" sz="1400" dirty="0" err="1">
                    <a:solidFill>
                      <a:schemeClr val="tx1"/>
                    </a:solidFill>
                  </a:rPr>
                  <a:t>pairs</a:t>
                </a:r>
                <a:endParaRPr lang="hu-HU" sz="1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hu-HU" sz="1200" dirty="0">
                    <a:solidFill>
                      <a:schemeClr val="accent1"/>
                    </a:solidFill>
                    <a:highlight>
                      <a:srgbClr val="FFFF00"/>
                    </a:highlight>
                  </a:rPr>
                  <a:t>15-62 GeV</a:t>
                </a:r>
              </a:p>
              <a:p>
                <a:pPr algn="ctr"/>
                <a:r>
                  <a:rPr lang="hu-HU" sz="1200" dirty="0">
                    <a:solidFill>
                      <a:schemeClr val="tx1"/>
                    </a:solidFill>
                  </a:rPr>
                  <a:t>0-30%</a:t>
                </a: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1D</a:t>
                </a:r>
              </a:p>
              <a:p>
                <a:pPr algn="ctr"/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Ellipszis 11">
                <a:extLst>
                  <a:ext uri="{FF2B5EF4-FFF2-40B4-BE49-F238E27FC236}">
                    <a16:creationId xmlns:a16="http://schemas.microsoft.com/office/drawing/2014/main" id="{63E7546E-50F3-42DE-BF25-985AFBEF37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6226" y="4758904"/>
                <a:ext cx="1080000" cy="1080000"/>
              </a:xfrm>
              <a:prstGeom prst="ellipse">
                <a:avLst/>
              </a:prstGeom>
              <a:blipFill>
                <a:blip r:embed="rId5"/>
                <a:stretch>
                  <a:fillRect b="-1639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llipszis 12">
                <a:extLst>
                  <a:ext uri="{FF2B5EF4-FFF2-40B4-BE49-F238E27FC236}">
                    <a16:creationId xmlns:a16="http://schemas.microsoft.com/office/drawing/2014/main" id="{CB39F063-1223-4334-B8EF-457FD3BFCFFF}"/>
                  </a:ext>
                </a:extLst>
              </p:cNvPr>
              <p:cNvSpPr/>
              <p:nvPr/>
            </p:nvSpPr>
            <p:spPr>
              <a:xfrm>
                <a:off x="1685027" y="3706980"/>
                <a:ext cx="1080000" cy="10800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14400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hu-HU" sz="1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hu-HU" sz="1400" dirty="0" err="1">
                    <a:solidFill>
                      <a:schemeClr val="tx1"/>
                    </a:solidFill>
                  </a:rPr>
                  <a:t>pairs</a:t>
                </a:r>
                <a:endParaRPr lang="hu-HU" sz="1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200 GeV</a:t>
                </a:r>
              </a:p>
              <a:p>
                <a:pPr algn="ctr"/>
                <a:r>
                  <a:rPr lang="hu-HU" sz="1200" dirty="0">
                    <a:solidFill>
                      <a:schemeClr val="accent1"/>
                    </a:solidFill>
                    <a:highlight>
                      <a:srgbClr val="FFFF00"/>
                    </a:highlight>
                  </a:rPr>
                  <a:t>cent. </a:t>
                </a:r>
                <a:r>
                  <a:rPr lang="hu-HU" sz="1200" dirty="0" err="1">
                    <a:solidFill>
                      <a:schemeClr val="accent1"/>
                    </a:solidFill>
                    <a:highlight>
                      <a:srgbClr val="FFFF00"/>
                    </a:highlight>
                  </a:rPr>
                  <a:t>dep</a:t>
                </a:r>
                <a:r>
                  <a:rPr lang="hu-HU" sz="1200" dirty="0">
                    <a:solidFill>
                      <a:schemeClr val="accent1"/>
                    </a:solidFill>
                    <a:highlight>
                      <a:srgbClr val="FFFF00"/>
                    </a:highlight>
                  </a:rPr>
                  <a:t>.</a:t>
                </a: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1D</a:t>
                </a:r>
              </a:p>
              <a:p>
                <a:pPr algn="ctr"/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Ellipszis 12">
                <a:extLst>
                  <a:ext uri="{FF2B5EF4-FFF2-40B4-BE49-F238E27FC236}">
                    <a16:creationId xmlns:a16="http://schemas.microsoft.com/office/drawing/2014/main" id="{CB39F063-1223-4334-B8EF-457FD3BFCF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5027" y="3706980"/>
                <a:ext cx="1080000" cy="1080000"/>
              </a:xfrm>
              <a:prstGeom prst="ellipse">
                <a:avLst/>
              </a:prstGeom>
              <a:blipFill>
                <a:blip r:embed="rId6"/>
                <a:stretch>
                  <a:fillRect b="-3279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Ellipszis 13">
                <a:extLst>
                  <a:ext uri="{FF2B5EF4-FFF2-40B4-BE49-F238E27FC236}">
                    <a16:creationId xmlns:a16="http://schemas.microsoft.com/office/drawing/2014/main" id="{F8636D5A-A10A-402C-AB06-C2B138484D0A}"/>
                  </a:ext>
                </a:extLst>
              </p:cNvPr>
              <p:cNvSpPr/>
              <p:nvPr/>
            </p:nvSpPr>
            <p:spPr>
              <a:xfrm>
                <a:off x="2225027" y="1343282"/>
                <a:ext cx="1080000" cy="10800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144000" rIns="0" b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1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hu-HU" sz="1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hu-HU" sz="1400" dirty="0" err="1">
                    <a:solidFill>
                      <a:schemeClr val="tx1"/>
                    </a:solidFill>
                  </a:rPr>
                  <a:t>pairs</a:t>
                </a:r>
                <a:endParaRPr lang="hu-HU" sz="14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200 GeV</a:t>
                </a:r>
              </a:p>
              <a:p>
                <a:pPr algn="ctr"/>
                <a:r>
                  <a:rPr lang="hu-HU" sz="1400" dirty="0">
                    <a:solidFill>
                      <a:schemeClr val="tx1"/>
                    </a:solidFill>
                  </a:rPr>
                  <a:t>0-30%</a:t>
                </a:r>
              </a:p>
              <a:p>
                <a:pPr algn="ctr"/>
                <a:r>
                  <a:rPr lang="hu-HU" sz="1400" dirty="0">
                    <a:solidFill>
                      <a:schemeClr val="accent1"/>
                    </a:solidFill>
                    <a:highlight>
                      <a:srgbClr val="FFFF00"/>
                    </a:highlight>
                  </a:rPr>
                  <a:t>3D</a:t>
                </a:r>
              </a:p>
              <a:p>
                <a:pPr algn="ctr"/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Ellipszis 13">
                <a:extLst>
                  <a:ext uri="{FF2B5EF4-FFF2-40B4-BE49-F238E27FC236}">
                    <a16:creationId xmlns:a16="http://schemas.microsoft.com/office/drawing/2014/main" id="{F8636D5A-A10A-402C-AB06-C2B138484D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5027" y="1343282"/>
                <a:ext cx="1080000" cy="1080000"/>
              </a:xfrm>
              <a:prstGeom prst="ellipse">
                <a:avLst/>
              </a:prstGeom>
              <a:blipFill>
                <a:blip r:embed="rId7"/>
                <a:stretch>
                  <a:fillRect b="-4348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Egyenes összekötő 15">
            <a:extLst>
              <a:ext uri="{FF2B5EF4-FFF2-40B4-BE49-F238E27FC236}">
                <a16:creationId xmlns:a16="http://schemas.microsoft.com/office/drawing/2014/main" id="{F9C0B34E-209D-4C8B-B661-8518997F5F5D}"/>
              </a:ext>
            </a:extLst>
          </p:cNvPr>
          <p:cNvCxnSpPr>
            <a:stCxn id="9" idx="3"/>
            <a:endCxn id="8" idx="7"/>
          </p:cNvCxnSpPr>
          <p:nvPr/>
        </p:nvCxnSpPr>
        <p:spPr>
          <a:xfrm flipH="1">
            <a:off x="4588064" y="2266521"/>
            <a:ext cx="722348" cy="65209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gyenes összekötő 17">
            <a:extLst>
              <a:ext uri="{FF2B5EF4-FFF2-40B4-BE49-F238E27FC236}">
                <a16:creationId xmlns:a16="http://schemas.microsoft.com/office/drawing/2014/main" id="{801A47A5-8034-4EA1-8F73-CF652122CA39}"/>
              </a:ext>
            </a:extLst>
          </p:cNvPr>
          <p:cNvCxnSpPr>
            <a:cxnSpLocks/>
            <a:stCxn id="14" idx="5"/>
            <a:endCxn id="8" idx="1"/>
          </p:cNvCxnSpPr>
          <p:nvPr/>
        </p:nvCxnSpPr>
        <p:spPr>
          <a:xfrm>
            <a:off x="3146865" y="2265120"/>
            <a:ext cx="677523" cy="6534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gyenes összekötő 20">
            <a:extLst>
              <a:ext uri="{FF2B5EF4-FFF2-40B4-BE49-F238E27FC236}">
                <a16:creationId xmlns:a16="http://schemas.microsoft.com/office/drawing/2014/main" id="{43F2185B-9B46-481D-8602-37EE95524EEC}"/>
              </a:ext>
            </a:extLst>
          </p:cNvPr>
          <p:cNvCxnSpPr>
            <a:stCxn id="8" idx="3"/>
            <a:endCxn id="13" idx="6"/>
          </p:cNvCxnSpPr>
          <p:nvPr/>
        </p:nvCxnSpPr>
        <p:spPr>
          <a:xfrm flipH="1">
            <a:off x="2765027" y="3682290"/>
            <a:ext cx="1059361" cy="5646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22">
            <a:extLst>
              <a:ext uri="{FF2B5EF4-FFF2-40B4-BE49-F238E27FC236}">
                <a16:creationId xmlns:a16="http://schemas.microsoft.com/office/drawing/2014/main" id="{531A0A1A-5AEE-4E9D-B7AB-246DC2ED9EE0}"/>
              </a:ext>
            </a:extLst>
          </p:cNvPr>
          <p:cNvCxnSpPr>
            <a:stCxn id="8" idx="4"/>
            <a:endCxn id="12" idx="0"/>
          </p:cNvCxnSpPr>
          <p:nvPr/>
        </p:nvCxnSpPr>
        <p:spPr>
          <a:xfrm>
            <a:off x="4206226" y="3840452"/>
            <a:ext cx="0" cy="9184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gyenes összekötő 24">
            <a:extLst>
              <a:ext uri="{FF2B5EF4-FFF2-40B4-BE49-F238E27FC236}">
                <a16:creationId xmlns:a16="http://schemas.microsoft.com/office/drawing/2014/main" id="{D45DBE2C-174F-41AB-B114-6BE681290D96}"/>
              </a:ext>
            </a:extLst>
          </p:cNvPr>
          <p:cNvCxnSpPr>
            <a:stCxn id="8" idx="5"/>
            <a:endCxn id="11" idx="2"/>
          </p:cNvCxnSpPr>
          <p:nvPr/>
        </p:nvCxnSpPr>
        <p:spPr>
          <a:xfrm>
            <a:off x="4588064" y="3682290"/>
            <a:ext cx="1112822" cy="5646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zövegdoboz 36">
            <a:extLst>
              <a:ext uri="{FF2B5EF4-FFF2-40B4-BE49-F238E27FC236}">
                <a16:creationId xmlns:a16="http://schemas.microsoft.com/office/drawing/2014/main" id="{4C988EBE-A12B-498A-AD88-130253D403EB}"/>
              </a:ext>
            </a:extLst>
          </p:cNvPr>
          <p:cNvSpPr txBox="1"/>
          <p:nvPr/>
        </p:nvSpPr>
        <p:spPr>
          <a:xfrm>
            <a:off x="3568872" y="1834008"/>
            <a:ext cx="1274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dirty="0" err="1"/>
              <a:t>Final</a:t>
            </a:r>
            <a:r>
              <a:rPr lang="hu-HU" dirty="0"/>
              <a:t> </a:t>
            </a:r>
            <a:r>
              <a:rPr lang="hu-HU" dirty="0" err="1"/>
              <a:t>data</a:t>
            </a:r>
            <a:endParaRPr lang="hu-HU" dirty="0"/>
          </a:p>
          <a:p>
            <a:pPr algn="ctr"/>
            <a:r>
              <a:rPr lang="hu-HU" dirty="0" err="1"/>
              <a:t>arXiv</a:t>
            </a:r>
            <a:r>
              <a:rPr lang="hu-HU" dirty="0"/>
              <a:t>:</a:t>
            </a:r>
            <a:br>
              <a:rPr lang="hu-HU" dirty="0"/>
            </a:br>
            <a:r>
              <a:rPr lang="en-US" dirty="0"/>
              <a:t>1709.05649</a:t>
            </a:r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EEE4DB35-DE8E-434E-B25E-810E97C444FA}"/>
              </a:ext>
            </a:extLst>
          </p:cNvPr>
          <p:cNvSpPr txBox="1"/>
          <p:nvPr/>
        </p:nvSpPr>
        <p:spPr>
          <a:xfrm>
            <a:off x="6813707" y="3785315"/>
            <a:ext cx="1274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dirty="0" err="1"/>
              <a:t>Preliminary</a:t>
            </a:r>
            <a:endParaRPr lang="hu-HU" dirty="0"/>
          </a:p>
          <a:p>
            <a:pPr algn="ctr"/>
            <a:r>
              <a:rPr lang="hu-HU" dirty="0" err="1"/>
              <a:t>arXiv</a:t>
            </a:r>
            <a:r>
              <a:rPr lang="hu-HU" dirty="0"/>
              <a:t>:</a:t>
            </a:r>
            <a:br>
              <a:rPr lang="hu-HU" dirty="0"/>
            </a:br>
            <a:r>
              <a:rPr lang="en-US" dirty="0"/>
              <a:t>1801.03544</a:t>
            </a:r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5EAB331D-8CC3-43F6-B7B0-5EA8C347C0AF}"/>
              </a:ext>
            </a:extLst>
          </p:cNvPr>
          <p:cNvSpPr txBox="1"/>
          <p:nvPr/>
        </p:nvSpPr>
        <p:spPr>
          <a:xfrm>
            <a:off x="4779095" y="4853511"/>
            <a:ext cx="1843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dirty="0" err="1"/>
              <a:t>Partly</a:t>
            </a:r>
            <a:r>
              <a:rPr lang="hu-HU" dirty="0"/>
              <a:t> </a:t>
            </a:r>
            <a:r>
              <a:rPr lang="hu-HU" dirty="0" err="1"/>
              <a:t>preliminary</a:t>
            </a:r>
            <a:endParaRPr lang="hu-HU" dirty="0"/>
          </a:p>
          <a:p>
            <a:pPr algn="ctr"/>
            <a:r>
              <a:rPr lang="hu-HU" dirty="0" err="1"/>
              <a:t>arXiv</a:t>
            </a:r>
            <a:r>
              <a:rPr lang="hu-HU" dirty="0"/>
              <a:t>:</a:t>
            </a:r>
            <a:r>
              <a:rPr lang="en-US" dirty="0"/>
              <a:t>1711.06891</a:t>
            </a:r>
            <a:endParaRPr lang="hu-HU" dirty="0"/>
          </a:p>
          <a:p>
            <a:pPr algn="ctr"/>
            <a:r>
              <a:rPr lang="hu-HU" dirty="0">
                <a:solidFill>
                  <a:srgbClr val="990000"/>
                </a:solidFill>
              </a:rPr>
              <a:t>+</a:t>
            </a:r>
            <a:r>
              <a:rPr lang="hu-HU" dirty="0" err="1">
                <a:solidFill>
                  <a:srgbClr val="990000"/>
                </a:solidFill>
              </a:rPr>
              <a:t>stay</a:t>
            </a:r>
            <a:r>
              <a:rPr lang="hu-HU" dirty="0">
                <a:solidFill>
                  <a:srgbClr val="990000"/>
                </a:solidFill>
              </a:rPr>
              <a:t> </a:t>
            </a:r>
            <a:r>
              <a:rPr lang="hu-HU" dirty="0" err="1">
                <a:solidFill>
                  <a:srgbClr val="990000"/>
                </a:solidFill>
              </a:rPr>
              <a:t>tuned</a:t>
            </a:r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24" name="Szövegdoboz 23">
            <a:extLst>
              <a:ext uri="{FF2B5EF4-FFF2-40B4-BE49-F238E27FC236}">
                <a16:creationId xmlns:a16="http://schemas.microsoft.com/office/drawing/2014/main" id="{EE2BEEB6-42EF-4E6A-B883-36086651ED27}"/>
              </a:ext>
            </a:extLst>
          </p:cNvPr>
          <p:cNvSpPr txBox="1"/>
          <p:nvPr/>
        </p:nvSpPr>
        <p:spPr>
          <a:xfrm>
            <a:off x="432715" y="3747733"/>
            <a:ext cx="1274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/>
              <a:t>Preliminary</a:t>
            </a:r>
          </a:p>
          <a:p>
            <a:pPr algn="ctr"/>
            <a:r>
              <a:rPr lang="hu-HU"/>
              <a:t>arXiv:</a:t>
            </a:r>
            <a:br>
              <a:rPr lang="hu-HU"/>
            </a:br>
            <a:r>
              <a:rPr lang="en-US"/>
              <a:t>1801.08827</a:t>
            </a:r>
            <a:endParaRPr lang="hu-HU" dirty="0"/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id="{D2DBF535-80F5-458D-9ACB-CFF64840D41C}"/>
              </a:ext>
            </a:extLst>
          </p:cNvPr>
          <p:cNvSpPr/>
          <p:nvPr/>
        </p:nvSpPr>
        <p:spPr>
          <a:xfrm>
            <a:off x="6211467" y="1284258"/>
            <a:ext cx="1138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err="1">
                <a:solidFill>
                  <a:srgbClr val="990000"/>
                </a:solidFill>
              </a:rPr>
              <a:t>stay</a:t>
            </a:r>
            <a:r>
              <a:rPr lang="hu-HU" dirty="0">
                <a:solidFill>
                  <a:srgbClr val="990000"/>
                </a:solidFill>
              </a:rPr>
              <a:t> </a:t>
            </a:r>
            <a:r>
              <a:rPr lang="hu-HU" dirty="0" err="1">
                <a:solidFill>
                  <a:srgbClr val="990000"/>
                </a:solidFill>
              </a:rPr>
              <a:t>tuned</a:t>
            </a:r>
            <a:endParaRPr lang="en-US" dirty="0"/>
          </a:p>
        </p:txBody>
      </p:sp>
      <p:sp>
        <p:nvSpPr>
          <p:cNvPr id="26" name="Téglalap 25">
            <a:extLst>
              <a:ext uri="{FF2B5EF4-FFF2-40B4-BE49-F238E27FC236}">
                <a16:creationId xmlns:a16="http://schemas.microsoft.com/office/drawing/2014/main" id="{D8149C2B-F85A-4C0A-A683-5CAB81F5A796}"/>
              </a:ext>
            </a:extLst>
          </p:cNvPr>
          <p:cNvSpPr/>
          <p:nvPr/>
        </p:nvSpPr>
        <p:spPr>
          <a:xfrm>
            <a:off x="1106972" y="1306671"/>
            <a:ext cx="1138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err="1">
                <a:solidFill>
                  <a:srgbClr val="990000"/>
                </a:solidFill>
              </a:rPr>
              <a:t>stay</a:t>
            </a:r>
            <a:r>
              <a:rPr lang="hu-HU" dirty="0">
                <a:solidFill>
                  <a:srgbClr val="990000"/>
                </a:solidFill>
              </a:rPr>
              <a:t> </a:t>
            </a:r>
            <a:r>
              <a:rPr lang="hu-HU" dirty="0" err="1">
                <a:solidFill>
                  <a:srgbClr val="990000"/>
                </a:solidFill>
              </a:rPr>
              <a:t>tuned</a:t>
            </a:r>
            <a:endParaRPr lang="en-US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17562F6-40A0-432C-8EB2-7486E0F11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24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6879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37" grpId="0"/>
      <p:bldP spid="20" grpId="0"/>
      <p:bldP spid="22" grpId="0"/>
      <p:bldP spid="24" grpId="0"/>
      <p:bldP spid="3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>
          <a:xfrm>
            <a:off x="1443490" y="2412148"/>
            <a:ext cx="6571343" cy="50357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Thank you for your attention</a:t>
            </a:r>
          </a:p>
        </p:txBody>
      </p:sp>
      <p:sp>
        <p:nvSpPr>
          <p:cNvPr id="8" name="Szöveg helye 7"/>
          <p:cNvSpPr>
            <a:spLocks noGrp="1"/>
          </p:cNvSpPr>
          <p:nvPr>
            <p:ph type="body" idx="1"/>
          </p:nvPr>
        </p:nvSpPr>
        <p:spPr>
          <a:xfrm>
            <a:off x="1443491" y="2881227"/>
            <a:ext cx="6571341" cy="1371600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If you are interested in these subjects, come to</a:t>
            </a:r>
            <a:r>
              <a:rPr lang="hu-HU" dirty="0"/>
              <a:t>:</a:t>
            </a:r>
            <a:endParaRPr lang="en-US" dirty="0"/>
          </a:p>
        </p:txBody>
      </p:sp>
      <p:sp>
        <p:nvSpPr>
          <p:cNvPr id="6" name="Szövegdoboz 5"/>
          <p:cNvSpPr txBox="1"/>
          <p:nvPr/>
        </p:nvSpPr>
        <p:spPr>
          <a:xfrm>
            <a:off x="1922332" y="5765505"/>
            <a:ext cx="3779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>
                <a:solidFill>
                  <a:schemeClr val="accent1"/>
                </a:solidFill>
                <a:hlinkClick r:id="rId2"/>
              </a:rPr>
              <a:t>http://zimanyischool.kfki.hu/18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24D3953C-E6AE-4FE2-ACD3-7D42794B24B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1" y="4403912"/>
            <a:ext cx="1546261" cy="1546261"/>
          </a:xfrm>
          <a:prstGeom prst="rect">
            <a:avLst/>
          </a:prstGeom>
        </p:spPr>
      </p:pic>
      <p:pic>
        <p:nvPicPr>
          <p:cNvPr id="2" name="Kép 1">
            <a:extLst>
              <a:ext uri="{FF2B5EF4-FFF2-40B4-BE49-F238E27FC236}">
                <a16:creationId xmlns:a16="http://schemas.microsoft.com/office/drawing/2014/main" id="{CD784A88-6F10-4DE7-9054-B6B3E9DC8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0337" y="3491509"/>
            <a:ext cx="3901764" cy="2273997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31BFC8CC-8F33-4386-A3BD-D156903E6C0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1" y="3703835"/>
            <a:ext cx="1682019" cy="548992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B9D799C1-40C1-4750-99F7-31EC2D89636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9766"/>
          <a:stretch/>
        </p:blipFill>
        <p:spPr>
          <a:xfrm>
            <a:off x="747132" y="39523"/>
            <a:ext cx="3078562" cy="2221540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08A84E00-BD74-4FE0-981F-EA64F42BE5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10905" y="41841"/>
            <a:ext cx="4443524" cy="2219222"/>
          </a:xfrm>
          <a:prstGeom prst="rect">
            <a:avLst/>
          </a:prstGeom>
        </p:spPr>
      </p:pic>
      <p:pic>
        <p:nvPicPr>
          <p:cNvPr id="3" name="Kép 2">
            <a:extLst>
              <a:ext uri="{FF2B5EF4-FFF2-40B4-BE49-F238E27FC236}">
                <a16:creationId xmlns:a16="http://schemas.microsoft.com/office/drawing/2014/main" id="{646C48FB-8F14-47FC-ADE3-65B7C1D0A8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13132" y="3491509"/>
            <a:ext cx="3041296" cy="2273996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4BA6BFFF-2DEE-4C1A-913E-BA2D4FB61E5A}"/>
              </a:ext>
            </a:extLst>
          </p:cNvPr>
          <p:cNvSpPr txBox="1"/>
          <p:nvPr/>
        </p:nvSpPr>
        <p:spPr>
          <a:xfrm>
            <a:off x="5857166" y="5765505"/>
            <a:ext cx="3153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hu-HU" u="sng" dirty="0"/>
              <a:t>http://indico.ifj.edu.pl/event/199/</a:t>
            </a:r>
            <a:endParaRPr lang="en-US" u="sng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590D4CBB-5D9F-4F54-9E17-F6C6FD541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noProof="0" smtClean="0"/>
              <a:t>25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972213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BACKUP</a:t>
            </a:r>
            <a:endParaRPr lang="en-US" dirty="0"/>
          </a:p>
        </p:txBody>
      </p:sp>
      <p:sp>
        <p:nvSpPr>
          <p:cNvPr id="8" name="Szöveg hely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13B656AF-A4DB-4436-99F1-26B0CBCF4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9" name="Élőláb helye 8">
            <a:extLst>
              <a:ext uri="{FF2B5EF4-FFF2-40B4-BE49-F238E27FC236}">
                <a16:creationId xmlns:a16="http://schemas.microsoft.com/office/drawing/2014/main" id="{8299F7D0-1E0B-4895-AAF1-81B0ECAFE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noProof="0" dirty="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D6FE0BBC-E48C-4A27-9106-F8086B94B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noProof="0" smtClean="0"/>
              <a:t>26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417036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>
            <a:extLst>
              <a:ext uri="{FF2B5EF4-FFF2-40B4-BE49-F238E27FC236}">
                <a16:creationId xmlns:a16="http://schemas.microsoft.com/office/drawing/2014/main" id="{BDC47073-8F84-418E-AB46-5431BA1E22E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2426332"/>
            <a:ext cx="9144000" cy="3299298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5EF13353-7805-4E94-A60D-8883533D2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Lévy </a:t>
            </a:r>
            <a:r>
              <a:rPr lang="hu-HU" dirty="0" err="1"/>
              <a:t>Versus</a:t>
            </a:r>
            <a:r>
              <a:rPr lang="hu-HU" dirty="0"/>
              <a:t> Gauss </a:t>
            </a:r>
            <a:r>
              <a:rPr lang="hu-HU" dirty="0" err="1"/>
              <a:t>versus</a:t>
            </a:r>
            <a:r>
              <a:rPr lang="hu-HU" dirty="0"/>
              <a:t> </a:t>
            </a:r>
            <a:r>
              <a:rPr lang="hu-HU" dirty="0" err="1"/>
              <a:t>exponential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E9EA4EB-1CB6-401E-A1D9-E9E05DA590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u-HU" dirty="0"/>
                  <a:t>No </a:t>
                </a:r>
                <a:r>
                  <a:rPr lang="hu-HU" dirty="0" err="1"/>
                  <a:t>tail</a:t>
                </a:r>
                <a:r>
                  <a:rPr lang="hu-HU" dirty="0"/>
                  <a:t> </a:t>
                </a:r>
                <a:r>
                  <a:rPr lang="hu-HU" dirty="0" err="1"/>
                  <a:t>if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hu-HU" dirty="0"/>
                  <a:t>, </a:t>
                </a:r>
                <a:r>
                  <a:rPr lang="hu-HU" dirty="0" err="1"/>
                  <a:t>power</a:t>
                </a:r>
                <a:r>
                  <a:rPr lang="hu-HU" dirty="0"/>
                  <a:t> </a:t>
                </a:r>
                <a:r>
                  <a:rPr lang="hu-HU" dirty="0" err="1"/>
                  <a:t>law</a:t>
                </a:r>
                <a:r>
                  <a:rPr lang="hu-HU" dirty="0"/>
                  <a:t> </a:t>
                </a:r>
                <a:r>
                  <a:rPr lang="hu-HU" dirty="0" err="1"/>
                  <a:t>if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&lt;2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E9EA4EB-1CB6-401E-A1D9-E9E05DA590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57" t="-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Szövegdoboz 8">
                <a:extLst>
                  <a:ext uri="{FF2B5EF4-FFF2-40B4-BE49-F238E27FC236}">
                    <a16:creationId xmlns:a16="http://schemas.microsoft.com/office/drawing/2014/main" id="{E22B7C89-FC37-4EDF-A158-63D215AF4774}"/>
                  </a:ext>
                </a:extLst>
              </p:cNvPr>
              <p:cNvSpPr txBox="1"/>
              <p:nvPr/>
            </p:nvSpPr>
            <p:spPr>
              <a:xfrm>
                <a:off x="1621765" y="1853657"/>
                <a:ext cx="1975221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hu-HU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3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hu-HU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hu-HU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32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hu-HU" sz="3200" b="0" i="0" smtClean="0">
                              <a:latin typeface="Cambria Math" panose="02040503050406030204" pitchFamily="18" charset="0"/>
                            </a:rPr>
                            <m:t>core</m:t>
                          </m:r>
                        </m:sub>
                      </m:sSub>
                      <m:r>
                        <a:rPr lang="hu-HU" sz="3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hu-HU" sz="32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hu-HU" sz="3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9" name="Szövegdoboz 8">
                <a:extLst>
                  <a:ext uri="{FF2B5EF4-FFF2-40B4-BE49-F238E27FC236}">
                    <a16:creationId xmlns:a16="http://schemas.microsoft.com/office/drawing/2014/main" id="{E22B7C89-FC37-4EDF-A158-63D215AF4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1765" y="1853657"/>
                <a:ext cx="1975221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zövegdoboz 10">
                <a:extLst>
                  <a:ext uri="{FF2B5EF4-FFF2-40B4-BE49-F238E27FC236}">
                    <a16:creationId xmlns:a16="http://schemas.microsoft.com/office/drawing/2014/main" id="{717633E4-724B-4746-B550-652589EB3154}"/>
                  </a:ext>
                </a:extLst>
              </p:cNvPr>
              <p:cNvSpPr txBox="1"/>
              <p:nvPr/>
            </p:nvSpPr>
            <p:spPr>
              <a:xfrm>
                <a:off x="5857057" y="1859685"/>
                <a:ext cx="265893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32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hu-HU" sz="32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hu-HU" sz="3200" b="0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hu-HU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3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hu-HU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hu-HU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32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hu-HU" sz="3200" b="0" i="0" smtClean="0">
                              <a:latin typeface="Cambria Math" panose="02040503050406030204" pitchFamily="18" charset="0"/>
                            </a:rPr>
                            <m:t>core</m:t>
                          </m:r>
                        </m:sub>
                      </m:sSub>
                      <m:r>
                        <a:rPr lang="hu-HU" sz="3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hu-HU" sz="32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hu-HU" sz="3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1" name="Szövegdoboz 10">
                <a:extLst>
                  <a:ext uri="{FF2B5EF4-FFF2-40B4-BE49-F238E27FC236}">
                    <a16:creationId xmlns:a16="http://schemas.microsoft.com/office/drawing/2014/main" id="{717633E4-724B-4746-B550-652589EB31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7057" y="1859685"/>
                <a:ext cx="2658933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átum helye 11">
            <a:extLst>
              <a:ext uri="{FF2B5EF4-FFF2-40B4-BE49-F238E27FC236}">
                <a16:creationId xmlns:a16="http://schemas.microsoft.com/office/drawing/2014/main" id="{48B99483-0203-4AEC-8C16-AFAEE5B40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13" name="Élőláb helye 12">
            <a:extLst>
              <a:ext uri="{FF2B5EF4-FFF2-40B4-BE49-F238E27FC236}">
                <a16:creationId xmlns:a16="http://schemas.microsoft.com/office/drawing/2014/main" id="{62BBC68B-FABE-4736-ACB2-AE3D423D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B686B97-1A62-4546-AC66-1368AED5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27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59022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0C61BDC-97AA-4076-8BEA-35C81C462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Physical</a:t>
            </a:r>
            <a:r>
              <a:rPr lang="hu-HU" dirty="0"/>
              <a:t> fit </a:t>
            </a:r>
            <a:r>
              <a:rPr lang="hu-HU" dirty="0" err="1"/>
              <a:t>parameter</a:t>
            </a:r>
            <a:r>
              <a:rPr lang="hu-HU" dirty="0"/>
              <a:t> </a:t>
            </a:r>
            <a:r>
              <a:rPr lang="hu-HU" dirty="0" err="1"/>
              <a:t>results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18190FF5-A765-456E-BF96-1CC308017A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6" y="1247351"/>
                <a:ext cx="1679091" cy="4773887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hu-HU" dirty="0"/>
                  <a:t>: </a:t>
                </a:r>
                <a:r>
                  <a:rPr lang="hu-HU" dirty="0" err="1"/>
                  <a:t>not</a:t>
                </a:r>
                <a:r>
                  <a:rPr lang="hu-HU" dirty="0"/>
                  <a:t> 0.5 and </a:t>
                </a:r>
                <a:r>
                  <a:rPr lang="hu-HU" dirty="0" err="1"/>
                  <a:t>not</a:t>
                </a:r>
                <a:r>
                  <a:rPr lang="hu-HU" dirty="0"/>
                  <a:t> 2.0</a:t>
                </a:r>
              </a:p>
              <a:p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hu-HU" dirty="0"/>
                  <a:t>: </a:t>
                </a:r>
                <a:r>
                  <a:rPr lang="hu-HU" dirty="0" err="1"/>
                  <a:t>hydro</a:t>
                </a:r>
                <a:br>
                  <a:rPr lang="hu-HU" dirty="0"/>
                </a:br>
                <a:r>
                  <a:rPr lang="hu-HU" dirty="0" err="1"/>
                  <a:t>scaling</a:t>
                </a:r>
                <a:endParaRPr lang="hu-HU" dirty="0"/>
              </a:p>
              <a:p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hu-HU" dirty="0"/>
                  <a:t>: „</a:t>
                </a:r>
                <a:r>
                  <a:rPr lang="hu-HU" dirty="0" err="1"/>
                  <a:t>hole</a:t>
                </a:r>
                <a:r>
                  <a:rPr lang="hu-HU" dirty="0"/>
                  <a:t>”,</a:t>
                </a:r>
                <a:br>
                  <a:rPr lang="hu-HU" dirty="0"/>
                </a:br>
                <a:r>
                  <a:rPr lang="hu-HU" dirty="0" err="1"/>
                  <a:t>compatible</a:t>
                </a:r>
                <a:br>
                  <a:rPr lang="hu-HU" dirty="0"/>
                </a:br>
                <a:r>
                  <a:rPr lang="hu-HU" dirty="0" err="1"/>
                  <a:t>with</a:t>
                </a:r>
                <a:r>
                  <a:rPr lang="hu-HU" dirty="0"/>
                  <a:t> </a:t>
                </a:r>
                <a:r>
                  <a:rPr lang="hu-HU" dirty="0" err="1"/>
                  <a:t>mass</a:t>
                </a:r>
                <a:br>
                  <a:rPr lang="hu-HU" dirty="0"/>
                </a:br>
                <a:r>
                  <a:rPr lang="hu-HU" dirty="0" err="1"/>
                  <a:t>modification</a:t>
                </a:r>
                <a:endParaRPr lang="hu-HU" dirty="0"/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acc>
                  </m:oMath>
                </a14:m>
                <a:r>
                  <a:rPr lang="hu-HU" dirty="0"/>
                  <a:t>: </a:t>
                </a:r>
                <a:r>
                  <a:rPr lang="hu-HU" dirty="0" err="1"/>
                  <a:t>new</a:t>
                </a:r>
                <a:br>
                  <a:rPr lang="hu-HU" dirty="0"/>
                </a:br>
                <a:r>
                  <a:rPr lang="hu-HU" dirty="0" err="1"/>
                  <a:t>scaling</a:t>
                </a:r>
                <a:br>
                  <a:rPr lang="hu-HU" dirty="0"/>
                </a:br>
                <a:r>
                  <a:rPr lang="hu-HU" dirty="0" err="1"/>
                  <a:t>variable</a:t>
                </a:r>
                <a:endParaRPr lang="hu-HU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18190FF5-A765-456E-BF96-1CC308017A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247351"/>
                <a:ext cx="1679091" cy="4773887"/>
              </a:xfrm>
              <a:blipFill>
                <a:blip r:embed="rId2"/>
                <a:stretch>
                  <a:fillRect l="-3261" t="-128" r="-3623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C327ED74-8C75-4C67-B237-A9E05EFAC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7EBF213-AB89-490B-AC7A-209BF3A53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noProof="0" dirty="0"/>
          </a:p>
        </p:txBody>
      </p:sp>
      <p:pic>
        <p:nvPicPr>
          <p:cNvPr id="14" name="Kép 13">
            <a:extLst>
              <a:ext uri="{FF2B5EF4-FFF2-40B4-BE49-F238E27FC236}">
                <a16:creationId xmlns:a16="http://schemas.microsoft.com/office/drawing/2014/main" id="{A49C40C6-FA47-492A-B0F9-3DBA2087B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2338" y="1247351"/>
            <a:ext cx="6671276" cy="4564403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EE4FBDF-6782-4147-8C88-7EC9A84C6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28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905109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586ACC4-C10A-4C11-993A-2B0BF98CE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246" y="588856"/>
            <a:ext cx="8350369" cy="498031"/>
          </a:xfrm>
        </p:spPr>
        <p:txBody>
          <a:bodyPr>
            <a:normAutofit fontScale="90000"/>
          </a:bodyPr>
          <a:lstStyle/>
          <a:p>
            <a:r>
              <a:rPr lang="hu-HU" dirty="0"/>
              <a:t>Coll. </a:t>
            </a:r>
            <a:r>
              <a:rPr lang="hu-HU" dirty="0" err="1"/>
              <a:t>energy</a:t>
            </a:r>
            <a:r>
              <a:rPr lang="hu-HU" dirty="0"/>
              <a:t> &amp; </a:t>
            </a:r>
            <a:r>
              <a:rPr lang="hu-HU" dirty="0" err="1"/>
              <a:t>Centrality</a:t>
            </a:r>
            <a:r>
              <a:rPr lang="hu-HU" dirty="0"/>
              <a:t> </a:t>
            </a:r>
            <a:r>
              <a:rPr lang="hu-HU" dirty="0" err="1"/>
              <a:t>dependence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1D6D679A-14E0-4C68-90BB-0133A9E819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6" y="1153687"/>
                <a:ext cx="8350369" cy="5221234"/>
              </a:xfrm>
            </p:spPr>
            <p:txBody>
              <a:bodyPr>
                <a:normAutofit/>
              </a:bodyPr>
              <a:lstStyle/>
              <a:p>
                <a:r>
                  <a:rPr lang="hu-HU" dirty="0" err="1"/>
                  <a:t>Hole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at</a:t>
                </a:r>
                <a:r>
                  <a:rPr lang="hu-HU" dirty="0"/>
                  <a:t> </a:t>
                </a:r>
                <a:r>
                  <a:rPr lang="hu-HU" dirty="0" err="1"/>
                  <a:t>lower</a:t>
                </a:r>
                <a:r>
                  <a:rPr lang="hu-HU" dirty="0"/>
                  <a:t> </a:t>
                </a:r>
                <a:r>
                  <a:rPr lang="hu-HU" dirty="0" err="1"/>
                  <a:t>energies</a:t>
                </a:r>
                <a:r>
                  <a:rPr lang="hu-HU" dirty="0"/>
                  <a:t>?</a:t>
                </a:r>
              </a:p>
              <a:p>
                <a:pPr lvl="1"/>
                <a:r>
                  <a:rPr lang="hu-HU" dirty="0"/>
                  <a:t>Filtering of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decay</a:t>
                </a:r>
                <a:r>
                  <a:rPr lang="hu-HU" dirty="0"/>
                  <a:t> </a:t>
                </a:r>
                <a:r>
                  <a:rPr lang="hu-HU" dirty="0" err="1"/>
                  <a:t>products</a:t>
                </a:r>
                <a:r>
                  <a:rPr lang="hu-HU" dirty="0"/>
                  <a:t> </a:t>
                </a:r>
                <a:r>
                  <a:rPr lang="hu-HU" dirty="0" err="1"/>
                  <a:t>to</a:t>
                </a:r>
                <a:r>
                  <a:rPr lang="hu-HU" dirty="0"/>
                  <a:t> be </a:t>
                </a:r>
                <a:r>
                  <a:rPr lang="hu-HU" dirty="0" err="1"/>
                  <a:t>investigated</a:t>
                </a:r>
                <a:r>
                  <a:rPr lang="hu-HU" dirty="0"/>
                  <a:t>,</a:t>
                </a:r>
                <a:br>
                  <a:rPr lang="hu-HU" dirty="0"/>
                </a:br>
                <a:r>
                  <a:rPr lang="hu-HU" dirty="0" err="1"/>
                  <a:t>based</a:t>
                </a:r>
                <a:r>
                  <a:rPr lang="hu-HU" dirty="0"/>
                  <a:t> </a:t>
                </a:r>
                <a:r>
                  <a:rPr lang="hu-HU" dirty="0" err="1"/>
                  <a:t>on</a:t>
                </a:r>
                <a:r>
                  <a:rPr lang="hu-HU" dirty="0"/>
                  <a:t> </a:t>
                </a:r>
                <a:r>
                  <a:rPr lang="en-US" dirty="0"/>
                  <a:t>Eur. Phys. J. A (2011) 47: 76</a:t>
                </a:r>
                <a:endParaRPr lang="hu-HU" dirty="0"/>
              </a:p>
              <a:p>
                <a:r>
                  <a:rPr lang="hu-HU" dirty="0"/>
                  <a:t>Non-</a:t>
                </a:r>
                <a:r>
                  <a:rPr lang="hu-HU" dirty="0" err="1"/>
                  <a:t>monotonicity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hu-HU" dirty="0"/>
                  <a:t> vs </a:t>
                </a:r>
                <a:r>
                  <a:rPr lang="hu-HU" dirty="0" err="1"/>
                  <a:t>centrality</a:t>
                </a:r>
                <a:r>
                  <a:rPr lang="hu-HU" dirty="0"/>
                  <a:t> </a:t>
                </a:r>
                <a:r>
                  <a:rPr lang="hu-HU" dirty="0" err="1"/>
                  <a:t>or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𝑁𝑁</m:t>
                        </m:r>
                      </m:sub>
                    </m:sSub>
                  </m:oMath>
                </a14:m>
                <a:r>
                  <a:rPr lang="hu-HU" dirty="0"/>
                  <a:t>?</a:t>
                </a:r>
              </a:p>
              <a:p>
                <a:pPr>
                  <a:lnSpc>
                    <a:spcPct val="100000"/>
                  </a:lnSpc>
                </a:pPr>
                <a:endParaRPr lang="hu-HU" dirty="0"/>
              </a:p>
              <a:p>
                <a:pPr>
                  <a:lnSpc>
                    <a:spcPct val="100000"/>
                  </a:lnSpc>
                </a:pPr>
                <a:endParaRPr lang="hu-HU" dirty="0"/>
              </a:p>
              <a:p>
                <a:pPr>
                  <a:lnSpc>
                    <a:spcPct val="100000"/>
                  </a:lnSpc>
                </a:pPr>
                <a:endParaRPr lang="hu-HU" dirty="0"/>
              </a:p>
              <a:p>
                <a:pPr>
                  <a:lnSpc>
                    <a:spcPct val="100000"/>
                  </a:lnSpc>
                </a:pPr>
                <a:endParaRPr lang="hu-HU" dirty="0"/>
              </a:p>
              <a:p>
                <a:pPr>
                  <a:lnSpc>
                    <a:spcPct val="100000"/>
                  </a:lnSpc>
                </a:pPr>
                <a:endParaRPr lang="hu-HU" dirty="0"/>
              </a:p>
              <a:p>
                <a:pPr>
                  <a:lnSpc>
                    <a:spcPct val="100000"/>
                  </a:lnSpc>
                </a:pPr>
                <a:r>
                  <a:rPr lang="hu-HU" dirty="0"/>
                  <a:t>New </a:t>
                </a:r>
                <a:r>
                  <a:rPr lang="hu-HU" dirty="0" err="1"/>
                  <a:t>results</a:t>
                </a:r>
                <a:r>
                  <a:rPr lang="hu-HU" dirty="0"/>
                  <a:t> </a:t>
                </a:r>
                <a:r>
                  <a:rPr lang="hu-HU" dirty="0" err="1"/>
                  <a:t>on</a:t>
                </a:r>
                <a:r>
                  <a:rPr lang="hu-HU" dirty="0"/>
                  <a:t> </a:t>
                </a:r>
                <a:r>
                  <a:rPr lang="hu-HU" dirty="0" err="1"/>
                  <a:t>the</a:t>
                </a:r>
                <a:r>
                  <a:rPr lang="hu-HU" dirty="0"/>
                  <a:t> </a:t>
                </a:r>
                <a:r>
                  <a:rPr lang="hu-HU" dirty="0" err="1"/>
                  <a:t>way</a:t>
                </a:r>
                <a:endParaRPr lang="hu-HU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1D6D679A-14E0-4C68-90BB-0133A9E819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153687"/>
                <a:ext cx="8350369" cy="5221234"/>
              </a:xfrm>
              <a:blipFill>
                <a:blip r:embed="rId2"/>
                <a:stretch>
                  <a:fillRect l="-657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2D2F9E5E-58B5-481A-840E-3829E4C64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noProof="0"/>
              <a:t>March 30, 2018</a:t>
            </a:r>
            <a:endParaRPr lang="en-US" noProof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BC85EEC-E2C9-4506-813D-151CF2F79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WWND 2018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A3CDCFA9-49BF-494A-A98D-A159FAA200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530"/>
          <a:stretch/>
        </p:blipFill>
        <p:spPr>
          <a:xfrm>
            <a:off x="6021237" y="1153687"/>
            <a:ext cx="3122763" cy="2413807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2796F681-D610-4ACD-B3B0-2ADB26E8CD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685"/>
          <a:stretch/>
        </p:blipFill>
        <p:spPr>
          <a:xfrm>
            <a:off x="5702059" y="3634294"/>
            <a:ext cx="3441941" cy="2411592"/>
          </a:xfrm>
          <a:prstGeom prst="rect">
            <a:avLst/>
          </a:prstGeom>
        </p:spPr>
      </p:pic>
      <p:pic>
        <p:nvPicPr>
          <p:cNvPr id="28" name="Kép 27">
            <a:extLst>
              <a:ext uri="{FF2B5EF4-FFF2-40B4-BE49-F238E27FC236}">
                <a16:creationId xmlns:a16="http://schemas.microsoft.com/office/drawing/2014/main" id="{DEE6A19E-94D7-49C3-8490-D45C3550A4E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0329" y="2828092"/>
            <a:ext cx="2929182" cy="2336534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0161C96-ADB5-4D68-A40B-944EA5ECC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29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09305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C7A26C1-E3EB-49EE-B90F-C093EBAE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Femtoscopy: The HBT </a:t>
            </a:r>
            <a:r>
              <a:rPr lang="hu-HU" dirty="0" err="1"/>
              <a:t>effect</a:t>
            </a:r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1E0F5CAD-81F1-426C-BDF1-4FB1A1547D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R. Hanbury Brown, R. Q. Twiss - observing Sirius with radio telescopes</a:t>
                </a:r>
                <a:endParaRPr lang="hu-HU" dirty="0"/>
              </a:p>
              <a:p>
                <a:pPr lvl="1"/>
                <a:r>
                  <a:rPr lang="hu-HU" dirty="0" err="1"/>
                  <a:t>Intensity</a:t>
                </a:r>
                <a:r>
                  <a:rPr lang="hu-HU" dirty="0"/>
                  <a:t> </a:t>
                </a:r>
                <a:r>
                  <a:rPr lang="hu-HU" dirty="0" err="1"/>
                  <a:t>correlations</a:t>
                </a:r>
                <a:r>
                  <a:rPr lang="hu-HU" dirty="0"/>
                  <a:t> </a:t>
                </a:r>
                <a:r>
                  <a:rPr lang="hu-HU" dirty="0" err="1"/>
                  <a:t>vs</a:t>
                </a:r>
                <a:r>
                  <a:rPr lang="hu-HU" dirty="0"/>
                  <a:t> </a:t>
                </a:r>
                <a:r>
                  <a:rPr lang="hu-HU" dirty="0" err="1"/>
                  <a:t>detector</a:t>
                </a:r>
                <a:r>
                  <a:rPr lang="hu-HU" dirty="0"/>
                  <a:t> </a:t>
                </a:r>
                <a:r>
                  <a:rPr lang="hu-HU" dirty="0" err="1"/>
                  <a:t>distance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source</a:t>
                </a:r>
                <a:r>
                  <a:rPr lang="hu-HU" dirty="0"/>
                  <a:t> </a:t>
                </a:r>
                <a:r>
                  <a:rPr lang="hu-HU" dirty="0" err="1"/>
                  <a:t>size</a:t>
                </a:r>
                <a:endParaRPr lang="hu-HU" dirty="0"/>
              </a:p>
              <a:p>
                <a:pPr lvl="1"/>
                <a:r>
                  <a:rPr lang="hu-HU" dirty="0" err="1"/>
                  <a:t>Measure</a:t>
                </a:r>
                <a:r>
                  <a:rPr lang="hu-HU" dirty="0"/>
                  <a:t> </a:t>
                </a:r>
                <a:r>
                  <a:rPr lang="hu-HU" dirty="0" err="1"/>
                  <a:t>the</a:t>
                </a:r>
                <a:r>
                  <a:rPr lang="hu-HU" dirty="0"/>
                  <a:t> </a:t>
                </a:r>
                <a:r>
                  <a:rPr lang="hu-HU" dirty="0" err="1"/>
                  <a:t>sizes</a:t>
                </a:r>
                <a:r>
                  <a:rPr lang="hu-HU" dirty="0"/>
                  <a:t> of </a:t>
                </a:r>
                <a:r>
                  <a:rPr lang="hu-HU" dirty="0" err="1"/>
                  <a:t>apparently</a:t>
                </a:r>
                <a:r>
                  <a:rPr lang="hu-HU" dirty="0"/>
                  <a:t> </a:t>
                </a:r>
                <a:r>
                  <a:rPr lang="hu-HU" dirty="0" err="1"/>
                  <a:t>point</a:t>
                </a:r>
                <a:r>
                  <a:rPr lang="hu-HU" dirty="0"/>
                  <a:t>-like </a:t>
                </a:r>
                <a:r>
                  <a:rPr lang="hu-HU" dirty="0" err="1"/>
                  <a:t>sources</a:t>
                </a:r>
                <a:r>
                  <a:rPr lang="hu-HU" dirty="0"/>
                  <a:t>!</a:t>
                </a:r>
              </a:p>
              <a:p>
                <a:r>
                  <a:rPr lang="hu-HU" dirty="0" err="1"/>
                  <a:t>Goldhaber</a:t>
                </a:r>
                <a:r>
                  <a:rPr lang="hu-HU" dirty="0"/>
                  <a:t> </a:t>
                </a:r>
                <a:r>
                  <a:rPr lang="hu-HU" dirty="0" err="1"/>
                  <a:t>et</a:t>
                </a:r>
                <a:r>
                  <a:rPr lang="hu-HU" dirty="0"/>
                  <a:t> </a:t>
                </a:r>
                <a:r>
                  <a:rPr lang="hu-HU" dirty="0" err="1"/>
                  <a:t>al</a:t>
                </a:r>
                <a:r>
                  <a:rPr lang="hu-HU" dirty="0"/>
                  <a:t>: </a:t>
                </a:r>
                <a:r>
                  <a:rPr lang="hu-HU" dirty="0" err="1"/>
                  <a:t>applicable</a:t>
                </a:r>
                <a:r>
                  <a:rPr lang="hu-HU" dirty="0"/>
                  <a:t> in </a:t>
                </a:r>
                <a:r>
                  <a:rPr lang="hu-HU" dirty="0" err="1"/>
                  <a:t>high</a:t>
                </a:r>
                <a:r>
                  <a:rPr lang="hu-HU" dirty="0"/>
                  <a:t> </a:t>
                </a:r>
                <a:r>
                  <a:rPr lang="hu-HU" dirty="0" err="1"/>
                  <a:t>energy</a:t>
                </a:r>
                <a:r>
                  <a:rPr lang="hu-HU" dirty="0"/>
                  <a:t> </a:t>
                </a:r>
                <a:r>
                  <a:rPr lang="hu-HU" dirty="0" err="1"/>
                  <a:t>physics</a:t>
                </a:r>
                <a:endParaRPr lang="hu-HU" dirty="0"/>
              </a:p>
              <a:p>
                <a:pPr lvl="1"/>
                <a:r>
                  <a:rPr lang="hu-HU" dirty="0"/>
                  <a:t>Momentum </a:t>
                </a:r>
                <a:r>
                  <a:rPr lang="hu-HU" dirty="0" err="1"/>
                  <a:t>correlation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related</a:t>
                </a:r>
                <a:r>
                  <a:rPr lang="hu-HU" dirty="0"/>
                  <a:t> </a:t>
                </a:r>
                <a:r>
                  <a:rPr lang="hu-HU" dirty="0" err="1"/>
                  <a:t>to</a:t>
                </a:r>
                <a:r>
                  <a:rPr lang="hu-HU" dirty="0"/>
                  <a:t> </a:t>
                </a:r>
                <a:r>
                  <a:rPr lang="hu-HU" dirty="0" err="1"/>
                  <a:t>source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endParaRPr lang="hu-HU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≅1+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  <m:sSup>
                                  <m:sSupPr>
                                    <m:ctrlPr>
                                      <a:rPr lang="hu-H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hu-HU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𝑖𝑞𝑟</m:t>
                                    </m:r>
                                  </m:sup>
                                </m:sSup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𝑑𝑟</m:t>
                                </m:r>
                              </m:e>
                            </m:nary>
                          </m:e>
                        </m:d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hu-HU" dirty="0"/>
                  <a:t> (</a:t>
                </a:r>
                <a:r>
                  <a:rPr lang="hu-HU" dirty="0" err="1"/>
                  <a:t>under</a:t>
                </a:r>
                <a:r>
                  <a:rPr lang="hu-HU" dirty="0"/>
                  <a:t> </a:t>
                </a:r>
                <a:r>
                  <a:rPr lang="hu-HU" dirty="0" err="1"/>
                  <a:t>some</a:t>
                </a:r>
                <a:r>
                  <a:rPr lang="hu-HU" dirty="0"/>
                  <a:t> </a:t>
                </a:r>
                <a:r>
                  <a:rPr lang="hu-HU" dirty="0" err="1"/>
                  <a:t>assumptions</a:t>
                </a:r>
                <a:r>
                  <a:rPr lang="hu-HU" dirty="0"/>
                  <a:t>)</a:t>
                </a:r>
              </a:p>
              <a:p>
                <a:pPr lvl="1"/>
                <a:endParaRPr lang="hu-HU" dirty="0"/>
              </a:p>
              <a:p>
                <a:pPr lvl="1"/>
                <a:endParaRPr lang="hu-HU" dirty="0"/>
              </a:p>
              <a:p>
                <a:pPr lvl="1"/>
                <a:endParaRPr lang="hu-HU" dirty="0"/>
              </a:p>
              <a:p>
                <a:pPr lvl="1"/>
                <a:endParaRPr lang="hu-HU" dirty="0"/>
              </a:p>
              <a:p>
                <a:pPr lvl="1"/>
                <a:endParaRPr lang="hu-HU" dirty="0"/>
              </a:p>
              <a:p>
                <a:r>
                  <a:rPr lang="hu-HU" dirty="0" err="1"/>
                  <a:t>Measure</a:t>
                </a:r>
                <a:r>
                  <a:rPr lang="hu-HU" dirty="0"/>
                  <a:t> C(q): map out </a:t>
                </a:r>
                <a:r>
                  <a:rPr lang="hu-HU" dirty="0" err="1"/>
                  <a:t>source</a:t>
                </a:r>
                <a:r>
                  <a:rPr lang="hu-HU" dirty="0"/>
                  <a:t> </a:t>
                </a:r>
                <a:r>
                  <a:rPr lang="hu-HU" dirty="0" err="1"/>
                  <a:t>space-time</a:t>
                </a:r>
                <a:r>
                  <a:rPr lang="hu-HU" dirty="0"/>
                  <a:t> </a:t>
                </a:r>
                <a:r>
                  <a:rPr lang="hu-HU" dirty="0" err="1"/>
                  <a:t>geometry</a:t>
                </a:r>
                <a:r>
                  <a:rPr lang="hu-HU" dirty="0"/>
                  <a:t> </a:t>
                </a:r>
                <a:r>
                  <a:rPr lang="hu-HU" dirty="0" err="1"/>
                  <a:t>on</a:t>
                </a:r>
                <a:r>
                  <a:rPr lang="hu-HU" dirty="0"/>
                  <a:t> femtometer </a:t>
                </a:r>
                <a:r>
                  <a:rPr lang="hu-HU" dirty="0" err="1"/>
                  <a:t>scale</a:t>
                </a:r>
                <a:r>
                  <a:rPr lang="hu-HU" dirty="0"/>
                  <a:t>!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1E0F5CAD-81F1-426C-BDF1-4FB1A1547D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7" t="-128" b="-1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75B2482C-7B6E-4C13-A94D-F4EED89C9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5B04E34-19F1-49E4-9FA7-09A744EE3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noProof="0" dirty="0"/>
          </a:p>
        </p:txBody>
      </p:sp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270849F9-E2CD-4FE1-AFDC-B47DEE9B386F}"/>
              </a:ext>
            </a:extLst>
          </p:cNvPr>
          <p:cNvGrpSpPr/>
          <p:nvPr/>
        </p:nvGrpSpPr>
        <p:grpSpPr>
          <a:xfrm>
            <a:off x="6573277" y="1617448"/>
            <a:ext cx="2542697" cy="2035528"/>
            <a:chOff x="6337049" y="4229021"/>
            <a:chExt cx="2542697" cy="2035528"/>
          </a:xfrm>
        </p:grpSpPr>
        <p:pic>
          <p:nvPicPr>
            <p:cNvPr id="8" name="Kép 7">
              <a:extLst>
                <a:ext uri="{FF2B5EF4-FFF2-40B4-BE49-F238E27FC236}">
                  <a16:creationId xmlns:a16="http://schemas.microsoft.com/office/drawing/2014/main" id="{FFCA0350-31B8-4745-94F3-350C35DD2C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18429" y="4229021"/>
              <a:ext cx="2261317" cy="1801353"/>
            </a:xfrm>
            <a:prstGeom prst="rect">
              <a:avLst/>
            </a:prstGeom>
          </p:spPr>
        </p:pic>
        <p:sp>
          <p:nvSpPr>
            <p:cNvPr id="9" name="Szövegdoboz 8">
              <a:extLst>
                <a:ext uri="{FF2B5EF4-FFF2-40B4-BE49-F238E27FC236}">
                  <a16:creationId xmlns:a16="http://schemas.microsoft.com/office/drawing/2014/main" id="{242A6FC3-4BA8-4038-9317-6AFDD29C22CF}"/>
                </a:ext>
              </a:extLst>
            </p:cNvPr>
            <p:cNvSpPr txBox="1"/>
            <p:nvPr/>
          </p:nvSpPr>
          <p:spPr>
            <a:xfrm>
              <a:off x="6904717" y="5987550"/>
              <a:ext cx="13131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200" dirty="0" err="1"/>
                <a:t>Detector</a:t>
              </a:r>
              <a:r>
                <a:rPr lang="hu-HU" sz="1200" dirty="0"/>
                <a:t> </a:t>
              </a:r>
              <a:r>
                <a:rPr lang="hu-HU" sz="1200" dirty="0" err="1"/>
                <a:t>distance</a:t>
              </a:r>
              <a:endParaRPr lang="hu-HU" sz="1200" dirty="0"/>
            </a:p>
          </p:txBody>
        </p:sp>
        <p:sp>
          <p:nvSpPr>
            <p:cNvPr id="10" name="Szövegdoboz 9">
              <a:extLst>
                <a:ext uri="{FF2B5EF4-FFF2-40B4-BE49-F238E27FC236}">
                  <a16:creationId xmlns:a16="http://schemas.microsoft.com/office/drawing/2014/main" id="{B49D63B5-0F03-41AD-BB3C-B7607CD9E002}"/>
                </a:ext>
              </a:extLst>
            </p:cNvPr>
            <p:cNvSpPr txBox="1"/>
            <p:nvPr/>
          </p:nvSpPr>
          <p:spPr>
            <a:xfrm rot="16200000">
              <a:off x="5589398" y="5060809"/>
              <a:ext cx="1772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1200" dirty="0" err="1"/>
                <a:t>Correlation</a:t>
              </a:r>
              <a:r>
                <a:rPr lang="hu-HU" sz="1200" dirty="0"/>
                <a:t> </a:t>
              </a:r>
              <a:r>
                <a:rPr lang="hu-HU" sz="1200" dirty="0" err="1"/>
                <a:t>strength</a:t>
              </a:r>
              <a:endParaRPr lang="hu-HU" sz="1200" dirty="0"/>
            </a:p>
          </p:txBody>
        </p:sp>
        <p:sp>
          <p:nvSpPr>
            <p:cNvPr id="11" name="Balra-jobbra nyíl 20">
              <a:extLst>
                <a:ext uri="{FF2B5EF4-FFF2-40B4-BE49-F238E27FC236}">
                  <a16:creationId xmlns:a16="http://schemas.microsoft.com/office/drawing/2014/main" id="{9B9F2F16-CD8A-47DB-8F07-57D0E49713DE}"/>
                </a:ext>
              </a:extLst>
            </p:cNvPr>
            <p:cNvSpPr/>
            <p:nvPr/>
          </p:nvSpPr>
          <p:spPr>
            <a:xfrm>
              <a:off x="6644033" y="5199309"/>
              <a:ext cx="858454" cy="197881"/>
            </a:xfrm>
            <a:prstGeom prst="leftRightArrow">
              <a:avLst>
                <a:gd name="adj1" fmla="val 39780"/>
                <a:gd name="adj2" fmla="val 66139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2" name="Szövegdoboz 11">
              <a:extLst>
                <a:ext uri="{FF2B5EF4-FFF2-40B4-BE49-F238E27FC236}">
                  <a16:creationId xmlns:a16="http://schemas.microsoft.com/office/drawing/2014/main" id="{37F03D35-01E3-4803-8BC5-46121FFF1FD5}"/>
                </a:ext>
              </a:extLst>
            </p:cNvPr>
            <p:cNvSpPr txBox="1"/>
            <p:nvPr/>
          </p:nvSpPr>
          <p:spPr>
            <a:xfrm>
              <a:off x="6661352" y="5428268"/>
              <a:ext cx="7857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dirty="0">
                  <a:solidFill>
                    <a:srgbClr val="FF9933"/>
                  </a:solidFill>
                </a:rPr>
                <a:t>~1/R</a:t>
              </a:r>
            </a:p>
          </p:txBody>
        </p:sp>
      </p:grpSp>
      <p:pic>
        <p:nvPicPr>
          <p:cNvPr id="13" name="Kép 12">
            <a:extLst>
              <a:ext uri="{FF2B5EF4-FFF2-40B4-BE49-F238E27FC236}">
                <a16:creationId xmlns:a16="http://schemas.microsoft.com/office/drawing/2014/main" id="{4A0511FB-352C-4C61-8090-C2558911F6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976" y="1738390"/>
            <a:ext cx="1256024" cy="779734"/>
          </a:xfrm>
          <a:prstGeom prst="rect">
            <a:avLst/>
          </a:prstGeom>
        </p:spPr>
      </p:pic>
      <p:grpSp>
        <p:nvGrpSpPr>
          <p:cNvPr id="29" name="Csoportba foglalás 28">
            <a:extLst>
              <a:ext uri="{FF2B5EF4-FFF2-40B4-BE49-F238E27FC236}">
                <a16:creationId xmlns:a16="http://schemas.microsoft.com/office/drawing/2014/main" id="{E88AA105-3362-4231-AC74-5DE3A110CD40}"/>
              </a:ext>
            </a:extLst>
          </p:cNvPr>
          <p:cNvGrpSpPr/>
          <p:nvPr/>
        </p:nvGrpSpPr>
        <p:grpSpPr>
          <a:xfrm>
            <a:off x="2917083" y="3824854"/>
            <a:ext cx="1440000" cy="1440000"/>
            <a:chOff x="2776653" y="4612341"/>
            <a:chExt cx="1440000" cy="1440000"/>
          </a:xfrm>
        </p:grpSpPr>
        <p:sp>
          <p:nvSpPr>
            <p:cNvPr id="15" name="Ellipszis 14">
              <a:extLst>
                <a:ext uri="{FF2B5EF4-FFF2-40B4-BE49-F238E27FC236}">
                  <a16:creationId xmlns:a16="http://schemas.microsoft.com/office/drawing/2014/main" id="{DC12EB39-449B-4B49-AB1C-18D353F1D465}"/>
                </a:ext>
              </a:extLst>
            </p:cNvPr>
            <p:cNvSpPr/>
            <p:nvPr/>
          </p:nvSpPr>
          <p:spPr>
            <a:xfrm>
              <a:off x="2776653" y="4612341"/>
              <a:ext cx="1440000" cy="1440000"/>
            </a:xfrm>
            <a:prstGeom prst="ellipse">
              <a:avLst/>
            </a:prstGeom>
            <a:gradFill flip="none" rotWithShape="1">
              <a:gsLst>
                <a:gs pos="64000">
                  <a:srgbClr val="E0DCD7"/>
                </a:gs>
                <a:gs pos="27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2400" dirty="0">
                  <a:solidFill>
                    <a:schemeClr val="tx1"/>
                  </a:solidFill>
                </a:rPr>
                <a:t>R</a:t>
              </a:r>
            </a:p>
            <a:p>
              <a:pPr algn="ctr"/>
              <a:endParaRPr lang="hu-HU" dirty="0"/>
            </a:p>
          </p:txBody>
        </p:sp>
        <p:cxnSp>
          <p:nvCxnSpPr>
            <p:cNvPr id="17" name="Egyenes összekötő nyíllal 16">
              <a:extLst>
                <a:ext uri="{FF2B5EF4-FFF2-40B4-BE49-F238E27FC236}">
                  <a16:creationId xmlns:a16="http://schemas.microsoft.com/office/drawing/2014/main" id="{9CDF485E-C86A-4133-9222-AC0216FBB4BB}"/>
                </a:ext>
              </a:extLst>
            </p:cNvPr>
            <p:cNvCxnSpPr>
              <a:cxnSpLocks/>
            </p:cNvCxnSpPr>
            <p:nvPr/>
          </p:nvCxnSpPr>
          <p:spPr>
            <a:xfrm>
              <a:off x="2843563" y="5315009"/>
              <a:ext cx="1283882" cy="1733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Csoportba foglalás 27">
            <a:extLst>
              <a:ext uri="{FF2B5EF4-FFF2-40B4-BE49-F238E27FC236}">
                <a16:creationId xmlns:a16="http://schemas.microsoft.com/office/drawing/2014/main" id="{FC4361F4-4BFE-4E80-93CD-D8DC04597137}"/>
              </a:ext>
            </a:extLst>
          </p:cNvPr>
          <p:cNvGrpSpPr/>
          <p:nvPr/>
        </p:nvGrpSpPr>
        <p:grpSpPr>
          <a:xfrm>
            <a:off x="5140364" y="3865461"/>
            <a:ext cx="2177626" cy="1388715"/>
            <a:chOff x="5140364" y="4632298"/>
            <a:chExt cx="2177626" cy="1337655"/>
          </a:xfrm>
        </p:grpSpPr>
        <p:grpSp>
          <p:nvGrpSpPr>
            <p:cNvPr id="26" name="Csoportba foglalás 25">
              <a:extLst>
                <a:ext uri="{FF2B5EF4-FFF2-40B4-BE49-F238E27FC236}">
                  <a16:creationId xmlns:a16="http://schemas.microsoft.com/office/drawing/2014/main" id="{8EC018FA-0EFB-4262-B83A-092332C0D024}"/>
                </a:ext>
              </a:extLst>
            </p:cNvPr>
            <p:cNvGrpSpPr/>
            <p:nvPr/>
          </p:nvGrpSpPr>
          <p:grpSpPr>
            <a:xfrm>
              <a:off x="5140364" y="4632298"/>
              <a:ext cx="2177626" cy="1308827"/>
              <a:chOff x="5140364" y="4632298"/>
              <a:chExt cx="2177626" cy="1308827"/>
            </a:xfrm>
          </p:grpSpPr>
          <p:sp>
            <p:nvSpPr>
              <p:cNvPr id="19" name="Szabadkézi sokszög: alakzat 18">
                <a:extLst>
                  <a:ext uri="{FF2B5EF4-FFF2-40B4-BE49-F238E27FC236}">
                    <a16:creationId xmlns:a16="http://schemas.microsoft.com/office/drawing/2014/main" id="{DEAF4E0A-C5EF-49E4-A15B-FA2638B2B5C8}"/>
                  </a:ext>
                </a:extLst>
              </p:cNvPr>
              <p:cNvSpPr/>
              <p:nvPr/>
            </p:nvSpPr>
            <p:spPr>
              <a:xfrm>
                <a:off x="5140364" y="4632298"/>
                <a:ext cx="1088813" cy="1308827"/>
              </a:xfrm>
              <a:custGeom>
                <a:avLst/>
                <a:gdLst>
                  <a:gd name="connsiteX0" fmla="*/ 0 w 1081669"/>
                  <a:gd name="connsiteY0" fmla="*/ 1296433 h 1299759"/>
                  <a:gd name="connsiteX1" fmla="*/ 624469 w 1081669"/>
                  <a:gd name="connsiteY1" fmla="*/ 1274130 h 1299759"/>
                  <a:gd name="connsiteX2" fmla="*/ 825190 w 1081669"/>
                  <a:gd name="connsiteY2" fmla="*/ 1106862 h 1299759"/>
                  <a:gd name="connsiteX3" fmla="*/ 970156 w 1081669"/>
                  <a:gd name="connsiteY3" fmla="*/ 448940 h 1299759"/>
                  <a:gd name="connsiteX4" fmla="*/ 1037064 w 1081669"/>
                  <a:gd name="connsiteY4" fmla="*/ 58647 h 1299759"/>
                  <a:gd name="connsiteX5" fmla="*/ 1081669 w 1081669"/>
                  <a:gd name="connsiteY5" fmla="*/ 2891 h 1299759"/>
                  <a:gd name="connsiteX0" fmla="*/ 0 w 1081669"/>
                  <a:gd name="connsiteY0" fmla="*/ 1296433 h 1309328"/>
                  <a:gd name="connsiteX1" fmla="*/ 624469 w 1081669"/>
                  <a:gd name="connsiteY1" fmla="*/ 1293180 h 1309328"/>
                  <a:gd name="connsiteX2" fmla="*/ 825190 w 1081669"/>
                  <a:gd name="connsiteY2" fmla="*/ 1106862 h 1309328"/>
                  <a:gd name="connsiteX3" fmla="*/ 970156 w 1081669"/>
                  <a:gd name="connsiteY3" fmla="*/ 448940 h 1309328"/>
                  <a:gd name="connsiteX4" fmla="*/ 1037064 w 1081669"/>
                  <a:gd name="connsiteY4" fmla="*/ 58647 h 1309328"/>
                  <a:gd name="connsiteX5" fmla="*/ 1081669 w 1081669"/>
                  <a:gd name="connsiteY5" fmla="*/ 2891 h 1309328"/>
                  <a:gd name="connsiteX0" fmla="*/ 0 w 1081669"/>
                  <a:gd name="connsiteY0" fmla="*/ 1296433 h 1303191"/>
                  <a:gd name="connsiteX1" fmla="*/ 624469 w 1081669"/>
                  <a:gd name="connsiteY1" fmla="*/ 1293180 h 1303191"/>
                  <a:gd name="connsiteX2" fmla="*/ 825190 w 1081669"/>
                  <a:gd name="connsiteY2" fmla="*/ 1106862 h 1303191"/>
                  <a:gd name="connsiteX3" fmla="*/ 970156 w 1081669"/>
                  <a:gd name="connsiteY3" fmla="*/ 448940 h 1303191"/>
                  <a:gd name="connsiteX4" fmla="*/ 1037064 w 1081669"/>
                  <a:gd name="connsiteY4" fmla="*/ 58647 h 1303191"/>
                  <a:gd name="connsiteX5" fmla="*/ 1081669 w 1081669"/>
                  <a:gd name="connsiteY5" fmla="*/ 2891 h 1303191"/>
                  <a:gd name="connsiteX0" fmla="*/ 0 w 1081669"/>
                  <a:gd name="connsiteY0" fmla="*/ 1296433 h 1313156"/>
                  <a:gd name="connsiteX1" fmla="*/ 624469 w 1081669"/>
                  <a:gd name="connsiteY1" fmla="*/ 1293180 h 1313156"/>
                  <a:gd name="connsiteX2" fmla="*/ 839477 w 1081669"/>
                  <a:gd name="connsiteY2" fmla="*/ 1054474 h 1313156"/>
                  <a:gd name="connsiteX3" fmla="*/ 970156 w 1081669"/>
                  <a:gd name="connsiteY3" fmla="*/ 448940 h 1313156"/>
                  <a:gd name="connsiteX4" fmla="*/ 1037064 w 1081669"/>
                  <a:gd name="connsiteY4" fmla="*/ 58647 h 1313156"/>
                  <a:gd name="connsiteX5" fmla="*/ 1081669 w 1081669"/>
                  <a:gd name="connsiteY5" fmla="*/ 2891 h 1313156"/>
                  <a:gd name="connsiteX0" fmla="*/ 0 w 1081669"/>
                  <a:gd name="connsiteY0" fmla="*/ 1296433 h 1313156"/>
                  <a:gd name="connsiteX1" fmla="*/ 624469 w 1081669"/>
                  <a:gd name="connsiteY1" fmla="*/ 1293180 h 1313156"/>
                  <a:gd name="connsiteX2" fmla="*/ 839477 w 1081669"/>
                  <a:gd name="connsiteY2" fmla="*/ 1054474 h 1313156"/>
                  <a:gd name="connsiteX3" fmla="*/ 970156 w 1081669"/>
                  <a:gd name="connsiteY3" fmla="*/ 448940 h 1313156"/>
                  <a:gd name="connsiteX4" fmla="*/ 1037064 w 1081669"/>
                  <a:gd name="connsiteY4" fmla="*/ 58647 h 1313156"/>
                  <a:gd name="connsiteX5" fmla="*/ 1081669 w 1081669"/>
                  <a:gd name="connsiteY5" fmla="*/ 2891 h 1313156"/>
                  <a:gd name="connsiteX0" fmla="*/ 0 w 1081669"/>
                  <a:gd name="connsiteY0" fmla="*/ 1296433 h 1312807"/>
                  <a:gd name="connsiteX1" fmla="*/ 624469 w 1081669"/>
                  <a:gd name="connsiteY1" fmla="*/ 1293180 h 1312807"/>
                  <a:gd name="connsiteX2" fmla="*/ 849002 w 1081669"/>
                  <a:gd name="connsiteY2" fmla="*/ 1059237 h 1312807"/>
                  <a:gd name="connsiteX3" fmla="*/ 970156 w 1081669"/>
                  <a:gd name="connsiteY3" fmla="*/ 448940 h 1312807"/>
                  <a:gd name="connsiteX4" fmla="*/ 1037064 w 1081669"/>
                  <a:gd name="connsiteY4" fmla="*/ 58647 h 1312807"/>
                  <a:gd name="connsiteX5" fmla="*/ 1081669 w 1081669"/>
                  <a:gd name="connsiteY5" fmla="*/ 2891 h 1312807"/>
                  <a:gd name="connsiteX0" fmla="*/ 0 w 1081669"/>
                  <a:gd name="connsiteY0" fmla="*/ 1296433 h 1300658"/>
                  <a:gd name="connsiteX1" fmla="*/ 624469 w 1081669"/>
                  <a:gd name="connsiteY1" fmla="*/ 1293180 h 1300658"/>
                  <a:gd name="connsiteX2" fmla="*/ 849002 w 1081669"/>
                  <a:gd name="connsiteY2" fmla="*/ 1059237 h 1300658"/>
                  <a:gd name="connsiteX3" fmla="*/ 970156 w 1081669"/>
                  <a:gd name="connsiteY3" fmla="*/ 448940 h 1300658"/>
                  <a:gd name="connsiteX4" fmla="*/ 1037064 w 1081669"/>
                  <a:gd name="connsiteY4" fmla="*/ 58647 h 1300658"/>
                  <a:gd name="connsiteX5" fmla="*/ 1081669 w 1081669"/>
                  <a:gd name="connsiteY5" fmla="*/ 2891 h 1300658"/>
                  <a:gd name="connsiteX0" fmla="*/ 0 w 1091194"/>
                  <a:gd name="connsiteY0" fmla="*/ 1304336 h 1308561"/>
                  <a:gd name="connsiteX1" fmla="*/ 624469 w 1091194"/>
                  <a:gd name="connsiteY1" fmla="*/ 1301083 h 1308561"/>
                  <a:gd name="connsiteX2" fmla="*/ 849002 w 1091194"/>
                  <a:gd name="connsiteY2" fmla="*/ 1067140 h 1308561"/>
                  <a:gd name="connsiteX3" fmla="*/ 970156 w 1091194"/>
                  <a:gd name="connsiteY3" fmla="*/ 456843 h 1308561"/>
                  <a:gd name="connsiteX4" fmla="*/ 1037064 w 1091194"/>
                  <a:gd name="connsiteY4" fmla="*/ 66550 h 1308561"/>
                  <a:gd name="connsiteX5" fmla="*/ 1091194 w 1091194"/>
                  <a:gd name="connsiteY5" fmla="*/ 1269 h 1308561"/>
                  <a:gd name="connsiteX0" fmla="*/ 0 w 1057857"/>
                  <a:gd name="connsiteY0" fmla="*/ 1304336 h 1308561"/>
                  <a:gd name="connsiteX1" fmla="*/ 624469 w 1057857"/>
                  <a:gd name="connsiteY1" fmla="*/ 1301083 h 1308561"/>
                  <a:gd name="connsiteX2" fmla="*/ 849002 w 1057857"/>
                  <a:gd name="connsiteY2" fmla="*/ 1067140 h 1308561"/>
                  <a:gd name="connsiteX3" fmla="*/ 970156 w 1057857"/>
                  <a:gd name="connsiteY3" fmla="*/ 456843 h 1308561"/>
                  <a:gd name="connsiteX4" fmla="*/ 1037064 w 1057857"/>
                  <a:gd name="connsiteY4" fmla="*/ 66550 h 1308561"/>
                  <a:gd name="connsiteX5" fmla="*/ 1057857 w 1057857"/>
                  <a:gd name="connsiteY5" fmla="*/ 1269 h 1308561"/>
                  <a:gd name="connsiteX0" fmla="*/ 0 w 1105482"/>
                  <a:gd name="connsiteY0" fmla="*/ 1308630 h 1312855"/>
                  <a:gd name="connsiteX1" fmla="*/ 624469 w 1105482"/>
                  <a:gd name="connsiteY1" fmla="*/ 1305377 h 1312855"/>
                  <a:gd name="connsiteX2" fmla="*/ 849002 w 1105482"/>
                  <a:gd name="connsiteY2" fmla="*/ 1071434 h 1312855"/>
                  <a:gd name="connsiteX3" fmla="*/ 970156 w 1105482"/>
                  <a:gd name="connsiteY3" fmla="*/ 461137 h 1312855"/>
                  <a:gd name="connsiteX4" fmla="*/ 1037064 w 1105482"/>
                  <a:gd name="connsiteY4" fmla="*/ 70844 h 1312855"/>
                  <a:gd name="connsiteX5" fmla="*/ 1105482 w 1105482"/>
                  <a:gd name="connsiteY5" fmla="*/ 800 h 1312855"/>
                  <a:gd name="connsiteX0" fmla="*/ 0 w 1105482"/>
                  <a:gd name="connsiteY0" fmla="*/ 1307878 h 1312103"/>
                  <a:gd name="connsiteX1" fmla="*/ 624469 w 1105482"/>
                  <a:gd name="connsiteY1" fmla="*/ 1304625 h 1312103"/>
                  <a:gd name="connsiteX2" fmla="*/ 849002 w 1105482"/>
                  <a:gd name="connsiteY2" fmla="*/ 1070682 h 1312103"/>
                  <a:gd name="connsiteX3" fmla="*/ 970156 w 1105482"/>
                  <a:gd name="connsiteY3" fmla="*/ 460385 h 1312103"/>
                  <a:gd name="connsiteX4" fmla="*/ 1027539 w 1105482"/>
                  <a:gd name="connsiteY4" fmla="*/ 127242 h 1312103"/>
                  <a:gd name="connsiteX5" fmla="*/ 1105482 w 1105482"/>
                  <a:gd name="connsiteY5" fmla="*/ 48 h 1312103"/>
                  <a:gd name="connsiteX0" fmla="*/ 0 w 1105482"/>
                  <a:gd name="connsiteY0" fmla="*/ 1307878 h 1312103"/>
                  <a:gd name="connsiteX1" fmla="*/ 624469 w 1105482"/>
                  <a:gd name="connsiteY1" fmla="*/ 1304625 h 1312103"/>
                  <a:gd name="connsiteX2" fmla="*/ 849002 w 1105482"/>
                  <a:gd name="connsiteY2" fmla="*/ 1070682 h 1312103"/>
                  <a:gd name="connsiteX3" fmla="*/ 970156 w 1105482"/>
                  <a:gd name="connsiteY3" fmla="*/ 460385 h 1312103"/>
                  <a:gd name="connsiteX4" fmla="*/ 1027539 w 1105482"/>
                  <a:gd name="connsiteY4" fmla="*/ 127242 h 1312103"/>
                  <a:gd name="connsiteX5" fmla="*/ 1105482 w 1105482"/>
                  <a:gd name="connsiteY5" fmla="*/ 48 h 1312103"/>
                  <a:gd name="connsiteX0" fmla="*/ 0 w 1105482"/>
                  <a:gd name="connsiteY0" fmla="*/ 1307830 h 1312055"/>
                  <a:gd name="connsiteX1" fmla="*/ 624469 w 1105482"/>
                  <a:gd name="connsiteY1" fmla="*/ 1304577 h 1312055"/>
                  <a:gd name="connsiteX2" fmla="*/ 849002 w 1105482"/>
                  <a:gd name="connsiteY2" fmla="*/ 1070634 h 1312055"/>
                  <a:gd name="connsiteX3" fmla="*/ 970156 w 1105482"/>
                  <a:gd name="connsiteY3" fmla="*/ 460337 h 1312055"/>
                  <a:gd name="connsiteX4" fmla="*/ 1027539 w 1105482"/>
                  <a:gd name="connsiteY4" fmla="*/ 127194 h 1312055"/>
                  <a:gd name="connsiteX5" fmla="*/ 1105482 w 1105482"/>
                  <a:gd name="connsiteY5" fmla="*/ 0 h 1312055"/>
                  <a:gd name="connsiteX0" fmla="*/ 0 w 1088813"/>
                  <a:gd name="connsiteY0" fmla="*/ 1305448 h 1309673"/>
                  <a:gd name="connsiteX1" fmla="*/ 624469 w 1088813"/>
                  <a:gd name="connsiteY1" fmla="*/ 1302195 h 1309673"/>
                  <a:gd name="connsiteX2" fmla="*/ 849002 w 1088813"/>
                  <a:gd name="connsiteY2" fmla="*/ 1068252 h 1309673"/>
                  <a:gd name="connsiteX3" fmla="*/ 970156 w 1088813"/>
                  <a:gd name="connsiteY3" fmla="*/ 457955 h 1309673"/>
                  <a:gd name="connsiteX4" fmla="*/ 1027539 w 1088813"/>
                  <a:gd name="connsiteY4" fmla="*/ 124812 h 1309673"/>
                  <a:gd name="connsiteX5" fmla="*/ 1088813 w 1088813"/>
                  <a:gd name="connsiteY5" fmla="*/ 0 h 1309673"/>
                  <a:gd name="connsiteX0" fmla="*/ 0 w 1088813"/>
                  <a:gd name="connsiteY0" fmla="*/ 1305448 h 1309673"/>
                  <a:gd name="connsiteX1" fmla="*/ 624469 w 1088813"/>
                  <a:gd name="connsiteY1" fmla="*/ 1302195 h 1309673"/>
                  <a:gd name="connsiteX2" fmla="*/ 849002 w 1088813"/>
                  <a:gd name="connsiteY2" fmla="*/ 1068252 h 1309673"/>
                  <a:gd name="connsiteX3" fmla="*/ 970156 w 1088813"/>
                  <a:gd name="connsiteY3" fmla="*/ 457955 h 1309673"/>
                  <a:gd name="connsiteX4" fmla="*/ 1027539 w 1088813"/>
                  <a:gd name="connsiteY4" fmla="*/ 124812 h 1309673"/>
                  <a:gd name="connsiteX5" fmla="*/ 1088813 w 1088813"/>
                  <a:gd name="connsiteY5" fmla="*/ 0 h 1309673"/>
                  <a:gd name="connsiteX0" fmla="*/ 0 w 1088813"/>
                  <a:gd name="connsiteY0" fmla="*/ 1305448 h 1309673"/>
                  <a:gd name="connsiteX1" fmla="*/ 624469 w 1088813"/>
                  <a:gd name="connsiteY1" fmla="*/ 1302195 h 1309673"/>
                  <a:gd name="connsiteX2" fmla="*/ 849002 w 1088813"/>
                  <a:gd name="connsiteY2" fmla="*/ 1068252 h 1309673"/>
                  <a:gd name="connsiteX3" fmla="*/ 970156 w 1088813"/>
                  <a:gd name="connsiteY3" fmla="*/ 457955 h 1309673"/>
                  <a:gd name="connsiteX4" fmla="*/ 1027539 w 1088813"/>
                  <a:gd name="connsiteY4" fmla="*/ 124812 h 1309673"/>
                  <a:gd name="connsiteX5" fmla="*/ 1088813 w 1088813"/>
                  <a:gd name="connsiteY5" fmla="*/ 0 h 1309673"/>
                  <a:gd name="connsiteX0" fmla="*/ 0 w 1088813"/>
                  <a:gd name="connsiteY0" fmla="*/ 1305448 h 1322170"/>
                  <a:gd name="connsiteX1" fmla="*/ 624469 w 1088813"/>
                  <a:gd name="connsiteY1" fmla="*/ 1302195 h 1322170"/>
                  <a:gd name="connsiteX2" fmla="*/ 834715 w 1088813"/>
                  <a:gd name="connsiteY2" fmla="*/ 1063489 h 1322170"/>
                  <a:gd name="connsiteX3" fmla="*/ 970156 w 1088813"/>
                  <a:gd name="connsiteY3" fmla="*/ 457955 h 1322170"/>
                  <a:gd name="connsiteX4" fmla="*/ 1027539 w 1088813"/>
                  <a:gd name="connsiteY4" fmla="*/ 124812 h 1322170"/>
                  <a:gd name="connsiteX5" fmla="*/ 1088813 w 1088813"/>
                  <a:gd name="connsiteY5" fmla="*/ 0 h 1322170"/>
                  <a:gd name="connsiteX0" fmla="*/ 0 w 1088813"/>
                  <a:gd name="connsiteY0" fmla="*/ 1305448 h 1322170"/>
                  <a:gd name="connsiteX1" fmla="*/ 624469 w 1088813"/>
                  <a:gd name="connsiteY1" fmla="*/ 1302195 h 1322170"/>
                  <a:gd name="connsiteX2" fmla="*/ 834715 w 1088813"/>
                  <a:gd name="connsiteY2" fmla="*/ 1063489 h 1322170"/>
                  <a:gd name="connsiteX3" fmla="*/ 970156 w 1088813"/>
                  <a:gd name="connsiteY3" fmla="*/ 457955 h 1322170"/>
                  <a:gd name="connsiteX4" fmla="*/ 1027539 w 1088813"/>
                  <a:gd name="connsiteY4" fmla="*/ 124812 h 1322170"/>
                  <a:gd name="connsiteX5" fmla="*/ 1088813 w 1088813"/>
                  <a:gd name="connsiteY5" fmla="*/ 0 h 1322170"/>
                  <a:gd name="connsiteX0" fmla="*/ 0 w 1088813"/>
                  <a:gd name="connsiteY0" fmla="*/ 1305448 h 1322170"/>
                  <a:gd name="connsiteX1" fmla="*/ 624469 w 1088813"/>
                  <a:gd name="connsiteY1" fmla="*/ 1302195 h 1322170"/>
                  <a:gd name="connsiteX2" fmla="*/ 834715 w 1088813"/>
                  <a:gd name="connsiteY2" fmla="*/ 1063489 h 1322170"/>
                  <a:gd name="connsiteX3" fmla="*/ 970156 w 1088813"/>
                  <a:gd name="connsiteY3" fmla="*/ 457955 h 1322170"/>
                  <a:gd name="connsiteX4" fmla="*/ 1027539 w 1088813"/>
                  <a:gd name="connsiteY4" fmla="*/ 124812 h 1322170"/>
                  <a:gd name="connsiteX5" fmla="*/ 1088813 w 1088813"/>
                  <a:gd name="connsiteY5" fmla="*/ 0 h 1322170"/>
                  <a:gd name="connsiteX0" fmla="*/ 0 w 1088813"/>
                  <a:gd name="connsiteY0" fmla="*/ 1305448 h 1309972"/>
                  <a:gd name="connsiteX1" fmla="*/ 624469 w 1088813"/>
                  <a:gd name="connsiteY1" fmla="*/ 1302195 h 1309972"/>
                  <a:gd name="connsiteX2" fmla="*/ 834715 w 1088813"/>
                  <a:gd name="connsiteY2" fmla="*/ 1063489 h 1309972"/>
                  <a:gd name="connsiteX3" fmla="*/ 970156 w 1088813"/>
                  <a:gd name="connsiteY3" fmla="*/ 457955 h 1309972"/>
                  <a:gd name="connsiteX4" fmla="*/ 1027539 w 1088813"/>
                  <a:gd name="connsiteY4" fmla="*/ 124812 h 1309972"/>
                  <a:gd name="connsiteX5" fmla="*/ 1088813 w 1088813"/>
                  <a:gd name="connsiteY5" fmla="*/ 0 h 1309972"/>
                  <a:gd name="connsiteX0" fmla="*/ 0 w 1088813"/>
                  <a:gd name="connsiteY0" fmla="*/ 1305448 h 1326193"/>
                  <a:gd name="connsiteX1" fmla="*/ 624469 w 1088813"/>
                  <a:gd name="connsiteY1" fmla="*/ 1302195 h 1326193"/>
                  <a:gd name="connsiteX2" fmla="*/ 851383 w 1088813"/>
                  <a:gd name="connsiteY2" fmla="*/ 1008720 h 1326193"/>
                  <a:gd name="connsiteX3" fmla="*/ 970156 w 1088813"/>
                  <a:gd name="connsiteY3" fmla="*/ 457955 h 1326193"/>
                  <a:gd name="connsiteX4" fmla="*/ 1027539 w 1088813"/>
                  <a:gd name="connsiteY4" fmla="*/ 124812 h 1326193"/>
                  <a:gd name="connsiteX5" fmla="*/ 1088813 w 1088813"/>
                  <a:gd name="connsiteY5" fmla="*/ 0 h 1326193"/>
                  <a:gd name="connsiteX0" fmla="*/ 0 w 1088813"/>
                  <a:gd name="connsiteY0" fmla="*/ 1305448 h 1324968"/>
                  <a:gd name="connsiteX1" fmla="*/ 624469 w 1088813"/>
                  <a:gd name="connsiteY1" fmla="*/ 1302195 h 1324968"/>
                  <a:gd name="connsiteX2" fmla="*/ 851383 w 1088813"/>
                  <a:gd name="connsiteY2" fmla="*/ 1025389 h 1324968"/>
                  <a:gd name="connsiteX3" fmla="*/ 970156 w 1088813"/>
                  <a:gd name="connsiteY3" fmla="*/ 457955 h 1324968"/>
                  <a:gd name="connsiteX4" fmla="*/ 1027539 w 1088813"/>
                  <a:gd name="connsiteY4" fmla="*/ 124812 h 1324968"/>
                  <a:gd name="connsiteX5" fmla="*/ 1088813 w 1088813"/>
                  <a:gd name="connsiteY5" fmla="*/ 0 h 1324968"/>
                  <a:gd name="connsiteX0" fmla="*/ 0 w 1088813"/>
                  <a:gd name="connsiteY0" fmla="*/ 1305448 h 1308827"/>
                  <a:gd name="connsiteX1" fmla="*/ 624469 w 1088813"/>
                  <a:gd name="connsiteY1" fmla="*/ 1302195 h 1308827"/>
                  <a:gd name="connsiteX2" fmla="*/ 851383 w 1088813"/>
                  <a:gd name="connsiteY2" fmla="*/ 1025389 h 1308827"/>
                  <a:gd name="connsiteX3" fmla="*/ 970156 w 1088813"/>
                  <a:gd name="connsiteY3" fmla="*/ 457955 h 1308827"/>
                  <a:gd name="connsiteX4" fmla="*/ 1027539 w 1088813"/>
                  <a:gd name="connsiteY4" fmla="*/ 124812 h 1308827"/>
                  <a:gd name="connsiteX5" fmla="*/ 1088813 w 1088813"/>
                  <a:gd name="connsiteY5" fmla="*/ 0 h 1308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813" h="1308827">
                    <a:moveTo>
                      <a:pt x="0" y="1305448"/>
                    </a:moveTo>
                    <a:cubicBezTo>
                      <a:pt x="243468" y="1310094"/>
                      <a:pt x="480191" y="1310771"/>
                      <a:pt x="624469" y="1302195"/>
                    </a:cubicBezTo>
                    <a:cubicBezTo>
                      <a:pt x="768747" y="1293619"/>
                      <a:pt x="803295" y="1166097"/>
                      <a:pt x="851383" y="1025389"/>
                    </a:cubicBezTo>
                    <a:cubicBezTo>
                      <a:pt x="899471" y="884681"/>
                      <a:pt x="940797" y="608051"/>
                      <a:pt x="970156" y="457955"/>
                    </a:cubicBezTo>
                    <a:cubicBezTo>
                      <a:pt x="999515" y="307859"/>
                      <a:pt x="1007763" y="201138"/>
                      <a:pt x="1027539" y="124812"/>
                    </a:cubicBezTo>
                    <a:cubicBezTo>
                      <a:pt x="1047315" y="48486"/>
                      <a:pt x="1051699" y="2903"/>
                      <a:pt x="1088813" y="0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" name="Szabadkézi sokszög: alakzat 19">
                <a:extLst>
                  <a:ext uri="{FF2B5EF4-FFF2-40B4-BE49-F238E27FC236}">
                    <a16:creationId xmlns:a16="http://schemas.microsoft.com/office/drawing/2014/main" id="{6CF49727-8FB3-4516-86C5-9A552D1DFFD3}"/>
                  </a:ext>
                </a:extLst>
              </p:cNvPr>
              <p:cNvSpPr/>
              <p:nvPr/>
            </p:nvSpPr>
            <p:spPr>
              <a:xfrm flipH="1">
                <a:off x="6229177" y="4632298"/>
                <a:ext cx="1088813" cy="1308827"/>
              </a:xfrm>
              <a:custGeom>
                <a:avLst/>
                <a:gdLst>
                  <a:gd name="connsiteX0" fmla="*/ 0 w 1081669"/>
                  <a:gd name="connsiteY0" fmla="*/ 1296433 h 1299759"/>
                  <a:gd name="connsiteX1" fmla="*/ 624469 w 1081669"/>
                  <a:gd name="connsiteY1" fmla="*/ 1274130 h 1299759"/>
                  <a:gd name="connsiteX2" fmla="*/ 825190 w 1081669"/>
                  <a:gd name="connsiteY2" fmla="*/ 1106862 h 1299759"/>
                  <a:gd name="connsiteX3" fmla="*/ 970156 w 1081669"/>
                  <a:gd name="connsiteY3" fmla="*/ 448940 h 1299759"/>
                  <a:gd name="connsiteX4" fmla="*/ 1037064 w 1081669"/>
                  <a:gd name="connsiteY4" fmla="*/ 58647 h 1299759"/>
                  <a:gd name="connsiteX5" fmla="*/ 1081669 w 1081669"/>
                  <a:gd name="connsiteY5" fmla="*/ 2891 h 1299759"/>
                  <a:gd name="connsiteX0" fmla="*/ 0 w 1081669"/>
                  <a:gd name="connsiteY0" fmla="*/ 1296433 h 1309328"/>
                  <a:gd name="connsiteX1" fmla="*/ 624469 w 1081669"/>
                  <a:gd name="connsiteY1" fmla="*/ 1293180 h 1309328"/>
                  <a:gd name="connsiteX2" fmla="*/ 825190 w 1081669"/>
                  <a:gd name="connsiteY2" fmla="*/ 1106862 h 1309328"/>
                  <a:gd name="connsiteX3" fmla="*/ 970156 w 1081669"/>
                  <a:gd name="connsiteY3" fmla="*/ 448940 h 1309328"/>
                  <a:gd name="connsiteX4" fmla="*/ 1037064 w 1081669"/>
                  <a:gd name="connsiteY4" fmla="*/ 58647 h 1309328"/>
                  <a:gd name="connsiteX5" fmla="*/ 1081669 w 1081669"/>
                  <a:gd name="connsiteY5" fmla="*/ 2891 h 1309328"/>
                  <a:gd name="connsiteX0" fmla="*/ 0 w 1081669"/>
                  <a:gd name="connsiteY0" fmla="*/ 1296433 h 1303191"/>
                  <a:gd name="connsiteX1" fmla="*/ 624469 w 1081669"/>
                  <a:gd name="connsiteY1" fmla="*/ 1293180 h 1303191"/>
                  <a:gd name="connsiteX2" fmla="*/ 825190 w 1081669"/>
                  <a:gd name="connsiteY2" fmla="*/ 1106862 h 1303191"/>
                  <a:gd name="connsiteX3" fmla="*/ 970156 w 1081669"/>
                  <a:gd name="connsiteY3" fmla="*/ 448940 h 1303191"/>
                  <a:gd name="connsiteX4" fmla="*/ 1037064 w 1081669"/>
                  <a:gd name="connsiteY4" fmla="*/ 58647 h 1303191"/>
                  <a:gd name="connsiteX5" fmla="*/ 1081669 w 1081669"/>
                  <a:gd name="connsiteY5" fmla="*/ 2891 h 1303191"/>
                  <a:gd name="connsiteX0" fmla="*/ 0 w 1081669"/>
                  <a:gd name="connsiteY0" fmla="*/ 1296433 h 1313156"/>
                  <a:gd name="connsiteX1" fmla="*/ 624469 w 1081669"/>
                  <a:gd name="connsiteY1" fmla="*/ 1293180 h 1313156"/>
                  <a:gd name="connsiteX2" fmla="*/ 839477 w 1081669"/>
                  <a:gd name="connsiteY2" fmla="*/ 1054474 h 1313156"/>
                  <a:gd name="connsiteX3" fmla="*/ 970156 w 1081669"/>
                  <a:gd name="connsiteY3" fmla="*/ 448940 h 1313156"/>
                  <a:gd name="connsiteX4" fmla="*/ 1037064 w 1081669"/>
                  <a:gd name="connsiteY4" fmla="*/ 58647 h 1313156"/>
                  <a:gd name="connsiteX5" fmla="*/ 1081669 w 1081669"/>
                  <a:gd name="connsiteY5" fmla="*/ 2891 h 1313156"/>
                  <a:gd name="connsiteX0" fmla="*/ 0 w 1081669"/>
                  <a:gd name="connsiteY0" fmla="*/ 1296433 h 1313156"/>
                  <a:gd name="connsiteX1" fmla="*/ 624469 w 1081669"/>
                  <a:gd name="connsiteY1" fmla="*/ 1293180 h 1313156"/>
                  <a:gd name="connsiteX2" fmla="*/ 839477 w 1081669"/>
                  <a:gd name="connsiteY2" fmla="*/ 1054474 h 1313156"/>
                  <a:gd name="connsiteX3" fmla="*/ 970156 w 1081669"/>
                  <a:gd name="connsiteY3" fmla="*/ 448940 h 1313156"/>
                  <a:gd name="connsiteX4" fmla="*/ 1037064 w 1081669"/>
                  <a:gd name="connsiteY4" fmla="*/ 58647 h 1313156"/>
                  <a:gd name="connsiteX5" fmla="*/ 1081669 w 1081669"/>
                  <a:gd name="connsiteY5" fmla="*/ 2891 h 1313156"/>
                  <a:gd name="connsiteX0" fmla="*/ 0 w 1081669"/>
                  <a:gd name="connsiteY0" fmla="*/ 1296433 h 1312807"/>
                  <a:gd name="connsiteX1" fmla="*/ 624469 w 1081669"/>
                  <a:gd name="connsiteY1" fmla="*/ 1293180 h 1312807"/>
                  <a:gd name="connsiteX2" fmla="*/ 849002 w 1081669"/>
                  <a:gd name="connsiteY2" fmla="*/ 1059237 h 1312807"/>
                  <a:gd name="connsiteX3" fmla="*/ 970156 w 1081669"/>
                  <a:gd name="connsiteY3" fmla="*/ 448940 h 1312807"/>
                  <a:gd name="connsiteX4" fmla="*/ 1037064 w 1081669"/>
                  <a:gd name="connsiteY4" fmla="*/ 58647 h 1312807"/>
                  <a:gd name="connsiteX5" fmla="*/ 1081669 w 1081669"/>
                  <a:gd name="connsiteY5" fmla="*/ 2891 h 1312807"/>
                  <a:gd name="connsiteX0" fmla="*/ 0 w 1081669"/>
                  <a:gd name="connsiteY0" fmla="*/ 1296433 h 1300658"/>
                  <a:gd name="connsiteX1" fmla="*/ 624469 w 1081669"/>
                  <a:gd name="connsiteY1" fmla="*/ 1293180 h 1300658"/>
                  <a:gd name="connsiteX2" fmla="*/ 849002 w 1081669"/>
                  <a:gd name="connsiteY2" fmla="*/ 1059237 h 1300658"/>
                  <a:gd name="connsiteX3" fmla="*/ 970156 w 1081669"/>
                  <a:gd name="connsiteY3" fmla="*/ 448940 h 1300658"/>
                  <a:gd name="connsiteX4" fmla="*/ 1037064 w 1081669"/>
                  <a:gd name="connsiteY4" fmla="*/ 58647 h 1300658"/>
                  <a:gd name="connsiteX5" fmla="*/ 1081669 w 1081669"/>
                  <a:gd name="connsiteY5" fmla="*/ 2891 h 1300658"/>
                  <a:gd name="connsiteX0" fmla="*/ 0 w 1091194"/>
                  <a:gd name="connsiteY0" fmla="*/ 1304336 h 1308561"/>
                  <a:gd name="connsiteX1" fmla="*/ 624469 w 1091194"/>
                  <a:gd name="connsiteY1" fmla="*/ 1301083 h 1308561"/>
                  <a:gd name="connsiteX2" fmla="*/ 849002 w 1091194"/>
                  <a:gd name="connsiteY2" fmla="*/ 1067140 h 1308561"/>
                  <a:gd name="connsiteX3" fmla="*/ 970156 w 1091194"/>
                  <a:gd name="connsiteY3" fmla="*/ 456843 h 1308561"/>
                  <a:gd name="connsiteX4" fmla="*/ 1037064 w 1091194"/>
                  <a:gd name="connsiteY4" fmla="*/ 66550 h 1308561"/>
                  <a:gd name="connsiteX5" fmla="*/ 1091194 w 1091194"/>
                  <a:gd name="connsiteY5" fmla="*/ 1269 h 1308561"/>
                  <a:gd name="connsiteX0" fmla="*/ 0 w 1057857"/>
                  <a:gd name="connsiteY0" fmla="*/ 1304336 h 1308561"/>
                  <a:gd name="connsiteX1" fmla="*/ 624469 w 1057857"/>
                  <a:gd name="connsiteY1" fmla="*/ 1301083 h 1308561"/>
                  <a:gd name="connsiteX2" fmla="*/ 849002 w 1057857"/>
                  <a:gd name="connsiteY2" fmla="*/ 1067140 h 1308561"/>
                  <a:gd name="connsiteX3" fmla="*/ 970156 w 1057857"/>
                  <a:gd name="connsiteY3" fmla="*/ 456843 h 1308561"/>
                  <a:gd name="connsiteX4" fmla="*/ 1037064 w 1057857"/>
                  <a:gd name="connsiteY4" fmla="*/ 66550 h 1308561"/>
                  <a:gd name="connsiteX5" fmla="*/ 1057857 w 1057857"/>
                  <a:gd name="connsiteY5" fmla="*/ 1269 h 1308561"/>
                  <a:gd name="connsiteX0" fmla="*/ 0 w 1105482"/>
                  <a:gd name="connsiteY0" fmla="*/ 1308630 h 1312855"/>
                  <a:gd name="connsiteX1" fmla="*/ 624469 w 1105482"/>
                  <a:gd name="connsiteY1" fmla="*/ 1305377 h 1312855"/>
                  <a:gd name="connsiteX2" fmla="*/ 849002 w 1105482"/>
                  <a:gd name="connsiteY2" fmla="*/ 1071434 h 1312855"/>
                  <a:gd name="connsiteX3" fmla="*/ 970156 w 1105482"/>
                  <a:gd name="connsiteY3" fmla="*/ 461137 h 1312855"/>
                  <a:gd name="connsiteX4" fmla="*/ 1037064 w 1105482"/>
                  <a:gd name="connsiteY4" fmla="*/ 70844 h 1312855"/>
                  <a:gd name="connsiteX5" fmla="*/ 1105482 w 1105482"/>
                  <a:gd name="connsiteY5" fmla="*/ 800 h 1312855"/>
                  <a:gd name="connsiteX0" fmla="*/ 0 w 1105482"/>
                  <a:gd name="connsiteY0" fmla="*/ 1307878 h 1312103"/>
                  <a:gd name="connsiteX1" fmla="*/ 624469 w 1105482"/>
                  <a:gd name="connsiteY1" fmla="*/ 1304625 h 1312103"/>
                  <a:gd name="connsiteX2" fmla="*/ 849002 w 1105482"/>
                  <a:gd name="connsiteY2" fmla="*/ 1070682 h 1312103"/>
                  <a:gd name="connsiteX3" fmla="*/ 970156 w 1105482"/>
                  <a:gd name="connsiteY3" fmla="*/ 460385 h 1312103"/>
                  <a:gd name="connsiteX4" fmla="*/ 1027539 w 1105482"/>
                  <a:gd name="connsiteY4" fmla="*/ 127242 h 1312103"/>
                  <a:gd name="connsiteX5" fmla="*/ 1105482 w 1105482"/>
                  <a:gd name="connsiteY5" fmla="*/ 48 h 1312103"/>
                  <a:gd name="connsiteX0" fmla="*/ 0 w 1105482"/>
                  <a:gd name="connsiteY0" fmla="*/ 1307878 h 1312103"/>
                  <a:gd name="connsiteX1" fmla="*/ 624469 w 1105482"/>
                  <a:gd name="connsiteY1" fmla="*/ 1304625 h 1312103"/>
                  <a:gd name="connsiteX2" fmla="*/ 849002 w 1105482"/>
                  <a:gd name="connsiteY2" fmla="*/ 1070682 h 1312103"/>
                  <a:gd name="connsiteX3" fmla="*/ 970156 w 1105482"/>
                  <a:gd name="connsiteY3" fmla="*/ 460385 h 1312103"/>
                  <a:gd name="connsiteX4" fmla="*/ 1027539 w 1105482"/>
                  <a:gd name="connsiteY4" fmla="*/ 127242 h 1312103"/>
                  <a:gd name="connsiteX5" fmla="*/ 1105482 w 1105482"/>
                  <a:gd name="connsiteY5" fmla="*/ 48 h 1312103"/>
                  <a:gd name="connsiteX0" fmla="*/ 0 w 1105482"/>
                  <a:gd name="connsiteY0" fmla="*/ 1307830 h 1312055"/>
                  <a:gd name="connsiteX1" fmla="*/ 624469 w 1105482"/>
                  <a:gd name="connsiteY1" fmla="*/ 1304577 h 1312055"/>
                  <a:gd name="connsiteX2" fmla="*/ 849002 w 1105482"/>
                  <a:gd name="connsiteY2" fmla="*/ 1070634 h 1312055"/>
                  <a:gd name="connsiteX3" fmla="*/ 970156 w 1105482"/>
                  <a:gd name="connsiteY3" fmla="*/ 460337 h 1312055"/>
                  <a:gd name="connsiteX4" fmla="*/ 1027539 w 1105482"/>
                  <a:gd name="connsiteY4" fmla="*/ 127194 h 1312055"/>
                  <a:gd name="connsiteX5" fmla="*/ 1105482 w 1105482"/>
                  <a:gd name="connsiteY5" fmla="*/ 0 h 1312055"/>
                  <a:gd name="connsiteX0" fmla="*/ 0 w 1088813"/>
                  <a:gd name="connsiteY0" fmla="*/ 1305448 h 1309673"/>
                  <a:gd name="connsiteX1" fmla="*/ 624469 w 1088813"/>
                  <a:gd name="connsiteY1" fmla="*/ 1302195 h 1309673"/>
                  <a:gd name="connsiteX2" fmla="*/ 849002 w 1088813"/>
                  <a:gd name="connsiteY2" fmla="*/ 1068252 h 1309673"/>
                  <a:gd name="connsiteX3" fmla="*/ 970156 w 1088813"/>
                  <a:gd name="connsiteY3" fmla="*/ 457955 h 1309673"/>
                  <a:gd name="connsiteX4" fmla="*/ 1027539 w 1088813"/>
                  <a:gd name="connsiteY4" fmla="*/ 124812 h 1309673"/>
                  <a:gd name="connsiteX5" fmla="*/ 1088813 w 1088813"/>
                  <a:gd name="connsiteY5" fmla="*/ 0 h 1309673"/>
                  <a:gd name="connsiteX0" fmla="*/ 0 w 1088813"/>
                  <a:gd name="connsiteY0" fmla="*/ 1305448 h 1309673"/>
                  <a:gd name="connsiteX1" fmla="*/ 624469 w 1088813"/>
                  <a:gd name="connsiteY1" fmla="*/ 1302195 h 1309673"/>
                  <a:gd name="connsiteX2" fmla="*/ 849002 w 1088813"/>
                  <a:gd name="connsiteY2" fmla="*/ 1068252 h 1309673"/>
                  <a:gd name="connsiteX3" fmla="*/ 970156 w 1088813"/>
                  <a:gd name="connsiteY3" fmla="*/ 457955 h 1309673"/>
                  <a:gd name="connsiteX4" fmla="*/ 1027539 w 1088813"/>
                  <a:gd name="connsiteY4" fmla="*/ 124812 h 1309673"/>
                  <a:gd name="connsiteX5" fmla="*/ 1088813 w 1088813"/>
                  <a:gd name="connsiteY5" fmla="*/ 0 h 1309673"/>
                  <a:gd name="connsiteX0" fmla="*/ 0 w 1088813"/>
                  <a:gd name="connsiteY0" fmla="*/ 1305448 h 1309673"/>
                  <a:gd name="connsiteX1" fmla="*/ 624469 w 1088813"/>
                  <a:gd name="connsiteY1" fmla="*/ 1302195 h 1309673"/>
                  <a:gd name="connsiteX2" fmla="*/ 849002 w 1088813"/>
                  <a:gd name="connsiteY2" fmla="*/ 1068252 h 1309673"/>
                  <a:gd name="connsiteX3" fmla="*/ 970156 w 1088813"/>
                  <a:gd name="connsiteY3" fmla="*/ 457955 h 1309673"/>
                  <a:gd name="connsiteX4" fmla="*/ 1027539 w 1088813"/>
                  <a:gd name="connsiteY4" fmla="*/ 124812 h 1309673"/>
                  <a:gd name="connsiteX5" fmla="*/ 1088813 w 1088813"/>
                  <a:gd name="connsiteY5" fmla="*/ 0 h 1309673"/>
                  <a:gd name="connsiteX0" fmla="*/ 0 w 1088813"/>
                  <a:gd name="connsiteY0" fmla="*/ 1305448 h 1322170"/>
                  <a:gd name="connsiteX1" fmla="*/ 624469 w 1088813"/>
                  <a:gd name="connsiteY1" fmla="*/ 1302195 h 1322170"/>
                  <a:gd name="connsiteX2" fmla="*/ 834715 w 1088813"/>
                  <a:gd name="connsiteY2" fmla="*/ 1063489 h 1322170"/>
                  <a:gd name="connsiteX3" fmla="*/ 970156 w 1088813"/>
                  <a:gd name="connsiteY3" fmla="*/ 457955 h 1322170"/>
                  <a:gd name="connsiteX4" fmla="*/ 1027539 w 1088813"/>
                  <a:gd name="connsiteY4" fmla="*/ 124812 h 1322170"/>
                  <a:gd name="connsiteX5" fmla="*/ 1088813 w 1088813"/>
                  <a:gd name="connsiteY5" fmla="*/ 0 h 1322170"/>
                  <a:gd name="connsiteX0" fmla="*/ 0 w 1088813"/>
                  <a:gd name="connsiteY0" fmla="*/ 1305448 h 1322170"/>
                  <a:gd name="connsiteX1" fmla="*/ 624469 w 1088813"/>
                  <a:gd name="connsiteY1" fmla="*/ 1302195 h 1322170"/>
                  <a:gd name="connsiteX2" fmla="*/ 834715 w 1088813"/>
                  <a:gd name="connsiteY2" fmla="*/ 1063489 h 1322170"/>
                  <a:gd name="connsiteX3" fmla="*/ 970156 w 1088813"/>
                  <a:gd name="connsiteY3" fmla="*/ 457955 h 1322170"/>
                  <a:gd name="connsiteX4" fmla="*/ 1027539 w 1088813"/>
                  <a:gd name="connsiteY4" fmla="*/ 124812 h 1322170"/>
                  <a:gd name="connsiteX5" fmla="*/ 1088813 w 1088813"/>
                  <a:gd name="connsiteY5" fmla="*/ 0 h 1322170"/>
                  <a:gd name="connsiteX0" fmla="*/ 0 w 1088813"/>
                  <a:gd name="connsiteY0" fmla="*/ 1305448 h 1322170"/>
                  <a:gd name="connsiteX1" fmla="*/ 624469 w 1088813"/>
                  <a:gd name="connsiteY1" fmla="*/ 1302195 h 1322170"/>
                  <a:gd name="connsiteX2" fmla="*/ 834715 w 1088813"/>
                  <a:gd name="connsiteY2" fmla="*/ 1063489 h 1322170"/>
                  <a:gd name="connsiteX3" fmla="*/ 970156 w 1088813"/>
                  <a:gd name="connsiteY3" fmla="*/ 457955 h 1322170"/>
                  <a:gd name="connsiteX4" fmla="*/ 1027539 w 1088813"/>
                  <a:gd name="connsiteY4" fmla="*/ 124812 h 1322170"/>
                  <a:gd name="connsiteX5" fmla="*/ 1088813 w 1088813"/>
                  <a:gd name="connsiteY5" fmla="*/ 0 h 1322170"/>
                  <a:gd name="connsiteX0" fmla="*/ 0 w 1088813"/>
                  <a:gd name="connsiteY0" fmla="*/ 1305448 h 1309972"/>
                  <a:gd name="connsiteX1" fmla="*/ 624469 w 1088813"/>
                  <a:gd name="connsiteY1" fmla="*/ 1302195 h 1309972"/>
                  <a:gd name="connsiteX2" fmla="*/ 834715 w 1088813"/>
                  <a:gd name="connsiteY2" fmla="*/ 1063489 h 1309972"/>
                  <a:gd name="connsiteX3" fmla="*/ 970156 w 1088813"/>
                  <a:gd name="connsiteY3" fmla="*/ 457955 h 1309972"/>
                  <a:gd name="connsiteX4" fmla="*/ 1027539 w 1088813"/>
                  <a:gd name="connsiteY4" fmla="*/ 124812 h 1309972"/>
                  <a:gd name="connsiteX5" fmla="*/ 1088813 w 1088813"/>
                  <a:gd name="connsiteY5" fmla="*/ 0 h 1309972"/>
                  <a:gd name="connsiteX0" fmla="*/ 0 w 1088813"/>
                  <a:gd name="connsiteY0" fmla="*/ 1305448 h 1326193"/>
                  <a:gd name="connsiteX1" fmla="*/ 624469 w 1088813"/>
                  <a:gd name="connsiteY1" fmla="*/ 1302195 h 1326193"/>
                  <a:gd name="connsiteX2" fmla="*/ 851383 w 1088813"/>
                  <a:gd name="connsiteY2" fmla="*/ 1008720 h 1326193"/>
                  <a:gd name="connsiteX3" fmla="*/ 970156 w 1088813"/>
                  <a:gd name="connsiteY3" fmla="*/ 457955 h 1326193"/>
                  <a:gd name="connsiteX4" fmla="*/ 1027539 w 1088813"/>
                  <a:gd name="connsiteY4" fmla="*/ 124812 h 1326193"/>
                  <a:gd name="connsiteX5" fmla="*/ 1088813 w 1088813"/>
                  <a:gd name="connsiteY5" fmla="*/ 0 h 1326193"/>
                  <a:gd name="connsiteX0" fmla="*/ 0 w 1088813"/>
                  <a:gd name="connsiteY0" fmla="*/ 1305448 h 1324968"/>
                  <a:gd name="connsiteX1" fmla="*/ 624469 w 1088813"/>
                  <a:gd name="connsiteY1" fmla="*/ 1302195 h 1324968"/>
                  <a:gd name="connsiteX2" fmla="*/ 851383 w 1088813"/>
                  <a:gd name="connsiteY2" fmla="*/ 1025389 h 1324968"/>
                  <a:gd name="connsiteX3" fmla="*/ 970156 w 1088813"/>
                  <a:gd name="connsiteY3" fmla="*/ 457955 h 1324968"/>
                  <a:gd name="connsiteX4" fmla="*/ 1027539 w 1088813"/>
                  <a:gd name="connsiteY4" fmla="*/ 124812 h 1324968"/>
                  <a:gd name="connsiteX5" fmla="*/ 1088813 w 1088813"/>
                  <a:gd name="connsiteY5" fmla="*/ 0 h 1324968"/>
                  <a:gd name="connsiteX0" fmla="*/ 0 w 1088813"/>
                  <a:gd name="connsiteY0" fmla="*/ 1305448 h 1308827"/>
                  <a:gd name="connsiteX1" fmla="*/ 624469 w 1088813"/>
                  <a:gd name="connsiteY1" fmla="*/ 1302195 h 1308827"/>
                  <a:gd name="connsiteX2" fmla="*/ 851383 w 1088813"/>
                  <a:gd name="connsiteY2" fmla="*/ 1025389 h 1308827"/>
                  <a:gd name="connsiteX3" fmla="*/ 970156 w 1088813"/>
                  <a:gd name="connsiteY3" fmla="*/ 457955 h 1308827"/>
                  <a:gd name="connsiteX4" fmla="*/ 1027539 w 1088813"/>
                  <a:gd name="connsiteY4" fmla="*/ 124812 h 1308827"/>
                  <a:gd name="connsiteX5" fmla="*/ 1088813 w 1088813"/>
                  <a:gd name="connsiteY5" fmla="*/ 0 h 1308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813" h="1308827">
                    <a:moveTo>
                      <a:pt x="0" y="1305448"/>
                    </a:moveTo>
                    <a:cubicBezTo>
                      <a:pt x="243468" y="1310094"/>
                      <a:pt x="480191" y="1310771"/>
                      <a:pt x="624469" y="1302195"/>
                    </a:cubicBezTo>
                    <a:cubicBezTo>
                      <a:pt x="768747" y="1293619"/>
                      <a:pt x="803295" y="1166097"/>
                      <a:pt x="851383" y="1025389"/>
                    </a:cubicBezTo>
                    <a:cubicBezTo>
                      <a:pt x="899471" y="884681"/>
                      <a:pt x="940797" y="608051"/>
                      <a:pt x="970156" y="457955"/>
                    </a:cubicBezTo>
                    <a:cubicBezTo>
                      <a:pt x="999515" y="307859"/>
                      <a:pt x="1007763" y="201138"/>
                      <a:pt x="1027539" y="124812"/>
                    </a:cubicBezTo>
                    <a:cubicBezTo>
                      <a:pt x="1047315" y="48486"/>
                      <a:pt x="1051699" y="2903"/>
                      <a:pt x="1088813" y="0"/>
                    </a:cubicBezTo>
                  </a:path>
                </a:pathLst>
              </a:custGeom>
              <a:noFill/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cxnSp>
          <p:nvCxnSpPr>
            <p:cNvPr id="22" name="Egyenes összekötő 21">
              <a:extLst>
                <a:ext uri="{FF2B5EF4-FFF2-40B4-BE49-F238E27FC236}">
                  <a16:creationId xmlns:a16="http://schemas.microsoft.com/office/drawing/2014/main" id="{B1625A97-34CB-44F9-B039-0E6835B22802}"/>
                </a:ext>
              </a:extLst>
            </p:cNvPr>
            <p:cNvCxnSpPr/>
            <p:nvPr/>
          </p:nvCxnSpPr>
          <p:spPr>
            <a:xfrm flipH="1">
              <a:off x="5140364" y="5941125"/>
              <a:ext cx="21776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gyenes összekötő nyíllal 23">
              <a:extLst>
                <a:ext uri="{FF2B5EF4-FFF2-40B4-BE49-F238E27FC236}">
                  <a16:creationId xmlns:a16="http://schemas.microsoft.com/office/drawing/2014/main" id="{BC4686A9-421D-4764-841B-C8E12CC2B38B}"/>
                </a:ext>
              </a:extLst>
            </p:cNvPr>
            <p:cNvCxnSpPr>
              <a:cxnSpLocks/>
            </p:cNvCxnSpPr>
            <p:nvPr/>
          </p:nvCxnSpPr>
          <p:spPr>
            <a:xfrm>
              <a:off x="6043613" y="5491163"/>
              <a:ext cx="38004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Szövegdoboz 24">
              <a:extLst>
                <a:ext uri="{FF2B5EF4-FFF2-40B4-BE49-F238E27FC236}">
                  <a16:creationId xmlns:a16="http://schemas.microsoft.com/office/drawing/2014/main" id="{7526E2E5-ECE7-4281-976C-BF23784C6D39}"/>
                </a:ext>
              </a:extLst>
            </p:cNvPr>
            <p:cNvSpPr txBox="1"/>
            <p:nvPr/>
          </p:nvSpPr>
          <p:spPr>
            <a:xfrm>
              <a:off x="5923644" y="5508288"/>
              <a:ext cx="6110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2400" dirty="0"/>
                <a:t>1/R</a:t>
              </a:r>
            </a:p>
          </p:txBody>
        </p:sp>
      </p:grp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ABD19920-F346-44A7-8609-45ADEB0B0BB5}"/>
              </a:ext>
            </a:extLst>
          </p:cNvPr>
          <p:cNvSpPr txBox="1"/>
          <p:nvPr/>
        </p:nvSpPr>
        <p:spPr>
          <a:xfrm>
            <a:off x="2593119" y="5263307"/>
            <a:ext cx="2065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dirty="0" err="1">
                <a:solidFill>
                  <a:srgbClr val="FF0000"/>
                </a:solidFill>
              </a:rPr>
              <a:t>source</a:t>
            </a:r>
            <a:r>
              <a:rPr lang="hu-HU" dirty="0">
                <a:solidFill>
                  <a:srgbClr val="FF0000"/>
                </a:solidFill>
              </a:rPr>
              <a:t> </a:t>
            </a:r>
            <a:r>
              <a:rPr lang="hu-HU" dirty="0" err="1">
                <a:solidFill>
                  <a:srgbClr val="FF0000"/>
                </a:solidFill>
              </a:rPr>
              <a:t>function</a:t>
            </a:r>
            <a:r>
              <a:rPr lang="hu-HU" dirty="0">
                <a:solidFill>
                  <a:srgbClr val="FF0000"/>
                </a:solidFill>
              </a:rPr>
              <a:t> S(r)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Szövegdoboz 26">
            <a:extLst>
              <a:ext uri="{FF2B5EF4-FFF2-40B4-BE49-F238E27FC236}">
                <a16:creationId xmlns:a16="http://schemas.microsoft.com/office/drawing/2014/main" id="{099C650B-9366-4463-9E5C-5DC9ACFEFBD8}"/>
              </a:ext>
            </a:extLst>
          </p:cNvPr>
          <p:cNvSpPr txBox="1"/>
          <p:nvPr/>
        </p:nvSpPr>
        <p:spPr>
          <a:xfrm>
            <a:off x="4908430" y="5263307"/>
            <a:ext cx="2635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err="1">
                <a:solidFill>
                  <a:srgbClr val="990000"/>
                </a:solidFill>
              </a:rPr>
              <a:t>correlation</a:t>
            </a:r>
            <a:r>
              <a:rPr lang="hu-HU" dirty="0">
                <a:solidFill>
                  <a:srgbClr val="990000"/>
                </a:solidFill>
              </a:rPr>
              <a:t> </a:t>
            </a:r>
            <a:r>
              <a:rPr lang="hu-HU" dirty="0" err="1">
                <a:solidFill>
                  <a:srgbClr val="990000"/>
                </a:solidFill>
              </a:rPr>
              <a:t>function</a:t>
            </a:r>
            <a:r>
              <a:rPr lang="hu-HU" dirty="0">
                <a:solidFill>
                  <a:srgbClr val="990000"/>
                </a:solidFill>
              </a:rPr>
              <a:t> C(q)</a:t>
            </a:r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16" name="Dia számának helye 15">
            <a:extLst>
              <a:ext uri="{FF2B5EF4-FFF2-40B4-BE49-F238E27FC236}">
                <a16:creationId xmlns:a16="http://schemas.microsoft.com/office/drawing/2014/main" id="{F9BAD743-996A-4605-A684-6BF19F76D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718413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2C9634F-ED8F-4800-8590-75807B023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3D </a:t>
            </a:r>
            <a:r>
              <a:rPr lang="hu-HU" dirty="0" err="1"/>
              <a:t>analysis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71A44D92-4837-4E37-9C68-89929E5352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3246" y="1153873"/>
                <a:ext cx="4744249" cy="4867366"/>
              </a:xfrm>
            </p:spPr>
            <p:txBody>
              <a:bodyPr>
                <a:normAutofit/>
              </a:bodyPr>
              <a:lstStyle/>
              <a:p>
                <a:r>
                  <a:rPr lang="hu-HU" dirty="0"/>
                  <a:t>B. </a:t>
                </a:r>
                <a:r>
                  <a:rPr lang="hu-HU" dirty="0" err="1"/>
                  <a:t>Kurgyis</a:t>
                </a:r>
                <a:r>
                  <a:rPr lang="hu-HU" dirty="0"/>
                  <a:t>, M. Csanád</a:t>
                </a:r>
              </a:p>
              <a:p>
                <a:r>
                  <a:rPr lang="hu-HU" dirty="0"/>
                  <a:t>Lévy </a:t>
                </a:r>
                <a:r>
                  <a:rPr lang="hu-HU" dirty="0" err="1"/>
                  <a:t>radii</a:t>
                </a:r>
                <a:r>
                  <a:rPr lang="hu-HU" dirty="0"/>
                  <a:t> </a:t>
                </a:r>
                <a:r>
                  <a:rPr lang="hu-HU" dirty="0" err="1"/>
                  <a:t>at</a:t>
                </a:r>
                <a:r>
                  <a:rPr lang="hu-HU" dirty="0"/>
                  <a:t> 200 GeV: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out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 b="0" i="0" smtClean="0">
                            <a:latin typeface="Cambria Math" panose="02040503050406030204" pitchFamily="18" charset="0"/>
                          </a:rPr>
                          <m:t>side</m:t>
                        </m:r>
                      </m:sub>
                    </m:sSub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still</a:t>
                </a:r>
                <a:r>
                  <a:rPr lang="hu-HU" dirty="0"/>
                  <a:t> </a:t>
                </a:r>
                <a:r>
                  <a:rPr lang="hu-HU" dirty="0" err="1"/>
                  <a:t>true</a:t>
                </a:r>
                <a:r>
                  <a:rPr lang="hu-HU" dirty="0"/>
                  <a:t> </a:t>
                </a:r>
                <a:r>
                  <a:rPr lang="hu-HU" dirty="0" err="1"/>
                  <a:t>for</a:t>
                </a:r>
                <a:r>
                  <a:rPr lang="hu-HU" dirty="0"/>
                  <a:t> Lévy </a:t>
                </a:r>
                <a:r>
                  <a:rPr lang="hu-HU" dirty="0" err="1"/>
                  <a:t>scales</a:t>
                </a:r>
                <a:r>
                  <a:rPr lang="hu-HU" dirty="0"/>
                  <a:t>?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b="0" i="1" dirty="0" smtClean="0">
                        <a:latin typeface="Cambria Math" panose="02040503050406030204" pitchFamily="18" charset="0"/>
                      </a:rPr>
                      <m:t>1/</m:t>
                    </m:r>
                    <m:sSup>
                      <m:sSupPr>
                        <m:ctrlPr>
                          <a:rPr lang="hu-HU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hu-HU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hu-HU" i="1" dirty="0" smtClean="0">
                        <a:latin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hu-HU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hu-HU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scaling</a:t>
                </a:r>
                <a:r>
                  <a:rPr lang="hu-HU" dirty="0"/>
                  <a:t> </a:t>
                </a:r>
                <a:r>
                  <a:rPr lang="hu-HU" dirty="0" err="1"/>
                  <a:t>still</a:t>
                </a:r>
                <a:r>
                  <a:rPr lang="hu-HU" dirty="0"/>
                  <a:t> </a:t>
                </a:r>
                <a:r>
                  <a:rPr lang="hu-HU" dirty="0" err="1"/>
                  <a:t>true</a:t>
                </a:r>
                <a:r>
                  <a:rPr lang="hu-HU" dirty="0"/>
                  <a:t>?</a:t>
                </a:r>
              </a:p>
              <a:p>
                <a:r>
                  <a:rPr lang="hu-HU" dirty="0" err="1"/>
                  <a:t>How</a:t>
                </a:r>
                <a:r>
                  <a:rPr lang="hu-HU" dirty="0"/>
                  <a:t> </a:t>
                </a:r>
                <a:r>
                  <a:rPr lang="hu-HU" dirty="0" err="1"/>
                  <a:t>do</a:t>
                </a:r>
                <a:r>
                  <a:rPr lang="hu-HU" dirty="0"/>
                  <a:t> Lévy </a:t>
                </a:r>
                <a:r>
                  <a:rPr lang="hu-HU" dirty="0" err="1"/>
                  <a:t>radii</a:t>
                </a:r>
                <a:r>
                  <a:rPr lang="hu-HU" dirty="0"/>
                  <a:t> </a:t>
                </a:r>
                <a:r>
                  <a:rPr lang="hu-HU" dirty="0" err="1"/>
                  <a:t>change</a:t>
                </a:r>
                <a:r>
                  <a:rPr lang="hu-HU" dirty="0"/>
                  <a:t> </a:t>
                </a:r>
                <a:r>
                  <a:rPr lang="hu-HU" dirty="0" err="1"/>
                  <a:t>with</a:t>
                </a:r>
                <a:r>
                  <a:rPr lang="hu-HU" dirty="0"/>
                  <a:t> </a:t>
                </a:r>
                <a:r>
                  <a:rPr lang="hu-HU" dirty="0" err="1"/>
                  <a:t>energy</a:t>
                </a:r>
                <a:r>
                  <a:rPr lang="hu-HU" dirty="0"/>
                  <a:t>?</a:t>
                </a:r>
              </a:p>
              <a:p>
                <a:pPr lvl="1"/>
                <a:r>
                  <a:rPr lang="hu-HU" dirty="0"/>
                  <a:t>Non-</a:t>
                </a:r>
                <a:r>
                  <a:rPr lang="hu-HU" dirty="0" err="1"/>
                  <a:t>monotonicity</a:t>
                </a:r>
                <a:r>
                  <a:rPr lang="hu-HU" dirty="0"/>
                  <a:t> </a:t>
                </a:r>
                <a:r>
                  <a:rPr lang="hu-HU" dirty="0" err="1"/>
                  <a:t>still</a:t>
                </a:r>
                <a:r>
                  <a:rPr lang="hu-HU" dirty="0"/>
                  <a:t> </a:t>
                </a:r>
                <a:r>
                  <a:rPr lang="hu-HU" dirty="0" err="1"/>
                  <a:t>there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out</m:t>
                        </m:r>
                      </m:sub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hu-HU" i="1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hu-HU">
                            <a:latin typeface="Cambria Math" panose="02040503050406030204" pitchFamily="18" charset="0"/>
                          </a:rPr>
                          <m:t>side</m:t>
                        </m:r>
                      </m:sub>
                      <m:sup>
                        <m:r>
                          <a:rPr lang="hu-H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hu-HU" dirty="0"/>
                  <a:t>?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versus</a:t>
                </a:r>
                <a:r>
                  <a:rPr lang="hu-HU" dirty="0"/>
                  <a:t> </a:t>
                </a:r>
                <a:r>
                  <a:rPr lang="hu-HU" dirty="0" err="1"/>
                  <a:t>energy</a:t>
                </a:r>
                <a:r>
                  <a:rPr lang="hu-HU" dirty="0"/>
                  <a:t> in 3D: </a:t>
                </a:r>
                <a:r>
                  <a:rPr lang="hu-HU" dirty="0" err="1"/>
                  <a:t>same</a:t>
                </a:r>
                <a:r>
                  <a:rPr lang="hu-HU" dirty="0"/>
                  <a:t> </a:t>
                </a:r>
                <a:r>
                  <a:rPr lang="hu-HU" dirty="0" err="1"/>
                  <a:t>as</a:t>
                </a:r>
                <a:r>
                  <a:rPr lang="hu-HU" dirty="0"/>
                  <a:t> </a:t>
                </a:r>
                <a:r>
                  <a:rPr lang="hu-HU" dirty="0" err="1"/>
                  <a:t>for</a:t>
                </a:r>
                <a:r>
                  <a:rPr lang="hu-HU" dirty="0"/>
                  <a:t> 1D?</a:t>
                </a:r>
              </a:p>
              <a:p>
                <a:r>
                  <a:rPr lang="hu-HU" dirty="0"/>
                  <a:t>New </a:t>
                </a:r>
                <a:r>
                  <a:rPr lang="hu-HU" dirty="0" err="1"/>
                  <a:t>results</a:t>
                </a:r>
                <a:r>
                  <a:rPr lang="hu-HU" dirty="0"/>
                  <a:t> </a:t>
                </a:r>
                <a:r>
                  <a:rPr lang="hu-HU" dirty="0" err="1"/>
                  <a:t>on</a:t>
                </a:r>
                <a:r>
                  <a:rPr lang="hu-HU" dirty="0"/>
                  <a:t> </a:t>
                </a:r>
                <a:r>
                  <a:rPr lang="hu-HU" dirty="0" err="1"/>
                  <a:t>the</a:t>
                </a:r>
                <a:r>
                  <a:rPr lang="hu-HU" dirty="0"/>
                  <a:t> </a:t>
                </a:r>
                <a:r>
                  <a:rPr lang="hu-HU" dirty="0" err="1"/>
                  <a:t>way</a:t>
                </a:r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71A44D92-4837-4E37-9C68-89929E5352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153873"/>
                <a:ext cx="4744249" cy="4867366"/>
              </a:xfrm>
              <a:blipFill>
                <a:blip r:embed="rId2"/>
                <a:stretch>
                  <a:fillRect l="-1155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D18A510B-A14D-49F3-9A3C-92233A21C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noProof="0"/>
              <a:t>March 30, 2018</a:t>
            </a:r>
            <a:endParaRPr lang="en-US" noProof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A68BE3F-EC4E-4176-95E2-1AF39D8EF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WWND 2018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44028D01-EB49-45A7-919B-E4BC9F2421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495" y="1145244"/>
            <a:ext cx="3691621" cy="2263025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C631ED4-A46F-425F-BFF0-0CD3889B8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30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218995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3E8B462-014A-4396-969A-ADC87B82E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Kaon</a:t>
            </a:r>
            <a:r>
              <a:rPr lang="hu-HU" dirty="0"/>
              <a:t> </a:t>
            </a:r>
            <a:r>
              <a:rPr lang="hu-HU" dirty="0" err="1"/>
              <a:t>analysis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4174FF2-B4DA-4E23-B263-DD980376B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246" y="1095515"/>
            <a:ext cx="8350369" cy="2820877"/>
          </a:xfrm>
        </p:spPr>
        <p:txBody>
          <a:bodyPr>
            <a:normAutofit/>
          </a:bodyPr>
          <a:lstStyle/>
          <a:p>
            <a:r>
              <a:rPr lang="hu-HU" dirty="0" err="1"/>
              <a:t>Kaon</a:t>
            </a:r>
            <a:r>
              <a:rPr lang="hu-HU" dirty="0"/>
              <a:t> PID </a:t>
            </a:r>
            <a:r>
              <a:rPr lang="hu-HU" dirty="0" err="1"/>
              <a:t>works</a:t>
            </a:r>
            <a:r>
              <a:rPr lang="hu-HU" dirty="0"/>
              <a:t> </a:t>
            </a:r>
            <a:r>
              <a:rPr lang="hu-HU" dirty="0" err="1"/>
              <a:t>well</a:t>
            </a:r>
            <a:endParaRPr lang="hu-HU" dirty="0"/>
          </a:p>
          <a:p>
            <a:r>
              <a:rPr lang="hu-HU" dirty="0" err="1"/>
              <a:t>Transverse</a:t>
            </a:r>
            <a:r>
              <a:rPr lang="hu-HU" dirty="0"/>
              <a:t> </a:t>
            </a:r>
            <a:r>
              <a:rPr lang="hu-HU" dirty="0" err="1"/>
              <a:t>mass</a:t>
            </a:r>
            <a:r>
              <a:rPr lang="hu-HU" dirty="0"/>
              <a:t> </a:t>
            </a:r>
            <a:r>
              <a:rPr lang="hu-HU" dirty="0" err="1"/>
              <a:t>scaling</a:t>
            </a:r>
            <a:r>
              <a:rPr lang="hu-HU" dirty="0"/>
              <a:t> of Lévy HBT </a:t>
            </a:r>
            <a:r>
              <a:rPr lang="hu-HU" dirty="0" err="1"/>
              <a:t>radii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kaons</a:t>
            </a:r>
            <a:r>
              <a:rPr lang="hu-HU" dirty="0"/>
              <a:t>?</a:t>
            </a:r>
          </a:p>
          <a:p>
            <a:r>
              <a:rPr lang="hu-HU" dirty="0"/>
              <a:t>HRC </a:t>
            </a:r>
            <a:r>
              <a:rPr lang="hu-HU" dirty="0" err="1"/>
              <a:t>prediction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kaons</a:t>
            </a:r>
            <a:r>
              <a:rPr lang="hu-HU" dirty="0"/>
              <a:t>: </a:t>
            </a:r>
          </a:p>
          <a:p>
            <a:pPr lvl="1"/>
            <a:r>
              <a:rPr lang="hu-HU" dirty="0" err="1"/>
              <a:t>Smaller</a:t>
            </a:r>
            <a:r>
              <a:rPr lang="hu-HU" dirty="0"/>
              <a:t> </a:t>
            </a:r>
            <a:r>
              <a:rPr lang="hu-HU" dirty="0" err="1"/>
              <a:t>cross-section</a:t>
            </a:r>
            <a:r>
              <a:rPr lang="hu-HU" dirty="0"/>
              <a:t>, </a:t>
            </a:r>
            <a:r>
              <a:rPr lang="hu-HU" dirty="0" err="1"/>
              <a:t>larger</a:t>
            </a:r>
            <a:r>
              <a:rPr lang="hu-HU" dirty="0"/>
              <a:t> </a:t>
            </a:r>
            <a:r>
              <a:rPr lang="hu-HU" dirty="0" err="1"/>
              <a:t>mean</a:t>
            </a:r>
            <a:r>
              <a:rPr lang="hu-HU" dirty="0"/>
              <a:t> free </a:t>
            </a:r>
            <a:r>
              <a:rPr lang="hu-HU" dirty="0" err="1"/>
              <a:t>path</a:t>
            </a:r>
            <a:r>
              <a:rPr lang="hu-HU" dirty="0"/>
              <a:t>, </a:t>
            </a:r>
            <a:r>
              <a:rPr lang="hu-HU" dirty="0" err="1"/>
              <a:t>heavier</a:t>
            </a:r>
            <a:r>
              <a:rPr lang="hu-HU" dirty="0"/>
              <a:t> </a:t>
            </a:r>
            <a:r>
              <a:rPr lang="hu-HU" dirty="0" err="1"/>
              <a:t>tail</a:t>
            </a:r>
            <a:endParaRPr lang="hu-HU" dirty="0"/>
          </a:p>
          <a:p>
            <a:r>
              <a:rPr lang="hu-HU" dirty="0"/>
              <a:t>New </a:t>
            </a:r>
            <a:r>
              <a:rPr lang="hu-HU" dirty="0" err="1"/>
              <a:t>results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way</a:t>
            </a:r>
            <a:endParaRPr lang="hu-HU" dirty="0"/>
          </a:p>
          <a:p>
            <a:endParaRPr lang="en-US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5B85A69-B716-4134-8056-603F71B32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noProof="0"/>
              <a:t>March 30, 2018</a:t>
            </a:r>
            <a:endParaRPr lang="en-US" noProof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AEDF547-110D-46DA-94A9-13D518E03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 (Eötvös U) @ WWND 2018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06A18CB3-9511-4F87-A041-D4140FC14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246" y="3769353"/>
            <a:ext cx="6133666" cy="2253122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BC36D34B-A644-4029-9F94-F46C13FE5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082" y="1247351"/>
            <a:ext cx="2237918" cy="3306699"/>
          </a:xfrm>
          <a:prstGeom prst="rect">
            <a:avLst/>
          </a:prstGeom>
        </p:spPr>
      </p:pic>
      <p:sp>
        <p:nvSpPr>
          <p:cNvPr id="11" name="Téglalap 10">
            <a:extLst>
              <a:ext uri="{FF2B5EF4-FFF2-40B4-BE49-F238E27FC236}">
                <a16:creationId xmlns:a16="http://schemas.microsoft.com/office/drawing/2014/main" id="{33DDBD8C-469D-4FE4-8953-5AC977190F19}"/>
              </a:ext>
            </a:extLst>
          </p:cNvPr>
          <p:cNvSpPr/>
          <p:nvPr/>
        </p:nvSpPr>
        <p:spPr>
          <a:xfrm>
            <a:off x="7109566" y="4572748"/>
            <a:ext cx="18309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dirty="0"/>
              <a:t>ALICE Coll.</a:t>
            </a:r>
            <a:r>
              <a:rPr lang="en-US" dirty="0"/>
              <a:t> 	</a:t>
            </a:r>
            <a:endParaRPr lang="hu-HU" dirty="0"/>
          </a:p>
          <a:p>
            <a:pPr algn="ctr"/>
            <a:r>
              <a:rPr lang="en-US" dirty="0"/>
              <a:t>arXiv:1709.01731</a:t>
            </a:r>
          </a:p>
        </p:txBody>
      </p:sp>
      <p:sp>
        <p:nvSpPr>
          <p:cNvPr id="12" name="Téglalap 11">
            <a:extLst>
              <a:ext uri="{FF2B5EF4-FFF2-40B4-BE49-F238E27FC236}">
                <a16:creationId xmlns:a16="http://schemas.microsoft.com/office/drawing/2014/main" id="{C1D09131-990F-4E15-9EAA-96FBA032D18F}"/>
              </a:ext>
            </a:extLst>
          </p:cNvPr>
          <p:cNvSpPr/>
          <p:nvPr/>
        </p:nvSpPr>
        <p:spPr>
          <a:xfrm>
            <a:off x="4160051" y="5452697"/>
            <a:ext cx="263488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hu-HU" dirty="0" err="1"/>
              <a:t>Braz.J.Phys</a:t>
            </a:r>
            <a:r>
              <a:rPr lang="hu-HU" dirty="0"/>
              <a:t>. 37(2007)1002 </a:t>
            </a:r>
            <a:endParaRPr lang="en-US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40DB8D6-6E91-415E-AD66-F1BA10B45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31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73619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</a:t>
            </a:r>
            <a:r>
              <a:rPr lang="hu-HU" dirty="0"/>
              <a:t>É</a:t>
            </a:r>
            <a:r>
              <a:rPr lang="en-US" dirty="0" err="1"/>
              <a:t>vy</a:t>
            </a:r>
            <a:r>
              <a:rPr lang="en-US" dirty="0"/>
              <a:t> distributions in heavy ion physics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247351"/>
            <a:ext cx="8350369" cy="5144823"/>
          </a:xfrm>
        </p:spPr>
        <p:txBody>
          <a:bodyPr>
            <a:normAutofit/>
          </a:bodyPr>
          <a:lstStyle/>
          <a:p>
            <a:r>
              <a:rPr lang="en-US" dirty="0"/>
              <a:t>Expanding medium, increasing mean free path: anomalous diffusion</a:t>
            </a:r>
            <a:br>
              <a:rPr lang="en-US" dirty="0"/>
            </a:br>
            <a:r>
              <a:rPr lang="en-US" sz="1200" dirty="0"/>
              <a:t>Metzler, </a:t>
            </a:r>
            <a:r>
              <a:rPr lang="en-US" sz="1200" dirty="0" err="1"/>
              <a:t>Klafter</a:t>
            </a:r>
            <a:r>
              <a:rPr lang="en-US" sz="1200" dirty="0"/>
              <a:t>, Physics Reports 339 (2000) 1-77, Csanad, </a:t>
            </a:r>
            <a:r>
              <a:rPr lang="en-US" sz="1200" dirty="0" err="1"/>
              <a:t>Csörgő</a:t>
            </a:r>
            <a:r>
              <a:rPr lang="en-US" sz="1200" dirty="0"/>
              <a:t>, Nagy, </a:t>
            </a:r>
            <a:r>
              <a:rPr lang="en-US" sz="1200" dirty="0" err="1"/>
              <a:t>Braz.J.Phys</a:t>
            </a:r>
            <a:r>
              <a:rPr lang="en-US" sz="1200" dirty="0"/>
              <a:t>. 37 (2007) 1002</a:t>
            </a:r>
          </a:p>
          <a:p>
            <a:r>
              <a:rPr lang="en-US" dirty="0"/>
              <a:t>L</a:t>
            </a:r>
            <a:r>
              <a:rPr lang="hu-HU" dirty="0"/>
              <a:t>é</a:t>
            </a:r>
            <a:r>
              <a:rPr lang="en-US" dirty="0" err="1"/>
              <a:t>vy</a:t>
            </a:r>
            <a:r>
              <a:rPr lang="en-US" dirty="0"/>
              <a:t>-stable distribution: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Generalized Gaussian from generalized central limit theorem</a:t>
            </a:r>
          </a:p>
          <a:p>
            <a:pPr lvl="1"/>
            <a:r>
              <a:rPr lang="en-US" dirty="0"/>
              <a:t>α = 2 Gaussian, α = 1 Cauchy</a:t>
            </a:r>
            <a:endParaRPr lang="hu-HU" dirty="0"/>
          </a:p>
          <a:p>
            <a:pPr lvl="1"/>
            <a:r>
              <a:rPr lang="hu-HU" dirty="0" err="1"/>
              <a:t>Power-law</a:t>
            </a:r>
            <a:r>
              <a:rPr lang="hu-HU" dirty="0"/>
              <a:t> in </a:t>
            </a:r>
            <a:r>
              <a:rPr lang="en-US" dirty="0"/>
              <a:t>spatial </a:t>
            </a:r>
            <a:r>
              <a:rPr lang="hu-HU" dirty="0" err="1"/>
              <a:t>correlations</a:t>
            </a:r>
            <a:r>
              <a:rPr lang="hu-HU" dirty="0"/>
              <a:t> </a:t>
            </a:r>
            <a:r>
              <a:rPr lang="en-US" dirty="0"/>
              <a:t>~ r</a:t>
            </a:r>
            <a:r>
              <a:rPr lang="hu-HU" dirty="0"/>
              <a:t> </a:t>
            </a:r>
            <a:r>
              <a:rPr lang="en-US" baseline="30000" dirty="0"/>
              <a:t>–</a:t>
            </a:r>
            <a:r>
              <a:rPr lang="hu-HU" baseline="30000" dirty="0"/>
              <a:t>(</a:t>
            </a:r>
            <a:r>
              <a:rPr lang="en-US" baseline="30000" dirty="0"/>
              <a:t>1</a:t>
            </a:r>
            <a:r>
              <a:rPr lang="hu-HU" baseline="30000" dirty="0"/>
              <a:t>+</a:t>
            </a:r>
            <a:r>
              <a:rPr lang="en-US" baseline="30000" dirty="0"/>
              <a:t>α</a:t>
            </a:r>
            <a:r>
              <a:rPr lang="hu-HU" baseline="30000" dirty="0"/>
              <a:t>)</a:t>
            </a:r>
            <a:endParaRPr lang="en-US" dirty="0"/>
          </a:p>
          <a:p>
            <a:r>
              <a:rPr lang="en-US" dirty="0"/>
              <a:t>Shape of the correlation functions with Levy source:</a:t>
            </a:r>
          </a:p>
          <a:p>
            <a:pPr lvl="1"/>
            <a:endParaRPr lang="hu-HU" dirty="0"/>
          </a:p>
          <a:p>
            <a:r>
              <a:rPr lang="en-US" dirty="0"/>
              <a:t>Critical </a:t>
            </a:r>
            <a:r>
              <a:rPr lang="hu-HU" dirty="0"/>
              <a:t>s</a:t>
            </a:r>
            <a:r>
              <a:rPr lang="en-US" dirty="0" err="1"/>
              <a:t>patial</a:t>
            </a:r>
            <a:r>
              <a:rPr lang="en-US" dirty="0"/>
              <a:t> correlation ~ r</a:t>
            </a:r>
            <a:r>
              <a:rPr lang="hu-HU" dirty="0"/>
              <a:t> </a:t>
            </a:r>
            <a:r>
              <a:rPr lang="en-US" baseline="30000" dirty="0"/>
              <a:t>-(d-2-η)</a:t>
            </a:r>
            <a:r>
              <a:rPr lang="en-US" dirty="0"/>
              <a:t> → critical exponent</a:t>
            </a:r>
          </a:p>
          <a:p>
            <a:pPr lvl="1">
              <a:spcBef>
                <a:spcPts val="0"/>
              </a:spcBef>
            </a:pPr>
            <a:r>
              <a:rPr lang="en-US" dirty="0"/>
              <a:t>α alpha can be associated with the critical exponent </a:t>
            </a:r>
            <a:r>
              <a:rPr lang="el-GR" dirty="0"/>
              <a:t>η</a:t>
            </a:r>
            <a:r>
              <a:rPr lang="hu-HU" dirty="0"/>
              <a:t>?</a:t>
            </a:r>
            <a:r>
              <a:rPr lang="en-US" dirty="0"/>
              <a:t>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266700" algn="l"/>
              </a:tabLst>
            </a:pPr>
            <a:r>
              <a:rPr lang="hu-HU" sz="1200" dirty="0"/>
              <a:t>		</a:t>
            </a:r>
            <a:r>
              <a:rPr lang="en-US" sz="1200" dirty="0" err="1"/>
              <a:t>Csörgő</a:t>
            </a:r>
            <a:r>
              <a:rPr lang="en-US" sz="1200" dirty="0"/>
              <a:t>, </a:t>
            </a:r>
            <a:r>
              <a:rPr lang="en-US" sz="1200" dirty="0" err="1"/>
              <a:t>Hegyi</a:t>
            </a:r>
            <a:r>
              <a:rPr lang="en-US" sz="1200" dirty="0"/>
              <a:t>, </a:t>
            </a:r>
            <a:r>
              <a:rPr lang="en-US" sz="1200" dirty="0" err="1"/>
              <a:t>Zajc</a:t>
            </a:r>
            <a:r>
              <a:rPr lang="en-US" sz="1200" dirty="0"/>
              <a:t>, </a:t>
            </a:r>
            <a:r>
              <a:rPr lang="en-US" sz="1200" dirty="0" err="1"/>
              <a:t>Eur.Phys.J</a:t>
            </a:r>
            <a:r>
              <a:rPr lang="en-US" sz="1200" dirty="0"/>
              <a:t>. C36 (2004) 67, </a:t>
            </a:r>
            <a:r>
              <a:rPr lang="en-US" sz="1200" dirty="0" err="1"/>
              <a:t>nucl-th</a:t>
            </a:r>
            <a:r>
              <a:rPr lang="en-US" sz="1200" dirty="0"/>
              <a:t>/0310042</a:t>
            </a:r>
            <a:endParaRPr lang="hu-HU" sz="1200" dirty="0"/>
          </a:p>
          <a:p>
            <a:pPr lvl="1">
              <a:spcBef>
                <a:spcPts val="0"/>
              </a:spcBef>
              <a:tabLst>
                <a:tab pos="266700" algn="l"/>
              </a:tabLst>
            </a:pPr>
            <a:r>
              <a:rPr lang="hu-HU" dirty="0" err="1"/>
              <a:t>How</a:t>
            </a:r>
            <a:r>
              <a:rPr lang="hu-HU" dirty="0"/>
              <a:t> </a:t>
            </a:r>
            <a:r>
              <a:rPr lang="hu-HU" dirty="0" err="1"/>
              <a:t>about</a:t>
            </a:r>
            <a:r>
              <a:rPr lang="hu-HU" dirty="0"/>
              <a:t> </a:t>
            </a:r>
            <a:r>
              <a:rPr lang="hu-HU" dirty="0" err="1"/>
              <a:t>dynamics</a:t>
            </a:r>
            <a:r>
              <a:rPr lang="hu-HU" dirty="0"/>
              <a:t>?</a:t>
            </a:r>
            <a:endParaRPr lang="en-US" dirty="0"/>
          </a:p>
        </p:txBody>
      </p:sp>
      <p:sp>
        <p:nvSpPr>
          <p:cNvPr id="10" name="Dátum helye 9">
            <a:extLst>
              <a:ext uri="{FF2B5EF4-FFF2-40B4-BE49-F238E27FC236}">
                <a16:creationId xmlns:a16="http://schemas.microsoft.com/office/drawing/2014/main" id="{C687D8B0-07A5-40E3-920C-9C9C5CAF0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11" name="Élőláb helye 10">
            <a:extLst>
              <a:ext uri="{FF2B5EF4-FFF2-40B4-BE49-F238E27FC236}">
                <a16:creationId xmlns:a16="http://schemas.microsoft.com/office/drawing/2014/main" id="{46E87405-C8C6-48BC-8B3F-2B1A74C32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D48AC5F5-934D-4A02-B7BD-7D8FFBAAA0A8}"/>
                  </a:ext>
                </a:extLst>
              </p:cNvPr>
              <p:cNvSpPr txBox="1"/>
              <p:nvPr/>
            </p:nvSpPr>
            <p:spPr>
              <a:xfrm>
                <a:off x="3519336" y="1819047"/>
                <a:ext cx="4976619" cy="9687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hu-H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hu-H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hu-H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hu-H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;</m:t>
                          </m:r>
                          <m:r>
                            <a:rPr lang="hu-H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hu-H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u-H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hu-H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hu-H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hu-H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r>
                                <a:rPr lang="hu-H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hu-H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hu-H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hu-H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hu-H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p>
                            <m:sSupPr>
                              <m:ctrlPr>
                                <a:rPr lang="hu-H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hu-H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𝑖𝑞𝑟</m:t>
                              </m:r>
                            </m:sup>
                          </m:sSup>
                          <m:sSup>
                            <m:sSupPr>
                              <m:ctrlPr>
                                <a:rPr lang="hu-H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hu-H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hu-H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hu-H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hu-H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hu-H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hu-H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hu-HU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hu-HU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𝑞𝑅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hu-H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sup>
                          </m:sSup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D48AC5F5-934D-4A02-B7BD-7D8FFBAAA0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9336" y="1819047"/>
                <a:ext cx="4976619" cy="9687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1E7F0268-BB65-4FDD-910E-449003CFA518}"/>
                  </a:ext>
                </a:extLst>
              </p:cNvPr>
              <p:cNvSpPr txBox="1"/>
              <p:nvPr/>
            </p:nvSpPr>
            <p:spPr>
              <a:xfrm>
                <a:off x="1123287" y="4298518"/>
                <a:ext cx="4223913" cy="5168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=1+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hu-HU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  <m:t>𝑞𝑅</m:t>
                                  </m:r>
                                </m:e>
                              </m:d>
                            </m:e>
                            <m:sup>
                              <m:r>
                                <a:rPr lang="hu-HU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</m:sup>
                      </m:sSup>
                      <m:r>
                        <a:rPr lang="hu-HU" b="0" i="1" smtClean="0">
                          <a:latin typeface="Cambria Math" panose="02040503050406030204" pitchFamily="18" charset="0"/>
                        </a:rPr>
                        <m:t> 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hu-HU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=2:</m:t>
                            </m:r>
                            <m:r>
                              <m:rPr>
                                <m:nor/>
                              </m:rPr>
                              <a:rPr lang="hu-HU" b="0" i="0" smtClean="0"/>
                              <m:t>Gaussian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     </m:t>
                            </m:r>
                          </m:e>
                        </m:mr>
                        <m:m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=1:</m:t>
                            </m:r>
                            <m:r>
                              <m:rPr>
                                <m:nor/>
                              </m:rPr>
                              <a:rPr lang="hu-HU" b="0" i="0" smtClean="0"/>
                              <m:t>Exponential</m:t>
                            </m:r>
                          </m:e>
                        </m:mr>
                      </m:m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1E7F0268-BB65-4FDD-910E-449003CFA5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287" y="4298518"/>
                <a:ext cx="4223913" cy="5168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Kép 8">
            <a:extLst>
              <a:ext uri="{FF2B5EF4-FFF2-40B4-BE49-F238E27FC236}">
                <a16:creationId xmlns:a16="http://schemas.microsoft.com/office/drawing/2014/main" id="{374333A5-F623-4089-A39C-1196DB4EDC4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68241" y="2553014"/>
            <a:ext cx="1925802" cy="3389971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EA2A85F-66E5-482D-B858-6BD5177EE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10879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Lévy index as a critical exponent?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733246" y="1247351"/>
                <a:ext cx="8350369" cy="477388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QCD universality class ↔ 3D </a:t>
                </a:r>
                <a:r>
                  <a:rPr lang="en-US" dirty="0" err="1"/>
                  <a:t>Ising</a:t>
                </a:r>
                <a:endParaRPr lang="en-US" dirty="0"/>
              </a:p>
              <a:p>
                <a:pPr lvl="1"/>
                <a:r>
                  <a:rPr lang="en-US" dirty="0" err="1"/>
                  <a:t>Halasz</a:t>
                </a:r>
                <a:r>
                  <a:rPr lang="en-US" dirty="0"/>
                  <a:t> et al., Phys.Rev.D58 (1998) 096007</a:t>
                </a:r>
              </a:p>
              <a:p>
                <a:pPr lvl="1"/>
                <a:r>
                  <a:rPr lang="en-US" dirty="0" err="1"/>
                  <a:t>Stephanov</a:t>
                </a:r>
                <a:r>
                  <a:rPr lang="en-US" dirty="0"/>
                  <a:t> et al., Phys.Rev.Lett.81 (1998) 4816</a:t>
                </a:r>
              </a:p>
              <a:p>
                <a:r>
                  <a:rPr lang="en-US" dirty="0"/>
                  <a:t>At the critical point:</a:t>
                </a:r>
              </a:p>
              <a:p>
                <a:pPr lvl="1"/>
                <a:r>
                  <a:rPr lang="en-US" dirty="0"/>
                  <a:t>Random field 3D </a:t>
                </a:r>
                <a:r>
                  <a:rPr lang="en-US" dirty="0" err="1"/>
                  <a:t>Ising</a:t>
                </a:r>
                <a:r>
                  <a:rPr lang="en-US" dirty="0"/>
                  <a:t>: η = 0.50±0.05</a:t>
                </a:r>
                <a:br>
                  <a:rPr lang="en-US" dirty="0"/>
                </a:br>
                <a:r>
                  <a:rPr lang="en-US" dirty="0"/>
                  <a:t>Rieger, Phys.Rev.B52 (1995) 6659</a:t>
                </a:r>
              </a:p>
              <a:p>
                <a:pPr lvl="1"/>
                <a:r>
                  <a:rPr lang="en-US" dirty="0"/>
                  <a:t>3D </a:t>
                </a:r>
                <a:r>
                  <a:rPr lang="en-US" dirty="0" err="1"/>
                  <a:t>Ising</a:t>
                </a:r>
                <a:r>
                  <a:rPr lang="en-US" dirty="0"/>
                  <a:t>: η = 0.03631(3)</a:t>
                </a:r>
                <a:br>
                  <a:rPr lang="en-US" dirty="0"/>
                </a:br>
                <a:r>
                  <a:rPr lang="en-US" dirty="0"/>
                  <a:t>El-</a:t>
                </a:r>
                <a:r>
                  <a:rPr lang="en-US" dirty="0" err="1"/>
                  <a:t>Showk</a:t>
                </a:r>
                <a:r>
                  <a:rPr lang="en-US" dirty="0"/>
                  <a:t> et al., J.Stat.Phys.157 (4-5): 869</a:t>
                </a:r>
              </a:p>
              <a:p>
                <a:pPr>
                  <a:buFont typeface="Arial" charset="0"/>
                  <a:buChar char="•"/>
                </a:pPr>
                <a:r>
                  <a:rPr lang="en-US" dirty="0"/>
                  <a:t>Motivation for precise L</a:t>
                </a:r>
                <a:r>
                  <a:rPr lang="hu-HU" dirty="0"/>
                  <a:t>é</a:t>
                </a:r>
                <a:r>
                  <a:rPr lang="en-US" dirty="0" err="1"/>
                  <a:t>vy</a:t>
                </a:r>
                <a:r>
                  <a:rPr lang="en-US" dirty="0"/>
                  <a:t> HBT!</a:t>
                </a:r>
              </a:p>
              <a:p>
                <a:pPr>
                  <a:buFont typeface="Arial" charset="0"/>
                  <a:buChar char="•"/>
                </a:pPr>
                <a:r>
                  <a:rPr lang="en-US" sz="2100" dirty="0"/>
                  <a:t>Change in α</a:t>
                </a:r>
                <a:r>
                  <a:rPr lang="en-US" sz="2100" baseline="-25000" dirty="0"/>
                  <a:t>Levy</a:t>
                </a:r>
                <a:r>
                  <a:rPr lang="en-US" sz="2100" dirty="0"/>
                  <a:t> proximity </a:t>
                </a:r>
                <a:r>
                  <a:rPr lang="en-US" dirty="0"/>
                  <a:t>of CEP?</a:t>
                </a:r>
                <a:endParaRPr lang="hu-HU" dirty="0"/>
              </a:p>
              <a:p>
                <a:pPr>
                  <a:buFont typeface="Arial" charset="0"/>
                  <a:buChar char="•"/>
                </a:pPr>
                <a:r>
                  <a:rPr lang="en-US" dirty="0"/>
                  <a:t>Modulo finite size</a:t>
                </a:r>
                <a:r>
                  <a:rPr lang="hu-HU" dirty="0"/>
                  <a:t>/</a:t>
                </a:r>
                <a:r>
                  <a:rPr lang="hu-HU" dirty="0" err="1"/>
                  <a:t>time</a:t>
                </a:r>
                <a:r>
                  <a:rPr lang="hu-HU" dirty="0"/>
                  <a:t> and non-</a:t>
                </a:r>
                <a:r>
                  <a:rPr lang="hu-HU" dirty="0" err="1"/>
                  <a:t>equilibrium</a:t>
                </a:r>
                <a:r>
                  <a:rPr lang="hu-HU" dirty="0"/>
                  <a:t> </a:t>
                </a:r>
                <a:r>
                  <a:rPr lang="hu-HU" dirty="0" err="1"/>
                  <a:t>effects</a:t>
                </a:r>
                <a:endParaRPr lang="hu-HU" dirty="0"/>
              </a:p>
              <a:p>
                <a:pPr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what</a:t>
                </a:r>
                <a:r>
                  <a:rPr lang="hu-HU" dirty="0"/>
                  <a:t> </a:t>
                </a:r>
                <a:r>
                  <a:rPr lang="hu-HU" dirty="0" err="1"/>
                  <a:t>does</a:t>
                </a:r>
                <a:r>
                  <a:rPr lang="hu-HU" dirty="0"/>
                  <a:t> </a:t>
                </a:r>
                <a:r>
                  <a:rPr lang="hu-HU" dirty="0" err="1"/>
                  <a:t>power</a:t>
                </a:r>
                <a:r>
                  <a:rPr lang="hu-HU" dirty="0"/>
                  <a:t> </a:t>
                </a:r>
                <a:r>
                  <a:rPr lang="hu-HU" dirty="0" err="1"/>
                  <a:t>law</a:t>
                </a:r>
                <a:r>
                  <a:rPr lang="hu-HU" dirty="0"/>
                  <a:t> </a:t>
                </a:r>
                <a:r>
                  <a:rPr lang="hu-HU" dirty="0" err="1"/>
                  <a:t>exponent</a:t>
                </a:r>
                <a:r>
                  <a:rPr lang="hu-HU" dirty="0"/>
                  <a:t> </a:t>
                </a:r>
                <a:r>
                  <a:rPr lang="hu-HU" dirty="0" err="1"/>
                  <a:t>mean</a:t>
                </a:r>
                <a:r>
                  <a:rPr lang="hu-HU" dirty="0"/>
                  <a:t>?</a:t>
                </a:r>
                <a:endParaRPr lang="en-US" dirty="0"/>
              </a:p>
              <a:p>
                <a:pPr>
                  <a:buFont typeface="Arial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3246" y="1247351"/>
                <a:ext cx="8350369" cy="4773887"/>
              </a:xfrm>
              <a:blipFill>
                <a:blip r:embed="rId3"/>
                <a:stretch>
                  <a:fillRect l="-730" t="-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Csoportba foglalás 3">
            <a:extLst>
              <a:ext uri="{FF2B5EF4-FFF2-40B4-BE49-F238E27FC236}">
                <a16:creationId xmlns:a16="http://schemas.microsoft.com/office/drawing/2014/main" id="{0B1DECBE-7898-4547-ADC0-CE7F4446FE88}"/>
              </a:ext>
            </a:extLst>
          </p:cNvPr>
          <p:cNvGrpSpPr/>
          <p:nvPr/>
        </p:nvGrpSpPr>
        <p:grpSpPr>
          <a:xfrm>
            <a:off x="5270739" y="1423361"/>
            <a:ext cx="3859474" cy="3091308"/>
            <a:chOff x="5019261" y="1406107"/>
            <a:chExt cx="4077172" cy="3151692"/>
          </a:xfrm>
        </p:grpSpPr>
        <p:sp>
          <p:nvSpPr>
            <p:cNvPr id="9" name="Téglalap 8">
              <a:extLst>
                <a:ext uri="{FF2B5EF4-FFF2-40B4-BE49-F238E27FC236}">
                  <a16:creationId xmlns:a16="http://schemas.microsoft.com/office/drawing/2014/main" id="{9278C1CD-E354-427B-A5F7-64114DBB329C}"/>
                </a:ext>
              </a:extLst>
            </p:cNvPr>
            <p:cNvSpPr/>
            <p:nvPr/>
          </p:nvSpPr>
          <p:spPr>
            <a:xfrm>
              <a:off x="5667550" y="1406107"/>
              <a:ext cx="3390182" cy="258792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Csoportba foglalás 24">
              <a:extLst>
                <a:ext uri="{FF2B5EF4-FFF2-40B4-BE49-F238E27FC236}">
                  <a16:creationId xmlns:a16="http://schemas.microsoft.com/office/drawing/2014/main" id="{ED70482F-9C61-427D-9090-C1FCAD3932BD}"/>
                </a:ext>
              </a:extLst>
            </p:cNvPr>
            <p:cNvGrpSpPr/>
            <p:nvPr/>
          </p:nvGrpSpPr>
          <p:grpSpPr>
            <a:xfrm>
              <a:off x="5792632" y="1647647"/>
              <a:ext cx="3191774" cy="2087592"/>
              <a:chOff x="5792632" y="1647647"/>
              <a:chExt cx="3191774" cy="2087592"/>
            </a:xfrm>
          </p:grpSpPr>
          <p:sp>
            <p:nvSpPr>
              <p:cNvPr id="11" name="Szabadkézi sokszög: alakzat 10">
                <a:extLst>
                  <a:ext uri="{FF2B5EF4-FFF2-40B4-BE49-F238E27FC236}">
                    <a16:creationId xmlns:a16="http://schemas.microsoft.com/office/drawing/2014/main" id="{94A2090D-B291-44A7-AB30-29886EC74272}"/>
                  </a:ext>
                </a:extLst>
              </p:cNvPr>
              <p:cNvSpPr/>
              <p:nvPr/>
            </p:nvSpPr>
            <p:spPr>
              <a:xfrm>
                <a:off x="5792632" y="1647647"/>
                <a:ext cx="1595887" cy="2087592"/>
              </a:xfrm>
              <a:custGeom>
                <a:avLst/>
                <a:gdLst>
                  <a:gd name="connsiteX0" fmla="*/ 0 w 1595887"/>
                  <a:gd name="connsiteY0" fmla="*/ 0 h 2087592"/>
                  <a:gd name="connsiteX1" fmla="*/ 388188 w 1595887"/>
                  <a:gd name="connsiteY1" fmla="*/ 34505 h 2087592"/>
                  <a:gd name="connsiteX2" fmla="*/ 724619 w 1595887"/>
                  <a:gd name="connsiteY2" fmla="*/ 155275 h 2087592"/>
                  <a:gd name="connsiteX3" fmla="*/ 1043796 w 1595887"/>
                  <a:gd name="connsiteY3" fmla="*/ 457200 h 2087592"/>
                  <a:gd name="connsiteX4" fmla="*/ 1285336 w 1595887"/>
                  <a:gd name="connsiteY4" fmla="*/ 983411 h 2087592"/>
                  <a:gd name="connsiteX5" fmla="*/ 1492370 w 1595887"/>
                  <a:gd name="connsiteY5" fmla="*/ 1682150 h 2087592"/>
                  <a:gd name="connsiteX6" fmla="*/ 1595887 w 1595887"/>
                  <a:gd name="connsiteY6" fmla="*/ 2087592 h 208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5887" h="2087592">
                    <a:moveTo>
                      <a:pt x="0" y="0"/>
                    </a:moveTo>
                    <a:cubicBezTo>
                      <a:pt x="133709" y="4313"/>
                      <a:pt x="267418" y="8626"/>
                      <a:pt x="388188" y="34505"/>
                    </a:cubicBezTo>
                    <a:cubicBezTo>
                      <a:pt x="508958" y="60384"/>
                      <a:pt x="615351" y="84826"/>
                      <a:pt x="724619" y="155275"/>
                    </a:cubicBezTo>
                    <a:cubicBezTo>
                      <a:pt x="833887" y="225724"/>
                      <a:pt x="950343" y="319177"/>
                      <a:pt x="1043796" y="457200"/>
                    </a:cubicBezTo>
                    <a:cubicBezTo>
                      <a:pt x="1137249" y="595223"/>
                      <a:pt x="1210574" y="779253"/>
                      <a:pt x="1285336" y="983411"/>
                    </a:cubicBezTo>
                    <a:cubicBezTo>
                      <a:pt x="1360098" y="1187569"/>
                      <a:pt x="1440612" y="1498120"/>
                      <a:pt x="1492370" y="1682150"/>
                    </a:cubicBezTo>
                    <a:cubicBezTo>
                      <a:pt x="1544129" y="1866180"/>
                      <a:pt x="1570008" y="1976886"/>
                      <a:pt x="1595887" y="2087592"/>
                    </a:cubicBezTo>
                  </a:path>
                </a:pathLst>
              </a:cu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Szabadkézi sokszög: alakzat 11">
                <a:extLst>
                  <a:ext uri="{FF2B5EF4-FFF2-40B4-BE49-F238E27FC236}">
                    <a16:creationId xmlns:a16="http://schemas.microsoft.com/office/drawing/2014/main" id="{7D3F3448-11CF-4F47-BC7F-86F6FD127161}"/>
                  </a:ext>
                </a:extLst>
              </p:cNvPr>
              <p:cNvSpPr/>
              <p:nvPr/>
            </p:nvSpPr>
            <p:spPr>
              <a:xfrm rot="10800000" flipV="1">
                <a:off x="7388519" y="1647647"/>
                <a:ext cx="1595887" cy="2087592"/>
              </a:xfrm>
              <a:custGeom>
                <a:avLst/>
                <a:gdLst>
                  <a:gd name="connsiteX0" fmla="*/ 0 w 1595887"/>
                  <a:gd name="connsiteY0" fmla="*/ 0 h 2087592"/>
                  <a:gd name="connsiteX1" fmla="*/ 388188 w 1595887"/>
                  <a:gd name="connsiteY1" fmla="*/ 34505 h 2087592"/>
                  <a:gd name="connsiteX2" fmla="*/ 724619 w 1595887"/>
                  <a:gd name="connsiteY2" fmla="*/ 155275 h 2087592"/>
                  <a:gd name="connsiteX3" fmla="*/ 1043796 w 1595887"/>
                  <a:gd name="connsiteY3" fmla="*/ 457200 h 2087592"/>
                  <a:gd name="connsiteX4" fmla="*/ 1285336 w 1595887"/>
                  <a:gd name="connsiteY4" fmla="*/ 983411 h 2087592"/>
                  <a:gd name="connsiteX5" fmla="*/ 1492370 w 1595887"/>
                  <a:gd name="connsiteY5" fmla="*/ 1682150 h 2087592"/>
                  <a:gd name="connsiteX6" fmla="*/ 1595887 w 1595887"/>
                  <a:gd name="connsiteY6" fmla="*/ 2087592 h 208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5887" h="2087592">
                    <a:moveTo>
                      <a:pt x="0" y="0"/>
                    </a:moveTo>
                    <a:cubicBezTo>
                      <a:pt x="133709" y="4313"/>
                      <a:pt x="267418" y="8626"/>
                      <a:pt x="388188" y="34505"/>
                    </a:cubicBezTo>
                    <a:cubicBezTo>
                      <a:pt x="508958" y="60384"/>
                      <a:pt x="615351" y="84826"/>
                      <a:pt x="724619" y="155275"/>
                    </a:cubicBezTo>
                    <a:cubicBezTo>
                      <a:pt x="833887" y="225724"/>
                      <a:pt x="950343" y="319177"/>
                      <a:pt x="1043796" y="457200"/>
                    </a:cubicBezTo>
                    <a:cubicBezTo>
                      <a:pt x="1137249" y="595223"/>
                      <a:pt x="1210574" y="779253"/>
                      <a:pt x="1285336" y="983411"/>
                    </a:cubicBezTo>
                    <a:cubicBezTo>
                      <a:pt x="1360098" y="1187569"/>
                      <a:pt x="1440612" y="1498120"/>
                      <a:pt x="1492370" y="1682150"/>
                    </a:cubicBezTo>
                    <a:cubicBezTo>
                      <a:pt x="1544129" y="1866180"/>
                      <a:pt x="1570008" y="1976886"/>
                      <a:pt x="1595887" y="2087592"/>
                    </a:cubicBezTo>
                  </a:path>
                </a:pathLst>
              </a:cu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Szövegdoboz 12">
                  <a:extLst>
                    <a:ext uri="{FF2B5EF4-FFF2-40B4-BE49-F238E27FC236}">
                      <a16:creationId xmlns:a16="http://schemas.microsoft.com/office/drawing/2014/main" id="{76D89AB5-5546-4613-AB28-E7E3E55F65AF}"/>
                    </a:ext>
                  </a:extLst>
                </p:cNvPr>
                <p:cNvSpPr txBox="1"/>
                <p:nvPr/>
              </p:nvSpPr>
              <p:spPr>
                <a:xfrm>
                  <a:off x="6787906" y="4280800"/>
                  <a:ext cx="120122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)/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13" name="Szövegdoboz 12">
                  <a:extLst>
                    <a:ext uri="{FF2B5EF4-FFF2-40B4-BE49-F238E27FC236}">
                      <a16:creationId xmlns:a16="http://schemas.microsoft.com/office/drawing/2014/main" id="{76D89AB5-5546-4613-AB28-E7E3E55F65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7906" y="4280800"/>
                  <a:ext cx="1201226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9091" r="-2674" b="-3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Szövegdoboz 13">
                  <a:extLst>
                    <a:ext uri="{FF2B5EF4-FFF2-40B4-BE49-F238E27FC236}">
                      <a16:creationId xmlns:a16="http://schemas.microsoft.com/office/drawing/2014/main" id="{A80893D0-D047-4BED-B357-8423E55B41A5}"/>
                    </a:ext>
                  </a:extLst>
                </p:cNvPr>
                <p:cNvSpPr txBox="1"/>
                <p:nvPr/>
              </p:nvSpPr>
              <p:spPr>
                <a:xfrm rot="16200000">
                  <a:off x="3995615" y="2578375"/>
                  <a:ext cx="241662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Lévy index of stability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𝛼</m:t>
                      </m:r>
                    </m:oMath>
                  </a14:m>
                  <a:endParaRPr lang="en-US"/>
                </a:p>
              </p:txBody>
            </p:sp>
          </mc:Choice>
          <mc:Fallback xmlns="">
            <p:sp>
              <p:nvSpPr>
                <p:cNvPr id="14" name="Szövegdoboz 13">
                  <a:extLst>
                    <a:ext uri="{FF2B5EF4-FFF2-40B4-BE49-F238E27FC236}">
                      <a16:creationId xmlns:a16="http://schemas.microsoft.com/office/drawing/2014/main" id="{A80893D0-D047-4BED-B357-8423E55B41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995615" y="2578375"/>
                  <a:ext cx="2416624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10526" r="-33333" b="-23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Egyenes összekötő 15">
              <a:extLst>
                <a:ext uri="{FF2B5EF4-FFF2-40B4-BE49-F238E27FC236}">
                  <a16:creationId xmlns:a16="http://schemas.microsoft.com/office/drawing/2014/main" id="{2FCBE031-B622-419B-A30B-5BAC328A1F86}"/>
                </a:ext>
              </a:extLst>
            </p:cNvPr>
            <p:cNvCxnSpPr/>
            <p:nvPr/>
          </p:nvCxnSpPr>
          <p:spPr>
            <a:xfrm>
              <a:off x="5667550" y="1647647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gyenes összekötő 16">
              <a:extLst>
                <a:ext uri="{FF2B5EF4-FFF2-40B4-BE49-F238E27FC236}">
                  <a16:creationId xmlns:a16="http://schemas.microsoft.com/office/drawing/2014/main" id="{43322A53-313A-4D41-8DFA-B531ED51E059}"/>
                </a:ext>
              </a:extLst>
            </p:cNvPr>
            <p:cNvCxnSpPr/>
            <p:nvPr/>
          </p:nvCxnSpPr>
          <p:spPr>
            <a:xfrm>
              <a:off x="5668537" y="2333447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gyenes összekötő 17">
              <a:extLst>
                <a:ext uri="{FF2B5EF4-FFF2-40B4-BE49-F238E27FC236}">
                  <a16:creationId xmlns:a16="http://schemas.microsoft.com/office/drawing/2014/main" id="{49398380-5096-484C-89BA-E63A1E444FCD}"/>
                </a:ext>
              </a:extLst>
            </p:cNvPr>
            <p:cNvCxnSpPr/>
            <p:nvPr/>
          </p:nvCxnSpPr>
          <p:spPr>
            <a:xfrm>
              <a:off x="5667550" y="3040678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gyenes összekötő 18">
              <a:extLst>
                <a:ext uri="{FF2B5EF4-FFF2-40B4-BE49-F238E27FC236}">
                  <a16:creationId xmlns:a16="http://schemas.microsoft.com/office/drawing/2014/main" id="{33E10017-B148-4A9A-AFDD-C2FE04C895BE}"/>
                </a:ext>
              </a:extLst>
            </p:cNvPr>
            <p:cNvCxnSpPr/>
            <p:nvPr/>
          </p:nvCxnSpPr>
          <p:spPr>
            <a:xfrm>
              <a:off x="5667550" y="3738608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gyenes összekötő 19">
              <a:extLst>
                <a:ext uri="{FF2B5EF4-FFF2-40B4-BE49-F238E27FC236}">
                  <a16:creationId xmlns:a16="http://schemas.microsoft.com/office/drawing/2014/main" id="{8BEBF48B-5AE6-4A19-B5CA-3901B93431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10450" y="3958692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gyenes összekötő 20">
              <a:extLst>
                <a:ext uri="{FF2B5EF4-FFF2-40B4-BE49-F238E27FC236}">
                  <a16:creationId xmlns:a16="http://schemas.microsoft.com/office/drawing/2014/main" id="{E8747C8A-8E3B-4336-8919-51930AA0E2D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6458" y="3958693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gyenes összekötő 21">
              <a:extLst>
                <a:ext uri="{FF2B5EF4-FFF2-40B4-BE49-F238E27FC236}">
                  <a16:creationId xmlns:a16="http://schemas.microsoft.com/office/drawing/2014/main" id="{AC9E86B0-37EE-493F-AD8C-3353EB7D6BA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694119" y="3971195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Szövegdoboz 22">
              <a:extLst>
                <a:ext uri="{FF2B5EF4-FFF2-40B4-BE49-F238E27FC236}">
                  <a16:creationId xmlns:a16="http://schemas.microsoft.com/office/drawing/2014/main" id="{2683AFB5-165A-4016-B6E6-F3564ACFCCC2}"/>
                </a:ext>
              </a:extLst>
            </p:cNvPr>
            <p:cNvSpPr txBox="1"/>
            <p:nvPr/>
          </p:nvSpPr>
          <p:spPr>
            <a:xfrm>
              <a:off x="5716022" y="4001388"/>
              <a:ext cx="3380411" cy="3765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-0.5 </a:t>
              </a:r>
              <a:r>
                <a:rPr lang="en-US" sz="1700" dirty="0"/>
                <a:t>                </a:t>
              </a:r>
              <a:r>
                <a:rPr lang="en-US" dirty="0"/>
                <a:t> 0  </a:t>
              </a:r>
              <a:r>
                <a:rPr lang="en-US" sz="1700" dirty="0"/>
                <a:t>               </a:t>
              </a:r>
              <a:r>
                <a:rPr lang="en-US" dirty="0"/>
                <a:t> 0.5</a:t>
              </a:r>
            </a:p>
          </p:txBody>
        </p:sp>
        <p:sp>
          <p:nvSpPr>
            <p:cNvPr id="24" name="Szövegdoboz 23">
              <a:extLst>
                <a:ext uri="{FF2B5EF4-FFF2-40B4-BE49-F238E27FC236}">
                  <a16:creationId xmlns:a16="http://schemas.microsoft.com/office/drawing/2014/main" id="{E9BFE327-1FF3-470D-BA40-679732FF620A}"/>
                </a:ext>
              </a:extLst>
            </p:cNvPr>
            <p:cNvSpPr txBox="1"/>
            <p:nvPr/>
          </p:nvSpPr>
          <p:spPr>
            <a:xfrm>
              <a:off x="5231535" y="1451552"/>
              <a:ext cx="493124" cy="2476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00"/>
                </a:spcAft>
              </a:pPr>
              <a:r>
                <a:rPr lang="en-US" dirty="0"/>
                <a:t>2.0</a:t>
              </a:r>
            </a:p>
            <a:p>
              <a:pPr>
                <a:spcAft>
                  <a:spcPts val="100"/>
                </a:spcAft>
              </a:pPr>
              <a:endParaRPr lang="en-US" sz="1700" dirty="0"/>
            </a:p>
            <a:p>
              <a:pPr>
                <a:spcAft>
                  <a:spcPts val="100"/>
                </a:spcAft>
              </a:pPr>
              <a:endParaRPr lang="en-US" sz="1700" dirty="0"/>
            </a:p>
            <a:p>
              <a:pPr>
                <a:spcAft>
                  <a:spcPts val="100"/>
                </a:spcAft>
              </a:pPr>
              <a:endParaRPr lang="en-US" sz="1700" dirty="0"/>
            </a:p>
            <a:p>
              <a:pPr>
                <a:spcAft>
                  <a:spcPts val="100"/>
                </a:spcAft>
              </a:pPr>
              <a:endParaRPr lang="en-US" sz="1700" dirty="0"/>
            </a:p>
            <a:p>
              <a:pPr>
                <a:spcAft>
                  <a:spcPts val="100"/>
                </a:spcAft>
              </a:pPr>
              <a:r>
                <a:rPr lang="en-US" dirty="0"/>
                <a:t>1.0</a:t>
              </a:r>
            </a:p>
            <a:p>
              <a:pPr>
                <a:spcAft>
                  <a:spcPts val="100"/>
                </a:spcAft>
              </a:pPr>
              <a:r>
                <a:rPr lang="en-US" sz="2400" dirty="0"/>
                <a:t> </a:t>
              </a:r>
            </a:p>
            <a:p>
              <a:pPr>
                <a:spcAft>
                  <a:spcPts val="100"/>
                </a:spcAft>
              </a:pPr>
              <a:r>
                <a:rPr lang="en-US" dirty="0"/>
                <a:t>0.5</a:t>
              </a:r>
            </a:p>
          </p:txBody>
        </p:sp>
      </p:grpSp>
      <p:sp>
        <p:nvSpPr>
          <p:cNvPr id="26" name="Dátum helye 25">
            <a:extLst>
              <a:ext uri="{FF2B5EF4-FFF2-40B4-BE49-F238E27FC236}">
                <a16:creationId xmlns:a16="http://schemas.microsoft.com/office/drawing/2014/main" id="{787BA2B4-C8E9-478F-9FE9-2D34531E5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27" name="Élőláb helye 26">
            <a:extLst>
              <a:ext uri="{FF2B5EF4-FFF2-40B4-BE49-F238E27FC236}">
                <a16:creationId xmlns:a16="http://schemas.microsoft.com/office/drawing/2014/main" id="{9DAAB4BA-FE9C-4272-BE5A-04F3B7364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8231E32-7B56-4F2C-91CF-013331D51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2674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Levy HBT analysis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1112767"/>
            <a:ext cx="8350369" cy="4882591"/>
          </a:xfrm>
        </p:spPr>
        <p:txBody>
          <a:bodyPr>
            <a:noAutofit/>
          </a:bodyPr>
          <a:lstStyle/>
          <a:p>
            <a:r>
              <a:rPr lang="en-US" dirty="0"/>
              <a:t>Dataset used for the analysis:</a:t>
            </a:r>
          </a:p>
          <a:p>
            <a:pPr lvl="1">
              <a:spcAft>
                <a:spcPts val="200"/>
              </a:spcAft>
            </a:pPr>
            <a:r>
              <a:rPr lang="hu-HU" sz="1800" dirty="0" err="1"/>
              <a:t>Events</a:t>
            </a:r>
            <a:r>
              <a:rPr lang="hu-HU" sz="1800" dirty="0"/>
              <a:t>: </a:t>
            </a:r>
            <a:r>
              <a:rPr lang="en-US" sz="1800" dirty="0"/>
              <a:t>Run-10, </a:t>
            </a:r>
            <a:r>
              <a:rPr lang="hu-HU" sz="1800" dirty="0"/>
              <a:t> </a:t>
            </a:r>
            <a:r>
              <a:rPr lang="en-US" sz="1800" dirty="0" err="1"/>
              <a:t>Au+Au</a:t>
            </a:r>
            <a:r>
              <a:rPr lang="en-US" sz="1800" dirty="0"/>
              <a:t>, √</a:t>
            </a:r>
            <a:r>
              <a:rPr lang="en-US" sz="1800" dirty="0" err="1"/>
              <a:t>s</a:t>
            </a:r>
            <a:r>
              <a:rPr lang="en-US" sz="1800" baseline="-25000" dirty="0" err="1"/>
              <a:t>NN</a:t>
            </a:r>
            <a:r>
              <a:rPr lang="en-US" sz="1800" dirty="0"/>
              <a:t> = </a:t>
            </a:r>
            <a:r>
              <a:rPr lang="hu-HU" sz="1800" dirty="0"/>
              <a:t>39 </a:t>
            </a:r>
            <a:r>
              <a:rPr lang="hu-HU" sz="1800" dirty="0" err="1"/>
              <a:t>to</a:t>
            </a:r>
            <a:r>
              <a:rPr lang="hu-HU" sz="1800" dirty="0"/>
              <a:t> </a:t>
            </a:r>
            <a:r>
              <a:rPr lang="en-US" sz="1800" dirty="0"/>
              <a:t>200 GeV</a:t>
            </a:r>
            <a:r>
              <a:rPr lang="hu-HU" sz="1800" dirty="0"/>
              <a:t>, </a:t>
            </a:r>
            <a:r>
              <a:rPr lang="hu-HU" sz="1800" dirty="0" err="1"/>
              <a:t>varying</a:t>
            </a:r>
            <a:r>
              <a:rPr lang="hu-HU" sz="1800" dirty="0"/>
              <a:t> </a:t>
            </a:r>
            <a:r>
              <a:rPr lang="hu-HU" sz="1800" dirty="0" err="1"/>
              <a:t>centrality</a:t>
            </a:r>
            <a:r>
              <a:rPr lang="hu-HU" sz="1800" dirty="0"/>
              <a:t>, </a:t>
            </a:r>
            <a:r>
              <a:rPr lang="hu-HU" sz="1800" dirty="0" err="1"/>
              <a:t>zvertex</a:t>
            </a:r>
            <a:r>
              <a:rPr lang="hu-HU" sz="1800" dirty="0"/>
              <a:t> </a:t>
            </a:r>
            <a:r>
              <a:rPr lang="hu-HU" sz="1800" dirty="0" err="1"/>
              <a:t>cut</a:t>
            </a:r>
            <a:endParaRPr lang="en-US" sz="1800" dirty="0"/>
          </a:p>
          <a:p>
            <a:pPr lvl="1">
              <a:spcAft>
                <a:spcPts val="200"/>
              </a:spcAft>
            </a:pPr>
            <a:r>
              <a:rPr lang="en-US" sz="1800" dirty="0"/>
              <a:t>Particle identification:</a:t>
            </a:r>
          </a:p>
          <a:p>
            <a:pPr lvl="2"/>
            <a:r>
              <a:rPr lang="en-US" sz="1400" dirty="0"/>
              <a:t>time-of-flight data from </a:t>
            </a:r>
            <a:r>
              <a:rPr lang="en-US" sz="1400" dirty="0" err="1"/>
              <a:t>PbSc</a:t>
            </a:r>
            <a:r>
              <a:rPr lang="en-US" sz="1400" dirty="0"/>
              <a:t> East/West, TOF East/West, momentum, flight length</a:t>
            </a:r>
          </a:p>
          <a:p>
            <a:pPr lvl="2"/>
            <a:r>
              <a:rPr lang="en-US" sz="1400" dirty="0"/>
              <a:t>2σ cuts on m</a:t>
            </a:r>
            <a:r>
              <a:rPr lang="en-US" sz="1400" baseline="30000" dirty="0"/>
              <a:t>2</a:t>
            </a:r>
            <a:r>
              <a:rPr lang="en-US" sz="1400" dirty="0"/>
              <a:t> distribution</a:t>
            </a:r>
          </a:p>
          <a:p>
            <a:pPr lvl="1">
              <a:spcAft>
                <a:spcPts val="200"/>
              </a:spcAft>
            </a:pPr>
            <a:r>
              <a:rPr lang="en-US" sz="1800" dirty="0"/>
              <a:t>Single track cuts: </a:t>
            </a:r>
            <a:r>
              <a:rPr lang="en-US" sz="1400" dirty="0"/>
              <a:t>2 σ matching cuts in TOF &amp; </a:t>
            </a:r>
            <a:r>
              <a:rPr lang="en-US" sz="1400" dirty="0" err="1"/>
              <a:t>PbSc</a:t>
            </a:r>
            <a:r>
              <a:rPr lang="en-US" sz="1400" dirty="0"/>
              <a:t> for </a:t>
            </a:r>
            <a:r>
              <a:rPr lang="en-US" sz="1400" dirty="0" err="1"/>
              <a:t>pions</a:t>
            </a:r>
            <a:endParaRPr lang="en-US" sz="1400" dirty="0"/>
          </a:p>
          <a:p>
            <a:pPr lvl="1">
              <a:spcAft>
                <a:spcPts val="200"/>
              </a:spcAft>
            </a:pPr>
            <a:r>
              <a:rPr lang="en-US" sz="1800" dirty="0"/>
              <a:t>Pair-cuts:</a:t>
            </a:r>
          </a:p>
          <a:p>
            <a:pPr lvl="2">
              <a:spcBef>
                <a:spcPts val="0"/>
              </a:spcBef>
            </a:pPr>
            <a:r>
              <a:rPr lang="en-US" sz="1400" dirty="0"/>
              <a:t>A random member of pairs assoc. with hits on same tower were removed</a:t>
            </a:r>
          </a:p>
          <a:p>
            <a:pPr lvl="2">
              <a:spcBef>
                <a:spcPts val="0"/>
              </a:spcBef>
            </a:pPr>
            <a:r>
              <a:rPr lang="en-US" sz="1400" dirty="0"/>
              <a:t>customary shaped cuts in </a:t>
            </a:r>
            <a:r>
              <a:rPr lang="en-US" sz="1400" dirty="0" err="1"/>
              <a:t>Δφ</a:t>
            </a:r>
            <a:r>
              <a:rPr lang="en-US" sz="1400" dirty="0"/>
              <a:t> - </a:t>
            </a:r>
            <a:r>
              <a:rPr lang="en-US" sz="1400" dirty="0" err="1"/>
              <a:t>Δz</a:t>
            </a:r>
            <a:r>
              <a:rPr lang="en-US" sz="1400" dirty="0"/>
              <a:t> plane for Drift Chamber, </a:t>
            </a:r>
            <a:r>
              <a:rPr lang="en-US" sz="1400" dirty="0" err="1"/>
              <a:t>PbSc</a:t>
            </a:r>
            <a:r>
              <a:rPr lang="en-US" sz="1400" dirty="0"/>
              <a:t> East/West, TOF East/West</a:t>
            </a:r>
          </a:p>
          <a:p>
            <a:pPr>
              <a:spcBef>
                <a:spcPts val="400"/>
              </a:spcBef>
            </a:pPr>
            <a:r>
              <a:rPr lang="en-US" dirty="0"/>
              <a:t>1D</a:t>
            </a:r>
            <a:r>
              <a:rPr lang="hu-HU" dirty="0"/>
              <a:t>(2</a:t>
            </a:r>
            <a:r>
              <a:rPr lang="hu-HU" dirty="0">
                <a:latin typeface="Symbol" panose="05050102010706020507" pitchFamily="18" charset="2"/>
              </a:rPr>
              <a:t>p</a:t>
            </a:r>
            <a:r>
              <a:rPr lang="hu-HU" baseline="30000" dirty="0">
                <a:latin typeface="Gill Sans MT" panose="020B0502020104020203" pitchFamily="34" charset="-18"/>
              </a:rPr>
              <a:t>±</a:t>
            </a:r>
            <a:r>
              <a:rPr lang="hu-HU" dirty="0"/>
              <a:t>) </a:t>
            </a:r>
            <a:r>
              <a:rPr lang="hu-HU" dirty="0" err="1"/>
              <a:t>or</a:t>
            </a:r>
            <a:r>
              <a:rPr lang="hu-HU" dirty="0"/>
              <a:t> 3D(3</a:t>
            </a:r>
            <a:r>
              <a:rPr lang="hu-HU" dirty="0">
                <a:latin typeface="Symbol" panose="05050102010706020507" pitchFamily="18" charset="2"/>
              </a:rPr>
              <a:t>p</a:t>
            </a:r>
            <a:r>
              <a:rPr lang="hu-HU" baseline="30000" dirty="0">
                <a:latin typeface="Gill Sans MT" panose="020B0502020104020203" pitchFamily="34" charset="-18"/>
              </a:rPr>
              <a:t>±</a:t>
            </a:r>
            <a:r>
              <a:rPr lang="hu-HU" dirty="0"/>
              <a:t>)</a:t>
            </a:r>
            <a:r>
              <a:rPr lang="en-US" dirty="0"/>
              <a:t> corr. </a:t>
            </a:r>
            <a:r>
              <a:rPr lang="en-US" dirty="0" err="1"/>
              <a:t>func</a:t>
            </a:r>
            <a:r>
              <a:rPr lang="en-US" dirty="0"/>
              <a:t>. as a function of </a:t>
            </a:r>
            <a:r>
              <a:rPr lang="hu-HU" dirty="0"/>
              <a:t>Q</a:t>
            </a:r>
            <a:r>
              <a:rPr lang="en-US" baseline="-25000" dirty="0"/>
              <a:t>LCMS</a:t>
            </a:r>
            <a:r>
              <a:rPr lang="en-US" dirty="0"/>
              <a:t> in various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r>
              <a:rPr lang="en-US" dirty="0"/>
              <a:t> bins</a:t>
            </a:r>
          </a:p>
          <a:p>
            <a:pPr lvl="1">
              <a:buFont typeface="Arial" charset="0"/>
              <a:buChar char="•"/>
            </a:pPr>
            <a:r>
              <a:rPr lang="hu-HU" sz="1800" dirty="0"/>
              <a:t>Q</a:t>
            </a:r>
            <a:r>
              <a:rPr lang="en-US" sz="1800" baseline="-25000" dirty="0"/>
              <a:t>LCMS </a:t>
            </a:r>
            <a:r>
              <a:rPr lang="en-US" sz="1800" dirty="0"/>
              <a:t>is 3-momentum difference in longitudinal co-moving system </a:t>
            </a:r>
            <a:endParaRPr lang="hu-HU" sz="1800" dirty="0"/>
          </a:p>
          <a:p>
            <a:pPr lvl="1">
              <a:buFont typeface="Arial" charset="0"/>
              <a:buChar char="•"/>
            </a:pPr>
            <a:r>
              <a:rPr lang="hu-HU" sz="1800" dirty="0"/>
              <a:t>Q</a:t>
            </a:r>
            <a:r>
              <a:rPr lang="hu-HU" sz="1800" baseline="-25000" dirty="0"/>
              <a:t>12</a:t>
            </a:r>
            <a:r>
              <a:rPr lang="hu-HU" sz="1800" dirty="0"/>
              <a:t>, Q</a:t>
            </a:r>
            <a:r>
              <a:rPr lang="hu-HU" sz="1800" baseline="-25000" dirty="0"/>
              <a:t>23</a:t>
            </a:r>
            <a:r>
              <a:rPr lang="hu-HU" sz="1800" dirty="0"/>
              <a:t>, Q</a:t>
            </a:r>
            <a:r>
              <a:rPr lang="hu-HU" sz="1800" baseline="-25000" dirty="0"/>
              <a:t>31</a:t>
            </a:r>
            <a:r>
              <a:rPr lang="hu-HU" sz="1800" dirty="0"/>
              <a:t> </a:t>
            </a:r>
            <a:r>
              <a:rPr lang="hu-HU" sz="1800" dirty="0" err="1"/>
              <a:t>for</a:t>
            </a:r>
            <a:r>
              <a:rPr lang="hu-HU" sz="1800" dirty="0"/>
              <a:t> </a:t>
            </a:r>
            <a:r>
              <a:rPr lang="hu-HU" sz="1800" dirty="0" err="1"/>
              <a:t>the</a:t>
            </a:r>
            <a:r>
              <a:rPr lang="hu-HU" sz="1800" dirty="0"/>
              <a:t> </a:t>
            </a:r>
            <a:r>
              <a:rPr lang="hu-HU" sz="1800" dirty="0" err="1"/>
              <a:t>three-particle</a:t>
            </a:r>
            <a:r>
              <a:rPr lang="hu-HU" sz="1800" dirty="0"/>
              <a:t> </a:t>
            </a:r>
            <a:r>
              <a:rPr lang="hu-HU" sz="1800" dirty="0" err="1"/>
              <a:t>case</a:t>
            </a:r>
            <a:endParaRPr lang="en-US" sz="1800" dirty="0"/>
          </a:p>
          <a:p>
            <a:pPr lvl="1">
              <a:buFont typeface="Arial" charset="0"/>
              <a:buChar char="•"/>
            </a:pPr>
            <a:r>
              <a:rPr lang="en-US" sz="1800" dirty="0"/>
              <a:t>Levy fits for 31 </a:t>
            </a:r>
            <a:r>
              <a:rPr lang="en-US" sz="1800" dirty="0" err="1"/>
              <a:t>m</a:t>
            </a:r>
            <a:r>
              <a:rPr lang="en-US" sz="1800" baseline="-25000" dirty="0" err="1"/>
              <a:t>T</a:t>
            </a:r>
            <a:r>
              <a:rPr lang="en-US" sz="1800" dirty="0"/>
              <a:t> bins </a:t>
            </a:r>
            <a:r>
              <a:rPr lang="hu-HU" sz="1800" dirty="0"/>
              <a:t>(</a:t>
            </a:r>
            <a:r>
              <a:rPr lang="nl-NL" sz="1800" dirty="0"/>
              <a:t>0.228 &lt; m</a:t>
            </a:r>
            <a:r>
              <a:rPr lang="nl-NL" sz="1800" baseline="-25000" dirty="0"/>
              <a:t>T</a:t>
            </a:r>
            <a:r>
              <a:rPr lang="nl-NL" sz="1800" dirty="0"/>
              <a:t> &lt; 0.871 GeV/c</a:t>
            </a:r>
            <a:r>
              <a:rPr lang="hu-HU" sz="1800" dirty="0"/>
              <a:t>) </a:t>
            </a:r>
            <a:r>
              <a:rPr lang="en-US" sz="1800" dirty="0"/>
              <a:t>with Coulomb effect</a:t>
            </a:r>
          </a:p>
        </p:txBody>
      </p:sp>
      <p:sp>
        <p:nvSpPr>
          <p:cNvPr id="8" name="Dátum helye 7">
            <a:extLst>
              <a:ext uri="{FF2B5EF4-FFF2-40B4-BE49-F238E27FC236}">
                <a16:creationId xmlns:a16="http://schemas.microsoft.com/office/drawing/2014/main" id="{84C98464-F521-4FD3-B01E-E67CCC414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9" name="Élőláb helye 8">
            <a:extLst>
              <a:ext uri="{FF2B5EF4-FFF2-40B4-BE49-F238E27FC236}">
                <a16:creationId xmlns:a16="http://schemas.microsoft.com/office/drawing/2014/main" id="{9C03E98A-F846-452F-9ADD-3ED75B49E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7B50459-61D0-49B2-82C2-2C9CF73B7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6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24996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C</a:t>
            </a:r>
            <a:r>
              <a:rPr lang="hu-HU" baseline="-25000" dirty="0"/>
              <a:t>2</a:t>
            </a:r>
            <a:r>
              <a:rPr lang="en-US" dirty="0"/>
              <a:t>(</a:t>
            </a:r>
            <a:r>
              <a:rPr lang="hu-HU" dirty="0"/>
              <a:t>Q</a:t>
            </a:r>
            <a:r>
              <a:rPr lang="en-US" baseline="-25000" dirty="0"/>
              <a:t>LCMS</a:t>
            </a:r>
            <a:r>
              <a:rPr lang="en-US" dirty="0"/>
              <a:t>) </a:t>
            </a:r>
            <a:r>
              <a:rPr lang="hu-HU" dirty="0" err="1"/>
              <a:t>Correlation</a:t>
            </a:r>
            <a:r>
              <a:rPr lang="hu-HU" dirty="0"/>
              <a:t> </a:t>
            </a:r>
            <a:r>
              <a:rPr lang="hu-HU" dirty="0" err="1"/>
              <a:t>Function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</a:pPr>
            <a:r>
              <a:rPr lang="en-US" dirty="0"/>
              <a:t>Measured in 31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r>
              <a:rPr lang="en-US" dirty="0"/>
              <a:t> bins</a:t>
            </a:r>
          </a:p>
          <a:p>
            <a:pPr>
              <a:buFont typeface="Arial" charset="0"/>
              <a:buChar char="•"/>
            </a:pPr>
            <a:r>
              <a:rPr lang="en-US" dirty="0"/>
              <a:t>Fitted with Coulomb-</a:t>
            </a:r>
            <a:br>
              <a:rPr lang="en-US" dirty="0"/>
            </a:br>
            <a:r>
              <a:rPr lang="en-US" dirty="0"/>
              <a:t>incorporated function</a:t>
            </a:r>
          </a:p>
          <a:p>
            <a:pPr>
              <a:buFont typeface="Arial" charset="0"/>
              <a:buChar char="•"/>
            </a:pPr>
            <a:r>
              <a:rPr lang="en-US" dirty="0"/>
              <a:t>Coulomb-factor</a:t>
            </a:r>
            <a:br>
              <a:rPr lang="en-US" dirty="0"/>
            </a:br>
            <a:r>
              <a:rPr lang="en-US" dirty="0"/>
              <a:t>displayed separately</a:t>
            </a:r>
          </a:p>
          <a:p>
            <a:pPr>
              <a:buFont typeface="Arial" charset="0"/>
              <a:buChar char="•"/>
            </a:pPr>
            <a:r>
              <a:rPr lang="en-US" dirty="0"/>
              <a:t>All fits converged</a:t>
            </a:r>
          </a:p>
          <a:p>
            <a:pPr>
              <a:buFont typeface="Arial" charset="0"/>
              <a:buChar char="•"/>
            </a:pPr>
            <a:r>
              <a:rPr lang="en-US" dirty="0"/>
              <a:t>Confidence levels</a:t>
            </a:r>
            <a:br>
              <a:rPr lang="en-US" dirty="0"/>
            </a:br>
            <a:r>
              <a:rPr lang="en-US" dirty="0"/>
              <a:t>all acceptable</a:t>
            </a:r>
          </a:p>
          <a:p>
            <a:pPr>
              <a:buFont typeface="Arial" charset="0"/>
              <a:buChar char="•"/>
            </a:pPr>
            <a:r>
              <a:rPr lang="en-US" dirty="0"/>
              <a:t>χ values scatter</a:t>
            </a:r>
            <a:br>
              <a:rPr lang="en-US" dirty="0"/>
            </a:br>
            <a:r>
              <a:rPr lang="en-US" dirty="0"/>
              <a:t>around 0 properly</a:t>
            </a:r>
          </a:p>
          <a:p>
            <a:pPr>
              <a:buFont typeface="Arial" charset="0"/>
              <a:buChar char="•"/>
            </a:pPr>
            <a:r>
              <a:rPr lang="en-US" dirty="0"/>
              <a:t>Physical parameters:</a:t>
            </a:r>
            <a:br>
              <a:rPr lang="en-US" dirty="0"/>
            </a:br>
            <a:r>
              <a:rPr lang="en-US" dirty="0"/>
              <a:t>R, λ, α measured </a:t>
            </a:r>
            <a:br>
              <a:rPr lang="en-US" dirty="0"/>
            </a:br>
            <a:r>
              <a:rPr lang="en-US" dirty="0"/>
              <a:t>versus pair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endParaRPr lang="en-US" baseline="-25000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4BBDA8FF-680F-4935-8A21-E6E1233F9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219" y="1247350"/>
            <a:ext cx="5690396" cy="4402951"/>
          </a:xfrm>
          <a:prstGeom prst="rect">
            <a:avLst/>
          </a:prstGeom>
        </p:spPr>
      </p:pic>
      <p:sp>
        <p:nvSpPr>
          <p:cNvPr id="11" name="Téglalap 10">
            <a:extLst>
              <a:ext uri="{FF2B5EF4-FFF2-40B4-BE49-F238E27FC236}">
                <a16:creationId xmlns:a16="http://schemas.microsoft.com/office/drawing/2014/main" id="{4F0089B3-D566-428C-A693-130544B91C9B}"/>
              </a:ext>
            </a:extLst>
          </p:cNvPr>
          <p:cNvSpPr/>
          <p:nvPr/>
        </p:nvSpPr>
        <p:spPr>
          <a:xfrm>
            <a:off x="4934309" y="1673525"/>
            <a:ext cx="1578634" cy="63835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Nyíl: felfelé-lefelé mutató 11">
                <a:extLst>
                  <a:ext uri="{FF2B5EF4-FFF2-40B4-BE49-F238E27FC236}">
                    <a16:creationId xmlns:a16="http://schemas.microsoft.com/office/drawing/2014/main" id="{EEE1F21B-7EE0-4299-9C93-40B84AE3DF32}"/>
                  </a:ext>
                </a:extLst>
              </p:cNvPr>
              <p:cNvSpPr/>
              <p:nvPr/>
            </p:nvSpPr>
            <p:spPr>
              <a:xfrm>
                <a:off x="3864636" y="2303250"/>
                <a:ext cx="491705" cy="1811547"/>
              </a:xfrm>
              <a:prstGeom prst="upDownArrow">
                <a:avLst/>
              </a:prstGeom>
              <a:solidFill>
                <a:srgbClr val="B71E42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hu-HU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u-HU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Nyíl: felfelé-lefelé mutató 11">
                <a:extLst>
                  <a:ext uri="{FF2B5EF4-FFF2-40B4-BE49-F238E27FC236}">
                    <a16:creationId xmlns:a16="http://schemas.microsoft.com/office/drawing/2014/main" id="{EEE1F21B-7EE0-4299-9C93-40B84AE3DF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4636" y="2303250"/>
                <a:ext cx="491705" cy="1811547"/>
              </a:xfrm>
              <a:prstGeom prst="upDownArrow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Nyíl: felfelé-lefelé mutató 12">
                <a:extLst>
                  <a:ext uri="{FF2B5EF4-FFF2-40B4-BE49-F238E27FC236}">
                    <a16:creationId xmlns:a16="http://schemas.microsoft.com/office/drawing/2014/main" id="{9E9D9D41-E73F-4D71-B47B-F16C1F35E9F3}"/>
                  </a:ext>
                </a:extLst>
              </p:cNvPr>
              <p:cNvSpPr/>
              <p:nvPr/>
            </p:nvSpPr>
            <p:spPr>
              <a:xfrm rot="2732165">
                <a:off x="4464068" y="2843818"/>
                <a:ext cx="524849" cy="1166876"/>
              </a:xfrm>
              <a:prstGeom prst="upDownArrow">
                <a:avLst/>
              </a:prstGeom>
              <a:solidFill>
                <a:srgbClr val="B71E42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u-HU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Nyíl: felfelé-lefelé mutató 12">
                <a:extLst>
                  <a:ext uri="{FF2B5EF4-FFF2-40B4-BE49-F238E27FC236}">
                    <a16:creationId xmlns:a16="http://schemas.microsoft.com/office/drawing/2014/main" id="{9E9D9D41-E73F-4D71-B47B-F16C1F35E9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732165">
                <a:off x="4464068" y="2843818"/>
                <a:ext cx="524849" cy="1166876"/>
              </a:xfrm>
              <a:prstGeom prst="upDownArrow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Nyíl: felfelé-lefelé mutató 13">
                <a:extLst>
                  <a:ext uri="{FF2B5EF4-FFF2-40B4-BE49-F238E27FC236}">
                    <a16:creationId xmlns:a16="http://schemas.microsoft.com/office/drawing/2014/main" id="{16CA7585-3F42-490D-8CF1-B6ABF7624A79}"/>
                  </a:ext>
                </a:extLst>
              </p:cNvPr>
              <p:cNvSpPr/>
              <p:nvPr/>
            </p:nvSpPr>
            <p:spPr>
              <a:xfrm rot="5400000">
                <a:off x="4692335" y="3329291"/>
                <a:ext cx="466696" cy="1589128"/>
              </a:xfrm>
              <a:prstGeom prst="upDownArrow">
                <a:avLst/>
              </a:prstGeom>
              <a:solidFill>
                <a:srgbClr val="B71E42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4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hu-HU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Nyíl: felfelé-lefelé mutató 13">
                <a:extLst>
                  <a:ext uri="{FF2B5EF4-FFF2-40B4-BE49-F238E27FC236}">
                    <a16:creationId xmlns:a16="http://schemas.microsoft.com/office/drawing/2014/main" id="{16CA7585-3F42-490D-8CF1-B6ABF7624A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692335" y="3329291"/>
                <a:ext cx="466696" cy="1589128"/>
              </a:xfrm>
              <a:prstGeom prst="upDownArrow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Szövegdoboz 14">
            <a:extLst>
              <a:ext uri="{FF2B5EF4-FFF2-40B4-BE49-F238E27FC236}">
                <a16:creationId xmlns:a16="http://schemas.microsoft.com/office/drawing/2014/main" id="{29175900-6A93-40AC-9C03-F6DDDCEDA5B7}"/>
              </a:ext>
            </a:extLst>
          </p:cNvPr>
          <p:cNvSpPr txBox="1"/>
          <p:nvPr/>
        </p:nvSpPr>
        <p:spPr>
          <a:xfrm>
            <a:off x="4934309" y="5697694"/>
            <a:ext cx="2788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PHENIX,</a:t>
            </a:r>
            <a:r>
              <a:rPr lang="en-US" dirty="0"/>
              <a:t> arXiv:1709.05649 </a:t>
            </a:r>
          </a:p>
        </p:txBody>
      </p:sp>
      <p:sp>
        <p:nvSpPr>
          <p:cNvPr id="16" name="Dátum helye 15">
            <a:extLst>
              <a:ext uri="{FF2B5EF4-FFF2-40B4-BE49-F238E27FC236}">
                <a16:creationId xmlns:a16="http://schemas.microsoft.com/office/drawing/2014/main" id="{E603907F-4816-47D7-83D6-6B5A9E63D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17" name="Élőláb helye 16">
            <a:extLst>
              <a:ext uri="{FF2B5EF4-FFF2-40B4-BE49-F238E27FC236}">
                <a16:creationId xmlns:a16="http://schemas.microsoft.com/office/drawing/2014/main" id="{911C0650-174A-499C-9242-0158C3373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60BF8225-23F6-46F9-8C45-2C8F90764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7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6136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Lévy exponent</a:t>
            </a:r>
            <a:r>
              <a:rPr lang="hu-HU" dirty="0"/>
              <a:t> (</a:t>
            </a:r>
            <a:r>
              <a:rPr lang="hu-HU" dirty="0" err="1"/>
              <a:t>shape</a:t>
            </a:r>
            <a:r>
              <a:rPr lang="hu-HU" dirty="0"/>
              <a:t> </a:t>
            </a:r>
            <a:r>
              <a:rPr lang="hu-HU" dirty="0" err="1"/>
              <a:t>parameter</a:t>
            </a:r>
            <a:r>
              <a:rPr lang="hu-HU" dirty="0"/>
              <a:t>)</a:t>
            </a:r>
            <a:r>
              <a:rPr lang="en-US" dirty="0"/>
              <a:t> </a:t>
            </a:r>
            <a:r>
              <a:rPr lang="en-US" cap="none" dirty="0"/>
              <a:t>α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4652125"/>
            <a:ext cx="8350369" cy="1558859"/>
          </a:xfrm>
        </p:spPr>
        <p:txBody>
          <a:bodyPr>
            <a:normAutofit lnSpcReduction="10000"/>
          </a:bodyPr>
          <a:lstStyle/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hu-HU" dirty="0"/>
              <a:t>M</a:t>
            </a:r>
            <a:r>
              <a:rPr lang="en-US" dirty="0" err="1"/>
              <a:t>easured</a:t>
            </a:r>
            <a:r>
              <a:rPr lang="en-US" dirty="0"/>
              <a:t> value far from Gaussian (α = 2)</a:t>
            </a:r>
            <a:r>
              <a:rPr lang="hu-HU" dirty="0"/>
              <a:t>, </a:t>
            </a:r>
            <a:r>
              <a:rPr lang="en-US" dirty="0"/>
              <a:t>inconsistent with expo</a:t>
            </a:r>
            <a:r>
              <a:rPr lang="hu-HU" dirty="0"/>
              <a:t>.</a:t>
            </a:r>
            <a:r>
              <a:rPr lang="en-US" dirty="0"/>
              <a:t> (α = 1)</a:t>
            </a: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US" dirty="0"/>
              <a:t>Also far from the random field 3D </a:t>
            </a:r>
            <a:r>
              <a:rPr lang="en-US" dirty="0" err="1"/>
              <a:t>Ising</a:t>
            </a:r>
            <a:r>
              <a:rPr lang="en-US" dirty="0"/>
              <a:t> value at CEP (α = 0.5)</a:t>
            </a:r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en-US" dirty="0"/>
              <a:t>More or less constant (at least within systematic uncertainties)</a:t>
            </a:r>
            <a:endParaRPr lang="hu-HU" dirty="0"/>
          </a:p>
          <a:p>
            <a:pPr>
              <a:spcBef>
                <a:spcPts val="200"/>
              </a:spcBef>
              <a:buFont typeface="Arial" charset="0"/>
              <a:buChar char="•"/>
            </a:pPr>
            <a:r>
              <a:rPr lang="hu-HU" dirty="0" err="1"/>
              <a:t>What</a:t>
            </a:r>
            <a:r>
              <a:rPr lang="hu-HU" dirty="0"/>
              <a:t> </a:t>
            </a:r>
            <a:r>
              <a:rPr lang="hu-HU" dirty="0" err="1"/>
              <a:t>do</a:t>
            </a:r>
            <a:r>
              <a:rPr lang="hu-HU" dirty="0"/>
              <a:t> </a:t>
            </a:r>
            <a:r>
              <a:rPr lang="hu-HU" dirty="0" err="1"/>
              <a:t>models</a:t>
            </a:r>
            <a:r>
              <a:rPr lang="hu-HU" dirty="0"/>
              <a:t> and </a:t>
            </a:r>
            <a:r>
              <a:rPr lang="hu-HU" dirty="0" err="1"/>
              <a:t>calculations</a:t>
            </a:r>
            <a:r>
              <a:rPr lang="hu-HU" dirty="0"/>
              <a:t> </a:t>
            </a:r>
            <a:r>
              <a:rPr lang="hu-HU" dirty="0" err="1"/>
              <a:t>say</a:t>
            </a:r>
            <a:r>
              <a:rPr lang="hu-HU" dirty="0"/>
              <a:t>?</a:t>
            </a:r>
            <a:endParaRPr lang="en-US" dirty="0"/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82FE092F-E41B-4490-A57F-9BE0A8496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790" y="1198388"/>
            <a:ext cx="4657694" cy="3470300"/>
          </a:xfrm>
          <a:prstGeom prst="rect">
            <a:avLst/>
          </a:prstGeom>
        </p:spPr>
      </p:pic>
      <p:cxnSp>
        <p:nvCxnSpPr>
          <p:cNvPr id="11" name="Egyenes összekötő 10">
            <a:extLst>
              <a:ext uri="{FF2B5EF4-FFF2-40B4-BE49-F238E27FC236}">
                <a16:creationId xmlns:a16="http://schemas.microsoft.com/office/drawing/2014/main" id="{B4A11F1A-FC99-4C81-B0FF-965FDC825EDD}"/>
              </a:ext>
            </a:extLst>
          </p:cNvPr>
          <p:cNvCxnSpPr>
            <a:cxnSpLocks/>
          </p:cNvCxnSpPr>
          <p:nvPr/>
        </p:nvCxnSpPr>
        <p:spPr>
          <a:xfrm>
            <a:off x="2475783" y="3295287"/>
            <a:ext cx="4252823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>
            <a:extLst>
              <a:ext uri="{FF2B5EF4-FFF2-40B4-BE49-F238E27FC236}">
                <a16:creationId xmlns:a16="http://schemas.microsoft.com/office/drawing/2014/main" id="{ECF2ABD1-1D09-49A9-9C96-54ACA217C8A4}"/>
              </a:ext>
            </a:extLst>
          </p:cNvPr>
          <p:cNvCxnSpPr>
            <a:cxnSpLocks/>
          </p:cNvCxnSpPr>
          <p:nvPr/>
        </p:nvCxnSpPr>
        <p:spPr>
          <a:xfrm>
            <a:off x="2475783" y="1265204"/>
            <a:ext cx="4252823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13">
            <a:extLst>
              <a:ext uri="{FF2B5EF4-FFF2-40B4-BE49-F238E27FC236}">
                <a16:creationId xmlns:a16="http://schemas.microsoft.com/office/drawing/2014/main" id="{79B318EC-DA49-4C17-AD01-1749E58A5B1B}"/>
              </a:ext>
            </a:extLst>
          </p:cNvPr>
          <p:cNvCxnSpPr>
            <a:cxnSpLocks/>
          </p:cNvCxnSpPr>
          <p:nvPr/>
        </p:nvCxnSpPr>
        <p:spPr>
          <a:xfrm>
            <a:off x="2484409" y="4307453"/>
            <a:ext cx="4252823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Szövegdoboz 14">
                <a:extLst>
                  <a:ext uri="{FF2B5EF4-FFF2-40B4-BE49-F238E27FC236}">
                    <a16:creationId xmlns:a16="http://schemas.microsoft.com/office/drawing/2014/main" id="{A8DD723F-90B2-4FA5-9CD7-D1357ADDF540}"/>
                  </a:ext>
                </a:extLst>
              </p:cNvPr>
              <p:cNvSpPr txBox="1"/>
              <p:nvPr/>
            </p:nvSpPr>
            <p:spPr>
              <a:xfrm>
                <a:off x="6840893" y="4168953"/>
                <a:ext cx="21662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hu-HU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hu-HU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hu-HU" dirty="0">
                    <a:solidFill>
                      <a:schemeClr val="accent1"/>
                    </a:solidFill>
                  </a:rPr>
                  <a:t> (</a:t>
                </a:r>
                <a:r>
                  <a:rPr lang="hu-HU" dirty="0" err="1">
                    <a:solidFill>
                      <a:schemeClr val="accent1"/>
                    </a:solidFill>
                  </a:rPr>
                  <a:t>rfd</a:t>
                </a:r>
                <a:r>
                  <a:rPr lang="hu-HU" dirty="0">
                    <a:solidFill>
                      <a:schemeClr val="accent1"/>
                    </a:solidFill>
                  </a:rPr>
                  <a:t> </a:t>
                </a:r>
                <a:r>
                  <a:rPr lang="hu-HU" dirty="0" err="1">
                    <a:solidFill>
                      <a:schemeClr val="accent1"/>
                    </a:solidFill>
                  </a:rPr>
                  <a:t>Ising</a:t>
                </a:r>
                <a:r>
                  <a:rPr lang="hu-HU" dirty="0">
                    <a:solidFill>
                      <a:schemeClr val="accent1"/>
                    </a:solidFill>
                  </a:rPr>
                  <a:t> CEP)</a:t>
                </a:r>
                <a:endParaRPr 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5" name="Szövegdoboz 14">
                <a:extLst>
                  <a:ext uri="{FF2B5EF4-FFF2-40B4-BE49-F238E27FC236}">
                    <a16:creationId xmlns:a16="http://schemas.microsoft.com/office/drawing/2014/main" id="{A8DD723F-90B2-4FA5-9CD7-D1357ADDF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893" y="4168953"/>
                <a:ext cx="2166234" cy="276999"/>
              </a:xfrm>
              <a:prstGeom prst="rect">
                <a:avLst/>
              </a:prstGeom>
              <a:blipFill>
                <a:blip r:embed="rId3"/>
                <a:stretch>
                  <a:fillRect l="-2809" t="-28889" r="-5618" b="-5111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Szövegdoboz 15">
                <a:extLst>
                  <a:ext uri="{FF2B5EF4-FFF2-40B4-BE49-F238E27FC236}">
                    <a16:creationId xmlns:a16="http://schemas.microsoft.com/office/drawing/2014/main" id="{9CDE95E5-7E34-43E5-B0C2-FC990D70D45B}"/>
                  </a:ext>
                </a:extLst>
              </p:cNvPr>
              <p:cNvSpPr txBox="1"/>
              <p:nvPr/>
            </p:nvSpPr>
            <p:spPr>
              <a:xfrm>
                <a:off x="6840893" y="3156787"/>
                <a:ext cx="165154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hu-HU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hu-HU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=1.0</m:t>
                    </m:r>
                  </m:oMath>
                </a14:m>
                <a:r>
                  <a:rPr lang="hu-HU" dirty="0">
                    <a:solidFill>
                      <a:schemeClr val="accent1"/>
                    </a:solidFill>
                  </a:rPr>
                  <a:t> (Cauchy)</a:t>
                </a:r>
                <a:endParaRPr 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6" name="Szövegdoboz 15">
                <a:extLst>
                  <a:ext uri="{FF2B5EF4-FFF2-40B4-BE49-F238E27FC236}">
                    <a16:creationId xmlns:a16="http://schemas.microsoft.com/office/drawing/2014/main" id="{9CDE95E5-7E34-43E5-B0C2-FC990D70D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893" y="3156787"/>
                <a:ext cx="1651542" cy="276999"/>
              </a:xfrm>
              <a:prstGeom prst="rect">
                <a:avLst/>
              </a:prstGeom>
              <a:blipFill>
                <a:blip r:embed="rId4"/>
                <a:stretch>
                  <a:fillRect l="-3690" t="-28889" r="-8487" b="-5111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Szövegdoboz 16">
                <a:extLst>
                  <a:ext uri="{FF2B5EF4-FFF2-40B4-BE49-F238E27FC236}">
                    <a16:creationId xmlns:a16="http://schemas.microsoft.com/office/drawing/2014/main" id="{63FD4DE8-D782-4650-AAD4-389BEA56D247}"/>
                  </a:ext>
                </a:extLst>
              </p:cNvPr>
              <p:cNvSpPr txBox="1"/>
              <p:nvPr/>
            </p:nvSpPr>
            <p:spPr>
              <a:xfrm>
                <a:off x="6840893" y="1126704"/>
                <a:ext cx="155597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hu-HU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hu-HU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=2.0</m:t>
                    </m:r>
                  </m:oMath>
                </a14:m>
                <a:r>
                  <a:rPr lang="hu-HU" dirty="0">
                    <a:solidFill>
                      <a:schemeClr val="accent1"/>
                    </a:solidFill>
                  </a:rPr>
                  <a:t> (Gauss)</a:t>
                </a:r>
                <a:endParaRPr lang="en-US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7" name="Szövegdoboz 16">
                <a:extLst>
                  <a:ext uri="{FF2B5EF4-FFF2-40B4-BE49-F238E27FC236}">
                    <a16:creationId xmlns:a16="http://schemas.microsoft.com/office/drawing/2014/main" id="{63FD4DE8-D782-4650-AAD4-389BEA56D2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893" y="1126704"/>
                <a:ext cx="1555975" cy="276999"/>
              </a:xfrm>
              <a:prstGeom prst="rect">
                <a:avLst/>
              </a:prstGeom>
              <a:blipFill>
                <a:blip r:embed="rId5"/>
                <a:stretch>
                  <a:fillRect l="-3922" t="-28889" r="-7059" b="-51111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Dátum helye 17">
            <a:extLst>
              <a:ext uri="{FF2B5EF4-FFF2-40B4-BE49-F238E27FC236}">
                <a16:creationId xmlns:a16="http://schemas.microsoft.com/office/drawing/2014/main" id="{D698E97F-24B5-4033-A40B-6771F1C16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19" name="Élőláb helye 18">
            <a:extLst>
              <a:ext uri="{FF2B5EF4-FFF2-40B4-BE49-F238E27FC236}">
                <a16:creationId xmlns:a16="http://schemas.microsoft.com/office/drawing/2014/main" id="{47824548-082B-45B6-91D5-DDAA4638F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dirty="0"/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48B97E8C-2022-4769-8AB4-343BE014F8ED}"/>
              </a:ext>
            </a:extLst>
          </p:cNvPr>
          <p:cNvSpPr txBox="1"/>
          <p:nvPr/>
        </p:nvSpPr>
        <p:spPr>
          <a:xfrm>
            <a:off x="3207741" y="3778116"/>
            <a:ext cx="2788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PHENIX,</a:t>
            </a:r>
            <a:r>
              <a:rPr lang="en-US" dirty="0"/>
              <a:t> arXiv:1709.05649 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7FA2B186-4133-4EB1-99C7-3B1BCFDB5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8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23988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</a:t>
            </a:r>
            <a:r>
              <a:rPr lang="hu-HU" dirty="0"/>
              <a:t>é</a:t>
            </a:r>
            <a:r>
              <a:rPr lang="en-US" dirty="0" err="1"/>
              <a:t>vy</a:t>
            </a:r>
            <a:r>
              <a:rPr lang="en-US" dirty="0"/>
              <a:t> scale parameter 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33246" y="4498276"/>
            <a:ext cx="8350369" cy="1522962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buFont typeface="Arial" charset="0"/>
              <a:buChar char="•"/>
            </a:pPr>
            <a:r>
              <a:rPr lang="en-US" dirty="0"/>
              <a:t>Similar decreasing trend as Gaussian HBT radii</a:t>
            </a:r>
            <a:r>
              <a:rPr lang="hu-HU" dirty="0"/>
              <a:t>, </a:t>
            </a:r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it</a:t>
            </a:r>
            <a:r>
              <a:rPr lang="hu-HU" dirty="0"/>
              <a:t> is </a:t>
            </a:r>
            <a:r>
              <a:rPr lang="hu-HU" dirty="0" err="1"/>
              <a:t>not</a:t>
            </a:r>
            <a:r>
              <a:rPr lang="hu-HU" dirty="0"/>
              <a:t> an RMS!</a:t>
            </a:r>
            <a:endParaRPr lang="en-US" dirty="0"/>
          </a:p>
          <a:p>
            <a:pPr>
              <a:spcBef>
                <a:spcPts val="400"/>
              </a:spcBef>
              <a:buFont typeface="Arial" charset="0"/>
              <a:buChar char="•"/>
            </a:pPr>
            <a:r>
              <a:rPr lang="en-US" dirty="0"/>
              <a:t>Hydro behavior not invalid</a:t>
            </a:r>
          </a:p>
          <a:p>
            <a:pPr>
              <a:spcBef>
                <a:spcPts val="400"/>
              </a:spcBef>
              <a:buFont typeface="Arial" charset="0"/>
              <a:buChar char="•"/>
            </a:pPr>
            <a:r>
              <a:rPr lang="en-US" dirty="0"/>
              <a:t>The linear scaling of 1/R</a:t>
            </a:r>
            <a:r>
              <a:rPr lang="en-US" baseline="30000" dirty="0"/>
              <a:t>2</a:t>
            </a:r>
            <a:r>
              <a:rPr lang="en-US" dirty="0"/>
              <a:t>, breaks for high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r>
              <a:rPr lang="hu-HU" dirty="0"/>
              <a:t>?</a:t>
            </a:r>
            <a:endParaRPr lang="en-US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7AFEEDDE-4368-4674-BB9B-6D39A798A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2982"/>
            <a:ext cx="9144000" cy="3245079"/>
          </a:xfrm>
          <a:prstGeom prst="rect">
            <a:avLst/>
          </a:prstGeom>
        </p:spPr>
      </p:pic>
      <p:sp>
        <p:nvSpPr>
          <p:cNvPr id="11" name="Dátum helye 10">
            <a:extLst>
              <a:ext uri="{FF2B5EF4-FFF2-40B4-BE49-F238E27FC236}">
                <a16:creationId xmlns:a16="http://schemas.microsoft.com/office/drawing/2014/main" id="{1EDEDB2E-A760-4909-A0DF-A5F710F3E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March 30, 2018</a:t>
            </a:r>
            <a:endParaRPr lang="en-US" noProof="0" dirty="0"/>
          </a:p>
        </p:txBody>
      </p:sp>
      <p:sp>
        <p:nvSpPr>
          <p:cNvPr id="12" name="Élőláb helye 11">
            <a:extLst>
              <a:ext uri="{FF2B5EF4-FFF2-40B4-BE49-F238E27FC236}">
                <a16:creationId xmlns:a16="http://schemas.microsoft.com/office/drawing/2014/main" id="{58DCA16C-6AED-4EE2-9407-635A29520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 (Eötvös U) @ WWND 2018</a:t>
            </a:r>
            <a:endParaRPr lang="en-US" dirty="0"/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D832B716-8202-4692-B971-95F04E576905}"/>
              </a:ext>
            </a:extLst>
          </p:cNvPr>
          <p:cNvSpPr txBox="1"/>
          <p:nvPr/>
        </p:nvSpPr>
        <p:spPr>
          <a:xfrm>
            <a:off x="6449388" y="5722121"/>
            <a:ext cx="2788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PHENIX,</a:t>
            </a:r>
            <a:r>
              <a:rPr lang="en-US" dirty="0"/>
              <a:t> arXiv:1709.05649 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A0665896-9AA7-4123-9937-C31F194C3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9</a:t>
            </a:fld>
            <a:r>
              <a:rPr lang="en-US" sz="1000"/>
              <a:t>/</a:t>
            </a:r>
            <a:r>
              <a:rPr lang="hu-HU" sz="1000"/>
              <a:t>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17883195"/>
      </p:ext>
    </p:extLst>
  </p:cSld>
  <p:clrMapOvr>
    <a:masterClrMapping/>
  </p:clrMapOvr>
</p:sld>
</file>

<file path=ppt/theme/theme1.xml><?xml version="1.0" encoding="utf-8"?>
<a:theme xmlns:a="http://schemas.openxmlformats.org/drawingml/2006/main" name="Galéria">
  <a:themeElements>
    <a:clrScheme name="1. egyéni sém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B71E42"/>
      </a:hlink>
      <a:folHlink>
        <a:srgbClr val="B71E42"/>
      </a:folHlink>
    </a:clrScheme>
    <a:fontScheme name="Galéri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éri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2678</TotalTime>
  <Words>2017</Words>
  <Application>Microsoft Office PowerPoint</Application>
  <PresentationFormat>Diavetítés a képernyőre (4:3 oldalarány)</PresentationFormat>
  <Paragraphs>404</Paragraphs>
  <Slides>31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31</vt:i4>
      </vt:variant>
    </vt:vector>
  </HeadingPairs>
  <TitlesOfParts>
    <vt:vector size="37" baseType="lpstr">
      <vt:lpstr>Arial</vt:lpstr>
      <vt:lpstr>Calibri</vt:lpstr>
      <vt:lpstr>Cambria Math</vt:lpstr>
      <vt:lpstr>Gill Sans MT</vt:lpstr>
      <vt:lpstr>Symbol</vt:lpstr>
      <vt:lpstr>Galéria</vt:lpstr>
      <vt:lpstr>2- and 3-pion  Lévy femtoscopy  With PHENIX</vt:lpstr>
      <vt:lpstr>The PHENIX experiment and the BES</vt:lpstr>
      <vt:lpstr>Femtoscopy: The HBT effect</vt:lpstr>
      <vt:lpstr>LÉvy distributions in heavy ion physics</vt:lpstr>
      <vt:lpstr>Lévy index as a critical exponent?</vt:lpstr>
      <vt:lpstr>Levy HBT analysis</vt:lpstr>
      <vt:lpstr>Example C2(QLCMS) Correlation Function</vt:lpstr>
      <vt:lpstr>Lévy exponent (shape parameter) α</vt:lpstr>
      <vt:lpstr>Lévy scale parameter R</vt:lpstr>
      <vt:lpstr>Correlation strength λ: Core/Halo</vt:lpstr>
      <vt:lpstr>Correlation strength λ: IN-Medium mass?</vt:lpstr>
      <vt:lpstr>New scaling parameter "R"  ̂</vt:lpstr>
      <vt:lpstr>Lévy exponent α VS Centrality and √(s_NN )</vt:lpstr>
      <vt:lpstr>Levy R: similar hydro trends for all cases</vt:lpstr>
      <vt:lpstr>Hole in λ(mT): all investigated energies</vt:lpstr>
      <vt:lpstr>"R"  ̂ scaling: all energies and centralities</vt:lpstr>
      <vt:lpstr>Three-pion correlations: Motivation</vt:lpstr>
      <vt:lpstr>Example correlation function fits</vt:lpstr>
      <vt:lpstr>Three-pion correlation strength</vt:lpstr>
      <vt:lpstr>Test of core-halo model / coherence</vt:lpstr>
      <vt:lpstr>Determine core and coherence fraction</vt:lpstr>
      <vt:lpstr>LÉVY HBT status from 39 to 200 GeV</vt:lpstr>
      <vt:lpstr>Open questions</vt:lpstr>
      <vt:lpstr>Lévy HBT with PHENIX</vt:lpstr>
      <vt:lpstr>Thank you for your attention</vt:lpstr>
      <vt:lpstr>BACKUP</vt:lpstr>
      <vt:lpstr>Lévy Versus Gauss versus exponential</vt:lpstr>
      <vt:lpstr>Physical fit parameter results</vt:lpstr>
      <vt:lpstr>Coll. energy &amp; Centrality dependence</vt:lpstr>
      <vt:lpstr>3D analysis</vt:lpstr>
      <vt:lpstr>Kaon analysis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Cím</dc:title>
  <dc:creator>Csanad Mate</dc:creator>
  <cp:lastModifiedBy>Csanad Mate</cp:lastModifiedBy>
  <cp:revision>291</cp:revision>
  <dcterms:created xsi:type="dcterms:W3CDTF">2017-08-25T09:24:55Z</dcterms:created>
  <dcterms:modified xsi:type="dcterms:W3CDTF">2018-03-30T12:32:04Z</dcterms:modified>
</cp:coreProperties>
</file>