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93" r:id="rId3"/>
    <p:sldId id="279" r:id="rId4"/>
    <p:sldId id="288" r:id="rId5"/>
    <p:sldId id="289" r:id="rId6"/>
    <p:sldId id="291" r:id="rId7"/>
    <p:sldId id="309" r:id="rId8"/>
    <p:sldId id="310" r:id="rId9"/>
    <p:sldId id="308" r:id="rId10"/>
    <p:sldId id="296" r:id="rId11"/>
    <p:sldId id="307" r:id="rId12"/>
    <p:sldId id="305" r:id="rId13"/>
    <p:sldId id="300" r:id="rId14"/>
    <p:sldId id="272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CDC301"/>
    <a:srgbClr val="1B4185"/>
    <a:srgbClr val="002060"/>
    <a:srgbClr val="385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8953" autoAdjust="0"/>
  </p:normalViewPr>
  <p:slideViewPr>
    <p:cSldViewPr>
      <p:cViewPr varScale="1">
        <p:scale>
          <a:sx n="100" d="100"/>
          <a:sy n="100" d="100"/>
        </p:scale>
        <p:origin x="145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vs-grp01.zih.tu-dresden.de\iktpor\01%20Netzwerk%20Teilchenwelt\06%20Programmstufen%20Netzwerk\06.09%20Fellows\Statistik\Auszug_DB_20170828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pPr>
            <a:r>
              <a:rPr lang="de-DE" sz="20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Fellow</a:t>
            </a:r>
            <a:r>
              <a:rPr lang="de-DE" sz="2000" b="1" baseline="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s an den</a:t>
            </a:r>
            <a:r>
              <a:rPr lang="de-DE" sz="20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</a:t>
            </a:r>
            <a:r>
              <a:rPr lang="de-DE" sz="2000" b="1" dirty="0">
                <a:solidFill>
                  <a:srgbClr val="013476"/>
                </a:solidFill>
                <a:latin typeface="Arial Narrow" panose="020B0606020202030204" pitchFamily="34" charset="0"/>
              </a:rPr>
              <a:t>Standorten (N=94)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13476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CDC350"/>
            </a:solidFill>
            <a:ln>
              <a:noFill/>
            </a:ln>
            <a:effectLst/>
          </c:spPr>
          <c:invertIfNegative val="0"/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cat>
            <c:strRef>
              <c:f>Standorte!$A$3:$A$21</c:f>
              <c:strCache>
                <c:ptCount val="19"/>
                <c:pt idx="0">
                  <c:v>Duisburg-Essen</c:v>
                </c:pt>
                <c:pt idx="1">
                  <c:v>Freiburg</c:v>
                </c:pt>
                <c:pt idx="2">
                  <c:v>Regensburg</c:v>
                </c:pt>
                <c:pt idx="3">
                  <c:v>Würzburg</c:v>
                </c:pt>
                <c:pt idx="4">
                  <c:v>München</c:v>
                </c:pt>
                <c:pt idx="5">
                  <c:v>Münster</c:v>
                </c:pt>
                <c:pt idx="6">
                  <c:v>Dortmund</c:v>
                </c:pt>
                <c:pt idx="7">
                  <c:v>Frankfurt</c:v>
                </c:pt>
                <c:pt idx="8">
                  <c:v>Tübingen</c:v>
                </c:pt>
                <c:pt idx="9">
                  <c:v>Göttingen</c:v>
                </c:pt>
                <c:pt idx="10">
                  <c:v>Mainz</c:v>
                </c:pt>
                <c:pt idx="11">
                  <c:v>ohne Standort</c:v>
                </c:pt>
                <c:pt idx="12">
                  <c:v>Heidelberg</c:v>
                </c:pt>
                <c:pt idx="13">
                  <c:v>Aachen</c:v>
                </c:pt>
                <c:pt idx="14">
                  <c:v>Erlangen</c:v>
                </c:pt>
                <c:pt idx="15">
                  <c:v>Bonn</c:v>
                </c:pt>
                <c:pt idx="16">
                  <c:v>Hamburg</c:v>
                </c:pt>
                <c:pt idx="17">
                  <c:v>Dresden</c:v>
                </c:pt>
                <c:pt idx="18">
                  <c:v>Berlin/Zeuthen</c:v>
                </c:pt>
              </c:strCache>
            </c:strRef>
          </c:cat>
          <c:val>
            <c:numRef>
              <c:f>Standorte!$B$3:$B$21</c:f>
              <c:numCache>
                <c:formatCode>General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9</c:v>
                </c:pt>
                <c:pt idx="17">
                  <c:v>13</c:v>
                </c:pt>
                <c:pt idx="18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9165376"/>
        <c:axId val="299165768"/>
      </c:barChart>
      <c:catAx>
        <c:axId val="299165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299165768"/>
        <c:crosses val="autoZero"/>
        <c:auto val="1"/>
        <c:lblAlgn val="ctr"/>
        <c:lblOffset val="100"/>
        <c:noMultiLvlLbl val="0"/>
      </c:catAx>
      <c:valAx>
        <c:axId val="299165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n-US"/>
          </a:p>
        </c:txPr>
        <c:crossAx val="299165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13476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4CF3BA-AD50-435C-90AE-FB7591F2EA0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732E683D-64F1-4EBB-90AA-0AD204676681}">
      <dgm:prSet phldrT="[Text]" custT="1"/>
      <dgm:spPr>
        <a:ln>
          <a:solidFill>
            <a:srgbClr val="013476"/>
          </a:solidFill>
        </a:ln>
      </dgm:spPr>
      <dgm:t>
        <a:bodyPr anchor="b"/>
        <a:lstStyle/>
        <a:p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  </a:t>
          </a:r>
          <a:r>
            <a:rPr lang="de-DE" sz="1200" dirty="0" err="1" smtClean="0">
              <a:solidFill>
                <a:srgbClr val="013476"/>
              </a:solidFill>
              <a:latin typeface="Arial Narrow" panose="020B0606020202030204" pitchFamily="34" charset="0"/>
            </a:rPr>
            <a:t>For</a:t>
          </a:r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-</a:t>
          </a:r>
          <a:r>
            <a:rPr lang="de-DE" sz="1200" dirty="0" err="1" smtClean="0">
              <a:solidFill>
                <a:srgbClr val="013476"/>
              </a:solidFill>
              <a:latin typeface="Arial Narrow" panose="020B0606020202030204" pitchFamily="34" charset="0"/>
            </a:rPr>
            <a:t>schungs</a:t>
          </a:r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-mitarbeit</a:t>
          </a:r>
          <a:endParaRPr lang="en-US" sz="1200" dirty="0">
            <a:solidFill>
              <a:srgbClr val="013476"/>
            </a:solidFill>
            <a:latin typeface="Arial Narrow" panose="020B0606020202030204" pitchFamily="34" charset="0"/>
          </a:endParaRPr>
        </a:p>
      </dgm:t>
    </dgm:pt>
    <dgm:pt modelId="{53174C89-1C6C-4CD8-B0C7-6AB55C01DE33}" type="parTrans" cxnId="{E5D60D83-B0E4-492F-8586-A62A8FA43BD8}">
      <dgm:prSet/>
      <dgm:spPr/>
      <dgm:t>
        <a:bodyPr/>
        <a:lstStyle/>
        <a:p>
          <a:endParaRPr lang="en-US"/>
        </a:p>
      </dgm:t>
    </dgm:pt>
    <dgm:pt modelId="{4A666877-497E-404B-BEB6-C017EFAA2B9C}" type="sibTrans" cxnId="{E5D60D83-B0E4-492F-8586-A62A8FA43BD8}">
      <dgm:prSet/>
      <dgm:spPr/>
      <dgm:t>
        <a:bodyPr/>
        <a:lstStyle/>
        <a:p>
          <a:endParaRPr lang="en-US"/>
        </a:p>
      </dgm:t>
    </dgm:pt>
    <dgm:pt modelId="{B147A153-587C-44C9-93CE-426B434E7775}">
      <dgm:prSet phldrT="[Text]" custT="1"/>
      <dgm:spPr>
        <a:ln>
          <a:solidFill>
            <a:srgbClr val="013476"/>
          </a:solidFill>
        </a:ln>
      </dgm:spPr>
      <dgm:t>
        <a:bodyPr/>
        <a:lstStyle/>
        <a:p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Vertiefungs-programm</a:t>
          </a:r>
          <a:endParaRPr lang="en-US" sz="1200" dirty="0">
            <a:solidFill>
              <a:srgbClr val="013476"/>
            </a:solidFill>
            <a:latin typeface="Arial Narrow" panose="020B0606020202030204" pitchFamily="34" charset="0"/>
          </a:endParaRPr>
        </a:p>
      </dgm:t>
    </dgm:pt>
    <dgm:pt modelId="{B7E96614-B44E-4088-8B77-40F9209837CC}" type="parTrans" cxnId="{ABF6C718-9620-4F16-8420-62520E212070}">
      <dgm:prSet/>
      <dgm:spPr/>
      <dgm:t>
        <a:bodyPr/>
        <a:lstStyle/>
        <a:p>
          <a:endParaRPr lang="en-US"/>
        </a:p>
      </dgm:t>
    </dgm:pt>
    <dgm:pt modelId="{A3BA61C7-4AB9-4A5D-A0EC-EC23CB976190}" type="sibTrans" cxnId="{ABF6C718-9620-4F16-8420-62520E212070}">
      <dgm:prSet/>
      <dgm:spPr/>
      <dgm:t>
        <a:bodyPr/>
        <a:lstStyle/>
        <a:p>
          <a:endParaRPr lang="en-US"/>
        </a:p>
      </dgm:t>
    </dgm:pt>
    <dgm:pt modelId="{BD2DF81E-B152-4D3A-ACE1-C00E72FCE75F}">
      <dgm:prSet phldrT="[Text]" custT="1"/>
      <dgm:spPr>
        <a:ln>
          <a:solidFill>
            <a:srgbClr val="013476"/>
          </a:solidFill>
        </a:ln>
      </dgm:spPr>
      <dgm:t>
        <a:bodyPr/>
        <a:lstStyle/>
        <a:p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Qualifizierungs-stufe</a:t>
          </a:r>
          <a:endParaRPr lang="en-US" sz="1200" dirty="0">
            <a:solidFill>
              <a:srgbClr val="013476"/>
            </a:solidFill>
            <a:latin typeface="Arial Narrow" panose="020B0606020202030204" pitchFamily="34" charset="0"/>
          </a:endParaRPr>
        </a:p>
      </dgm:t>
    </dgm:pt>
    <dgm:pt modelId="{EEEACEDE-3F8A-4C8D-8062-62DF007E9E40}" type="parTrans" cxnId="{F1FEF318-E5C0-4920-98D0-94B32459AAD4}">
      <dgm:prSet/>
      <dgm:spPr/>
      <dgm:t>
        <a:bodyPr/>
        <a:lstStyle/>
        <a:p>
          <a:endParaRPr lang="en-US"/>
        </a:p>
      </dgm:t>
    </dgm:pt>
    <dgm:pt modelId="{38E5489E-1664-489D-901C-81FAD247D835}" type="sibTrans" cxnId="{F1FEF318-E5C0-4920-98D0-94B32459AAD4}">
      <dgm:prSet/>
      <dgm:spPr/>
      <dgm:t>
        <a:bodyPr/>
        <a:lstStyle/>
        <a:p>
          <a:endParaRPr lang="en-US"/>
        </a:p>
      </dgm:t>
    </dgm:pt>
    <dgm:pt modelId="{5DDDED8B-86E0-4A85-9362-5F3B8A43A082}">
      <dgm:prSet phldrT="[Text]" custT="1"/>
      <dgm:spPr>
        <a:ln>
          <a:solidFill>
            <a:srgbClr val="013476"/>
          </a:solidFill>
        </a:ln>
      </dgm:spPr>
      <dgm:t>
        <a:bodyPr/>
        <a:lstStyle/>
        <a:p>
          <a:r>
            <a:rPr lang="de-DE" sz="1200" dirty="0" smtClean="0">
              <a:solidFill>
                <a:srgbClr val="013476"/>
              </a:solidFill>
              <a:latin typeface="Arial Narrow" panose="020B0606020202030204" pitchFamily="34" charset="0"/>
            </a:rPr>
            <a:t>Basisprogramm</a:t>
          </a:r>
          <a:endParaRPr lang="en-US" sz="1200" dirty="0">
            <a:solidFill>
              <a:srgbClr val="013476"/>
            </a:solidFill>
            <a:latin typeface="Arial Narrow" panose="020B0606020202030204" pitchFamily="34" charset="0"/>
          </a:endParaRPr>
        </a:p>
      </dgm:t>
    </dgm:pt>
    <dgm:pt modelId="{D9F22C49-8B34-4834-B331-94C4C167B42A}" type="parTrans" cxnId="{DC05EF71-B458-4C42-8F75-D5A33F11AE32}">
      <dgm:prSet/>
      <dgm:spPr/>
      <dgm:t>
        <a:bodyPr/>
        <a:lstStyle/>
        <a:p>
          <a:endParaRPr lang="en-US"/>
        </a:p>
      </dgm:t>
    </dgm:pt>
    <dgm:pt modelId="{5197DF86-1ADE-46AC-8153-4C326CB6E2C0}" type="sibTrans" cxnId="{DC05EF71-B458-4C42-8F75-D5A33F11AE32}">
      <dgm:prSet/>
      <dgm:spPr/>
      <dgm:t>
        <a:bodyPr/>
        <a:lstStyle/>
        <a:p>
          <a:endParaRPr lang="en-US"/>
        </a:p>
      </dgm:t>
    </dgm:pt>
    <dgm:pt modelId="{BE38096C-D343-4C60-A0EB-5A8B6FFA7BEE}" type="pres">
      <dgm:prSet presAssocID="{C64CF3BA-AD50-435C-90AE-FB7591F2EA0D}" presName="Name0" presStyleCnt="0">
        <dgm:presLayoutVars>
          <dgm:dir/>
          <dgm:animLvl val="lvl"/>
          <dgm:resizeHandles val="exact"/>
        </dgm:presLayoutVars>
      </dgm:prSet>
      <dgm:spPr/>
    </dgm:pt>
    <dgm:pt modelId="{E4D95F0E-BED3-4481-AA13-8E487D450D13}" type="pres">
      <dgm:prSet presAssocID="{732E683D-64F1-4EBB-90AA-0AD204676681}" presName="Name8" presStyleCnt="0"/>
      <dgm:spPr/>
    </dgm:pt>
    <dgm:pt modelId="{C3EB74F2-9FD7-46F6-B6E6-FBFA2B6CB6E9}" type="pres">
      <dgm:prSet presAssocID="{732E683D-64F1-4EBB-90AA-0AD204676681}" presName="level" presStyleLbl="node1" presStyleIdx="0" presStyleCnt="4" custScaleX="101971" custScaleY="1255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E98270-13D4-4AEF-BAB2-7F3B07728096}" type="pres">
      <dgm:prSet presAssocID="{732E683D-64F1-4EBB-90AA-0AD20467668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7BD6DB-2C39-4780-AF0A-420E84D85E1A}" type="pres">
      <dgm:prSet presAssocID="{B147A153-587C-44C9-93CE-426B434E7775}" presName="Name8" presStyleCnt="0"/>
      <dgm:spPr/>
    </dgm:pt>
    <dgm:pt modelId="{34C329B7-A2B5-481C-8892-571D78BB69AF}" type="pres">
      <dgm:prSet presAssocID="{B147A153-587C-44C9-93CE-426B434E7775}" presName="level" presStyleLbl="node1" presStyleIdx="1" presStyleCnt="4" custScaleY="6056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C34DF-808F-4F0C-BECD-1EEFAD6D8BF7}" type="pres">
      <dgm:prSet presAssocID="{B147A153-587C-44C9-93CE-426B434E77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59717-DA71-4C00-B701-B02250F26C91}" type="pres">
      <dgm:prSet presAssocID="{BD2DF81E-B152-4D3A-ACE1-C00E72FCE75F}" presName="Name8" presStyleCnt="0"/>
      <dgm:spPr/>
    </dgm:pt>
    <dgm:pt modelId="{0C3B65C6-D71D-44EF-8401-9F79A8282F1A}" type="pres">
      <dgm:prSet presAssocID="{BD2DF81E-B152-4D3A-ACE1-C00E72FCE75F}" presName="level" presStyleLbl="node1" presStyleIdx="2" presStyleCnt="4" custScaleY="6859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A795B2-05DF-4869-AEBA-0E30E499C305}" type="pres">
      <dgm:prSet presAssocID="{BD2DF81E-B152-4D3A-ACE1-C00E72FCE7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19C4A-0FCA-438A-88EC-FA05E1035AF8}" type="pres">
      <dgm:prSet presAssocID="{5DDDED8B-86E0-4A85-9362-5F3B8A43A082}" presName="Name8" presStyleCnt="0"/>
      <dgm:spPr/>
    </dgm:pt>
    <dgm:pt modelId="{622509B7-CEA1-4373-8E3D-B7ECE30AF398}" type="pres">
      <dgm:prSet presAssocID="{5DDDED8B-86E0-4A85-9362-5F3B8A43A082}" presName="level" presStyleLbl="node1" presStyleIdx="3" presStyleCnt="4" custScaleY="68173" custLinFactNeighborX="48" custLinFactNeighborY="194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2872A3-B336-437C-B426-9FA01314FA86}" type="pres">
      <dgm:prSet presAssocID="{5DDDED8B-86E0-4A85-9362-5F3B8A43A0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4C225BE-309E-498D-8995-8009739698C5}" type="presOf" srcId="{B147A153-587C-44C9-93CE-426B434E7775}" destId="{34C329B7-A2B5-481C-8892-571D78BB69AF}" srcOrd="0" destOrd="0" presId="urn:microsoft.com/office/officeart/2005/8/layout/pyramid1"/>
    <dgm:cxn modelId="{F1FEF318-E5C0-4920-98D0-94B32459AAD4}" srcId="{C64CF3BA-AD50-435C-90AE-FB7591F2EA0D}" destId="{BD2DF81E-B152-4D3A-ACE1-C00E72FCE75F}" srcOrd="2" destOrd="0" parTransId="{EEEACEDE-3F8A-4C8D-8062-62DF007E9E40}" sibTransId="{38E5489E-1664-489D-901C-81FAD247D835}"/>
    <dgm:cxn modelId="{DC05EF71-B458-4C42-8F75-D5A33F11AE32}" srcId="{C64CF3BA-AD50-435C-90AE-FB7591F2EA0D}" destId="{5DDDED8B-86E0-4A85-9362-5F3B8A43A082}" srcOrd="3" destOrd="0" parTransId="{D9F22C49-8B34-4834-B331-94C4C167B42A}" sibTransId="{5197DF86-1ADE-46AC-8153-4C326CB6E2C0}"/>
    <dgm:cxn modelId="{02CFBB83-4423-4E31-ACB6-FBF15487A291}" type="presOf" srcId="{BD2DF81E-B152-4D3A-ACE1-C00E72FCE75F}" destId="{F8A795B2-05DF-4869-AEBA-0E30E499C305}" srcOrd="1" destOrd="0" presId="urn:microsoft.com/office/officeart/2005/8/layout/pyramid1"/>
    <dgm:cxn modelId="{19BABCE9-F467-468F-9523-21744149FBA6}" type="presOf" srcId="{5DDDED8B-86E0-4A85-9362-5F3B8A43A082}" destId="{F62872A3-B336-437C-B426-9FA01314FA86}" srcOrd="1" destOrd="0" presId="urn:microsoft.com/office/officeart/2005/8/layout/pyramid1"/>
    <dgm:cxn modelId="{ABF6C718-9620-4F16-8420-62520E212070}" srcId="{C64CF3BA-AD50-435C-90AE-FB7591F2EA0D}" destId="{B147A153-587C-44C9-93CE-426B434E7775}" srcOrd="1" destOrd="0" parTransId="{B7E96614-B44E-4088-8B77-40F9209837CC}" sibTransId="{A3BA61C7-4AB9-4A5D-A0EC-EC23CB976190}"/>
    <dgm:cxn modelId="{7E6A4C43-6320-4524-9536-A67235FE5305}" type="presOf" srcId="{B147A153-587C-44C9-93CE-426B434E7775}" destId="{149C34DF-808F-4F0C-BECD-1EEFAD6D8BF7}" srcOrd="1" destOrd="0" presId="urn:microsoft.com/office/officeart/2005/8/layout/pyramid1"/>
    <dgm:cxn modelId="{771A20CA-F0D7-446D-9518-3E5DB80A0B0E}" type="presOf" srcId="{5DDDED8B-86E0-4A85-9362-5F3B8A43A082}" destId="{622509B7-CEA1-4373-8E3D-B7ECE30AF398}" srcOrd="0" destOrd="0" presId="urn:microsoft.com/office/officeart/2005/8/layout/pyramid1"/>
    <dgm:cxn modelId="{28FDDB9E-87AE-4962-BC46-C2EB376B46A4}" type="presOf" srcId="{C64CF3BA-AD50-435C-90AE-FB7591F2EA0D}" destId="{BE38096C-D343-4C60-A0EB-5A8B6FFA7BEE}" srcOrd="0" destOrd="0" presId="urn:microsoft.com/office/officeart/2005/8/layout/pyramid1"/>
    <dgm:cxn modelId="{E5D60D83-B0E4-492F-8586-A62A8FA43BD8}" srcId="{C64CF3BA-AD50-435C-90AE-FB7591F2EA0D}" destId="{732E683D-64F1-4EBB-90AA-0AD204676681}" srcOrd="0" destOrd="0" parTransId="{53174C89-1C6C-4CD8-B0C7-6AB55C01DE33}" sibTransId="{4A666877-497E-404B-BEB6-C017EFAA2B9C}"/>
    <dgm:cxn modelId="{32C4D042-17F8-42B7-B91D-5BE554D1C531}" type="presOf" srcId="{732E683D-64F1-4EBB-90AA-0AD204676681}" destId="{90E98270-13D4-4AEF-BAB2-7F3B07728096}" srcOrd="1" destOrd="0" presId="urn:microsoft.com/office/officeart/2005/8/layout/pyramid1"/>
    <dgm:cxn modelId="{297A19E5-935F-4005-AFCD-0CA775A8221E}" type="presOf" srcId="{732E683D-64F1-4EBB-90AA-0AD204676681}" destId="{C3EB74F2-9FD7-46F6-B6E6-FBFA2B6CB6E9}" srcOrd="0" destOrd="0" presId="urn:microsoft.com/office/officeart/2005/8/layout/pyramid1"/>
    <dgm:cxn modelId="{FFBA23A1-4CBC-466D-9DF0-997BC7ECE166}" type="presOf" srcId="{BD2DF81E-B152-4D3A-ACE1-C00E72FCE75F}" destId="{0C3B65C6-D71D-44EF-8401-9F79A8282F1A}" srcOrd="0" destOrd="0" presId="urn:microsoft.com/office/officeart/2005/8/layout/pyramid1"/>
    <dgm:cxn modelId="{D236442D-D088-4883-B72F-5386DC6AF07E}" type="presParOf" srcId="{BE38096C-D343-4C60-A0EB-5A8B6FFA7BEE}" destId="{E4D95F0E-BED3-4481-AA13-8E487D450D13}" srcOrd="0" destOrd="0" presId="urn:microsoft.com/office/officeart/2005/8/layout/pyramid1"/>
    <dgm:cxn modelId="{02E3D491-7729-4950-876A-C7465566291B}" type="presParOf" srcId="{E4D95F0E-BED3-4481-AA13-8E487D450D13}" destId="{C3EB74F2-9FD7-46F6-B6E6-FBFA2B6CB6E9}" srcOrd="0" destOrd="0" presId="urn:microsoft.com/office/officeart/2005/8/layout/pyramid1"/>
    <dgm:cxn modelId="{701896E0-5642-4B77-8779-AC1DFB8FD13F}" type="presParOf" srcId="{E4D95F0E-BED3-4481-AA13-8E487D450D13}" destId="{90E98270-13D4-4AEF-BAB2-7F3B07728096}" srcOrd="1" destOrd="0" presId="urn:microsoft.com/office/officeart/2005/8/layout/pyramid1"/>
    <dgm:cxn modelId="{61956BDD-D93C-4278-9D3C-B5F432FCF14E}" type="presParOf" srcId="{BE38096C-D343-4C60-A0EB-5A8B6FFA7BEE}" destId="{907BD6DB-2C39-4780-AF0A-420E84D85E1A}" srcOrd="1" destOrd="0" presId="urn:microsoft.com/office/officeart/2005/8/layout/pyramid1"/>
    <dgm:cxn modelId="{98933344-5953-4D06-8777-78D4656D6E22}" type="presParOf" srcId="{907BD6DB-2C39-4780-AF0A-420E84D85E1A}" destId="{34C329B7-A2B5-481C-8892-571D78BB69AF}" srcOrd="0" destOrd="0" presId="urn:microsoft.com/office/officeart/2005/8/layout/pyramid1"/>
    <dgm:cxn modelId="{830584CA-E08C-473F-BA9C-D95E1BEF8BF6}" type="presParOf" srcId="{907BD6DB-2C39-4780-AF0A-420E84D85E1A}" destId="{149C34DF-808F-4F0C-BECD-1EEFAD6D8BF7}" srcOrd="1" destOrd="0" presId="urn:microsoft.com/office/officeart/2005/8/layout/pyramid1"/>
    <dgm:cxn modelId="{32EFB43F-944D-494E-9B96-8369C039B16E}" type="presParOf" srcId="{BE38096C-D343-4C60-A0EB-5A8B6FFA7BEE}" destId="{8E959717-DA71-4C00-B701-B02250F26C91}" srcOrd="2" destOrd="0" presId="urn:microsoft.com/office/officeart/2005/8/layout/pyramid1"/>
    <dgm:cxn modelId="{F7CDC934-7CC8-473C-A52B-B27F549B1718}" type="presParOf" srcId="{8E959717-DA71-4C00-B701-B02250F26C91}" destId="{0C3B65C6-D71D-44EF-8401-9F79A8282F1A}" srcOrd="0" destOrd="0" presId="urn:microsoft.com/office/officeart/2005/8/layout/pyramid1"/>
    <dgm:cxn modelId="{F53F67A7-717E-4388-BE94-B04032BE64A6}" type="presParOf" srcId="{8E959717-DA71-4C00-B701-B02250F26C91}" destId="{F8A795B2-05DF-4869-AEBA-0E30E499C305}" srcOrd="1" destOrd="0" presId="urn:microsoft.com/office/officeart/2005/8/layout/pyramid1"/>
    <dgm:cxn modelId="{65B06586-7068-434B-BD3F-B323A9EA08DB}" type="presParOf" srcId="{BE38096C-D343-4C60-A0EB-5A8B6FFA7BEE}" destId="{9EE19C4A-0FCA-438A-88EC-FA05E1035AF8}" srcOrd="3" destOrd="0" presId="urn:microsoft.com/office/officeart/2005/8/layout/pyramid1"/>
    <dgm:cxn modelId="{59120A42-AAF5-480C-8330-6C639C687707}" type="presParOf" srcId="{9EE19C4A-0FCA-438A-88EC-FA05E1035AF8}" destId="{622509B7-CEA1-4373-8E3D-B7ECE30AF398}" srcOrd="0" destOrd="0" presId="urn:microsoft.com/office/officeart/2005/8/layout/pyramid1"/>
    <dgm:cxn modelId="{EBD24C61-E8CB-4350-82A7-94F3C75317CD}" type="presParOf" srcId="{9EE19C4A-0FCA-438A-88EC-FA05E1035AF8}" destId="{F62872A3-B336-437C-B426-9FA01314FA8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B74F2-9FD7-46F6-B6E6-FBFA2B6CB6E9}">
      <dsp:nvSpPr>
        <dsp:cNvPr id="0" name=""/>
        <dsp:cNvSpPr/>
      </dsp:nvSpPr>
      <dsp:spPr>
        <a:xfrm>
          <a:off x="630114" y="0"/>
          <a:ext cx="828003" cy="755999"/>
        </a:xfrm>
        <a:prstGeom prst="trapezoid">
          <a:avLst>
            <a:gd name="adj" fmla="val 5370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347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  </a:t>
          </a:r>
          <a:r>
            <a:rPr lang="de-DE" sz="1200" kern="1200" dirty="0" err="1" smtClean="0">
              <a:solidFill>
                <a:srgbClr val="013476"/>
              </a:solidFill>
              <a:latin typeface="Arial Narrow" panose="020B0606020202030204" pitchFamily="34" charset="0"/>
            </a:rPr>
            <a:t>For</a:t>
          </a: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-</a:t>
          </a:r>
          <a:r>
            <a:rPr lang="de-DE" sz="1200" kern="1200" dirty="0" err="1" smtClean="0">
              <a:solidFill>
                <a:srgbClr val="013476"/>
              </a:solidFill>
              <a:latin typeface="Arial Narrow" panose="020B0606020202030204" pitchFamily="34" charset="0"/>
            </a:rPr>
            <a:t>schungs</a:t>
          </a: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-mitarbeit</a:t>
          </a:r>
          <a:endParaRPr lang="en-US" sz="1200" kern="1200" dirty="0">
            <a:solidFill>
              <a:srgbClr val="013476"/>
            </a:solidFill>
            <a:latin typeface="Arial Narrow" panose="020B0606020202030204" pitchFamily="34" charset="0"/>
          </a:endParaRPr>
        </a:p>
      </dsp:txBody>
      <dsp:txXfrm>
        <a:off x="630114" y="0"/>
        <a:ext cx="828003" cy="755999"/>
      </dsp:txXfrm>
    </dsp:sp>
    <dsp:sp modelId="{34C329B7-A2B5-481C-8892-571D78BB69AF}">
      <dsp:nvSpPr>
        <dsp:cNvPr id="0" name=""/>
        <dsp:cNvSpPr/>
      </dsp:nvSpPr>
      <dsp:spPr>
        <a:xfrm>
          <a:off x="442276" y="755999"/>
          <a:ext cx="1203679" cy="364667"/>
        </a:xfrm>
        <a:prstGeom prst="trapezoid">
          <a:avLst>
            <a:gd name="adj" fmla="val 5370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347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Vertiefungs-programm</a:t>
          </a:r>
          <a:endParaRPr lang="en-US" sz="1200" kern="1200" dirty="0">
            <a:solidFill>
              <a:srgbClr val="013476"/>
            </a:solidFill>
            <a:latin typeface="Arial Narrow" panose="020B0606020202030204" pitchFamily="34" charset="0"/>
          </a:endParaRPr>
        </a:p>
      </dsp:txBody>
      <dsp:txXfrm>
        <a:off x="652920" y="755999"/>
        <a:ext cx="782391" cy="364667"/>
      </dsp:txXfrm>
    </dsp:sp>
    <dsp:sp modelId="{0C3B65C6-D71D-44EF-8401-9F79A8282F1A}">
      <dsp:nvSpPr>
        <dsp:cNvPr id="0" name=""/>
        <dsp:cNvSpPr/>
      </dsp:nvSpPr>
      <dsp:spPr>
        <a:xfrm>
          <a:off x="220459" y="1120666"/>
          <a:ext cx="1647313" cy="413039"/>
        </a:xfrm>
        <a:prstGeom prst="trapezoid">
          <a:avLst>
            <a:gd name="adj" fmla="val 5370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347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Qualifizierungs-stufe</a:t>
          </a:r>
          <a:endParaRPr lang="en-US" sz="1200" kern="1200" dirty="0">
            <a:solidFill>
              <a:srgbClr val="013476"/>
            </a:solidFill>
            <a:latin typeface="Arial Narrow" panose="020B0606020202030204" pitchFamily="34" charset="0"/>
          </a:endParaRPr>
        </a:p>
      </dsp:txBody>
      <dsp:txXfrm>
        <a:off x="508739" y="1120666"/>
        <a:ext cx="1070753" cy="413039"/>
      </dsp:txXfrm>
    </dsp:sp>
    <dsp:sp modelId="{622509B7-CEA1-4373-8E3D-B7ECE30AF398}">
      <dsp:nvSpPr>
        <dsp:cNvPr id="0" name=""/>
        <dsp:cNvSpPr/>
      </dsp:nvSpPr>
      <dsp:spPr>
        <a:xfrm>
          <a:off x="0" y="1533705"/>
          <a:ext cx="2088232" cy="410510"/>
        </a:xfrm>
        <a:prstGeom prst="trapezoid">
          <a:avLst>
            <a:gd name="adj" fmla="val 5370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1347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rgbClr val="013476"/>
              </a:solidFill>
              <a:latin typeface="Arial Narrow" panose="020B0606020202030204" pitchFamily="34" charset="0"/>
            </a:rPr>
            <a:t>Basisprogramm</a:t>
          </a:r>
          <a:endParaRPr lang="en-US" sz="1200" kern="1200" dirty="0">
            <a:solidFill>
              <a:srgbClr val="013476"/>
            </a:solidFill>
            <a:latin typeface="Arial Narrow" panose="020B0606020202030204" pitchFamily="34" charset="0"/>
          </a:endParaRPr>
        </a:p>
      </dsp:txBody>
      <dsp:txXfrm>
        <a:off x="365440" y="1533705"/>
        <a:ext cx="1357350" cy="410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03.10.2017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129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69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04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7684">
              <a:defRPr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endParaRPr lang="de-D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947684"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04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809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143" indent="-180143">
              <a:buFontTx/>
              <a:buChar char="-"/>
            </a:pPr>
            <a:endParaRPr lang="de-DE" sz="1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486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94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7979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5623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75428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76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4" name="Textfeld 13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02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dirty="0" smtClean="0">
                <a:latin typeface="Arial Narrow" panose="020B0606020202030204" pitchFamily="34" charset="0"/>
              </a:rPr>
              <a:t>Fußzeile</a:t>
            </a:r>
            <a:endParaRPr lang="de-DE" dirty="0">
              <a:latin typeface="Arial Narrow" panose="020B060602020203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1905000" y="1412776"/>
            <a:ext cx="6781800" cy="481399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/>
            </a:lvl3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697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4581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3200"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800"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810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709" r:id="rId7"/>
    <p:sldLayoutId id="2147483703" r:id="rId8"/>
    <p:sldLayoutId id="2147483704" r:id="rId9"/>
    <p:sldLayoutId id="2147483705" r:id="rId10"/>
    <p:sldLayoutId id="2147483706" r:id="rId11"/>
    <p:sldLayoutId id="2147483710" r:id="rId12"/>
    <p:sldLayoutId id="2147483671" r:id="rId13"/>
    <p:sldLayoutId id="2147483707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541338" indent="-541338" algn="l" defTabSz="271463" rtl="0" eaLnBrk="1" latinLnBrk="0" hangingPunct="1">
        <a:lnSpc>
          <a:spcPct val="90000"/>
        </a:lnSpc>
        <a:spcBef>
          <a:spcPts val="1000"/>
        </a:spcBef>
        <a:buClr>
          <a:srgbClr val="CCCC00"/>
        </a:buClr>
        <a:buSzPct val="90000"/>
        <a:buFont typeface="Arial Narrow" panose="020B0606020202030204" pitchFamily="34" charset="0"/>
        <a:buChar char="►"/>
        <a:tabLst>
          <a:tab pos="271463" algn="l"/>
        </a:tabLst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www.leifiphysik.de/themenbereiche/teilchenphysi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angebote/lehrerfortbildungen-forschung-trifft-schul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hcb-public.web.cern.ch/lhcb-public/en/LHCb-outreach/masterclasses/en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hyperlink" Target="http://www.teilchenwelt.de/mitmachen/jugendliche/projekt-,%20fach-und%20forschungsarbeiten/" TargetMode="Externa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1943708" y="944724"/>
            <a:ext cx="6264696" cy="1718310"/>
          </a:xfrm>
        </p:spPr>
        <p:txBody>
          <a:bodyPr/>
          <a:lstStyle/>
          <a:p>
            <a:pPr algn="ctr"/>
            <a:r>
              <a:rPr lang="de-DE" sz="5000" b="1" dirty="0" smtClean="0">
                <a:solidFill>
                  <a:srgbClr val="013476"/>
                </a:solidFill>
              </a:rPr>
              <a:t>FSP-Pilotprojekt</a:t>
            </a:r>
            <a:r>
              <a:rPr lang="de-DE" sz="5000" b="1" dirty="0">
                <a:solidFill>
                  <a:srgbClr val="013476"/>
                </a:solidFill>
              </a:rPr>
              <a:t/>
            </a:r>
            <a:br>
              <a:rPr lang="de-DE" sz="5000" b="1" dirty="0">
                <a:solidFill>
                  <a:srgbClr val="013476"/>
                </a:solidFill>
              </a:rPr>
            </a:br>
            <a:r>
              <a:rPr lang="de-DE" sz="2800" b="1" dirty="0" smtClean="0">
                <a:solidFill>
                  <a:srgbClr val="013476"/>
                </a:solidFill>
              </a:rPr>
              <a:t>Spitzenforschung</a:t>
            </a:r>
            <a:r>
              <a:rPr lang="de-DE" sz="2800" b="1" dirty="0">
                <a:solidFill>
                  <a:srgbClr val="013476"/>
                </a:solidFill>
              </a:rPr>
              <a:t>, Erkenntnisvermittlung und Nachwuchsgewinnung aus einer </a:t>
            </a:r>
            <a:r>
              <a:rPr lang="de-DE" sz="2800" b="1" dirty="0" smtClean="0">
                <a:solidFill>
                  <a:srgbClr val="013476"/>
                </a:solidFill>
              </a:rPr>
              <a:t>Hand</a:t>
            </a:r>
            <a:endParaRPr lang="de-DE" sz="2800" b="1" dirty="0">
              <a:solidFill>
                <a:srgbClr val="013476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879812" y="2852936"/>
            <a:ext cx="4104456" cy="1584176"/>
          </a:xfrm>
          <a:noFill/>
          <a:ln/>
        </p:spPr>
        <p:txBody>
          <a:bodyPr/>
          <a:lstStyle/>
          <a:p>
            <a:pPr algn="ctr"/>
            <a:r>
              <a:rPr lang="de-DE" sz="1800" dirty="0" smtClean="0">
                <a:solidFill>
                  <a:srgbClr val="013476"/>
                </a:solidFill>
              </a:rPr>
              <a:t>Uta Bilow, TU Dresden</a:t>
            </a:r>
          </a:p>
          <a:p>
            <a:pPr algn="ctr"/>
            <a:endParaRPr lang="de-DE" sz="800" dirty="0" smtClean="0">
              <a:solidFill>
                <a:srgbClr val="013476"/>
              </a:solidFill>
            </a:endParaRPr>
          </a:p>
          <a:p>
            <a:pPr algn="ctr"/>
            <a:r>
              <a:rPr lang="de-DE" dirty="0" err="1" smtClean="0">
                <a:solidFill>
                  <a:srgbClr val="013476"/>
                </a:solidFill>
              </a:rPr>
              <a:t>LHCb</a:t>
            </a:r>
            <a:r>
              <a:rPr lang="de-DE" dirty="0" smtClean="0">
                <a:solidFill>
                  <a:srgbClr val="013476"/>
                </a:solidFill>
              </a:rPr>
              <a:t>-D </a:t>
            </a:r>
            <a:r>
              <a:rPr lang="de-DE" dirty="0" smtClean="0">
                <a:solidFill>
                  <a:srgbClr val="013476"/>
                </a:solidFill>
              </a:rPr>
              <a:t>2017, </a:t>
            </a:r>
            <a:r>
              <a:rPr lang="de-DE" dirty="0" smtClean="0">
                <a:solidFill>
                  <a:srgbClr val="013476"/>
                </a:solidFill>
              </a:rPr>
              <a:t>Siegen, 5.10.2017</a:t>
            </a:r>
            <a:endParaRPr lang="de-DE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Win</a:t>
            </a:r>
            <a:r>
              <a:rPr lang="de-DE" dirty="0" smtClean="0"/>
              <a:t>-</a:t>
            </a:r>
            <a:r>
              <a:rPr lang="de-DE" dirty="0" err="1" smtClean="0"/>
              <a:t>win</a:t>
            </a:r>
            <a:r>
              <a:rPr lang="de-DE" dirty="0" smtClean="0"/>
              <a:t>-Situation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1988840"/>
            <a:ext cx="5256584" cy="4028813"/>
          </a:xfrm>
        </p:spPr>
        <p:txBody>
          <a:bodyPr/>
          <a:lstStyle/>
          <a:p>
            <a:r>
              <a:rPr lang="de-DE" dirty="0" smtClean="0"/>
              <a:t>Standorte</a:t>
            </a:r>
          </a:p>
          <a:p>
            <a:pPr lvl="1"/>
            <a:r>
              <a:rPr lang="de-DE" dirty="0" smtClean="0"/>
              <a:t>Hochmotivierte, an Teilchenphysik interessierte Studierende als künftige Mitarbeiterinnen in den Forschungsgruppen</a:t>
            </a:r>
          </a:p>
          <a:p>
            <a:pPr lvl="1"/>
            <a:r>
              <a:rPr lang="de-DE" dirty="0" smtClean="0"/>
              <a:t>Unterstützung für </a:t>
            </a:r>
            <a:r>
              <a:rPr lang="de-DE" dirty="0" err="1"/>
              <a:t>O</a:t>
            </a:r>
            <a:r>
              <a:rPr lang="de-DE" dirty="0" err="1" smtClean="0"/>
              <a:t>utreach</a:t>
            </a:r>
            <a:r>
              <a:rPr lang="de-DE" dirty="0" smtClean="0"/>
              <a:t>-Aktivitäten (Lange Nacht der Wissenschaft, Physik für Flüchtlinge, Tag der offenen Tür, Masterclasses etc.)</a:t>
            </a:r>
          </a:p>
          <a:p>
            <a:r>
              <a:rPr lang="de-DE" dirty="0" smtClean="0"/>
              <a:t>Fellows</a:t>
            </a:r>
          </a:p>
          <a:p>
            <a:pPr lvl="1"/>
            <a:r>
              <a:rPr lang="de-DE" dirty="0" smtClean="0"/>
              <a:t>Anschluss an Forschungsgruppen</a:t>
            </a:r>
            <a:br>
              <a:rPr lang="de-DE" dirty="0" smtClean="0"/>
            </a:br>
            <a:r>
              <a:rPr lang="de-DE" dirty="0" smtClean="0"/>
              <a:t>(Format: Standort-abhängig)</a:t>
            </a:r>
          </a:p>
          <a:p>
            <a:pPr lvl="1"/>
            <a:r>
              <a:rPr lang="de-DE" dirty="0" smtClean="0"/>
              <a:t>Fachliche Weiterbildung, </a:t>
            </a:r>
            <a:br>
              <a:rPr lang="de-DE" dirty="0" smtClean="0"/>
            </a:br>
            <a:r>
              <a:rPr lang="de-DE" dirty="0" smtClean="0"/>
              <a:t>persönliche Kontakte</a:t>
            </a:r>
          </a:p>
          <a:p>
            <a:pPr lvl="1"/>
            <a:r>
              <a:rPr lang="de-DE" dirty="0" smtClean="0"/>
              <a:t>Vernetzung über Standorte hinaus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060848"/>
            <a:ext cx="2665714" cy="165618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016" y="4292381"/>
            <a:ext cx="2686050" cy="150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1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156269"/>
              </p:ext>
            </p:extLst>
          </p:nvPr>
        </p:nvGraphicFramePr>
        <p:xfrm>
          <a:off x="971600" y="764704"/>
          <a:ext cx="7704856" cy="5591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70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26660" cy="1325563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Weitere Aktivitäten: Materialentwicklung </a:t>
            </a:r>
            <a:endParaRPr lang="en-US" dirty="0">
              <a:solidFill>
                <a:srgbClr val="013476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1009767" y="1754894"/>
            <a:ext cx="6048672" cy="3956805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4 Bände Unterrichtsmaterial (Joachim Herz Stiftung)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Portal </a:t>
            </a:r>
            <a:r>
              <a:rPr lang="de-DE" dirty="0" err="1" smtClean="0">
                <a:solidFill>
                  <a:srgbClr val="013476"/>
                </a:solidFill>
              </a:rPr>
              <a:t>Leifi</a:t>
            </a:r>
            <a:r>
              <a:rPr lang="de-DE" dirty="0" smtClean="0">
                <a:solidFill>
                  <a:srgbClr val="013476"/>
                </a:solidFill>
              </a:rPr>
              <a:t> Physik: Kapitel Teilchenphysik </a:t>
            </a:r>
            <a:r>
              <a:rPr lang="de-DE" dirty="0">
                <a:hlinkClick r:id="rId2"/>
              </a:rPr>
              <a:t>www.leifiphysik.de/themenbereiche/</a:t>
            </a:r>
            <a:br>
              <a:rPr lang="de-DE" dirty="0">
                <a:hlinkClick r:id="rId2"/>
              </a:rPr>
            </a:br>
            <a:r>
              <a:rPr lang="de-DE" dirty="0" err="1">
                <a:hlinkClick r:id="rId2"/>
              </a:rPr>
              <a:t>teilchenphysik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>
                <a:solidFill>
                  <a:srgbClr val="013476"/>
                </a:solidFill>
              </a:rPr>
              <a:t>Teilchensteckbriefe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Materialsammlung</a:t>
            </a:r>
            <a:endParaRPr lang="de-DE" dirty="0">
              <a:solidFill>
                <a:srgbClr val="013476"/>
              </a:solidFill>
            </a:endParaRPr>
          </a:p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011" y="3342622"/>
            <a:ext cx="2403616" cy="149128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6283" y="1437156"/>
            <a:ext cx="2460783" cy="178671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6568011" y="4952654"/>
            <a:ext cx="2324469" cy="142867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2231" y="4135501"/>
            <a:ext cx="1595719" cy="2245827"/>
          </a:xfrm>
          <a:prstGeom prst="rect">
            <a:avLst/>
          </a:prstGeom>
          <a:ln>
            <a:solidFill>
              <a:srgbClr val="013476"/>
            </a:solidFill>
          </a:ln>
        </p:spPr>
      </p:pic>
    </p:spTree>
    <p:extLst>
      <p:ext uri="{BB962C8B-B14F-4D97-AF65-F5344CB8AC3E}">
        <p14:creationId xmlns:p14="http://schemas.microsoft.com/office/powerpoint/2010/main" val="14125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477164"/>
            <a:ext cx="7526660" cy="1325563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Fortbildungen zur Teilchenphysik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971600" y="1664804"/>
            <a:ext cx="5671385" cy="3956805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tabLst>
                <a:tab pos="269875" algn="l"/>
              </a:tabLst>
            </a:pPr>
            <a:r>
              <a:rPr lang="de-DE" sz="2200" dirty="0" smtClean="0">
                <a:solidFill>
                  <a:srgbClr val="013476"/>
                </a:solidFill>
              </a:rPr>
              <a:t>3 Formate</a:t>
            </a:r>
            <a:endParaRPr lang="de-DE" sz="2200" dirty="0">
              <a:solidFill>
                <a:srgbClr val="013476"/>
              </a:solidFill>
            </a:endParaRPr>
          </a:p>
          <a:p>
            <a:pPr marL="449263" indent="-34290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tabLst>
                <a:tab pos="269875" algn="l"/>
              </a:tabLst>
            </a:pPr>
            <a:r>
              <a:rPr lang="de-DE" sz="2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Allgemeine Lehrerfortbildung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>
                <a:solidFill>
                  <a:srgbClr val="013476"/>
                </a:solidFill>
              </a:rPr>
              <a:t>Einführung in </a:t>
            </a:r>
            <a:r>
              <a:rPr lang="de-DE" dirty="0" smtClean="0">
                <a:solidFill>
                  <a:srgbClr val="013476"/>
                </a:solidFill>
              </a:rPr>
              <a:t>die Teilchenphysik mit Erarbeitung von Unterrichtssequenzen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 smtClean="0">
                <a:solidFill>
                  <a:srgbClr val="013476"/>
                </a:solidFill>
              </a:rPr>
              <a:t>6 Termine </a:t>
            </a:r>
            <a:r>
              <a:rPr lang="de-DE" dirty="0" smtClean="0">
                <a:solidFill>
                  <a:srgbClr val="013476"/>
                </a:solidFill>
              </a:rPr>
              <a:t>pro Jahr</a:t>
            </a:r>
            <a:endParaRPr lang="de-DE" dirty="0" smtClean="0">
              <a:solidFill>
                <a:srgbClr val="013476"/>
              </a:solidFill>
            </a:endParaRPr>
          </a:p>
          <a:p>
            <a:pPr marL="449263" indent="-34290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tabLst>
                <a:tab pos="269875" algn="l"/>
              </a:tabLst>
            </a:pPr>
            <a:r>
              <a:rPr lang="de-DE" sz="2200" dirty="0" smtClean="0">
                <a:solidFill>
                  <a:srgbClr val="013476"/>
                </a:solidFill>
              </a:rPr>
              <a:t>Multiplikatoren-Fortbildung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 smtClean="0">
                <a:solidFill>
                  <a:srgbClr val="013476"/>
                </a:solidFill>
              </a:rPr>
              <a:t>Vermittlung theoretischer </a:t>
            </a:r>
            <a:r>
              <a:rPr lang="de-DE" dirty="0">
                <a:solidFill>
                  <a:srgbClr val="013476"/>
                </a:solidFill>
              </a:rPr>
              <a:t>Inhalte auf erhöhtem Niveau </a:t>
            </a:r>
            <a:r>
              <a:rPr lang="de-DE" dirty="0" smtClean="0">
                <a:solidFill>
                  <a:srgbClr val="013476"/>
                </a:solidFill>
              </a:rPr>
              <a:t>mit </a:t>
            </a:r>
            <a:r>
              <a:rPr lang="de-DE" dirty="0">
                <a:solidFill>
                  <a:srgbClr val="013476"/>
                </a:solidFill>
              </a:rPr>
              <a:t>speziellem Fokus auf die Aus- und Weiterbildung von </a:t>
            </a:r>
            <a:r>
              <a:rPr lang="de-DE" dirty="0" smtClean="0">
                <a:solidFill>
                  <a:srgbClr val="013476"/>
                </a:solidFill>
              </a:rPr>
              <a:t>Lehrkräften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>
                <a:solidFill>
                  <a:srgbClr val="013476"/>
                </a:solidFill>
              </a:rPr>
              <a:t>Einmal jährlich </a:t>
            </a:r>
            <a:endParaRPr lang="de-DE" dirty="0" smtClean="0">
              <a:solidFill>
                <a:srgbClr val="013476"/>
              </a:solidFill>
            </a:endParaRPr>
          </a:p>
          <a:p>
            <a:pPr marL="449263" indent="-34290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tabLst>
                <a:tab pos="269875" algn="l"/>
              </a:tabLst>
            </a:pPr>
            <a:r>
              <a:rPr lang="de-DE" sz="2200" dirty="0" smtClean="0">
                <a:solidFill>
                  <a:srgbClr val="013476"/>
                </a:solidFill>
              </a:rPr>
              <a:t>Summer School am CERN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 smtClean="0">
                <a:solidFill>
                  <a:srgbClr val="013476"/>
                </a:solidFill>
              </a:rPr>
              <a:t>6-tägiges </a:t>
            </a:r>
            <a:r>
              <a:rPr lang="de-DE" dirty="0">
                <a:solidFill>
                  <a:srgbClr val="013476"/>
                </a:solidFill>
              </a:rPr>
              <a:t>Intensivprogramm am </a:t>
            </a:r>
            <a:r>
              <a:rPr lang="de-DE" dirty="0" smtClean="0">
                <a:solidFill>
                  <a:srgbClr val="013476"/>
                </a:solidFill>
              </a:rPr>
              <a:t>CERN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90000"/>
              <a:tabLst>
                <a:tab pos="269875" algn="l"/>
              </a:tabLst>
            </a:pPr>
            <a:r>
              <a:rPr lang="de-DE" dirty="0" smtClean="0">
                <a:solidFill>
                  <a:srgbClr val="013476"/>
                </a:solidFill>
              </a:rPr>
              <a:t>Aufbauend auf Allgemeine LFB</a:t>
            </a:r>
            <a:r>
              <a:rPr lang="de-DE" b="1" dirty="0">
                <a:solidFill>
                  <a:srgbClr val="013476"/>
                </a:solidFill>
              </a:rPr>
              <a:t>	</a:t>
            </a:r>
            <a:endParaRPr lang="de-DE" b="1" dirty="0" smtClean="0">
              <a:solidFill>
                <a:srgbClr val="013476"/>
              </a:solidFill>
            </a:endParaRPr>
          </a:p>
          <a:p>
            <a:pPr marL="106363" indent="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buNone/>
              <a:tabLst>
                <a:tab pos="269875" algn="l"/>
              </a:tabLst>
            </a:pPr>
            <a:endParaRPr lang="de-DE" sz="1600" dirty="0" smtClean="0">
              <a:solidFill>
                <a:srgbClr val="013476"/>
              </a:solidFill>
              <a:hlinkClick r:id="rId3"/>
            </a:endParaRPr>
          </a:p>
          <a:p>
            <a:pPr marL="106363" indent="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buNone/>
              <a:tabLst>
                <a:tab pos="269875" algn="l"/>
              </a:tabLst>
            </a:pPr>
            <a:r>
              <a:rPr lang="de-DE" sz="1600" dirty="0" smtClean="0">
                <a:solidFill>
                  <a:srgbClr val="013476"/>
                </a:solidFill>
                <a:hlinkClick r:id="rId3"/>
              </a:rPr>
              <a:t>www.teilchenwelt.de/angebote/lehrerfortbildungen-forschung-trifft-schule</a:t>
            </a:r>
            <a:r>
              <a:rPr lang="de-DE" sz="1600" dirty="0" smtClean="0">
                <a:solidFill>
                  <a:srgbClr val="013476"/>
                </a:solidFill>
                <a:hlinkClick r:id="rId3"/>
              </a:rPr>
              <a:t>/</a:t>
            </a:r>
            <a:endParaRPr lang="de-DE" sz="1600" dirty="0" smtClean="0">
              <a:solidFill>
                <a:srgbClr val="013476"/>
              </a:solidFill>
            </a:endParaRPr>
          </a:p>
          <a:p>
            <a:pPr marL="106363" indent="0">
              <a:lnSpc>
                <a:spcPct val="100000"/>
              </a:lnSpc>
              <a:spcBef>
                <a:spcPts val="0"/>
              </a:spcBef>
              <a:buClr>
                <a:srgbClr val="CDC301"/>
              </a:buClr>
              <a:buNone/>
              <a:tabLst>
                <a:tab pos="269875" algn="l"/>
              </a:tabLst>
            </a:pPr>
            <a:endParaRPr lang="de-DE" dirty="0" smtClean="0">
              <a:solidFill>
                <a:srgbClr val="013476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endParaRPr lang="de-DE" sz="2200" dirty="0" smtClean="0">
              <a:solidFill>
                <a:srgbClr val="013476"/>
              </a:solidFill>
            </a:endParaRPr>
          </a:p>
        </p:txBody>
      </p:sp>
      <p:pic>
        <p:nvPicPr>
          <p:cNvPr id="9" name="Grafik 8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692696"/>
            <a:ext cx="1647696" cy="64807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4361" y="3987740"/>
            <a:ext cx="2302405" cy="1536978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869" y="2117293"/>
            <a:ext cx="2306897" cy="15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www.teilchenwelt.de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27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972073" y="366985"/>
            <a:ext cx="7526660" cy="1325563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FSP-Pilotprojekt des BMBF 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971600" y="1691748"/>
            <a:ext cx="6120680" cy="3963588"/>
          </a:xfrm>
        </p:spPr>
        <p:txBody>
          <a:bodyPr/>
          <a:lstStyle/>
          <a:p>
            <a:pPr marL="266700" indent="-266700"/>
            <a:r>
              <a:rPr lang="de-DE" dirty="0" smtClean="0">
                <a:solidFill>
                  <a:srgbClr val="013476"/>
                </a:solidFill>
              </a:rPr>
              <a:t>Querschnittsaktivität, alle FSPs am LHC beteiligt (ATLAS, CMS, ALICE, LHCb)</a:t>
            </a:r>
          </a:p>
          <a:p>
            <a:pPr marL="266700" indent="-266700"/>
            <a:r>
              <a:rPr lang="de-DE" dirty="0" smtClean="0">
                <a:solidFill>
                  <a:srgbClr val="013476"/>
                </a:solidFill>
              </a:rPr>
              <a:t>„Spitzenforschung</a:t>
            </a:r>
            <a:r>
              <a:rPr lang="de-DE" dirty="0">
                <a:solidFill>
                  <a:srgbClr val="013476"/>
                </a:solidFill>
              </a:rPr>
              <a:t>, Erkenntnis­vermittlung </a:t>
            </a:r>
            <a:r>
              <a:rPr lang="de-DE" dirty="0" smtClean="0">
                <a:solidFill>
                  <a:srgbClr val="013476"/>
                </a:solidFill>
              </a:rPr>
              <a:t>und Nachwuchsgewinnung </a:t>
            </a:r>
            <a:r>
              <a:rPr lang="de-DE" dirty="0">
                <a:solidFill>
                  <a:srgbClr val="013476"/>
                </a:solidFill>
              </a:rPr>
              <a:t>aus einer </a:t>
            </a:r>
            <a:r>
              <a:rPr lang="de-DE" dirty="0" smtClean="0">
                <a:solidFill>
                  <a:srgbClr val="013476"/>
                </a:solidFill>
              </a:rPr>
              <a:t>Hand“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Verbreitung von Erkenntnissen der </a:t>
            </a:r>
            <a:r>
              <a:rPr lang="de-DE" dirty="0" smtClean="0">
                <a:solidFill>
                  <a:srgbClr val="013476"/>
                </a:solidFill>
              </a:rPr>
              <a:t>Spitzenfor­schung </a:t>
            </a:r>
            <a:r>
              <a:rPr lang="de-DE" dirty="0">
                <a:solidFill>
                  <a:srgbClr val="013476"/>
                </a:solidFill>
              </a:rPr>
              <a:t>in den FSPs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Teilhabe der Öffentlichkeit an der Forschung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Nachwuchsförderung und </a:t>
            </a:r>
            <a:r>
              <a:rPr lang="de-DE" dirty="0" smtClean="0">
                <a:solidFill>
                  <a:srgbClr val="013476"/>
                </a:solidFill>
              </a:rPr>
              <a:t>-sicherung</a:t>
            </a:r>
          </a:p>
          <a:p>
            <a:r>
              <a:rPr lang="de-DE" dirty="0">
                <a:solidFill>
                  <a:srgbClr val="013476"/>
                </a:solidFill>
              </a:rPr>
              <a:t>Aufbauend auf Strukturen und Programmen von </a:t>
            </a:r>
            <a:r>
              <a:rPr lang="de-DE" b="1" dirty="0">
                <a:solidFill>
                  <a:srgbClr val="013476"/>
                </a:solidFill>
              </a:rPr>
              <a:t>Netzwerk Teilchenwelt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Neue Zielgruppen etablieren („Fellows“)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Laufzeit: 02/2017 </a:t>
            </a:r>
            <a:r>
              <a:rPr lang="de-DE" dirty="0">
                <a:solidFill>
                  <a:srgbClr val="013476"/>
                </a:solidFill>
              </a:rPr>
              <a:t>– </a:t>
            </a:r>
            <a:r>
              <a:rPr lang="de-DE" dirty="0" smtClean="0">
                <a:solidFill>
                  <a:srgbClr val="013476"/>
                </a:solidFill>
              </a:rPr>
              <a:t>12</a:t>
            </a:r>
            <a:r>
              <a:rPr lang="de-DE" dirty="0" smtClean="0">
                <a:solidFill>
                  <a:srgbClr val="013476"/>
                </a:solidFill>
              </a:rPr>
              <a:t>/2018</a:t>
            </a:r>
            <a:endParaRPr lang="de-DE" dirty="0">
              <a:solidFill>
                <a:srgbClr val="013476"/>
              </a:solidFill>
            </a:endParaRPr>
          </a:p>
          <a:p>
            <a:endParaRPr lang="de-DE" dirty="0" smtClean="0">
              <a:solidFill>
                <a:srgbClr val="013476"/>
              </a:solidFill>
            </a:endParaRPr>
          </a:p>
          <a:p>
            <a:pPr lvl="1"/>
            <a:endParaRPr lang="de-DE" dirty="0" smtClean="0">
              <a:solidFill>
                <a:srgbClr val="013476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94417"/>
            <a:ext cx="2089298" cy="136036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511" y="2115317"/>
            <a:ext cx="2035043" cy="135437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900" y="3630222"/>
            <a:ext cx="1627776" cy="119320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983960"/>
            <a:ext cx="1711396" cy="134275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629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815385" y="1412776"/>
            <a:ext cx="5484807" cy="3741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r>
              <a:rPr lang="de-DE" sz="2200" dirty="0" smtClean="0">
                <a:solidFill>
                  <a:srgbClr val="013476"/>
                </a:solidFill>
              </a:rPr>
              <a:t>29 Universitäten/Forschungsinstitute + CERN</a:t>
            </a:r>
            <a:endParaRPr lang="de-DE" sz="2200" dirty="0">
              <a:solidFill>
                <a:srgbClr val="013476"/>
              </a:solidFill>
            </a:endParaRPr>
          </a:p>
          <a:p>
            <a:pPr marL="266700" indent="-266700"/>
            <a:r>
              <a:rPr lang="de-DE" sz="2200" dirty="0">
                <a:solidFill>
                  <a:srgbClr val="013476"/>
                </a:solidFill>
              </a:rPr>
              <a:t>Projektteam: </a:t>
            </a:r>
            <a:r>
              <a:rPr lang="de-DE" sz="2200" dirty="0" smtClean="0">
                <a:solidFill>
                  <a:srgbClr val="013476"/>
                </a:solidFill>
              </a:rPr>
              <a:t/>
            </a:r>
            <a:br>
              <a:rPr lang="de-DE" sz="2200" dirty="0" smtClean="0">
                <a:solidFill>
                  <a:srgbClr val="013476"/>
                </a:solidFill>
              </a:rPr>
            </a:br>
            <a:r>
              <a:rPr lang="de-DE" sz="2200" dirty="0" smtClean="0">
                <a:solidFill>
                  <a:srgbClr val="013476"/>
                </a:solidFill>
              </a:rPr>
              <a:t>TU </a:t>
            </a:r>
            <a:r>
              <a:rPr lang="de-DE" sz="2200" dirty="0">
                <a:solidFill>
                  <a:srgbClr val="013476"/>
                </a:solidFill>
              </a:rPr>
              <a:t>Dresden / DESY in Zeuthen / CERN</a:t>
            </a:r>
          </a:p>
          <a:p>
            <a:pPr marL="266700" indent="-266700"/>
            <a:r>
              <a:rPr lang="de-DE" sz="2200" dirty="0">
                <a:solidFill>
                  <a:srgbClr val="013476"/>
                </a:solidFill>
              </a:rPr>
              <a:t>Seit </a:t>
            </a:r>
            <a:r>
              <a:rPr lang="de-DE" sz="2200" dirty="0" smtClean="0">
                <a:solidFill>
                  <a:srgbClr val="013476"/>
                </a:solidFill>
              </a:rPr>
              <a:t>2010</a:t>
            </a:r>
          </a:p>
          <a:p>
            <a:pPr marL="266700" indent="-266700"/>
            <a:r>
              <a:rPr lang="de-DE" sz="2200" dirty="0">
                <a:solidFill>
                  <a:srgbClr val="013476"/>
                </a:solidFill>
              </a:rPr>
              <a:t>Netzwerk zwischen Wissenschaftlern, Jugendlichen im Alter von 15-19 und Lehrkräften </a:t>
            </a:r>
            <a:endParaRPr lang="de-DE" sz="2200" dirty="0" smtClean="0">
              <a:solidFill>
                <a:srgbClr val="013476"/>
              </a:solidFill>
            </a:endParaRPr>
          </a:p>
          <a:p>
            <a:pPr marL="266700" indent="-266700"/>
            <a:r>
              <a:rPr lang="de-DE" sz="2200" dirty="0" smtClean="0">
                <a:solidFill>
                  <a:srgbClr val="013476"/>
                </a:solidFill>
              </a:rPr>
              <a:t>pro </a:t>
            </a:r>
            <a:r>
              <a:rPr lang="de-DE" sz="2200" dirty="0">
                <a:solidFill>
                  <a:srgbClr val="013476"/>
                </a:solidFill>
              </a:rPr>
              <a:t>Jahr arbeiten mit Originaldaten und/oder Teilchendetektoren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ca. 250  in 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Vertiefungsstufen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60 </a:t>
            </a: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c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a. 10 </a:t>
            </a: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Forschungsprojekte am CERN, 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ca. 8 </a:t>
            </a: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an den 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Standorten</a:t>
            </a:r>
            <a:endParaRPr lang="de-DE" dirty="0">
              <a:solidFill>
                <a:srgbClr val="013476"/>
              </a:solidFill>
              <a:latin typeface="Arial Narrow" panose="020B0606020202030204" pitchFamily="34" charset="0"/>
            </a:endParaRP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Aktivitäten für ca. 300  Lehrkräfte </a:t>
            </a:r>
            <a:b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</a:rPr>
              <a:t>(Fortbildungen, CERN-Workshops, Unterrichtsmaterial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endParaRPr lang="de-DE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>
                <a:solidFill>
                  <a:srgbClr val="013476"/>
                </a:solidFill>
              </a:rPr>
              <a:t>Netzwerk Teilchenwelt</a:t>
            </a:r>
            <a:r>
              <a:rPr lang="de-DE" sz="2400" dirty="0" smtClean="0">
                <a:solidFill>
                  <a:srgbClr val="013476"/>
                </a:solidFill>
              </a:rPr>
              <a:t/>
            </a:r>
            <a:br>
              <a:rPr lang="de-DE" sz="2400" dirty="0" smtClean="0">
                <a:solidFill>
                  <a:srgbClr val="013476"/>
                </a:solidFill>
              </a:rPr>
            </a:br>
            <a:endParaRPr lang="de-DE" sz="2400" dirty="0">
              <a:solidFill>
                <a:srgbClr val="013476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090" y="219160"/>
            <a:ext cx="2593043" cy="349189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5500" y="3711059"/>
            <a:ext cx="1159700" cy="624728"/>
          </a:xfrm>
          <a:prstGeom prst="rect">
            <a:avLst/>
          </a:prstGeom>
        </p:spPr>
      </p:pic>
      <p:sp>
        <p:nvSpPr>
          <p:cNvPr id="7" name="Rad 6"/>
          <p:cNvSpPr/>
          <p:nvPr/>
        </p:nvSpPr>
        <p:spPr>
          <a:xfrm>
            <a:off x="7009834" y="2501349"/>
            <a:ext cx="72008" cy="72008"/>
          </a:xfrm>
          <a:prstGeom prst="donut">
            <a:avLst>
              <a:gd name="adj" fmla="val 45238"/>
            </a:avLst>
          </a:prstGeom>
          <a:solidFill>
            <a:srgbClr val="CDC301"/>
          </a:solidFill>
          <a:ln>
            <a:solidFill>
              <a:srgbClr val="CD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912260" y="2537353"/>
            <a:ext cx="86409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500" dirty="0" smtClean="0">
                <a:latin typeface="Arial Narrow" panose="020B0606020202030204" pitchFamily="34" charset="0"/>
              </a:rPr>
              <a:t>Darmstadt</a:t>
            </a:r>
            <a:endParaRPr lang="en-US" sz="500" dirty="0">
              <a:latin typeface="Arial Narrow" panose="020B0606020202030204" pitchFamily="34" charset="0"/>
            </a:endParaRPr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2986930010"/>
              </p:ext>
            </p:extLst>
          </p:nvPr>
        </p:nvGraphicFramePr>
        <p:xfrm>
          <a:off x="6588224" y="4412145"/>
          <a:ext cx="208823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757" y="5154336"/>
            <a:ext cx="330593" cy="33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629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643" y="3620057"/>
            <a:ext cx="2736304" cy="2736304"/>
          </a:xfrm>
          <a:prstGeom prst="rect">
            <a:avLst/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DE" b="0" dirty="0" smtClean="0">
                <a:solidFill>
                  <a:srgbClr val="013476"/>
                </a:solidFill>
              </a:rPr>
              <a:t>Teilchenphysik-</a:t>
            </a:r>
            <a:r>
              <a:rPr lang="de-DE" b="0" dirty="0" err="1" smtClean="0">
                <a:solidFill>
                  <a:srgbClr val="013476"/>
                </a:solidFill>
              </a:rPr>
              <a:t>Masterclasses</a:t>
            </a:r>
            <a:r>
              <a:rPr lang="de-DE" sz="3600" b="0" dirty="0" smtClean="0">
                <a:solidFill>
                  <a:srgbClr val="013476"/>
                </a:solidFill>
              </a:rPr>
              <a:t> </a:t>
            </a:r>
            <a: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de-DE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de-DE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971600" y="1880828"/>
            <a:ext cx="4896544" cy="3779760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Jugendliche als Forscher </a:t>
            </a:r>
            <a:r>
              <a:rPr lang="de-DE" dirty="0">
                <a:solidFill>
                  <a:srgbClr val="013476"/>
                </a:solidFill>
              </a:rPr>
              <a:t>für einen Tag</a:t>
            </a:r>
          </a:p>
          <a:p>
            <a:r>
              <a:rPr lang="de-DE" dirty="0">
                <a:solidFill>
                  <a:srgbClr val="013476"/>
                </a:solidFill>
              </a:rPr>
              <a:t>Anleitung durch </a:t>
            </a:r>
            <a:r>
              <a:rPr lang="de-DE" dirty="0" smtClean="0">
                <a:solidFill>
                  <a:srgbClr val="013476"/>
                </a:solidFill>
              </a:rPr>
              <a:t>Teilchenphysiker/in </a:t>
            </a:r>
            <a:r>
              <a:rPr lang="de-DE" dirty="0">
                <a:solidFill>
                  <a:srgbClr val="013476"/>
                </a:solidFill>
              </a:rPr>
              <a:t/>
            </a:r>
            <a:br>
              <a:rPr lang="de-DE" dirty="0">
                <a:solidFill>
                  <a:srgbClr val="013476"/>
                </a:solidFill>
              </a:rPr>
            </a:br>
            <a:r>
              <a:rPr lang="de-DE" dirty="0">
                <a:solidFill>
                  <a:srgbClr val="013476"/>
                </a:solidFill>
              </a:rPr>
              <a:t>Experte = “Master” (Meisterkurs)</a:t>
            </a:r>
          </a:p>
          <a:p>
            <a:r>
              <a:rPr lang="de-DE" dirty="0">
                <a:solidFill>
                  <a:srgbClr val="013476"/>
                </a:solidFill>
              </a:rPr>
              <a:t>Einführende Vorträge  </a:t>
            </a:r>
          </a:p>
          <a:p>
            <a:r>
              <a:rPr lang="de-DE" dirty="0">
                <a:solidFill>
                  <a:srgbClr val="013476"/>
                </a:solidFill>
              </a:rPr>
              <a:t>Messung mit Originaldaten </a:t>
            </a:r>
            <a:endParaRPr lang="de-DE" dirty="0" smtClean="0">
              <a:solidFill>
                <a:srgbClr val="013476"/>
              </a:solidFill>
            </a:endParaRPr>
          </a:p>
          <a:p>
            <a:pPr marL="361950" indent="0">
              <a:spcBef>
                <a:spcPts val="0"/>
              </a:spcBef>
              <a:buNone/>
            </a:pPr>
            <a:r>
              <a:rPr lang="en-US" sz="1800" dirty="0"/>
              <a:t>Measuring the D</a:t>
            </a:r>
            <a:r>
              <a:rPr lang="en-US" sz="1800" baseline="30000" dirty="0"/>
              <a:t>0</a:t>
            </a:r>
            <a:r>
              <a:rPr lang="en-US" sz="1800" dirty="0"/>
              <a:t> lifetime at the </a:t>
            </a:r>
            <a:r>
              <a:rPr lang="en-US" sz="1800" dirty="0" err="1" smtClean="0"/>
              <a:t>LHCb</a:t>
            </a:r>
            <a:r>
              <a:rPr lang="en-US" sz="1800" dirty="0" smtClean="0"/>
              <a:t>: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de-DE" sz="1800" dirty="0">
                <a:hlinkClick r:id="rId3"/>
              </a:rPr>
              <a:t>http</a:t>
            </a:r>
            <a:r>
              <a:rPr lang="de-DE" sz="1800" dirty="0">
                <a:hlinkClick r:id="rId3"/>
              </a:rPr>
              <a:t>://lhcb-public.web.cern.ch/lhcb-public/en/LHCb-outreach/masterclasses/en</a:t>
            </a:r>
            <a:r>
              <a:rPr lang="de-DE" sz="1800" dirty="0">
                <a:hlinkClick r:id="rId3"/>
              </a:rPr>
              <a:t>/</a:t>
            </a:r>
            <a:r>
              <a:rPr lang="de-DE" sz="1800" dirty="0"/>
              <a:t> </a:t>
            </a:r>
            <a:endParaRPr lang="de-DE" sz="1800" dirty="0"/>
          </a:p>
          <a:p>
            <a:r>
              <a:rPr lang="de-DE" dirty="0" smtClean="0">
                <a:solidFill>
                  <a:srgbClr val="013476"/>
                </a:solidFill>
              </a:rPr>
              <a:t>regionale </a:t>
            </a:r>
            <a:r>
              <a:rPr lang="de-DE" dirty="0">
                <a:solidFill>
                  <a:srgbClr val="013476"/>
                </a:solidFill>
              </a:rPr>
              <a:t>Masterclasses </a:t>
            </a:r>
            <a:r>
              <a:rPr lang="de-DE" dirty="0" smtClean="0">
                <a:solidFill>
                  <a:srgbClr val="013476"/>
                </a:solidFill>
              </a:rPr>
              <a:t>überall </a:t>
            </a:r>
            <a:r>
              <a:rPr lang="de-DE" dirty="0">
                <a:solidFill>
                  <a:srgbClr val="013476"/>
                </a:solidFill>
              </a:rPr>
              <a:t>in Deutschland 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Forscher/innen </a:t>
            </a:r>
            <a:r>
              <a:rPr lang="de-DE" dirty="0">
                <a:solidFill>
                  <a:srgbClr val="013476"/>
                </a:solidFill>
              </a:rPr>
              <a:t>gehen in die </a:t>
            </a:r>
            <a:r>
              <a:rPr lang="de-DE" dirty="0" smtClean="0">
                <a:solidFill>
                  <a:srgbClr val="013476"/>
                </a:solidFill>
              </a:rPr>
              <a:t>Schulen</a:t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(Beispiel rechts: 2013)</a:t>
            </a:r>
            <a:endParaRPr lang="de-DE" dirty="0">
              <a:solidFill>
                <a:srgbClr val="013476"/>
              </a:solidFill>
            </a:endParaRPr>
          </a:p>
          <a:p>
            <a:endParaRPr lang="en-US" dirty="0"/>
          </a:p>
        </p:txBody>
      </p:sp>
      <p:pic>
        <p:nvPicPr>
          <p:cNvPr id="13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1036" y="1811795"/>
            <a:ext cx="2371228" cy="172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83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5017" y="1713248"/>
            <a:ext cx="3474337" cy="136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8949" y="4770995"/>
            <a:ext cx="2956704" cy="1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Astroteilchen-Detektorprojekte</a:t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(u.a. Messung von Myonen)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5184576" cy="4104456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Schnittstelle </a:t>
            </a:r>
            <a:r>
              <a:rPr lang="de-DE" dirty="0">
                <a:solidFill>
                  <a:srgbClr val="013476"/>
                </a:solidFill>
              </a:rPr>
              <a:t>von </a:t>
            </a:r>
            <a:r>
              <a:rPr lang="de-DE" dirty="0" smtClean="0">
                <a:solidFill>
                  <a:srgbClr val="013476"/>
                </a:solidFill>
              </a:rPr>
              <a:t>Astronomie </a:t>
            </a:r>
            <a:r>
              <a:rPr lang="de-DE" dirty="0">
                <a:solidFill>
                  <a:srgbClr val="013476"/>
                </a:solidFill>
              </a:rPr>
              <a:t>und Teilchenphysik </a:t>
            </a:r>
            <a:r>
              <a:rPr lang="de-DE" dirty="0" smtClean="0">
                <a:solidFill>
                  <a:srgbClr val="013476"/>
                </a:solidFill>
              </a:rPr>
              <a:t>erlebbar </a:t>
            </a:r>
            <a:r>
              <a:rPr lang="de-DE" dirty="0">
                <a:solidFill>
                  <a:srgbClr val="013476"/>
                </a:solidFill>
              </a:rPr>
              <a:t>machen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Erlernen der Funktionsweise von</a:t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Detektoren (Eigene </a:t>
            </a:r>
            <a:r>
              <a:rPr lang="de-DE" dirty="0" err="1" smtClean="0">
                <a:solidFill>
                  <a:srgbClr val="013476"/>
                </a:solidFill>
              </a:rPr>
              <a:t>Datennahme</a:t>
            </a:r>
            <a:r>
              <a:rPr lang="de-DE" dirty="0">
                <a:solidFill>
                  <a:srgbClr val="013476"/>
                </a:solidFill>
              </a:rPr>
              <a:t>)</a:t>
            </a:r>
            <a:endParaRPr lang="de-DE" dirty="0" smtClean="0">
              <a:solidFill>
                <a:srgbClr val="013476"/>
              </a:solidFill>
            </a:endParaRPr>
          </a:p>
          <a:p>
            <a:r>
              <a:rPr lang="de-DE" dirty="0" smtClean="0">
                <a:solidFill>
                  <a:srgbClr val="013476"/>
                </a:solidFill>
              </a:rPr>
              <a:t>Kennenlernen </a:t>
            </a:r>
            <a:r>
              <a:rPr lang="de-DE" dirty="0">
                <a:solidFill>
                  <a:srgbClr val="013476"/>
                </a:solidFill>
              </a:rPr>
              <a:t>des Forscheralltags 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Forschungswochen und Projektarbeiten 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Ausleihen von Detektoren </a:t>
            </a:r>
            <a:r>
              <a:rPr lang="de-DE" dirty="0" smtClean="0">
                <a:solidFill>
                  <a:srgbClr val="013476"/>
                </a:solidFill>
              </a:rPr>
              <a:t>an Schulen</a:t>
            </a:r>
          </a:p>
          <a:p>
            <a:r>
              <a:rPr lang="de-DE" dirty="0" err="1" smtClean="0">
                <a:solidFill>
                  <a:srgbClr val="013476"/>
                </a:solidFill>
              </a:rPr>
              <a:t>Masterclasses</a:t>
            </a:r>
            <a:r>
              <a:rPr lang="de-DE" dirty="0" smtClean="0">
                <a:solidFill>
                  <a:srgbClr val="013476"/>
                </a:solidFill>
              </a:rPr>
              <a:t> mit Daten von Großexperimenten </a:t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(Pierre-</a:t>
            </a:r>
            <a:r>
              <a:rPr lang="de-DE" dirty="0" err="1" smtClean="0">
                <a:solidFill>
                  <a:srgbClr val="013476"/>
                </a:solidFill>
              </a:rPr>
              <a:t>Auger</a:t>
            </a:r>
            <a:r>
              <a:rPr lang="de-DE" dirty="0" smtClean="0">
                <a:solidFill>
                  <a:srgbClr val="013476"/>
                </a:solidFill>
              </a:rPr>
              <a:t>-Observatorium, Polarstern, Neumayer Station etc.)</a:t>
            </a:r>
            <a:endParaRPr lang="de-DE" dirty="0">
              <a:solidFill>
                <a:srgbClr val="013476"/>
              </a:solidFill>
            </a:endParaRPr>
          </a:p>
          <a:p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8194559" y="4753895"/>
            <a:ext cx="823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err="1">
                <a:solidFill>
                  <a:srgbClr val="002060"/>
                </a:solidFill>
                <a:latin typeface="Arial Narrow"/>
              </a:rPr>
              <a:t>Kamiokanne</a:t>
            </a:r>
            <a:endParaRPr lang="de-DE" sz="1000" b="1" dirty="0">
              <a:solidFill>
                <a:srgbClr val="002060"/>
              </a:solidFill>
              <a:latin typeface="Arial Narrow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04916" y="1741534"/>
            <a:ext cx="11614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err="1" smtClean="0">
                <a:solidFill>
                  <a:srgbClr val="002060"/>
                </a:solidFill>
                <a:latin typeface="Arial Narrow"/>
              </a:rPr>
              <a:t>CosMO</a:t>
            </a:r>
            <a:r>
              <a:rPr lang="de-DE" sz="1000" b="1" dirty="0" smtClean="0">
                <a:solidFill>
                  <a:srgbClr val="002060"/>
                </a:solidFill>
                <a:latin typeface="Arial Narrow"/>
              </a:rPr>
              <a:t>-Experiment</a:t>
            </a:r>
            <a:endParaRPr lang="de-DE" sz="1000" b="1" dirty="0">
              <a:solidFill>
                <a:srgbClr val="002060"/>
              </a:solidFill>
              <a:latin typeface="Arial Narrow"/>
            </a:endParaRPr>
          </a:p>
        </p:txBody>
      </p:sp>
      <p:pic>
        <p:nvPicPr>
          <p:cNvPr id="10244" name="Picture 4" descr="Gruppe von Erwachsenen und Jugendlichen um eine Nebelkammer, die auf einem Tisch steht und im Dunkeln weiß leuchtet.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3808" y="3212976"/>
            <a:ext cx="2347928" cy="144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8063080" y="3226171"/>
            <a:ext cx="954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  <a:latin typeface="Arial Narrow"/>
              </a:rPr>
              <a:t>Nebelkammer</a:t>
            </a:r>
            <a:endParaRPr lang="de-DE" sz="1000" b="1" dirty="0">
              <a:solidFill>
                <a:schemeClr val="bg1"/>
              </a:solidFill>
              <a:latin typeface="Arial Narrow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79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Zentrale Akteure = Nachwuchswissenschaftler</a:t>
            </a:r>
            <a:br>
              <a:rPr lang="de-DE" dirty="0" smtClean="0"/>
            </a:b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613479"/>
            <a:ext cx="5040560" cy="3956805"/>
          </a:xfrm>
        </p:spPr>
        <p:txBody>
          <a:bodyPr/>
          <a:lstStyle/>
          <a:p>
            <a:r>
              <a:rPr lang="de-DE" dirty="0"/>
              <a:t>„</a:t>
            </a:r>
            <a:r>
              <a:rPr lang="de-DE" dirty="0" smtClean="0"/>
              <a:t>Vermittler/innen“</a:t>
            </a:r>
          </a:p>
          <a:p>
            <a:r>
              <a:rPr lang="de-DE" dirty="0" smtClean="0"/>
              <a:t>Doktorand/innen und </a:t>
            </a:r>
            <a:r>
              <a:rPr lang="de-DE" dirty="0" err="1" smtClean="0"/>
              <a:t>Masterand</a:t>
            </a:r>
            <a:r>
              <a:rPr lang="de-DE" dirty="0" smtClean="0"/>
              <a:t>/innen</a:t>
            </a:r>
          </a:p>
          <a:p>
            <a:r>
              <a:rPr lang="de-DE" dirty="0" smtClean="0"/>
              <a:t>Durchführung </a:t>
            </a:r>
            <a:r>
              <a:rPr lang="de-DE" dirty="0" err="1" smtClean="0"/>
              <a:t>Masterclasses</a:t>
            </a:r>
            <a:endParaRPr lang="de-DE" dirty="0"/>
          </a:p>
          <a:p>
            <a:r>
              <a:rPr lang="de-DE" dirty="0" smtClean="0"/>
              <a:t>Betreuung Schülerforschungsarbeiten</a:t>
            </a:r>
          </a:p>
          <a:p>
            <a:r>
              <a:rPr lang="de-DE" dirty="0" smtClean="0"/>
              <a:t>Aufwandsentschädigung + Fahrtkosten</a:t>
            </a:r>
          </a:p>
          <a:p>
            <a:r>
              <a:rPr lang="de-DE" dirty="0" smtClean="0"/>
              <a:t>Angebot 2-tägiger Weiterbildung in Wissenschaftskommunikation, Vermittlung, Präsentation und Didaktik </a:t>
            </a:r>
          </a:p>
          <a:p>
            <a:r>
              <a:rPr lang="de-DE" dirty="0" smtClean="0"/>
              <a:t>Praxis in Kommunikationstechniken</a:t>
            </a:r>
            <a:br>
              <a:rPr lang="de-DE" dirty="0" smtClean="0"/>
            </a:br>
            <a:r>
              <a:rPr lang="de-DE" dirty="0" smtClean="0"/>
              <a:t>als „soft </a:t>
            </a:r>
            <a:r>
              <a:rPr lang="de-DE" dirty="0" err="1" smtClean="0"/>
              <a:t>skill</a:t>
            </a:r>
            <a:r>
              <a:rPr lang="de-DE" dirty="0" smtClean="0"/>
              <a:t>“ für eigene Karriere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152" y="4793280"/>
            <a:ext cx="2506359" cy="166005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151" y="1340768"/>
            <a:ext cx="2506359" cy="166005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152" y="3065088"/>
            <a:ext cx="2506359" cy="1660056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07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Mehrstufiges Angebot für Jugendliche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169" y="4535664"/>
            <a:ext cx="2235306" cy="149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382963" y="260350"/>
            <a:ext cx="5761037" cy="822325"/>
          </a:xfrm>
        </p:spPr>
        <p:txBody>
          <a:bodyPr>
            <a:noAutofit/>
          </a:bodyPr>
          <a:lstStyle/>
          <a:p>
            <a:r>
              <a:rPr lang="de-DE" sz="3200" dirty="0" smtClean="0">
                <a:solidFill>
                  <a:srgbClr val="013476"/>
                </a:solidFill>
              </a:rPr>
              <a:t>Schülerforschungsprojekte</a:t>
            </a:r>
            <a:endParaRPr lang="de-DE" sz="3200" dirty="0">
              <a:solidFill>
                <a:srgbClr val="013476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idx="4294967295"/>
          </p:nvPr>
        </p:nvSpPr>
        <p:spPr>
          <a:xfrm>
            <a:off x="3735388" y="1020763"/>
            <a:ext cx="5408612" cy="5127625"/>
          </a:xfrm>
        </p:spPr>
        <p:txBody>
          <a:bodyPr>
            <a:noAutofit/>
          </a:bodyPr>
          <a:lstStyle/>
          <a:p>
            <a:pPr marL="266700" lvl="0" indent="-266700" defTabSz="914400"/>
            <a:r>
              <a:rPr lang="de-DE" dirty="0" smtClean="0">
                <a:solidFill>
                  <a:srgbClr val="013476"/>
                </a:solidFill>
              </a:rPr>
              <a:t>Eigene Forschungsprojekte, teilweise am CERN (NTW-Projektwochen)</a:t>
            </a:r>
          </a:p>
          <a:p>
            <a:pPr marL="266700" lvl="0" indent="-266700" defTabSz="914400"/>
            <a:r>
              <a:rPr lang="de-DE" dirty="0" smtClean="0">
                <a:solidFill>
                  <a:srgbClr val="013476"/>
                </a:solidFill>
              </a:rPr>
              <a:t>3-10 Monate</a:t>
            </a:r>
          </a:p>
          <a:p>
            <a:pPr marL="266700" lvl="0" indent="-266700" defTabSz="914400"/>
            <a:r>
              <a:rPr lang="de-DE" dirty="0" smtClean="0">
                <a:solidFill>
                  <a:srgbClr val="013476"/>
                </a:solidFill>
              </a:rPr>
              <a:t>Vermittler als Betreuer + Lehrkraft</a:t>
            </a:r>
          </a:p>
          <a:p>
            <a:pPr marL="266700" indent="-266700" defTabSz="914400"/>
            <a:r>
              <a:rPr lang="de-DE" dirty="0">
                <a:solidFill>
                  <a:srgbClr val="013476"/>
                </a:solidFill>
              </a:rPr>
              <a:t>Häufig Abiturleistung</a:t>
            </a:r>
          </a:p>
          <a:p>
            <a:pPr marL="266700" lvl="0" indent="-266700" defTabSz="914400"/>
            <a:r>
              <a:rPr lang="de-DE" sz="2400" dirty="0" smtClean="0">
                <a:solidFill>
                  <a:srgbClr val="013476"/>
                </a:solidFill>
              </a:rPr>
              <a:t>Auszeichnungen!</a:t>
            </a:r>
          </a:p>
          <a:p>
            <a:pPr lvl="1"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13476"/>
                </a:solidFill>
              </a:rPr>
              <a:t>„</a:t>
            </a:r>
            <a:r>
              <a:rPr lang="de-DE" dirty="0" smtClean="0">
                <a:solidFill>
                  <a:srgbClr val="013476"/>
                </a:solidFill>
              </a:rPr>
              <a:t>Jugend forscht“</a:t>
            </a:r>
          </a:p>
          <a:p>
            <a:pPr lvl="1"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13476"/>
                </a:solidFill>
              </a:rPr>
              <a:t>Dr. Hans Riegel-Fachpreis</a:t>
            </a:r>
          </a:p>
          <a:p>
            <a:pPr lvl="1"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013476"/>
                </a:solidFill>
              </a:rPr>
              <a:t>Von Ardenne Physikpreis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19"/>
          <a:stretch/>
        </p:blipFill>
        <p:spPr>
          <a:xfrm>
            <a:off x="6614145" y="4721808"/>
            <a:ext cx="2379552" cy="1612081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91580" y="2869865"/>
            <a:ext cx="23388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2015: 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„Untersuchungen der Frag-</a:t>
            </a:r>
          </a:p>
          <a:p>
            <a:r>
              <a:rPr lang="de-DE" sz="1200" dirty="0" err="1" smtClean="0">
                <a:solidFill>
                  <a:srgbClr val="013476"/>
                </a:solidFill>
                <a:latin typeface="Arial Narrow" panose="020B0606020202030204" pitchFamily="34" charset="0"/>
              </a:rPr>
              <a:t>mentationen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und Entstehungsprodukte von Antiproton-Titankern-Kollisionen sowie Annihilationen in </a:t>
            </a:r>
            <a:r>
              <a:rPr lang="de-DE" sz="1200" dirty="0" err="1" smtClean="0">
                <a:solidFill>
                  <a:srgbClr val="013476"/>
                </a:solidFill>
                <a:latin typeface="Arial Narrow" panose="020B0606020202030204" pitchFamily="34" charset="0"/>
              </a:rPr>
              <a:t>Photoplatten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“ und „Untersuchungen der Teilchenpro-</a:t>
            </a:r>
            <a:r>
              <a:rPr lang="de-DE" sz="1200" dirty="0" err="1" smtClean="0">
                <a:solidFill>
                  <a:srgbClr val="013476"/>
                </a:solidFill>
                <a:latin typeface="Arial Narrow" panose="020B0606020202030204" pitchFamily="34" charset="0"/>
              </a:rPr>
              <a:t>duktionen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und -bahnen bei der </a:t>
            </a:r>
            <a:r>
              <a:rPr lang="de-DE" sz="1200" dirty="0">
                <a:solidFill>
                  <a:srgbClr val="013476"/>
                </a:solidFill>
                <a:latin typeface="Arial Narrow" panose="020B0606020202030204" pitchFamily="34" charset="0"/>
              </a:rPr>
              <a:t>I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njektion von Antiprotonen im AD“</a:t>
            </a:r>
            <a:endParaRPr lang="de-DE" sz="1200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  <p:pic>
        <p:nvPicPr>
          <p:cNvPr id="17410" name="Picture 2" descr="C:\Users\nbadmin\AppData\Local\Microsoft\Windows\Temporary Internet Files\Content.Outlook\94YQCS85\P10508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3588" y="4734681"/>
            <a:ext cx="2243757" cy="1596057"/>
          </a:xfrm>
          <a:prstGeom prst="rect">
            <a:avLst/>
          </a:prstGeom>
          <a:noFill/>
        </p:spPr>
      </p:pic>
      <p:sp>
        <p:nvSpPr>
          <p:cNvPr id="13" name="Rechteck 12"/>
          <p:cNvSpPr/>
          <p:nvPr/>
        </p:nvSpPr>
        <p:spPr>
          <a:xfrm>
            <a:off x="3761322" y="5475287"/>
            <a:ext cx="270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  <a:hlinkClick r:id="rId5"/>
              </a:rPr>
              <a:t>http://www.teilchenwelt.de/mitmachen/jugendliche/projekt-fach-und-forschungsarbeiten</a:t>
            </a: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  <a:hlinkClick r:id="rId5"/>
              </a:rPr>
              <a:t>/</a:t>
            </a:r>
          </a:p>
        </p:txBody>
      </p:sp>
      <p:pic>
        <p:nvPicPr>
          <p:cNvPr id="14" name="Picture 1" descr="C:\Users\nbadmin\AppData\Local\Microsoft\Windows\Temporary Internet Files\Content.Outlook\94YQCS85\20151029_17323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3588" y="1294551"/>
            <a:ext cx="2266825" cy="1557591"/>
          </a:xfrm>
          <a:prstGeom prst="rect">
            <a:avLst/>
          </a:prstGeom>
          <a:noFill/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372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Neue Zielgruppe seit 2017: Fellows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7" name="Textplatzhalter 5"/>
          <p:cNvSpPr>
            <a:spLocks noGrp="1"/>
          </p:cNvSpPr>
          <p:nvPr>
            <p:ph type="body" idx="1"/>
          </p:nvPr>
        </p:nvSpPr>
        <p:spPr>
          <a:xfrm>
            <a:off x="971600" y="2132856"/>
            <a:ext cx="4752528" cy="3884797"/>
          </a:xfrm>
        </p:spPr>
        <p:txBody>
          <a:bodyPr/>
          <a:lstStyle/>
          <a:p>
            <a:pPr marL="266700" indent="-266700"/>
            <a:r>
              <a:rPr lang="de-DE" dirty="0" smtClean="0">
                <a:solidFill>
                  <a:srgbClr val="013476"/>
                </a:solidFill>
              </a:rPr>
              <a:t>Alumni von NTW, vorwiegend </a:t>
            </a:r>
            <a:r>
              <a:rPr lang="de-DE" dirty="0">
                <a:solidFill>
                  <a:srgbClr val="013476"/>
                </a:solidFill>
              </a:rPr>
              <a:t>E</a:t>
            </a:r>
            <a:r>
              <a:rPr lang="de-DE" dirty="0" smtClean="0">
                <a:solidFill>
                  <a:srgbClr val="013476"/>
                </a:solidFill>
              </a:rPr>
              <a:t>hemalige von CERN-Workshops</a:t>
            </a:r>
          </a:p>
          <a:p>
            <a:pPr marL="660400" lvl="1"/>
            <a:r>
              <a:rPr lang="de-DE" dirty="0" smtClean="0">
                <a:solidFill>
                  <a:srgbClr val="013476"/>
                </a:solidFill>
              </a:rPr>
              <a:t>~ 50 % im Physikstudium</a:t>
            </a:r>
          </a:p>
          <a:p>
            <a:pPr marL="660400" lvl="1"/>
            <a:r>
              <a:rPr lang="de-DE" dirty="0" smtClean="0">
                <a:solidFill>
                  <a:srgbClr val="013476"/>
                </a:solidFill>
              </a:rPr>
              <a:t>~ 20 % MINT-Studium</a:t>
            </a:r>
            <a:endParaRPr lang="de-DE" dirty="0">
              <a:solidFill>
                <a:srgbClr val="013476"/>
              </a:solidFill>
            </a:endParaRPr>
          </a:p>
          <a:p>
            <a:pPr marL="660400" lvl="1"/>
            <a:r>
              <a:rPr lang="de-DE" dirty="0" smtClean="0">
                <a:solidFill>
                  <a:srgbClr val="013476"/>
                </a:solidFill>
              </a:rPr>
              <a:t>~ 30 % noch </a:t>
            </a:r>
            <a:r>
              <a:rPr lang="de-DE" dirty="0" err="1" smtClean="0">
                <a:solidFill>
                  <a:srgbClr val="013476"/>
                </a:solidFill>
              </a:rPr>
              <a:t>SuS</a:t>
            </a:r>
            <a:endParaRPr lang="de-DE" dirty="0" smtClean="0">
              <a:solidFill>
                <a:srgbClr val="013476"/>
              </a:solidFill>
            </a:endParaRPr>
          </a:p>
          <a:p>
            <a:pPr marL="266700" indent="-266700"/>
            <a:r>
              <a:rPr lang="de-DE" dirty="0" smtClean="0">
                <a:solidFill>
                  <a:srgbClr val="013476"/>
                </a:solidFill>
              </a:rPr>
              <a:t>Interessiert an Teilchen- und Astroteilchenphysik oder Computing</a:t>
            </a:r>
          </a:p>
          <a:p>
            <a:pPr marL="266700" indent="-266700"/>
            <a:r>
              <a:rPr lang="de-DE" dirty="0" smtClean="0">
                <a:solidFill>
                  <a:srgbClr val="013476"/>
                </a:solidFill>
              </a:rPr>
              <a:t>Ziel: verstärkte Vernetzung mit den lokalen Forschungsgruppen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 Nachwuchsgewinnung</a:t>
            </a:r>
            <a:endParaRPr lang="de-DE" dirty="0" smtClean="0">
              <a:solidFill>
                <a:srgbClr val="013476"/>
              </a:solidFill>
            </a:endParaRPr>
          </a:p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108" y="4056343"/>
            <a:ext cx="3458115" cy="2227026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108" y="1977589"/>
            <a:ext cx="3458115" cy="200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2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1" id="{7A9E9116-8DA6-43E3-9E23-D7EC8585324F}" vid="{45261237-4FA5-4716-B186-BB1AA9592B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</Words>
  <Application>Microsoft Office PowerPoint</Application>
  <PresentationFormat>Bildschirmpräsentation (4:3)</PresentationFormat>
  <Paragraphs>139</Paragraphs>
  <Slides>14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Arial Narrow</vt:lpstr>
      <vt:lpstr>Calibri</vt:lpstr>
      <vt:lpstr>Wingdings</vt:lpstr>
      <vt:lpstr>Master</vt:lpstr>
      <vt:lpstr>FSP-Pilotprojekt Spitzenforschung, Erkenntnisvermittlung und Nachwuchsgewinnung aus einer Hand</vt:lpstr>
      <vt:lpstr>FSP-Pilotprojekt des BMBF </vt:lpstr>
      <vt:lpstr>Netzwerk Teilchenwelt </vt:lpstr>
      <vt:lpstr>Teilchenphysik-Masterclasses  </vt:lpstr>
      <vt:lpstr>Astroteilchen-Detektorprojekte (u.a. Messung von Myonen)</vt:lpstr>
      <vt:lpstr>Zentrale Akteure = Nachwuchswissenschaftler </vt:lpstr>
      <vt:lpstr>Mehrstufiges Angebot für Jugendliche</vt:lpstr>
      <vt:lpstr>Schülerforschungsprojekte</vt:lpstr>
      <vt:lpstr>Neue Zielgruppe seit 2017: Fellows</vt:lpstr>
      <vt:lpstr>Win-win-Situation</vt:lpstr>
      <vt:lpstr>PowerPoint-Präsentation</vt:lpstr>
      <vt:lpstr>Weitere Aktivitäten: Materialentwicklung </vt:lpstr>
      <vt:lpstr>Fortbildungen zur Teilchenphysik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Netzwerk Teilchenwelt</dc:title>
  <dc:creator>Marcel Neugebauer</dc:creator>
  <cp:lastModifiedBy>Uta Bilow</cp:lastModifiedBy>
  <cp:revision>109</cp:revision>
  <cp:lastPrinted>2017-06-12T08:30:55Z</cp:lastPrinted>
  <dcterms:created xsi:type="dcterms:W3CDTF">2016-08-22T11:33:15Z</dcterms:created>
  <dcterms:modified xsi:type="dcterms:W3CDTF">2017-10-04T07:30:34Z</dcterms:modified>
</cp:coreProperties>
</file>