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6"/>
  </p:notesMasterIdLst>
  <p:sldIdLst>
    <p:sldId id="256" r:id="rId2"/>
    <p:sldId id="271" r:id="rId3"/>
    <p:sldId id="282" r:id="rId4"/>
    <p:sldId id="272" r:id="rId5"/>
    <p:sldId id="269" r:id="rId6"/>
    <p:sldId id="273" r:id="rId7"/>
    <p:sldId id="281" r:id="rId8"/>
    <p:sldId id="275" r:id="rId9"/>
    <p:sldId id="268" r:id="rId10"/>
    <p:sldId id="279" r:id="rId11"/>
    <p:sldId id="280" r:id="rId12"/>
    <p:sldId id="276" r:id="rId13"/>
    <p:sldId id="270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25995-C3EE-48F1-9BE7-6649C29FC2A6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B3EA3-D0E2-4AF5-AF16-D645643D8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00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B3EA3-D0E2-4AF5-AF16-D645643D8B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4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F653-1C89-4DB5-A28B-A0CA0F4CD6B8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872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D1FA-984C-403F-B03A-8290506E2141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4F99-51DA-4256-AE6C-6213FB915F6F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7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ADFC4-1182-47BA-BC16-4318259AD2F1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9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54A5-D80C-469E-8757-8B6E2ABAC9D4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0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0E37-2844-4E15-B822-437D1B892BD6}" type="datetime1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9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C9FE-1C41-48D1-B1C8-B3F85D6BD8C6}" type="datetime1">
              <a:rPr lang="en-US" smtClean="0"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7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77B-5B94-4DCE-A131-66D75A4DBEDD}" type="datetime1">
              <a:rPr lang="en-US" smtClean="0"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710A5-949A-4DE9-8831-8D8953DC49D9}" type="datetime1">
              <a:rPr lang="en-US" smtClean="0"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7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7D886EC-34CD-4ADE-AFF3-4CB5ED3B00FE}" type="datetime1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3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10D6-B77C-41B5-A757-CBDE0D5A9525}" type="datetime1">
              <a:rPr lang="en-US" smtClean="0"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45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E8B9FFB-D6B0-4D1D-9AE1-A2DD750D37E3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D64E44C-FBD8-4C50-9C13-4C17E6E10F0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05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Effect of Crab Cavity HOMs on the Couple-Bunch Stability of HL-LHC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487979"/>
          </a:xfrm>
        </p:spPr>
        <p:txBody>
          <a:bodyPr>
            <a:normAutofit/>
          </a:bodyPr>
          <a:lstStyle/>
          <a:p>
            <a:r>
              <a:rPr lang="en-US" dirty="0" smtClean="0"/>
              <a:t>S. Antipov</a:t>
            </a:r>
          </a:p>
          <a:p>
            <a:r>
              <a:rPr lang="en-US" dirty="0" smtClean="0"/>
              <a:t>Many thanks to A. Burov (FNAL), N. Biancacci, E. </a:t>
            </a:r>
            <a:r>
              <a:rPr lang="en-US" dirty="0" err="1" smtClean="0"/>
              <a:t>Metral</a:t>
            </a:r>
            <a:endParaRPr lang="en-US" dirty="0" smtClean="0"/>
          </a:p>
          <a:p>
            <a:r>
              <a:rPr lang="en-US" dirty="0" smtClean="0"/>
              <a:t>9/11/17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8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875" y="248503"/>
            <a:ext cx="10488930" cy="1450757"/>
          </a:xfrm>
        </p:spPr>
        <p:txBody>
          <a:bodyPr>
            <a:noAutofit/>
          </a:bodyPr>
          <a:lstStyle/>
          <a:p>
            <a:r>
              <a:rPr lang="en-US" sz="4000" dirty="0"/>
              <a:t>At large frequencies many azimuthal modes </a:t>
            </a:r>
            <a:r>
              <a:rPr lang="en-US" sz="4000" dirty="0" smtClean="0"/>
              <a:t>excited; at </a:t>
            </a:r>
            <a:r>
              <a:rPr lang="en-US" sz="4000" dirty="0"/>
              <a:t>lower frequencies – only the low-</a:t>
            </a:r>
            <a:r>
              <a:rPr lang="en-US" sz="4000" i="1" dirty="0"/>
              <a:t>l</a:t>
            </a:r>
            <a:r>
              <a:rPr lang="en-US" sz="4000" dirty="0"/>
              <a:t> ones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674" y="2809875"/>
            <a:ext cx="4636943" cy="2266950"/>
          </a:xfrm>
        </p:spPr>
      </p:pic>
      <p:pic>
        <p:nvPicPr>
          <p:cNvPr id="9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grpSp>
        <p:nvGrpSpPr>
          <p:cNvPr id="15" name="Group 14"/>
          <p:cNvGrpSpPr/>
          <p:nvPr/>
        </p:nvGrpSpPr>
        <p:grpSpPr>
          <a:xfrm>
            <a:off x="4777574" y="4619625"/>
            <a:ext cx="1252331" cy="1397767"/>
            <a:chOff x="4777574" y="4619625"/>
            <a:chExt cx="1252331" cy="1397767"/>
          </a:xfrm>
        </p:grpSpPr>
        <p:cxnSp>
          <p:nvCxnSpPr>
            <p:cNvPr id="11" name="Straight Arrow Connector 10"/>
            <p:cNvCxnSpPr/>
            <p:nvPr/>
          </p:nvCxnSpPr>
          <p:spPr>
            <a:xfrm flipH="1" flipV="1">
              <a:off x="5019677" y="4619625"/>
              <a:ext cx="295273" cy="5360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777574" y="5157126"/>
              <a:ext cx="1252331" cy="860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1"/>
                  </a:solidFill>
                </a:rPr>
                <a:t>Crab HOMs</a:t>
              </a:r>
              <a:br>
                <a:rPr lang="en-US" dirty="0" smtClean="0">
                  <a:solidFill>
                    <a:schemeClr val="accent1"/>
                  </a:solidFill>
                </a:rPr>
              </a:br>
              <a:r>
                <a:rPr lang="en-US" dirty="0" smtClean="0">
                  <a:solidFill>
                    <a:schemeClr val="accent1"/>
                  </a:solidFill>
                </a:rPr>
                <a:t>are here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272088" y="1874309"/>
            <a:ext cx="73699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Q’</a:t>
            </a:r>
            <a:r>
              <a:rPr lang="en-US" dirty="0" smtClean="0"/>
              <a:t> = 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84558" y="2243641"/>
            <a:ext cx="485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NHT Simulation: 2.3</a:t>
            </a:r>
            <a:r>
              <a:rPr lang="en-US" sz="2000" dirty="0" smtClean="0">
                <a:latin typeface="+mj-lt"/>
              </a:rPr>
              <a:t>x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ppb, 1 HOM, Q’ = 0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180947" y="5117620"/>
            <a:ext cx="3362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Comparison made keeping </a:t>
            </a:r>
            <a:r>
              <a:rPr lang="en-US" sz="1600" i="1" dirty="0" smtClean="0"/>
              <a:t>f/Q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i="1" dirty="0" err="1"/>
              <a:t>const</a:t>
            </a:r>
            <a:endParaRPr lang="en-US" sz="1600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FE73-4BBB-4FED-8208-19CF50A669E3}" type="datetime1">
              <a:rPr lang="en-US" smtClean="0"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8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Damper is not efficient for high azimuthal mode numbers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177" y="1851494"/>
            <a:ext cx="5777972" cy="4012262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45A2-7B59-4F6E-810B-B108E123AE4D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3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NHT agrees well with the approximate solution at low intensities: Q’ = 0, no damper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Approximate formula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NHT: 5 Radial rings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975" y="2696635"/>
            <a:ext cx="4819650" cy="2715154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80" y="2582863"/>
            <a:ext cx="4732277" cy="3286125"/>
          </a:xfr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CA20-5EF8-4115-99FC-067581049A9A}" type="datetime1">
              <a:rPr lang="en-US" smtClean="0"/>
              <a:t>9/11/2017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7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NHT agrees qualitatively with the approximate solution at higher intensities: 2.3x10</a:t>
            </a:r>
            <a:r>
              <a:rPr lang="en-US" sz="4000" baseline="30000" dirty="0" smtClean="0"/>
              <a:t>11</a:t>
            </a:r>
            <a:r>
              <a:rPr lang="en-US" sz="4000" dirty="0" smtClean="0"/>
              <a:t> ppb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Approximate formula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NHT: 5 Radial rings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687" y="2582334"/>
            <a:ext cx="4848225" cy="2428875"/>
          </a:xfr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4CA5-A8FF-43A3-8E5C-39A9DBAF99F1}" type="datetime1">
              <a:rPr lang="en-US" smtClean="0"/>
              <a:t>9/11/2017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13</a:t>
            </a:fld>
            <a:endParaRPr lang="en-US"/>
          </a:p>
        </p:txBody>
      </p:sp>
      <p:pic>
        <p:nvPicPr>
          <p:cNvPr id="17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80" y="2582863"/>
            <a:ext cx="4732277" cy="3286125"/>
          </a:xfrm>
        </p:spPr>
      </p:pic>
    </p:spTree>
    <p:extLst>
      <p:ext uri="{BB962C8B-B14F-4D97-AF65-F5344CB8AC3E}">
        <p14:creationId xmlns:p14="http://schemas.microsoft.com/office/powerpoint/2010/main" val="148440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DELPHI shows that the </a:t>
            </a:r>
            <a:r>
              <a:rPr lang="en-US" sz="4000" i="1" dirty="0" smtClean="0"/>
              <a:t>l</a:t>
            </a:r>
            <a:r>
              <a:rPr lang="en-US" sz="4000" dirty="0" smtClean="0"/>
              <a:t> = 0 mode is the most critical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Approximate </a:t>
            </a:r>
            <a:r>
              <a:rPr lang="en-US" dirty="0" smtClean="0"/>
              <a:t>formula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DELPHI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634" y="2691122"/>
            <a:ext cx="2648301" cy="3177962"/>
          </a:xfrm>
        </p:spPr>
      </p:pic>
      <p:pic>
        <p:nvPicPr>
          <p:cNvPr id="7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80" y="2582863"/>
            <a:ext cx="4732277" cy="3286125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2715684"/>
            <a:ext cx="2627834" cy="3153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72393" y="2346352"/>
            <a:ext cx="1318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Growth rate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693340" y="2334195"/>
            <a:ext cx="110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Tune shift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D55E9-A11B-4270-B3C5-852A26E35DB7}" type="datetime1">
              <a:rPr lang="en-US" smtClean="0"/>
              <a:t>9/11/2017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2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Some crab HOMs have a high shunt impedance.</a:t>
            </a:r>
            <a:br>
              <a:rPr lang="en-US" sz="4000" dirty="0" smtClean="0"/>
            </a:br>
            <a:r>
              <a:rPr lang="en-US" sz="4000" dirty="0" smtClean="0"/>
              <a:t>They can drive a couple-bunch instability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097280" y="1894470"/>
            <a:ext cx="6853765" cy="3925887"/>
            <a:chOff x="2661710" y="1846263"/>
            <a:chExt cx="6853765" cy="3925887"/>
          </a:xfrm>
        </p:grpSpPr>
        <p:pic>
          <p:nvPicPr>
            <p:cNvPr id="5" name="Content Placeholder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84" b="1198"/>
            <a:stretch/>
          </p:blipFill>
          <p:spPr>
            <a:xfrm>
              <a:off x="2661710" y="1846263"/>
              <a:ext cx="6853765" cy="3925887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H="1">
              <a:off x="5779698" y="2144742"/>
              <a:ext cx="10064" cy="3117371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438775" y="2676525"/>
              <a:ext cx="409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en-US" baseline="-25000" dirty="0" smtClean="0"/>
                <a:t>RF</a:t>
              </a:r>
              <a:endParaRPr lang="en-US" baseline="-250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72051" y="2624405"/>
            <a:ext cx="6141718" cy="1690420"/>
            <a:chOff x="4972051" y="2624405"/>
            <a:chExt cx="6141718" cy="1690420"/>
          </a:xfrm>
        </p:grpSpPr>
        <p:sp>
          <p:nvSpPr>
            <p:cNvPr id="4" name="TextBox 3"/>
            <p:cNvSpPr txBox="1"/>
            <p:nvPr/>
          </p:nvSpPr>
          <p:spPr>
            <a:xfrm>
              <a:off x="9056796" y="2624405"/>
              <a:ext cx="2056973" cy="13234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DQW design: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i="1" dirty="0" smtClean="0"/>
                <a:t>R</a:t>
              </a:r>
              <a:r>
                <a:rPr lang="en-US" sz="2000" i="1" baseline="-25000" dirty="0" smtClean="0"/>
                <a:t>s</a:t>
              </a:r>
              <a:r>
                <a:rPr lang="en-US" sz="2000" i="1" dirty="0" smtClean="0"/>
                <a:t> </a:t>
              </a:r>
              <a:r>
                <a:rPr lang="en-US" sz="2000" dirty="0" smtClean="0"/>
                <a:t>= 2.7 M</a:t>
              </a:r>
              <a:r>
                <a:rPr lang="el-GR" sz="2000" dirty="0" smtClean="0">
                  <a:latin typeface="Calibri" panose="020F0502020204030204" pitchFamily="34" charset="0"/>
                </a:rPr>
                <a:t>Ω</a:t>
              </a:r>
              <a:r>
                <a:rPr lang="en-US" sz="2000" dirty="0" smtClean="0">
                  <a:latin typeface="Calibri" panose="020F0502020204030204" pitchFamily="34" charset="0"/>
                </a:rPr>
                <a:t>/m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i="1" dirty="0">
                  <a:latin typeface="Calibri" panose="020F0502020204030204" pitchFamily="34" charset="0"/>
                </a:rPr>
                <a:t>f</a:t>
              </a:r>
              <a:r>
                <a:rPr lang="en-US" sz="2000" dirty="0" smtClean="0">
                  <a:latin typeface="Calibri" panose="020F0502020204030204" pitchFamily="34" charset="0"/>
                </a:rPr>
                <a:t> = 1.96 GHz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i="1" dirty="0" smtClean="0">
                  <a:latin typeface="Calibri" panose="020F0502020204030204" pitchFamily="34" charset="0"/>
                </a:rPr>
                <a:t>Q</a:t>
              </a:r>
              <a:r>
                <a:rPr lang="en-US" sz="2000" dirty="0" smtClean="0">
                  <a:latin typeface="Calibri" panose="020F0502020204030204" pitchFamily="34" charset="0"/>
                </a:rPr>
                <a:t> = 31000</a:t>
              </a:r>
              <a:endParaRPr lang="en-US" sz="20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4972051" y="3286125"/>
              <a:ext cx="4057649" cy="1028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323236" y="3382302"/>
            <a:ext cx="559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RW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304830" y="3037333"/>
            <a:ext cx="1390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Crab HOMs</a:t>
            </a:r>
            <a:endParaRPr lang="en-US" sz="2000" b="1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D481D-031B-4448-AE21-A5ACAEE10DC0}" type="datetime1">
              <a:rPr lang="en-US" smtClean="0"/>
              <a:t>9/11/2017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2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875" y="286603"/>
            <a:ext cx="10544175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DELPHI shows that the </a:t>
            </a:r>
            <a:r>
              <a:rPr lang="en-US" sz="4000" i="1" dirty="0" smtClean="0"/>
              <a:t>l</a:t>
            </a:r>
            <a:r>
              <a:rPr lang="en-US" sz="4000" dirty="0" smtClean="0"/>
              <a:t> = 0 mode is the most critical</a:t>
            </a:r>
            <a:br>
              <a:rPr lang="en-US" sz="4000" dirty="0" smtClean="0"/>
            </a:br>
            <a:r>
              <a:rPr lang="en-US" sz="3200" dirty="0" smtClean="0"/>
              <a:t>Impedance model – 1 HOM, no RW, low intensity</a:t>
            </a:r>
            <a:endParaRPr lang="en-US" sz="4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084" y="2305050"/>
            <a:ext cx="3706291" cy="368318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979" y="2214241"/>
            <a:ext cx="3750946" cy="38153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65670" y="1844909"/>
            <a:ext cx="1445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Growth rate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369365" y="1844909"/>
            <a:ext cx="1209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Tune shift</a:t>
            </a:r>
            <a:endParaRPr lang="en-US" sz="20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BE0A-E7BB-46F3-B378-E76E9C379E28}" type="datetime1">
              <a:rPr lang="en-US" smtClean="0"/>
              <a:t>9/11/2017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6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most unstable couple-bunch mode excites many azimuthal intra-bunch modes</a:t>
            </a:r>
            <a:endParaRPr lang="en-US" sz="40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715" y="2941367"/>
            <a:ext cx="4677529" cy="3248107"/>
          </a:xfrm>
        </p:spPr>
      </p:pic>
      <p:sp>
        <p:nvSpPr>
          <p:cNvPr id="6" name="TextBox 5"/>
          <p:cNvSpPr txBox="1"/>
          <p:nvPr/>
        </p:nvSpPr>
        <p:spPr>
          <a:xfrm>
            <a:off x="1162949" y="2012310"/>
            <a:ext cx="149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intensity: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113474"/>
              </p:ext>
            </p:extLst>
          </p:nvPr>
        </p:nvGraphicFramePr>
        <p:xfrm>
          <a:off x="3060700" y="1898650"/>
          <a:ext cx="48641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4" imgW="2984400" imgH="444240" progId="Equation.DSMT4">
                  <p:embed/>
                </p:oleObj>
              </mc:Choice>
              <mc:Fallback>
                <p:oleObj name="Equation" r:id="rId4" imgW="298440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60700" y="1898650"/>
                        <a:ext cx="4864100" cy="723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401999"/>
              </p:ext>
            </p:extLst>
          </p:nvPr>
        </p:nvGraphicFramePr>
        <p:xfrm>
          <a:off x="8809354" y="2045340"/>
          <a:ext cx="2346326" cy="430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6" imgW="1384200" imgH="253800" progId="Equation.DSMT4">
                  <p:embed/>
                </p:oleObj>
              </mc:Choice>
              <mc:Fallback>
                <p:oleObj name="Equation" r:id="rId6" imgW="13842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809354" y="2045340"/>
                        <a:ext cx="2346326" cy="43051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A11D-8484-4577-BA4D-52A6F0BEA964}" type="datetime1">
              <a:rPr lang="en-US" smtClean="0"/>
              <a:t>9/11/2017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8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Neither chromaticity, nor flat damper can help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225" y="2765630"/>
            <a:ext cx="5004709" cy="3475303"/>
          </a:xfr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696663"/>
              </p:ext>
            </p:extLst>
          </p:nvPr>
        </p:nvGraphicFramePr>
        <p:xfrm>
          <a:off x="3278188" y="1898650"/>
          <a:ext cx="5878512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Equation" r:id="rId4" imgW="3606480" imgH="444240" progId="Equation.DSMT4">
                  <p:embed/>
                </p:oleObj>
              </mc:Choice>
              <mc:Fallback>
                <p:oleObj name="Equation" r:id="rId4" imgW="360648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78188" y="1898650"/>
                        <a:ext cx="5878512" cy="723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62949" y="2012310"/>
            <a:ext cx="13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damper: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448060"/>
              </p:ext>
            </p:extLst>
          </p:nvPr>
        </p:nvGraphicFramePr>
        <p:xfrm>
          <a:off x="1207812" y="2550524"/>
          <a:ext cx="1692273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Equation" r:id="rId6" imgW="1041120" imgH="241200" progId="Equation.DSMT4">
                  <p:embed/>
                </p:oleObj>
              </mc:Choice>
              <mc:Fallback>
                <p:oleObj name="Equation" r:id="rId6" imgW="10411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07812" y="2550524"/>
                        <a:ext cx="1692273" cy="3921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9265-5B01-4ABA-9047-9F987EFAF1E6}" type="datetime1">
              <a:rPr lang="en-US" smtClean="0"/>
              <a:t>9/11/2017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4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Crab HOMs significantly increase the instability growth rate for HL-LHC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Without the Crabs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206" y="2582863"/>
            <a:ext cx="4086225" cy="328612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 1 dominant Crab HOM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2616200"/>
            <a:ext cx="4343400" cy="3219450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A261-3775-4724-B6EE-CA5D7D8677F5}" type="datetime1">
              <a:rPr lang="en-US" smtClean="0"/>
              <a:t>9/11/2017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2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Need large additional octupole current to stabilize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02355" y="1941313"/>
            <a:ext cx="52742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Symbol" panose="05050102010706020507" pitchFamily="18" charset="2"/>
              </a:rPr>
              <a:t>e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 = 2.0 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m, </a:t>
            </a:r>
            <a:r>
              <a:rPr lang="en-US" sz="2000" dirty="0" smtClean="0">
                <a:latin typeface="Symbol" panose="05050102010706020507" pitchFamily="18" charset="2"/>
              </a:rPr>
              <a:t>b</a:t>
            </a:r>
            <a:r>
              <a:rPr lang="en-US" sz="2000" dirty="0" smtClean="0"/>
              <a:t>* = 15 cm, negative </a:t>
            </a:r>
            <a:r>
              <a:rPr lang="en-US" sz="2000" dirty="0" err="1" smtClean="0"/>
              <a:t>oct.</a:t>
            </a:r>
            <a:r>
              <a:rPr lang="en-US" sz="2000" dirty="0" smtClean="0"/>
              <a:t>, Gaussian, </a:t>
            </a:r>
            <a:br>
              <a:rPr lang="en-US" sz="2000" dirty="0" smtClean="0"/>
            </a:br>
            <a:r>
              <a:rPr lang="en-US" sz="2000" dirty="0" err="1" smtClean="0"/>
              <a:t>Mo+MoGr</a:t>
            </a:r>
            <a:r>
              <a:rPr lang="en-US" sz="2000" dirty="0" smtClean="0"/>
              <a:t> coating in IR7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686048"/>
            <a:ext cx="6015789" cy="3048000"/>
          </a:xfrm>
        </p:spPr>
      </p:pic>
      <p:grpSp>
        <p:nvGrpSpPr>
          <p:cNvPr id="11" name="Group 10"/>
          <p:cNvGrpSpPr/>
          <p:nvPr/>
        </p:nvGrpSpPr>
        <p:grpSpPr>
          <a:xfrm>
            <a:off x="6286500" y="4171950"/>
            <a:ext cx="769297" cy="369332"/>
            <a:chOff x="6286500" y="4171950"/>
            <a:chExt cx="769297" cy="369332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6286500" y="4238625"/>
              <a:ext cx="0" cy="2667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334125" y="4171950"/>
              <a:ext cx="721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/>
                  </a:solidFill>
                </a:rPr>
                <a:t>100 A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BFC0-4832-4743-83B6-B9ABFD864160}" type="datetime1">
              <a:rPr lang="en-US" smtClean="0"/>
              <a:t>9/11/2017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6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High-impedance HOMs can drive a CB instability in HL-LHC</a:t>
            </a:r>
          </a:p>
          <a:p>
            <a:r>
              <a:rPr lang="en-US" dirty="0" smtClean="0"/>
              <a:t>They excite multiple azimuthal intra-bunch modes</a:t>
            </a:r>
          </a:p>
          <a:p>
            <a:pPr lvl="1"/>
            <a:r>
              <a:rPr lang="en-US" dirty="0" smtClean="0"/>
              <a:t>Thanks to their high frequency</a:t>
            </a:r>
          </a:p>
          <a:p>
            <a:pPr lvl="1"/>
            <a:r>
              <a:rPr lang="en-US" dirty="0" smtClean="0"/>
              <a:t>Flat resistive damper and Q’ are inefficient</a:t>
            </a:r>
          </a:p>
          <a:p>
            <a:r>
              <a:rPr lang="en-US" dirty="0" smtClean="0"/>
              <a:t>Might need additional octupole current ~ </a:t>
            </a:r>
            <a:r>
              <a:rPr lang="en-US" b="1" dirty="0" smtClean="0">
                <a:solidFill>
                  <a:schemeClr val="accent2"/>
                </a:solidFill>
              </a:rPr>
              <a:t>100 A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Possible ways to mitigate:</a:t>
            </a:r>
          </a:p>
          <a:p>
            <a:pPr lvl="1"/>
            <a:r>
              <a:rPr lang="en-US" dirty="0" smtClean="0"/>
              <a:t>Reducing mode impedance with new HOM couplers?</a:t>
            </a:r>
          </a:p>
          <a:p>
            <a:pPr lvl="1"/>
            <a:r>
              <a:rPr lang="en-US" dirty="0" smtClean="0"/>
              <a:t>Extra tune spread with an electron lens?</a:t>
            </a:r>
          </a:p>
          <a:p>
            <a:pPr lvl="1"/>
            <a:r>
              <a:rPr lang="en-US" dirty="0" smtClean="0"/>
              <a:t>Wideband feedback?</a:t>
            </a:r>
          </a:p>
          <a:p>
            <a:pPr lvl="1"/>
            <a:r>
              <a:rPr lang="en-US" dirty="0" smtClean="0"/>
              <a:t>Going to collision at a higher </a:t>
            </a:r>
            <a:r>
              <a:rPr lang="en-US" i="1" dirty="0" smtClean="0">
                <a:latin typeface="Symbol" panose="05050102010706020507" pitchFamily="18" charset="2"/>
              </a:rPr>
              <a:t>b</a:t>
            </a:r>
            <a:r>
              <a:rPr lang="en-US" i="1" dirty="0" smtClean="0"/>
              <a:t>*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C991D-0513-4EFC-823B-13312FA8F3E8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98483-ACCD-4EDA-84FF-8E35173B7DBD}" type="datetime1">
              <a:rPr lang="en-US" smtClean="0"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cavities and CB stability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E44C-FBD8-4C50-9C13-4C17E6E10F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3853</TotalTime>
  <Words>422</Words>
  <Application>Microsoft Office PowerPoint</Application>
  <PresentationFormat>Widescreen</PresentationFormat>
  <Paragraphs>96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Retrospect</vt:lpstr>
      <vt:lpstr>MathType 6.0 Equation</vt:lpstr>
      <vt:lpstr>Effect of Crab Cavity HOMs on the Couple-Bunch Stability of HL-LHC</vt:lpstr>
      <vt:lpstr>Some crab HOMs have a high shunt impedance. They can drive a couple-bunch instability</vt:lpstr>
      <vt:lpstr>DELPHI shows that the l = 0 mode is the most critical Impedance model – 1 HOM, no RW, low intensity</vt:lpstr>
      <vt:lpstr>The most unstable couple-bunch mode excites many azimuthal intra-bunch modes</vt:lpstr>
      <vt:lpstr>Neither chromaticity, nor flat damper can help</vt:lpstr>
      <vt:lpstr>Crab HOMs significantly increase the instability growth rate for HL-LHC</vt:lpstr>
      <vt:lpstr>Need large additional octupole current to stabilize</vt:lpstr>
      <vt:lpstr>Summary</vt:lpstr>
      <vt:lpstr>Thank you</vt:lpstr>
      <vt:lpstr>At large frequencies many azimuthal modes excited; at lower frequencies – only the low-l ones</vt:lpstr>
      <vt:lpstr>Damper is not efficient for high azimuthal mode numbers</vt:lpstr>
      <vt:lpstr>NHT agrees well with the approximate solution at low intensities: Q’ = 0, no damper</vt:lpstr>
      <vt:lpstr>NHT agrees qualitatively with the approximate solution at higher intensities: 2.3x1011 ppb</vt:lpstr>
      <vt:lpstr>DELPHI shows that the l = 0 mode is the most critical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</dc:creator>
  <cp:lastModifiedBy>Sergey</cp:lastModifiedBy>
  <cp:revision>44</cp:revision>
  <dcterms:created xsi:type="dcterms:W3CDTF">2017-09-05T18:40:00Z</dcterms:created>
  <dcterms:modified xsi:type="dcterms:W3CDTF">2017-09-11T09:31:20Z</dcterms:modified>
</cp:coreProperties>
</file>