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354" r:id="rId6"/>
    <p:sldId id="355" r:id="rId7"/>
    <p:sldId id="356" r:id="rId8"/>
    <p:sldId id="357" r:id="rId9"/>
    <p:sldId id="358" r:id="rId10"/>
    <p:sldId id="359" r:id="rId11"/>
    <p:sldId id="360" r:id="rId12"/>
    <p:sldId id="361" r:id="rId1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74" autoAdjust="0"/>
    <p:restoredTop sz="93690" autoAdjust="0"/>
  </p:normalViewPr>
  <p:slideViewPr>
    <p:cSldViewPr snapToObjects="1" showGuides="1">
      <p:cViewPr varScale="1">
        <p:scale>
          <a:sx n="55" d="100"/>
          <a:sy n="55" d="100"/>
        </p:scale>
        <p:origin x="379" y="48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9/12/2017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9/12/2017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2685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De Maria, 80th WP2 Meeting, 1/11/2016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cds.cern.ch/record/2274330/files/CERN-ACC-2017-0051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4000" y="2819400"/>
            <a:ext cx="7200000" cy="1800000"/>
          </a:xfrm>
        </p:spPr>
        <p:txBody>
          <a:bodyPr/>
          <a:lstStyle/>
          <a:p>
            <a:r>
              <a:rPr lang="en-US" dirty="0" smtClean="0"/>
              <a:t>Crab cavity aperture and alignment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19400"/>
            <a:ext cx="6480000" cy="1171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R. De Maria</a:t>
            </a:r>
          </a:p>
          <a:p>
            <a:pPr algn="ctr"/>
            <a:endParaRPr lang="en-US" dirty="0" smtClean="0"/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Crab cavity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98566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Cavity aperture: circle 84 mm</a:t>
            </a:r>
          </a:p>
          <a:p>
            <a:pPr marL="0" indent="0">
              <a:buNone/>
            </a:pPr>
            <a:r>
              <a:rPr lang="en-US" dirty="0" smtClean="0"/>
              <a:t>Parallel pipe: circle 84 mm</a:t>
            </a:r>
          </a:p>
          <a:p>
            <a:pPr marL="0" indent="0">
              <a:buNone/>
            </a:pPr>
            <a:r>
              <a:rPr lang="en-US" dirty="0" smtClean="0"/>
              <a:t>Separation: 194 mm 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2544677" y="3027317"/>
            <a:ext cx="2891419" cy="2108800"/>
            <a:chOff x="4136701" y="2708920"/>
            <a:chExt cx="718966" cy="864096"/>
          </a:xfrm>
        </p:grpSpPr>
        <p:sp>
          <p:nvSpPr>
            <p:cNvPr id="4" name="Rectangle 3"/>
            <p:cNvSpPr/>
            <p:nvPr/>
          </p:nvSpPr>
          <p:spPr>
            <a:xfrm>
              <a:off x="4211960" y="2708920"/>
              <a:ext cx="576064" cy="864096"/>
            </a:xfrm>
            <a:prstGeom prst="rect">
              <a:avLst/>
            </a:prstGeom>
            <a:ln>
              <a:solidFill>
                <a:schemeClr val="accent1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 flipV="1">
              <a:off x="4139952" y="3018480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Arc 6"/>
            <p:cNvSpPr/>
            <p:nvPr/>
          </p:nvSpPr>
          <p:spPr>
            <a:xfrm flipV="1">
              <a:off x="4283968" y="2838460"/>
              <a:ext cx="72008" cy="360040"/>
            </a:xfrm>
            <a:prstGeom prst="arc">
              <a:avLst>
                <a:gd name="adj1" fmla="val 11029327"/>
                <a:gd name="adj2" fmla="val 21300637"/>
              </a:avLst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4355976" y="3018480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4493493" y="3018480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Arc 10"/>
            <p:cNvSpPr/>
            <p:nvPr/>
          </p:nvSpPr>
          <p:spPr>
            <a:xfrm flipV="1">
              <a:off x="4637509" y="2838460"/>
              <a:ext cx="72008" cy="360040"/>
            </a:xfrm>
            <a:prstGeom prst="arc">
              <a:avLst>
                <a:gd name="adj1" fmla="val 11029327"/>
                <a:gd name="adj2" fmla="val 21300637"/>
              </a:avLst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4709517" y="3018480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142086" y="2954856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Arc 24"/>
            <p:cNvSpPr/>
            <p:nvPr/>
          </p:nvSpPr>
          <p:spPr>
            <a:xfrm>
              <a:off x="4286102" y="2774836"/>
              <a:ext cx="72008" cy="360040"/>
            </a:xfrm>
            <a:prstGeom prst="arc">
              <a:avLst>
                <a:gd name="adj1" fmla="val 11029327"/>
                <a:gd name="adj2" fmla="val 21300637"/>
              </a:avLst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4358110" y="2954856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4495627" y="2954856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Arc 27"/>
            <p:cNvSpPr/>
            <p:nvPr/>
          </p:nvSpPr>
          <p:spPr>
            <a:xfrm>
              <a:off x="4639643" y="2774836"/>
              <a:ext cx="72008" cy="360040"/>
            </a:xfrm>
            <a:prstGeom prst="arc">
              <a:avLst>
                <a:gd name="adj1" fmla="val 11029327"/>
                <a:gd name="adj2" fmla="val 21300637"/>
              </a:avLst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4711651" y="2954856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136702" y="3284984"/>
              <a:ext cx="71358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136701" y="3356992"/>
              <a:ext cx="71358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Arrow Connector 36"/>
          <p:cNvCxnSpPr/>
          <p:nvPr/>
        </p:nvCxnSpPr>
        <p:spPr>
          <a:xfrm flipH="1" flipV="1">
            <a:off x="5724128" y="4547088"/>
            <a:ext cx="1303030" cy="7848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292080" y="5564285"/>
            <a:ext cx="2970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screen </a:t>
            </a:r>
          </a:p>
          <a:p>
            <a:r>
              <a:rPr lang="en-US" dirty="0" smtClean="0"/>
              <a:t>needed  in the parallel pipe</a:t>
            </a:r>
            <a:endParaRPr lang="en-US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2862309" y="5435045"/>
            <a:ext cx="2308136" cy="0"/>
          </a:xfrm>
          <a:prstGeom prst="straightConnector1">
            <a:avLst/>
          </a:prstGeom>
          <a:ln>
            <a:headEnd type="stealt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563424" y="5579948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2 m 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3563424" y="2595269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cryomodule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645551" y="4222122"/>
            <a:ext cx="188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Parallel beam pipe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33702" y="3442850"/>
            <a:ext cx="188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Crab cavity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160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Crab Cavity Alignment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148265" y="2280925"/>
            <a:ext cx="702969" cy="702933"/>
          </a:xfrm>
          <a:prstGeom prst="rect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6060394" y="2532749"/>
            <a:ext cx="17574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Arc 6"/>
          <p:cNvSpPr/>
          <p:nvPr/>
        </p:nvSpPr>
        <p:spPr>
          <a:xfrm flipV="1">
            <a:off x="6236136" y="2386304"/>
            <a:ext cx="87871" cy="292889"/>
          </a:xfrm>
          <a:prstGeom prst="arc">
            <a:avLst>
              <a:gd name="adj1" fmla="val 11029327"/>
              <a:gd name="adj2" fmla="val 21300637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324008" y="2532749"/>
            <a:ext cx="17574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6491819" y="2532749"/>
            <a:ext cx="17574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Arc 9"/>
          <p:cNvSpPr/>
          <p:nvPr/>
        </p:nvSpPr>
        <p:spPr>
          <a:xfrm flipV="1">
            <a:off x="6667561" y="2386304"/>
            <a:ext cx="87871" cy="292889"/>
          </a:xfrm>
          <a:prstGeom prst="arc">
            <a:avLst>
              <a:gd name="adj1" fmla="val 11029327"/>
              <a:gd name="adj2" fmla="val 21300637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755433" y="2532749"/>
            <a:ext cx="17574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062998" y="2480991"/>
            <a:ext cx="17574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Arc 12"/>
          <p:cNvSpPr/>
          <p:nvPr/>
        </p:nvSpPr>
        <p:spPr>
          <a:xfrm>
            <a:off x="6238741" y="2334547"/>
            <a:ext cx="87871" cy="292889"/>
          </a:xfrm>
          <a:prstGeom prst="arc">
            <a:avLst>
              <a:gd name="adj1" fmla="val 11029327"/>
              <a:gd name="adj2" fmla="val 21300637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326612" y="2480991"/>
            <a:ext cx="17574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494423" y="2480991"/>
            <a:ext cx="17574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Arc 15"/>
          <p:cNvSpPr/>
          <p:nvPr/>
        </p:nvSpPr>
        <p:spPr>
          <a:xfrm>
            <a:off x="6670166" y="2334547"/>
            <a:ext cx="87871" cy="292889"/>
          </a:xfrm>
          <a:prstGeom prst="arc">
            <a:avLst>
              <a:gd name="adj1" fmla="val 11029327"/>
              <a:gd name="adj2" fmla="val 21300637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6758037" y="2480991"/>
            <a:ext cx="17574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0" name="Group 69"/>
          <p:cNvGrpSpPr/>
          <p:nvPr/>
        </p:nvGrpSpPr>
        <p:grpSpPr>
          <a:xfrm>
            <a:off x="6056427" y="2749547"/>
            <a:ext cx="870782" cy="58578"/>
            <a:chOff x="1691680" y="2169430"/>
            <a:chExt cx="870782" cy="58578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1691681" y="2169430"/>
              <a:ext cx="87078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691680" y="2228008"/>
              <a:ext cx="87078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 flipV="1">
            <a:off x="6938967" y="2314188"/>
            <a:ext cx="877352" cy="702933"/>
            <a:chOff x="4136701" y="2708920"/>
            <a:chExt cx="718966" cy="864096"/>
          </a:xfrm>
        </p:grpSpPr>
        <p:sp>
          <p:nvSpPr>
            <p:cNvPr id="21" name="Rectangle 20"/>
            <p:cNvSpPr/>
            <p:nvPr/>
          </p:nvSpPr>
          <p:spPr>
            <a:xfrm>
              <a:off x="4211960" y="2708920"/>
              <a:ext cx="576064" cy="864096"/>
            </a:xfrm>
            <a:prstGeom prst="rect">
              <a:avLst/>
            </a:prstGeom>
            <a:ln>
              <a:solidFill>
                <a:schemeClr val="accent1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V="1">
              <a:off x="4139952" y="3018480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Arc 22"/>
            <p:cNvSpPr/>
            <p:nvPr/>
          </p:nvSpPr>
          <p:spPr>
            <a:xfrm flipV="1">
              <a:off x="4283968" y="2838460"/>
              <a:ext cx="72008" cy="360040"/>
            </a:xfrm>
            <a:prstGeom prst="arc">
              <a:avLst>
                <a:gd name="adj1" fmla="val 11029327"/>
                <a:gd name="adj2" fmla="val 21300637"/>
              </a:avLst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/>
            <p:cNvCxnSpPr/>
            <p:nvPr/>
          </p:nvCxnSpPr>
          <p:spPr>
            <a:xfrm flipV="1">
              <a:off x="4355976" y="3018480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4493493" y="3018480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Arc 25"/>
            <p:cNvSpPr/>
            <p:nvPr/>
          </p:nvSpPr>
          <p:spPr>
            <a:xfrm flipV="1">
              <a:off x="4637509" y="2838460"/>
              <a:ext cx="72008" cy="360040"/>
            </a:xfrm>
            <a:prstGeom prst="arc">
              <a:avLst>
                <a:gd name="adj1" fmla="val 11029327"/>
                <a:gd name="adj2" fmla="val 21300637"/>
              </a:avLst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/>
            <p:cNvCxnSpPr/>
            <p:nvPr/>
          </p:nvCxnSpPr>
          <p:spPr>
            <a:xfrm flipV="1">
              <a:off x="4709517" y="3018480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142086" y="2954856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Arc 28"/>
            <p:cNvSpPr/>
            <p:nvPr/>
          </p:nvSpPr>
          <p:spPr>
            <a:xfrm>
              <a:off x="4286102" y="2774836"/>
              <a:ext cx="72008" cy="360040"/>
            </a:xfrm>
            <a:prstGeom prst="arc">
              <a:avLst>
                <a:gd name="adj1" fmla="val 11029327"/>
                <a:gd name="adj2" fmla="val 21300637"/>
              </a:avLst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358110" y="2954856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495627" y="2954856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Arc 31"/>
            <p:cNvSpPr/>
            <p:nvPr/>
          </p:nvSpPr>
          <p:spPr>
            <a:xfrm>
              <a:off x="4639643" y="2774836"/>
              <a:ext cx="72008" cy="360040"/>
            </a:xfrm>
            <a:prstGeom prst="arc">
              <a:avLst>
                <a:gd name="adj1" fmla="val 11029327"/>
                <a:gd name="adj2" fmla="val 21300637"/>
              </a:avLst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4711651" y="2954856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136702" y="3284984"/>
              <a:ext cx="71358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4136701" y="3356992"/>
              <a:ext cx="71358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Box 67"/>
          <p:cNvSpPr txBox="1"/>
          <p:nvPr/>
        </p:nvSpPr>
        <p:spPr>
          <a:xfrm>
            <a:off x="5441441" y="2397727"/>
            <a:ext cx="1505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D2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8074723" y="2398555"/>
            <a:ext cx="529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Q4</a:t>
            </a:r>
          </a:p>
        </p:txBody>
      </p:sp>
      <p:cxnSp>
        <p:nvCxnSpPr>
          <p:cNvPr id="122" name="Straight Arrow Connector 121"/>
          <p:cNvCxnSpPr/>
          <p:nvPr/>
        </p:nvCxnSpPr>
        <p:spPr>
          <a:xfrm flipV="1">
            <a:off x="6502354" y="1776869"/>
            <a:ext cx="0" cy="4320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6582295" y="1639251"/>
            <a:ext cx="872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+1.06 mm</a:t>
            </a:r>
            <a:endParaRPr lang="en-US" sz="1200" dirty="0"/>
          </a:p>
        </p:txBody>
      </p:sp>
      <p:sp>
        <p:nvSpPr>
          <p:cNvPr id="124" name="TextBox 123"/>
          <p:cNvSpPr txBox="1"/>
          <p:nvPr/>
        </p:nvSpPr>
        <p:spPr>
          <a:xfrm>
            <a:off x="7507753" y="3158292"/>
            <a:ext cx="833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-0.69 mm</a:t>
            </a:r>
            <a:endParaRPr lang="en-US" sz="1200" dirty="0"/>
          </a:p>
        </p:txBody>
      </p:sp>
      <p:cxnSp>
        <p:nvCxnSpPr>
          <p:cNvPr id="125" name="Straight Arrow Connector 124"/>
          <p:cNvCxnSpPr/>
          <p:nvPr/>
        </p:nvCxnSpPr>
        <p:spPr>
          <a:xfrm>
            <a:off x="7374359" y="3074408"/>
            <a:ext cx="0" cy="4320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5975127" y="4369157"/>
            <a:ext cx="702969" cy="702933"/>
          </a:xfrm>
          <a:prstGeom prst="rect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8" name="Straight Connector 127"/>
          <p:cNvCxnSpPr/>
          <p:nvPr/>
        </p:nvCxnSpPr>
        <p:spPr>
          <a:xfrm flipV="1">
            <a:off x="5887256" y="4620981"/>
            <a:ext cx="17574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Arc 128"/>
          <p:cNvSpPr/>
          <p:nvPr/>
        </p:nvSpPr>
        <p:spPr>
          <a:xfrm flipV="1">
            <a:off x="6062998" y="4474536"/>
            <a:ext cx="87871" cy="292889"/>
          </a:xfrm>
          <a:prstGeom prst="arc">
            <a:avLst>
              <a:gd name="adj1" fmla="val 11029327"/>
              <a:gd name="adj2" fmla="val 21300637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0" name="Straight Connector 129"/>
          <p:cNvCxnSpPr/>
          <p:nvPr/>
        </p:nvCxnSpPr>
        <p:spPr>
          <a:xfrm flipV="1">
            <a:off x="6150870" y="4620981"/>
            <a:ext cx="17574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V="1">
            <a:off x="6318681" y="4620981"/>
            <a:ext cx="17574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Arc 131"/>
          <p:cNvSpPr/>
          <p:nvPr/>
        </p:nvSpPr>
        <p:spPr>
          <a:xfrm flipV="1">
            <a:off x="6494423" y="4474536"/>
            <a:ext cx="87871" cy="292889"/>
          </a:xfrm>
          <a:prstGeom prst="arc">
            <a:avLst>
              <a:gd name="adj1" fmla="val 11029327"/>
              <a:gd name="adj2" fmla="val 21300637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3" name="Straight Connector 132"/>
          <p:cNvCxnSpPr/>
          <p:nvPr/>
        </p:nvCxnSpPr>
        <p:spPr>
          <a:xfrm flipV="1">
            <a:off x="6582295" y="4620981"/>
            <a:ext cx="17574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5889860" y="4569223"/>
            <a:ext cx="17574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Arc 134"/>
          <p:cNvSpPr/>
          <p:nvPr/>
        </p:nvSpPr>
        <p:spPr>
          <a:xfrm>
            <a:off x="6065603" y="4422779"/>
            <a:ext cx="87871" cy="292889"/>
          </a:xfrm>
          <a:prstGeom prst="arc">
            <a:avLst>
              <a:gd name="adj1" fmla="val 11029327"/>
              <a:gd name="adj2" fmla="val 21300637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6" name="Straight Connector 135"/>
          <p:cNvCxnSpPr/>
          <p:nvPr/>
        </p:nvCxnSpPr>
        <p:spPr>
          <a:xfrm>
            <a:off x="6153474" y="4569223"/>
            <a:ext cx="17574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6321285" y="4569223"/>
            <a:ext cx="17574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Arc 137"/>
          <p:cNvSpPr/>
          <p:nvPr/>
        </p:nvSpPr>
        <p:spPr>
          <a:xfrm>
            <a:off x="6497028" y="4422779"/>
            <a:ext cx="87871" cy="292889"/>
          </a:xfrm>
          <a:prstGeom prst="arc">
            <a:avLst>
              <a:gd name="adj1" fmla="val 11029327"/>
              <a:gd name="adj2" fmla="val 21300637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9" name="Straight Connector 138"/>
          <p:cNvCxnSpPr/>
          <p:nvPr/>
        </p:nvCxnSpPr>
        <p:spPr>
          <a:xfrm>
            <a:off x="6584899" y="4569223"/>
            <a:ext cx="17574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0" name="Group 139"/>
          <p:cNvGrpSpPr/>
          <p:nvPr/>
        </p:nvGrpSpPr>
        <p:grpSpPr>
          <a:xfrm>
            <a:off x="5883289" y="4837779"/>
            <a:ext cx="870782" cy="58578"/>
            <a:chOff x="1691680" y="2169430"/>
            <a:chExt cx="870782" cy="58578"/>
          </a:xfrm>
        </p:grpSpPr>
        <p:cxnSp>
          <p:nvCxnSpPr>
            <p:cNvPr id="141" name="Straight Connector 140"/>
            <p:cNvCxnSpPr/>
            <p:nvPr/>
          </p:nvCxnSpPr>
          <p:spPr>
            <a:xfrm>
              <a:off x="1691681" y="2169430"/>
              <a:ext cx="87078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>
              <a:off x="1691680" y="2228008"/>
              <a:ext cx="87078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" name="Group 142"/>
          <p:cNvGrpSpPr/>
          <p:nvPr/>
        </p:nvGrpSpPr>
        <p:grpSpPr>
          <a:xfrm flipV="1">
            <a:off x="6806143" y="4369157"/>
            <a:ext cx="877352" cy="702933"/>
            <a:chOff x="4136701" y="2708920"/>
            <a:chExt cx="718966" cy="864096"/>
          </a:xfrm>
        </p:grpSpPr>
        <p:sp>
          <p:nvSpPr>
            <p:cNvPr id="144" name="Rectangle 143"/>
            <p:cNvSpPr/>
            <p:nvPr/>
          </p:nvSpPr>
          <p:spPr>
            <a:xfrm>
              <a:off x="4211960" y="2708920"/>
              <a:ext cx="576064" cy="864096"/>
            </a:xfrm>
            <a:prstGeom prst="rect">
              <a:avLst/>
            </a:prstGeom>
            <a:ln>
              <a:solidFill>
                <a:schemeClr val="accent1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5" name="Straight Connector 144"/>
            <p:cNvCxnSpPr/>
            <p:nvPr/>
          </p:nvCxnSpPr>
          <p:spPr>
            <a:xfrm flipV="1">
              <a:off x="4139952" y="3018480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Arc 145"/>
            <p:cNvSpPr/>
            <p:nvPr/>
          </p:nvSpPr>
          <p:spPr>
            <a:xfrm flipV="1">
              <a:off x="4283968" y="2838460"/>
              <a:ext cx="72008" cy="360040"/>
            </a:xfrm>
            <a:prstGeom prst="arc">
              <a:avLst>
                <a:gd name="adj1" fmla="val 11029327"/>
                <a:gd name="adj2" fmla="val 21300637"/>
              </a:avLst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7" name="Straight Connector 146"/>
            <p:cNvCxnSpPr/>
            <p:nvPr/>
          </p:nvCxnSpPr>
          <p:spPr>
            <a:xfrm flipV="1">
              <a:off x="4355976" y="3018480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flipV="1">
              <a:off x="4493493" y="3018480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Arc 148"/>
            <p:cNvSpPr/>
            <p:nvPr/>
          </p:nvSpPr>
          <p:spPr>
            <a:xfrm flipV="1">
              <a:off x="4637509" y="2838460"/>
              <a:ext cx="72008" cy="360040"/>
            </a:xfrm>
            <a:prstGeom prst="arc">
              <a:avLst>
                <a:gd name="adj1" fmla="val 11029327"/>
                <a:gd name="adj2" fmla="val 21300637"/>
              </a:avLst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Straight Connector 149"/>
            <p:cNvCxnSpPr/>
            <p:nvPr/>
          </p:nvCxnSpPr>
          <p:spPr>
            <a:xfrm flipV="1">
              <a:off x="4709517" y="3018480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4142086" y="2954856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Arc 151"/>
            <p:cNvSpPr/>
            <p:nvPr/>
          </p:nvSpPr>
          <p:spPr>
            <a:xfrm>
              <a:off x="4286102" y="2774836"/>
              <a:ext cx="72008" cy="360040"/>
            </a:xfrm>
            <a:prstGeom prst="arc">
              <a:avLst>
                <a:gd name="adj1" fmla="val 11029327"/>
                <a:gd name="adj2" fmla="val 21300637"/>
              </a:avLst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3" name="Straight Connector 152"/>
            <p:cNvCxnSpPr/>
            <p:nvPr/>
          </p:nvCxnSpPr>
          <p:spPr>
            <a:xfrm>
              <a:off x="4358110" y="2954856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4495627" y="2954856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Arc 154"/>
            <p:cNvSpPr/>
            <p:nvPr/>
          </p:nvSpPr>
          <p:spPr>
            <a:xfrm>
              <a:off x="4639643" y="2774836"/>
              <a:ext cx="72008" cy="360040"/>
            </a:xfrm>
            <a:prstGeom prst="arc">
              <a:avLst>
                <a:gd name="adj1" fmla="val 11029327"/>
                <a:gd name="adj2" fmla="val 21300637"/>
              </a:avLst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Straight Connector 155"/>
            <p:cNvCxnSpPr/>
            <p:nvPr/>
          </p:nvCxnSpPr>
          <p:spPr>
            <a:xfrm>
              <a:off x="4711651" y="2954856"/>
              <a:ext cx="144016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4136702" y="3284984"/>
              <a:ext cx="71358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4136701" y="3356992"/>
              <a:ext cx="71358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TextBox 158"/>
          <p:cNvSpPr txBox="1"/>
          <p:nvPr/>
        </p:nvSpPr>
        <p:spPr>
          <a:xfrm>
            <a:off x="5268303" y="4485959"/>
            <a:ext cx="1505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D2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7901585" y="4486787"/>
            <a:ext cx="529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Q4</a:t>
            </a:r>
          </a:p>
        </p:txBody>
      </p:sp>
      <p:cxnSp>
        <p:nvCxnSpPr>
          <p:cNvPr id="161" name="Straight Arrow Connector 160"/>
          <p:cNvCxnSpPr/>
          <p:nvPr/>
        </p:nvCxnSpPr>
        <p:spPr>
          <a:xfrm flipV="1">
            <a:off x="6329216" y="3894704"/>
            <a:ext cx="0" cy="4320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2" name="TextBox 161"/>
          <p:cNvSpPr txBox="1"/>
          <p:nvPr/>
        </p:nvSpPr>
        <p:spPr>
          <a:xfrm>
            <a:off x="6314603" y="3988053"/>
            <a:ext cx="872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+3.31 mm</a:t>
            </a:r>
            <a:endParaRPr lang="en-US" sz="1200" dirty="0"/>
          </a:p>
        </p:txBody>
      </p:sp>
      <p:sp>
        <p:nvSpPr>
          <p:cNvPr id="163" name="TextBox 162"/>
          <p:cNvSpPr txBox="1"/>
          <p:nvPr/>
        </p:nvSpPr>
        <p:spPr>
          <a:xfrm>
            <a:off x="7201571" y="3955485"/>
            <a:ext cx="872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+</a:t>
            </a:r>
            <a:r>
              <a:rPr lang="en-US" sz="1200" dirty="0" smtClean="0"/>
              <a:t>0.47 mm</a:t>
            </a:r>
            <a:endParaRPr lang="en-US" sz="1200" dirty="0"/>
          </a:p>
        </p:txBody>
      </p:sp>
      <p:cxnSp>
        <p:nvCxnSpPr>
          <p:cNvPr id="164" name="Straight Arrow Connector 163"/>
          <p:cNvCxnSpPr/>
          <p:nvPr/>
        </p:nvCxnSpPr>
        <p:spPr>
          <a:xfrm flipV="1">
            <a:off x="7209152" y="3874918"/>
            <a:ext cx="0" cy="4320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318123" y="5662989"/>
            <a:ext cx="824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Parallel pipe will be will be misaligned with respect to the beam closed orbit.</a:t>
            </a:r>
          </a:p>
          <a:p>
            <a:pPr algn="ctr"/>
            <a:r>
              <a:rPr lang="en-US" b="1" dirty="0" smtClean="0"/>
              <a:t>Still margin (&gt;5 mm in radius) to add a beam screen.</a:t>
            </a:r>
            <a:endParaRPr lang="en-US" b="1" dirty="0"/>
          </a:p>
        </p:txBody>
      </p:sp>
      <p:sp>
        <p:nvSpPr>
          <p:cNvPr id="167" name="TextBox 166"/>
          <p:cNvSpPr txBox="1"/>
          <p:nvPr/>
        </p:nvSpPr>
        <p:spPr>
          <a:xfrm>
            <a:off x="612000" y="2234962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Crossing angle orbit is not zero in the in the center of the cavities. </a:t>
            </a:r>
          </a:p>
          <a:p>
            <a:endParaRPr lang="en-US" dirty="0" smtClean="0"/>
          </a:p>
        </p:txBody>
      </p:sp>
      <p:sp>
        <p:nvSpPr>
          <p:cNvPr id="168" name="TextBox 167"/>
          <p:cNvSpPr txBox="1"/>
          <p:nvPr/>
        </p:nvSpPr>
        <p:spPr>
          <a:xfrm>
            <a:off x="534186" y="4024294"/>
            <a:ext cx="42538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 offset implemented with orbit corrector generate orbit at the cavities in the </a:t>
            </a:r>
            <a:r>
              <a:rPr lang="en-US" smtClean="0"/>
              <a:t>opposite direction</a:t>
            </a:r>
            <a:endParaRPr lang="en-US" dirty="0" smtClean="0"/>
          </a:p>
        </p:txBody>
      </p:sp>
      <p:sp>
        <p:nvSpPr>
          <p:cNvPr id="169" name="TextBox 168"/>
          <p:cNvSpPr txBox="1"/>
          <p:nvPr/>
        </p:nvSpPr>
        <p:spPr>
          <a:xfrm>
            <a:off x="4210509" y="3135128"/>
            <a:ext cx="2952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Crosssing</a:t>
            </a:r>
            <a:r>
              <a:rPr lang="en-US" dirty="0" smtClean="0"/>
              <a:t> +-295 </a:t>
            </a:r>
            <a:r>
              <a:rPr lang="en-US" dirty="0" err="1" smtClean="0"/>
              <a:t>murad</a:t>
            </a:r>
            <a:endParaRPr lang="en-US" dirty="0"/>
          </a:p>
        </p:txBody>
      </p:sp>
      <p:sp>
        <p:nvSpPr>
          <p:cNvPr id="170" name="TextBox 169"/>
          <p:cNvSpPr txBox="1"/>
          <p:nvPr/>
        </p:nvSpPr>
        <p:spPr>
          <a:xfrm>
            <a:off x="4384085" y="5100976"/>
            <a:ext cx="2107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ffset -2 mm</a:t>
            </a:r>
            <a:endParaRPr lang="en-US" dirty="0"/>
          </a:p>
        </p:txBody>
      </p:sp>
      <p:sp>
        <p:nvSpPr>
          <p:cNvPr id="171" name="Rectangle 170"/>
          <p:cNvSpPr/>
          <p:nvPr/>
        </p:nvSpPr>
        <p:spPr>
          <a:xfrm>
            <a:off x="318123" y="949123"/>
            <a:ext cx="85023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Cavities needs to be aligned on the closed orbit (potentially no margin left after alignment).</a:t>
            </a:r>
          </a:p>
        </p:txBody>
      </p:sp>
    </p:spTree>
    <p:extLst>
      <p:ext uri="{BB962C8B-B14F-4D97-AF65-F5344CB8AC3E}">
        <p14:creationId xmlns:p14="http://schemas.microsoft.com/office/powerpoint/2010/main" val="1879513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Crab Cavity </a:t>
            </a:r>
            <a:r>
              <a:rPr lang="en-US" dirty="0" smtClean="0"/>
              <a:t>Aperture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219200"/>
            <a:ext cx="7920000" cy="4906963"/>
          </a:xfrm>
        </p:spPr>
        <p:txBody>
          <a:bodyPr/>
          <a:lstStyle/>
          <a:p>
            <a:pPr marL="0" indent="0">
              <a:buNone/>
            </a:pPr>
            <a:r>
              <a:rPr lang="en-US" smtClean="0"/>
              <a:t>Parallel pipe without </a:t>
            </a:r>
            <a:r>
              <a:rPr lang="en-US" dirty="0" smtClean="0"/>
              <a:t>beam screen</a:t>
            </a:r>
          </a:p>
          <a:p>
            <a:pPr marL="0" indent="0">
              <a:buNone/>
            </a:pPr>
            <a:r>
              <a:rPr lang="en-US" dirty="0" smtClean="0"/>
              <a:t>beta*=7.5 cm, 14.2 sigma with usual tolerance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1" y="2204864"/>
            <a:ext cx="8449073" cy="408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511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Protected Apertures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587398" y="1040465"/>
          <a:ext cx="3315970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2280">
                  <a:extLst>
                    <a:ext uri="{9D8B030D-6E8A-4147-A177-3AD203B41FA5}">
                      <a16:colId xmlns:a16="http://schemas.microsoft.com/office/drawing/2014/main" xmlns="" val="659385943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xmlns="" val="806802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Δµ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baseline="0" dirty="0" smtClean="0"/>
                        <a:t> MKD-TCT</a:t>
                      </a:r>
                    </a:p>
                    <a:p>
                      <a:r>
                        <a:rPr lang="en-US" baseline="0" dirty="0" smtClean="0"/>
                        <a:t>[°]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Aperture</a:t>
                      </a:r>
                    </a:p>
                    <a:p>
                      <a:r>
                        <a:rPr lang="en-US" dirty="0" smtClean="0"/>
                        <a:t>[</a:t>
                      </a:r>
                      <a:r>
                        <a:rPr lang="el-GR" dirty="0" smtClean="0"/>
                        <a:t>σ</a:t>
                      </a:r>
                      <a:r>
                        <a:rPr lang="en-US" dirty="0" smtClean="0"/>
                        <a:t>@2.5µm]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306812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0-20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65517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2137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82331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6970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40057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70-90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45493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 TCT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71448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Injection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3906686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4067944" y="1040465"/>
          <a:ext cx="386753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980">
                  <a:extLst>
                    <a:ext uri="{9D8B030D-6E8A-4147-A177-3AD203B41FA5}">
                      <a16:colId xmlns:a16="http://schemas.microsoft.com/office/drawing/2014/main" xmlns="" val="1300451569"/>
                    </a:ext>
                  </a:extLst>
                </a:gridCol>
                <a:gridCol w="839026">
                  <a:extLst>
                    <a:ext uri="{9D8B030D-6E8A-4147-A177-3AD203B41FA5}">
                      <a16:colId xmlns:a16="http://schemas.microsoft.com/office/drawing/2014/main" xmlns="" val="3500122050"/>
                    </a:ext>
                  </a:extLst>
                </a:gridCol>
                <a:gridCol w="1156526">
                  <a:extLst>
                    <a:ext uri="{9D8B030D-6E8A-4147-A177-3AD203B41FA5}">
                      <a16:colId xmlns:a16="http://schemas.microsoft.com/office/drawing/2014/main" xmlns="" val="14016240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</a:t>
                      </a:r>
                      <a:r>
                        <a:rPr lang="en-US" dirty="0" err="1" smtClean="0"/>
                        <a:t>TeV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0.45 </a:t>
                      </a:r>
                      <a:r>
                        <a:rPr lang="en-US" dirty="0" err="1" smtClean="0"/>
                        <a:t>TeV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7144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Radial</a:t>
                      </a:r>
                      <a:r>
                        <a:rPr lang="en-US" baseline="0" dirty="0" smtClean="0"/>
                        <a:t> CO [mm]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24856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Mom</a:t>
                      </a:r>
                      <a:r>
                        <a:rPr lang="en-US" baseline="0" dirty="0" smtClean="0"/>
                        <a:t> offset 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10</a:t>
                      </a:r>
                      <a:r>
                        <a:rPr lang="en-US" baseline="30000" dirty="0" smtClean="0"/>
                        <a:t>-4</a:t>
                      </a:r>
                      <a:endParaRPr lang="en-GB" baseline="30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28332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Dispersion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500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</a:t>
                      </a:r>
                      <a:r>
                        <a:rPr lang="en-US" baseline="0" dirty="0" smtClean="0"/>
                        <a:t> size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1.025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693651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87624" y="5589240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R. Bruce et al. CERN-ACC-2017-0051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00525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Margins: Round 15 cm, 12.5 </a:t>
            </a:r>
            <a:r>
              <a:rPr lang="el-GR" dirty="0" smtClean="0"/>
              <a:t>σ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755576" y="1340768"/>
          <a:ext cx="3978213" cy="37890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13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318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5243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809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20525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Bare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err="1" smtClean="0">
                          <a:effectLst/>
                          <a:latin typeface="Arial" panose="020B0604020202020204" pitchFamily="34" charset="0"/>
                        </a:rPr>
                        <a:t>Mech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Beam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Crab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Offset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TAXS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24.0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21.4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17.3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17.3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15.1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MQXFA.[AB]1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21.2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16.4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16.4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15.1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MQXF[AB]..[23]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15.5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12.2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12.0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11.0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MBXF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16.9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16.0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13.6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13.5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12.7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TAXN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22.3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20.9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17.7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17.2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15.5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MBRD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26.7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23.7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19.9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19.0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16.4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MCBRD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29.2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26.3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22.1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21.2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18.3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TCLMB.4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24.9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23.3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19.0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18.0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14.7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MCBY[HV].[AB]?4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26.2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24.1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19.6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18.6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15.1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MQY.4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29.2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26.6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21.7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20.7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17.1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TCLMB.5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36.3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34.3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28.7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28.5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25.2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MCBY[HV].[AB]?5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37.5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35.3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29.4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29.4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26.2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MQY.5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39.4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37.1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31.0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31.0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27.9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TCLMC.6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37.0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28.1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28.1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25.6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MCBC[HV].6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38.2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35.9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29.4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29.4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27.2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205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MQML.6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38.6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35.8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29.3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effectLst/>
                          <a:latin typeface="Arial" panose="020B0604020202020204" pitchFamily="34" charset="0"/>
                        </a:rPr>
                        <a:t>29.3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27.1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490701" y="1340768"/>
            <a:ext cx="2653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θ</a:t>
            </a:r>
            <a:r>
              <a:rPr lang="en-US" baseline="-25000" dirty="0" smtClean="0"/>
              <a:t>c</a:t>
            </a:r>
            <a:r>
              <a:rPr lang="en-US" dirty="0" smtClean="0"/>
              <a:t>= ± 295 </a:t>
            </a:r>
            <a:r>
              <a:rPr lang="el-GR" dirty="0" smtClean="0"/>
              <a:t>μ</a:t>
            </a:r>
            <a:r>
              <a:rPr lang="en-US" dirty="0" smtClean="0"/>
              <a:t>rad;</a:t>
            </a:r>
          </a:p>
          <a:p>
            <a:r>
              <a:rPr lang="en-US" dirty="0" err="1" smtClean="0"/>
              <a:t>d</a:t>
            </a:r>
            <a:r>
              <a:rPr lang="en-US" baseline="-25000" dirty="0" err="1" smtClean="0"/>
              <a:t>sep</a:t>
            </a:r>
            <a:r>
              <a:rPr lang="en-US" dirty="0" smtClean="0"/>
              <a:t>=</a:t>
            </a:r>
            <a:r>
              <a:rPr lang="en-US" dirty="0"/>
              <a:t> ± </a:t>
            </a:r>
            <a:r>
              <a:rPr lang="en-US" dirty="0" smtClean="0"/>
              <a:t>0.75 mm;</a:t>
            </a:r>
          </a:p>
        </p:txBody>
      </p:sp>
      <p:sp>
        <p:nvSpPr>
          <p:cNvPr id="3" name="Rectangle 2"/>
          <p:cNvSpPr/>
          <p:nvPr/>
        </p:nvSpPr>
        <p:spPr>
          <a:xfrm>
            <a:off x="742325" y="5373749"/>
            <a:ext cx="3636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Aperture in </a:t>
            </a:r>
            <a:r>
              <a:rPr lang="el-GR" dirty="0"/>
              <a:t>σ</a:t>
            </a:r>
            <a:r>
              <a:rPr lang="en-US" dirty="0"/>
              <a:t> at 2.5 </a:t>
            </a:r>
            <a:r>
              <a:rPr lang="el-GR" dirty="0"/>
              <a:t>μ</a:t>
            </a:r>
            <a:r>
              <a:rPr lang="en-US" dirty="0"/>
              <a:t>m/</a:t>
            </a:r>
            <a:r>
              <a:rPr lang="el-GR" dirty="0"/>
              <a:t>γ</a:t>
            </a:r>
            <a:r>
              <a:rPr lang="en-US" dirty="0"/>
              <a:t> at 7 </a:t>
            </a:r>
            <a:r>
              <a:rPr lang="en-US" dirty="0" err="1"/>
              <a:t>TeV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975648" y="2277202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needs phase &lt;=30° and slightly reduced margins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2854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Nominal crossing bump</a:t>
            </a:r>
            <a:endParaRPr lang="en-GB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476" y="1668125"/>
            <a:ext cx="3335373" cy="24984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658389"/>
            <a:ext cx="3348372" cy="2508159"/>
          </a:xfrm>
          <a:prstGeom prst="rect">
            <a:avLst/>
          </a:prstGeom>
          <a:effectLst/>
        </p:spPr>
      </p:pic>
      <p:sp>
        <p:nvSpPr>
          <p:cNvPr id="8" name="TextBox 7"/>
          <p:cNvSpPr txBox="1"/>
          <p:nvPr/>
        </p:nvSpPr>
        <p:spPr>
          <a:xfrm>
            <a:off x="827584" y="1156102"/>
            <a:ext cx="5107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Baseline closed in MCBY.4 (acby.4=0.2 </a:t>
            </a:r>
            <a:r>
              <a:rPr lang="en-US" dirty="0" err="1" smtClean="0"/>
              <a:t>acbrd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1403648" y="4881457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547664" y="4881457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760984" y="5313504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1905000" y="5313504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17210" y="4906029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317210" y="5313503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2177660" y="4881457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321676" y="4881457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2553072" y="5313504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2697088" y="5313504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3419872" y="4881457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3413963" y="5313504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509858" y="4473116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1292267" y="4476161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3594085" y="447311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Q4</a:t>
            </a:r>
            <a:endParaRPr lang="en-GB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724508" y="4989469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24508" y="5411972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220452" y="4992514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20452" y="5269755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 flipV="1">
            <a:off x="612000" y="4953466"/>
            <a:ext cx="2801966" cy="3362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612000" y="5415699"/>
            <a:ext cx="2801962" cy="45508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655676" y="561707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2015716" y="446747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CD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2375756" y="5628289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CD</a:t>
            </a:r>
            <a:endParaRPr lang="en-GB" dirty="0"/>
          </a:p>
        </p:txBody>
      </p:sp>
      <p:sp>
        <p:nvSpPr>
          <p:cNvPr id="38" name="Rectangle 37"/>
          <p:cNvSpPr/>
          <p:nvPr/>
        </p:nvSpPr>
        <p:spPr>
          <a:xfrm>
            <a:off x="4932040" y="4536325"/>
            <a:ext cx="39244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Crossing angle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 </a:t>
            </a:r>
            <a:r>
              <a:rPr lang="en-US" dirty="0" err="1" smtClean="0"/>
              <a:t>x,y</a:t>
            </a:r>
            <a:r>
              <a:rPr lang="en-US" dirty="0" smtClean="0"/>
              <a:t>: ±1.15 </a:t>
            </a:r>
            <a:r>
              <a:rPr lang="en-US" dirty="0"/>
              <a:t>mm (</a:t>
            </a:r>
            <a:r>
              <a:rPr lang="en-US" dirty="0" smtClean="0"/>
              <a:t>Beam 1, AB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 </a:t>
            </a:r>
            <a:r>
              <a:rPr lang="en-US" dirty="0" err="1" smtClean="0"/>
              <a:t>x,y</a:t>
            </a:r>
            <a:r>
              <a:rPr lang="en-US" dirty="0" smtClean="0"/>
              <a:t>: ±(-0.5) </a:t>
            </a:r>
            <a:r>
              <a:rPr lang="en-US" dirty="0"/>
              <a:t>mm (</a:t>
            </a:r>
            <a:r>
              <a:rPr lang="en-US" dirty="0" smtClean="0"/>
              <a:t>Beam 2, AB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For </a:t>
            </a:r>
            <a:r>
              <a:rPr lang="en-US" dirty="0" err="1" smtClean="0"/>
              <a:t>cryomodules</a:t>
            </a:r>
            <a:r>
              <a:rPr lang="en-US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average offset </a:t>
            </a:r>
            <a:r>
              <a:rPr lang="en-US" dirty="0"/>
              <a:t>0.3 </a:t>
            </a:r>
            <a:r>
              <a:rPr lang="en-US" dirty="0" smtClean="0"/>
              <a:t>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shear </a:t>
            </a:r>
            <a:r>
              <a:rPr lang="en-US" dirty="0"/>
              <a:t>1.65 mm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46394" y="4141841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Impact on crab cavity alignment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74143" y="178587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1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5040052" y="1784473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 WP15 Meeting 7/4/2016</a:t>
            </a:r>
            <a:endParaRPr lang="en-GB" noProof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292267" y="4536325"/>
            <a:ext cx="0" cy="240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1745833" y="5676322"/>
            <a:ext cx="0" cy="240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1331640" y="4836808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1717250" y="4845493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2106324" y="4845493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2486972" y="4844877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2087724" y="4509120"/>
            <a:ext cx="0" cy="240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2447764" y="5708378"/>
            <a:ext cx="0" cy="240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103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knobs - offset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1219201"/>
            <a:ext cx="3748656" cy="2807999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9" y="1219201"/>
            <a:ext cx="3748656" cy="280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03748" y="103453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798840" y="103453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59532" y="3945830"/>
            <a:ext cx="78196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 Offset knob: </a:t>
            </a:r>
            <a:r>
              <a:rPr lang="en-US" dirty="0" err="1" smtClean="0"/>
              <a:t>x,y</a:t>
            </a:r>
            <a:r>
              <a:rPr lang="en-US" dirty="0" smtClean="0"/>
              <a:t>= ±2 mm same for the two beams to accommodate alignment needs of the experiments with machine realignment, besides crab cavities.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68180" y="5551601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268180" y="5959075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3370842" y="5527029"/>
            <a:ext cx="864096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3364933" y="5959076"/>
            <a:ext cx="864096" cy="196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>
            <a:off x="460828" y="511868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</a:t>
            </a:r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1243237" y="5121733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3545055" y="5118688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Q4</a:t>
            </a:r>
            <a:endParaRPr lang="en-GB" dirty="0"/>
          </a:p>
        </p:txBody>
      </p:sp>
      <p:cxnSp>
        <p:nvCxnSpPr>
          <p:cNvPr id="51" name="Straight Connector 50"/>
          <p:cNvCxnSpPr/>
          <p:nvPr/>
        </p:nvCxnSpPr>
        <p:spPr>
          <a:xfrm>
            <a:off x="675478" y="5635041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675478" y="6057544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171422" y="5638086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71422" y="5915327"/>
            <a:ext cx="504056" cy="143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827584" y="5551601"/>
            <a:ext cx="2628292" cy="47437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827584" y="5995082"/>
            <a:ext cx="2628292" cy="360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4824028" y="4760923"/>
            <a:ext cx="41044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IP offset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 </a:t>
            </a:r>
            <a:r>
              <a:rPr lang="en-US" dirty="0" err="1" smtClean="0"/>
              <a:t>x,y</a:t>
            </a:r>
            <a:r>
              <a:rPr lang="en-US" dirty="0" smtClean="0"/>
              <a:t>: ±3.4 </a:t>
            </a:r>
            <a:r>
              <a:rPr lang="en-US" dirty="0"/>
              <a:t>mm (</a:t>
            </a:r>
            <a:r>
              <a:rPr lang="en-US" dirty="0" smtClean="0"/>
              <a:t>Beam 1, CD</a:t>
            </a:r>
            <a:r>
              <a:rPr lang="en-US" dirty="0"/>
              <a:t>),</a:t>
            </a:r>
          </a:p>
          <a:p>
            <a:pPr lvl="1"/>
            <a:r>
              <a:rPr lang="en-US" dirty="0"/>
              <a:t> </a:t>
            </a:r>
            <a:r>
              <a:rPr lang="en-US" dirty="0" err="1" smtClean="0"/>
              <a:t>x,y</a:t>
            </a:r>
            <a:r>
              <a:rPr lang="en-US" dirty="0" smtClean="0"/>
              <a:t>: ±1mm </a:t>
            </a:r>
            <a:r>
              <a:rPr lang="en-US" dirty="0"/>
              <a:t>(Beam </a:t>
            </a:r>
            <a:r>
              <a:rPr lang="en-US" dirty="0" smtClean="0"/>
              <a:t>2, </a:t>
            </a:r>
            <a:r>
              <a:rPr lang="en-US" dirty="0"/>
              <a:t>CD</a:t>
            </a:r>
            <a:r>
              <a:rPr lang="en-US" dirty="0" smtClean="0"/>
              <a:t>),</a:t>
            </a:r>
          </a:p>
          <a:p>
            <a:pPr lvl="1"/>
            <a:r>
              <a:rPr lang="en-US" dirty="0" smtClean="0"/>
              <a:t>For </a:t>
            </a:r>
            <a:r>
              <a:rPr lang="en-US" dirty="0" err="1" smtClean="0"/>
              <a:t>cryomodules</a:t>
            </a:r>
            <a:r>
              <a:rPr lang="en-US" dirty="0" smtClean="0"/>
              <a:t>: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avg. offset </a:t>
            </a:r>
            <a:r>
              <a:rPr lang="en-US" dirty="0"/>
              <a:t>2</a:t>
            </a:r>
            <a:r>
              <a:rPr lang="en-US" dirty="0" smtClean="0"/>
              <a:t>.2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shear 2.4 </a:t>
            </a:r>
            <a:r>
              <a:rPr lang="en-US" dirty="0"/>
              <a:t>mm</a:t>
            </a: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R. De Maria WP15 Meeting 7/4/2016</a:t>
            </a:r>
            <a:endParaRPr lang="en-GB" noProof="0" dirty="0"/>
          </a:p>
        </p:txBody>
      </p:sp>
      <p:sp>
        <p:nvSpPr>
          <p:cNvPr id="34" name="Rectangle 33"/>
          <p:cNvSpPr/>
          <p:nvPr/>
        </p:nvSpPr>
        <p:spPr>
          <a:xfrm>
            <a:off x="1403648" y="5535169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1547664" y="5535169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1760984" y="5967216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1905000" y="5967216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2177660" y="5535169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2321676" y="5535169"/>
            <a:ext cx="7200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2553072" y="5967216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2697088" y="5967216"/>
            <a:ext cx="72008" cy="196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TextBox 72"/>
          <p:cNvSpPr txBox="1"/>
          <p:nvPr/>
        </p:nvSpPr>
        <p:spPr>
          <a:xfrm>
            <a:off x="1655676" y="6270788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</a:t>
            </a:r>
            <a:endParaRPr lang="en-GB" dirty="0"/>
          </a:p>
        </p:txBody>
      </p:sp>
      <p:sp>
        <p:nvSpPr>
          <p:cNvPr id="74" name="TextBox 73"/>
          <p:cNvSpPr txBox="1"/>
          <p:nvPr/>
        </p:nvSpPr>
        <p:spPr>
          <a:xfrm>
            <a:off x="2015716" y="5121188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CD</a:t>
            </a:r>
            <a:endParaRPr lang="en-GB" dirty="0"/>
          </a:p>
        </p:txBody>
      </p:sp>
      <p:sp>
        <p:nvSpPr>
          <p:cNvPr id="75" name="TextBox 74"/>
          <p:cNvSpPr txBox="1"/>
          <p:nvPr/>
        </p:nvSpPr>
        <p:spPr>
          <a:xfrm>
            <a:off x="2375756" y="6282001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CD</a:t>
            </a:r>
            <a:endParaRPr lang="en-GB" dirty="0"/>
          </a:p>
        </p:txBody>
      </p:sp>
      <p:cxnSp>
        <p:nvCxnSpPr>
          <p:cNvPr id="76" name="Straight Arrow Connector 75"/>
          <p:cNvCxnSpPr/>
          <p:nvPr/>
        </p:nvCxnSpPr>
        <p:spPr>
          <a:xfrm flipV="1">
            <a:off x="1292267" y="5190037"/>
            <a:ext cx="0" cy="240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V="1">
            <a:off x="1745833" y="6330034"/>
            <a:ext cx="0" cy="240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1331640" y="5490520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/>
          <p:cNvSpPr/>
          <p:nvPr/>
        </p:nvSpPr>
        <p:spPr>
          <a:xfrm>
            <a:off x="1717250" y="5499205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/>
          <p:cNvSpPr/>
          <p:nvPr/>
        </p:nvSpPr>
        <p:spPr>
          <a:xfrm>
            <a:off x="2106324" y="5499205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2486972" y="5498589"/>
            <a:ext cx="327405" cy="7827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2" name="Straight Arrow Connector 81"/>
          <p:cNvCxnSpPr/>
          <p:nvPr/>
        </p:nvCxnSpPr>
        <p:spPr>
          <a:xfrm flipV="1">
            <a:off x="2087724" y="5162832"/>
            <a:ext cx="0" cy="240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2465476" y="6356350"/>
            <a:ext cx="0" cy="240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519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Correctors Budget requirements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"/>
          <a:stretch/>
        </p:blipFill>
        <p:spPr>
          <a:xfrm>
            <a:off x="395536" y="925160"/>
            <a:ext cx="5858201" cy="25038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552" y="3454160"/>
            <a:ext cx="851882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/>
              <a:t>Correct quadrupole misalignments and dipole tilt and transfer function errors</a:t>
            </a:r>
            <a:r>
              <a:rPr lang="en-US" sz="16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uniformly distributed, uncorrelated error distribution (</a:t>
            </a:r>
            <a:r>
              <a:rPr lang="en-US" sz="1400" b="1" dirty="0"/>
              <a:t>2 </a:t>
            </a:r>
            <a:r>
              <a:rPr lang="el-GR" sz="1400" b="1" dirty="0"/>
              <a:t>σ</a:t>
            </a:r>
            <a:r>
              <a:rPr lang="en-US" sz="1400" dirty="0"/>
              <a:t> cut in the strengths):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quadrupoles triplets and arc: </a:t>
            </a:r>
            <a:r>
              <a:rPr lang="en-US" sz="1400" b="1" dirty="0"/>
              <a:t>0.5 mm</a:t>
            </a:r>
            <a:r>
              <a:rPr lang="en-US" sz="1400" dirty="0"/>
              <a:t> max transverse displacement, </a:t>
            </a:r>
            <a:r>
              <a:rPr lang="en-US" sz="1400" b="1" dirty="0"/>
              <a:t>1 </a:t>
            </a:r>
            <a:r>
              <a:rPr lang="en-US" sz="1400" b="1" dirty="0" err="1"/>
              <a:t>mrad</a:t>
            </a:r>
            <a:r>
              <a:rPr lang="en-US" sz="1400" dirty="0"/>
              <a:t> max roll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dipoles D1, D2 and arcs: </a:t>
            </a:r>
            <a:r>
              <a:rPr lang="en-US" sz="1400" b="1" dirty="0"/>
              <a:t>10 mm</a:t>
            </a:r>
            <a:r>
              <a:rPr lang="en-US" sz="1400" dirty="0"/>
              <a:t> max longitudinal displacement, </a:t>
            </a:r>
            <a:r>
              <a:rPr lang="en-US" sz="1400" b="1" dirty="0"/>
              <a:t>0.5 </a:t>
            </a:r>
            <a:r>
              <a:rPr lang="en-US" sz="1400" b="1" dirty="0" err="1"/>
              <a:t>mrad</a:t>
            </a:r>
            <a:r>
              <a:rPr lang="en-US" sz="1400" dirty="0"/>
              <a:t> max roll, </a:t>
            </a:r>
            <a:r>
              <a:rPr lang="en-US" sz="1400" b="1" dirty="0"/>
              <a:t>0.2%</a:t>
            </a:r>
            <a:r>
              <a:rPr lang="en-US" sz="1400" dirty="0"/>
              <a:t> max field error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u="sng" dirty="0"/>
              <a:t>Reduced estimates compared with LHC design (worst case) based on LHC experience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/>
              <a:t>Adjust the IP position limiting the realignment of HW components (crab cavities only)</a:t>
            </a:r>
            <a:r>
              <a:rPr lang="en-US" sz="16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offset in H/V planes: </a:t>
            </a:r>
            <a:r>
              <a:rPr lang="en-US" sz="1600" b="1" dirty="0"/>
              <a:t>±2.0 mm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/>
              <a:t>Align beam in the crab cavities in both planes</a:t>
            </a:r>
            <a:r>
              <a:rPr lang="en-US" sz="16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Adjust for average offset and separation (</a:t>
            </a:r>
            <a:r>
              <a:rPr lang="en-US" sz="1600" b="1" dirty="0"/>
              <a:t>±0.5 mm</a:t>
            </a:r>
            <a:r>
              <a:rPr lang="en-US" sz="1600" dirty="0"/>
              <a:t>) between cavities in Beam 1 and Beam 2.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Adjust for average offset between cavities of the same beam but in different </a:t>
            </a:r>
            <a:r>
              <a:rPr lang="en-US" sz="1600" dirty="0" err="1"/>
              <a:t>cryomodules</a:t>
            </a:r>
            <a:r>
              <a:rPr lang="en-US" sz="1600" dirty="0"/>
              <a:t> (</a:t>
            </a:r>
            <a:r>
              <a:rPr lang="en-US" sz="1600" b="1" dirty="0"/>
              <a:t>±0.25 mm</a:t>
            </a:r>
            <a:r>
              <a:rPr lang="en-US" sz="1600" dirty="0"/>
              <a:t>, relevant for 4 cavities per beam per plane per side).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00072" y="1027739"/>
            <a:ext cx="31083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For the Right and Point 1 symmetries apply: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Left B1 -&gt; Right B2,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Left B2 -&gt; Right B1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H Point 5 -&gt; V Point 1</a:t>
            </a:r>
          </a:p>
        </p:txBody>
      </p:sp>
    </p:spTree>
    <p:extLst>
      <p:ext uri="{BB962C8B-B14F-4D97-AF65-F5344CB8AC3E}">
        <p14:creationId xmlns:p14="http://schemas.microsoft.com/office/powerpoint/2010/main" val="274604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http://purl.org/dc/dcmitype/"/>
    <ds:schemaRef ds:uri="http://purl.org/dc/terms/"/>
    <ds:schemaRef ds:uri="http://www.w3.org/XML/1998/namespace"/>
    <ds:schemaRef ds:uri="http://schemas.microsoft.com/office/2006/documentManagement/types"/>
    <ds:schemaRef ds:uri="8946e33d-fd2f-4ae4-8ee9-d90c129cdf9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9984</TotalTime>
  <Words>728</Words>
  <Application>Microsoft Office PowerPoint</Application>
  <PresentationFormat>On-screen Show (4:3)</PresentationFormat>
  <Paragraphs>223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Thème Office</vt:lpstr>
      <vt:lpstr>Crab cavity aperture and alignment</vt:lpstr>
      <vt:lpstr>Crab cavity</vt:lpstr>
      <vt:lpstr>Crab Cavity Alignment</vt:lpstr>
      <vt:lpstr>Crab Cavity Aperture</vt:lpstr>
      <vt:lpstr>Protected Apertures</vt:lpstr>
      <vt:lpstr>Aperture Margins: Round 15 cm, 12.5 σ</vt:lpstr>
      <vt:lpstr>Nominal crossing bump</vt:lpstr>
      <vt:lpstr>Orbit knobs - offset</vt:lpstr>
      <vt:lpstr>Correctors Budget requirements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Riccardo De Maria</cp:lastModifiedBy>
  <cp:revision>452</cp:revision>
  <dcterms:created xsi:type="dcterms:W3CDTF">2016-03-23T12:58:39Z</dcterms:created>
  <dcterms:modified xsi:type="dcterms:W3CDTF">2017-09-12T08:07:29Z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