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72" r:id="rId14"/>
    <p:sldId id="267" r:id="rId15"/>
    <p:sldId id="268" r:id="rId16"/>
    <p:sldId id="269" r:id="rId17"/>
    <p:sldId id="270" r:id="rId18"/>
    <p:sldId id="271" r:id="rId19"/>
    <p:sldId id="273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8C0E1D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DE6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8C0E1D"/>
        </a:fontRef>
        <a:srgbClr val="8C0E1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8C0E1D"/>
              </a:solidFill>
              <a:prstDash val="solid"/>
              <a:round/>
            </a:ln>
          </a:top>
          <a:bottom>
            <a:ln w="254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8C0E1D"/>
              </a:solidFill>
              <a:prstDash val="solid"/>
              <a:round/>
            </a:ln>
          </a:top>
          <a:bottom>
            <a:ln w="254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ACACB"/>
          </a:solidFill>
        </a:fill>
      </a:tcStyle>
    </a:wholeTbl>
    <a:band2H>
      <a:tcTxStyle/>
      <a:tcStyle>
        <a:tcBdr/>
        <a:fill>
          <a:solidFill>
            <a:srgbClr val="EDE6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C0E1D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C0E1D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C0E1D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8C0E1D"/>
              </a:solidFill>
              <a:prstDash val="solid"/>
              <a:round/>
            </a:ln>
          </a:left>
          <a:right>
            <a:ln w="12700" cap="flat">
              <a:solidFill>
                <a:srgbClr val="8C0E1D"/>
              </a:solidFill>
              <a:prstDash val="solid"/>
              <a:round/>
            </a:ln>
          </a:right>
          <a:top>
            <a:ln w="12700" cap="flat">
              <a:solidFill>
                <a:srgbClr val="8C0E1D"/>
              </a:solidFill>
              <a:prstDash val="solid"/>
              <a:round/>
            </a:ln>
          </a:top>
          <a:bottom>
            <a:ln w="127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solidFill>
                <a:srgbClr val="8C0E1D"/>
              </a:solidFill>
              <a:prstDash val="solid"/>
              <a:round/>
            </a:ln>
          </a:insideH>
          <a:insideV>
            <a:ln w="12700" cap="flat">
              <a:solidFill>
                <a:srgbClr val="8C0E1D"/>
              </a:solidFill>
              <a:prstDash val="solid"/>
              <a:round/>
            </a:ln>
          </a:insideV>
        </a:tcBdr>
        <a:fill>
          <a:solidFill>
            <a:srgbClr val="8C0E1D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8C0E1D"/>
              </a:solidFill>
              <a:prstDash val="solid"/>
              <a:round/>
            </a:ln>
          </a:left>
          <a:right>
            <a:ln w="12700" cap="flat">
              <a:solidFill>
                <a:srgbClr val="8C0E1D"/>
              </a:solidFill>
              <a:prstDash val="solid"/>
              <a:round/>
            </a:ln>
          </a:right>
          <a:top>
            <a:ln w="12700" cap="flat">
              <a:solidFill>
                <a:srgbClr val="8C0E1D"/>
              </a:solidFill>
              <a:prstDash val="solid"/>
              <a:round/>
            </a:ln>
          </a:top>
          <a:bottom>
            <a:ln w="127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solidFill>
                <a:srgbClr val="8C0E1D"/>
              </a:solidFill>
              <a:prstDash val="solid"/>
              <a:round/>
            </a:ln>
          </a:insideH>
          <a:insideV>
            <a:ln w="12700" cap="flat">
              <a:solidFill>
                <a:srgbClr val="8C0E1D"/>
              </a:solidFill>
              <a:prstDash val="solid"/>
              <a:round/>
            </a:ln>
          </a:insideV>
        </a:tcBdr>
        <a:fill>
          <a:solidFill>
            <a:srgbClr val="8C0E1D">
              <a:alpha val="20000"/>
            </a:srgbClr>
          </a:solidFill>
        </a:fill>
      </a:tcStyle>
    </a:firstCol>
    <a:lastRow>
      <a:tcTxStyle b="on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8C0E1D"/>
              </a:solidFill>
              <a:prstDash val="solid"/>
              <a:round/>
            </a:ln>
          </a:left>
          <a:right>
            <a:ln w="12700" cap="flat">
              <a:solidFill>
                <a:srgbClr val="8C0E1D"/>
              </a:solidFill>
              <a:prstDash val="solid"/>
              <a:round/>
            </a:ln>
          </a:right>
          <a:top>
            <a:ln w="50800" cap="flat">
              <a:solidFill>
                <a:srgbClr val="8C0E1D"/>
              </a:solidFill>
              <a:prstDash val="solid"/>
              <a:round/>
            </a:ln>
          </a:top>
          <a:bottom>
            <a:ln w="127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solidFill>
                <a:srgbClr val="8C0E1D"/>
              </a:solidFill>
              <a:prstDash val="solid"/>
              <a:round/>
            </a:ln>
          </a:insideH>
          <a:insideV>
            <a:ln w="12700" cap="flat">
              <a:solidFill>
                <a:srgbClr val="8C0E1D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8C0E1D"/>
        </a:fontRef>
        <a:srgbClr val="8C0E1D"/>
      </a:tcTxStyle>
      <a:tcStyle>
        <a:tcBdr>
          <a:left>
            <a:ln w="12700" cap="flat">
              <a:solidFill>
                <a:srgbClr val="8C0E1D"/>
              </a:solidFill>
              <a:prstDash val="solid"/>
              <a:round/>
            </a:ln>
          </a:left>
          <a:right>
            <a:ln w="12700" cap="flat">
              <a:solidFill>
                <a:srgbClr val="8C0E1D"/>
              </a:solidFill>
              <a:prstDash val="solid"/>
              <a:round/>
            </a:ln>
          </a:right>
          <a:top>
            <a:ln w="12700" cap="flat">
              <a:solidFill>
                <a:srgbClr val="8C0E1D"/>
              </a:solidFill>
              <a:prstDash val="solid"/>
              <a:round/>
            </a:ln>
          </a:top>
          <a:bottom>
            <a:ln w="25400" cap="flat">
              <a:solidFill>
                <a:srgbClr val="8C0E1D"/>
              </a:solidFill>
              <a:prstDash val="solid"/>
              <a:round/>
            </a:ln>
          </a:bottom>
          <a:insideH>
            <a:ln w="12700" cap="flat">
              <a:solidFill>
                <a:srgbClr val="8C0E1D"/>
              </a:solidFill>
              <a:prstDash val="solid"/>
              <a:round/>
            </a:ln>
          </a:insideH>
          <a:insideV>
            <a:ln w="12700" cap="flat">
              <a:solidFill>
                <a:srgbClr val="8C0E1D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1" name="Shape 11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7270743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731F43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t>Thank the organisers</a:t>
            </a:r>
          </a:p>
          <a:p>
            <a:pPr>
              <a:defRPr>
                <a:solidFill>
                  <a:srgbClr val="731F43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4872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513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255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" y="1101"/>
            <a:ext cx="12191997" cy="6862149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623391" y="1556792"/>
            <a:ext cx="10945217" cy="101054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391" y="2852935"/>
            <a:ext cx="10945217" cy="72008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1pPr>
            <a:lvl2pPr marL="0" indent="4572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2pPr>
            <a:lvl3pPr marL="0" indent="9144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3pPr>
            <a:lvl4pPr marL="0" indent="13716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4pPr>
            <a:lvl5pPr marL="0" indent="18288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Rectangle 1"/>
          <p:cNvSpPr/>
          <p:nvPr userDrawn="1"/>
        </p:nvSpPr>
        <p:spPr>
          <a:xfrm>
            <a:off x="9330431" y="253751"/>
            <a:ext cx="2663301" cy="845481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587" y="194273"/>
            <a:ext cx="1678012" cy="7201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" y="0"/>
            <a:ext cx="12191997" cy="6862149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itle Text"/>
          <p:cNvSpPr txBox="1">
            <a:spLocks noGrp="1"/>
          </p:cNvSpPr>
          <p:nvPr>
            <p:ph type="title"/>
          </p:nvPr>
        </p:nvSpPr>
        <p:spPr>
          <a:xfrm>
            <a:off x="623391" y="1556792"/>
            <a:ext cx="10945217" cy="1010544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391" y="2852935"/>
            <a:ext cx="10945217" cy="72008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1pPr>
            <a:lvl2pPr marL="0" indent="4572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2pPr>
            <a:lvl3pPr marL="0" indent="9144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3pPr>
            <a:lvl4pPr marL="0" indent="13716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4pPr>
            <a:lvl5pPr marL="0" indent="1828800">
              <a:spcBef>
                <a:spcPts val="0"/>
              </a:spcBef>
              <a:buSzTx/>
              <a:buFontTx/>
              <a:buNone/>
              <a:defRPr sz="1600">
                <a:solidFill>
                  <a:srgbClr val="666666"/>
                </a:solidFill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Rectangle 6"/>
          <p:cNvSpPr/>
          <p:nvPr userDrawn="1"/>
        </p:nvSpPr>
        <p:spPr>
          <a:xfrm>
            <a:off x="9277164" y="145771"/>
            <a:ext cx="2663301" cy="845481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113" y="215435"/>
            <a:ext cx="1634495" cy="7014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3" name="Body Level One…"/>
          <p:cNvSpPr txBox="1">
            <a:spLocks noGrp="1"/>
          </p:cNvSpPr>
          <p:nvPr>
            <p:ph type="body" idx="1"/>
          </p:nvPr>
        </p:nvSpPr>
        <p:spPr>
          <a:xfrm>
            <a:off x="527051" y="1844675"/>
            <a:ext cx="11233579" cy="4752976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2400">
                <a:solidFill>
                  <a:srgbClr val="666666"/>
                </a:solidFill>
              </a:defRPr>
            </a:lvl1pPr>
            <a:lvl2pPr marL="768927" indent="-311727">
              <a:spcBef>
                <a:spcPts val="500"/>
              </a:spcBef>
              <a:defRPr sz="2400">
                <a:solidFill>
                  <a:srgbClr val="666666"/>
                </a:solidFill>
              </a:defRPr>
            </a:lvl2pPr>
            <a:lvl3pPr marL="1188719" indent="-274319">
              <a:spcBef>
                <a:spcPts val="500"/>
              </a:spcBef>
              <a:defRPr sz="2400">
                <a:solidFill>
                  <a:srgbClr val="666666"/>
                </a:solidFill>
              </a:defRPr>
            </a:lvl3pPr>
            <a:lvl4pPr marL="1676400" indent="-304800">
              <a:spcBef>
                <a:spcPts val="500"/>
              </a:spcBef>
              <a:defRPr sz="2400">
                <a:solidFill>
                  <a:srgbClr val="666666"/>
                </a:solidFill>
              </a:defRPr>
            </a:lvl4pPr>
            <a:lvl5pPr marL="2171700" indent="-342900">
              <a:spcBef>
                <a:spcPts val="500"/>
              </a:spcBef>
              <a:defRPr sz="2400"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Rectangle 4"/>
          <p:cNvSpPr/>
          <p:nvPr userDrawn="1"/>
        </p:nvSpPr>
        <p:spPr>
          <a:xfrm>
            <a:off x="8611340" y="142043"/>
            <a:ext cx="3338004" cy="1171852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359" y="215435"/>
            <a:ext cx="1796249" cy="7708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2" name="Body Level One…"/>
          <p:cNvSpPr txBox="1">
            <a:spLocks noGrp="1"/>
          </p:cNvSpPr>
          <p:nvPr>
            <p:ph type="body" idx="1"/>
          </p:nvPr>
        </p:nvSpPr>
        <p:spPr>
          <a:xfrm>
            <a:off x="527051" y="1844675"/>
            <a:ext cx="11233579" cy="4752976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2400">
                <a:solidFill>
                  <a:srgbClr val="666666"/>
                </a:solidFill>
              </a:defRPr>
            </a:lvl1pPr>
            <a:lvl2pPr marL="768927" indent="-311727">
              <a:spcBef>
                <a:spcPts val="500"/>
              </a:spcBef>
              <a:defRPr sz="2400">
                <a:solidFill>
                  <a:srgbClr val="666666"/>
                </a:solidFill>
              </a:defRPr>
            </a:lvl2pPr>
            <a:lvl3pPr marL="1188719" indent="-274319">
              <a:spcBef>
                <a:spcPts val="500"/>
              </a:spcBef>
              <a:defRPr sz="2400">
                <a:solidFill>
                  <a:srgbClr val="666666"/>
                </a:solidFill>
              </a:defRPr>
            </a:lvl3pPr>
            <a:lvl4pPr marL="1676400" indent="-304800">
              <a:spcBef>
                <a:spcPts val="500"/>
              </a:spcBef>
              <a:defRPr sz="2400">
                <a:solidFill>
                  <a:srgbClr val="666666"/>
                </a:solidFill>
              </a:defRPr>
            </a:lvl4pPr>
            <a:lvl5pPr marL="2171700" indent="-342900">
              <a:spcBef>
                <a:spcPts val="500"/>
              </a:spcBef>
              <a:defRPr sz="2400"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1" name="Body Level One…"/>
          <p:cNvSpPr txBox="1">
            <a:spLocks noGrp="1"/>
          </p:cNvSpPr>
          <p:nvPr>
            <p:ph type="body" idx="1"/>
          </p:nvPr>
        </p:nvSpPr>
        <p:spPr>
          <a:xfrm>
            <a:off x="527051" y="1844675"/>
            <a:ext cx="11233579" cy="4752976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2400">
                <a:solidFill>
                  <a:srgbClr val="666666"/>
                </a:solidFill>
              </a:defRPr>
            </a:lvl1pPr>
            <a:lvl2pPr marL="768927" indent="-311727">
              <a:spcBef>
                <a:spcPts val="500"/>
              </a:spcBef>
              <a:defRPr sz="2400">
                <a:solidFill>
                  <a:srgbClr val="666666"/>
                </a:solidFill>
              </a:defRPr>
            </a:lvl2pPr>
            <a:lvl3pPr marL="1188719" indent="-274319">
              <a:spcBef>
                <a:spcPts val="500"/>
              </a:spcBef>
              <a:defRPr sz="2400">
                <a:solidFill>
                  <a:srgbClr val="666666"/>
                </a:solidFill>
              </a:defRPr>
            </a:lvl3pPr>
            <a:lvl4pPr marL="1676400" indent="-304800">
              <a:spcBef>
                <a:spcPts val="500"/>
              </a:spcBef>
              <a:defRPr sz="2400">
                <a:solidFill>
                  <a:srgbClr val="666666"/>
                </a:solidFill>
              </a:defRPr>
            </a:lvl4pPr>
            <a:lvl5pPr marL="2171700" indent="-342900">
              <a:spcBef>
                <a:spcPts val="500"/>
              </a:spcBef>
              <a:defRPr sz="2400"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0" name="Body Level One…"/>
          <p:cNvSpPr txBox="1">
            <a:spLocks noGrp="1"/>
          </p:cNvSpPr>
          <p:nvPr>
            <p:ph type="body" idx="1"/>
          </p:nvPr>
        </p:nvSpPr>
        <p:spPr>
          <a:xfrm>
            <a:off x="527053" y="1844675"/>
            <a:ext cx="7201129" cy="4752976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2400">
                <a:solidFill>
                  <a:srgbClr val="666666"/>
                </a:solidFill>
              </a:defRPr>
            </a:lvl1pPr>
            <a:lvl2pPr marL="768927" indent="-311727">
              <a:spcBef>
                <a:spcPts val="500"/>
              </a:spcBef>
              <a:defRPr sz="2400">
                <a:solidFill>
                  <a:srgbClr val="666666"/>
                </a:solidFill>
              </a:defRPr>
            </a:lvl2pPr>
            <a:lvl3pPr marL="1188719" indent="-274319">
              <a:spcBef>
                <a:spcPts val="500"/>
              </a:spcBef>
              <a:defRPr sz="2400">
                <a:solidFill>
                  <a:srgbClr val="666666"/>
                </a:solidFill>
              </a:defRPr>
            </a:lvl3pPr>
            <a:lvl4pPr marL="1676400" indent="-304800">
              <a:spcBef>
                <a:spcPts val="500"/>
              </a:spcBef>
              <a:defRPr sz="2400">
                <a:solidFill>
                  <a:srgbClr val="666666"/>
                </a:solidFill>
              </a:defRPr>
            </a:lvl4pPr>
            <a:lvl5pPr marL="2171700" indent="-342900">
              <a:spcBef>
                <a:spcPts val="500"/>
              </a:spcBef>
              <a:defRPr sz="2400"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69" name="Body Level One…"/>
          <p:cNvSpPr txBox="1">
            <a:spLocks noGrp="1"/>
          </p:cNvSpPr>
          <p:nvPr>
            <p:ph type="body" idx="1"/>
          </p:nvPr>
        </p:nvSpPr>
        <p:spPr>
          <a:xfrm>
            <a:off x="527053" y="1844675"/>
            <a:ext cx="7201129" cy="4752976"/>
          </a:xfrm>
          <a:prstGeom prst="rect">
            <a:avLst/>
          </a:prstGeom>
        </p:spPr>
        <p:txBody>
          <a:bodyPr/>
          <a:lstStyle>
            <a:lvl1pPr>
              <a:spcBef>
                <a:spcPts val="500"/>
              </a:spcBef>
              <a:defRPr sz="2400">
                <a:solidFill>
                  <a:srgbClr val="666666"/>
                </a:solidFill>
              </a:defRPr>
            </a:lvl1pPr>
            <a:lvl2pPr marL="768927" indent="-311727">
              <a:spcBef>
                <a:spcPts val="500"/>
              </a:spcBef>
              <a:defRPr sz="2400">
                <a:solidFill>
                  <a:srgbClr val="666666"/>
                </a:solidFill>
              </a:defRPr>
            </a:lvl2pPr>
            <a:lvl3pPr marL="1188719" indent="-274319">
              <a:spcBef>
                <a:spcPts val="500"/>
              </a:spcBef>
              <a:defRPr sz="2400">
                <a:solidFill>
                  <a:srgbClr val="666666"/>
                </a:solidFill>
              </a:defRPr>
            </a:lvl3pPr>
            <a:lvl4pPr marL="1676400" indent="-304800">
              <a:spcBef>
                <a:spcPts val="500"/>
              </a:spcBef>
              <a:defRPr sz="2400">
                <a:solidFill>
                  <a:srgbClr val="666666"/>
                </a:solidFill>
              </a:defRPr>
            </a:lvl4pPr>
            <a:lvl5pPr marL="2171700" indent="-342900">
              <a:spcBef>
                <a:spcPts val="500"/>
              </a:spcBef>
              <a:defRPr sz="2400">
                <a:solidFill>
                  <a:srgbClr val="66666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527380" y="548679"/>
            <a:ext cx="9025005" cy="1152130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8C0E1D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623" y="185738"/>
            <a:ext cx="1707931" cy="73296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0"/>
            <a:ext cx="343903" cy="3581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iming>
    <p:tnLst>
      <p:par>
        <p:cTn id="1" dur="indefinite" restart="never" nodeType="tmRoot"/>
      </p:par>
    </p:tnLst>
  </p:timing>
  <p:hf sldNum="0" hdr="0" ftr="0" dt="0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611.07293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2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llabor8research.com/" TargetMode="Externa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 txBox="1">
            <a:spLocks noGrp="1"/>
          </p:cNvSpPr>
          <p:nvPr>
            <p:ph type="title"/>
          </p:nvPr>
        </p:nvSpPr>
        <p:spPr>
          <a:xfrm>
            <a:off x="764710" y="1828800"/>
            <a:ext cx="9888494" cy="1653642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4000"/>
            </a:lvl1pPr>
          </a:lstStyle>
          <a:p>
            <a:r>
              <a:rPr sz="6000" dirty="0" smtClean="0"/>
              <a:t>Infinite Derivative Gravity</a:t>
            </a:r>
            <a:r>
              <a:rPr lang="en-GB" sz="6000" dirty="0" smtClean="0"/>
              <a:t/>
            </a:r>
            <a:br>
              <a:rPr lang="en-GB" sz="6000" dirty="0" smtClean="0"/>
            </a:br>
            <a:r>
              <a:rPr lang="en-GB" sz="6000" dirty="0"/>
              <a:t/>
            </a:r>
            <a:br>
              <a:rPr lang="en-GB" sz="6000" dirty="0"/>
            </a:br>
            <a:r>
              <a:rPr lang="en-GB" dirty="0"/>
              <a:t>James Edholm</a:t>
            </a:r>
            <a:r>
              <a:rPr lang="en-GB" sz="6000" dirty="0"/>
              <a:t/>
            </a:r>
            <a:br>
              <a:rPr lang="en-GB" sz="6000" dirty="0"/>
            </a:br>
            <a:endParaRPr sz="6000" dirty="0"/>
          </a:p>
        </p:txBody>
      </p:sp>
      <p:sp>
        <p:nvSpPr>
          <p:cNvPr id="114" name="Subtitle 2"/>
          <p:cNvSpPr txBox="1">
            <a:spLocks noGrp="1"/>
          </p:cNvSpPr>
          <p:nvPr>
            <p:ph type="body" sz="quarter" idx="1"/>
          </p:nvPr>
        </p:nvSpPr>
        <p:spPr>
          <a:xfrm>
            <a:off x="764709" y="3718197"/>
            <a:ext cx="9426856" cy="1528506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448055">
              <a:defRPr sz="980"/>
            </a:pPr>
            <a:r>
              <a:rPr sz="1800" dirty="0" smtClean="0"/>
              <a:t>Supervised </a:t>
            </a:r>
            <a:r>
              <a:rPr sz="1800" dirty="0"/>
              <a:t>by </a:t>
            </a:r>
            <a:r>
              <a:rPr sz="1800" dirty="0" smtClean="0"/>
              <a:t>David </a:t>
            </a:r>
            <a:r>
              <a:rPr sz="1800" dirty="0"/>
              <a:t>Burton and </a:t>
            </a:r>
            <a:r>
              <a:rPr sz="1800" dirty="0" smtClean="0"/>
              <a:t>Anupam </a:t>
            </a:r>
            <a:r>
              <a:rPr sz="1800" dirty="0"/>
              <a:t>Mazumdar, and collaborated </a:t>
            </a:r>
            <a:r>
              <a:rPr lang="en-GB" sz="1800" dirty="0" smtClean="0"/>
              <a:t>on this work </a:t>
            </a:r>
            <a:r>
              <a:rPr sz="1800" dirty="0" smtClean="0"/>
              <a:t>with Alexey Koshelev</a:t>
            </a:r>
            <a:r>
              <a:rPr lang="en-GB" sz="1800" dirty="0"/>
              <a:t> </a:t>
            </a:r>
            <a:r>
              <a:rPr lang="en-GB" sz="1800" dirty="0" smtClean="0"/>
              <a:t>and Aindriu Conroy</a:t>
            </a:r>
          </a:p>
          <a:p>
            <a:pPr defTabSz="448055">
              <a:defRPr sz="980"/>
            </a:pPr>
            <a:endParaRPr lang="en-GB" sz="1800" dirty="0"/>
          </a:p>
          <a:p>
            <a:pPr defTabSz="448055">
              <a:defRPr sz="980"/>
            </a:pPr>
            <a:r>
              <a:rPr lang="en-GB" sz="1800" dirty="0" smtClean="0"/>
              <a:t>arXiv:1604.01989, </a:t>
            </a:r>
            <a:r>
              <a:rPr lang="en-GB" sz="1800" dirty="0"/>
              <a:t> </a:t>
            </a:r>
            <a:r>
              <a:rPr lang="en-GB" sz="1800" dirty="0" smtClean="0"/>
              <a:t>arXiv:1611.05062</a:t>
            </a:r>
            <a:r>
              <a:rPr lang="en-GB" sz="1800" dirty="0"/>
              <a:t>, arXiv:1705.02382, arXiv:1710.01366, arXiv:1801.00834</a:t>
            </a:r>
          </a:p>
          <a:p>
            <a:pPr defTabSz="448055">
              <a:defRPr sz="980"/>
            </a:pPr>
            <a:endParaRPr sz="1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NEWTONIAN POTENTIAL</a:t>
            </a:r>
            <a:endParaRPr sz="4000" dirty="0"/>
          </a:p>
        </p:txBody>
      </p:sp>
      <p:pic>
        <p:nvPicPr>
          <p:cNvPr id="17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4724" y="2188482"/>
            <a:ext cx="5090522" cy="33342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72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541" y="2087845"/>
            <a:ext cx="5383705" cy="3535567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r="42628"/>
          <a:stretch/>
        </p:blipFill>
        <p:spPr>
          <a:xfrm>
            <a:off x="5738429" y="3123650"/>
            <a:ext cx="3581446" cy="1373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1881" y="1950465"/>
            <a:ext cx="2319575" cy="9134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7610" y="6161295"/>
            <a:ext cx="405563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</a:rPr>
              <a:t> arXiv:1604.01989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65126"/>
          <a:stretch/>
        </p:blipFill>
        <p:spPr>
          <a:xfrm>
            <a:off x="9416422" y="3123650"/>
            <a:ext cx="2176998" cy="13735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40" y="2087844"/>
            <a:ext cx="5580341" cy="354230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itle 1"/>
          <p:cNvSpPr txBox="1">
            <a:spLocks noGrp="1"/>
          </p:cNvSpPr>
          <p:nvPr>
            <p:ph type="title"/>
          </p:nvPr>
        </p:nvSpPr>
        <p:spPr>
          <a:xfrm>
            <a:off x="975534" y="400544"/>
            <a:ext cx="10515601" cy="1325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COMPARISON TO DATA</a:t>
            </a:r>
            <a:endParaRPr sz="4000" dirty="0"/>
          </a:p>
        </p:txBody>
      </p:sp>
      <p:pic>
        <p:nvPicPr>
          <p:cNvPr id="18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58914" y="1726108"/>
            <a:ext cx="6614487" cy="4215828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extBox 8"/>
          <p:cNvSpPr txBox="1"/>
          <p:nvPr/>
        </p:nvSpPr>
        <p:spPr>
          <a:xfrm>
            <a:off x="1367394" y="5941936"/>
            <a:ext cx="7989758" cy="89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Credit: </a:t>
            </a:r>
            <a:r>
              <a:rPr i="1"/>
              <a:t>Leandros Perivolaropoulos</a:t>
            </a:r>
            <a:r>
              <a:t> “Submillimeter spatial oscillations of Newton’s constant: Theoretical models and laboratory tests</a:t>
            </a:r>
            <a:r>
              <a:rPr b="1"/>
              <a:t>”</a:t>
            </a:r>
            <a:r>
              <a:t>  </a:t>
            </a:r>
            <a:r>
              <a:rPr u="sng">
                <a:solidFill>
                  <a:srgbClr val="D52B1E"/>
                </a:solidFill>
                <a:uFill>
                  <a:solidFill>
                    <a:srgbClr val="D52B1E"/>
                  </a:solidFill>
                </a:uFill>
                <a:hlinkClick r:id="rId3"/>
              </a:rPr>
              <a:t>arXiv:1611.07293</a:t>
            </a:r>
            <a:r>
              <a:t>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otential around a curved background"/>
          <p:cNvSpPr txBox="1">
            <a:spLocks noGrp="1"/>
          </p:cNvSpPr>
          <p:nvPr>
            <p:ph type="title"/>
          </p:nvPr>
        </p:nvSpPr>
        <p:spPr>
          <a:xfrm>
            <a:off x="1273102" y="740050"/>
            <a:ext cx="9832861" cy="115213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000" dirty="0" smtClean="0"/>
              <a:t>POTENTIAL AROUND A CURVED BACKGROUND</a:t>
            </a:r>
            <a:endParaRPr sz="4000" dirty="0"/>
          </a:p>
        </p:txBody>
      </p:sp>
      <p:sp>
        <p:nvSpPr>
          <p:cNvPr id="186" name="Put the equations of motion in a simplified form…"/>
          <p:cNvSpPr txBox="1">
            <a:spLocks noGrp="1"/>
          </p:cNvSpPr>
          <p:nvPr>
            <p:ph type="body" idx="1"/>
          </p:nvPr>
        </p:nvSpPr>
        <p:spPr>
          <a:xfrm>
            <a:off x="1033078" y="1844675"/>
            <a:ext cx="11233579" cy="475297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3200" dirty="0" smtClean="0">
                <a:solidFill>
                  <a:srgbClr val="000000"/>
                </a:solidFill>
              </a:rPr>
              <a:t>Used</a:t>
            </a:r>
            <a:r>
              <a:rPr lang="en-GB" sz="3200" dirty="0" smtClean="0">
                <a:solidFill>
                  <a:srgbClr val="000000"/>
                </a:solidFill>
              </a:rPr>
              <a:t>  approximation              </a:t>
            </a:r>
            <a:r>
              <a:rPr sz="3200" dirty="0" smtClean="0">
                <a:solidFill>
                  <a:srgbClr val="000000"/>
                </a:solidFill>
              </a:rPr>
              <a:t> </a:t>
            </a:r>
            <a:r>
              <a:rPr lang="en-GB" sz="3200" dirty="0" smtClean="0">
                <a:solidFill>
                  <a:srgbClr val="000000"/>
                </a:solidFill>
              </a:rPr>
              <a:t>         </a:t>
            </a:r>
            <a:r>
              <a:rPr sz="3200" dirty="0" smtClean="0">
                <a:solidFill>
                  <a:srgbClr val="000000"/>
                </a:solidFill>
              </a:rPr>
              <a:t> </a:t>
            </a:r>
            <a:endParaRPr lang="en-GB" sz="3200" dirty="0" smtClean="0">
              <a:solidFill>
                <a:srgbClr val="000000"/>
              </a:solidFill>
            </a:endParaRPr>
          </a:p>
          <a:p>
            <a:r>
              <a:rPr sz="3200" dirty="0" smtClean="0">
                <a:solidFill>
                  <a:srgbClr val="000000"/>
                </a:solidFill>
              </a:rPr>
              <a:t>Found </a:t>
            </a:r>
            <a:r>
              <a:rPr sz="3200" dirty="0">
                <a:solidFill>
                  <a:srgbClr val="000000"/>
                </a:solidFill>
              </a:rPr>
              <a:t>full equation for potential</a:t>
            </a:r>
          </a:p>
          <a:p>
            <a:r>
              <a:rPr sz="3200" dirty="0">
                <a:solidFill>
                  <a:srgbClr val="000000"/>
                </a:solidFill>
              </a:rPr>
              <a:t>At any distance where IDG makes a difference, </a:t>
            </a:r>
            <a:r>
              <a:rPr sz="3200" dirty="0">
                <a:solidFill>
                  <a:srgbClr val="00B0F0"/>
                </a:solidFill>
              </a:rPr>
              <a:t>curved background has negligible effect</a:t>
            </a:r>
            <a:r>
              <a:rPr sz="3200" dirty="0">
                <a:solidFill>
                  <a:srgbClr val="000000"/>
                </a:solidFill>
              </a:rPr>
              <a:t> and vice-versa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5003" y="1892180"/>
            <a:ext cx="1879625" cy="5071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04737" y="6085992"/>
            <a:ext cx="405563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dirty="0">
                <a:solidFill>
                  <a:schemeClr val="bg2"/>
                </a:solidFill>
              </a:rPr>
              <a:t> </a:t>
            </a:r>
            <a:r>
              <a:rPr lang="en-GB" sz="2000" dirty="0">
                <a:solidFill>
                  <a:schemeClr val="bg2"/>
                </a:solidFill>
              </a:rPr>
              <a:t>arXiv:1801.00834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626" y="788375"/>
            <a:ext cx="9025005" cy="115213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HAWKING-PENROSE SINGULARITIES</a:t>
            </a:r>
            <a:endParaRPr lang="en-GB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solidFill>
                  <a:srgbClr val="000000"/>
                </a:solidFill>
              </a:rPr>
              <a:t>Hawking-Penrose </a:t>
            </a:r>
            <a:r>
              <a:rPr lang="en-GB" sz="3200" dirty="0">
                <a:solidFill>
                  <a:srgbClr val="000000"/>
                </a:solidFill>
              </a:rPr>
              <a:t>singularities are </a:t>
            </a:r>
            <a:r>
              <a:rPr lang="en-GB" sz="3200" dirty="0" smtClean="0">
                <a:solidFill>
                  <a:srgbClr val="000000"/>
                </a:solidFill>
              </a:rPr>
              <a:t>produced in GR</a:t>
            </a:r>
          </a:p>
          <a:p>
            <a:r>
              <a:rPr lang="en-GB" sz="3200" dirty="0" smtClean="0">
                <a:solidFill>
                  <a:srgbClr val="00B0F0"/>
                </a:solidFill>
              </a:rPr>
              <a:t>IDG can avoid these singularities </a:t>
            </a:r>
            <a:r>
              <a:rPr lang="en-GB" sz="3200" dirty="0" smtClean="0">
                <a:solidFill>
                  <a:srgbClr val="000000"/>
                </a:solidFill>
              </a:rPr>
              <a:t>under certain conditions</a:t>
            </a:r>
          </a:p>
          <a:p>
            <a:r>
              <a:rPr lang="en-GB" sz="3200" dirty="0" smtClean="0">
                <a:solidFill>
                  <a:srgbClr val="000000"/>
                </a:solidFill>
              </a:rPr>
              <a:t>Avoiding singularities for perturbations around flat background requires extra degree of freedom in propagator</a:t>
            </a:r>
          </a:p>
          <a:p>
            <a:r>
              <a:rPr lang="en-GB" sz="3200" dirty="0" smtClean="0">
                <a:solidFill>
                  <a:srgbClr val="000000"/>
                </a:solidFill>
              </a:rPr>
              <a:t>Even with extra DOF, still avoid singularity in the potential from earlier</a:t>
            </a:r>
          </a:p>
          <a:p>
            <a:r>
              <a:rPr lang="en-GB" sz="3200" dirty="0" smtClean="0">
                <a:solidFill>
                  <a:srgbClr val="000000"/>
                </a:solidFill>
              </a:rPr>
              <a:t>Extra DOF is not necessary around a curved background</a:t>
            </a:r>
            <a:endParaRPr lang="en-GB" sz="3200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34690" y="6120743"/>
            <a:ext cx="40991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Lucida Grande"/>
              </a:rPr>
              <a:t> </a:t>
            </a:r>
            <a:r>
              <a:rPr lang="en-GB" sz="2000" dirty="0">
                <a:solidFill>
                  <a:schemeClr val="bg2"/>
                </a:solidFill>
              </a:rPr>
              <a:t> arXiv:1705.02382</a:t>
            </a:r>
            <a:r>
              <a:rPr lang="en-GB" sz="2000" dirty="0" smtClean="0">
                <a:solidFill>
                  <a:schemeClr val="bg2"/>
                </a:solidFill>
                <a:latin typeface="Lucida Grande"/>
              </a:rPr>
              <a:t>, </a:t>
            </a:r>
            <a:r>
              <a:rPr lang="en-GB" sz="2000" dirty="0" smtClean="0">
                <a:solidFill>
                  <a:schemeClr val="bg2"/>
                </a:solidFill>
              </a:rPr>
              <a:t>arXiv:1710.01366</a:t>
            </a:r>
            <a:endParaRPr lang="en-GB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134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Picture 17" descr="Picture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427" y="2765805"/>
            <a:ext cx="11505420" cy="477499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INFLATION</a:t>
            </a:r>
            <a:endParaRPr sz="4000" dirty="0"/>
          </a:p>
        </p:txBody>
      </p:sp>
      <p:sp>
        <p:nvSpPr>
          <p:cNvPr id="190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IDG contains R+R</a:t>
            </a:r>
            <a:r>
              <a:rPr baseline="30000"/>
              <a:t>2</a:t>
            </a:r>
            <a:r>
              <a:t> (Starobinsky gravity)+ extra terms</a:t>
            </a:r>
          </a:p>
        </p:txBody>
      </p:sp>
      <p:pic>
        <p:nvPicPr>
          <p:cNvPr id="19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03503" y="4361657"/>
            <a:ext cx="5895870" cy="2210952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Straight Arrow Connector 6"/>
          <p:cNvSpPr/>
          <p:nvPr/>
        </p:nvSpPr>
        <p:spPr>
          <a:xfrm flipV="1">
            <a:off x="6347790" y="2695574"/>
            <a:ext cx="1192697" cy="590965"/>
          </a:xfrm>
          <a:prstGeom prst="line">
            <a:avLst/>
          </a:prstGeom>
          <a:ln>
            <a:solidFill>
              <a:srgbClr val="4A7EBB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3" name="Straight Arrow Connector 8"/>
          <p:cNvSpPr/>
          <p:nvPr/>
        </p:nvSpPr>
        <p:spPr>
          <a:xfrm flipV="1">
            <a:off x="9448800" y="2695574"/>
            <a:ext cx="598834" cy="479258"/>
          </a:xfrm>
          <a:prstGeom prst="line">
            <a:avLst/>
          </a:prstGeom>
          <a:ln>
            <a:solidFill>
              <a:srgbClr val="4A7EBB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4" name="Straight Arrow Connector 10"/>
          <p:cNvSpPr/>
          <p:nvPr/>
        </p:nvSpPr>
        <p:spPr>
          <a:xfrm flipV="1">
            <a:off x="4770782" y="2695574"/>
            <a:ext cx="477079" cy="480792"/>
          </a:xfrm>
          <a:prstGeom prst="line">
            <a:avLst/>
          </a:prstGeom>
          <a:ln>
            <a:solidFill>
              <a:srgbClr val="4A7EBB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95" name="TextBox 11"/>
          <p:cNvSpPr txBox="1"/>
          <p:nvPr/>
        </p:nvSpPr>
        <p:spPr>
          <a:xfrm>
            <a:off x="5247859" y="2400736"/>
            <a:ext cx="490332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1</a:t>
            </a:r>
          </a:p>
        </p:txBody>
      </p:sp>
      <p:sp>
        <p:nvSpPr>
          <p:cNvPr id="196" name="TextBox 12"/>
          <p:cNvSpPr txBox="1"/>
          <p:nvPr/>
        </p:nvSpPr>
        <p:spPr>
          <a:xfrm>
            <a:off x="7540487" y="2400736"/>
            <a:ext cx="35781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0</a:t>
            </a:r>
          </a:p>
        </p:txBody>
      </p:sp>
      <p:sp>
        <p:nvSpPr>
          <p:cNvPr id="197" name="TextBox 14"/>
          <p:cNvSpPr txBox="1"/>
          <p:nvPr/>
        </p:nvSpPr>
        <p:spPr>
          <a:xfrm>
            <a:off x="10047633" y="2400736"/>
            <a:ext cx="35781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t>0</a:t>
            </a:r>
          </a:p>
        </p:txBody>
      </p:sp>
      <p:pic>
        <p:nvPicPr>
          <p:cNvPr id="198" name="Picture 16" descr="Picture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095313" y="3567391"/>
            <a:ext cx="5581651" cy="6572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1" animBg="1" advAuto="0"/>
      <p:bldP spid="193" grpId="3" animBg="1" advAuto="0"/>
      <p:bldP spid="194" grpId="5" animBg="1" advAuto="0"/>
      <p:bldP spid="195" grpId="6" animBg="1" advAuto="0"/>
      <p:bldP spid="196" grpId="2" animBg="1" advAuto="0"/>
      <p:bldP spid="197" grpId="4" animBg="1" advAuto="0"/>
      <p:bldP spid="198" grpId="7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1"/>
          <p:cNvSpPr txBox="1">
            <a:spLocks noGrp="1"/>
          </p:cNvSpPr>
          <p:nvPr>
            <p:ph type="title"/>
          </p:nvPr>
        </p:nvSpPr>
        <p:spPr>
          <a:xfrm>
            <a:off x="0" y="350134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EFFECT ON INFLATIONARY VARIABLES</a:t>
            </a:r>
            <a:endParaRPr sz="4000" dirty="0"/>
          </a:p>
        </p:txBody>
      </p:sp>
      <p:sp>
        <p:nvSpPr>
          <p:cNvPr id="201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IDG does not affect scalar perturbations</a:t>
            </a:r>
          </a:p>
          <a:p>
            <a:r>
              <a:rPr dirty="0"/>
              <a:t>Spectral tilt of scalar perturbations is unaffected</a:t>
            </a:r>
          </a:p>
          <a:p>
            <a:r>
              <a:rPr dirty="0"/>
              <a:t>It does affect tensor perturbations</a:t>
            </a:r>
          </a:p>
          <a:p>
            <a:endParaRPr dirty="0"/>
          </a:p>
          <a:p>
            <a:r>
              <a:rPr dirty="0"/>
              <a:t>So the ratio between them is</a:t>
            </a:r>
          </a:p>
        </p:txBody>
      </p:sp>
      <p:pic>
        <p:nvPicPr>
          <p:cNvPr id="202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030615" y="1816435"/>
            <a:ext cx="2258622" cy="5245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55201" y="2500136"/>
            <a:ext cx="1690717" cy="365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71499" y="3618095"/>
            <a:ext cx="4496426" cy="524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icture 10" descr="Picture 10"/>
          <p:cNvPicPr>
            <a:picLocks noChangeAspect="1"/>
          </p:cNvPicPr>
          <p:nvPr/>
        </p:nvPicPr>
        <p:blipFill rotWithShape="1">
          <a:blip r:embed="rId5">
            <a:extLst/>
          </a:blip>
          <a:srcRect r="14215"/>
          <a:stretch/>
        </p:blipFill>
        <p:spPr>
          <a:xfrm>
            <a:off x="2693466" y="4888967"/>
            <a:ext cx="7329423" cy="828676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7925" y="3524435"/>
            <a:ext cx="184002" cy="761101"/>
          </a:xfrm>
          <a:prstGeom prst="rect">
            <a:avLst/>
          </a:prstGeom>
        </p:spPr>
      </p:pic>
      <p:pic>
        <p:nvPicPr>
          <p:cNvPr id="11" name="Picture 10" descr="Picture 10"/>
          <p:cNvPicPr>
            <a:picLocks noChangeAspect="1"/>
          </p:cNvPicPr>
          <p:nvPr/>
        </p:nvPicPr>
        <p:blipFill rotWithShape="1">
          <a:blip r:embed="rId5">
            <a:extLst/>
          </a:blip>
          <a:srcRect l="85664"/>
          <a:stretch/>
        </p:blipFill>
        <p:spPr>
          <a:xfrm>
            <a:off x="10022889" y="5204250"/>
            <a:ext cx="755342" cy="511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 descr="Picture 10"/>
          <p:cNvPicPr>
            <a:picLocks noChangeAspect="1"/>
          </p:cNvPicPr>
          <p:nvPr/>
        </p:nvPicPr>
        <p:blipFill rotWithShape="1">
          <a:blip r:embed="rId5">
            <a:extLst/>
          </a:blip>
          <a:srcRect l="85664"/>
          <a:stretch/>
        </p:blipFill>
        <p:spPr>
          <a:xfrm>
            <a:off x="10233802" y="3887166"/>
            <a:ext cx="755342" cy="5110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1" uiExpand="1" build="p" bldLvl="5" animBg="1" advAuto="0"/>
      <p:bldP spid="204" grpId="2" uiExpand="1" animBg="1" advAuto="0"/>
      <p:bldP spid="205" grpId="4" uiExpand="1" animBg="1" advAuto="0"/>
      <p:bldP spid="206" grpId="5" animBg="1" advAuto="0"/>
      <p:bldP spid="11" grpId="0" animBg="1" advAuto="0"/>
      <p:bldP spid="12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itle 1"/>
          <p:cNvSpPr txBox="1">
            <a:spLocks noGrp="1"/>
          </p:cNvSpPr>
          <p:nvPr>
            <p:ph type="title"/>
          </p:nvPr>
        </p:nvSpPr>
        <p:spPr>
          <a:xfrm>
            <a:off x="338722" y="551509"/>
            <a:ext cx="1051560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COMPARISON TO DATA</a:t>
            </a:r>
            <a:endParaRPr sz="4000" dirty="0"/>
          </a:p>
        </p:txBody>
      </p:sp>
      <p:sp>
        <p:nvSpPr>
          <p:cNvPr id="20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93229" y="1825625"/>
            <a:ext cx="10515601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Tensor-scalar ratio against spectral tilt of scalar </a:t>
            </a:r>
            <a:r>
              <a:rPr dirty="0" smtClean="0"/>
              <a:t>perturbations</a:t>
            </a:r>
            <a:r>
              <a:rPr lang="en-GB" dirty="0" smtClean="0"/>
              <a:t> (from Planck satellite)</a:t>
            </a:r>
            <a:endParaRPr dirty="0"/>
          </a:p>
        </p:txBody>
      </p:sp>
      <p:pic>
        <p:nvPicPr>
          <p:cNvPr id="210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02495" y="3114675"/>
            <a:ext cx="5924551" cy="3743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986954" y="4037968"/>
            <a:ext cx="2146720" cy="463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Picture 6" descr="Picture 6"/>
          <p:cNvPicPr>
            <a:picLocks noChangeAspect="1"/>
          </p:cNvPicPr>
          <p:nvPr/>
        </p:nvPicPr>
        <p:blipFill rotWithShape="1">
          <a:blip r:embed="rId4">
            <a:extLst/>
          </a:blip>
          <a:srcRect r="17026"/>
          <a:stretch/>
        </p:blipFill>
        <p:spPr>
          <a:xfrm>
            <a:off x="6986954" y="3485661"/>
            <a:ext cx="3985846" cy="419932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>
          <a:xfrm>
            <a:off x="6868338" y="6038370"/>
            <a:ext cx="21355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  <a:latin typeface="Lucida Grande"/>
              </a:rPr>
              <a:t> </a:t>
            </a:r>
            <a:r>
              <a:rPr lang="en-GB" sz="2000" dirty="0">
                <a:solidFill>
                  <a:schemeClr val="bg2"/>
                </a:solidFill>
              </a:rPr>
              <a:t> </a:t>
            </a:r>
            <a:r>
              <a:rPr lang="en-GB" sz="2000" dirty="0" smtClean="0">
                <a:solidFill>
                  <a:schemeClr val="bg2"/>
                </a:solidFill>
              </a:rPr>
              <a:t>arXiv:1611.05062</a:t>
            </a:r>
            <a:endParaRPr lang="en-GB" sz="2000" dirty="0">
              <a:solidFill>
                <a:schemeClr val="bg2"/>
              </a:solidFill>
            </a:endParaRPr>
          </a:p>
        </p:txBody>
      </p:sp>
      <p:pic>
        <p:nvPicPr>
          <p:cNvPr id="10" name="Picture 9" descr="Picture 10"/>
          <p:cNvPicPr>
            <a:picLocks noChangeAspect="1"/>
          </p:cNvPicPr>
          <p:nvPr/>
        </p:nvPicPr>
        <p:blipFill rotWithShape="1">
          <a:blip r:embed="rId5">
            <a:extLst/>
          </a:blip>
          <a:srcRect l="85664"/>
          <a:stretch/>
        </p:blipFill>
        <p:spPr>
          <a:xfrm>
            <a:off x="11013396" y="3657600"/>
            <a:ext cx="562219" cy="3803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CONCLUSION</a:t>
            </a:r>
            <a:endParaRPr sz="4000" dirty="0"/>
          </a:p>
        </p:txBody>
      </p:sp>
      <p:sp>
        <p:nvSpPr>
          <p:cNvPr id="215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IDG can help resolve singularities</a:t>
            </a:r>
          </a:p>
          <a:p>
            <a:r>
              <a:rPr dirty="0"/>
              <a:t>Conforms well to experimental results</a:t>
            </a:r>
          </a:p>
          <a:p>
            <a:r>
              <a:rPr dirty="0"/>
              <a:t>Can be constrained using inflation data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sz="4000" dirty="0"/>
              <a:t>Thanks for listening!</a:t>
            </a:r>
          </a:p>
        </p:txBody>
      </p:sp>
      <p:sp>
        <p:nvSpPr>
          <p:cNvPr id="218" name="Content Placeholder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Any questions?</a:t>
            </a:r>
          </a:p>
        </p:txBody>
      </p:sp>
      <p:pic>
        <p:nvPicPr>
          <p:cNvPr id="219" name="Picture 2" descr="Picture 2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03575" y="2924333"/>
            <a:ext cx="4762500" cy="28003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Collabor8 conference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-15</a:t>
            </a:r>
            <a:r>
              <a:rPr lang="en-GB" baseline="30000" dirty="0" smtClean="0"/>
              <a:t>th</a:t>
            </a:r>
            <a:r>
              <a:rPr lang="en-GB" dirty="0" smtClean="0"/>
              <a:t> May 2018 in Lancaster</a:t>
            </a:r>
          </a:p>
          <a:p>
            <a:r>
              <a:rPr lang="en-GB" dirty="0" smtClean="0">
                <a:hlinkClick r:id="rId2"/>
              </a:rPr>
              <a:t>www.collabor8research.com</a:t>
            </a:r>
            <a:endParaRPr lang="en-GB" dirty="0" smtClean="0"/>
          </a:p>
          <a:p>
            <a:r>
              <a:rPr lang="en-GB" dirty="0" smtClean="0"/>
              <a:t>Cosmology, strings, gravity and related topics</a:t>
            </a:r>
          </a:p>
          <a:p>
            <a:r>
              <a:rPr lang="en-GB" dirty="0" smtClean="0"/>
              <a:t>Aimed at PhDs and postdocs</a:t>
            </a:r>
          </a:p>
          <a:p>
            <a:r>
              <a:rPr lang="en-GB" dirty="0" smtClean="0"/>
              <a:t>Keynote speaker: Ruth Gregory</a:t>
            </a:r>
          </a:p>
          <a:p>
            <a:r>
              <a:rPr lang="en-GB" dirty="0" smtClean="0"/>
              <a:t>Abstract submission deadline: 5 April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964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itle 1"/>
          <p:cNvSpPr txBox="1">
            <a:spLocks noGrp="1"/>
          </p:cNvSpPr>
          <p:nvPr>
            <p:ph type="title"/>
          </p:nvPr>
        </p:nvSpPr>
        <p:spPr>
          <a:xfrm>
            <a:off x="2608820" y="651416"/>
            <a:ext cx="6768752" cy="115212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SPACETIME METRIC</a:t>
            </a:r>
            <a:endParaRPr sz="4000" dirty="0"/>
          </a:p>
        </p:txBody>
      </p:sp>
      <p:sp>
        <p:nvSpPr>
          <p:cNvPr id="124" name="Text Placeholder 2"/>
          <p:cNvSpPr txBox="1">
            <a:spLocks noGrp="1"/>
          </p:cNvSpPr>
          <p:nvPr>
            <p:ph type="body" idx="1"/>
          </p:nvPr>
        </p:nvSpPr>
        <p:spPr>
          <a:xfrm>
            <a:off x="1643271" y="1915866"/>
            <a:ext cx="9024730" cy="132259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defTabSz="777240">
              <a:spcBef>
                <a:spcPts val="400"/>
              </a:spcBef>
              <a:buNone/>
              <a:defRPr sz="2040"/>
            </a:pPr>
            <a:r>
              <a:rPr sz="3200" dirty="0">
                <a:solidFill>
                  <a:srgbClr val="000000"/>
                </a:solidFill>
              </a:rPr>
              <a:t>Flat space: </a:t>
            </a:r>
          </a:p>
          <a:p>
            <a:pPr marL="0" indent="0" defTabSz="777240">
              <a:spcBef>
                <a:spcPts val="400"/>
              </a:spcBef>
              <a:buNone/>
              <a:defRPr sz="2040"/>
            </a:pPr>
            <a:r>
              <a:rPr sz="3200" dirty="0">
                <a:solidFill>
                  <a:srgbClr val="000000"/>
                </a:solidFill>
              </a:rPr>
              <a:t>Or in spherical </a:t>
            </a:r>
            <a:r>
              <a:rPr sz="3200" dirty="0" smtClean="0">
                <a:solidFill>
                  <a:srgbClr val="000000"/>
                </a:solidFill>
              </a:rPr>
              <a:t>coordinates:</a:t>
            </a:r>
            <a:endParaRPr sz="3200" dirty="0">
              <a:solidFill>
                <a:srgbClr val="000000"/>
              </a:solidFill>
            </a:endParaRPr>
          </a:p>
          <a:p>
            <a:pPr marL="0" indent="0" defTabSz="777240">
              <a:spcBef>
                <a:spcPts val="400"/>
              </a:spcBef>
              <a:buNone/>
              <a:defRPr sz="2040"/>
            </a:pPr>
            <a:r>
              <a:rPr sz="3200" dirty="0">
                <a:solidFill>
                  <a:srgbClr val="000000"/>
                </a:solidFill>
              </a:rPr>
              <a:t>                                        </a:t>
            </a:r>
            <a:r>
              <a:rPr lang="en-GB" sz="3200" dirty="0" smtClean="0">
                <a:solidFill>
                  <a:srgbClr val="000000"/>
                </a:solidFill>
              </a:rPr>
              <a:t>   </a:t>
            </a:r>
            <a:r>
              <a:rPr sz="3200" dirty="0" smtClean="0">
                <a:solidFill>
                  <a:srgbClr val="000000"/>
                </a:solidFill>
              </a:rPr>
              <a:t>where</a:t>
            </a:r>
            <a:r>
              <a:rPr sz="3200" dirty="0">
                <a:solidFill>
                  <a:srgbClr val="000000"/>
                </a:solidFill>
              </a:rPr>
              <a:t>        </a:t>
            </a:r>
            <a:r>
              <a:rPr lang="en-GB" sz="3200" dirty="0" smtClean="0">
                <a:solidFill>
                  <a:srgbClr val="000000"/>
                </a:solidFill>
              </a:rPr>
              <a:t> </a:t>
            </a:r>
            <a:r>
              <a:rPr sz="3200" dirty="0" smtClean="0">
                <a:solidFill>
                  <a:srgbClr val="000000"/>
                </a:solidFill>
              </a:rPr>
              <a:t>is </a:t>
            </a:r>
            <a:r>
              <a:rPr sz="3200" dirty="0">
                <a:solidFill>
                  <a:srgbClr val="000000"/>
                </a:solidFill>
              </a:rPr>
              <a:t>the angular part</a:t>
            </a:r>
          </a:p>
        </p:txBody>
      </p:sp>
      <p:pic>
        <p:nvPicPr>
          <p:cNvPr id="127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43271" y="3865399"/>
            <a:ext cx="7734301" cy="2238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68506" y="1877329"/>
            <a:ext cx="4581625" cy="43043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864" y="2957607"/>
            <a:ext cx="3807557" cy="386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8174" y="2934697"/>
            <a:ext cx="682136" cy="36872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itle 1"/>
          <p:cNvSpPr txBox="1">
            <a:spLocks noGrp="1"/>
          </p:cNvSpPr>
          <p:nvPr>
            <p:ph type="title"/>
          </p:nvPr>
        </p:nvSpPr>
        <p:spPr>
          <a:xfrm>
            <a:off x="2669386" y="867290"/>
            <a:ext cx="6768753" cy="115212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GENERAL RELATIVITY</a:t>
            </a:r>
            <a:endParaRPr sz="4000" dirty="0"/>
          </a:p>
        </p:txBody>
      </p:sp>
      <p:sp>
        <p:nvSpPr>
          <p:cNvPr id="131" name="Text Placeholder 2"/>
          <p:cNvSpPr txBox="1">
            <a:spLocks noGrp="1"/>
          </p:cNvSpPr>
          <p:nvPr>
            <p:ph type="body" idx="1"/>
          </p:nvPr>
        </p:nvSpPr>
        <p:spPr>
          <a:xfrm>
            <a:off x="1688124" y="1766277"/>
            <a:ext cx="4360984" cy="389193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sz="3200" dirty="0" err="1">
                <a:solidFill>
                  <a:srgbClr val="000000"/>
                </a:solidFill>
              </a:rPr>
              <a:t>Lagrangian</a:t>
            </a:r>
            <a:r>
              <a:rPr sz="3200" dirty="0">
                <a:solidFill>
                  <a:srgbClr val="000000"/>
                </a:solidFill>
              </a:rPr>
              <a:t>:</a:t>
            </a:r>
          </a:p>
          <a:p>
            <a:endParaRPr sz="3200" dirty="0">
              <a:solidFill>
                <a:srgbClr val="000000"/>
              </a:solidFill>
            </a:endParaRPr>
          </a:p>
          <a:p>
            <a:endParaRPr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sz="3200" dirty="0" smtClean="0">
                <a:solidFill>
                  <a:srgbClr val="000000"/>
                </a:solidFill>
              </a:rPr>
              <a:t>Equations </a:t>
            </a:r>
            <a:r>
              <a:rPr sz="3200" dirty="0">
                <a:solidFill>
                  <a:srgbClr val="000000"/>
                </a:solidFill>
              </a:rPr>
              <a:t>of </a:t>
            </a:r>
            <a:r>
              <a:rPr sz="3200" dirty="0" smtClean="0">
                <a:solidFill>
                  <a:srgbClr val="000000"/>
                </a:solidFill>
              </a:rPr>
              <a:t>motion</a:t>
            </a:r>
            <a:r>
              <a:rPr lang="en-GB" sz="3200" dirty="0" smtClean="0">
                <a:solidFill>
                  <a:srgbClr val="000000"/>
                </a:solidFill>
              </a:rPr>
              <a:t>:</a:t>
            </a:r>
            <a:endParaRPr sz="3200" dirty="0">
              <a:solidFill>
                <a:srgbClr val="000000"/>
              </a:solidFill>
            </a:endParaRPr>
          </a:p>
        </p:txBody>
      </p:sp>
      <p:pic>
        <p:nvPicPr>
          <p:cNvPr id="13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67024" y="4090854"/>
            <a:ext cx="3546798" cy="7777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85138" y="2491576"/>
            <a:ext cx="4953001" cy="809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itle 1"/>
          <p:cNvSpPr txBox="1">
            <a:spLocks noGrp="1"/>
          </p:cNvSpPr>
          <p:nvPr>
            <p:ph type="title"/>
          </p:nvPr>
        </p:nvSpPr>
        <p:spPr>
          <a:xfrm>
            <a:off x="774810" y="772177"/>
            <a:ext cx="10515601" cy="13255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SCHWARZSCHILD METRIC</a:t>
            </a:r>
            <a:endParaRPr sz="4000" dirty="0"/>
          </a:p>
        </p:txBody>
      </p:sp>
      <p:sp>
        <p:nvSpPr>
          <p:cNvPr id="13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809565" y="1816748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Flat space: </a:t>
            </a:r>
          </a:p>
          <a:p>
            <a:r>
              <a:rPr dirty="0"/>
              <a:t>Schwarzschild metric for a black hole of mass   :</a:t>
            </a:r>
          </a:p>
          <a:p>
            <a:pPr marL="0" indent="0">
              <a:buSzTx/>
              <a:buNone/>
            </a:pPr>
            <a:r>
              <a:rPr dirty="0"/>
              <a:t>    </a:t>
            </a:r>
          </a:p>
          <a:p>
            <a:pPr marL="0" indent="0">
              <a:buSzTx/>
              <a:buNone/>
            </a:pPr>
            <a:r>
              <a:rPr dirty="0"/>
              <a:t> </a:t>
            </a:r>
          </a:p>
        </p:txBody>
      </p:sp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17262" y="1816748"/>
            <a:ext cx="3806081" cy="4837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Picture 7" descr="Picture 7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285940" y="3056902"/>
            <a:ext cx="5925478" cy="59449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0" name="Picture 9" descr="Picture 9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90640" y="4401198"/>
            <a:ext cx="7734301" cy="2238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9696353" y="2529658"/>
            <a:ext cx="257175" cy="333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3796" y="3752825"/>
            <a:ext cx="3321680" cy="45488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34286" y="3142312"/>
            <a:ext cx="828339" cy="509088"/>
          </a:xfrm>
          <a:prstGeom prst="rect">
            <a:avLst/>
          </a:prstGeom>
          <a:solidFill>
            <a:srgbClr val="FFFFFF">
              <a:alpha val="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95944" y="3067481"/>
            <a:ext cx="517031" cy="509088"/>
          </a:xfrm>
          <a:prstGeom prst="rect">
            <a:avLst/>
          </a:prstGeom>
          <a:solidFill>
            <a:srgbClr val="FFFFFF">
              <a:alpha val="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1"/>
          <p:cNvSpPr txBox="1">
            <a:spLocks noGrp="1"/>
          </p:cNvSpPr>
          <p:nvPr>
            <p:ph type="title"/>
          </p:nvPr>
        </p:nvSpPr>
        <p:spPr>
          <a:xfrm>
            <a:off x="2683014" y="1022900"/>
            <a:ext cx="6768753" cy="115212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000" dirty="0" smtClean="0"/>
              <a:t>GENERAL RELATIVITY</a:t>
            </a:r>
            <a:endParaRPr sz="4000" dirty="0"/>
          </a:p>
        </p:txBody>
      </p:sp>
      <p:sp>
        <p:nvSpPr>
          <p:cNvPr id="120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2246" y="1844675"/>
            <a:ext cx="4454769" cy="446464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sz="3200" dirty="0">
                <a:solidFill>
                  <a:srgbClr val="000000"/>
                </a:solidFill>
              </a:rPr>
              <a:t>Works well at large distances</a:t>
            </a:r>
          </a:p>
          <a:p>
            <a:r>
              <a:rPr sz="3200" dirty="0">
                <a:solidFill>
                  <a:srgbClr val="000000"/>
                </a:solidFill>
              </a:rPr>
              <a:t>Breaks down at short distances – produces singularities</a:t>
            </a:r>
          </a:p>
        </p:txBody>
      </p:sp>
      <p:pic>
        <p:nvPicPr>
          <p:cNvPr id="121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4024" y="2175029"/>
            <a:ext cx="2981998" cy="39756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1"/>
          <p:cNvSpPr txBox="1">
            <a:spLocks noGrp="1"/>
          </p:cNvSpPr>
          <p:nvPr>
            <p:ph type="title"/>
          </p:nvPr>
        </p:nvSpPr>
        <p:spPr>
          <a:xfrm>
            <a:off x="635692" y="674686"/>
            <a:ext cx="10515601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INFINITE DERIVATIVE GRAVITY </a:t>
            </a:r>
            <a:r>
              <a:rPr sz="4000" dirty="0" smtClean="0"/>
              <a:t>(IDG</a:t>
            </a:r>
            <a:r>
              <a:rPr sz="4000" dirty="0"/>
              <a:t>)</a:t>
            </a:r>
          </a:p>
        </p:txBody>
      </p:sp>
      <p:sp>
        <p:nvSpPr>
          <p:cNvPr id="14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300928" y="2006589"/>
            <a:ext cx="7391401" cy="2121036"/>
          </a:xfrm>
          <a:prstGeom prst="rect">
            <a:avLst/>
          </a:prstGeom>
        </p:spPr>
        <p:txBody>
          <a:bodyPr/>
          <a:lstStyle/>
          <a:p>
            <a:r>
              <a:rPr dirty="0"/>
              <a:t>Ghosts are physical excitations with negative kinetic energy</a:t>
            </a:r>
          </a:p>
        </p:txBody>
      </p:sp>
      <p:pic>
        <p:nvPicPr>
          <p:cNvPr id="14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5397" y="5436207"/>
            <a:ext cx="3912974" cy="5349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Picture 5" descr="Picture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29948" y="1893753"/>
            <a:ext cx="2743201" cy="2162176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extBox 7"/>
          <p:cNvSpPr txBox="1"/>
          <p:nvPr/>
        </p:nvSpPr>
        <p:spPr>
          <a:xfrm>
            <a:off x="246713" y="5531841"/>
            <a:ext cx="2743201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where</a:t>
            </a:r>
          </a:p>
        </p:txBody>
      </p:sp>
      <p:pic>
        <p:nvPicPr>
          <p:cNvPr id="147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5904" y="4641063"/>
            <a:ext cx="11505419" cy="47749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Multiply 8"/>
          <p:cNvSpPr/>
          <p:nvPr/>
        </p:nvSpPr>
        <p:spPr>
          <a:xfrm>
            <a:off x="1047495" y="1906433"/>
            <a:ext cx="2708106" cy="23213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718"/>
                </a:moveTo>
                <a:lnTo>
                  <a:pt x="3735" y="0"/>
                </a:lnTo>
                <a:lnTo>
                  <a:pt x="10800" y="6281"/>
                </a:lnTo>
                <a:lnTo>
                  <a:pt x="17865" y="0"/>
                </a:lnTo>
                <a:lnTo>
                  <a:pt x="21600" y="5718"/>
                </a:lnTo>
                <a:lnTo>
                  <a:pt x="15883" y="10800"/>
                </a:lnTo>
                <a:lnTo>
                  <a:pt x="21600" y="15882"/>
                </a:lnTo>
                <a:lnTo>
                  <a:pt x="17865" y="21600"/>
                </a:lnTo>
                <a:lnTo>
                  <a:pt x="10800" y="15319"/>
                </a:lnTo>
                <a:lnTo>
                  <a:pt x="3735" y="21600"/>
                </a:lnTo>
                <a:lnTo>
                  <a:pt x="0" y="15882"/>
                </a:lnTo>
                <a:lnTo>
                  <a:pt x="5717" y="10800"/>
                </a:lnTo>
                <a:close/>
              </a:path>
            </a:pathLst>
          </a:custGeom>
          <a:solidFill>
            <a:schemeClr val="accent1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0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96628" y="5515535"/>
            <a:ext cx="2876551" cy="5238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build="p" animBg="1"/>
      <p:bldP spid="146" grpId="0" animBg="1"/>
      <p:bldP spid="148" grpId="1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>
            <a:spLocks noGrp="1"/>
          </p:cNvSpPr>
          <p:nvPr>
            <p:ph type="title"/>
          </p:nvPr>
        </p:nvSpPr>
        <p:spPr>
          <a:xfrm>
            <a:off x="838200" y="57307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PROPAGATOR</a:t>
            </a:r>
            <a:endParaRPr sz="4000" dirty="0"/>
          </a:p>
        </p:txBody>
      </p:sp>
      <p:sp>
        <p:nvSpPr>
          <p:cNvPr id="15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8583" y="1730581"/>
            <a:ext cx="10515600" cy="435133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36042" indent="-336042" defTabSz="896111">
              <a:defRPr sz="3136"/>
            </a:pPr>
            <a:r>
              <a:rPr dirty="0"/>
              <a:t>IDG propagator around a flat background is</a:t>
            </a:r>
          </a:p>
          <a:p>
            <a:pPr marL="336042" indent="-336042" defTabSz="896111">
              <a:defRPr sz="3136"/>
            </a:pPr>
            <a:endParaRPr dirty="0"/>
          </a:p>
          <a:p>
            <a:pPr marL="336042" indent="-336042" defTabSz="896111">
              <a:defRPr sz="3136"/>
            </a:pPr>
            <a:endParaRPr dirty="0"/>
          </a:p>
          <a:p>
            <a:pPr marL="336042" indent="-336042" defTabSz="896111">
              <a:defRPr sz="3136"/>
            </a:pPr>
            <a:r>
              <a:rPr dirty="0"/>
              <a:t> where                         in momentum space </a:t>
            </a:r>
          </a:p>
          <a:p>
            <a:pPr marL="336042" indent="-336042" defTabSz="896111">
              <a:defRPr sz="3136"/>
            </a:pPr>
            <a:r>
              <a:rPr dirty="0"/>
              <a:t>                  is a combination of the            s from earlier</a:t>
            </a:r>
          </a:p>
          <a:p>
            <a:pPr marL="336042" indent="-336042" defTabSz="896111">
              <a:defRPr sz="3136"/>
            </a:pPr>
            <a:r>
              <a:rPr dirty="0"/>
              <a:t>To avoid ghosts, set</a:t>
            </a:r>
          </a:p>
          <a:p>
            <a:pPr marL="336042" indent="-336042" defTabSz="896111">
              <a:defRPr sz="3136"/>
            </a:pPr>
            <a:r>
              <a:rPr dirty="0"/>
              <a:t>This has no </a:t>
            </a:r>
            <a:r>
              <a:rPr dirty="0" smtClean="0"/>
              <a:t>zeroes</a:t>
            </a:r>
            <a:endParaRPr lang="en-GB" dirty="0" smtClean="0"/>
          </a:p>
          <a:p>
            <a:pPr marL="336042" indent="-336042" defTabSz="896111">
              <a:defRPr sz="3136"/>
            </a:pPr>
            <a:r>
              <a:rPr lang="en-GB" dirty="0" smtClean="0"/>
              <a:t>Therefore no poles in the propagator so no ghosts!</a:t>
            </a:r>
            <a:endParaRPr dirty="0"/>
          </a:p>
        </p:txBody>
      </p:sp>
      <p:pic>
        <p:nvPicPr>
          <p:cNvPr id="154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73123" y="3227139"/>
            <a:ext cx="1933575" cy="457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00483" y="4240830"/>
            <a:ext cx="4193905" cy="6171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2606" y="2222381"/>
            <a:ext cx="9224962" cy="862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Picture 8" descr="Picture 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24197" y="3789985"/>
            <a:ext cx="1566395" cy="45084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1900" y="3826258"/>
            <a:ext cx="947222" cy="4721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573122" y="4891375"/>
            <a:ext cx="1634259" cy="402407"/>
          </a:xfrm>
          <a:prstGeom prst="rect">
            <a:avLst/>
          </a:prstGeom>
          <a:solidFill>
            <a:srgbClr val="FFFFFF">
              <a:alpha val="0"/>
            </a:srgbClr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8C0E1D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1" build="p" bldLvl="5" animBg="1" advAuto="0"/>
      <p:bldP spid="156" grpId="2" animBg="1" advAuto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893" y="1087367"/>
            <a:ext cx="10515600" cy="4351338"/>
          </a:xfrm>
        </p:spPr>
        <p:txBody>
          <a:bodyPr>
            <a:normAutofit/>
          </a:bodyPr>
          <a:lstStyle/>
          <a:p>
            <a:r>
              <a:rPr lang="en-GB" sz="2800" dirty="0" smtClean="0"/>
              <a:t>An entire function can be written as a polynomial </a:t>
            </a:r>
            <a:endParaRPr lang="en-GB" sz="2800" dirty="0"/>
          </a:p>
          <a:p>
            <a:r>
              <a:rPr lang="en-GB" sz="2800" dirty="0" smtClean="0"/>
              <a:t>A priori, we have infinite freedom to set coefficients</a:t>
            </a:r>
          </a:p>
          <a:p>
            <a:r>
              <a:rPr lang="en-GB" sz="2800" dirty="0" smtClean="0"/>
              <a:t>Turns out that exponential of larger coefficients can be described by a rectangle function of a single parameter</a:t>
            </a:r>
          </a:p>
          <a:p>
            <a:r>
              <a:rPr lang="en-GB" sz="2800" dirty="0" smtClean="0"/>
              <a:t>Reduced DOF down from infinity to ~10 </a:t>
            </a:r>
            <a:endParaRPr lang="en-GB" sz="28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46015" y="424586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chemeClr val="accent2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GB" sz="4000" dirty="0" smtClean="0"/>
              <a:t>FUNCTIONAL FREEDOM</a:t>
            </a:r>
            <a:endParaRPr lang="en-GB" sz="4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589" y="1087367"/>
            <a:ext cx="3705919" cy="5309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442" y="3813906"/>
            <a:ext cx="4184158" cy="262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146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itle 1"/>
          <p:cNvSpPr txBox="1">
            <a:spLocks noGrp="1"/>
          </p:cNvSpPr>
          <p:nvPr>
            <p:ph type="title"/>
          </p:nvPr>
        </p:nvSpPr>
        <p:spPr>
          <a:xfrm>
            <a:off x="3493046" y="431511"/>
            <a:ext cx="4957119" cy="9031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GB" sz="4000" dirty="0" smtClean="0"/>
              <a:t>LINEARISED GRAVITY</a:t>
            </a:r>
            <a:endParaRPr sz="4000" dirty="0"/>
          </a:p>
        </p:txBody>
      </p:sp>
      <p:sp>
        <p:nvSpPr>
          <p:cNvPr id="1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187406" y="1781937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dirty="0"/>
              <a:t>Static point mass added to flat background</a:t>
            </a:r>
          </a:p>
        </p:txBody>
      </p:sp>
      <p:pic>
        <p:nvPicPr>
          <p:cNvPr id="162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7406" y="2554939"/>
            <a:ext cx="9817188" cy="563128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Rectangle 6"/>
          <p:cNvSpPr txBox="1"/>
          <p:nvPr/>
        </p:nvSpPr>
        <p:spPr>
          <a:xfrm>
            <a:off x="5971606" y="3244333"/>
            <a:ext cx="167654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000000"/>
                </a:solidFill>
                <a:latin typeface="Inherited"/>
                <a:ea typeface="Inherited"/>
                <a:cs typeface="Inherited"/>
                <a:sym typeface="Inherited"/>
              </a:defRPr>
            </a:lvl1pPr>
          </a:lstStyle>
          <a:p>
            <a:r>
              <a:t> </a:t>
            </a:r>
          </a:p>
        </p:txBody>
      </p:sp>
      <p:sp>
        <p:nvSpPr>
          <p:cNvPr id="164" name="Rectangle 7"/>
          <p:cNvSpPr txBox="1"/>
          <p:nvPr/>
        </p:nvSpPr>
        <p:spPr>
          <a:xfrm>
            <a:off x="5971606" y="3244333"/>
            <a:ext cx="167654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000000"/>
                </a:solidFill>
                <a:latin typeface="Inherited"/>
                <a:ea typeface="Inherited"/>
                <a:cs typeface="Inherited"/>
                <a:sym typeface="Inherited"/>
              </a:defRPr>
            </a:lvl1pPr>
          </a:lstStyle>
          <a:p>
            <a:r>
              <a:t> </a:t>
            </a:r>
          </a:p>
        </p:txBody>
      </p:sp>
      <p:pic>
        <p:nvPicPr>
          <p:cNvPr id="165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24831" y="3565302"/>
            <a:ext cx="7350143" cy="27379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">
      <a:dk1>
        <a:srgbClr val="FFFFFF"/>
      </a:dk1>
      <a:lt1>
        <a:srgbClr val="8C0E1D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8C0E1D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8C0E1D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8C0E1D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8C0E1D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3474</TotalTime>
  <Words>363</Words>
  <Application>Microsoft Office PowerPoint</Application>
  <PresentationFormat>Widescreen</PresentationFormat>
  <Paragraphs>86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Inherited</vt:lpstr>
      <vt:lpstr>Lucida Grande</vt:lpstr>
      <vt:lpstr>1_Office Theme</vt:lpstr>
      <vt:lpstr>Infinite Derivative Gravity  James Edholm </vt:lpstr>
      <vt:lpstr>SPACETIME METRIC</vt:lpstr>
      <vt:lpstr>GENERAL RELATIVITY</vt:lpstr>
      <vt:lpstr>SCHWARZSCHILD METRIC</vt:lpstr>
      <vt:lpstr>GENERAL RELATIVITY</vt:lpstr>
      <vt:lpstr>INFINITE DERIVATIVE GRAVITY (IDG)</vt:lpstr>
      <vt:lpstr>PROPAGATOR</vt:lpstr>
      <vt:lpstr>PowerPoint Presentation</vt:lpstr>
      <vt:lpstr>LINEARISED GRAVITY</vt:lpstr>
      <vt:lpstr>NEWTONIAN POTENTIAL</vt:lpstr>
      <vt:lpstr>COMPARISON TO DATA</vt:lpstr>
      <vt:lpstr>POTENTIAL AROUND A CURVED BACKGROUND</vt:lpstr>
      <vt:lpstr>HAWKING-PENROSE SINGULARITIES</vt:lpstr>
      <vt:lpstr>INFLATION</vt:lpstr>
      <vt:lpstr>EFFECT ON INFLATIONARY VARIABLES</vt:lpstr>
      <vt:lpstr>COMPARISON TO DATA</vt:lpstr>
      <vt:lpstr>CONCLUSION</vt:lpstr>
      <vt:lpstr>Thanks for listening!</vt:lpstr>
      <vt:lpstr>Collabor8 conference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Infinite Derivative Gravity</dc:title>
  <dc:creator>Edholm, James</dc:creator>
  <cp:lastModifiedBy>Edholm, James</cp:lastModifiedBy>
  <cp:revision>36</cp:revision>
  <dcterms:modified xsi:type="dcterms:W3CDTF">2018-03-20T09:10:55Z</dcterms:modified>
</cp:coreProperties>
</file>