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5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7" r:id="rId2"/>
    <p:sldMasterId id="2147483711" r:id="rId3"/>
    <p:sldMasterId id="2147483727" r:id="rId4"/>
    <p:sldMasterId id="2147483743" r:id="rId5"/>
    <p:sldMasterId id="2147483757" r:id="rId6"/>
  </p:sldMasterIdLst>
  <p:notesMasterIdLst>
    <p:notesMasterId r:id="rId67"/>
  </p:notesMasterIdLst>
  <p:handoutMasterIdLst>
    <p:handoutMasterId r:id="rId68"/>
  </p:handoutMasterIdLst>
  <p:sldIdLst>
    <p:sldId id="256" r:id="rId7"/>
    <p:sldId id="635" r:id="rId8"/>
    <p:sldId id="639" r:id="rId9"/>
    <p:sldId id="636" r:id="rId10"/>
    <p:sldId id="652" r:id="rId11"/>
    <p:sldId id="570" r:id="rId12"/>
    <p:sldId id="653" r:id="rId13"/>
    <p:sldId id="597" r:id="rId14"/>
    <p:sldId id="637" r:id="rId15"/>
    <p:sldId id="642" r:id="rId16"/>
    <p:sldId id="540" r:id="rId17"/>
    <p:sldId id="605" r:id="rId18"/>
    <p:sldId id="587" r:id="rId19"/>
    <p:sldId id="586" r:id="rId20"/>
    <p:sldId id="638" r:id="rId21"/>
    <p:sldId id="547" r:id="rId22"/>
    <p:sldId id="598" r:id="rId23"/>
    <p:sldId id="599" r:id="rId24"/>
    <p:sldId id="667" r:id="rId25"/>
    <p:sldId id="656" r:id="rId26"/>
    <p:sldId id="600" r:id="rId27"/>
    <p:sldId id="601" r:id="rId28"/>
    <p:sldId id="602" r:id="rId29"/>
    <p:sldId id="603" r:id="rId30"/>
    <p:sldId id="604" r:id="rId31"/>
    <p:sldId id="483" r:id="rId32"/>
    <p:sldId id="524" r:id="rId33"/>
    <p:sldId id="525" r:id="rId34"/>
    <p:sldId id="668" r:id="rId35"/>
    <p:sldId id="633" r:id="rId36"/>
    <p:sldId id="503" r:id="rId37"/>
    <p:sldId id="506" r:id="rId38"/>
    <p:sldId id="505" r:id="rId39"/>
    <p:sldId id="542" r:id="rId40"/>
    <p:sldId id="634" r:id="rId41"/>
    <p:sldId id="644" r:id="rId42"/>
    <p:sldId id="640" r:id="rId43"/>
    <p:sldId id="645" r:id="rId44"/>
    <p:sldId id="582" r:id="rId45"/>
    <p:sldId id="654" r:id="rId46"/>
    <p:sldId id="657" r:id="rId47"/>
    <p:sldId id="646" r:id="rId48"/>
    <p:sldId id="650" r:id="rId49"/>
    <p:sldId id="647" r:id="rId50"/>
    <p:sldId id="648" r:id="rId51"/>
    <p:sldId id="649" r:id="rId52"/>
    <p:sldId id="643" r:id="rId53"/>
    <p:sldId id="621" r:id="rId54"/>
    <p:sldId id="609" r:id="rId55"/>
    <p:sldId id="611" r:id="rId56"/>
    <p:sldId id="612" r:id="rId57"/>
    <p:sldId id="665" r:id="rId58"/>
    <p:sldId id="539" r:id="rId59"/>
    <p:sldId id="663" r:id="rId60"/>
    <p:sldId id="658" r:id="rId61"/>
    <p:sldId id="659" r:id="rId62"/>
    <p:sldId id="660" r:id="rId63"/>
    <p:sldId id="661" r:id="rId64"/>
    <p:sldId id="662" r:id="rId65"/>
    <p:sldId id="664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A"/>
    <a:srgbClr val="4E81BD"/>
    <a:srgbClr val="067ED0"/>
    <a:srgbClr val="0C65C2"/>
    <a:srgbClr val="633322"/>
    <a:srgbClr val="3D397B"/>
    <a:srgbClr val="AA5848"/>
    <a:srgbClr val="78A6D0"/>
    <a:srgbClr val="3A437E"/>
    <a:srgbClr val="3B44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16" autoAdjust="0"/>
    <p:restoredTop sz="88492" autoAdjust="0"/>
  </p:normalViewPr>
  <p:slideViewPr>
    <p:cSldViewPr>
      <p:cViewPr varScale="1">
        <p:scale>
          <a:sx n="80" d="100"/>
          <a:sy n="80" d="100"/>
        </p:scale>
        <p:origin x="-117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1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notesMaster" Target="notesMasters/notesMaster1.xml"/><Relationship Id="rId68" Type="http://schemas.openxmlformats.org/officeDocument/2006/relationships/handoutMaster" Target="handoutMasters/handoutMaster1.xml"/><Relationship Id="rId69" Type="http://schemas.openxmlformats.org/officeDocument/2006/relationships/printerSettings" Target="printerSettings/printerSettings1.bin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70" Type="http://schemas.openxmlformats.org/officeDocument/2006/relationships/presProps" Target="presProps.xml"/><Relationship Id="rId71" Type="http://schemas.openxmlformats.org/officeDocument/2006/relationships/viewProps" Target="viewProps.xml"/><Relationship Id="rId72" Type="http://schemas.openxmlformats.org/officeDocument/2006/relationships/theme" Target="theme/theme1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73" Type="http://schemas.openxmlformats.org/officeDocument/2006/relationships/tableStyles" Target="tableStyles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AA6ECB-FA8F-C942-8BDD-57C58859BDEA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B1F2A5-5855-B341-BD39-A482B0AD5AE2}">
      <dgm:prSet phldrT="[Text]"/>
      <dgm:spPr>
        <a:solidFill>
          <a:srgbClr val="2C3891"/>
        </a:solidFill>
      </dgm:spPr>
      <dgm:t>
        <a:bodyPr/>
        <a:lstStyle/>
        <a:p>
          <a:r>
            <a:rPr lang="en-US" dirty="0"/>
            <a:t>PRESENT EXPERIMENTS</a:t>
          </a:r>
        </a:p>
      </dgm:t>
    </dgm:pt>
    <dgm:pt modelId="{7CBA065D-4C2B-F64A-81E8-00810D1213C0}" type="parTrans" cxnId="{49E921CE-EE80-AA4A-BE61-8A3840FDDCD5}">
      <dgm:prSet/>
      <dgm:spPr/>
      <dgm:t>
        <a:bodyPr/>
        <a:lstStyle/>
        <a:p>
          <a:endParaRPr lang="en-US"/>
        </a:p>
      </dgm:t>
    </dgm:pt>
    <dgm:pt modelId="{C68C6BEB-F013-784A-92DC-7F5B76EFD5A1}" type="sibTrans" cxnId="{49E921CE-EE80-AA4A-BE61-8A3840FDDCD5}">
      <dgm:prSet/>
      <dgm:spPr/>
      <dgm:t>
        <a:bodyPr/>
        <a:lstStyle/>
        <a:p>
          <a:endParaRPr lang="en-US"/>
        </a:p>
      </dgm:t>
    </dgm:pt>
    <dgm:pt modelId="{CDAE6F6E-2981-234C-B0D8-106E0ADA47F7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dirty="0"/>
            <a:t>Demonstrating </a:t>
          </a:r>
          <a:br>
            <a:rPr lang="en-US" dirty="0"/>
          </a:br>
          <a:r>
            <a:rPr lang="en-US" b="1" dirty="0"/>
            <a:t>100 GV/m </a:t>
          </a:r>
          <a:r>
            <a:rPr lang="en-US" dirty="0"/>
            <a:t>routinely</a:t>
          </a:r>
        </a:p>
        <a:p>
          <a:r>
            <a:rPr lang="en-US" dirty="0"/>
            <a:t>Demonstrating </a:t>
          </a:r>
          <a:r>
            <a:rPr lang="en-US" b="1" dirty="0" err="1"/>
            <a:t>GeV</a:t>
          </a:r>
          <a:r>
            <a:rPr lang="en-US" dirty="0"/>
            <a:t> electron beams</a:t>
          </a:r>
        </a:p>
        <a:p>
          <a:r>
            <a:rPr lang="en-US" dirty="0"/>
            <a:t>Demonstrating basic </a:t>
          </a:r>
          <a:r>
            <a:rPr lang="en-US" b="1" dirty="0"/>
            <a:t>quality</a:t>
          </a:r>
        </a:p>
      </dgm:t>
    </dgm:pt>
    <dgm:pt modelId="{A4FD3209-9A52-3745-B61A-C45CCB3D75B4}" type="parTrans" cxnId="{92F402F1-9E12-DB46-B3BB-C38D6BF81868}">
      <dgm:prSet/>
      <dgm:spPr/>
      <dgm:t>
        <a:bodyPr/>
        <a:lstStyle/>
        <a:p>
          <a:endParaRPr lang="en-US"/>
        </a:p>
      </dgm:t>
    </dgm:pt>
    <dgm:pt modelId="{13C9050B-21E5-6F48-8F45-4606DAED4BA8}" type="sibTrans" cxnId="{92F402F1-9E12-DB46-B3BB-C38D6BF81868}">
      <dgm:prSet/>
      <dgm:spPr/>
      <dgm:t>
        <a:bodyPr/>
        <a:lstStyle/>
        <a:p>
          <a:endParaRPr lang="en-US"/>
        </a:p>
      </dgm:t>
    </dgm:pt>
    <dgm:pt modelId="{4C162A1E-BE60-6B42-BFBB-CD31EE6A16F9}">
      <dgm:prSet phldrT="[Text]" custT="1"/>
      <dgm:spPr>
        <a:solidFill>
          <a:srgbClr val="2B7AE6"/>
        </a:solidFill>
      </dgm:spPr>
      <dgm:t>
        <a:bodyPr/>
        <a:lstStyle/>
        <a:p>
          <a:r>
            <a:rPr lang="en-US" sz="2400" b="1" dirty="0" err="1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EuPRAXIA</a:t>
          </a:r>
          <a:r>
            <a:rPr lang="en-US" sz="2400" b="1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 </a:t>
          </a:r>
          <a:r>
            <a:rPr lang="en-US" sz="2200" b="1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INFRASTRUCTURE</a:t>
          </a:r>
        </a:p>
      </dgm:t>
    </dgm:pt>
    <dgm:pt modelId="{8E86E973-972D-EA47-9244-9C0DAD66BF28}" type="parTrans" cxnId="{E540B09C-8F25-E04E-B05E-5413E30B6855}">
      <dgm:prSet/>
      <dgm:spPr/>
      <dgm:t>
        <a:bodyPr/>
        <a:lstStyle/>
        <a:p>
          <a:endParaRPr lang="en-US"/>
        </a:p>
      </dgm:t>
    </dgm:pt>
    <dgm:pt modelId="{FAEC3E6B-FDE6-324E-ACAF-C18485195E0E}" type="sibTrans" cxnId="{E540B09C-8F25-E04E-B05E-5413E30B6855}">
      <dgm:prSet/>
      <dgm:spPr/>
      <dgm:t>
        <a:bodyPr/>
        <a:lstStyle/>
        <a:p>
          <a:endParaRPr lang="en-US"/>
        </a:p>
      </dgm:t>
    </dgm:pt>
    <dgm:pt modelId="{06362CB9-459D-F949-8EE4-FECCE1E3B0B3}">
      <dgm:prSet phldrT="[Text]"/>
      <dgm:spPr>
        <a:solidFill>
          <a:schemeClr val="bg1"/>
        </a:solidFill>
      </dgm:spPr>
      <dgm:t>
        <a:bodyPr/>
        <a:lstStyle/>
        <a:p>
          <a:r>
            <a:rPr lang="en-US" b="1" dirty="0"/>
            <a:t>Engineering a high quality, compact plasma accelerator</a:t>
          </a:r>
        </a:p>
        <a:p>
          <a:r>
            <a:rPr lang="en-US" b="1" dirty="0"/>
            <a:t>5 </a:t>
          </a:r>
          <a:r>
            <a:rPr lang="en-US" b="1" dirty="0" err="1"/>
            <a:t>GeV</a:t>
          </a:r>
          <a:r>
            <a:rPr lang="en-US" b="1" dirty="0"/>
            <a:t> electron beam for the </a:t>
          </a:r>
          <a:r>
            <a:rPr lang="en-US" b="1" dirty="0">
              <a:solidFill>
                <a:srgbClr val="FF0000"/>
              </a:solidFill>
            </a:rPr>
            <a:t>2020’s</a:t>
          </a:r>
        </a:p>
        <a:p>
          <a:r>
            <a:rPr lang="en-US" b="1" dirty="0"/>
            <a:t>Demonstrating user readiness</a:t>
          </a:r>
        </a:p>
        <a:p>
          <a:r>
            <a:rPr lang="en-US" b="1" dirty="0"/>
            <a:t>Pilot users from FEL, HEP, medicine, ...</a:t>
          </a:r>
        </a:p>
      </dgm:t>
    </dgm:pt>
    <dgm:pt modelId="{EDB2C0AF-3E8A-CF42-BB4B-56D894D6A27F}" type="parTrans" cxnId="{25F8513A-EE95-B240-9788-BE833332A39E}">
      <dgm:prSet/>
      <dgm:spPr/>
      <dgm:t>
        <a:bodyPr/>
        <a:lstStyle/>
        <a:p>
          <a:endParaRPr lang="en-US"/>
        </a:p>
      </dgm:t>
    </dgm:pt>
    <dgm:pt modelId="{870BB41F-218A-D24C-9169-9A8485EC7FED}" type="sibTrans" cxnId="{25F8513A-EE95-B240-9788-BE833332A39E}">
      <dgm:prSet/>
      <dgm:spPr/>
      <dgm:t>
        <a:bodyPr/>
        <a:lstStyle/>
        <a:p>
          <a:endParaRPr lang="en-US"/>
        </a:p>
      </dgm:t>
    </dgm:pt>
    <dgm:pt modelId="{5C375D90-0BDB-1E4F-B390-D5712FC7BCD5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dirty="0"/>
            <a:t>PRODUCTION FACILITIES</a:t>
          </a:r>
        </a:p>
      </dgm:t>
    </dgm:pt>
    <dgm:pt modelId="{D6D63051-47AC-DB4B-A16F-EDF14730FE66}" type="parTrans" cxnId="{06DA8072-C33E-7B47-B730-C349EE0A2FD7}">
      <dgm:prSet/>
      <dgm:spPr/>
      <dgm:t>
        <a:bodyPr/>
        <a:lstStyle/>
        <a:p>
          <a:endParaRPr lang="en-US"/>
        </a:p>
      </dgm:t>
    </dgm:pt>
    <dgm:pt modelId="{AF4C8530-CA3E-0744-8FDA-3B22BF022837}" type="sibTrans" cxnId="{06DA8072-C33E-7B47-B730-C349EE0A2FD7}">
      <dgm:prSet/>
      <dgm:spPr/>
      <dgm:t>
        <a:bodyPr/>
        <a:lstStyle/>
        <a:p>
          <a:endParaRPr lang="en-US"/>
        </a:p>
      </dgm:t>
    </dgm:pt>
    <dgm:pt modelId="{F2C01F18-B2DB-624D-BFF0-EDD1C39B05C7}">
      <dgm:prSet phldrT="[Text]"/>
      <dgm:spPr>
        <a:solidFill>
          <a:srgbClr val="D9D9D9"/>
        </a:solidFill>
      </dgm:spPr>
      <dgm:t>
        <a:bodyPr/>
        <a:lstStyle/>
        <a:p>
          <a:r>
            <a:rPr lang="en-US" dirty="0"/>
            <a:t>Plasma-based </a:t>
          </a:r>
          <a:r>
            <a:rPr lang="en-US" b="1" dirty="0"/>
            <a:t>linear collider</a:t>
          </a:r>
          <a:r>
            <a:rPr lang="en-US" dirty="0"/>
            <a:t> in </a:t>
          </a:r>
          <a:r>
            <a:rPr lang="en-US" dirty="0">
              <a:solidFill>
                <a:srgbClr val="FF0000"/>
              </a:solidFill>
            </a:rPr>
            <a:t>2040’s</a:t>
          </a:r>
        </a:p>
        <a:p>
          <a:r>
            <a:rPr lang="en-US" dirty="0"/>
            <a:t>Plasma-based </a:t>
          </a:r>
          <a:r>
            <a:rPr lang="en-US" b="1" dirty="0"/>
            <a:t>FEL</a:t>
          </a:r>
          <a:r>
            <a:rPr lang="en-US" dirty="0"/>
            <a:t> in </a:t>
          </a:r>
          <a:r>
            <a:rPr lang="en-US" dirty="0">
              <a:solidFill>
                <a:srgbClr val="FF0000"/>
              </a:solidFill>
            </a:rPr>
            <a:t>2030’s</a:t>
          </a:r>
        </a:p>
        <a:p>
          <a:r>
            <a:rPr lang="en-US" b="1" dirty="0"/>
            <a:t>Medical, industrial</a:t>
          </a:r>
          <a:r>
            <a:rPr lang="en-US" dirty="0"/>
            <a:t> </a:t>
          </a:r>
          <a:br>
            <a:rPr lang="en-US" dirty="0"/>
          </a:br>
          <a:r>
            <a:rPr lang="en-US" dirty="0"/>
            <a:t>applications soon</a:t>
          </a:r>
        </a:p>
      </dgm:t>
    </dgm:pt>
    <dgm:pt modelId="{E75EDD1C-FCD9-384F-A0F1-B7A33F7958C7}" type="parTrans" cxnId="{A50DE06D-90B4-4F47-A82C-2A5796D3BC51}">
      <dgm:prSet/>
      <dgm:spPr/>
      <dgm:t>
        <a:bodyPr/>
        <a:lstStyle/>
        <a:p>
          <a:endParaRPr lang="en-US"/>
        </a:p>
      </dgm:t>
    </dgm:pt>
    <dgm:pt modelId="{F5D51287-90E5-834A-85BD-50F48FFFCB0A}" type="sibTrans" cxnId="{A50DE06D-90B4-4F47-A82C-2A5796D3BC51}">
      <dgm:prSet/>
      <dgm:spPr/>
      <dgm:t>
        <a:bodyPr/>
        <a:lstStyle/>
        <a:p>
          <a:endParaRPr lang="en-US"/>
        </a:p>
      </dgm:t>
    </dgm:pt>
    <dgm:pt modelId="{B2C46E54-6D35-B942-A355-A7E9DF998DA6}" type="pres">
      <dgm:prSet presAssocID="{3CAA6ECB-FA8F-C942-8BDD-57C58859BDEA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A4834A4-EF41-E14D-A04B-C800E45C222C}" type="pres">
      <dgm:prSet presAssocID="{35B1F2A5-5855-B341-BD39-A482B0AD5AE2}" presName="parentText1" presStyleLbl="node1" presStyleIdx="0" presStyleCnt="3" custLinFactNeighborY="-2618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E4E333-0504-E14F-8DB5-71C9F4F8E826}" type="pres">
      <dgm:prSet presAssocID="{35B1F2A5-5855-B341-BD39-A482B0AD5AE2}" presName="childText1" presStyleLbl="solidAlignAcc1" presStyleIdx="0" presStyleCnt="3" custLinFactNeighborY="-145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3346AF-8B2F-AB46-8D73-421B7ABACD85}" type="pres">
      <dgm:prSet presAssocID="{4C162A1E-BE60-6B42-BFBB-CD31EE6A16F9}" presName="parentText2" presStyleLbl="node1" presStyleIdx="1" presStyleCnt="3" custLinFactNeighborY="-1496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9A307A-8C2F-9E44-A200-D7587FF50E76}" type="pres">
      <dgm:prSet presAssocID="{4C162A1E-BE60-6B42-BFBB-CD31EE6A16F9}" presName="childText2" presStyleLbl="solidAlignAcc1" presStyleIdx="1" presStyleCnt="3" custScaleY="128283" custLinFactNeighborY="58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15A210-7A1D-D04E-8178-06F7FAB4A18C}" type="pres">
      <dgm:prSet presAssocID="{5C375D90-0BDB-1E4F-B390-D5712FC7BCD5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EF6326-8B5D-7A4D-B3A5-6E6BE8C95FB2}" type="pres">
      <dgm:prSet presAssocID="{5C375D90-0BDB-1E4F-B390-D5712FC7BCD5}" presName="childText3" presStyleLbl="solidAlignAcc1" presStyleIdx="2" presStyleCnt="3" custScaleY="90101" custLinFactNeighborY="-68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F402F1-9E12-DB46-B3BB-C38D6BF81868}" srcId="{35B1F2A5-5855-B341-BD39-A482B0AD5AE2}" destId="{CDAE6F6E-2981-234C-B0D8-106E0ADA47F7}" srcOrd="0" destOrd="0" parTransId="{A4FD3209-9A52-3745-B61A-C45CCB3D75B4}" sibTransId="{13C9050B-21E5-6F48-8F45-4606DAED4BA8}"/>
    <dgm:cxn modelId="{070F47C0-C803-F34E-9152-F7D5EC893FDB}" type="presOf" srcId="{CDAE6F6E-2981-234C-B0D8-106E0ADA47F7}" destId="{75E4E333-0504-E14F-8DB5-71C9F4F8E826}" srcOrd="0" destOrd="0" presId="urn:microsoft.com/office/officeart/2009/3/layout/IncreasingArrowsProcess"/>
    <dgm:cxn modelId="{A50DE06D-90B4-4F47-A82C-2A5796D3BC51}" srcId="{5C375D90-0BDB-1E4F-B390-D5712FC7BCD5}" destId="{F2C01F18-B2DB-624D-BFF0-EDD1C39B05C7}" srcOrd="0" destOrd="0" parTransId="{E75EDD1C-FCD9-384F-A0F1-B7A33F7958C7}" sibTransId="{F5D51287-90E5-834A-85BD-50F48FFFCB0A}"/>
    <dgm:cxn modelId="{E540B09C-8F25-E04E-B05E-5413E30B6855}" srcId="{3CAA6ECB-FA8F-C942-8BDD-57C58859BDEA}" destId="{4C162A1E-BE60-6B42-BFBB-CD31EE6A16F9}" srcOrd="1" destOrd="0" parTransId="{8E86E973-972D-EA47-9244-9C0DAD66BF28}" sibTransId="{FAEC3E6B-FDE6-324E-ACAF-C18485195E0E}"/>
    <dgm:cxn modelId="{C729526E-CB72-924C-974D-068D3513C8EB}" type="presOf" srcId="{F2C01F18-B2DB-624D-BFF0-EDD1C39B05C7}" destId="{0FEF6326-8B5D-7A4D-B3A5-6E6BE8C95FB2}" srcOrd="0" destOrd="0" presId="urn:microsoft.com/office/officeart/2009/3/layout/IncreasingArrowsProcess"/>
    <dgm:cxn modelId="{0761BEA3-3209-9742-A957-FB05763B2D5C}" type="presOf" srcId="{3CAA6ECB-FA8F-C942-8BDD-57C58859BDEA}" destId="{B2C46E54-6D35-B942-A355-A7E9DF998DA6}" srcOrd="0" destOrd="0" presId="urn:microsoft.com/office/officeart/2009/3/layout/IncreasingArrowsProcess"/>
    <dgm:cxn modelId="{25F8513A-EE95-B240-9788-BE833332A39E}" srcId="{4C162A1E-BE60-6B42-BFBB-CD31EE6A16F9}" destId="{06362CB9-459D-F949-8EE4-FECCE1E3B0B3}" srcOrd="0" destOrd="0" parTransId="{EDB2C0AF-3E8A-CF42-BB4B-56D894D6A27F}" sibTransId="{870BB41F-218A-D24C-9169-9A8485EC7FED}"/>
    <dgm:cxn modelId="{F861902F-F788-F94F-B291-48ABEBE55CE4}" type="presOf" srcId="{06362CB9-459D-F949-8EE4-FECCE1E3B0B3}" destId="{E89A307A-8C2F-9E44-A200-D7587FF50E76}" srcOrd="0" destOrd="0" presId="urn:microsoft.com/office/officeart/2009/3/layout/IncreasingArrowsProcess"/>
    <dgm:cxn modelId="{35D86E6A-4DC0-4747-8EE6-39D5A9687D21}" type="presOf" srcId="{5C375D90-0BDB-1E4F-B390-D5712FC7BCD5}" destId="{EC15A210-7A1D-D04E-8178-06F7FAB4A18C}" srcOrd="0" destOrd="0" presId="urn:microsoft.com/office/officeart/2009/3/layout/IncreasingArrowsProcess"/>
    <dgm:cxn modelId="{49E921CE-EE80-AA4A-BE61-8A3840FDDCD5}" srcId="{3CAA6ECB-FA8F-C942-8BDD-57C58859BDEA}" destId="{35B1F2A5-5855-B341-BD39-A482B0AD5AE2}" srcOrd="0" destOrd="0" parTransId="{7CBA065D-4C2B-F64A-81E8-00810D1213C0}" sibTransId="{C68C6BEB-F013-784A-92DC-7F5B76EFD5A1}"/>
    <dgm:cxn modelId="{84F7CA4C-0FEA-0942-86D9-74123372ED02}" type="presOf" srcId="{4C162A1E-BE60-6B42-BFBB-CD31EE6A16F9}" destId="{7A3346AF-8B2F-AB46-8D73-421B7ABACD85}" srcOrd="0" destOrd="0" presId="urn:microsoft.com/office/officeart/2009/3/layout/IncreasingArrowsProcess"/>
    <dgm:cxn modelId="{06DA8072-C33E-7B47-B730-C349EE0A2FD7}" srcId="{3CAA6ECB-FA8F-C942-8BDD-57C58859BDEA}" destId="{5C375D90-0BDB-1E4F-B390-D5712FC7BCD5}" srcOrd="2" destOrd="0" parTransId="{D6D63051-47AC-DB4B-A16F-EDF14730FE66}" sibTransId="{AF4C8530-CA3E-0744-8FDA-3B22BF022837}"/>
    <dgm:cxn modelId="{89C03CB7-98B1-5F44-B0D9-47891056776D}" type="presOf" srcId="{35B1F2A5-5855-B341-BD39-A482B0AD5AE2}" destId="{5A4834A4-EF41-E14D-A04B-C800E45C222C}" srcOrd="0" destOrd="0" presId="urn:microsoft.com/office/officeart/2009/3/layout/IncreasingArrowsProcess"/>
    <dgm:cxn modelId="{20A3A6C0-F704-5546-8C44-D6AEEE9E975E}" type="presParOf" srcId="{B2C46E54-6D35-B942-A355-A7E9DF998DA6}" destId="{5A4834A4-EF41-E14D-A04B-C800E45C222C}" srcOrd="0" destOrd="0" presId="urn:microsoft.com/office/officeart/2009/3/layout/IncreasingArrowsProcess"/>
    <dgm:cxn modelId="{0CC23CFA-AFA6-1149-8B1D-EEBF8D71CA63}" type="presParOf" srcId="{B2C46E54-6D35-B942-A355-A7E9DF998DA6}" destId="{75E4E333-0504-E14F-8DB5-71C9F4F8E826}" srcOrd="1" destOrd="0" presId="urn:microsoft.com/office/officeart/2009/3/layout/IncreasingArrowsProcess"/>
    <dgm:cxn modelId="{C59D8355-E58A-7B42-A1BC-DD4B3CA47D3A}" type="presParOf" srcId="{B2C46E54-6D35-B942-A355-A7E9DF998DA6}" destId="{7A3346AF-8B2F-AB46-8D73-421B7ABACD85}" srcOrd="2" destOrd="0" presId="urn:microsoft.com/office/officeart/2009/3/layout/IncreasingArrowsProcess"/>
    <dgm:cxn modelId="{72BE519E-C0D5-C84E-88D5-F83ABA527174}" type="presParOf" srcId="{B2C46E54-6D35-B942-A355-A7E9DF998DA6}" destId="{E89A307A-8C2F-9E44-A200-D7587FF50E76}" srcOrd="3" destOrd="0" presId="urn:microsoft.com/office/officeart/2009/3/layout/IncreasingArrowsProcess"/>
    <dgm:cxn modelId="{FDEC01C1-07D1-FA40-AF57-863596BC0D5D}" type="presParOf" srcId="{B2C46E54-6D35-B942-A355-A7E9DF998DA6}" destId="{EC15A210-7A1D-D04E-8178-06F7FAB4A18C}" srcOrd="4" destOrd="0" presId="urn:microsoft.com/office/officeart/2009/3/layout/IncreasingArrowsProcess"/>
    <dgm:cxn modelId="{48B5BE68-F583-0D40-BFAB-99DDEF5B754C}" type="presParOf" srcId="{B2C46E54-6D35-B942-A355-A7E9DF998DA6}" destId="{0FEF6326-8B5D-7A4D-B3A5-6E6BE8C95FB2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834A4-EF41-E14D-A04B-C800E45C222C}">
      <dsp:nvSpPr>
        <dsp:cNvPr id="0" name=""/>
        <dsp:cNvSpPr/>
      </dsp:nvSpPr>
      <dsp:spPr>
        <a:xfrm>
          <a:off x="0" y="89321"/>
          <a:ext cx="9144000" cy="1331714"/>
        </a:xfrm>
        <a:prstGeom prst="rightArrow">
          <a:avLst>
            <a:gd name="adj1" fmla="val 50000"/>
            <a:gd name="adj2" fmla="val 50000"/>
          </a:avLst>
        </a:prstGeom>
        <a:solidFill>
          <a:srgbClr val="2C389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21141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PRESENT EXPERIMENTS</a:t>
          </a:r>
        </a:p>
      </dsp:txBody>
      <dsp:txXfrm>
        <a:off x="0" y="422250"/>
        <a:ext cx="8811072" cy="665857"/>
      </dsp:txXfrm>
    </dsp:sp>
    <dsp:sp modelId="{75E4E333-0504-E14F-8DB5-71C9F4F8E826}">
      <dsp:nvSpPr>
        <dsp:cNvPr id="0" name=""/>
        <dsp:cNvSpPr/>
      </dsp:nvSpPr>
      <dsp:spPr>
        <a:xfrm>
          <a:off x="0" y="1091261"/>
          <a:ext cx="2816352" cy="2565373"/>
        </a:xfrm>
        <a:prstGeom prst="rect">
          <a:avLst/>
        </a:prstGeom>
        <a:solidFill>
          <a:schemeClr val="bg1">
            <a:lumMod val="8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Demonstrating </a:t>
          </a:r>
          <a:br>
            <a:rPr lang="en-US" sz="2200" kern="1200" dirty="0"/>
          </a:br>
          <a:r>
            <a:rPr lang="en-US" sz="2200" b="1" kern="1200" dirty="0"/>
            <a:t>100 GV/m </a:t>
          </a:r>
          <a:r>
            <a:rPr lang="en-US" sz="2200" kern="1200" dirty="0"/>
            <a:t>routinely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Demonstrating </a:t>
          </a:r>
          <a:r>
            <a:rPr lang="en-US" sz="2200" b="1" kern="1200" dirty="0" err="1"/>
            <a:t>GeV</a:t>
          </a:r>
          <a:r>
            <a:rPr lang="en-US" sz="2200" kern="1200" dirty="0"/>
            <a:t> electron beams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Demonstrating basic </a:t>
          </a:r>
          <a:r>
            <a:rPr lang="en-US" sz="2200" b="1" kern="1200" dirty="0"/>
            <a:t>quality</a:t>
          </a:r>
        </a:p>
      </dsp:txBody>
      <dsp:txXfrm>
        <a:off x="0" y="1091261"/>
        <a:ext cx="2816352" cy="2565373"/>
      </dsp:txXfrm>
    </dsp:sp>
    <dsp:sp modelId="{7A3346AF-8B2F-AB46-8D73-421B7ABACD85}">
      <dsp:nvSpPr>
        <dsp:cNvPr id="0" name=""/>
        <dsp:cNvSpPr/>
      </dsp:nvSpPr>
      <dsp:spPr>
        <a:xfrm>
          <a:off x="2816351" y="682644"/>
          <a:ext cx="6327648" cy="1331714"/>
        </a:xfrm>
        <a:prstGeom prst="rightArrow">
          <a:avLst>
            <a:gd name="adj1" fmla="val 50000"/>
            <a:gd name="adj2" fmla="val 50000"/>
          </a:avLst>
        </a:prstGeom>
        <a:solidFill>
          <a:srgbClr val="2B7AE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1141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EuPRAXIA</a:t>
          </a:r>
          <a:r>
            <a:rPr lang="en-US" sz="2400" b="1" kern="12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 </a:t>
          </a:r>
          <a:r>
            <a:rPr lang="en-US" sz="2200" b="1" kern="12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INFRASTRUCTURE</a:t>
          </a:r>
        </a:p>
      </dsp:txBody>
      <dsp:txXfrm>
        <a:off x="2816351" y="1015573"/>
        <a:ext cx="5994720" cy="665857"/>
      </dsp:txXfrm>
    </dsp:sp>
    <dsp:sp modelId="{E89A307A-8C2F-9E44-A200-D7587FF50E76}">
      <dsp:nvSpPr>
        <dsp:cNvPr id="0" name=""/>
        <dsp:cNvSpPr/>
      </dsp:nvSpPr>
      <dsp:spPr>
        <a:xfrm>
          <a:off x="2816351" y="1695489"/>
          <a:ext cx="2816352" cy="3290937"/>
        </a:xfrm>
        <a:prstGeom prst="rect">
          <a:avLst/>
        </a:prstGeom>
        <a:solidFill>
          <a:schemeClr val="bg1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/>
            <a:t>Engineering a high quality, compact plasma accelerator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/>
            <a:t>5 </a:t>
          </a:r>
          <a:r>
            <a:rPr lang="en-US" sz="2200" b="1" kern="1200" dirty="0" err="1"/>
            <a:t>GeV</a:t>
          </a:r>
          <a:r>
            <a:rPr lang="en-US" sz="2200" b="1" kern="1200" dirty="0"/>
            <a:t> electron beam for the </a:t>
          </a:r>
          <a:r>
            <a:rPr lang="en-US" sz="2200" b="1" kern="1200" dirty="0">
              <a:solidFill>
                <a:srgbClr val="FF0000"/>
              </a:solidFill>
            </a:rPr>
            <a:t>2020’s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/>
            <a:t>Demonstrating user readiness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/>
            <a:t>Pilot users from FEL, HEP, medicine, ...</a:t>
          </a:r>
        </a:p>
      </dsp:txBody>
      <dsp:txXfrm>
        <a:off x="2816351" y="1695489"/>
        <a:ext cx="2816352" cy="3290937"/>
      </dsp:txXfrm>
    </dsp:sp>
    <dsp:sp modelId="{EC15A210-7A1D-D04E-8178-06F7FAB4A18C}">
      <dsp:nvSpPr>
        <dsp:cNvPr id="0" name=""/>
        <dsp:cNvSpPr/>
      </dsp:nvSpPr>
      <dsp:spPr>
        <a:xfrm>
          <a:off x="5632704" y="1325774"/>
          <a:ext cx="3511296" cy="1331714"/>
        </a:xfrm>
        <a:prstGeom prst="rightArrow">
          <a:avLst>
            <a:gd name="adj1" fmla="val 5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21141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PRODUCTION FACILITIES</a:t>
          </a:r>
        </a:p>
      </dsp:txBody>
      <dsp:txXfrm>
        <a:off x="5632704" y="1658703"/>
        <a:ext cx="3178368" cy="665857"/>
      </dsp:txXfrm>
    </dsp:sp>
    <dsp:sp modelId="{0FEF6326-8B5D-7A4D-B3A5-6E6BE8C95FB2}">
      <dsp:nvSpPr>
        <dsp:cNvPr id="0" name=""/>
        <dsp:cNvSpPr/>
      </dsp:nvSpPr>
      <dsp:spPr>
        <a:xfrm>
          <a:off x="5632704" y="2303539"/>
          <a:ext cx="2816352" cy="2277599"/>
        </a:xfrm>
        <a:prstGeom prst="rect">
          <a:avLst/>
        </a:prstGeom>
        <a:solidFill>
          <a:srgbClr val="D9D9D9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Plasma-based </a:t>
          </a:r>
          <a:r>
            <a:rPr lang="en-US" sz="2200" b="1" kern="1200" dirty="0"/>
            <a:t>linear collider</a:t>
          </a:r>
          <a:r>
            <a:rPr lang="en-US" sz="2200" kern="1200" dirty="0"/>
            <a:t> in </a:t>
          </a:r>
          <a:r>
            <a:rPr lang="en-US" sz="2200" kern="1200" dirty="0">
              <a:solidFill>
                <a:srgbClr val="FF0000"/>
              </a:solidFill>
            </a:rPr>
            <a:t>2040’s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Plasma-based </a:t>
          </a:r>
          <a:r>
            <a:rPr lang="en-US" sz="2200" b="1" kern="1200" dirty="0"/>
            <a:t>FEL</a:t>
          </a:r>
          <a:r>
            <a:rPr lang="en-US" sz="2200" kern="1200" dirty="0"/>
            <a:t> in </a:t>
          </a:r>
          <a:r>
            <a:rPr lang="en-US" sz="2200" kern="1200" dirty="0">
              <a:solidFill>
                <a:srgbClr val="FF0000"/>
              </a:solidFill>
            </a:rPr>
            <a:t>2030’s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/>
            <a:t>Medical, industrial</a:t>
          </a:r>
          <a:r>
            <a:rPr lang="en-US" sz="2200" kern="1200" dirty="0"/>
            <a:t> </a:t>
          </a:r>
          <a:br>
            <a:rPr lang="en-US" sz="2200" kern="1200" dirty="0"/>
          </a:br>
          <a:r>
            <a:rPr lang="en-US" sz="2200" kern="1200" dirty="0"/>
            <a:t>applications soon</a:t>
          </a:r>
        </a:p>
      </dsp:txBody>
      <dsp:txXfrm>
        <a:off x="5632704" y="2303539"/>
        <a:ext cx="2816352" cy="22775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0C02E-F501-5640-A83E-601922F492D9}" type="datetimeFigureOut">
              <a:rPr lang="en-US" smtClean="0"/>
              <a:t>19.11.17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F9108-217C-6A47-9583-67AAB85B9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23045-62E1-423E-95BD-74C8F6DDECBF}" type="datetimeFigureOut">
              <a:rPr lang="en-GB" smtClean="0"/>
              <a:t>19.11.17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9D360-123F-4A65-95FD-0405FD1E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402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9D360-123F-4A65-95FD-0405FD1E1B0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220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9D360-123F-4A65-95FD-0405FD1E1B0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30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9D360-123F-4A65-95FD-0405FD1E1B02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11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3444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9D360-123F-4A65-95FD-0405FD1E1B0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094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9D360-123F-4A65-95FD-0405FD1E1B02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16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3444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9D360-123F-4A65-95FD-0405FD1E1B02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094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2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22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23.png"/><Relationship Id="rId9" Type="http://schemas.openxmlformats.org/officeDocument/2006/relationships/image" Target="../media/image9.png"/><Relationship Id="rId10" Type="http://schemas.openxmlformats.org/officeDocument/2006/relationships/image" Target="../media/image24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Relationship Id="rId3" Type="http://schemas.openxmlformats.org/officeDocument/2006/relationships/image" Target="../media/image31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0.png"/><Relationship Id="rId3" Type="http://schemas.openxmlformats.org/officeDocument/2006/relationships/image" Target="../media/image31.jpe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2856"/>
            <a:ext cx="6624736" cy="93274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36" y="3180161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35" y="182234"/>
            <a:ext cx="256267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220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20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220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220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220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3" y="6439390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4228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04" y="6453035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8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490814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6255888" y="0"/>
            <a:ext cx="2901624" cy="7027333"/>
          </a:xfrm>
          <a:prstGeom prst="rect">
            <a:avLst/>
          </a:prstGeom>
          <a:gradFill flip="none" rotWithShape="1">
            <a:gsLst>
              <a:gs pos="39000">
                <a:srgbClr val="2A4D8A"/>
              </a:gs>
              <a:gs pos="100000">
                <a:srgbClr val="FFFFFF"/>
              </a:gs>
              <a:gs pos="99000">
                <a:srgbClr val="1C287A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465113" y="-10455"/>
            <a:ext cx="2598993" cy="10162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8011898" y="72461"/>
            <a:ext cx="1052917" cy="933368"/>
            <a:chOff x="-1" y="-7"/>
            <a:chExt cx="1052917" cy="933368"/>
          </a:xfrm>
        </p:grpSpPr>
        <p:pic>
          <p:nvPicPr>
            <p:cNvPr id="27" name="Picture 2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-7"/>
              <a:ext cx="1052917" cy="702242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 userDrawn="1"/>
          </p:nvSpPr>
          <p:spPr>
            <a:xfrm>
              <a:off x="23907" y="656362"/>
              <a:ext cx="9954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200" b="1" dirty="0">
                  <a:solidFill>
                    <a:srgbClr val="2D3C7F"/>
                  </a:solidFill>
                  <a:latin typeface="Calibri"/>
                </a:rPr>
                <a:t>Horizon2020</a:t>
              </a:r>
            </a:p>
          </p:txBody>
        </p:sp>
      </p:grp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345" y="72460"/>
            <a:ext cx="1522413" cy="769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9147"/>
            <a:ext cx="6365757" cy="69011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506" y="5723290"/>
            <a:ext cx="2550713" cy="666928"/>
          </a:xfrm>
          <a:noFill/>
          <a:ln>
            <a:noFill/>
          </a:ln>
          <a:effectLst/>
        </p:spPr>
        <p:txBody>
          <a:bodyPr/>
          <a:lstStyle>
            <a:lvl1pPr>
              <a:defRPr sz="2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09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5302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3658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2359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70699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1712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762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336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en-US" dirty="0" smtClean="0"/>
              <a:t>R. </a:t>
            </a:r>
            <a:r>
              <a:rPr lang="en-US" dirty="0" err="1" smtClean="0"/>
              <a:t>Aßmann</a:t>
            </a:r>
            <a:r>
              <a:rPr lang="en-US" dirty="0" smtClean="0"/>
              <a:t> (DESY) - EuPRAXIA </a:t>
            </a:r>
            <a:r>
              <a:rPr lang="en-US" dirty="0" smtClean="0"/>
              <a:t>YM 2017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571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33298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56470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08435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87355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376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595840"/>
            <a:ext cx="3312368" cy="93274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43587" y="3560706"/>
            <a:ext cx="2590801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endParaRPr lang="en-GB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4139952" y="167149"/>
            <a:ext cx="439248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30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3000" dirty="0">
                <a:solidFill>
                  <a:prstClr val="white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3000" dirty="0">
                <a:solidFill>
                  <a:prstClr val="white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223954" y="6402814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prstClr val="white"/>
                </a:solidFill>
                <a:latin typeface="Calibri"/>
              </a:rPr>
              <a:t>This project has received funding from the European Union’s Horizon 2020 research and innovation programme under grant agreement No 653782.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23955" y="4367538"/>
            <a:ext cx="3309466" cy="1941781"/>
            <a:chOff x="223955" y="4151514"/>
            <a:chExt cx="3309466" cy="1941781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907797" y="3467672"/>
              <a:ext cx="1941781" cy="33094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0" name="Group 9"/>
            <p:cNvGrpSpPr/>
            <p:nvPr userDrawn="1"/>
          </p:nvGrpSpPr>
          <p:grpSpPr>
            <a:xfrm>
              <a:off x="466286" y="4383011"/>
              <a:ext cx="2824802" cy="1478788"/>
              <a:chOff x="461901" y="4383011"/>
              <a:chExt cx="2824802" cy="1478788"/>
            </a:xfrm>
          </p:grpSpPr>
          <p:pic>
            <p:nvPicPr>
              <p:cNvPr id="27" name="Picture 26"/>
              <p:cNvPicPr>
                <a:picLocks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1901" y="4383011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0" name="Picture 29" descr="de.png"/>
              <p:cNvPicPr>
                <a:picLocks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390576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1" name="Picture 30" descr="gb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8638" y="4405716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2" name="Picture 31" descr="fr.png"/>
              <p:cNvPicPr>
                <a:picLocks noChangeAspect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28759" y="4390576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3" name="Picture 32" descr="it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909772"/>
                <a:ext cx="627656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4" name="Picture 33" descr="p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4918757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6" name="Picture 35" descr="jp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896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7" name="Picture 36" descr="cz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546113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8" name="Picture 37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5461135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9" name="Picture 38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5403" y="4918757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0" name="Picture 39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1891" y="4909772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3" name="Picture 22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904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690721"/>
            <a:ext cx="3281901" cy="148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1098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itel_foot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76813"/>
            <a:ext cx="9199563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HG_LOGO_weissaufblau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3" y="6154738"/>
            <a:ext cx="1119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3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hteck 14"/>
          <p:cNvSpPr>
            <a:spLocks noChangeArrowheads="1"/>
          </p:cNvSpPr>
          <p:nvPr userDrawn="1"/>
        </p:nvSpPr>
        <p:spPr bwMode="auto">
          <a:xfrm>
            <a:off x="0" y="-12700"/>
            <a:ext cx="9144000" cy="1206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hteck 15"/>
          <p:cNvSpPr>
            <a:spLocks noChangeArrowheads="1"/>
          </p:cNvSpPr>
          <p:nvPr userDrawn="1"/>
        </p:nvSpPr>
        <p:spPr bwMode="auto">
          <a:xfrm>
            <a:off x="3016250" y="1092200"/>
            <a:ext cx="6127750" cy="107950"/>
          </a:xfrm>
          <a:prstGeom prst="rect">
            <a:avLst/>
          </a:prstGeom>
          <a:solidFill>
            <a:srgbClr val="0058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hteck 16"/>
          <p:cNvSpPr>
            <a:spLocks noChangeArrowheads="1"/>
          </p:cNvSpPr>
          <p:nvPr userDrawn="1"/>
        </p:nvSpPr>
        <p:spPr bwMode="auto">
          <a:xfrm>
            <a:off x="-114300" y="1092200"/>
            <a:ext cx="3136900" cy="107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65125" y="5173663"/>
            <a:ext cx="7159625" cy="549275"/>
          </a:xfrm>
        </p:spPr>
        <p:txBody>
          <a:bodyPr anchor="ctr"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0363" y="5587700"/>
            <a:ext cx="6065837" cy="541337"/>
          </a:xfrm>
        </p:spPr>
        <p:txBody>
          <a:bodyPr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2"/>
          </p:nvPr>
        </p:nvSpPr>
        <p:spPr>
          <a:xfrm>
            <a:off x="349250" y="274638"/>
            <a:ext cx="6559550" cy="685800"/>
          </a:xfrm>
        </p:spPr>
        <p:txBody>
          <a:bodyPr/>
          <a:lstStyle>
            <a:lvl1pPr marL="0" indent="0">
              <a:lnSpc>
                <a:spcPts val="2400"/>
              </a:lnSpc>
              <a:defRPr sz="2200" b="1" baseline="0">
                <a:solidFill>
                  <a:srgbClr val="00589C"/>
                </a:solidFill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de-DE" smtClean="0">
                <a:solidFill>
                  <a:srgbClr val="000000"/>
                </a:solidFill>
                <a:cs typeface="Arial"/>
              </a:rPr>
              <a:t>R. Aßmann (DESY) - EuPRAXIA YM 2017</a:t>
            </a:r>
            <a:endParaRPr lang="de-DE">
              <a:solidFill>
                <a:srgbClr val="000000"/>
              </a:solidFill>
              <a:cs typeface="Arial"/>
            </a:endParaRP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dt" sz="quarter" idx="14"/>
          </p:nvPr>
        </p:nvSpPr>
        <p:spPr bwMode="auto">
          <a:xfrm>
            <a:off x="396875" y="640238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989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499" y="278651"/>
            <a:ext cx="8388965" cy="54006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529" y="1088740"/>
            <a:ext cx="8415935" cy="4905545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8D276C02-583E-BA47-B494-31D954B7DD1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3177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100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D9C2BF69-B2A7-284C-916D-94738525260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4659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F58CA04A-FDCE-C049-8710-6CFD519D4BE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9197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2296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620000"/>
            <a:ext cx="3960000" cy="79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80000" y="1620000"/>
            <a:ext cx="3960000" cy="828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8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8AFEE8F2-CFA8-634D-AC49-AA6FC660FA79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72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</a:t>
            </a:r>
            <a:r>
              <a:rPr lang="en-US" dirty="0" err="1" smtClean="0"/>
              <a:t>Aßmann</a:t>
            </a:r>
            <a:r>
              <a:rPr lang="en-US" dirty="0" smtClean="0"/>
              <a:t> (DESY) - EuPRAXIA </a:t>
            </a:r>
            <a:r>
              <a:rPr lang="en-US" dirty="0" smtClean="0"/>
              <a:t>YM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C866D552-1118-7747-8730-3680F5E61B8F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427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D1C7B452-BF4F-4F45-8CB0-F0632A65AB23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453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9" y="360000"/>
            <a:ext cx="3060000" cy="12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11750" cy="594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620000"/>
            <a:ext cx="3060000" cy="468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DCE5CFDA-2551-2B41-955D-82E6105D72AD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1434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745A7E41-D7F5-FE44-9580-306BEA15390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0284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08042DDC-D272-0949-936F-B34DC66CDD7D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624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80163" y="360000"/>
            <a:ext cx="2057400" cy="52927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06375" y="360000"/>
            <a:ext cx="6021388" cy="52927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9CD196AC-BF32-3048-8222-676D338502A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931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398963" y="1600200"/>
            <a:ext cx="4038600" cy="1900238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398963" y="3652838"/>
            <a:ext cx="4038600" cy="190023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FEC35F4C-229F-0747-ADF7-53343F71A837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0690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1DF854A7-4211-6544-943E-FE2B7E9CA940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9801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07963" y="1600200"/>
            <a:ext cx="8229600" cy="3952875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39FB81A2-8F47-194B-81E2-399FE3EC778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8624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464682EC-AB85-6B45-A437-194B9B9DB4E2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661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itel_foot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76813"/>
            <a:ext cx="9199563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HG_LOGO_weissaufblau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3" y="6154738"/>
            <a:ext cx="1119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3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hteck 14"/>
          <p:cNvSpPr>
            <a:spLocks noChangeArrowheads="1"/>
          </p:cNvSpPr>
          <p:nvPr userDrawn="1"/>
        </p:nvSpPr>
        <p:spPr bwMode="auto">
          <a:xfrm>
            <a:off x="0" y="-12700"/>
            <a:ext cx="9144000" cy="1206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hteck 15"/>
          <p:cNvSpPr>
            <a:spLocks noChangeArrowheads="1"/>
          </p:cNvSpPr>
          <p:nvPr userDrawn="1"/>
        </p:nvSpPr>
        <p:spPr bwMode="auto">
          <a:xfrm>
            <a:off x="3016250" y="1092200"/>
            <a:ext cx="6127750" cy="107950"/>
          </a:xfrm>
          <a:prstGeom prst="rect">
            <a:avLst/>
          </a:prstGeom>
          <a:solidFill>
            <a:srgbClr val="0058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hteck 16"/>
          <p:cNvSpPr>
            <a:spLocks noChangeArrowheads="1"/>
          </p:cNvSpPr>
          <p:nvPr userDrawn="1"/>
        </p:nvSpPr>
        <p:spPr bwMode="auto">
          <a:xfrm>
            <a:off x="-114300" y="1092200"/>
            <a:ext cx="3136900" cy="107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65125" y="5173663"/>
            <a:ext cx="7159625" cy="549275"/>
          </a:xfrm>
        </p:spPr>
        <p:txBody>
          <a:bodyPr anchor="ctr"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0363" y="5587700"/>
            <a:ext cx="6065837" cy="541337"/>
          </a:xfrm>
        </p:spPr>
        <p:txBody>
          <a:bodyPr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2"/>
          </p:nvPr>
        </p:nvSpPr>
        <p:spPr>
          <a:xfrm>
            <a:off x="349250" y="274638"/>
            <a:ext cx="6559550" cy="685800"/>
          </a:xfrm>
        </p:spPr>
        <p:txBody>
          <a:bodyPr/>
          <a:lstStyle>
            <a:lvl1pPr marL="0" indent="0">
              <a:lnSpc>
                <a:spcPts val="2400"/>
              </a:lnSpc>
              <a:defRPr sz="2200" b="1" baseline="0">
                <a:solidFill>
                  <a:srgbClr val="00589C"/>
                </a:solidFill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de-DE" smtClean="0">
                <a:solidFill>
                  <a:srgbClr val="000000"/>
                </a:solidFill>
                <a:cs typeface="Arial"/>
              </a:rPr>
              <a:t>R. Aßmann (DESY) - EuPRAXIA YM 2017</a:t>
            </a:r>
            <a:endParaRPr lang="de-DE">
              <a:solidFill>
                <a:srgbClr val="000000"/>
              </a:solidFill>
              <a:cs typeface="Arial"/>
            </a:endParaRP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dt" sz="quarter" idx="14"/>
          </p:nvPr>
        </p:nvSpPr>
        <p:spPr bwMode="auto">
          <a:xfrm>
            <a:off x="396875" y="640238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9558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499" y="278651"/>
            <a:ext cx="8388965" cy="54006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529" y="1088740"/>
            <a:ext cx="8415935" cy="4905545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8D276C02-583E-BA47-B494-31D954B7DD1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2534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100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D9C2BF69-B2A7-284C-916D-94738525260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4498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F58CA04A-FDCE-C049-8710-6CFD519D4BE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1748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2296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620000"/>
            <a:ext cx="3960000" cy="79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80000" y="1620000"/>
            <a:ext cx="3960000" cy="828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8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8AFEE8F2-CFA8-634D-AC49-AA6FC660FA79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0411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C866D552-1118-7747-8730-3680F5E61B8F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53949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D1C7B452-BF4F-4F45-8CB0-F0632A65AB23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825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9" y="360000"/>
            <a:ext cx="3060000" cy="12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11750" cy="594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620000"/>
            <a:ext cx="3060000" cy="468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DCE5CFDA-2551-2B41-955D-82E6105D72AD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0152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745A7E41-D7F5-FE44-9580-306BEA15390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85295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08042DDC-D272-0949-936F-B34DC66CDD7D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690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80163" y="360000"/>
            <a:ext cx="2057400" cy="52927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06375" y="360000"/>
            <a:ext cx="6021388" cy="52927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9CD196AC-BF32-3048-8222-676D338502A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0052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398963" y="1600200"/>
            <a:ext cx="4038600" cy="1900238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398963" y="3652838"/>
            <a:ext cx="4038600" cy="190023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FEC35F4C-229F-0747-ADF7-53343F71A837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4634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1DF854A7-4211-6544-943E-FE2B7E9CA940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25780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07963" y="1600200"/>
            <a:ext cx="8229600" cy="3952875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39FB81A2-8F47-194B-81E2-399FE3EC778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2007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464682EC-AB85-6B45-A437-194B9B9DB4E2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8092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2856"/>
            <a:ext cx="6624736" cy="93274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36" y="3180161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35" y="182234"/>
            <a:ext cx="256267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220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20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220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2200">
                <a:solidFill>
                  <a:prstClr val="white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2200">
                <a:solidFill>
                  <a:prstClr val="white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3" y="6439390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solidFill>
                  <a:prstClr val="white"/>
                </a:solidFill>
                <a:latin typeface="Calibri"/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4228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04" y="6453035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8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4160293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>
                <a:solidFill>
                  <a:srgbClr val="0070C0"/>
                </a:solidFill>
                <a:latin typeface="Calibri"/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336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en-US" smtClean="0">
                <a:latin typeface="Calibri"/>
              </a:rPr>
              <a:t>R. Aßmann (DESY) - EuPRAXIA YM 2017</a:t>
            </a:r>
            <a:endParaRPr lang="en-GB" dirty="0">
              <a:latin typeface="Calibri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571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>
                <a:latin typeface="Calibri"/>
              </a:rPr>
              <a:pPr/>
              <a:t>‹#›</a:t>
            </a:fld>
            <a:endParaRPr lang="en-GB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855250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7502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203068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5443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99194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13958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961065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309976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11270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972583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96597985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2856"/>
            <a:ext cx="6624736" cy="93274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36" y="3180161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35" y="182234"/>
            <a:ext cx="256267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220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20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220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2200">
                <a:solidFill>
                  <a:prstClr val="white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2200">
                <a:solidFill>
                  <a:prstClr val="white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3" y="6439390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solidFill>
                  <a:prstClr val="white"/>
                </a:solidFill>
                <a:latin typeface="Calibri"/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4228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04" y="6453035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8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24953004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>
                <a:solidFill>
                  <a:srgbClr val="0070C0"/>
                </a:solidFill>
                <a:latin typeface="Calibri"/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336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en-US" dirty="0" smtClean="0">
                <a:latin typeface="Calibri"/>
              </a:rPr>
              <a:t>R. </a:t>
            </a:r>
            <a:r>
              <a:rPr lang="en-US" dirty="0" err="1" smtClean="0">
                <a:latin typeface="Calibri"/>
              </a:rPr>
              <a:t>Aßmann</a:t>
            </a:r>
            <a:r>
              <a:rPr lang="en-US" dirty="0" smtClean="0">
                <a:latin typeface="Calibri"/>
              </a:rPr>
              <a:t> (DESY) - EuPRAXIA YM 2017</a:t>
            </a:r>
            <a:endParaRPr lang="en-GB" dirty="0">
              <a:latin typeface="Calibri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571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>
                <a:latin typeface="Calibri"/>
              </a:rPr>
              <a:pPr/>
              <a:t>‹#›</a:t>
            </a:fld>
            <a:endParaRPr lang="en-GB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068847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Aßmann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0579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63810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90939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334977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90122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53823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880101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91325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580074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9330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8.png"/><Relationship Id="rId15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39.xml"/><Relationship Id="rId16" Type="http://schemas.openxmlformats.org/officeDocument/2006/relationships/theme" Target="../theme/theme3.xml"/><Relationship Id="rId17" Type="http://schemas.openxmlformats.org/officeDocument/2006/relationships/image" Target="../media/image27.png"/><Relationship Id="rId18" Type="http://schemas.openxmlformats.org/officeDocument/2006/relationships/image" Target="../media/image28.jpeg"/><Relationship Id="rId19" Type="http://schemas.openxmlformats.org/officeDocument/2006/relationships/image" Target="../media/image29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54.xml"/><Relationship Id="rId16" Type="http://schemas.openxmlformats.org/officeDocument/2006/relationships/theme" Target="../theme/theme4.xml"/><Relationship Id="rId17" Type="http://schemas.openxmlformats.org/officeDocument/2006/relationships/image" Target="../media/image27.png"/><Relationship Id="rId18" Type="http://schemas.openxmlformats.org/officeDocument/2006/relationships/image" Target="../media/image28.jpeg"/><Relationship Id="rId19" Type="http://schemas.openxmlformats.org/officeDocument/2006/relationships/image" Target="../media/image29.png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66.xml"/><Relationship Id="rId13" Type="http://schemas.openxmlformats.org/officeDocument/2006/relationships/theme" Target="../theme/theme5.xml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78.xml"/><Relationship Id="rId13" Type="http://schemas.openxmlformats.org/officeDocument/2006/relationships/theme" Target="../theme/theme6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R. </a:t>
            </a:r>
            <a:r>
              <a:rPr lang="en-US" dirty="0" err="1" smtClean="0"/>
              <a:t>Aßmann</a:t>
            </a:r>
            <a:r>
              <a:rPr lang="en-US" dirty="0" smtClean="0"/>
              <a:t> (DESY) - EuPRAXIA </a:t>
            </a:r>
            <a:r>
              <a:rPr lang="en-US" dirty="0" smtClean="0"/>
              <a:t>YM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56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 rot="10800000">
            <a:off x="0" y="6417233"/>
            <a:ext cx="9144000" cy="440765"/>
          </a:xfrm>
          <a:prstGeom prst="rect">
            <a:avLst/>
          </a:prstGeom>
          <a:solidFill>
            <a:srgbClr val="D4D4E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0" y="0"/>
            <a:ext cx="9144000" cy="1023473"/>
          </a:xfrm>
          <a:prstGeom prst="rect">
            <a:avLst/>
          </a:prstGeom>
          <a:solidFill>
            <a:srgbClr val="D4D4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48829" y="1145"/>
            <a:ext cx="5914817" cy="1022328"/>
          </a:xfrm>
          <a:prstGeom prst="rect">
            <a:avLst/>
          </a:prstGeom>
          <a:solidFill>
            <a:srgbClr val="D4D4E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82" y="1166906"/>
            <a:ext cx="8958024" cy="5138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082" y="6521831"/>
            <a:ext cx="2133600" cy="274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31"/>
            <a:ext cx="2895600" cy="274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0506" y="6521830"/>
            <a:ext cx="2133600" cy="274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044763" y="68383"/>
            <a:ext cx="1052917" cy="933368"/>
            <a:chOff x="-1" y="-7"/>
            <a:chExt cx="1052917" cy="933368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-7"/>
              <a:ext cx="1052917" cy="70224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 userDrawn="1"/>
          </p:nvSpPr>
          <p:spPr>
            <a:xfrm>
              <a:off x="23907" y="656362"/>
              <a:ext cx="9954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200" b="1" dirty="0">
                  <a:solidFill>
                    <a:srgbClr val="2D3C7F"/>
                  </a:solidFill>
                  <a:latin typeface="Calibri"/>
                </a:rPr>
                <a:t>Horizon2020</a:t>
              </a:r>
            </a:p>
          </p:txBody>
        </p:sp>
      </p:grpSp>
      <p:cxnSp>
        <p:nvCxnSpPr>
          <p:cNvPr id="20" name="Straight Connector 19"/>
          <p:cNvCxnSpPr/>
          <p:nvPr userDrawn="1"/>
        </p:nvCxnSpPr>
        <p:spPr>
          <a:xfrm>
            <a:off x="7966634" y="0"/>
            <a:ext cx="0" cy="1022328"/>
          </a:xfrm>
          <a:prstGeom prst="line">
            <a:avLst/>
          </a:prstGeom>
          <a:ln w="3175" cmpd="sng">
            <a:solidFill>
              <a:srgbClr val="2D3C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2048829" y="1145"/>
            <a:ext cx="0" cy="1022328"/>
          </a:xfrm>
          <a:prstGeom prst="line">
            <a:avLst/>
          </a:prstGeom>
          <a:ln w="3175" cmpd="sng">
            <a:solidFill>
              <a:srgbClr val="2D3C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2034806" cy="102840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0" y="102840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607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rgbClr val="2D3C7F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41427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41427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41427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41427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rgbClr val="41427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lien_footer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26225"/>
            <a:ext cx="91567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60363" y="284163"/>
            <a:ext cx="6751637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</a:t>
            </a:r>
            <a:br>
              <a:rPr lang="de-DE"/>
            </a:br>
            <a:r>
              <a:rPr lang="de-DE"/>
              <a:t>Unterzeile manuell auf Seite umfärben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363" y="1619250"/>
            <a:ext cx="85232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Die farbigen Sekundärfarben fungieren sowohl als Codierung (Navigation) innerhalb der Kommunikation als auch zur Auflockerung des gesamten visuellen Auftritts. </a:t>
            </a:r>
          </a:p>
          <a:p>
            <a:pPr lvl="1"/>
            <a:r>
              <a:rPr lang="de-DE"/>
              <a:t>Mastertextformat bearbeiten</a:t>
            </a:r>
          </a:p>
          <a:p>
            <a:pPr lvl="1"/>
            <a:r>
              <a:rPr lang="de-DE"/>
              <a:t>Als weitere Sekundärfarben ergänzen drei Grautöne Seriosität und Neutralität.</a:t>
            </a:r>
          </a:p>
          <a:p>
            <a:pPr lvl="1"/>
            <a:r>
              <a:rPr lang="de-DE"/>
              <a:t>Die farbigen Sekundärfarben fungieren sowohl als Codierung (Navigation) innerhalb der Kommunikation als auch zur Auflockerung des gesamten visuellen Auftritts.</a:t>
            </a:r>
          </a:p>
          <a:p>
            <a:pPr lvl="2"/>
            <a:r>
              <a:rPr lang="de-DE"/>
              <a:t>Punkt x</a:t>
            </a:r>
          </a:p>
          <a:p>
            <a:pPr lvl="2"/>
            <a:r>
              <a:rPr lang="de-DE"/>
              <a:t>Punkt y</a:t>
            </a:r>
          </a:p>
        </p:txBody>
      </p:sp>
      <p:sp>
        <p:nvSpPr>
          <p:cNvPr id="5949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7825" y="6578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t>SEITE </a:t>
            </a:r>
            <a:fld id="{116B10A0-31D5-B742-BA13-053EB826AD76}" type="slidenum"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030" name="Picture 6" descr="HG_LOGO_blau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8250" y="6115050"/>
            <a:ext cx="123190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9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613" y="6173788"/>
            <a:ext cx="9461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5394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</p:sldLayoutIdLst>
  <p:hf hdr="0" dt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defRPr sz="2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444500" indent="-2651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901700" indent="-2778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3pPr>
      <a:lvl4pPr marL="2365375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925763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33829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38401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42973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47545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lien_footer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26225"/>
            <a:ext cx="91567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60363" y="284163"/>
            <a:ext cx="6751637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</a:t>
            </a:r>
            <a:br>
              <a:rPr lang="de-DE"/>
            </a:br>
            <a:r>
              <a:rPr lang="de-DE"/>
              <a:t>Unterzeile manuell auf Seite umfärben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363" y="1619250"/>
            <a:ext cx="85232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Die farbigen Sekundärfarben fungieren sowohl als Codierung (Navigation) innerhalb der Kommunikation als auch zur Auflockerung des gesamten visuellen Auftritts. </a:t>
            </a:r>
          </a:p>
          <a:p>
            <a:pPr lvl="1"/>
            <a:r>
              <a:rPr lang="de-DE"/>
              <a:t>Mastertextformat bearbeiten</a:t>
            </a:r>
          </a:p>
          <a:p>
            <a:pPr lvl="1"/>
            <a:r>
              <a:rPr lang="de-DE"/>
              <a:t>Als weitere Sekundärfarben ergänzen drei Grautöne Seriosität und Neutralität.</a:t>
            </a:r>
          </a:p>
          <a:p>
            <a:pPr lvl="1"/>
            <a:r>
              <a:rPr lang="de-DE"/>
              <a:t>Die farbigen Sekundärfarben fungieren sowohl als Codierung (Navigation) innerhalb der Kommunikation als auch zur Auflockerung des gesamten visuellen Auftritts.</a:t>
            </a:r>
          </a:p>
          <a:p>
            <a:pPr lvl="2"/>
            <a:r>
              <a:rPr lang="de-DE"/>
              <a:t>Punkt x</a:t>
            </a:r>
          </a:p>
          <a:p>
            <a:pPr lvl="2"/>
            <a:r>
              <a:rPr lang="de-DE"/>
              <a:t>Punkt y</a:t>
            </a:r>
          </a:p>
        </p:txBody>
      </p:sp>
      <p:sp>
        <p:nvSpPr>
          <p:cNvPr id="5949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7825" y="6578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t>SEITE </a:t>
            </a:r>
            <a:fld id="{116B10A0-31D5-B742-BA13-053EB826AD76}" type="slidenum"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030" name="Picture 6" descr="HG_LOGO_blau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8250" y="6115050"/>
            <a:ext cx="123190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9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613" y="6173788"/>
            <a:ext cx="9461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2881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</p:sldLayoutIdLst>
  <p:hf hdr="0" dt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defRPr sz="2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444500" indent="-2651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901700" indent="-2778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3pPr>
      <a:lvl4pPr marL="2365375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925763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33829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38401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42973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47545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5485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Aßmann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(DESY) - EuPRAXIA YM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850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image" Target="../media/image4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image" Target="../media/image4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56.xml"/><Relationship Id="rId2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Relationship Id="rId3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image" Target="../media/image49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image" Target="../media/image49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image" Target="../media/image49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6.png"/><Relationship Id="rId12" Type="http://schemas.openxmlformats.org/officeDocument/2006/relationships/image" Target="../media/image67.png"/><Relationship Id="rId13" Type="http://schemas.openxmlformats.org/officeDocument/2006/relationships/image" Target="../media/image68.png"/><Relationship Id="rId14" Type="http://schemas.openxmlformats.org/officeDocument/2006/relationships/image" Target="../media/image69.png"/><Relationship Id="rId15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9" Type="http://schemas.openxmlformats.org/officeDocument/2006/relationships/image" Target="../media/image64.png"/><Relationship Id="rId10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Relationship Id="rId3" Type="http://schemas.openxmlformats.org/officeDocument/2006/relationships/image" Target="../media/image8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6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Relationship Id="rId3" Type="http://schemas.openxmlformats.org/officeDocument/2006/relationships/image" Target="../media/image9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13.jpeg"/><Relationship Id="rId21" Type="http://schemas.openxmlformats.org/officeDocument/2006/relationships/image" Target="../media/image114.png"/><Relationship Id="rId22" Type="http://schemas.openxmlformats.org/officeDocument/2006/relationships/image" Target="../media/image115.jpeg"/><Relationship Id="rId23" Type="http://schemas.openxmlformats.org/officeDocument/2006/relationships/image" Target="../media/image116.jpeg"/><Relationship Id="rId24" Type="http://schemas.openxmlformats.org/officeDocument/2006/relationships/image" Target="../media/image117.jpeg"/><Relationship Id="rId25" Type="http://schemas.openxmlformats.org/officeDocument/2006/relationships/image" Target="../media/image118.jpeg"/><Relationship Id="rId26" Type="http://schemas.openxmlformats.org/officeDocument/2006/relationships/image" Target="../media/image119.png"/><Relationship Id="rId27" Type="http://schemas.openxmlformats.org/officeDocument/2006/relationships/image" Target="../media/image120.png"/><Relationship Id="rId28" Type="http://schemas.openxmlformats.org/officeDocument/2006/relationships/image" Target="../media/image121.jpeg"/><Relationship Id="rId29" Type="http://schemas.openxmlformats.org/officeDocument/2006/relationships/image" Target="../media/image122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Relationship Id="rId4" Type="http://schemas.openxmlformats.org/officeDocument/2006/relationships/image" Target="../media/image97.png"/><Relationship Id="rId5" Type="http://schemas.openxmlformats.org/officeDocument/2006/relationships/image" Target="../media/image98.jpeg"/><Relationship Id="rId30" Type="http://schemas.openxmlformats.org/officeDocument/2006/relationships/image" Target="../media/image123.png"/><Relationship Id="rId31" Type="http://schemas.openxmlformats.org/officeDocument/2006/relationships/image" Target="../media/image124.jpeg"/><Relationship Id="rId32" Type="http://schemas.openxmlformats.org/officeDocument/2006/relationships/image" Target="../media/image125.png"/><Relationship Id="rId9" Type="http://schemas.openxmlformats.org/officeDocument/2006/relationships/image" Target="../media/image102.png"/><Relationship Id="rId6" Type="http://schemas.openxmlformats.org/officeDocument/2006/relationships/image" Target="../media/image99.jpeg"/><Relationship Id="rId7" Type="http://schemas.openxmlformats.org/officeDocument/2006/relationships/image" Target="../media/image100.jpeg"/><Relationship Id="rId8" Type="http://schemas.openxmlformats.org/officeDocument/2006/relationships/image" Target="../media/image101.png"/><Relationship Id="rId33" Type="http://schemas.openxmlformats.org/officeDocument/2006/relationships/image" Target="../media/image126.png"/><Relationship Id="rId34" Type="http://schemas.openxmlformats.org/officeDocument/2006/relationships/image" Target="../media/image127.jpeg"/><Relationship Id="rId35" Type="http://schemas.openxmlformats.org/officeDocument/2006/relationships/image" Target="../media/image128.jpeg"/><Relationship Id="rId36" Type="http://schemas.openxmlformats.org/officeDocument/2006/relationships/image" Target="../media/image129.png"/><Relationship Id="rId10" Type="http://schemas.openxmlformats.org/officeDocument/2006/relationships/image" Target="../media/image103.png"/><Relationship Id="rId11" Type="http://schemas.openxmlformats.org/officeDocument/2006/relationships/image" Target="../media/image104.jpeg"/><Relationship Id="rId12" Type="http://schemas.openxmlformats.org/officeDocument/2006/relationships/image" Target="../media/image105.png"/><Relationship Id="rId13" Type="http://schemas.openxmlformats.org/officeDocument/2006/relationships/image" Target="../media/image106.png"/><Relationship Id="rId14" Type="http://schemas.openxmlformats.org/officeDocument/2006/relationships/image" Target="../media/image107.png"/><Relationship Id="rId15" Type="http://schemas.openxmlformats.org/officeDocument/2006/relationships/image" Target="../media/image108.png"/><Relationship Id="rId16" Type="http://schemas.openxmlformats.org/officeDocument/2006/relationships/image" Target="../media/image109.png"/><Relationship Id="rId17" Type="http://schemas.openxmlformats.org/officeDocument/2006/relationships/image" Target="../media/image110.png"/><Relationship Id="rId18" Type="http://schemas.openxmlformats.org/officeDocument/2006/relationships/image" Target="../media/image111.png"/><Relationship Id="rId19" Type="http://schemas.openxmlformats.org/officeDocument/2006/relationships/image" Target="../media/image112.jpg"/><Relationship Id="rId37" Type="http://schemas.openxmlformats.org/officeDocument/2006/relationships/image" Target="../media/image130.png"/><Relationship Id="rId38" Type="http://schemas.openxmlformats.org/officeDocument/2006/relationships/image" Target="../media/image131.png"/><Relationship Id="rId39" Type="http://schemas.openxmlformats.org/officeDocument/2006/relationships/image" Target="../media/image132.jpeg"/><Relationship Id="rId40" Type="http://schemas.openxmlformats.org/officeDocument/2006/relationships/image" Target="../media/image133.jpeg"/><Relationship Id="rId41" Type="http://schemas.openxmlformats.org/officeDocument/2006/relationships/image" Target="../media/image134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5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6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4" Type="http://schemas.openxmlformats.org/officeDocument/2006/relationships/image" Target="../media/image140.png"/><Relationship Id="rId5" Type="http://schemas.openxmlformats.org/officeDocument/2006/relationships/image" Target="../media/image141.jpeg"/><Relationship Id="rId6" Type="http://schemas.openxmlformats.org/officeDocument/2006/relationships/image" Target="../media/image142.png"/><Relationship Id="rId7" Type="http://schemas.openxmlformats.org/officeDocument/2006/relationships/image" Target="../media/image143.png"/><Relationship Id="rId8" Type="http://schemas.openxmlformats.org/officeDocument/2006/relationships/image" Target="../media/image144.png"/><Relationship Id="rId9" Type="http://schemas.openxmlformats.org/officeDocument/2006/relationships/image" Target="../media/image28.jpeg"/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13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5" Type="http://schemas.openxmlformats.org/officeDocument/2006/relationships/image" Target="../media/image2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40.jpeg"/><Relationship Id="rId9" Type="http://schemas.openxmlformats.org/officeDocument/2006/relationships/image" Target="../media/image41.png"/><Relationship Id="rId10" Type="http://schemas.openxmlformats.org/officeDocument/2006/relationships/image" Target="../media/image42.png"/><Relationship Id="rId11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effectLst>
                  <a:glow rad="177800">
                    <a:srgbClr val="3B4479">
                      <a:alpha val="75000"/>
                    </a:srgbClr>
                  </a:glow>
                </a:effectLst>
              </a:rPr>
              <a:t>Status </a:t>
            </a:r>
            <a:r>
              <a:rPr lang="en-GB" sz="3200" dirty="0">
                <a:effectLst>
                  <a:glow rad="177800">
                    <a:srgbClr val="3B4479">
                      <a:alpha val="75000"/>
                    </a:srgbClr>
                  </a:glow>
                </a:effectLst>
              </a:rPr>
              <a:t>EuPRAXIA </a:t>
            </a:r>
            <a:r>
              <a:rPr lang="en-GB" sz="3200" dirty="0" smtClean="0">
                <a:effectLst>
                  <a:glow rad="177800">
                    <a:srgbClr val="3B4479">
                      <a:alpha val="75000"/>
                    </a:srgbClr>
                  </a:glow>
                </a:effectLst>
              </a:rPr>
              <a:t>Project (WP1)</a:t>
            </a:r>
            <a:endParaRPr lang="en-GB" sz="3200" dirty="0">
              <a:effectLst>
                <a:glow rad="177800">
                  <a:srgbClr val="3B4479">
                    <a:alpha val="75000"/>
                  </a:srgb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736" y="2924944"/>
            <a:ext cx="5976663" cy="1184943"/>
          </a:xfrm>
        </p:spPr>
        <p:txBody>
          <a:bodyPr>
            <a:noAutofit/>
          </a:bodyPr>
          <a:lstStyle/>
          <a:p>
            <a:r>
              <a:rPr lang="en-GB" sz="2000" b="1" dirty="0"/>
              <a:t>Ralph </a:t>
            </a:r>
            <a:r>
              <a:rPr lang="en-GB" sz="2000" b="1" dirty="0" err="1"/>
              <a:t>Aßmann</a:t>
            </a:r>
            <a:r>
              <a:rPr lang="en-GB" sz="2000" b="1" dirty="0"/>
              <a:t> (DESY) </a:t>
            </a:r>
          </a:p>
          <a:p>
            <a:r>
              <a:rPr lang="en-GB" sz="2000" b="1" dirty="0"/>
              <a:t>Coordinator EuPRAXIA collaboration</a:t>
            </a:r>
          </a:p>
          <a:p>
            <a:r>
              <a:rPr lang="en-US" sz="1800" dirty="0" smtClean="0"/>
              <a:t>Yearly Meeting 2017</a:t>
            </a:r>
            <a:endParaRPr lang="en-US" sz="1800" dirty="0"/>
          </a:p>
          <a:p>
            <a:r>
              <a:rPr lang="en-US" sz="1800" dirty="0"/>
              <a:t>November </a:t>
            </a:r>
            <a:r>
              <a:rPr lang="en-US" sz="1800" dirty="0" smtClean="0"/>
              <a:t>20</a:t>
            </a:r>
            <a:r>
              <a:rPr lang="en-US" sz="1800" baseline="30000" dirty="0" smtClean="0"/>
              <a:t>th</a:t>
            </a:r>
            <a:r>
              <a:rPr lang="en-US" sz="1800" dirty="0"/>
              <a:t>, 2017, </a:t>
            </a:r>
            <a:r>
              <a:rPr lang="en-US" sz="1800" dirty="0" err="1"/>
              <a:t>Lissabon</a:t>
            </a:r>
            <a:r>
              <a:rPr lang="en-US" sz="1800" dirty="0"/>
              <a:t>, Portugal</a:t>
            </a: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6237312"/>
            <a:ext cx="4154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ffectLst>
                  <a:glow rad="152400">
                    <a:srgbClr val="3A437E">
                      <a:alpha val="75000"/>
                    </a:srgbClr>
                  </a:glow>
                </a:effectLst>
              </a:rPr>
              <a:t>http://</a:t>
            </a:r>
            <a:r>
              <a:rPr lang="en-US" sz="2800" b="1" dirty="0" err="1">
                <a:solidFill>
                  <a:schemeClr val="bg1"/>
                </a:solidFill>
                <a:effectLst>
                  <a:glow rad="152400">
                    <a:srgbClr val="3A437E">
                      <a:alpha val="75000"/>
                    </a:srgbClr>
                  </a:glow>
                </a:effectLst>
              </a:rPr>
              <a:t>eupraxia-project.eu</a:t>
            </a:r>
            <a:endParaRPr lang="en-US" sz="2800" b="1" dirty="0">
              <a:solidFill>
                <a:schemeClr val="bg1"/>
              </a:solidFill>
              <a:effectLst>
                <a:glow rad="152400">
                  <a:srgbClr val="3A437E">
                    <a:alpha val="75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637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Vision of Japanese Friends </a:t>
            </a:r>
            <a:br>
              <a:rPr lang="en-US" sz="2800" dirty="0" smtClean="0"/>
            </a:br>
            <a:r>
              <a:rPr lang="en-US" sz="1800" dirty="0" smtClean="0"/>
              <a:t>(</a:t>
            </a:r>
            <a:r>
              <a:rPr lang="en-US" sz="1800" dirty="0" err="1" smtClean="0"/>
              <a:t>ImPACT</a:t>
            </a:r>
            <a:r>
              <a:rPr lang="en-US" sz="1800" dirty="0" smtClean="0"/>
              <a:t> program in Japan)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36712"/>
            <a:ext cx="4772737" cy="3378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327" y="2952596"/>
            <a:ext cx="6605169" cy="3500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148064" y="882585"/>
            <a:ext cx="3672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500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M$ </a:t>
            </a:r>
            <a:r>
              <a:rPr lang="en-US" dirty="0" err="1" smtClean="0">
                <a:solidFill>
                  <a:srgbClr val="000000"/>
                </a:solidFill>
                <a:latin typeface="Arial"/>
              </a:rPr>
              <a:t>ImPACT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 program for novel technologies in Japan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About 30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M$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investment into laser plasma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FEL + </a:t>
            </a:r>
            <a:r>
              <a:rPr lang="en-US" b="1" dirty="0" smtClean="0">
                <a:solidFill>
                  <a:srgbClr val="000000"/>
                </a:solidFill>
                <a:latin typeface="Arial"/>
              </a:rPr>
              <a:t>60 M$ follow-up program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(NEW)</a:t>
            </a:r>
            <a:endParaRPr lang="en-US" dirty="0" smtClean="0">
              <a:solidFill>
                <a:srgbClr val="000000"/>
              </a:solidFill>
              <a:latin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Being constructed at SPRING-8/SACLA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0096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EuPRAXIA Consortium</a:t>
            </a:r>
            <a:endParaRPr lang="en-GB" sz="3200" dirty="0"/>
          </a:p>
        </p:txBody>
      </p:sp>
      <p:sp>
        <p:nvSpPr>
          <p:cNvPr id="17" name="Content Placeholder 5"/>
          <p:cNvSpPr txBox="1">
            <a:spLocks/>
          </p:cNvSpPr>
          <p:nvPr/>
        </p:nvSpPr>
        <p:spPr>
          <a:xfrm>
            <a:off x="469581" y="5517232"/>
            <a:ext cx="3310331" cy="2351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</a:pPr>
            <a:endParaRPr lang="en-GB" sz="2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958920"/>
            <a:ext cx="5832648" cy="5206384"/>
          </a:xfrm>
        </p:spPr>
        <p:txBody>
          <a:bodyPr>
            <a:noAutofit/>
          </a:bodyPr>
          <a:lstStyle/>
          <a:p>
            <a:r>
              <a:rPr lang="en-GB" sz="2000" dirty="0"/>
              <a:t>Collaboration of </a:t>
            </a:r>
            <a:r>
              <a:rPr lang="en-GB" sz="2000" b="1" dirty="0"/>
              <a:t>38 institutes</a:t>
            </a:r>
          </a:p>
          <a:p>
            <a:pPr lvl="1"/>
            <a:r>
              <a:rPr lang="en-US" sz="1800" b="1" dirty="0"/>
              <a:t>16 EU laboratories </a:t>
            </a:r>
            <a:r>
              <a:rPr lang="en-US" sz="1800" dirty="0"/>
              <a:t>are beneficiaries</a:t>
            </a:r>
          </a:p>
          <a:p>
            <a:pPr lvl="1"/>
            <a:r>
              <a:rPr lang="en-US" sz="1800" b="1" dirty="0"/>
              <a:t>22 associated partners </a:t>
            </a:r>
            <a:r>
              <a:rPr lang="en-US" sz="1800" dirty="0"/>
              <a:t>from EU, Europe, Asia and US contribute in-kind, 4 </a:t>
            </a:r>
            <a:r>
              <a:rPr lang="en-US" sz="1800" dirty="0" smtClean="0"/>
              <a:t>joined </a:t>
            </a:r>
            <a:r>
              <a:rPr lang="en-US" sz="1800" dirty="0"/>
              <a:t>after </a:t>
            </a:r>
            <a:r>
              <a:rPr lang="en-US" sz="1800" dirty="0" smtClean="0"/>
              <a:t>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year: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KIT (Germany), FZJ (Germany), </a:t>
            </a:r>
            <a:br>
              <a:rPr lang="en-US" sz="1800" dirty="0"/>
            </a:br>
            <a:r>
              <a:rPr lang="en-US" sz="1800" dirty="0"/>
              <a:t>University Jerusalem (Israel), IAP (Russia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b="1" dirty="0" smtClean="0"/>
              <a:t>2 candidate </a:t>
            </a:r>
            <a:r>
              <a:rPr lang="en-US" sz="1800" dirty="0" smtClean="0"/>
              <a:t>associate partners</a:t>
            </a:r>
            <a:endParaRPr lang="en-US" sz="1800" dirty="0"/>
          </a:p>
          <a:p>
            <a:r>
              <a:rPr lang="en-US" sz="2200" dirty="0"/>
              <a:t>Collaboration brings together:</a:t>
            </a:r>
          </a:p>
          <a:p>
            <a:pPr lvl="1"/>
            <a:r>
              <a:rPr lang="en-US" sz="1800" dirty="0"/>
              <a:t>Big science labs: photon science, particle physics</a:t>
            </a:r>
          </a:p>
          <a:p>
            <a:pPr lvl="1"/>
            <a:r>
              <a:rPr lang="en-US" sz="1800" dirty="0"/>
              <a:t>Laser laboratories: high power lasers</a:t>
            </a:r>
          </a:p>
          <a:p>
            <a:pPr lvl="1"/>
            <a:r>
              <a:rPr lang="en-US" sz="1800" dirty="0"/>
              <a:t>International laboratories: CERN, ELI (associated)</a:t>
            </a:r>
          </a:p>
          <a:p>
            <a:pPr lvl="1"/>
            <a:r>
              <a:rPr lang="en-US" sz="1800" dirty="0"/>
              <a:t>Universities: accelerator research, plasma, laser</a:t>
            </a:r>
          </a:p>
          <a:p>
            <a:r>
              <a:rPr lang="en-US" sz="2200" dirty="0"/>
              <a:t>Organized in </a:t>
            </a:r>
            <a:r>
              <a:rPr lang="en-US" sz="2200" b="1" dirty="0"/>
              <a:t>8 EU-funded work packages </a:t>
            </a:r>
            <a:r>
              <a:rPr lang="en-US" sz="2200" dirty="0"/>
              <a:t>and </a:t>
            </a:r>
            <a:r>
              <a:rPr lang="en-US" sz="2200" b="1" dirty="0"/>
              <a:t>6 in-kind work packages</a:t>
            </a:r>
          </a:p>
          <a:p>
            <a:r>
              <a:rPr lang="en-US" sz="2200" b="1" dirty="0" smtClean="0"/>
              <a:t>125 scientists </a:t>
            </a:r>
            <a:r>
              <a:rPr lang="en-US" sz="2200" dirty="0" smtClean="0"/>
              <a:t>in our work list</a:t>
            </a:r>
            <a:endParaRPr lang="en-US" sz="2200" dirty="0"/>
          </a:p>
        </p:txBody>
      </p:sp>
      <p:pic>
        <p:nvPicPr>
          <p:cNvPr id="1026" name="Picture 2" descr="C:\Users\pawalker\Downloads\banner screen sho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956615"/>
            <a:ext cx="2368103" cy="506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/>
          <a:p>
            <a:r>
              <a:rPr lang="en-US" smtClean="0">
                <a:latin typeface="Calibri"/>
              </a:rPr>
              <a:t>R. Aßmann (DESY) - EuPRAXIA YM 2017</a:t>
            </a:r>
            <a:endParaRPr lang="en-GB" dirty="0"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latin typeface="Calibri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16837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Project timeline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799974" y="908720"/>
            <a:ext cx="8236522" cy="5138270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1176"/>
              </a:spcBef>
              <a:buNone/>
            </a:pPr>
            <a:r>
              <a:rPr lang="en-US" sz="2000" dirty="0"/>
              <a:t>09.2014		Proposal submission		</a:t>
            </a:r>
          </a:p>
          <a:p>
            <a:pPr marL="0" indent="0">
              <a:lnSpc>
                <a:spcPct val="110000"/>
              </a:lnSpc>
              <a:spcBef>
                <a:spcPts val="1176"/>
              </a:spcBef>
              <a:buNone/>
            </a:pPr>
            <a:r>
              <a:rPr lang="en-US" sz="2000" dirty="0"/>
              <a:t>07.2015		Approval</a:t>
            </a:r>
          </a:p>
          <a:p>
            <a:pPr marL="0" indent="0">
              <a:lnSpc>
                <a:spcPct val="110000"/>
              </a:lnSpc>
              <a:spcBef>
                <a:spcPts val="1176"/>
              </a:spcBef>
              <a:buNone/>
            </a:pPr>
            <a:r>
              <a:rPr lang="en-US" sz="2000" dirty="0"/>
              <a:t>11.2015		</a:t>
            </a:r>
            <a:r>
              <a:rPr lang="en-US" sz="2000" b="1" u="sng" dirty="0"/>
              <a:t>Start of </a:t>
            </a:r>
            <a:r>
              <a:rPr lang="en-US" sz="2000" b="1" u="sng" dirty="0" err="1"/>
              <a:t>EuPRAXIA</a:t>
            </a:r>
            <a:r>
              <a:rPr lang="en-US" sz="2000" b="1" u="sng" dirty="0"/>
              <a:t> project</a:t>
            </a:r>
          </a:p>
          <a:p>
            <a:pPr marL="0" indent="0">
              <a:lnSpc>
                <a:spcPct val="110000"/>
              </a:lnSpc>
              <a:spcBef>
                <a:spcPts val="1176"/>
              </a:spcBef>
              <a:buNone/>
            </a:pPr>
            <a:r>
              <a:rPr lang="en-US" sz="2000" dirty="0"/>
              <a:t>11.2016		First common study version of </a:t>
            </a:r>
            <a:r>
              <a:rPr lang="en-US" sz="2000" dirty="0" err="1"/>
              <a:t>EuPRAXIA</a:t>
            </a:r>
            <a:r>
              <a:rPr lang="en-US" sz="2000" dirty="0"/>
              <a:t> design</a:t>
            </a:r>
          </a:p>
          <a:p>
            <a:pPr marL="0" lvl="1" indent="0">
              <a:lnSpc>
                <a:spcPct val="110000"/>
              </a:lnSpc>
              <a:spcBef>
                <a:spcPts val="1176"/>
              </a:spcBef>
              <a:buNone/>
            </a:pPr>
            <a:r>
              <a:rPr lang="en-US" sz="2000" dirty="0"/>
              <a:t>11.2017		</a:t>
            </a:r>
            <a:r>
              <a:rPr lang="en-US" sz="2000" b="1" u="sng" dirty="0">
                <a:solidFill>
                  <a:srgbClr val="FF0000"/>
                </a:solidFill>
              </a:rPr>
              <a:t>Mid-term</a:t>
            </a:r>
          </a:p>
          <a:p>
            <a:pPr marL="0" lvl="1" indent="0">
              <a:lnSpc>
                <a:spcPct val="110000"/>
              </a:lnSpc>
              <a:spcBef>
                <a:spcPts val="1176"/>
              </a:spcBef>
              <a:buNone/>
            </a:pPr>
            <a:r>
              <a:rPr lang="en-US" sz="2000" dirty="0"/>
              <a:t>08.2019		Application to </a:t>
            </a:r>
            <a:r>
              <a:rPr lang="en-US" sz="2000" b="1" u="sng" dirty="0"/>
              <a:t>ESFRI roadmap</a:t>
            </a:r>
            <a:r>
              <a:rPr lang="en-US" sz="2000" dirty="0"/>
              <a:t> for 2020 update</a:t>
            </a:r>
            <a:endParaRPr lang="en-US" dirty="0"/>
          </a:p>
          <a:p>
            <a:pPr marL="0" indent="0">
              <a:lnSpc>
                <a:spcPct val="110000"/>
              </a:lnSpc>
              <a:spcBef>
                <a:spcPts val="1176"/>
              </a:spcBef>
              <a:buNone/>
            </a:pPr>
            <a:r>
              <a:rPr lang="en-US" sz="2000" dirty="0"/>
              <a:t>10.2019 		Final </a:t>
            </a:r>
            <a:r>
              <a:rPr lang="en-US" sz="2000" b="1" u="sng" dirty="0"/>
              <a:t>conceptual design report</a:t>
            </a:r>
            <a:r>
              <a:rPr lang="en-US" sz="2000" b="1" dirty="0"/>
              <a:t> </a:t>
            </a:r>
            <a:r>
              <a:rPr lang="en-US" sz="2000" dirty="0"/>
              <a:t>and end design study</a:t>
            </a:r>
          </a:p>
          <a:p>
            <a:pPr marL="0" indent="0">
              <a:lnSpc>
                <a:spcPct val="110000"/>
              </a:lnSpc>
              <a:spcBef>
                <a:spcPts val="1176"/>
              </a:spcBef>
              <a:buNone/>
            </a:pPr>
            <a:endParaRPr lang="en-US" sz="1100" dirty="0"/>
          </a:p>
          <a:p>
            <a:pPr marL="0" indent="0">
              <a:lnSpc>
                <a:spcPct val="110000"/>
              </a:lnSpc>
              <a:spcBef>
                <a:spcPts val="1176"/>
              </a:spcBef>
              <a:buNone/>
            </a:pPr>
            <a:r>
              <a:rPr lang="en-US" sz="2000" i="1" dirty="0" smtClean="0"/>
              <a:t>2020+</a:t>
            </a:r>
            <a:r>
              <a:rPr lang="en-US" sz="2000" i="1" dirty="0"/>
              <a:t>		Construction decision</a:t>
            </a:r>
          </a:p>
          <a:p>
            <a:pPr marL="0" indent="0">
              <a:lnSpc>
                <a:spcPct val="110000"/>
              </a:lnSpc>
              <a:spcBef>
                <a:spcPts val="1176"/>
              </a:spcBef>
              <a:buNone/>
            </a:pPr>
            <a:r>
              <a:rPr lang="en-US" sz="2000" i="1" dirty="0" smtClean="0"/>
              <a:t>&gt; 2021 </a:t>
            </a:r>
            <a:r>
              <a:rPr lang="mr-IN" sz="2000" i="1" dirty="0"/>
              <a:t>–</a:t>
            </a:r>
            <a:r>
              <a:rPr lang="en-US" sz="2000" i="1" dirty="0"/>
              <a:t> 2025	Construction</a:t>
            </a:r>
          </a:p>
          <a:p>
            <a:pPr marL="0" indent="0">
              <a:lnSpc>
                <a:spcPct val="110000"/>
              </a:lnSpc>
              <a:spcBef>
                <a:spcPts val="1176"/>
              </a:spcBef>
              <a:buNone/>
            </a:pPr>
            <a:r>
              <a:rPr lang="en-US" sz="2000" i="1" dirty="0" smtClean="0"/>
              <a:t>&gt; 2025 </a:t>
            </a:r>
            <a:r>
              <a:rPr lang="mr-IN" sz="2000" i="1" dirty="0"/>
              <a:t>–</a:t>
            </a:r>
            <a:r>
              <a:rPr lang="en-US" sz="2000" i="1" dirty="0"/>
              <a:t> 2035	Operation</a:t>
            </a:r>
          </a:p>
          <a:p>
            <a:pPr lvl="1">
              <a:lnSpc>
                <a:spcPct val="110000"/>
              </a:lnSpc>
              <a:spcBef>
                <a:spcPts val="1176"/>
              </a:spcBef>
            </a:pPr>
            <a:endParaRPr lang="en-GB" sz="1800" dirty="0"/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>
            <a:off x="395536" y="1196752"/>
            <a:ext cx="0" cy="4546560"/>
          </a:xfrm>
          <a:prstGeom prst="straightConnector1">
            <a:avLst/>
          </a:prstGeom>
          <a:ln w="952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035097" y="4581128"/>
            <a:ext cx="1713367" cy="1631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ESFRI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</a:t>
            </a:r>
          </a:p>
          <a:p>
            <a:r>
              <a:rPr lang="en-US" dirty="0">
                <a:solidFill>
                  <a:srgbClr val="000000"/>
                </a:solidFill>
              </a:rPr>
              <a:t>European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Strategy for</a:t>
            </a:r>
          </a:p>
          <a:p>
            <a:r>
              <a:rPr lang="en-US" dirty="0">
                <a:solidFill>
                  <a:srgbClr val="000000"/>
                </a:solidFill>
              </a:rPr>
              <a:t>Future Research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Infrastructures</a:t>
            </a:r>
          </a:p>
        </p:txBody>
      </p:sp>
      <p:sp>
        <p:nvSpPr>
          <p:cNvPr id="2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849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D3AE3F-F744-A048-9ED4-25C849DC5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5069" y="-234280"/>
            <a:ext cx="5067211" cy="1143000"/>
          </a:xfrm>
        </p:spPr>
        <p:txBody>
          <a:bodyPr>
            <a:normAutofit/>
          </a:bodyPr>
          <a:lstStyle/>
          <a:p>
            <a:r>
              <a:rPr lang="en-US" dirty="0"/>
              <a:t>Milestones</a:t>
            </a:r>
            <a:br>
              <a:rPr lang="en-US" dirty="0"/>
            </a:br>
            <a:r>
              <a:rPr lang="en-US" sz="2400" b="1" dirty="0">
                <a:solidFill>
                  <a:srgbClr val="FF0000"/>
                </a:solidFill>
              </a:rPr>
              <a:t>275 pages 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556D898-21AF-3A48-93F6-290C893C4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R. Aßmann (DESY) - EuPRAXIA YM 2017</a:t>
            </a:r>
            <a:endParaRPr lang="en-GB" dirty="0"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771117FF-DB65-F04B-875C-D78344CE7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latin typeface="Calibri"/>
              </a:rPr>
              <a:pPr/>
              <a:t>13</a:t>
            </a:fld>
            <a:endParaRPr lang="en-GB">
              <a:latin typeface="Calibri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E00DE576-3A23-9242-8CDE-EE6977C8CC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246" y="841273"/>
            <a:ext cx="7625313" cy="542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459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A80B8BA-BE79-2A40-9B4A-E6144DD35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5069" y="-243408"/>
            <a:ext cx="5067211" cy="1143000"/>
          </a:xfrm>
        </p:spPr>
        <p:txBody>
          <a:bodyPr>
            <a:normAutofit/>
          </a:bodyPr>
          <a:lstStyle/>
          <a:p>
            <a:r>
              <a:rPr lang="en-US" dirty="0"/>
              <a:t>Deliverables</a:t>
            </a:r>
            <a:br>
              <a:rPr lang="en-US" dirty="0"/>
            </a:br>
            <a:r>
              <a:rPr lang="en-US" sz="2400" b="1" dirty="0">
                <a:solidFill>
                  <a:srgbClr val="FF0000"/>
                </a:solidFill>
              </a:rPr>
              <a:t>417 pages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1883CFD-D943-E942-9EB0-4754A658E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R. Aßmann (DESY) - EuPRAXIA YM 2017</a:t>
            </a:r>
            <a:endParaRPr lang="en-GB" dirty="0"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70FF89B-7713-0E41-B087-2635FDAAE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latin typeface="Calibri"/>
              </a:rPr>
              <a:pPr/>
              <a:t>14</a:t>
            </a:fld>
            <a:endParaRPr lang="en-GB">
              <a:latin typeface="Calibri"/>
            </a:endParaRPr>
          </a:p>
        </p:txBody>
      </p:sp>
      <p:pic>
        <p:nvPicPr>
          <p:cNvPr id="14" name="Picture 14">
            <a:extLst>
              <a:ext uri="{FF2B5EF4-FFF2-40B4-BE49-F238E27FC236}">
                <a16:creationId xmlns="" xmlns:a16="http://schemas.microsoft.com/office/drawing/2014/main" id="{6C385385-FAE6-5F49-9B21-5B567A521A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589" y="971600"/>
            <a:ext cx="8809026" cy="523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834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47226"/>
          </a:xfrm>
        </p:spPr>
        <p:txBody>
          <a:bodyPr/>
          <a:lstStyle/>
          <a:p>
            <a:r>
              <a:rPr lang="en-US" dirty="0" smtClean="0"/>
              <a:t>EuPRAXIA overview</a:t>
            </a:r>
            <a:endParaRPr lang="en-US" dirty="0"/>
          </a:p>
          <a:p>
            <a:r>
              <a:rPr lang="en-US" b="1" dirty="0"/>
              <a:t>Technical </a:t>
            </a:r>
            <a:r>
              <a:rPr lang="en-US" b="1" dirty="0" smtClean="0"/>
              <a:t>directions and status</a:t>
            </a:r>
            <a:endParaRPr lang="en-US" b="1" dirty="0"/>
          </a:p>
          <a:p>
            <a:r>
              <a:rPr lang="en-US" dirty="0" smtClean="0"/>
              <a:t>Layout, site </a:t>
            </a:r>
            <a:r>
              <a:rPr lang="en-US" dirty="0"/>
              <a:t>options </a:t>
            </a:r>
            <a:r>
              <a:rPr lang="en-US" dirty="0" smtClean="0"/>
              <a:t>and cost estimate</a:t>
            </a:r>
          </a:p>
          <a:p>
            <a:r>
              <a:rPr lang="en-US" dirty="0" smtClean="0"/>
              <a:t>General developments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754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742218"/>
            <a:ext cx="8568952" cy="33123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EuPRAXIA Objectives</a:t>
            </a:r>
            <a:endParaRPr lang="en-GB" sz="3200" dirty="0"/>
          </a:p>
        </p:txBody>
      </p:sp>
      <p:sp>
        <p:nvSpPr>
          <p:cNvPr id="17" name="Content Placeholder 5"/>
          <p:cNvSpPr txBox="1">
            <a:spLocks/>
          </p:cNvSpPr>
          <p:nvPr/>
        </p:nvSpPr>
        <p:spPr>
          <a:xfrm>
            <a:off x="469581" y="5517232"/>
            <a:ext cx="3310331" cy="2351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</a:pPr>
            <a:endParaRPr lang="en-GB" sz="2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886912"/>
            <a:ext cx="8723312" cy="5638432"/>
          </a:xfrm>
        </p:spPr>
        <p:txBody>
          <a:bodyPr>
            <a:noAutofit/>
          </a:bodyPr>
          <a:lstStyle/>
          <a:p>
            <a:pPr marL="0" indent="0">
              <a:spcBef>
                <a:spcPts val="800"/>
              </a:spcBef>
              <a:spcAft>
                <a:spcPts val="600"/>
              </a:spcAft>
              <a:buNone/>
            </a:pPr>
            <a:r>
              <a:rPr lang="en-GB" sz="2200" dirty="0"/>
              <a:t>EuPRAXIA is a </a:t>
            </a:r>
            <a:r>
              <a:rPr lang="en-GB" sz="2200" b="1" dirty="0"/>
              <a:t>conceptual design study </a:t>
            </a:r>
            <a:r>
              <a:rPr lang="en-GB" sz="2200" dirty="0"/>
              <a:t>for a </a:t>
            </a:r>
            <a:r>
              <a:rPr lang="en-GB" sz="2200" b="1" dirty="0" smtClean="0"/>
              <a:t>5 </a:t>
            </a:r>
            <a:r>
              <a:rPr lang="en-GB" sz="2200" b="1" dirty="0"/>
              <a:t>GeV electron plasma accelerator </a:t>
            </a:r>
            <a:r>
              <a:rPr lang="en-GB" sz="2200" dirty="0"/>
              <a:t>as </a:t>
            </a:r>
            <a:r>
              <a:rPr lang="en-GB" sz="2200" dirty="0" smtClean="0"/>
              <a:t>a </a:t>
            </a:r>
            <a:r>
              <a:rPr lang="en-GB" sz="2200" dirty="0"/>
              <a:t>European research </a:t>
            </a:r>
            <a:r>
              <a:rPr lang="en-GB" sz="2200" dirty="0" smtClean="0"/>
              <a:t>infrastructure. Goals:</a:t>
            </a:r>
            <a:endParaRPr lang="en-GB" sz="2200" dirty="0"/>
          </a:p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US" sz="2200" dirty="0" smtClean="0"/>
              <a:t>Address </a:t>
            </a:r>
            <a:r>
              <a:rPr lang="en-US" sz="2200" b="1" dirty="0"/>
              <a:t>quality</a:t>
            </a:r>
            <a:r>
              <a:rPr lang="en-US" sz="2200" dirty="0"/>
              <a:t>. </a:t>
            </a:r>
            <a:r>
              <a:rPr lang="en-US" sz="2200" dirty="0" smtClean="0"/>
              <a:t>Show </a:t>
            </a:r>
            <a:r>
              <a:rPr lang="en-US" sz="2200" b="1" dirty="0" smtClean="0"/>
              <a:t>plasma accelerator technology is usable</a:t>
            </a:r>
            <a:r>
              <a:rPr lang="en-US" sz="2200" dirty="0" smtClean="0"/>
              <a:t>:</a:t>
            </a:r>
            <a:endParaRPr lang="en-US" sz="2200" dirty="0"/>
          </a:p>
          <a:p>
            <a:pPr lvl="1">
              <a:spcBef>
                <a:spcPts val="800"/>
              </a:spcBef>
            </a:pPr>
            <a:r>
              <a:rPr lang="en-US" sz="1800" dirty="0"/>
              <a:t>Incorporate established accelerator technology for optimal quality</a:t>
            </a:r>
          </a:p>
          <a:p>
            <a:pPr lvl="1">
              <a:spcBef>
                <a:spcPts val="800"/>
              </a:spcBef>
            </a:pPr>
            <a:r>
              <a:rPr lang="en-US" sz="1800" dirty="0"/>
              <a:t>Combine expertise from </a:t>
            </a:r>
            <a:r>
              <a:rPr lang="en-US" sz="1800" dirty="0" smtClean="0"/>
              <a:t>accelerator, laser </a:t>
            </a:r>
            <a:r>
              <a:rPr lang="en-US" sz="1800" dirty="0"/>
              <a:t>labs, industry, </a:t>
            </a:r>
            <a:r>
              <a:rPr lang="en-US" sz="1800" dirty="0" smtClean="0"/>
              <a:t>international partners</a:t>
            </a:r>
          </a:p>
          <a:p>
            <a:pPr lvl="1">
              <a:spcBef>
                <a:spcPts val="800"/>
              </a:spcBef>
            </a:pPr>
            <a:r>
              <a:rPr lang="en-US" sz="1800" dirty="0" smtClean="0"/>
              <a:t>Develop new technical solutions and a few use cases</a:t>
            </a:r>
            <a:endParaRPr lang="en-US" sz="1800" dirty="0" smtClean="0"/>
          </a:p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GB" sz="2200" dirty="0" smtClean="0"/>
              <a:t>Show </a:t>
            </a:r>
            <a:r>
              <a:rPr lang="en-GB" sz="2200" b="1" dirty="0" smtClean="0"/>
              <a:t>benefit in size and cost </a:t>
            </a:r>
            <a:r>
              <a:rPr lang="en-GB" sz="2200" dirty="0" smtClean="0"/>
              <a:t>versus established RF technology:</a:t>
            </a:r>
            <a:endParaRPr lang="en-US" sz="2200" dirty="0"/>
          </a:p>
          <a:p>
            <a:pPr lvl="1">
              <a:spcBef>
                <a:spcPts val="800"/>
              </a:spcBef>
            </a:pPr>
            <a:r>
              <a:rPr lang="en-US" sz="1800" dirty="0" smtClean="0"/>
              <a:t>Proposed solutions must offer a significant benefit, e.g. fitting constrained spaces (small labs, hospitals) and/or must be less effective.</a:t>
            </a:r>
          </a:p>
          <a:p>
            <a:pPr lvl="1">
              <a:spcBef>
                <a:spcPts val="800"/>
              </a:spcBef>
            </a:pPr>
            <a:r>
              <a:rPr lang="en-US" sz="1800" dirty="0" smtClean="0"/>
              <a:t>Cost benefits must include low operational costs (turn-key, industrial lasers at high repetition rate, cost-effective RF components, ...): small team, remote OP, ...</a:t>
            </a:r>
            <a:endParaRPr lang="en-GB" sz="1800" dirty="0" smtClean="0"/>
          </a:p>
          <a:p>
            <a:pPr marL="0" indent="0">
              <a:spcBef>
                <a:spcPts val="800"/>
              </a:spcBef>
              <a:buNone/>
            </a:pPr>
            <a:r>
              <a:rPr lang="en-GB" sz="100" i="1" dirty="0" smtClean="0"/>
              <a:t> </a:t>
            </a:r>
          </a:p>
          <a:p>
            <a:pPr marL="0" indent="0">
              <a:spcBef>
                <a:spcPts val="800"/>
              </a:spcBef>
              <a:buNone/>
            </a:pPr>
            <a:endParaRPr lang="en-GB" sz="100" i="1" dirty="0"/>
          </a:p>
          <a:p>
            <a:pPr marL="0" indent="0">
              <a:spcBef>
                <a:spcPts val="200"/>
              </a:spcBef>
              <a:buNone/>
            </a:pPr>
            <a:r>
              <a:rPr lang="en-GB" sz="1800" i="1" dirty="0" smtClean="0"/>
              <a:t>Note: EuPRAXIA </a:t>
            </a:r>
            <a:r>
              <a:rPr lang="en-GB" sz="1800" i="1" dirty="0"/>
              <a:t>will initially be </a:t>
            </a:r>
            <a:r>
              <a:rPr lang="en-GB" sz="1800" b="1" i="1" dirty="0"/>
              <a:t>low power </a:t>
            </a:r>
            <a:r>
              <a:rPr lang="en-GB" sz="1800" i="1" dirty="0"/>
              <a:t>and</a:t>
            </a:r>
            <a:r>
              <a:rPr lang="en-GB" sz="1800" b="1" i="1" dirty="0"/>
              <a:t> low wall-plug power efficiency</a:t>
            </a: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1600" i="1" dirty="0">
                <a:sym typeface="Wingdings"/>
              </a:rPr>
              <a:t>Baseline (10 Hz):  10s of Watt with ~ 1 </a:t>
            </a:r>
            <a:r>
              <a:rPr lang="en-GB" sz="1600" i="1" dirty="0" err="1">
                <a:sym typeface="Wingdings"/>
              </a:rPr>
              <a:t>mJ</a:t>
            </a:r>
            <a:r>
              <a:rPr lang="en-GB" sz="1600" i="1" dirty="0">
                <a:sym typeface="Wingdings"/>
              </a:rPr>
              <a:t>/photon pulse energy</a:t>
            </a: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1600" i="1" dirty="0">
                <a:sym typeface="Wingdings"/>
              </a:rPr>
              <a:t>Efforts with </a:t>
            </a:r>
            <a:r>
              <a:rPr lang="en-GB" sz="1600" b="1" i="1" dirty="0">
                <a:solidFill>
                  <a:srgbClr val="FF0000"/>
                </a:solidFill>
                <a:sym typeface="Wingdings"/>
              </a:rPr>
              <a:t>industry and laser institutes </a:t>
            </a:r>
            <a:r>
              <a:rPr lang="en-GB" sz="1600" i="1" dirty="0">
                <a:sym typeface="Wingdings"/>
              </a:rPr>
              <a:t>to improve rep. rate &amp; efficiency (incorporate </a:t>
            </a:r>
            <a:r>
              <a:rPr lang="en-GB" sz="1600" i="1" dirty="0" err="1">
                <a:sym typeface="Wingdings"/>
              </a:rPr>
              <a:t>fiber</a:t>
            </a:r>
            <a:r>
              <a:rPr lang="en-GB" sz="1600" i="1" dirty="0">
                <a:sym typeface="Wingdings"/>
              </a:rPr>
              <a:t>-based lasers with 30 % efficiency</a:t>
            </a:r>
            <a:r>
              <a:rPr lang="en-GB" sz="1600" i="1" dirty="0" smtClean="0">
                <a:sym typeface="Wingdings"/>
              </a:rPr>
              <a:t>)</a:t>
            </a:r>
            <a:endParaRPr lang="en-GB" sz="2000" i="1" dirty="0"/>
          </a:p>
          <a:p>
            <a:pPr>
              <a:spcBef>
                <a:spcPts val="800"/>
              </a:spcBef>
            </a:pPr>
            <a:endParaRPr lang="en-GB" sz="2200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/>
          <a:p>
            <a:r>
              <a:rPr lang="en-US" smtClean="0">
                <a:latin typeface="Calibri"/>
              </a:rPr>
              <a:t>R. Aßmann (DESY) - EuPRAXIA YM 2017</a:t>
            </a:r>
            <a:endParaRPr lang="en-GB" dirty="0"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latin typeface="Calibri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13861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6" name="Picture 5" descr="comparison-elinac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32" y="873720"/>
            <a:ext cx="8343900" cy="543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88295" y="1475492"/>
            <a:ext cx="643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km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76235" y="2608701"/>
            <a:ext cx="65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76235" y="3717032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cm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-1795635" y="3149937"/>
            <a:ext cx="4352724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Size of Injector + Accelerator (m)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1920" y="5993077"/>
            <a:ext cx="1850386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Energy (GeV)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025069" y="44624"/>
            <a:ext cx="5067211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>
                <a:solidFill>
                  <a:srgbClr val="2D3A8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Size versus Energy</a:t>
            </a:r>
            <a:br>
              <a:rPr lang="en-US"/>
            </a:br>
            <a:r>
              <a:rPr lang="en-US" sz="2000" i="1"/>
              <a:t>electron linear accelerators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897839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6" name="Picture 5" descr="comparison-elinac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32" y="873720"/>
            <a:ext cx="8343900" cy="543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88295" y="1475492"/>
            <a:ext cx="643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km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76235" y="2608701"/>
            <a:ext cx="65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76235" y="3717032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cm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-1795635" y="3149937"/>
            <a:ext cx="4352724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Size of Injector + Accelerator (m)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1920" y="5993077"/>
            <a:ext cx="1850386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Energy (GeV)</a:t>
            </a:r>
          </a:p>
        </p:txBody>
      </p:sp>
      <p:sp>
        <p:nvSpPr>
          <p:cNvPr id="3" name="Rectangle 2"/>
          <p:cNvSpPr/>
          <p:nvPr/>
        </p:nvSpPr>
        <p:spPr>
          <a:xfrm>
            <a:off x="4211960" y="1124744"/>
            <a:ext cx="2448272" cy="4536504"/>
          </a:xfrm>
          <a:prstGeom prst="rect">
            <a:avLst/>
          </a:prstGeom>
          <a:solidFill>
            <a:srgbClr val="FF000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00059" y="2780928"/>
            <a:ext cx="2021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FEL territory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025069" y="44624"/>
            <a:ext cx="5067211" cy="648072"/>
          </a:xfrm>
        </p:spPr>
        <p:txBody>
          <a:bodyPr>
            <a:noAutofit/>
          </a:bodyPr>
          <a:lstStyle/>
          <a:p>
            <a:r>
              <a:rPr lang="en-US" dirty="0"/>
              <a:t>Size versus Energy</a:t>
            </a:r>
            <a:br>
              <a:rPr lang="en-US" dirty="0"/>
            </a:br>
            <a:r>
              <a:rPr lang="en-US" sz="2000" i="1" dirty="0"/>
              <a:t>electron linear accelerators</a:t>
            </a:r>
          </a:p>
        </p:txBody>
      </p:sp>
    </p:spTree>
    <p:extLst>
      <p:ext uri="{BB962C8B-B14F-4D97-AF65-F5344CB8AC3E}">
        <p14:creationId xmlns:p14="http://schemas.microsoft.com/office/powerpoint/2010/main" val="2770527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72516" y="1628800"/>
            <a:ext cx="7781096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0">
                    <a:alpha val="22000"/>
                  </a:srgbClr>
                </a:solidFill>
              </a:rPr>
              <a:t>eXcellence</a:t>
            </a:r>
            <a:r>
              <a:rPr lang="en-US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0">
                    <a:alpha val="22000"/>
                  </a:srgbClr>
                </a:solidFill>
              </a:rPr>
              <a:t> </a:t>
            </a:r>
          </a:p>
          <a:p>
            <a:pPr algn="ctr">
              <a:defRPr/>
            </a:pPr>
            <a:r>
              <a:rPr lang="en-US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0">
                    <a:alpha val="22000"/>
                  </a:srgbClr>
                </a:solidFill>
              </a:rPr>
              <a:t>In Applications</a:t>
            </a:r>
          </a:p>
        </p:txBody>
      </p:sp>
      <p:pic>
        <p:nvPicPr>
          <p:cNvPr id="7" name="Picture 6" descr="Screen Shot 2016-07-31 at 15.26.0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25" y="198438"/>
            <a:ext cx="4105275" cy="3086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creen Shot 2016-07-31 at 15.26.2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88913"/>
            <a:ext cx="4137025" cy="3095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Screen Shot 2016-07-31 at 15.26.4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25" y="3500438"/>
            <a:ext cx="4121150" cy="3097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 Shot 2016-07-31 at 15.27.0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3487738"/>
            <a:ext cx="4129087" cy="3109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7312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SAB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SAB = Scientific Advisory Board</a:t>
            </a:r>
          </a:p>
          <a:p>
            <a:r>
              <a:rPr lang="en-US" sz="2800" dirty="0" smtClean="0"/>
              <a:t>Will advise on project status</a:t>
            </a:r>
          </a:p>
          <a:p>
            <a:r>
              <a:rPr lang="en-US" sz="2800" b="1" dirty="0" smtClean="0"/>
              <a:t>Thank you for our help and glad to have you here!</a:t>
            </a:r>
          </a:p>
          <a:p>
            <a:r>
              <a:rPr lang="en-US" sz="2800" dirty="0" smtClean="0"/>
              <a:t>All aspects</a:t>
            </a:r>
            <a:br>
              <a:rPr lang="en-US" sz="2800" dirty="0" smtClean="0"/>
            </a:br>
            <a:r>
              <a:rPr lang="en-US" sz="2800" dirty="0" smtClean="0"/>
              <a:t>covered...</a:t>
            </a:r>
          </a:p>
          <a:p>
            <a:r>
              <a:rPr lang="en-US" sz="2800" dirty="0" smtClean="0"/>
              <a:t>Focus 2017:</a:t>
            </a:r>
            <a:br>
              <a:rPr lang="en-US" sz="2800" dirty="0" smtClean="0"/>
            </a:br>
            <a:r>
              <a:rPr lang="en-US" sz="2800" dirty="0" smtClean="0"/>
              <a:t>laser design</a:t>
            </a:r>
            <a:br>
              <a:rPr lang="en-US" sz="2800" dirty="0" smtClean="0"/>
            </a:br>
            <a:r>
              <a:rPr lang="en-US" sz="2800" dirty="0" smtClean="0"/>
              <a:t>RF injectors</a:t>
            </a:r>
          </a:p>
          <a:p>
            <a:r>
              <a:rPr lang="en-US" sz="2000" dirty="0"/>
              <a:t>2018: </a:t>
            </a:r>
            <a:r>
              <a:rPr lang="en-US" sz="2000" b="1" dirty="0" smtClean="0"/>
              <a:t>overall </a:t>
            </a:r>
            <a:r>
              <a:rPr lang="en-US" sz="2000" b="1" dirty="0"/>
              <a:t>project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with </a:t>
            </a:r>
            <a:r>
              <a:rPr lang="en-US" sz="2000" b="1" dirty="0"/>
              <a:t>focus accelerator</a:t>
            </a:r>
          </a:p>
          <a:p>
            <a:r>
              <a:rPr lang="en-US" sz="2000" dirty="0"/>
              <a:t>2019: Advise on </a:t>
            </a:r>
            <a:r>
              <a:rPr lang="en-US" sz="2000" b="1" dirty="0"/>
              <a:t>overall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project </a:t>
            </a:r>
            <a:r>
              <a:rPr lang="en-US" sz="2000" b="1" dirty="0"/>
              <a:t>with focus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application </a:t>
            </a:r>
            <a:r>
              <a:rPr lang="en-US" sz="2000" b="1" dirty="0"/>
              <a:t>and </a:t>
            </a:r>
            <a:r>
              <a:rPr lang="en-US" sz="2000" b="1" dirty="0" smtClean="0"/>
              <a:t>implementation</a:t>
            </a:r>
            <a:endParaRPr lang="en-US" sz="2800" dirty="0" smtClean="0"/>
          </a:p>
          <a:p>
            <a:pPr lvl="1"/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9212" y="2636912"/>
            <a:ext cx="5233268" cy="3298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746746" y="3315582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832725" y="6021288"/>
            <a:ext cx="105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*</a:t>
            </a:r>
            <a:r>
              <a:rPr lang="en-US" dirty="0" smtClean="0"/>
              <a:t>excused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28466" y="3053661"/>
            <a:ext cx="1721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(nominated chair)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768874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243408"/>
            <a:ext cx="5067211" cy="1143000"/>
          </a:xfrm>
        </p:spPr>
        <p:txBody>
          <a:bodyPr>
            <a:normAutofit/>
          </a:bodyPr>
          <a:lstStyle/>
          <a:p>
            <a:r>
              <a:rPr lang="en-US" sz="2800" smtClean="0"/>
              <a:t>Today: Medical Imaging with Laser-Driven Plasma Accelerator</a:t>
            </a:r>
            <a:endParaRPr lang="en-US" sz="2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389" y="1677581"/>
            <a:ext cx="3103167" cy="296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eft Arrow 6"/>
          <p:cNvSpPr/>
          <p:nvPr/>
        </p:nvSpPr>
        <p:spPr bwMode="auto">
          <a:xfrm>
            <a:off x="3181660" y="2355032"/>
            <a:ext cx="1334442" cy="523761"/>
          </a:xfrm>
          <a:prstGeom prst="leftArrow">
            <a:avLst/>
          </a:prstGeom>
          <a:solidFill>
            <a:srgbClr val="6466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201695" y="1386073"/>
            <a:ext cx="4732915" cy="4059151"/>
            <a:chOff x="3797036" y="1395933"/>
            <a:chExt cx="5124481" cy="439497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97036" y="1395933"/>
              <a:ext cx="5124481" cy="4394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797037" y="3116380"/>
              <a:ext cx="2116072" cy="36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600" smtClean="0">
                  <a:solidFill>
                    <a:srgbClr val="FFFFFF"/>
                  </a:solidFill>
                  <a:latin typeface="Arial"/>
                </a:rPr>
                <a:t>Plasma Accelerator</a:t>
              </a:r>
              <a:endParaRPr lang="en-US" sz="16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68425" y="3116380"/>
              <a:ext cx="15450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600" smtClean="0">
                  <a:solidFill>
                    <a:srgbClr val="FFFFFF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1600" smtClean="0">
                  <a:solidFill>
                    <a:srgbClr val="FFFFFF"/>
                  </a:solidFill>
                  <a:latin typeface="Arial"/>
                </a:rPr>
                <a:t>CT Scanner</a:t>
              </a:r>
              <a:endParaRPr lang="en-US" sz="16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137455" y="5311449"/>
              <a:ext cx="2015189" cy="36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600" smtClean="0">
                  <a:solidFill>
                    <a:srgbClr val="000000"/>
                  </a:solidFill>
                  <a:latin typeface="Arial"/>
                </a:rPr>
                <a:t>Macro Photograhy</a:t>
              </a:r>
              <a:endParaRPr lang="en-US" sz="16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58937" y="5311449"/>
              <a:ext cx="2126377" cy="36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600" smtClean="0">
                  <a:solidFill>
                    <a:srgbClr val="FFFFFF"/>
                  </a:solidFill>
                  <a:latin typeface="Arial"/>
                  <a:cs typeface="Symbol" charset="2"/>
                </a:rPr>
                <a:t>Radioactive Source</a:t>
              </a:r>
              <a:endParaRPr lang="en-US" sz="160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57595" y="4749725"/>
            <a:ext cx="8878901" cy="1487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800"/>
              </a:spcAft>
              <a:buFont typeface="Arial"/>
              <a:buChar char="•"/>
            </a:pPr>
            <a:r>
              <a:rPr lang="en-US" sz="1600" smtClean="0">
                <a:solidFill>
                  <a:srgbClr val="000000"/>
                </a:solidFill>
                <a:latin typeface="Arial"/>
              </a:rPr>
              <a:t>Flux density will be without competition</a:t>
            </a:r>
            <a:r>
              <a:rPr lang="en-US" sz="1600" smtClean="0">
                <a:solidFill>
                  <a:srgbClr val="000000"/>
                </a:solidFill>
                <a:latin typeface="Arial"/>
              </a:rPr>
              <a:t/>
            </a:r>
            <a:br>
              <a:rPr lang="en-US" sz="1600" smtClean="0">
                <a:solidFill>
                  <a:srgbClr val="000000"/>
                </a:solidFill>
                <a:latin typeface="Arial"/>
              </a:rPr>
            </a:br>
            <a:r>
              <a:rPr lang="en-US" sz="1600" smtClean="0">
                <a:solidFill>
                  <a:srgbClr val="000000"/>
                </a:solidFill>
                <a:latin typeface="Arial"/>
              </a:rPr>
              <a:t>for advances in industrial laser </a:t>
            </a:r>
            <a:br>
              <a:rPr lang="en-US" sz="1600" smtClean="0">
                <a:solidFill>
                  <a:srgbClr val="000000"/>
                </a:solidFill>
                <a:latin typeface="Arial"/>
              </a:rPr>
            </a:br>
            <a:r>
              <a:rPr lang="en-US" sz="1600" smtClean="0">
                <a:solidFill>
                  <a:srgbClr val="000000"/>
                </a:solidFill>
                <a:latin typeface="Arial"/>
              </a:rPr>
              <a:t>technology </a:t>
            </a:r>
          </a:p>
          <a:p>
            <a:pPr marL="285750" indent="-285750" defTabSz="457200">
              <a:spcAft>
                <a:spcPts val="800"/>
              </a:spcAft>
              <a:buFont typeface="Arial"/>
              <a:buChar char="•"/>
            </a:pPr>
            <a:r>
              <a:rPr lang="en-US" b="1" smtClean="0">
                <a:solidFill>
                  <a:srgbClr val="FF0000"/>
                </a:solidFill>
                <a:latin typeface="Arial"/>
              </a:rPr>
              <a:t>Ultra-compact source of hard x rays for medical imaging in hospitals, universities, ... </a:t>
            </a:r>
            <a:endParaRPr lang="en-US" b="1" smtClean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571" y="868462"/>
            <a:ext cx="8549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i="1" smtClean="0">
                <a:solidFill>
                  <a:srgbClr val="000000"/>
                </a:solidFill>
                <a:latin typeface="Arial"/>
              </a:rPr>
              <a:t>J.M. Cole et al, “Laser-wakefield accelerators as hard x-ray sources for 3D medical imaging of human bone”. Nature Scientific Reports 5, 13244 (2015)</a:t>
            </a:r>
            <a:endParaRPr lang="en-US" i="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91208" y="3926315"/>
            <a:ext cx="14366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100" smtClean="0">
                <a:solidFill>
                  <a:srgbClr val="000000"/>
                </a:solidFill>
                <a:latin typeface="Arial"/>
              </a:rPr>
              <a:t>3D </a:t>
            </a:r>
            <a:r>
              <a:rPr lang="en-US" sz="1100" smtClean="0">
                <a:solidFill>
                  <a:srgbClr val="000000"/>
                </a:solidFill>
                <a:latin typeface="Arial"/>
              </a:rPr>
              <a:t>tomography of a human bone</a:t>
            </a:r>
            <a:endParaRPr lang="en-US" sz="11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222586" y="1674142"/>
            <a:ext cx="6219294" cy="2933063"/>
          </a:xfrm>
          <a:custGeom>
            <a:avLst/>
            <a:gdLst>
              <a:gd name="connsiteX0" fmla="*/ 6180015 w 6193108"/>
              <a:gd name="connsiteY0" fmla="*/ 117846 h 3037815"/>
              <a:gd name="connsiteX1" fmla="*/ 13093 w 6193108"/>
              <a:gd name="connsiteY1" fmla="*/ 0 h 3037815"/>
              <a:gd name="connsiteX2" fmla="*/ 0 w 6193108"/>
              <a:gd name="connsiteY2" fmla="*/ 2985439 h 3037815"/>
              <a:gd name="connsiteX3" fmla="*/ 3731577 w 6193108"/>
              <a:gd name="connsiteY3" fmla="*/ 3037815 h 3037815"/>
              <a:gd name="connsiteX4" fmla="*/ 3705390 w 6193108"/>
              <a:gd name="connsiteY4" fmla="*/ 1872446 h 3037815"/>
              <a:gd name="connsiteX5" fmla="*/ 6193108 w 6193108"/>
              <a:gd name="connsiteY5" fmla="*/ 1859352 h 3037815"/>
              <a:gd name="connsiteX6" fmla="*/ 6180015 w 6193108"/>
              <a:gd name="connsiteY6" fmla="*/ 117846 h 3037815"/>
              <a:gd name="connsiteX0" fmla="*/ 6206579 w 6219672"/>
              <a:gd name="connsiteY0" fmla="*/ 0 h 2919969"/>
              <a:gd name="connsiteX1" fmla="*/ 378 w 6219672"/>
              <a:gd name="connsiteY1" fmla="*/ 0 h 2919969"/>
              <a:gd name="connsiteX2" fmla="*/ 26564 w 6219672"/>
              <a:gd name="connsiteY2" fmla="*/ 2867593 h 2919969"/>
              <a:gd name="connsiteX3" fmla="*/ 3758141 w 6219672"/>
              <a:gd name="connsiteY3" fmla="*/ 2919969 h 2919969"/>
              <a:gd name="connsiteX4" fmla="*/ 3731954 w 6219672"/>
              <a:gd name="connsiteY4" fmla="*/ 1754600 h 2919969"/>
              <a:gd name="connsiteX5" fmla="*/ 6219672 w 6219672"/>
              <a:gd name="connsiteY5" fmla="*/ 1741506 h 2919969"/>
              <a:gd name="connsiteX6" fmla="*/ 6206579 w 6219672"/>
              <a:gd name="connsiteY6" fmla="*/ 0 h 2919969"/>
              <a:gd name="connsiteX0" fmla="*/ 6206579 w 6219672"/>
              <a:gd name="connsiteY0" fmla="*/ 0 h 2919969"/>
              <a:gd name="connsiteX1" fmla="*/ 378 w 6219672"/>
              <a:gd name="connsiteY1" fmla="*/ 0 h 2919969"/>
              <a:gd name="connsiteX2" fmla="*/ 26564 w 6219672"/>
              <a:gd name="connsiteY2" fmla="*/ 2867593 h 2919969"/>
              <a:gd name="connsiteX3" fmla="*/ 3758141 w 6219672"/>
              <a:gd name="connsiteY3" fmla="*/ 2919969 h 2919969"/>
              <a:gd name="connsiteX4" fmla="*/ 3731954 w 6219672"/>
              <a:gd name="connsiteY4" fmla="*/ 1754600 h 2919969"/>
              <a:gd name="connsiteX5" fmla="*/ 6219672 w 6219672"/>
              <a:gd name="connsiteY5" fmla="*/ 1741506 h 2919969"/>
              <a:gd name="connsiteX6" fmla="*/ 6206579 w 6219672"/>
              <a:gd name="connsiteY6" fmla="*/ 0 h 2919969"/>
              <a:gd name="connsiteX0" fmla="*/ 6206201 w 6219294"/>
              <a:gd name="connsiteY0" fmla="*/ 0 h 2919969"/>
              <a:gd name="connsiteX1" fmla="*/ 0 w 6219294"/>
              <a:gd name="connsiteY1" fmla="*/ 0 h 2919969"/>
              <a:gd name="connsiteX2" fmla="*/ 26186 w 6219294"/>
              <a:gd name="connsiteY2" fmla="*/ 2867593 h 2919969"/>
              <a:gd name="connsiteX3" fmla="*/ 3757763 w 6219294"/>
              <a:gd name="connsiteY3" fmla="*/ 2919969 h 2919969"/>
              <a:gd name="connsiteX4" fmla="*/ 3731576 w 6219294"/>
              <a:gd name="connsiteY4" fmla="*/ 1754600 h 2919969"/>
              <a:gd name="connsiteX5" fmla="*/ 6219294 w 6219294"/>
              <a:gd name="connsiteY5" fmla="*/ 1741506 h 2919969"/>
              <a:gd name="connsiteX6" fmla="*/ 6206201 w 6219294"/>
              <a:gd name="connsiteY6" fmla="*/ 0 h 2919969"/>
              <a:gd name="connsiteX0" fmla="*/ 6206201 w 6219294"/>
              <a:gd name="connsiteY0" fmla="*/ 0 h 2933063"/>
              <a:gd name="connsiteX1" fmla="*/ 0 w 6219294"/>
              <a:gd name="connsiteY1" fmla="*/ 0 h 2933063"/>
              <a:gd name="connsiteX2" fmla="*/ 26186 w 6219294"/>
              <a:gd name="connsiteY2" fmla="*/ 2933063 h 2933063"/>
              <a:gd name="connsiteX3" fmla="*/ 3757763 w 6219294"/>
              <a:gd name="connsiteY3" fmla="*/ 2919969 h 2933063"/>
              <a:gd name="connsiteX4" fmla="*/ 3731576 w 6219294"/>
              <a:gd name="connsiteY4" fmla="*/ 1754600 h 2933063"/>
              <a:gd name="connsiteX5" fmla="*/ 6219294 w 6219294"/>
              <a:gd name="connsiteY5" fmla="*/ 1741506 h 2933063"/>
              <a:gd name="connsiteX6" fmla="*/ 6206201 w 6219294"/>
              <a:gd name="connsiteY6" fmla="*/ 0 h 2933063"/>
              <a:gd name="connsiteX0" fmla="*/ 6206201 w 6219294"/>
              <a:gd name="connsiteY0" fmla="*/ 0 h 2933063"/>
              <a:gd name="connsiteX1" fmla="*/ 0 w 6219294"/>
              <a:gd name="connsiteY1" fmla="*/ 0 h 2933063"/>
              <a:gd name="connsiteX2" fmla="*/ 26186 w 6219294"/>
              <a:gd name="connsiteY2" fmla="*/ 2933063 h 2933063"/>
              <a:gd name="connsiteX3" fmla="*/ 3757763 w 6219294"/>
              <a:gd name="connsiteY3" fmla="*/ 2919969 h 2933063"/>
              <a:gd name="connsiteX4" fmla="*/ 3770855 w 6219294"/>
              <a:gd name="connsiteY4" fmla="*/ 1741506 h 2933063"/>
              <a:gd name="connsiteX5" fmla="*/ 6219294 w 6219294"/>
              <a:gd name="connsiteY5" fmla="*/ 1741506 h 2933063"/>
              <a:gd name="connsiteX6" fmla="*/ 6206201 w 6219294"/>
              <a:gd name="connsiteY6" fmla="*/ 0 h 2933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19294" h="2933063">
                <a:moveTo>
                  <a:pt x="6206201" y="0"/>
                </a:moveTo>
                <a:lnTo>
                  <a:pt x="0" y="0"/>
                </a:lnTo>
                <a:cubicBezTo>
                  <a:pt x="21823" y="2893781"/>
                  <a:pt x="30550" y="1937917"/>
                  <a:pt x="26186" y="2933063"/>
                </a:cubicBezTo>
                <a:lnTo>
                  <a:pt x="3757763" y="2919969"/>
                </a:lnTo>
                <a:lnTo>
                  <a:pt x="3770855" y="1741506"/>
                </a:lnTo>
                <a:lnTo>
                  <a:pt x="6219294" y="1741506"/>
                </a:lnTo>
                <a:cubicBezTo>
                  <a:pt x="6214930" y="1161004"/>
                  <a:pt x="6210565" y="580502"/>
                  <a:pt x="6206201" y="0"/>
                </a:cubicBezTo>
                <a:close/>
              </a:path>
            </a:pathLst>
          </a:custGeom>
          <a:ln w="38100" cmpd="sng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27984" y="6093296"/>
            <a:ext cx="3707904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b="1" i="1" smtClean="0">
                <a:latin typeface="Calibri" charset="0"/>
              </a:rPr>
              <a:t>Results of John-Adams-Institute, UK (partner institite in EuPRAXIA)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540299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6" name="Picture 5" descr="comparison-elinac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32" y="873720"/>
            <a:ext cx="8343900" cy="543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88295" y="1475492"/>
            <a:ext cx="643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km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76235" y="2608701"/>
            <a:ext cx="65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76235" y="3717032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cm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-1795635" y="3149937"/>
            <a:ext cx="4352724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Size of Injector + Accelerator (m)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1920" y="5993077"/>
            <a:ext cx="1850386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Energy (GeV)</a:t>
            </a:r>
          </a:p>
        </p:txBody>
      </p:sp>
      <p:sp>
        <p:nvSpPr>
          <p:cNvPr id="3" name="Rectangle 2"/>
          <p:cNvSpPr/>
          <p:nvPr/>
        </p:nvSpPr>
        <p:spPr>
          <a:xfrm>
            <a:off x="4211960" y="1124744"/>
            <a:ext cx="2448272" cy="4536504"/>
          </a:xfrm>
          <a:prstGeom prst="rect">
            <a:avLst/>
          </a:prstGeom>
          <a:solidFill>
            <a:srgbClr val="FF000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00059" y="2780928"/>
            <a:ext cx="2021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FEL territory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025069" y="44624"/>
            <a:ext cx="5067211" cy="648072"/>
          </a:xfrm>
        </p:spPr>
        <p:txBody>
          <a:bodyPr>
            <a:noAutofit/>
          </a:bodyPr>
          <a:lstStyle/>
          <a:p>
            <a:r>
              <a:rPr lang="en-US" dirty="0"/>
              <a:t>Size versus Energy</a:t>
            </a:r>
            <a:br>
              <a:rPr lang="en-US" dirty="0"/>
            </a:br>
            <a:r>
              <a:rPr lang="en-US" sz="2000" i="1" dirty="0"/>
              <a:t>electron linear accelerators</a:t>
            </a:r>
          </a:p>
        </p:txBody>
      </p:sp>
      <p:sp>
        <p:nvSpPr>
          <p:cNvPr id="2" name="Oval 1"/>
          <p:cNvSpPr/>
          <p:nvPr/>
        </p:nvSpPr>
        <p:spPr>
          <a:xfrm rot="20455325">
            <a:off x="1247023" y="1555864"/>
            <a:ext cx="6825203" cy="1319259"/>
          </a:xfrm>
          <a:prstGeom prst="ellipse">
            <a:avLst/>
          </a:prstGeom>
          <a:noFill/>
          <a:ln w="57150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619672" y="134250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High quality beams, high power, </a:t>
            </a:r>
            <a:r>
              <a:rPr lang="en-US" b="1" dirty="0">
                <a:solidFill>
                  <a:srgbClr val="FF0000"/>
                </a:solidFill>
              </a:rPr>
              <a:t>bigger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07696" y="764704"/>
            <a:ext cx="2736304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TECHNICAL MASTERPIECES FOR SCIENCE</a:t>
            </a:r>
          </a:p>
        </p:txBody>
      </p:sp>
    </p:spTree>
    <p:extLst>
      <p:ext uri="{BB962C8B-B14F-4D97-AF65-F5344CB8AC3E}">
        <p14:creationId xmlns:p14="http://schemas.microsoft.com/office/powerpoint/2010/main" val="3796520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6" name="Picture 5" descr="comparison-elinac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32" y="873720"/>
            <a:ext cx="8343900" cy="543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88295" y="1475492"/>
            <a:ext cx="643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km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76235" y="2608701"/>
            <a:ext cx="65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76235" y="3717032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cm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-1795635" y="3149937"/>
            <a:ext cx="4352724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Size of Injector + Accelerator (m)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1920" y="5993077"/>
            <a:ext cx="1850386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Energy (GeV)</a:t>
            </a:r>
          </a:p>
        </p:txBody>
      </p:sp>
      <p:sp>
        <p:nvSpPr>
          <p:cNvPr id="3" name="Rectangle 2"/>
          <p:cNvSpPr/>
          <p:nvPr/>
        </p:nvSpPr>
        <p:spPr>
          <a:xfrm>
            <a:off x="4211960" y="1124744"/>
            <a:ext cx="2448272" cy="4536504"/>
          </a:xfrm>
          <a:prstGeom prst="rect">
            <a:avLst/>
          </a:prstGeom>
          <a:solidFill>
            <a:srgbClr val="FF000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00059" y="2780928"/>
            <a:ext cx="2021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FEL territory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025069" y="44624"/>
            <a:ext cx="5067211" cy="648072"/>
          </a:xfrm>
        </p:spPr>
        <p:txBody>
          <a:bodyPr>
            <a:noAutofit/>
          </a:bodyPr>
          <a:lstStyle/>
          <a:p>
            <a:r>
              <a:rPr lang="en-US" dirty="0"/>
              <a:t>Size versus Energy</a:t>
            </a:r>
            <a:br>
              <a:rPr lang="en-US" dirty="0"/>
            </a:br>
            <a:r>
              <a:rPr lang="en-US" sz="2000" i="1" dirty="0"/>
              <a:t>electron linear accelerators</a:t>
            </a:r>
          </a:p>
        </p:txBody>
      </p:sp>
      <p:sp>
        <p:nvSpPr>
          <p:cNvPr id="2" name="Oval 1"/>
          <p:cNvSpPr/>
          <p:nvPr/>
        </p:nvSpPr>
        <p:spPr>
          <a:xfrm rot="20455325">
            <a:off x="1247023" y="1555864"/>
            <a:ext cx="6825203" cy="1319259"/>
          </a:xfrm>
          <a:prstGeom prst="ellipse">
            <a:avLst/>
          </a:prstGeom>
          <a:noFill/>
          <a:ln w="57150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619672" y="134250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High quality beams, high power, </a:t>
            </a:r>
            <a:r>
              <a:rPr lang="en-US" b="1" dirty="0">
                <a:solidFill>
                  <a:srgbClr val="FF0000"/>
                </a:solidFill>
              </a:rPr>
              <a:t>bigger</a:t>
            </a:r>
          </a:p>
        </p:txBody>
      </p:sp>
      <p:sp>
        <p:nvSpPr>
          <p:cNvPr id="15" name="Oval 14"/>
          <p:cNvSpPr/>
          <p:nvPr/>
        </p:nvSpPr>
        <p:spPr>
          <a:xfrm rot="20455325">
            <a:off x="1719845" y="3644096"/>
            <a:ext cx="6825203" cy="1319259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436096" y="486916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Lower quality beams, very low power, </a:t>
            </a:r>
            <a:r>
              <a:rPr lang="en-US" b="1" dirty="0">
                <a:solidFill>
                  <a:srgbClr val="008000"/>
                </a:solidFill>
              </a:rPr>
              <a:t>smaller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07696" y="764704"/>
            <a:ext cx="2736304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TECHNICAL MASTERPIECES FOR SCIENCE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3608" y="5445224"/>
            <a:ext cx="2736304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THE AMAZING PROGRESS OF A NEW TECHNOLOGY</a:t>
            </a:r>
          </a:p>
        </p:txBody>
      </p:sp>
    </p:spTree>
    <p:extLst>
      <p:ext uri="{BB962C8B-B14F-4D97-AF65-F5344CB8AC3E}">
        <p14:creationId xmlns:p14="http://schemas.microsoft.com/office/powerpoint/2010/main" val="413141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6" name="Picture 5" descr="comparison-elinac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32" y="873720"/>
            <a:ext cx="8343900" cy="543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88295" y="1475492"/>
            <a:ext cx="643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km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76235" y="2608701"/>
            <a:ext cx="65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76235" y="3717032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cm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-1795635" y="3149937"/>
            <a:ext cx="4352724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Size of Injector + Accelerator (m)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1920" y="5993077"/>
            <a:ext cx="1850386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Energy (GeV)</a:t>
            </a:r>
          </a:p>
        </p:txBody>
      </p:sp>
      <p:sp>
        <p:nvSpPr>
          <p:cNvPr id="3" name="Rectangle 2"/>
          <p:cNvSpPr/>
          <p:nvPr/>
        </p:nvSpPr>
        <p:spPr>
          <a:xfrm>
            <a:off x="4211960" y="1124744"/>
            <a:ext cx="2448272" cy="4536504"/>
          </a:xfrm>
          <a:prstGeom prst="rect">
            <a:avLst/>
          </a:prstGeom>
          <a:solidFill>
            <a:srgbClr val="FF000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00059" y="2780928"/>
            <a:ext cx="2021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FEL territory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025069" y="44624"/>
            <a:ext cx="5067211" cy="648072"/>
          </a:xfrm>
        </p:spPr>
        <p:txBody>
          <a:bodyPr>
            <a:noAutofit/>
          </a:bodyPr>
          <a:lstStyle/>
          <a:p>
            <a:r>
              <a:rPr lang="en-US" dirty="0"/>
              <a:t>Size versus Energy</a:t>
            </a:r>
            <a:br>
              <a:rPr lang="en-US" dirty="0"/>
            </a:br>
            <a:r>
              <a:rPr lang="en-US" sz="2000" i="1" dirty="0"/>
              <a:t>electron linear accelerators</a:t>
            </a:r>
          </a:p>
        </p:txBody>
      </p:sp>
      <p:sp>
        <p:nvSpPr>
          <p:cNvPr id="2" name="Oval 1"/>
          <p:cNvSpPr/>
          <p:nvPr/>
        </p:nvSpPr>
        <p:spPr>
          <a:xfrm rot="20455325">
            <a:off x="1247023" y="1555864"/>
            <a:ext cx="6825203" cy="1319259"/>
          </a:xfrm>
          <a:prstGeom prst="ellipse">
            <a:avLst/>
          </a:prstGeom>
          <a:noFill/>
          <a:ln w="57150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619672" y="134250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High quality beams, high power, </a:t>
            </a:r>
            <a:r>
              <a:rPr lang="en-US" b="1" dirty="0">
                <a:solidFill>
                  <a:srgbClr val="FF0000"/>
                </a:solidFill>
              </a:rPr>
              <a:t>bigger</a:t>
            </a:r>
          </a:p>
        </p:txBody>
      </p:sp>
      <p:sp>
        <p:nvSpPr>
          <p:cNvPr id="15" name="Oval 14"/>
          <p:cNvSpPr/>
          <p:nvPr/>
        </p:nvSpPr>
        <p:spPr>
          <a:xfrm rot="20455325">
            <a:off x="1719845" y="3644096"/>
            <a:ext cx="6825203" cy="1319259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724128" y="4667071"/>
            <a:ext cx="33843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effectLst>
                  <a:glow rad="165100">
                    <a:schemeClr val="bg1">
                      <a:alpha val="75000"/>
                    </a:schemeClr>
                  </a:glow>
                </a:effectLst>
              </a:rPr>
              <a:t>Lower quality beams</a:t>
            </a:r>
            <a:r>
              <a:rPr lang="en-US" sz="2400" b="1" dirty="0">
                <a:solidFill>
                  <a:srgbClr val="FF0000"/>
                </a:solidFill>
                <a:effectLst>
                  <a:glow rad="165100">
                    <a:schemeClr val="bg1">
                      <a:alpha val="75000"/>
                    </a:schemeClr>
                  </a:glow>
                </a:effectLst>
              </a:rPr>
              <a:t>, </a:t>
            </a:r>
            <a:br>
              <a:rPr lang="en-US" sz="2400" b="1" dirty="0">
                <a:solidFill>
                  <a:srgbClr val="FF0000"/>
                </a:solidFill>
                <a:effectLst>
                  <a:glow rad="165100">
                    <a:schemeClr val="bg1">
                      <a:alpha val="75000"/>
                    </a:schemeClr>
                  </a:glow>
                </a:effectLst>
              </a:rPr>
            </a:br>
            <a:r>
              <a:rPr lang="en-US" b="1" dirty="0">
                <a:solidFill>
                  <a:srgbClr val="FF0000"/>
                </a:solidFill>
              </a:rPr>
              <a:t>very low power, </a:t>
            </a:r>
            <a:r>
              <a:rPr lang="en-US" b="1" dirty="0">
                <a:solidFill>
                  <a:srgbClr val="008000"/>
                </a:solidFill>
              </a:rPr>
              <a:t>smaller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07696" y="764704"/>
            <a:ext cx="2736304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TECHNICAL MASTERPIECES FOR SCIENCE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3608" y="5445224"/>
            <a:ext cx="2736304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THE AMAZING PROGRESS OF A NEW TECHNOLOGY</a:t>
            </a:r>
          </a:p>
        </p:txBody>
      </p:sp>
    </p:spTree>
    <p:extLst>
      <p:ext uri="{BB962C8B-B14F-4D97-AF65-F5344CB8AC3E}">
        <p14:creationId xmlns:p14="http://schemas.microsoft.com/office/powerpoint/2010/main" val="2488855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643275" cy="1143000"/>
          </a:xfrm>
        </p:spPr>
        <p:txBody>
          <a:bodyPr>
            <a:normAutofit/>
          </a:bodyPr>
          <a:lstStyle/>
          <a:p>
            <a:r>
              <a:rPr lang="en-US" sz="2800" dirty="0"/>
              <a:t>Quality: Example Energy Spread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8" name="Picture 7" descr="energy-spread-v3-with-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80728"/>
            <a:ext cx="7596336" cy="4487843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501359" y="3076390"/>
            <a:ext cx="3361985" cy="1249172"/>
          </a:xfrm>
          <a:prstGeom prst="ellipse">
            <a:avLst/>
          </a:prstGeom>
          <a:noFill/>
          <a:ln w="57150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195736" y="4077072"/>
            <a:ext cx="1440160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FEL Territory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64088" y="1340768"/>
            <a:ext cx="1656184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Compact FEL’s?</a:t>
            </a:r>
          </a:p>
        </p:txBody>
      </p:sp>
      <p:sp>
        <p:nvSpPr>
          <p:cNvPr id="14" name="Up-Down Arrow 13"/>
          <p:cNvSpPr/>
          <p:nvPr/>
        </p:nvSpPr>
        <p:spPr>
          <a:xfrm>
            <a:off x="7380312" y="1772816"/>
            <a:ext cx="288032" cy="2448272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380312" y="1268760"/>
            <a:ext cx="16966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Lower quality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80312" y="4293096"/>
            <a:ext cx="1685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Higher quality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27584" y="5703639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solidFill>
                  <a:prstClr val="black"/>
                </a:solidFill>
              </a:rPr>
              <a:t>EuPRAXIA</a:t>
            </a:r>
            <a:r>
              <a:rPr lang="en-US" sz="2400" dirty="0">
                <a:solidFill>
                  <a:prstClr val="black"/>
                </a:solidFill>
              </a:rPr>
              <a:t> aims at </a:t>
            </a:r>
            <a:r>
              <a:rPr lang="en-US" sz="2400" b="1" dirty="0">
                <a:solidFill>
                  <a:prstClr val="black"/>
                </a:solidFill>
              </a:rPr>
              <a:t>addressing the quality problem</a:t>
            </a:r>
            <a:r>
              <a:rPr lang="en-US" sz="2400" dirty="0">
                <a:solidFill>
                  <a:prstClr val="black"/>
                </a:solidFill>
              </a:rPr>
              <a:t>.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923928" y="2492896"/>
            <a:ext cx="93610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66902" y="1654012"/>
            <a:ext cx="3491293" cy="1126916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923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3294342"/>
            <a:ext cx="8208912" cy="1944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1520" y="1206110"/>
            <a:ext cx="8208912" cy="1944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44624"/>
            <a:ext cx="5067211" cy="648072"/>
          </a:xfrm>
        </p:spPr>
        <p:txBody>
          <a:bodyPr>
            <a:noAutofit/>
          </a:bodyPr>
          <a:lstStyle/>
          <a:p>
            <a:r>
              <a:rPr lang="en-US" sz="4000" dirty="0"/>
              <a:t>Addressing 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6190"/>
            <a:ext cx="8640960" cy="54850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x-none" sz="2400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10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Improve </a:t>
            </a:r>
            <a:r>
              <a:rPr lang="en-US" sz="2400" b="1" dirty="0"/>
              <a:t>technical components and approaches in plasma accelerator</a:t>
            </a:r>
            <a:r>
              <a:rPr lang="en-US" sz="2400" dirty="0"/>
              <a:t> concepts producing already GeV class beams:</a:t>
            </a:r>
          </a:p>
          <a:p>
            <a:pPr lvl="1"/>
            <a:r>
              <a:rPr lang="en-US" sz="2000" dirty="0"/>
              <a:t>Improved laser technology</a:t>
            </a:r>
          </a:p>
          <a:p>
            <a:pPr lvl="1"/>
            <a:r>
              <a:rPr lang="en-US" sz="2000" dirty="0"/>
              <a:t>Feedbacks</a:t>
            </a:r>
          </a:p>
          <a:p>
            <a:pPr lvl="1"/>
            <a:r>
              <a:rPr lang="en-US" sz="2000" dirty="0"/>
              <a:t>New and old concepts for solutions in one stage all plasma facility</a:t>
            </a:r>
          </a:p>
          <a:p>
            <a:pPr marL="457200" lvl="1" indent="0">
              <a:buNone/>
            </a:pPr>
            <a:r>
              <a:rPr lang="en-US" sz="1000" dirty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Start with a </a:t>
            </a:r>
            <a:r>
              <a:rPr lang="en-US" sz="2400" b="1" dirty="0"/>
              <a:t>high quality beam from a small RF injector </a:t>
            </a:r>
            <a:r>
              <a:rPr lang="en-US" sz="2400" dirty="0"/>
              <a:t>and boost it to high energy:</a:t>
            </a:r>
          </a:p>
          <a:p>
            <a:pPr lvl="1"/>
            <a:r>
              <a:rPr lang="en-US" sz="2000" dirty="0"/>
              <a:t>Starting point quality is assured (start with FEL quality beam)</a:t>
            </a:r>
          </a:p>
          <a:p>
            <a:pPr lvl="1"/>
            <a:r>
              <a:rPr lang="en-US" sz="2000" dirty="0"/>
              <a:t>Solve new issues, e.g. timing: new solutions needed</a:t>
            </a:r>
          </a:p>
          <a:p>
            <a:pPr lvl="1"/>
            <a:r>
              <a:rPr lang="en-US" sz="2000" dirty="0"/>
              <a:t>Fully </a:t>
            </a:r>
            <a:r>
              <a:rPr lang="en-US" sz="2000" dirty="0" err="1"/>
              <a:t>stageable</a:t>
            </a:r>
            <a:r>
              <a:rPr lang="en-US" sz="2000" dirty="0"/>
              <a:t> </a:t>
            </a:r>
            <a:r>
              <a:rPr lang="en-US" sz="2000" dirty="0">
                <a:sym typeface="Wingdings"/>
              </a:rPr>
              <a:t> path to high energy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4819" y="6448251"/>
            <a:ext cx="5574981" cy="365125"/>
          </a:xfrm>
        </p:spPr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43166"/>
            <a:ext cx="2133600" cy="365125"/>
          </a:xfrm>
        </p:spPr>
        <p:txBody>
          <a:bodyPr/>
          <a:lstStyle/>
          <a:p>
            <a:fld id="{7C8D6F1B-0912-4E83-AA89-4880E3586760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660232" y="1998198"/>
            <a:ext cx="2376264" cy="707886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More resources will allow focused R&amp;D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8144" y="4878518"/>
            <a:ext cx="3096344" cy="707886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Complementary approach will bring in RF excellence</a:t>
            </a:r>
          </a:p>
        </p:txBody>
      </p:sp>
    </p:spTree>
    <p:extLst>
      <p:ext uri="{BB962C8B-B14F-4D97-AF65-F5344CB8AC3E}">
        <p14:creationId xmlns:p14="http://schemas.microsoft.com/office/powerpoint/2010/main" val="2307878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6" name="Picture 5" descr="comparison-elinac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32" y="873720"/>
            <a:ext cx="8343900" cy="543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88295" y="1475492"/>
            <a:ext cx="643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km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76235" y="2608701"/>
            <a:ext cx="65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76235" y="3717032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cm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-1795635" y="3149937"/>
            <a:ext cx="4352724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Size of Injector + Accelerator (m)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1920" y="5993077"/>
            <a:ext cx="1850386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Energy (GeV)</a:t>
            </a:r>
          </a:p>
        </p:txBody>
      </p:sp>
      <p:sp>
        <p:nvSpPr>
          <p:cNvPr id="3" name="Rectangle 2"/>
          <p:cNvSpPr/>
          <p:nvPr/>
        </p:nvSpPr>
        <p:spPr>
          <a:xfrm>
            <a:off x="4211960" y="1124744"/>
            <a:ext cx="2448272" cy="4536504"/>
          </a:xfrm>
          <a:prstGeom prst="rect">
            <a:avLst/>
          </a:prstGeom>
          <a:solidFill>
            <a:srgbClr val="FF000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11960" y="105273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FEL territory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025069" y="44624"/>
            <a:ext cx="5715283" cy="648072"/>
          </a:xfrm>
        </p:spPr>
        <p:txBody>
          <a:bodyPr>
            <a:noAutofit/>
          </a:bodyPr>
          <a:lstStyle/>
          <a:p>
            <a:r>
              <a:rPr lang="en-US" dirty="0"/>
              <a:t>EuPRAXIA Development Paths</a:t>
            </a:r>
            <a:br>
              <a:rPr lang="en-US" dirty="0"/>
            </a:br>
            <a:r>
              <a:rPr lang="en-US" sz="2400" i="1" dirty="0"/>
              <a:t>towards high quality electron beams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337203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6" name="Picture 5" descr="comparison-elinac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32" y="873720"/>
            <a:ext cx="8343900" cy="543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88295" y="1475492"/>
            <a:ext cx="643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km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76235" y="2608701"/>
            <a:ext cx="65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76235" y="3717032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cm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-1795635" y="3149937"/>
            <a:ext cx="4352724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Size of Injector + Accelerator (m)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1920" y="5993077"/>
            <a:ext cx="1850386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Energy (GeV)</a:t>
            </a:r>
          </a:p>
        </p:txBody>
      </p:sp>
      <p:sp>
        <p:nvSpPr>
          <p:cNvPr id="3" name="Rectangle 2"/>
          <p:cNvSpPr/>
          <p:nvPr/>
        </p:nvSpPr>
        <p:spPr>
          <a:xfrm>
            <a:off x="4211960" y="1124744"/>
            <a:ext cx="2448272" cy="4536504"/>
          </a:xfrm>
          <a:prstGeom prst="rect">
            <a:avLst/>
          </a:prstGeom>
          <a:solidFill>
            <a:srgbClr val="FF000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11960" y="105273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FEL territory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025069" y="44624"/>
            <a:ext cx="5715283" cy="648072"/>
          </a:xfrm>
        </p:spPr>
        <p:txBody>
          <a:bodyPr>
            <a:noAutofit/>
          </a:bodyPr>
          <a:lstStyle/>
          <a:p>
            <a:r>
              <a:rPr lang="en-US" dirty="0"/>
              <a:t>EuPRAXIA Development Paths</a:t>
            </a:r>
            <a:br>
              <a:rPr lang="en-US" dirty="0"/>
            </a:br>
            <a:r>
              <a:rPr lang="en-US" sz="2400" i="1" dirty="0"/>
              <a:t>towards high quality electron beams</a:t>
            </a:r>
            <a:endParaRPr lang="en-US" sz="1400" i="1" dirty="0"/>
          </a:p>
        </p:txBody>
      </p:sp>
      <p:sp>
        <p:nvSpPr>
          <p:cNvPr id="2" name="Rectangle 1"/>
          <p:cNvSpPr/>
          <p:nvPr/>
        </p:nvSpPr>
        <p:spPr>
          <a:xfrm>
            <a:off x="3203848" y="2492896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2" idx="3"/>
            <a:endCxn id="16" idx="1"/>
          </p:cNvCxnSpPr>
          <p:nvPr/>
        </p:nvCxnSpPr>
        <p:spPr>
          <a:xfrm flipV="1">
            <a:off x="3419872" y="2456892"/>
            <a:ext cx="2016224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436096" y="2348880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110756" y="2434500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652120" y="2204864"/>
            <a:ext cx="19011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(a) EuPRAXIA </a:t>
            </a:r>
            <a:br>
              <a:rPr lang="en-US" sz="2400" b="1" dirty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</a:br>
            <a:r>
              <a:rPr lang="en-US" sz="2400" b="1" dirty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(RF + plasma)</a:t>
            </a:r>
          </a:p>
        </p:txBody>
      </p:sp>
    </p:spTree>
    <p:extLst>
      <p:ext uri="{BB962C8B-B14F-4D97-AF65-F5344CB8AC3E}">
        <p14:creationId xmlns:p14="http://schemas.microsoft.com/office/powerpoint/2010/main" val="3639291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28</a:t>
            </a:fld>
            <a:endParaRPr lang="en-GB"/>
          </a:p>
        </p:txBody>
      </p:sp>
      <p:pic>
        <p:nvPicPr>
          <p:cNvPr id="6" name="Picture 5" descr="comparison-elinac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32" y="873720"/>
            <a:ext cx="8343900" cy="543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88295" y="1475492"/>
            <a:ext cx="643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km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76235" y="2608701"/>
            <a:ext cx="65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76235" y="3717032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cm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-1795635" y="3149937"/>
            <a:ext cx="4352724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Size of Injector + Accelerator (m)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1920" y="5993077"/>
            <a:ext cx="1850386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Energy (GeV)</a:t>
            </a:r>
          </a:p>
        </p:txBody>
      </p:sp>
      <p:sp>
        <p:nvSpPr>
          <p:cNvPr id="3" name="Rectangle 2"/>
          <p:cNvSpPr/>
          <p:nvPr/>
        </p:nvSpPr>
        <p:spPr>
          <a:xfrm>
            <a:off x="4211960" y="1124744"/>
            <a:ext cx="2448272" cy="4536504"/>
          </a:xfrm>
          <a:prstGeom prst="rect">
            <a:avLst/>
          </a:prstGeom>
          <a:solidFill>
            <a:srgbClr val="FF000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11960" y="105273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FEL territory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025069" y="44624"/>
            <a:ext cx="5715283" cy="648072"/>
          </a:xfrm>
        </p:spPr>
        <p:txBody>
          <a:bodyPr>
            <a:noAutofit/>
          </a:bodyPr>
          <a:lstStyle/>
          <a:p>
            <a:r>
              <a:rPr lang="en-US" dirty="0"/>
              <a:t>EuPRAXIA Development Paths</a:t>
            </a:r>
            <a:br>
              <a:rPr lang="en-US" dirty="0"/>
            </a:br>
            <a:r>
              <a:rPr lang="en-US" sz="2400" i="1" dirty="0"/>
              <a:t>towards high quality electron beams</a:t>
            </a:r>
            <a:endParaRPr lang="en-US" sz="1400" i="1" dirty="0"/>
          </a:p>
        </p:txBody>
      </p:sp>
      <p:sp>
        <p:nvSpPr>
          <p:cNvPr id="2" name="Rectangle 1"/>
          <p:cNvSpPr/>
          <p:nvPr/>
        </p:nvSpPr>
        <p:spPr>
          <a:xfrm>
            <a:off x="3203848" y="2492896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2" idx="3"/>
            <a:endCxn id="16" idx="1"/>
          </p:cNvCxnSpPr>
          <p:nvPr/>
        </p:nvCxnSpPr>
        <p:spPr>
          <a:xfrm flipV="1">
            <a:off x="3419872" y="2456892"/>
            <a:ext cx="2016224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436096" y="2348880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110756" y="2434500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652120" y="2204864"/>
            <a:ext cx="19011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(a) EuPRAXIA </a:t>
            </a:r>
            <a:br>
              <a:rPr lang="en-US" sz="2400" b="1" dirty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</a:br>
            <a:r>
              <a:rPr lang="en-US" sz="2400" b="1" dirty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(RF + plasma)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305052" y="4595727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20" idx="3"/>
            <a:endCxn id="22" idx="1"/>
          </p:cNvCxnSpPr>
          <p:nvPr/>
        </p:nvCxnSpPr>
        <p:spPr>
          <a:xfrm flipV="1">
            <a:off x="3521076" y="3969060"/>
            <a:ext cx="1915020" cy="7346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436096" y="3861048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211960" y="4293096"/>
            <a:ext cx="216024" cy="216024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283968" y="4479503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(b) EuPRAXIA (all plasma)</a:t>
            </a:r>
          </a:p>
        </p:txBody>
      </p:sp>
    </p:spTree>
    <p:extLst>
      <p:ext uri="{BB962C8B-B14F-4D97-AF65-F5344CB8AC3E}">
        <p14:creationId xmlns:p14="http://schemas.microsoft.com/office/powerpoint/2010/main" val="3613719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>
          <a:xfrm>
            <a:off x="2025069" y="-243408"/>
            <a:ext cx="5067211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>
                <a:latin typeface="Arial" charset="0"/>
              </a:rPr>
              <a:t>Parameter Tables</a:t>
            </a:r>
            <a:br>
              <a:rPr lang="en-US" sz="2800" dirty="0">
                <a:latin typeface="Arial" charset="0"/>
              </a:rPr>
            </a:br>
            <a:r>
              <a:rPr lang="en-US" sz="2000" b="0" i="1" dirty="0">
                <a:latin typeface="Arial" charset="0"/>
              </a:rPr>
              <a:t>Study Version 2016</a:t>
            </a:r>
          </a:p>
        </p:txBody>
      </p:sp>
      <p:grpSp>
        <p:nvGrpSpPr>
          <p:cNvPr id="91138" name="Group 3"/>
          <p:cNvGrpSpPr>
            <a:grpSpLocks noChangeAspect="1"/>
          </p:cNvGrpSpPr>
          <p:nvPr/>
        </p:nvGrpSpPr>
        <p:grpSpPr bwMode="auto">
          <a:xfrm>
            <a:off x="323850" y="1225550"/>
            <a:ext cx="3960813" cy="2563813"/>
            <a:chOff x="5220072" y="1268760"/>
            <a:chExt cx="3240000" cy="2096790"/>
          </a:xfrm>
        </p:grpSpPr>
        <p:pic>
          <p:nvPicPr>
            <p:cNvPr id="91152" name="Picture 5" descr="C:\Users\pawalker\Downloads\9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072" y="1268760"/>
              <a:ext cx="1440000" cy="10142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153" name="Picture 4" descr="C:\Users\pawalker\Downloads\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2056" y="1484784"/>
              <a:ext cx="1440000" cy="10173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154" name="Picture 2" descr="C:\Users\pawalker\Downloads\7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386" y="1700808"/>
              <a:ext cx="1440000" cy="10175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155" name="Picture 3" descr="C:\Users\pawalker\Downloads\6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9824" y="1916832"/>
              <a:ext cx="1440000" cy="10166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156" name="Picture 4" descr="C:\Users\pawalker\Downloads\5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6245" y="2134040"/>
              <a:ext cx="1440000" cy="10186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157" name="Picture 5" descr="C:\Users\pawalker\Downloads\4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0072" y="2348880"/>
              <a:ext cx="1440000" cy="10166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1139" name="Group 10"/>
          <p:cNvGrpSpPr>
            <a:grpSpLocks/>
          </p:cNvGrpSpPr>
          <p:nvPr/>
        </p:nvGrpSpPr>
        <p:grpSpPr bwMode="auto">
          <a:xfrm>
            <a:off x="323850" y="3797300"/>
            <a:ext cx="4752975" cy="2882900"/>
            <a:chOff x="5873950" y="5074289"/>
            <a:chExt cx="2154434" cy="1307039"/>
          </a:xfrm>
        </p:grpSpPr>
        <p:pic>
          <p:nvPicPr>
            <p:cNvPr id="91148" name="Picture 10" descr="C:\Users\pawalker\Downloads\5_4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2071" y="5074289"/>
              <a:ext cx="1236313" cy="8745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149" name="Picture 11" descr="C:\Users\pawalker\Downloads\5_3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0882" y="5194307"/>
              <a:ext cx="1236313" cy="8718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150" name="Picture 12" descr="C:\Users\pawalker\Downloads\5_2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0385" y="5362700"/>
              <a:ext cx="1236313" cy="8715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151" name="Picture 13" descr="C:\Users\pawalker\Downloads\5_1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3950" y="5510892"/>
              <a:ext cx="1236313" cy="8704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1140" name="Group 15"/>
          <p:cNvGrpSpPr>
            <a:grpSpLocks/>
          </p:cNvGrpSpPr>
          <p:nvPr/>
        </p:nvGrpSpPr>
        <p:grpSpPr bwMode="auto">
          <a:xfrm>
            <a:off x="4356100" y="1412875"/>
            <a:ext cx="4464050" cy="2768600"/>
            <a:chOff x="5873950" y="3381276"/>
            <a:chExt cx="2166610" cy="1343868"/>
          </a:xfrm>
        </p:grpSpPr>
        <p:pic>
          <p:nvPicPr>
            <p:cNvPr id="91144" name="Picture 6" descr="C:\Users\pawalker\Downloads\3_4.PN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3381276"/>
              <a:ext cx="1236312" cy="8726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145" name="Picture 7" descr="C:\Users\pawalker\Downloads\3_3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8988" y="3532002"/>
              <a:ext cx="1236312" cy="8718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146" name="Picture 8" descr="C:\Users\pawalker\Downloads\3_2.PN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3910" y="3699895"/>
              <a:ext cx="1236312" cy="8692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147" name="Picture 9" descr="C:\Users\pawalker\Downloads\3_1.PNG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3950" y="3854390"/>
              <a:ext cx="1236312" cy="87075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Content Placeholder 5"/>
          <p:cNvSpPr txBox="1">
            <a:spLocks/>
          </p:cNvSpPr>
          <p:nvPr/>
        </p:nvSpPr>
        <p:spPr>
          <a:xfrm>
            <a:off x="395288" y="1268413"/>
            <a:ext cx="928687" cy="39846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sz="2100" dirty="0" smtClean="0"/>
              <a:t>1 GeV</a:t>
            </a:r>
          </a:p>
        </p:txBody>
      </p:sp>
      <p:sp>
        <p:nvSpPr>
          <p:cNvPr id="91142" name="Content Placeholder 5"/>
          <p:cNvSpPr txBox="1">
            <a:spLocks/>
          </p:cNvSpPr>
          <p:nvPr/>
        </p:nvSpPr>
        <p:spPr bwMode="auto">
          <a:xfrm>
            <a:off x="7885113" y="3789363"/>
            <a:ext cx="930275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GB" sz="2100">
                <a:latin typeface="Calibri" charset="0"/>
              </a:rPr>
              <a:t>3 GeV</a:t>
            </a:r>
          </a:p>
        </p:txBody>
      </p:sp>
      <p:sp>
        <p:nvSpPr>
          <p:cNvPr id="91143" name="Content Placeholder 5"/>
          <p:cNvSpPr txBox="1">
            <a:spLocks/>
          </p:cNvSpPr>
          <p:nvPr/>
        </p:nvSpPr>
        <p:spPr bwMode="auto">
          <a:xfrm>
            <a:off x="4643438" y="5876925"/>
            <a:ext cx="852487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GB" sz="2100">
                <a:latin typeface="Calibri" charset="0"/>
              </a:rPr>
              <a:t>5 GeV</a:t>
            </a:r>
          </a:p>
        </p:txBody>
      </p:sp>
    </p:spTree>
    <p:extLst>
      <p:ext uri="{BB962C8B-B14F-4D97-AF65-F5344CB8AC3E}">
        <p14:creationId xmlns:p14="http://schemas.microsoft.com/office/powerpoint/2010/main" val="1874396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47226"/>
          </a:xfrm>
        </p:spPr>
        <p:txBody>
          <a:bodyPr/>
          <a:lstStyle/>
          <a:p>
            <a:r>
              <a:rPr lang="en-US" dirty="0" smtClean="0"/>
              <a:t>EuPRAXIA overview</a:t>
            </a:r>
            <a:endParaRPr lang="en-US" dirty="0"/>
          </a:p>
          <a:p>
            <a:r>
              <a:rPr lang="en-US" dirty="0"/>
              <a:t>Technical </a:t>
            </a:r>
            <a:r>
              <a:rPr lang="en-US" dirty="0" smtClean="0"/>
              <a:t>directions and status</a:t>
            </a:r>
            <a:endParaRPr lang="en-US" dirty="0"/>
          </a:p>
          <a:p>
            <a:r>
              <a:rPr lang="en-US" dirty="0" smtClean="0"/>
              <a:t>Layout, site </a:t>
            </a:r>
            <a:r>
              <a:rPr lang="en-US" dirty="0"/>
              <a:t>options </a:t>
            </a:r>
            <a:r>
              <a:rPr lang="en-US" dirty="0" smtClean="0"/>
              <a:t>and cost estimate</a:t>
            </a:r>
          </a:p>
          <a:p>
            <a:r>
              <a:rPr lang="en-US" dirty="0" smtClean="0"/>
              <a:t>General developments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201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(b)...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48505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Better parameters</a:t>
            </a:r>
          </a:p>
          <a:p>
            <a:r>
              <a:rPr lang="en-US" sz="2400" dirty="0" smtClean="0"/>
              <a:t>Improved concepts (control plasma injection, plasma profiles, hybrid scheme, ...)</a:t>
            </a:r>
          </a:p>
          <a:p>
            <a:r>
              <a:rPr lang="en-US" sz="2400" dirty="0"/>
              <a:t>Multiple </a:t>
            </a:r>
            <a:r>
              <a:rPr lang="en-US" sz="2400" dirty="0" smtClean="0"/>
              <a:t>lasers?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30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708920"/>
            <a:ext cx="4582328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99992" y="4869160"/>
            <a:ext cx="4263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talks Brigitte </a:t>
            </a:r>
            <a:r>
              <a:rPr lang="en-US" dirty="0" err="1" smtClean="0"/>
              <a:t>Cros</a:t>
            </a:r>
            <a:r>
              <a:rPr lang="en-US" dirty="0" smtClean="0"/>
              <a:t>, Bernhard </a:t>
            </a:r>
            <a:r>
              <a:rPr lang="en-US" dirty="0" err="1" smtClean="0"/>
              <a:t>Hidding</a:t>
            </a:r>
            <a:r>
              <a:rPr lang="en-US" dirty="0" smtClean="0"/>
              <a:t>, ...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4" r="5416" b="3513"/>
          <a:stretch/>
        </p:blipFill>
        <p:spPr bwMode="auto">
          <a:xfrm>
            <a:off x="179512" y="2621751"/>
            <a:ext cx="4032448" cy="3831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571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0"/>
            <a:ext cx="5067211" cy="764704"/>
          </a:xfrm>
        </p:spPr>
        <p:txBody>
          <a:bodyPr/>
          <a:lstStyle/>
          <a:p>
            <a:r>
              <a:rPr lang="en-US" dirty="0" smtClean="0"/>
              <a:t>Path (a): Old </a:t>
            </a:r>
            <a:r>
              <a:rPr lang="en-US" dirty="0"/>
              <a:t>Solutions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908720"/>
            <a:ext cx="3053833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79512" y="227687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1985 van der Meer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3429000"/>
            <a:ext cx="6624736" cy="2789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524328" y="1048668"/>
            <a:ext cx="15476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Beam loading, energy spread and efficiency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918721"/>
            <a:ext cx="3816424" cy="2726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068960"/>
            <a:ext cx="1412776" cy="14127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4581128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van der Meer: Nobel Prize Physics for invention of stochastic cooling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169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72008"/>
            <a:ext cx="5067211" cy="764704"/>
          </a:xfrm>
        </p:spPr>
        <p:txBody>
          <a:bodyPr/>
          <a:lstStyle/>
          <a:p>
            <a:r>
              <a:rPr lang="en-US" dirty="0"/>
              <a:t>Path (a): </a:t>
            </a:r>
            <a:r>
              <a:rPr lang="en-US" dirty="0" smtClean="0"/>
              <a:t>New </a:t>
            </a:r>
            <a:r>
              <a:rPr lang="en-US" dirty="0"/>
              <a:t>Solutions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668344" y="976660"/>
            <a:ext cx="136815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External injection: timing</a:t>
            </a:r>
          </a:p>
        </p:txBody>
      </p:sp>
      <p:pic>
        <p:nvPicPr>
          <p:cNvPr id="3" name="Picture 2" descr="Screen Shot 2017-09-27 at 19.48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57" y="980728"/>
            <a:ext cx="7377371" cy="2286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Screen Shot 2017-09-27 at 19.55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419477"/>
            <a:ext cx="8460432" cy="2745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Oval 7"/>
          <p:cNvSpPr/>
          <p:nvPr/>
        </p:nvSpPr>
        <p:spPr>
          <a:xfrm>
            <a:off x="1187624" y="1916832"/>
            <a:ext cx="1800200" cy="432048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548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27384"/>
            <a:ext cx="5067211" cy="710952"/>
          </a:xfrm>
        </p:spPr>
        <p:txBody>
          <a:bodyPr/>
          <a:lstStyle/>
          <a:p>
            <a:r>
              <a:rPr lang="en-US" dirty="0"/>
              <a:t>Path (a): </a:t>
            </a:r>
            <a:r>
              <a:rPr lang="en-US" dirty="0" smtClean="0"/>
              <a:t>New </a:t>
            </a:r>
            <a:r>
              <a:rPr lang="en-US" dirty="0"/>
              <a:t>Solutions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29575"/>
            <a:ext cx="8676456" cy="2643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292080" y="3717032"/>
            <a:ext cx="352839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Energy spread, focusing and defocusing stabilization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41" y="3033319"/>
            <a:ext cx="4825107" cy="32039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Oval 9"/>
          <p:cNvSpPr/>
          <p:nvPr/>
        </p:nvSpPr>
        <p:spPr>
          <a:xfrm>
            <a:off x="395536" y="1916832"/>
            <a:ext cx="1368152" cy="432048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995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21384086">
            <a:off x="1026482" y="1165531"/>
            <a:ext cx="6984776" cy="475514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3200" dirty="0"/>
              <a:t>... and many more good ideas and concepts in- and outside of EuPRAXIA </a:t>
            </a:r>
          </a:p>
          <a:p>
            <a:pPr algn="ctr">
              <a:spcAft>
                <a:spcPts val="1800"/>
              </a:spcAft>
            </a:pPr>
            <a:r>
              <a:rPr lang="en-US" sz="3200" b="1" dirty="0">
                <a:solidFill>
                  <a:srgbClr val="FF0000"/>
                </a:solidFill>
              </a:rPr>
              <a:t>kHz beams, long guiding, plasma lenses, high charge, improved quality, hybrid </a:t>
            </a:r>
            <a:r>
              <a:rPr lang="en-US" sz="3200" b="1" dirty="0" err="1">
                <a:solidFill>
                  <a:srgbClr val="FF0000"/>
                </a:solidFill>
              </a:rPr>
              <a:t>nano-emittance</a:t>
            </a:r>
            <a:r>
              <a:rPr lang="en-US" sz="3200" b="1" dirty="0">
                <a:solidFill>
                  <a:srgbClr val="FF0000"/>
                </a:solidFill>
              </a:rPr>
              <a:t> guns, application development, </a:t>
            </a:r>
            <a:r>
              <a:rPr lang="en-US" sz="3200" b="1" dirty="0" err="1">
                <a:solidFill>
                  <a:srgbClr val="FF0000"/>
                </a:solidFill>
              </a:rPr>
              <a:t>undulator</a:t>
            </a:r>
            <a:r>
              <a:rPr lang="en-US" sz="3200" b="1" dirty="0">
                <a:solidFill>
                  <a:srgbClr val="FF0000"/>
                </a:solidFill>
              </a:rPr>
              <a:t> radiation, novel </a:t>
            </a:r>
            <a:r>
              <a:rPr lang="en-US" sz="3200" b="1" dirty="0" err="1">
                <a:solidFill>
                  <a:srgbClr val="FF0000"/>
                </a:solidFill>
              </a:rPr>
              <a:t>undulators</a:t>
            </a:r>
            <a:r>
              <a:rPr lang="en-US" sz="3200" b="1" dirty="0">
                <a:solidFill>
                  <a:srgbClr val="FF0000"/>
                </a:solidFill>
              </a:rPr>
              <a:t>,  theory advances, better and faster simulations, </a:t>
            </a:r>
            <a:r>
              <a:rPr lang="en-US" sz="3200" b="1" dirty="0" smtClean="0">
                <a:solidFill>
                  <a:srgbClr val="FF0000"/>
                </a:solidFill>
              </a:rPr>
              <a:t>hollow plasmas, .</a:t>
            </a:r>
            <a:r>
              <a:rPr lang="en-US" sz="3200" b="1" dirty="0">
                <a:solidFill>
                  <a:srgbClr val="FF0000"/>
                </a:solidFill>
              </a:rPr>
              <a:t>..</a:t>
            </a:r>
          </a:p>
        </p:txBody>
      </p:sp>
    </p:spTree>
    <p:extLst>
      <p:ext uri="{BB962C8B-B14F-4D97-AF65-F5344CB8AC3E}">
        <p14:creationId xmlns:p14="http://schemas.microsoft.com/office/powerpoint/2010/main" val="1812252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EuPRAXIA FEL </a:t>
            </a:r>
            <a:r>
              <a:rPr lang="en-US" dirty="0" err="1" smtClean="0"/>
              <a:t>Sim</a:t>
            </a:r>
            <a:r>
              <a:rPr lang="en-US" dirty="0" smtClean="0"/>
              <a:t>. Results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35</a:t>
            </a:fld>
            <a:endParaRPr lang="en-GB"/>
          </a:p>
        </p:txBody>
      </p:sp>
      <p:pic>
        <p:nvPicPr>
          <p:cNvPr id="7" name="Picture 6" descr="Screen Shot 2017-11-19 at 15.27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627" y="1052736"/>
            <a:ext cx="2732373" cy="3501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1" name="Group 10"/>
          <p:cNvGrpSpPr/>
          <p:nvPr/>
        </p:nvGrpSpPr>
        <p:grpSpPr>
          <a:xfrm>
            <a:off x="0" y="836712"/>
            <a:ext cx="6323903" cy="3744416"/>
            <a:chOff x="251520" y="1340768"/>
            <a:chExt cx="5472608" cy="3240360"/>
          </a:xfrm>
        </p:grpSpPr>
        <p:pic>
          <p:nvPicPr>
            <p:cNvPr id="9" name="Picture 8" descr="Screen Shot 2017-11-19 at 15.27.20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9012"/>
            <a:stretch/>
          </p:blipFill>
          <p:spPr>
            <a:xfrm>
              <a:off x="251520" y="1340768"/>
              <a:ext cx="5472608" cy="7705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Picture 9" descr="Screen Shot 2017-11-19 at 15.27.20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4800" b="1"/>
            <a:stretch/>
          </p:blipFill>
          <p:spPr>
            <a:xfrm>
              <a:off x="251520" y="2112946"/>
              <a:ext cx="5472608" cy="246818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3" name="Group 12"/>
          <p:cNvGrpSpPr/>
          <p:nvPr/>
        </p:nvGrpSpPr>
        <p:grpSpPr>
          <a:xfrm>
            <a:off x="4788024" y="4725144"/>
            <a:ext cx="4320480" cy="2054290"/>
            <a:chOff x="4788024" y="4653136"/>
            <a:chExt cx="4320480" cy="205429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1072" t="4265" r="2433" b="1461"/>
            <a:stretch/>
          </p:blipFill>
          <p:spPr>
            <a:xfrm>
              <a:off x="4788024" y="4653136"/>
              <a:ext cx="4320480" cy="20542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Rectangle 11"/>
            <p:cNvSpPr/>
            <p:nvPr/>
          </p:nvSpPr>
          <p:spPr>
            <a:xfrm>
              <a:off x="4798828" y="6523349"/>
              <a:ext cx="864096" cy="1766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79512" y="4725144"/>
            <a:ext cx="44644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Putting it all together </a:t>
            </a:r>
            <a:r>
              <a:rPr lang="mr-IN" sz="2000" dirty="0" smtClean="0"/>
              <a:t>–</a:t>
            </a:r>
            <a:r>
              <a:rPr lang="en-US" sz="2000" dirty="0" smtClean="0"/>
              <a:t> start to end simulations. Results by INFN.</a:t>
            </a:r>
          </a:p>
          <a:p>
            <a:endParaRPr lang="en-US" sz="1100" dirty="0"/>
          </a:p>
          <a:p>
            <a:r>
              <a:rPr lang="en-US" sz="2400" b="1" dirty="0" smtClean="0">
                <a:solidFill>
                  <a:srgbClr val="FF0000"/>
                </a:solidFill>
              </a:rPr>
              <a:t>Lasing at 1 GeV predicted for several approaches!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2804" y="5733256"/>
            <a:ext cx="1501196" cy="79208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28504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Goals Ahead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48505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Define </a:t>
            </a:r>
            <a:r>
              <a:rPr lang="en-US" sz="2400" b="1" dirty="0"/>
              <a:t>second study version of technical design </a:t>
            </a:r>
            <a:r>
              <a:rPr lang="en-US" sz="2400" dirty="0"/>
              <a:t>and develop it further for CDR </a:t>
            </a:r>
            <a:r>
              <a:rPr lang="en-US" sz="2400" dirty="0" smtClean="0"/>
              <a:t>readiness </a:t>
            </a:r>
            <a:r>
              <a:rPr lang="en-US" sz="2000" dirty="0" smtClean="0"/>
              <a:t>(see talk Andreas Walker)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Further advance design work for </a:t>
            </a:r>
            <a:r>
              <a:rPr lang="en-US" sz="2400" b="1" dirty="0" smtClean="0"/>
              <a:t>lasers</a:t>
            </a:r>
            <a:r>
              <a:rPr lang="en-US" sz="2400" dirty="0" smtClean="0"/>
              <a:t>, </a:t>
            </a:r>
            <a:r>
              <a:rPr lang="en-US" sz="2400" b="1" dirty="0" smtClean="0"/>
              <a:t>RF</a:t>
            </a:r>
            <a:r>
              <a:rPr lang="en-US" sz="2400" dirty="0" smtClean="0"/>
              <a:t> injectors/drivers and </a:t>
            </a:r>
            <a:r>
              <a:rPr lang="en-US" sz="2400" b="1" dirty="0" smtClean="0"/>
              <a:t>plasma</a:t>
            </a:r>
            <a:r>
              <a:rPr lang="en-US" sz="2400" dirty="0" smtClean="0"/>
              <a:t> accelerators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Next </a:t>
            </a:r>
            <a:r>
              <a:rPr lang="en-US" sz="2400" b="1" dirty="0"/>
              <a:t>iteration start to end simulation </a:t>
            </a:r>
            <a:r>
              <a:rPr lang="en-US" sz="2400" dirty="0"/>
              <a:t>including newly published ideas for quality improvement</a:t>
            </a:r>
            <a:r>
              <a:rPr lang="en-US" sz="2400" dirty="0" smtClean="0"/>
              <a:t>.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000" dirty="0" smtClean="0"/>
              <a:t>Can we reduce energy spread by factor 5 </a:t>
            </a:r>
            <a:r>
              <a:rPr lang="mr-IN" sz="2000" dirty="0" smtClean="0"/>
              <a:t>–</a:t>
            </a:r>
            <a:r>
              <a:rPr lang="en-US" sz="2000" dirty="0" smtClean="0"/>
              <a:t> 10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000" dirty="0" smtClean="0"/>
              <a:t>Can we keep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growth small enough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000" dirty="0" smtClean="0"/>
              <a:t>Can we open new territory: ultra short, </a:t>
            </a:r>
            <a:r>
              <a:rPr lang="en-US" sz="2000" dirty="0" err="1" smtClean="0"/>
              <a:t>nano-emittance</a:t>
            </a:r>
            <a:r>
              <a:rPr lang="en-US" sz="2000" dirty="0" smtClean="0"/>
              <a:t>, ...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000" dirty="0" smtClean="0"/>
              <a:t>Include basic tolerance and sensitivity considerations (see timing idea)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Continue </a:t>
            </a:r>
            <a:r>
              <a:rPr lang="en-US" sz="2400" dirty="0"/>
              <a:t>design work on </a:t>
            </a:r>
            <a:r>
              <a:rPr lang="en-US" sz="2400" b="1" dirty="0"/>
              <a:t>FEL application </a:t>
            </a:r>
            <a:r>
              <a:rPr lang="en-US" sz="2400" dirty="0"/>
              <a:t>but also strengthen </a:t>
            </a:r>
            <a:r>
              <a:rPr lang="en-US" sz="2400" b="1" dirty="0"/>
              <a:t>work on </a:t>
            </a:r>
            <a:r>
              <a:rPr lang="en-US" sz="2400" b="1" dirty="0" smtClean="0"/>
              <a:t>HEP, medical </a:t>
            </a:r>
            <a:r>
              <a:rPr lang="en-US" sz="2400" b="1" dirty="0"/>
              <a:t>and other applications: </a:t>
            </a:r>
            <a:r>
              <a:rPr lang="en-US" sz="2400" dirty="0"/>
              <a:t>connect to users (even more talks, outreach, ...</a:t>
            </a:r>
            <a:r>
              <a:rPr lang="en-US" sz="2400" dirty="0" smtClean="0"/>
              <a:t>)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sz="2000" dirty="0" smtClean="0"/>
              <a:t>Include seeding for reducing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 length and improving light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805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47226"/>
          </a:xfrm>
        </p:spPr>
        <p:txBody>
          <a:bodyPr/>
          <a:lstStyle/>
          <a:p>
            <a:r>
              <a:rPr lang="en-US" dirty="0" smtClean="0"/>
              <a:t>EuPRAXIA overview</a:t>
            </a:r>
            <a:endParaRPr lang="en-US" dirty="0"/>
          </a:p>
          <a:p>
            <a:r>
              <a:rPr lang="en-US" dirty="0"/>
              <a:t>Technical </a:t>
            </a:r>
            <a:r>
              <a:rPr lang="en-US" dirty="0" smtClean="0"/>
              <a:t>directions and status</a:t>
            </a:r>
            <a:endParaRPr lang="en-US" dirty="0"/>
          </a:p>
          <a:p>
            <a:r>
              <a:rPr lang="en-US" b="1" dirty="0" smtClean="0"/>
              <a:t>Layout, site </a:t>
            </a:r>
            <a:r>
              <a:rPr lang="en-US" b="1" dirty="0"/>
              <a:t>options </a:t>
            </a:r>
            <a:r>
              <a:rPr lang="en-US" b="1" dirty="0" smtClean="0"/>
              <a:t>and cost estimate</a:t>
            </a:r>
          </a:p>
          <a:p>
            <a:r>
              <a:rPr lang="en-US" dirty="0" smtClean="0"/>
              <a:t>General developments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43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Parameters, Layout,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See talk by Andreas Walker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948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25069" y="-243408"/>
            <a:ext cx="5499259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EuPRAXIA Implementation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861674"/>
            <a:ext cx="8712968" cy="5447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spcBef>
                <a:spcPts val="1200"/>
              </a:spcBef>
              <a:buFont typeface="Arial"/>
              <a:buChar char="•"/>
            </a:pPr>
            <a:r>
              <a:rPr lang="en-US" sz="2800" dirty="0"/>
              <a:t>Design study is site independent: </a:t>
            </a:r>
            <a:r>
              <a:rPr lang="en-US" sz="2800" b="1" dirty="0"/>
              <a:t>5 sites </a:t>
            </a:r>
            <a:r>
              <a:rPr lang="en-US" sz="2800" b="1" dirty="0" smtClean="0"/>
              <a:t>discussed </a:t>
            </a:r>
            <a:r>
              <a:rPr lang="en-US" sz="2800" dirty="0" smtClean="0"/>
              <a:t>so far</a:t>
            </a:r>
          </a:p>
          <a:p>
            <a:pPr marL="176213" indent="-176213">
              <a:spcBef>
                <a:spcPts val="1200"/>
              </a:spcBef>
              <a:buFont typeface="Arial"/>
              <a:buChar char="•"/>
            </a:pPr>
            <a:r>
              <a:rPr lang="en-US" sz="2800" dirty="0" smtClean="0"/>
              <a:t>EuPRAXIA construction will be based on the </a:t>
            </a:r>
            <a:r>
              <a:rPr lang="en-US" sz="2800" b="1" dirty="0" smtClean="0"/>
              <a:t>facilities and expertise available at all supporting laboratories</a:t>
            </a:r>
            <a:r>
              <a:rPr lang="en-US" sz="2800" dirty="0" smtClean="0"/>
              <a:t>.</a:t>
            </a:r>
          </a:p>
          <a:p>
            <a:pPr marL="176213" indent="-176213">
              <a:spcBef>
                <a:spcPts val="1200"/>
              </a:spcBef>
              <a:buFont typeface="Arial"/>
              <a:buChar char="•"/>
            </a:pPr>
            <a:r>
              <a:rPr lang="en-US" sz="2800" dirty="0" smtClean="0"/>
              <a:t>If construction budget would be obtained, it would go to the supporting labs/industry for agreed deliverables.</a:t>
            </a:r>
            <a:endParaRPr lang="en-US" sz="2800" dirty="0" smtClean="0"/>
          </a:p>
          <a:p>
            <a:pPr marL="176213" indent="-176213">
              <a:spcBef>
                <a:spcPts val="1200"/>
              </a:spcBef>
              <a:buFont typeface="Arial"/>
              <a:buChar char="•"/>
            </a:pPr>
            <a:r>
              <a:rPr lang="en-US" sz="2800" dirty="0" smtClean="0"/>
              <a:t>EuPRAXIA </a:t>
            </a:r>
            <a:r>
              <a:rPr lang="en-US" sz="2800" dirty="0"/>
              <a:t>to be built </a:t>
            </a:r>
            <a:r>
              <a:rPr lang="en-US" sz="2800" dirty="0" smtClean="0"/>
              <a:t>similar to </a:t>
            </a:r>
            <a:r>
              <a:rPr lang="en-US" sz="2800" dirty="0"/>
              <a:t>a big particle physics detector: </a:t>
            </a:r>
            <a:r>
              <a:rPr lang="en-US" sz="2800" b="1" dirty="0"/>
              <a:t>all labs build and commission parts at local facilities</a:t>
            </a:r>
            <a:r>
              <a:rPr lang="en-US" sz="2800" dirty="0"/>
              <a:t>, then assemble in </a:t>
            </a:r>
            <a:r>
              <a:rPr lang="en-US" sz="2800" b="1" dirty="0"/>
              <a:t>one central site</a:t>
            </a:r>
          </a:p>
          <a:p>
            <a:pPr marL="176213" indent="-176213">
              <a:spcBef>
                <a:spcPts val="1200"/>
              </a:spcBef>
              <a:buFont typeface="Arial"/>
              <a:buChar char="•"/>
            </a:pPr>
            <a:r>
              <a:rPr lang="en-US" sz="2800" dirty="0" smtClean="0"/>
              <a:t>Final </a:t>
            </a:r>
            <a:r>
              <a:rPr lang="en-US" sz="2800" dirty="0"/>
              <a:t>site will to be decided at the political level: EuPRAXIA to </a:t>
            </a:r>
            <a:r>
              <a:rPr lang="en-US" sz="2800" b="1" dirty="0"/>
              <a:t>provide options to decision makers </a:t>
            </a:r>
            <a:r>
              <a:rPr lang="en-US" sz="2800" dirty="0"/>
              <a:t>at EU/national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589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47226"/>
          </a:xfrm>
        </p:spPr>
        <p:txBody>
          <a:bodyPr/>
          <a:lstStyle/>
          <a:p>
            <a:r>
              <a:rPr lang="en-US" b="1" dirty="0" smtClean="0"/>
              <a:t>EuPRAXIA overview</a:t>
            </a:r>
            <a:endParaRPr lang="en-US" b="1" dirty="0"/>
          </a:p>
          <a:p>
            <a:r>
              <a:rPr lang="en-US" dirty="0"/>
              <a:t>Technical </a:t>
            </a:r>
            <a:r>
              <a:rPr lang="en-US" dirty="0" smtClean="0"/>
              <a:t>directions and status</a:t>
            </a:r>
            <a:endParaRPr lang="en-US" dirty="0"/>
          </a:p>
          <a:p>
            <a:r>
              <a:rPr lang="en-US" dirty="0" smtClean="0"/>
              <a:t>Layout, site </a:t>
            </a:r>
            <a:r>
              <a:rPr lang="en-US" dirty="0"/>
              <a:t>options </a:t>
            </a:r>
            <a:r>
              <a:rPr lang="en-US" dirty="0" smtClean="0"/>
              <a:t>and cost estimate</a:t>
            </a:r>
          </a:p>
          <a:p>
            <a:r>
              <a:rPr lang="en-US" dirty="0" smtClean="0"/>
              <a:t>General developments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038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magin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187" cy="6525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6596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Goals ahead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48505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Next </a:t>
            </a:r>
            <a:r>
              <a:rPr lang="en-US" sz="2800" dirty="0" smtClean="0"/>
              <a:t>iteration of </a:t>
            </a:r>
            <a:r>
              <a:rPr lang="en-US" sz="2800" b="1" dirty="0" smtClean="0"/>
              <a:t>generic layout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Start </a:t>
            </a:r>
            <a:r>
              <a:rPr lang="en-US" sz="2800" dirty="0" smtClean="0"/>
              <a:t>costing </a:t>
            </a:r>
            <a:r>
              <a:rPr lang="en-US" sz="2800" dirty="0" smtClean="0"/>
              <a:t>exercise </a:t>
            </a:r>
            <a:br>
              <a:rPr lang="en-US" sz="2800" dirty="0" smtClean="0"/>
            </a:br>
            <a:r>
              <a:rPr lang="en-US" sz="2800" dirty="0" smtClean="0"/>
              <a:t>for </a:t>
            </a:r>
            <a:r>
              <a:rPr lang="en-US" sz="2800" b="1" dirty="0" smtClean="0"/>
              <a:t>facility construction</a:t>
            </a:r>
            <a:r>
              <a:rPr lang="en-US" sz="28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Start costing exercise </a:t>
            </a:r>
            <a:br>
              <a:rPr lang="en-US" sz="2800" dirty="0" smtClean="0"/>
            </a:br>
            <a:r>
              <a:rPr lang="en-US" sz="2800" dirty="0" smtClean="0"/>
              <a:t>for </a:t>
            </a:r>
            <a:r>
              <a:rPr lang="en-US" sz="2800" b="1" dirty="0" smtClean="0"/>
              <a:t>facility operation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Work on </a:t>
            </a:r>
            <a:r>
              <a:rPr lang="en-US" sz="2800" b="1" dirty="0" smtClean="0"/>
              <a:t>ESFRI </a:t>
            </a:r>
            <a:r>
              <a:rPr lang="en-US" sz="2800" b="1" dirty="0" smtClean="0"/>
              <a:t>roadmap application</a:t>
            </a:r>
            <a:r>
              <a:rPr lang="en-US" sz="2800" dirty="0" smtClean="0"/>
              <a:t>, supported by external consultant (paid by DESY). Discuss with ministries.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Work out detailed </a:t>
            </a:r>
            <a:r>
              <a:rPr lang="en-US" sz="2800" b="1" dirty="0" smtClean="0"/>
              <a:t>implementation </a:t>
            </a:r>
            <a:r>
              <a:rPr lang="en-US" sz="2800" b="1" dirty="0" smtClean="0"/>
              <a:t>model</a:t>
            </a:r>
            <a:r>
              <a:rPr lang="en-US" sz="28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Put it </a:t>
            </a:r>
            <a:r>
              <a:rPr lang="en-US" sz="2800" dirty="0" smtClean="0"/>
              <a:t>all together in the </a:t>
            </a:r>
            <a:r>
              <a:rPr lang="en-US" sz="2800" b="1" dirty="0" smtClean="0"/>
              <a:t>EuPRAXIA CDR</a:t>
            </a:r>
            <a:r>
              <a:rPr lang="en-US" sz="2800" dirty="0"/>
              <a:t> </a:t>
            </a:r>
            <a:r>
              <a:rPr lang="en-US" sz="2800" dirty="0" smtClean="0"/>
              <a:t>with cost estimate, generic design and possible EU sites.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932040" y="1556792"/>
            <a:ext cx="3888432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Advice from our SAB also very much welcome here. Bring industry expertise on board. R&amp;D and budget required to arrive at easy to use, low OP cost lasers?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942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323528" y="980728"/>
            <a:ext cx="4968552" cy="52565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27384"/>
            <a:ext cx="5067211" cy="114300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sz="3600" dirty="0" smtClean="0"/>
              <a:t>Decisions? 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(for </a:t>
            </a:r>
            <a:r>
              <a:rPr lang="en-US" sz="2000" dirty="0"/>
              <a:t>discussion in collaboration </a:t>
            </a:r>
            <a:r>
              <a:rPr lang="en-US" sz="2000" dirty="0" smtClean="0"/>
              <a:t>discussion)</a:t>
            </a:r>
            <a:r>
              <a:rPr lang="en-US" sz="3600" dirty="0"/>
              <a:t/>
            </a:r>
            <a:br>
              <a:rPr lang="en-US" sz="3600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42</a:t>
            </a:fld>
            <a:endParaRPr lang="en-GB"/>
          </a:p>
        </p:txBody>
      </p:sp>
      <p:sp>
        <p:nvSpPr>
          <p:cNvPr id="6" name="Process 5"/>
          <p:cNvSpPr/>
          <p:nvPr/>
        </p:nvSpPr>
        <p:spPr>
          <a:xfrm>
            <a:off x="467544" y="1124744"/>
            <a:ext cx="1944216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EuPRAXIA Idea and Goals</a:t>
            </a:r>
            <a:endParaRPr lang="en-US" sz="2000" b="1" dirty="0"/>
          </a:p>
        </p:txBody>
      </p:sp>
      <p:sp>
        <p:nvSpPr>
          <p:cNvPr id="7" name="Process 6"/>
          <p:cNvSpPr/>
          <p:nvPr/>
        </p:nvSpPr>
        <p:spPr>
          <a:xfrm>
            <a:off x="467544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1</a:t>
            </a:r>
            <a:endParaRPr lang="en-US" sz="2000" b="1" dirty="0"/>
          </a:p>
        </p:txBody>
      </p:sp>
      <p:sp>
        <p:nvSpPr>
          <p:cNvPr id="10" name="Process 9"/>
          <p:cNvSpPr/>
          <p:nvPr/>
        </p:nvSpPr>
        <p:spPr>
          <a:xfrm>
            <a:off x="2123728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2</a:t>
            </a:r>
            <a:endParaRPr lang="en-US" sz="2000" b="1" dirty="0"/>
          </a:p>
        </p:txBody>
      </p:sp>
      <p:sp>
        <p:nvSpPr>
          <p:cNvPr id="11" name="Process 10"/>
          <p:cNvSpPr/>
          <p:nvPr/>
        </p:nvSpPr>
        <p:spPr>
          <a:xfrm>
            <a:off x="3779912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3</a:t>
            </a:r>
            <a:endParaRPr lang="en-US" sz="2000" b="1" dirty="0"/>
          </a:p>
        </p:txBody>
      </p:sp>
      <p:sp>
        <p:nvSpPr>
          <p:cNvPr id="12" name="Process 11"/>
          <p:cNvSpPr/>
          <p:nvPr/>
        </p:nvSpPr>
        <p:spPr>
          <a:xfrm>
            <a:off x="467544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1</a:t>
            </a:r>
          </a:p>
          <a:p>
            <a:pPr algn="ctr"/>
            <a:r>
              <a:rPr lang="en-US" sz="2000" b="1" dirty="0" smtClean="0"/>
              <a:t>Cost 1</a:t>
            </a:r>
            <a:endParaRPr lang="en-US" sz="2000" b="1" dirty="0"/>
          </a:p>
        </p:txBody>
      </p:sp>
      <p:sp>
        <p:nvSpPr>
          <p:cNvPr id="13" name="Process 12"/>
          <p:cNvSpPr/>
          <p:nvPr/>
        </p:nvSpPr>
        <p:spPr>
          <a:xfrm>
            <a:off x="2123728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2</a:t>
            </a:r>
          </a:p>
          <a:p>
            <a:pPr algn="ctr"/>
            <a:r>
              <a:rPr lang="en-US" sz="2000" b="1" dirty="0" smtClean="0"/>
              <a:t>Cost 2</a:t>
            </a:r>
            <a:endParaRPr lang="en-US" sz="2000" b="1" dirty="0"/>
          </a:p>
        </p:txBody>
      </p:sp>
      <p:sp>
        <p:nvSpPr>
          <p:cNvPr id="14" name="Process 13"/>
          <p:cNvSpPr/>
          <p:nvPr/>
        </p:nvSpPr>
        <p:spPr>
          <a:xfrm>
            <a:off x="3779912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3</a:t>
            </a:r>
          </a:p>
          <a:p>
            <a:pPr algn="ctr"/>
            <a:r>
              <a:rPr lang="en-US" sz="2000" b="1" dirty="0" smtClean="0"/>
              <a:t>Cost 3</a:t>
            </a:r>
            <a:endParaRPr lang="en-US" sz="2000" b="1" dirty="0"/>
          </a:p>
        </p:txBody>
      </p:sp>
      <p:sp>
        <p:nvSpPr>
          <p:cNvPr id="19" name="Process 18"/>
          <p:cNvSpPr/>
          <p:nvPr/>
        </p:nvSpPr>
        <p:spPr>
          <a:xfrm>
            <a:off x="2123728" y="4509120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Lowest cost solution</a:t>
            </a:r>
            <a:endParaRPr lang="en-US" sz="2000" b="1" dirty="0"/>
          </a:p>
        </p:txBody>
      </p:sp>
      <p:sp>
        <p:nvSpPr>
          <p:cNvPr id="21" name="Process 20"/>
          <p:cNvSpPr/>
          <p:nvPr/>
        </p:nvSpPr>
        <p:spPr>
          <a:xfrm>
            <a:off x="467544" y="4293096"/>
            <a:ext cx="1368152" cy="115212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Cost </a:t>
            </a:r>
            <a:r>
              <a:rPr lang="mr-IN" sz="2000" b="1" dirty="0" smtClean="0"/>
              <a:t>–</a:t>
            </a:r>
            <a:r>
              <a:rPr lang="en-US" sz="2000" b="1" dirty="0" smtClean="0"/>
              <a:t> Size </a:t>
            </a:r>
            <a:r>
              <a:rPr lang="mr-IN" sz="2000" b="1" dirty="0" smtClean="0"/>
              <a:t>–</a:t>
            </a:r>
            <a:r>
              <a:rPr lang="en-US" sz="2000" b="1" dirty="0" smtClean="0"/>
              <a:t> Quality Matrix</a:t>
            </a:r>
            <a:endParaRPr lang="en-US" sz="2000" b="1" dirty="0"/>
          </a:p>
        </p:txBody>
      </p:sp>
      <p:cxnSp>
        <p:nvCxnSpPr>
          <p:cNvPr id="24" name="Straight Connector 23"/>
          <p:cNvCxnSpPr>
            <a:stCxn id="6" idx="2"/>
            <a:endCxn id="7" idx="0"/>
          </p:cNvCxnSpPr>
          <p:nvPr/>
        </p:nvCxnSpPr>
        <p:spPr>
          <a:xfrm flipH="1">
            <a:off x="1151620" y="1772816"/>
            <a:ext cx="288032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2"/>
            <a:endCxn id="10" idx="0"/>
          </p:cNvCxnSpPr>
          <p:nvPr/>
        </p:nvCxnSpPr>
        <p:spPr>
          <a:xfrm>
            <a:off x="1439652" y="1772816"/>
            <a:ext cx="1368152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6" idx="2"/>
            <a:endCxn id="11" idx="0"/>
          </p:cNvCxnSpPr>
          <p:nvPr/>
        </p:nvCxnSpPr>
        <p:spPr>
          <a:xfrm>
            <a:off x="1439652" y="1772816"/>
            <a:ext cx="3024336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7" idx="2"/>
            <a:endCxn id="12" idx="0"/>
          </p:cNvCxnSpPr>
          <p:nvPr/>
        </p:nvCxnSpPr>
        <p:spPr>
          <a:xfrm>
            <a:off x="1151620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0" idx="2"/>
            <a:endCxn id="13" idx="0"/>
          </p:cNvCxnSpPr>
          <p:nvPr/>
        </p:nvCxnSpPr>
        <p:spPr>
          <a:xfrm>
            <a:off x="2807804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1" idx="2"/>
            <a:endCxn id="14" idx="0"/>
          </p:cNvCxnSpPr>
          <p:nvPr/>
        </p:nvCxnSpPr>
        <p:spPr>
          <a:xfrm>
            <a:off x="4463988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2" idx="2"/>
            <a:endCxn id="21" idx="0"/>
          </p:cNvCxnSpPr>
          <p:nvPr/>
        </p:nvCxnSpPr>
        <p:spPr>
          <a:xfrm>
            <a:off x="1151620" y="3789040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3" idx="2"/>
            <a:endCxn id="21" idx="0"/>
          </p:cNvCxnSpPr>
          <p:nvPr/>
        </p:nvCxnSpPr>
        <p:spPr>
          <a:xfrm flipH="1">
            <a:off x="1151620" y="3789040"/>
            <a:ext cx="1656184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14" idx="2"/>
            <a:endCxn id="21" idx="0"/>
          </p:cNvCxnSpPr>
          <p:nvPr/>
        </p:nvCxnSpPr>
        <p:spPr>
          <a:xfrm flipH="1">
            <a:off x="1151620" y="3789040"/>
            <a:ext cx="3312368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364088" y="5373216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Quantify for the first time benefits of novel accelerators</a:t>
            </a:r>
          </a:p>
          <a:p>
            <a:r>
              <a:rPr lang="en-US" sz="1400" i="1" dirty="0" smtClean="0"/>
              <a:t>(should be less expensive, more compact than RF accelerators and offer usable quality) </a:t>
            </a:r>
            <a:endParaRPr lang="en-US" sz="1400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3635896" y="1196752"/>
            <a:ext cx="16426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CDR</a:t>
            </a:r>
            <a:endParaRPr lang="en-US" sz="6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83768" y="926119"/>
            <a:ext cx="31683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Compact, cost-efficient plasma accelerator with usable beam</a:t>
            </a:r>
            <a:endParaRPr lang="en-US" sz="1600" b="1" i="1" dirty="0"/>
          </a:p>
        </p:txBody>
      </p:sp>
      <p:sp>
        <p:nvSpPr>
          <p:cNvPr id="61" name="Process 60"/>
          <p:cNvSpPr/>
          <p:nvPr/>
        </p:nvSpPr>
        <p:spPr>
          <a:xfrm>
            <a:off x="2123728" y="5085184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Most compact solution</a:t>
            </a:r>
            <a:endParaRPr lang="en-US" sz="2000" b="1" dirty="0"/>
          </a:p>
        </p:txBody>
      </p:sp>
      <p:sp>
        <p:nvSpPr>
          <p:cNvPr id="62" name="Process 61"/>
          <p:cNvSpPr/>
          <p:nvPr/>
        </p:nvSpPr>
        <p:spPr>
          <a:xfrm>
            <a:off x="2123728" y="5661248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Best quality for cost or size</a:t>
            </a:r>
            <a:endParaRPr lang="en-US" sz="2000" b="1" dirty="0"/>
          </a:p>
        </p:txBody>
      </p:sp>
      <p:cxnSp>
        <p:nvCxnSpPr>
          <p:cNvPr id="64" name="Straight Arrow Connector 63"/>
          <p:cNvCxnSpPr>
            <a:stCxn id="21" idx="3"/>
            <a:endCxn id="19" idx="1"/>
          </p:cNvCxnSpPr>
          <p:nvPr/>
        </p:nvCxnSpPr>
        <p:spPr>
          <a:xfrm flipV="1">
            <a:off x="1835696" y="4725144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21" idx="3"/>
            <a:endCxn id="61" idx="1"/>
          </p:cNvCxnSpPr>
          <p:nvPr/>
        </p:nvCxnSpPr>
        <p:spPr>
          <a:xfrm>
            <a:off x="1835696" y="4869160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21" idx="3"/>
            <a:endCxn id="62" idx="1"/>
          </p:cNvCxnSpPr>
          <p:nvPr/>
        </p:nvCxnSpPr>
        <p:spPr>
          <a:xfrm>
            <a:off x="1835696" y="4869160"/>
            <a:ext cx="288032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0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/>
        </p:nvSpPr>
        <p:spPr>
          <a:xfrm>
            <a:off x="6732240" y="980728"/>
            <a:ext cx="2232248" cy="38164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323528" y="980728"/>
            <a:ext cx="4968552" cy="52565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27384"/>
            <a:ext cx="5067211" cy="114300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sz="3600" dirty="0" smtClean="0"/>
              <a:t>Decisions? 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(for </a:t>
            </a:r>
            <a:r>
              <a:rPr lang="en-US" sz="2000" dirty="0"/>
              <a:t>discussion in collaboration </a:t>
            </a:r>
            <a:r>
              <a:rPr lang="en-US" sz="2000" dirty="0" smtClean="0"/>
              <a:t>discussion)</a:t>
            </a:r>
            <a:r>
              <a:rPr lang="en-US" sz="3600" dirty="0"/>
              <a:t/>
            </a:r>
            <a:br>
              <a:rPr lang="en-US" sz="3600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6" name="Process 5"/>
          <p:cNvSpPr/>
          <p:nvPr/>
        </p:nvSpPr>
        <p:spPr>
          <a:xfrm>
            <a:off x="467544" y="1124744"/>
            <a:ext cx="1944216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EuPRAXIA Idea and Goals</a:t>
            </a:r>
            <a:endParaRPr lang="en-US" sz="2000" b="1" dirty="0"/>
          </a:p>
        </p:txBody>
      </p:sp>
      <p:sp>
        <p:nvSpPr>
          <p:cNvPr id="7" name="Process 6"/>
          <p:cNvSpPr/>
          <p:nvPr/>
        </p:nvSpPr>
        <p:spPr>
          <a:xfrm>
            <a:off x="467544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1</a:t>
            </a:r>
            <a:endParaRPr lang="en-US" sz="2000" b="1" dirty="0"/>
          </a:p>
        </p:txBody>
      </p:sp>
      <p:sp>
        <p:nvSpPr>
          <p:cNvPr id="10" name="Process 9"/>
          <p:cNvSpPr/>
          <p:nvPr/>
        </p:nvSpPr>
        <p:spPr>
          <a:xfrm>
            <a:off x="2123728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2</a:t>
            </a:r>
            <a:endParaRPr lang="en-US" sz="2000" b="1" dirty="0"/>
          </a:p>
        </p:txBody>
      </p:sp>
      <p:sp>
        <p:nvSpPr>
          <p:cNvPr id="11" name="Process 10"/>
          <p:cNvSpPr/>
          <p:nvPr/>
        </p:nvSpPr>
        <p:spPr>
          <a:xfrm>
            <a:off x="3779912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3</a:t>
            </a:r>
            <a:endParaRPr lang="en-US" sz="2000" b="1" dirty="0"/>
          </a:p>
        </p:txBody>
      </p:sp>
      <p:sp>
        <p:nvSpPr>
          <p:cNvPr id="12" name="Process 11"/>
          <p:cNvSpPr/>
          <p:nvPr/>
        </p:nvSpPr>
        <p:spPr>
          <a:xfrm>
            <a:off x="467544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1</a:t>
            </a:r>
          </a:p>
          <a:p>
            <a:pPr algn="ctr"/>
            <a:r>
              <a:rPr lang="en-US" sz="2000" b="1" dirty="0" smtClean="0"/>
              <a:t>Cost 1</a:t>
            </a:r>
            <a:endParaRPr lang="en-US" sz="2000" b="1" dirty="0"/>
          </a:p>
        </p:txBody>
      </p:sp>
      <p:sp>
        <p:nvSpPr>
          <p:cNvPr id="13" name="Process 12"/>
          <p:cNvSpPr/>
          <p:nvPr/>
        </p:nvSpPr>
        <p:spPr>
          <a:xfrm>
            <a:off x="2123728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2</a:t>
            </a:r>
          </a:p>
          <a:p>
            <a:pPr algn="ctr"/>
            <a:r>
              <a:rPr lang="en-US" sz="2000" b="1" dirty="0" smtClean="0"/>
              <a:t>Cost 2</a:t>
            </a:r>
            <a:endParaRPr lang="en-US" sz="2000" b="1" dirty="0"/>
          </a:p>
        </p:txBody>
      </p:sp>
      <p:sp>
        <p:nvSpPr>
          <p:cNvPr id="14" name="Process 13"/>
          <p:cNvSpPr/>
          <p:nvPr/>
        </p:nvSpPr>
        <p:spPr>
          <a:xfrm>
            <a:off x="3779912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3</a:t>
            </a:r>
          </a:p>
          <a:p>
            <a:pPr algn="ctr"/>
            <a:r>
              <a:rPr lang="en-US" sz="2000" b="1" dirty="0" smtClean="0"/>
              <a:t>Cost 3</a:t>
            </a:r>
            <a:endParaRPr lang="en-US" sz="2000" b="1" dirty="0"/>
          </a:p>
        </p:txBody>
      </p:sp>
      <p:sp>
        <p:nvSpPr>
          <p:cNvPr id="15" name="Process 14"/>
          <p:cNvSpPr/>
          <p:nvPr/>
        </p:nvSpPr>
        <p:spPr>
          <a:xfrm>
            <a:off x="6876256" y="1700808"/>
            <a:ext cx="1944216" cy="136815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Site 1</a:t>
            </a:r>
          </a:p>
          <a:p>
            <a:pPr algn="ctr"/>
            <a:r>
              <a:rPr lang="en-US" sz="1600" dirty="0" smtClean="0"/>
              <a:t>Existing equipment</a:t>
            </a:r>
          </a:p>
          <a:p>
            <a:pPr algn="ctr"/>
            <a:r>
              <a:rPr lang="en-US" sz="1600" dirty="0" smtClean="0"/>
              <a:t>Size constraints</a:t>
            </a:r>
          </a:p>
          <a:p>
            <a:pPr algn="ctr"/>
            <a:r>
              <a:rPr lang="en-US" sz="1600" dirty="0" smtClean="0"/>
              <a:t>Cost constraints</a:t>
            </a:r>
          </a:p>
          <a:p>
            <a:pPr algn="ctr"/>
            <a:r>
              <a:rPr lang="en-US" sz="1600" dirty="0" smtClean="0"/>
              <a:t>Special requirements</a:t>
            </a:r>
            <a:endParaRPr lang="en-US" sz="1600" dirty="0"/>
          </a:p>
        </p:txBody>
      </p:sp>
      <p:sp>
        <p:nvSpPr>
          <p:cNvPr id="19" name="Process 18"/>
          <p:cNvSpPr/>
          <p:nvPr/>
        </p:nvSpPr>
        <p:spPr>
          <a:xfrm>
            <a:off x="2123728" y="4509120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Lowest cost solution</a:t>
            </a:r>
            <a:endParaRPr lang="en-US" sz="2000" b="1" dirty="0"/>
          </a:p>
        </p:txBody>
      </p:sp>
      <p:sp>
        <p:nvSpPr>
          <p:cNvPr id="21" name="Process 20"/>
          <p:cNvSpPr/>
          <p:nvPr/>
        </p:nvSpPr>
        <p:spPr>
          <a:xfrm>
            <a:off x="467544" y="4293096"/>
            <a:ext cx="1368152" cy="115212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Cost </a:t>
            </a:r>
            <a:r>
              <a:rPr lang="mr-IN" sz="2000" b="1" dirty="0" smtClean="0"/>
              <a:t>–</a:t>
            </a:r>
            <a:r>
              <a:rPr lang="en-US" sz="2000" b="1" dirty="0" smtClean="0"/>
              <a:t> Size </a:t>
            </a:r>
            <a:r>
              <a:rPr lang="mr-IN" sz="2000" b="1" dirty="0" smtClean="0"/>
              <a:t>–</a:t>
            </a:r>
            <a:r>
              <a:rPr lang="en-US" sz="2000" b="1" dirty="0" smtClean="0"/>
              <a:t> Quality Matrix</a:t>
            </a:r>
            <a:endParaRPr lang="en-US" sz="2000" b="1" dirty="0"/>
          </a:p>
        </p:txBody>
      </p:sp>
      <p:cxnSp>
        <p:nvCxnSpPr>
          <p:cNvPr id="24" name="Straight Connector 23"/>
          <p:cNvCxnSpPr>
            <a:stCxn id="6" idx="2"/>
            <a:endCxn id="7" idx="0"/>
          </p:cNvCxnSpPr>
          <p:nvPr/>
        </p:nvCxnSpPr>
        <p:spPr>
          <a:xfrm flipH="1">
            <a:off x="1151620" y="1772816"/>
            <a:ext cx="288032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2"/>
            <a:endCxn id="10" idx="0"/>
          </p:cNvCxnSpPr>
          <p:nvPr/>
        </p:nvCxnSpPr>
        <p:spPr>
          <a:xfrm>
            <a:off x="1439652" y="1772816"/>
            <a:ext cx="1368152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6" idx="2"/>
            <a:endCxn id="11" idx="0"/>
          </p:cNvCxnSpPr>
          <p:nvPr/>
        </p:nvCxnSpPr>
        <p:spPr>
          <a:xfrm>
            <a:off x="1439652" y="1772816"/>
            <a:ext cx="3024336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7" idx="2"/>
            <a:endCxn id="12" idx="0"/>
          </p:cNvCxnSpPr>
          <p:nvPr/>
        </p:nvCxnSpPr>
        <p:spPr>
          <a:xfrm>
            <a:off x="1151620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0" idx="2"/>
            <a:endCxn id="13" idx="0"/>
          </p:cNvCxnSpPr>
          <p:nvPr/>
        </p:nvCxnSpPr>
        <p:spPr>
          <a:xfrm>
            <a:off x="2807804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1" idx="2"/>
            <a:endCxn id="14" idx="0"/>
          </p:cNvCxnSpPr>
          <p:nvPr/>
        </p:nvCxnSpPr>
        <p:spPr>
          <a:xfrm>
            <a:off x="4463988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2" idx="2"/>
            <a:endCxn id="21" idx="0"/>
          </p:cNvCxnSpPr>
          <p:nvPr/>
        </p:nvCxnSpPr>
        <p:spPr>
          <a:xfrm>
            <a:off x="1151620" y="3789040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3" idx="2"/>
            <a:endCxn id="21" idx="0"/>
          </p:cNvCxnSpPr>
          <p:nvPr/>
        </p:nvCxnSpPr>
        <p:spPr>
          <a:xfrm flipH="1">
            <a:off x="1151620" y="3789040"/>
            <a:ext cx="1656184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14" idx="2"/>
            <a:endCxn id="21" idx="0"/>
          </p:cNvCxnSpPr>
          <p:nvPr/>
        </p:nvCxnSpPr>
        <p:spPr>
          <a:xfrm flipH="1">
            <a:off x="1151620" y="3789040"/>
            <a:ext cx="3312368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364088" y="5373216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Quantify for the first time benefits of novel accelerators</a:t>
            </a:r>
          </a:p>
          <a:p>
            <a:r>
              <a:rPr lang="en-US" sz="1400" i="1" dirty="0" smtClean="0"/>
              <a:t>(should be less expensive, more compact than RF accelerators and offer usable quality) </a:t>
            </a:r>
            <a:endParaRPr lang="en-US" sz="1400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3635896" y="1196752"/>
            <a:ext cx="16426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CDR</a:t>
            </a:r>
            <a:endParaRPr lang="en-US" sz="6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83768" y="926119"/>
            <a:ext cx="31683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Compact, cost-efficient plasma accelerator with usable beam</a:t>
            </a:r>
            <a:endParaRPr lang="en-US" sz="1600" b="1" i="1" dirty="0"/>
          </a:p>
        </p:txBody>
      </p:sp>
      <p:sp>
        <p:nvSpPr>
          <p:cNvPr id="61" name="Process 60"/>
          <p:cNvSpPr/>
          <p:nvPr/>
        </p:nvSpPr>
        <p:spPr>
          <a:xfrm>
            <a:off x="2123728" y="5085184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Most compact solution</a:t>
            </a:r>
            <a:endParaRPr lang="en-US" sz="2000" b="1" dirty="0"/>
          </a:p>
        </p:txBody>
      </p:sp>
      <p:sp>
        <p:nvSpPr>
          <p:cNvPr id="62" name="Process 61"/>
          <p:cNvSpPr/>
          <p:nvPr/>
        </p:nvSpPr>
        <p:spPr>
          <a:xfrm>
            <a:off x="2123728" y="5661248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Best quality for cost or size</a:t>
            </a:r>
            <a:endParaRPr lang="en-US" sz="2000" b="1" dirty="0"/>
          </a:p>
        </p:txBody>
      </p:sp>
      <p:cxnSp>
        <p:nvCxnSpPr>
          <p:cNvPr id="64" name="Straight Arrow Connector 63"/>
          <p:cNvCxnSpPr>
            <a:stCxn id="21" idx="3"/>
            <a:endCxn id="19" idx="1"/>
          </p:cNvCxnSpPr>
          <p:nvPr/>
        </p:nvCxnSpPr>
        <p:spPr>
          <a:xfrm flipV="1">
            <a:off x="1835696" y="4725144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21" idx="3"/>
            <a:endCxn id="61" idx="1"/>
          </p:cNvCxnSpPr>
          <p:nvPr/>
        </p:nvCxnSpPr>
        <p:spPr>
          <a:xfrm>
            <a:off x="1835696" y="4869160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21" idx="3"/>
            <a:endCxn id="62" idx="1"/>
          </p:cNvCxnSpPr>
          <p:nvPr/>
        </p:nvCxnSpPr>
        <p:spPr>
          <a:xfrm>
            <a:off x="1835696" y="4869160"/>
            <a:ext cx="288032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Process 68"/>
          <p:cNvSpPr/>
          <p:nvPr/>
        </p:nvSpPr>
        <p:spPr>
          <a:xfrm>
            <a:off x="6876256" y="3284984"/>
            <a:ext cx="1944216" cy="136815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Site 2</a:t>
            </a:r>
          </a:p>
          <a:p>
            <a:pPr algn="ctr"/>
            <a:r>
              <a:rPr lang="en-US" sz="1600" dirty="0" smtClean="0"/>
              <a:t>Existing equipment</a:t>
            </a:r>
          </a:p>
          <a:p>
            <a:pPr algn="ctr"/>
            <a:r>
              <a:rPr lang="en-US" sz="1600" dirty="0" smtClean="0"/>
              <a:t>Size constraints</a:t>
            </a:r>
          </a:p>
          <a:p>
            <a:pPr algn="ctr"/>
            <a:r>
              <a:rPr lang="en-US" sz="1600" dirty="0" smtClean="0"/>
              <a:t>Cost constraints</a:t>
            </a:r>
          </a:p>
          <a:p>
            <a:pPr algn="ctr"/>
            <a:r>
              <a:rPr lang="en-US" sz="1600" dirty="0" smtClean="0"/>
              <a:t>Special requirements</a:t>
            </a:r>
            <a:endParaRPr lang="en-US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7020272" y="736828"/>
            <a:ext cx="16426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CDR</a:t>
            </a:r>
            <a:endParaRPr lang="en-US" sz="6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2252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/>
        </p:nvSpPr>
        <p:spPr>
          <a:xfrm>
            <a:off x="6732240" y="980728"/>
            <a:ext cx="2232248" cy="38164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323528" y="980728"/>
            <a:ext cx="4968552" cy="52565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27384"/>
            <a:ext cx="5067211" cy="114300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sz="3600" dirty="0" smtClean="0"/>
              <a:t>Decisions? 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(for </a:t>
            </a:r>
            <a:r>
              <a:rPr lang="en-US" sz="2000" dirty="0"/>
              <a:t>discussion in collaboration </a:t>
            </a:r>
            <a:r>
              <a:rPr lang="en-US" sz="2000" dirty="0" smtClean="0"/>
              <a:t>discussion)</a:t>
            </a:r>
            <a:r>
              <a:rPr lang="en-US" sz="3600" dirty="0"/>
              <a:t/>
            </a:r>
            <a:br>
              <a:rPr lang="en-US" sz="3600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44</a:t>
            </a:fld>
            <a:endParaRPr lang="en-GB"/>
          </a:p>
        </p:txBody>
      </p:sp>
      <p:sp>
        <p:nvSpPr>
          <p:cNvPr id="6" name="Process 5"/>
          <p:cNvSpPr/>
          <p:nvPr/>
        </p:nvSpPr>
        <p:spPr>
          <a:xfrm>
            <a:off x="467544" y="1124744"/>
            <a:ext cx="1944216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EuPRAXIA Idea and Goals</a:t>
            </a:r>
            <a:endParaRPr lang="en-US" sz="2000" b="1" dirty="0"/>
          </a:p>
        </p:txBody>
      </p:sp>
      <p:sp>
        <p:nvSpPr>
          <p:cNvPr id="7" name="Process 6"/>
          <p:cNvSpPr/>
          <p:nvPr/>
        </p:nvSpPr>
        <p:spPr>
          <a:xfrm>
            <a:off x="467544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1</a:t>
            </a:r>
            <a:endParaRPr lang="en-US" sz="2000" b="1" dirty="0"/>
          </a:p>
        </p:txBody>
      </p:sp>
      <p:sp>
        <p:nvSpPr>
          <p:cNvPr id="10" name="Process 9"/>
          <p:cNvSpPr/>
          <p:nvPr/>
        </p:nvSpPr>
        <p:spPr>
          <a:xfrm>
            <a:off x="2123728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2</a:t>
            </a:r>
            <a:endParaRPr lang="en-US" sz="2000" b="1" dirty="0"/>
          </a:p>
        </p:txBody>
      </p:sp>
      <p:sp>
        <p:nvSpPr>
          <p:cNvPr id="11" name="Process 10"/>
          <p:cNvSpPr/>
          <p:nvPr/>
        </p:nvSpPr>
        <p:spPr>
          <a:xfrm>
            <a:off x="3779912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3</a:t>
            </a:r>
            <a:endParaRPr lang="en-US" sz="2000" b="1" dirty="0"/>
          </a:p>
        </p:txBody>
      </p:sp>
      <p:sp>
        <p:nvSpPr>
          <p:cNvPr id="12" name="Process 11"/>
          <p:cNvSpPr/>
          <p:nvPr/>
        </p:nvSpPr>
        <p:spPr>
          <a:xfrm>
            <a:off x="467544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1</a:t>
            </a:r>
          </a:p>
          <a:p>
            <a:pPr algn="ctr"/>
            <a:r>
              <a:rPr lang="en-US" sz="2000" b="1" dirty="0" smtClean="0"/>
              <a:t>Cost 1</a:t>
            </a:r>
            <a:endParaRPr lang="en-US" sz="2000" b="1" dirty="0"/>
          </a:p>
        </p:txBody>
      </p:sp>
      <p:sp>
        <p:nvSpPr>
          <p:cNvPr id="13" name="Process 12"/>
          <p:cNvSpPr/>
          <p:nvPr/>
        </p:nvSpPr>
        <p:spPr>
          <a:xfrm>
            <a:off x="2123728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2</a:t>
            </a:r>
          </a:p>
          <a:p>
            <a:pPr algn="ctr"/>
            <a:r>
              <a:rPr lang="en-US" sz="2000" b="1" dirty="0" smtClean="0"/>
              <a:t>Cost 2</a:t>
            </a:r>
            <a:endParaRPr lang="en-US" sz="2000" b="1" dirty="0"/>
          </a:p>
        </p:txBody>
      </p:sp>
      <p:sp>
        <p:nvSpPr>
          <p:cNvPr id="14" name="Process 13"/>
          <p:cNvSpPr/>
          <p:nvPr/>
        </p:nvSpPr>
        <p:spPr>
          <a:xfrm>
            <a:off x="3779912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3</a:t>
            </a:r>
          </a:p>
          <a:p>
            <a:pPr algn="ctr"/>
            <a:r>
              <a:rPr lang="en-US" sz="2000" b="1" dirty="0" smtClean="0"/>
              <a:t>Cost 3</a:t>
            </a:r>
            <a:endParaRPr lang="en-US" sz="2000" b="1" dirty="0"/>
          </a:p>
        </p:txBody>
      </p:sp>
      <p:sp>
        <p:nvSpPr>
          <p:cNvPr id="15" name="Process 14"/>
          <p:cNvSpPr/>
          <p:nvPr/>
        </p:nvSpPr>
        <p:spPr>
          <a:xfrm>
            <a:off x="6876256" y="1700808"/>
            <a:ext cx="1944216" cy="136815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Site 1</a:t>
            </a:r>
          </a:p>
          <a:p>
            <a:pPr algn="ctr"/>
            <a:r>
              <a:rPr lang="en-US" sz="1600" dirty="0" smtClean="0"/>
              <a:t>Existing equipment</a:t>
            </a:r>
          </a:p>
          <a:p>
            <a:pPr algn="ctr"/>
            <a:r>
              <a:rPr lang="en-US" sz="1600" dirty="0" smtClean="0"/>
              <a:t>Size constraints</a:t>
            </a:r>
          </a:p>
          <a:p>
            <a:pPr algn="ctr"/>
            <a:r>
              <a:rPr lang="en-US" sz="1600" dirty="0" smtClean="0"/>
              <a:t>Cost constraints</a:t>
            </a:r>
          </a:p>
          <a:p>
            <a:pPr algn="ctr"/>
            <a:r>
              <a:rPr lang="en-US" sz="1600" dirty="0" smtClean="0"/>
              <a:t>Special requirements</a:t>
            </a:r>
            <a:endParaRPr lang="en-US" sz="1600" dirty="0"/>
          </a:p>
        </p:txBody>
      </p:sp>
      <p:sp>
        <p:nvSpPr>
          <p:cNvPr id="19" name="Process 18"/>
          <p:cNvSpPr/>
          <p:nvPr/>
        </p:nvSpPr>
        <p:spPr>
          <a:xfrm>
            <a:off x="2123728" y="4509120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Lowest cost solution</a:t>
            </a:r>
            <a:endParaRPr lang="en-US" sz="2000" b="1" dirty="0"/>
          </a:p>
        </p:txBody>
      </p:sp>
      <p:sp>
        <p:nvSpPr>
          <p:cNvPr id="21" name="Process 20"/>
          <p:cNvSpPr/>
          <p:nvPr/>
        </p:nvSpPr>
        <p:spPr>
          <a:xfrm>
            <a:off x="467544" y="4293096"/>
            <a:ext cx="1368152" cy="115212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Cost </a:t>
            </a:r>
            <a:r>
              <a:rPr lang="mr-IN" sz="2000" b="1" dirty="0" smtClean="0"/>
              <a:t>–</a:t>
            </a:r>
            <a:r>
              <a:rPr lang="en-US" sz="2000" b="1" dirty="0" smtClean="0"/>
              <a:t> Size </a:t>
            </a:r>
            <a:r>
              <a:rPr lang="mr-IN" sz="2000" b="1" dirty="0" smtClean="0"/>
              <a:t>–</a:t>
            </a:r>
            <a:r>
              <a:rPr lang="en-US" sz="2000" b="1" dirty="0" smtClean="0"/>
              <a:t> Quality Matrix</a:t>
            </a:r>
            <a:endParaRPr lang="en-US" sz="2000" b="1" dirty="0"/>
          </a:p>
        </p:txBody>
      </p:sp>
      <p:cxnSp>
        <p:nvCxnSpPr>
          <p:cNvPr id="24" name="Straight Connector 23"/>
          <p:cNvCxnSpPr>
            <a:stCxn id="6" idx="2"/>
            <a:endCxn id="7" idx="0"/>
          </p:cNvCxnSpPr>
          <p:nvPr/>
        </p:nvCxnSpPr>
        <p:spPr>
          <a:xfrm flipH="1">
            <a:off x="1151620" y="1772816"/>
            <a:ext cx="288032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2"/>
            <a:endCxn id="10" idx="0"/>
          </p:cNvCxnSpPr>
          <p:nvPr/>
        </p:nvCxnSpPr>
        <p:spPr>
          <a:xfrm>
            <a:off x="1439652" y="1772816"/>
            <a:ext cx="1368152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6" idx="2"/>
            <a:endCxn id="11" idx="0"/>
          </p:cNvCxnSpPr>
          <p:nvPr/>
        </p:nvCxnSpPr>
        <p:spPr>
          <a:xfrm>
            <a:off x="1439652" y="1772816"/>
            <a:ext cx="3024336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7" idx="2"/>
            <a:endCxn id="12" idx="0"/>
          </p:cNvCxnSpPr>
          <p:nvPr/>
        </p:nvCxnSpPr>
        <p:spPr>
          <a:xfrm>
            <a:off x="1151620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0" idx="2"/>
            <a:endCxn id="13" idx="0"/>
          </p:cNvCxnSpPr>
          <p:nvPr/>
        </p:nvCxnSpPr>
        <p:spPr>
          <a:xfrm>
            <a:off x="2807804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1" idx="2"/>
            <a:endCxn id="14" idx="0"/>
          </p:cNvCxnSpPr>
          <p:nvPr/>
        </p:nvCxnSpPr>
        <p:spPr>
          <a:xfrm>
            <a:off x="4463988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2" idx="2"/>
            <a:endCxn id="21" idx="0"/>
          </p:cNvCxnSpPr>
          <p:nvPr/>
        </p:nvCxnSpPr>
        <p:spPr>
          <a:xfrm>
            <a:off x="1151620" y="3789040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3" idx="2"/>
            <a:endCxn id="21" idx="0"/>
          </p:cNvCxnSpPr>
          <p:nvPr/>
        </p:nvCxnSpPr>
        <p:spPr>
          <a:xfrm flipH="1">
            <a:off x="1151620" y="3789040"/>
            <a:ext cx="1656184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14" idx="2"/>
            <a:endCxn id="21" idx="0"/>
          </p:cNvCxnSpPr>
          <p:nvPr/>
        </p:nvCxnSpPr>
        <p:spPr>
          <a:xfrm flipH="1">
            <a:off x="1151620" y="3789040"/>
            <a:ext cx="3312368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635896" y="1196752"/>
            <a:ext cx="16426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CDR</a:t>
            </a:r>
            <a:endParaRPr lang="en-US" sz="6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83768" y="926119"/>
            <a:ext cx="31683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Compact, cost-efficient plasma accelerator with usable beam</a:t>
            </a:r>
            <a:endParaRPr lang="en-US" sz="1600" b="1" i="1" dirty="0"/>
          </a:p>
        </p:txBody>
      </p:sp>
      <p:sp>
        <p:nvSpPr>
          <p:cNvPr id="61" name="Process 60"/>
          <p:cNvSpPr/>
          <p:nvPr/>
        </p:nvSpPr>
        <p:spPr>
          <a:xfrm>
            <a:off x="2123728" y="5085184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Most compact solution</a:t>
            </a:r>
            <a:endParaRPr lang="en-US" sz="2000" b="1" dirty="0"/>
          </a:p>
        </p:txBody>
      </p:sp>
      <p:sp>
        <p:nvSpPr>
          <p:cNvPr id="62" name="Process 61"/>
          <p:cNvSpPr/>
          <p:nvPr/>
        </p:nvSpPr>
        <p:spPr>
          <a:xfrm>
            <a:off x="2123728" y="5661248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Best quality for cost or size</a:t>
            </a:r>
            <a:endParaRPr lang="en-US" sz="2000" b="1" dirty="0"/>
          </a:p>
        </p:txBody>
      </p:sp>
      <p:cxnSp>
        <p:nvCxnSpPr>
          <p:cNvPr id="64" name="Straight Arrow Connector 63"/>
          <p:cNvCxnSpPr>
            <a:stCxn id="21" idx="3"/>
            <a:endCxn id="19" idx="1"/>
          </p:cNvCxnSpPr>
          <p:nvPr/>
        </p:nvCxnSpPr>
        <p:spPr>
          <a:xfrm flipV="1">
            <a:off x="1835696" y="4725144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21" idx="3"/>
            <a:endCxn id="61" idx="1"/>
          </p:cNvCxnSpPr>
          <p:nvPr/>
        </p:nvCxnSpPr>
        <p:spPr>
          <a:xfrm>
            <a:off x="1835696" y="4869160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21" idx="3"/>
            <a:endCxn id="62" idx="1"/>
          </p:cNvCxnSpPr>
          <p:nvPr/>
        </p:nvCxnSpPr>
        <p:spPr>
          <a:xfrm>
            <a:off x="1835696" y="4869160"/>
            <a:ext cx="288032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Process 68"/>
          <p:cNvSpPr/>
          <p:nvPr/>
        </p:nvSpPr>
        <p:spPr>
          <a:xfrm>
            <a:off x="6876256" y="3284984"/>
            <a:ext cx="1944216" cy="1368152"/>
          </a:xfrm>
          <a:prstGeom prst="flowChartProcess">
            <a:avLst/>
          </a:prstGeom>
          <a:solidFill>
            <a:srgbClr val="FFFF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Site 2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Existing equipment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Size constraints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Cost constraints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Special requirements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020272" y="736828"/>
            <a:ext cx="16426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CDR</a:t>
            </a:r>
            <a:endParaRPr lang="en-US" sz="6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5816" y="836712"/>
            <a:ext cx="3672408" cy="1200328"/>
          </a:xfrm>
          <a:prstGeom prst="rect">
            <a:avLst/>
          </a:prstGeom>
          <a:solidFill>
            <a:srgbClr val="FFFF0A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Example: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Political decision for site 2. Very limited space.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64088" y="5373216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Quantify for the first time benefits of novel accelerators</a:t>
            </a:r>
          </a:p>
          <a:p>
            <a:r>
              <a:rPr lang="en-US" sz="1400" i="1" dirty="0" smtClean="0"/>
              <a:t>(should be less expensive, more compact than RF accelerators and offer usable quality) 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049209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/>
        </p:nvSpPr>
        <p:spPr>
          <a:xfrm>
            <a:off x="6732240" y="980728"/>
            <a:ext cx="2232248" cy="38164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323528" y="980728"/>
            <a:ext cx="4968552" cy="52565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27384"/>
            <a:ext cx="5067211" cy="114300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sz="3600" dirty="0" smtClean="0"/>
              <a:t>Decisions? 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(for </a:t>
            </a:r>
            <a:r>
              <a:rPr lang="en-US" sz="2000" dirty="0"/>
              <a:t>discussion in collaboration </a:t>
            </a:r>
            <a:r>
              <a:rPr lang="en-US" sz="2000" dirty="0" smtClean="0"/>
              <a:t>discussion)</a:t>
            </a:r>
            <a:r>
              <a:rPr lang="en-US" sz="3600" dirty="0"/>
              <a:t/>
            </a:r>
            <a:br>
              <a:rPr lang="en-US" sz="3600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45</a:t>
            </a:fld>
            <a:endParaRPr lang="en-GB"/>
          </a:p>
        </p:txBody>
      </p:sp>
      <p:sp>
        <p:nvSpPr>
          <p:cNvPr id="6" name="Process 5"/>
          <p:cNvSpPr/>
          <p:nvPr/>
        </p:nvSpPr>
        <p:spPr>
          <a:xfrm>
            <a:off x="467544" y="1124744"/>
            <a:ext cx="1944216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EuPRAXIA Idea and Goals</a:t>
            </a:r>
            <a:endParaRPr lang="en-US" sz="2000" b="1" dirty="0"/>
          </a:p>
        </p:txBody>
      </p:sp>
      <p:sp>
        <p:nvSpPr>
          <p:cNvPr id="7" name="Process 6"/>
          <p:cNvSpPr/>
          <p:nvPr/>
        </p:nvSpPr>
        <p:spPr>
          <a:xfrm>
            <a:off x="467544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1</a:t>
            </a:r>
            <a:endParaRPr lang="en-US" sz="2000" b="1" dirty="0"/>
          </a:p>
        </p:txBody>
      </p:sp>
      <p:sp>
        <p:nvSpPr>
          <p:cNvPr id="10" name="Process 9"/>
          <p:cNvSpPr/>
          <p:nvPr/>
        </p:nvSpPr>
        <p:spPr>
          <a:xfrm>
            <a:off x="2123728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2</a:t>
            </a:r>
            <a:endParaRPr lang="en-US" sz="2000" b="1" dirty="0"/>
          </a:p>
        </p:txBody>
      </p:sp>
      <p:sp>
        <p:nvSpPr>
          <p:cNvPr id="12" name="Process 11"/>
          <p:cNvSpPr/>
          <p:nvPr/>
        </p:nvSpPr>
        <p:spPr>
          <a:xfrm>
            <a:off x="467544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1</a:t>
            </a:r>
          </a:p>
          <a:p>
            <a:pPr algn="ctr"/>
            <a:r>
              <a:rPr lang="en-US" sz="2000" b="1" dirty="0" smtClean="0"/>
              <a:t>Cost 1</a:t>
            </a:r>
            <a:endParaRPr lang="en-US" sz="2000" b="1" dirty="0"/>
          </a:p>
        </p:txBody>
      </p:sp>
      <p:sp>
        <p:nvSpPr>
          <p:cNvPr id="13" name="Process 12"/>
          <p:cNvSpPr/>
          <p:nvPr/>
        </p:nvSpPr>
        <p:spPr>
          <a:xfrm>
            <a:off x="2123728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2</a:t>
            </a:r>
          </a:p>
          <a:p>
            <a:pPr algn="ctr"/>
            <a:r>
              <a:rPr lang="en-US" sz="2000" b="1" dirty="0" smtClean="0"/>
              <a:t>Cost 2</a:t>
            </a:r>
            <a:endParaRPr lang="en-US" sz="2000" b="1" dirty="0"/>
          </a:p>
        </p:txBody>
      </p:sp>
      <p:sp>
        <p:nvSpPr>
          <p:cNvPr id="15" name="Process 14"/>
          <p:cNvSpPr/>
          <p:nvPr/>
        </p:nvSpPr>
        <p:spPr>
          <a:xfrm>
            <a:off x="6876256" y="1700808"/>
            <a:ext cx="1944216" cy="136815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Site 1</a:t>
            </a:r>
          </a:p>
          <a:p>
            <a:pPr algn="ctr"/>
            <a:r>
              <a:rPr lang="en-US" sz="1600" dirty="0" smtClean="0"/>
              <a:t>Existing equipment</a:t>
            </a:r>
          </a:p>
          <a:p>
            <a:pPr algn="ctr"/>
            <a:r>
              <a:rPr lang="en-US" sz="1600" dirty="0" smtClean="0"/>
              <a:t>Size constraints</a:t>
            </a:r>
          </a:p>
          <a:p>
            <a:pPr algn="ctr"/>
            <a:r>
              <a:rPr lang="en-US" sz="1600" dirty="0" smtClean="0"/>
              <a:t>Cost constraints</a:t>
            </a:r>
          </a:p>
          <a:p>
            <a:pPr algn="ctr"/>
            <a:r>
              <a:rPr lang="en-US" sz="1600" dirty="0" smtClean="0"/>
              <a:t>Special requirements</a:t>
            </a:r>
            <a:endParaRPr lang="en-US" sz="1600" dirty="0"/>
          </a:p>
        </p:txBody>
      </p:sp>
      <p:sp>
        <p:nvSpPr>
          <p:cNvPr id="19" name="Process 18"/>
          <p:cNvSpPr/>
          <p:nvPr/>
        </p:nvSpPr>
        <p:spPr>
          <a:xfrm>
            <a:off x="2123728" y="4509120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Lowest cost solution</a:t>
            </a:r>
            <a:endParaRPr lang="en-US" sz="2000" b="1" dirty="0"/>
          </a:p>
        </p:txBody>
      </p:sp>
      <p:sp>
        <p:nvSpPr>
          <p:cNvPr id="21" name="Process 20"/>
          <p:cNvSpPr/>
          <p:nvPr/>
        </p:nvSpPr>
        <p:spPr>
          <a:xfrm>
            <a:off x="467544" y="4293096"/>
            <a:ext cx="1368152" cy="115212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Cost </a:t>
            </a:r>
            <a:r>
              <a:rPr lang="mr-IN" sz="2000" b="1" dirty="0" smtClean="0"/>
              <a:t>–</a:t>
            </a:r>
            <a:r>
              <a:rPr lang="en-US" sz="2000" b="1" dirty="0" smtClean="0"/>
              <a:t> Size </a:t>
            </a:r>
            <a:r>
              <a:rPr lang="mr-IN" sz="2000" b="1" dirty="0" smtClean="0"/>
              <a:t>–</a:t>
            </a:r>
            <a:r>
              <a:rPr lang="en-US" sz="2000" b="1" dirty="0" smtClean="0"/>
              <a:t> Quality Matrix</a:t>
            </a:r>
            <a:endParaRPr lang="en-US" sz="2000" b="1" dirty="0"/>
          </a:p>
        </p:txBody>
      </p:sp>
      <p:cxnSp>
        <p:nvCxnSpPr>
          <p:cNvPr id="24" name="Straight Connector 23"/>
          <p:cNvCxnSpPr>
            <a:stCxn id="6" idx="2"/>
            <a:endCxn id="7" idx="0"/>
          </p:cNvCxnSpPr>
          <p:nvPr/>
        </p:nvCxnSpPr>
        <p:spPr>
          <a:xfrm flipH="1">
            <a:off x="1151620" y="1772816"/>
            <a:ext cx="288032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2"/>
            <a:endCxn id="10" idx="0"/>
          </p:cNvCxnSpPr>
          <p:nvPr/>
        </p:nvCxnSpPr>
        <p:spPr>
          <a:xfrm>
            <a:off x="1439652" y="1772816"/>
            <a:ext cx="1368152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6" idx="2"/>
          </p:cNvCxnSpPr>
          <p:nvPr/>
        </p:nvCxnSpPr>
        <p:spPr>
          <a:xfrm>
            <a:off x="1439652" y="1772816"/>
            <a:ext cx="3024336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7" idx="2"/>
            <a:endCxn id="12" idx="0"/>
          </p:cNvCxnSpPr>
          <p:nvPr/>
        </p:nvCxnSpPr>
        <p:spPr>
          <a:xfrm>
            <a:off x="1151620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0" idx="2"/>
            <a:endCxn id="13" idx="0"/>
          </p:cNvCxnSpPr>
          <p:nvPr/>
        </p:nvCxnSpPr>
        <p:spPr>
          <a:xfrm>
            <a:off x="2807804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463988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2" idx="2"/>
            <a:endCxn id="21" idx="0"/>
          </p:cNvCxnSpPr>
          <p:nvPr/>
        </p:nvCxnSpPr>
        <p:spPr>
          <a:xfrm>
            <a:off x="1151620" y="3789040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3" idx="2"/>
            <a:endCxn id="21" idx="0"/>
          </p:cNvCxnSpPr>
          <p:nvPr/>
        </p:nvCxnSpPr>
        <p:spPr>
          <a:xfrm flipH="1">
            <a:off x="1151620" y="3789040"/>
            <a:ext cx="1656184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21" idx="0"/>
          </p:cNvCxnSpPr>
          <p:nvPr/>
        </p:nvCxnSpPr>
        <p:spPr>
          <a:xfrm flipH="1">
            <a:off x="1151620" y="3789040"/>
            <a:ext cx="3312368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635896" y="1196752"/>
            <a:ext cx="16426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CDR</a:t>
            </a:r>
            <a:endParaRPr lang="en-US" sz="6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83768" y="926119"/>
            <a:ext cx="31683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Compact, cost-efficient plasma accelerator with usable beam</a:t>
            </a:r>
            <a:endParaRPr lang="en-US" sz="1600" b="1" i="1" dirty="0"/>
          </a:p>
        </p:txBody>
      </p:sp>
      <p:sp>
        <p:nvSpPr>
          <p:cNvPr id="61" name="Process 60"/>
          <p:cNvSpPr/>
          <p:nvPr/>
        </p:nvSpPr>
        <p:spPr>
          <a:xfrm>
            <a:off x="2123728" y="5085184"/>
            <a:ext cx="3024336" cy="432048"/>
          </a:xfrm>
          <a:prstGeom prst="flowChartProcess">
            <a:avLst/>
          </a:prstGeom>
          <a:solidFill>
            <a:srgbClr val="FFFF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Most compact solution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62" name="Process 61"/>
          <p:cNvSpPr/>
          <p:nvPr/>
        </p:nvSpPr>
        <p:spPr>
          <a:xfrm>
            <a:off x="2123728" y="5661248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Best quality for cost or size</a:t>
            </a:r>
            <a:endParaRPr lang="en-US" sz="2000" b="1" dirty="0"/>
          </a:p>
        </p:txBody>
      </p:sp>
      <p:cxnSp>
        <p:nvCxnSpPr>
          <p:cNvPr id="64" name="Straight Arrow Connector 63"/>
          <p:cNvCxnSpPr>
            <a:stCxn id="21" idx="3"/>
            <a:endCxn id="19" idx="1"/>
          </p:cNvCxnSpPr>
          <p:nvPr/>
        </p:nvCxnSpPr>
        <p:spPr>
          <a:xfrm flipV="1">
            <a:off x="1835696" y="4725144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21" idx="3"/>
            <a:endCxn id="61" idx="1"/>
          </p:cNvCxnSpPr>
          <p:nvPr/>
        </p:nvCxnSpPr>
        <p:spPr>
          <a:xfrm>
            <a:off x="1835696" y="4869160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21" idx="3"/>
            <a:endCxn id="62" idx="1"/>
          </p:cNvCxnSpPr>
          <p:nvPr/>
        </p:nvCxnSpPr>
        <p:spPr>
          <a:xfrm>
            <a:off x="1835696" y="4869160"/>
            <a:ext cx="288032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Process 68"/>
          <p:cNvSpPr/>
          <p:nvPr/>
        </p:nvSpPr>
        <p:spPr>
          <a:xfrm>
            <a:off x="6876256" y="3284984"/>
            <a:ext cx="1944216" cy="1368152"/>
          </a:xfrm>
          <a:prstGeom prst="flowChartProcess">
            <a:avLst/>
          </a:prstGeom>
          <a:solidFill>
            <a:srgbClr val="FFFF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Site 2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Existing equipment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Size constraints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Cost constraints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Special requirements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020272" y="736828"/>
            <a:ext cx="16426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CDR</a:t>
            </a:r>
            <a:endParaRPr lang="en-US" sz="6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64088" y="5373216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Quantify for the first time benefits of novel accelerators</a:t>
            </a:r>
          </a:p>
          <a:p>
            <a:r>
              <a:rPr lang="en-US" sz="1400" i="1" dirty="0" smtClean="0"/>
              <a:t>(should be less expensive, more compact than RF accelerators and offer usable quality) </a:t>
            </a:r>
            <a:endParaRPr lang="en-US" sz="14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2915816" y="836712"/>
            <a:ext cx="3672408" cy="1200328"/>
          </a:xfrm>
          <a:prstGeom prst="rect">
            <a:avLst/>
          </a:prstGeom>
          <a:solidFill>
            <a:srgbClr val="FFFF0A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Example: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Political decision for site 2. Very limited space.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9" name="Process 38"/>
          <p:cNvSpPr/>
          <p:nvPr/>
        </p:nvSpPr>
        <p:spPr>
          <a:xfrm>
            <a:off x="3779912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3</a:t>
            </a:r>
            <a:endParaRPr lang="en-US" sz="2000" b="1" dirty="0"/>
          </a:p>
        </p:txBody>
      </p:sp>
      <p:sp>
        <p:nvSpPr>
          <p:cNvPr id="40" name="Process 39"/>
          <p:cNvSpPr/>
          <p:nvPr/>
        </p:nvSpPr>
        <p:spPr>
          <a:xfrm>
            <a:off x="3779912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3</a:t>
            </a:r>
          </a:p>
          <a:p>
            <a:pPr algn="ctr"/>
            <a:r>
              <a:rPr lang="en-US" sz="2000" b="1" dirty="0" smtClean="0"/>
              <a:t>Cost 3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703204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/>
        </p:nvSpPr>
        <p:spPr>
          <a:xfrm>
            <a:off x="6732240" y="980728"/>
            <a:ext cx="2232248" cy="38164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323528" y="980728"/>
            <a:ext cx="4968552" cy="52565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27384"/>
            <a:ext cx="5067211" cy="114300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sz="3600" dirty="0" smtClean="0"/>
              <a:t>Decisions? 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(for </a:t>
            </a:r>
            <a:r>
              <a:rPr lang="en-US" sz="2000" dirty="0"/>
              <a:t>discussion in collaboration </a:t>
            </a:r>
            <a:r>
              <a:rPr lang="en-US" sz="2000" dirty="0" smtClean="0"/>
              <a:t>discussion)</a:t>
            </a:r>
            <a:r>
              <a:rPr lang="en-US" sz="3600" dirty="0"/>
              <a:t/>
            </a:r>
            <a:br>
              <a:rPr lang="en-US" sz="3600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46</a:t>
            </a:fld>
            <a:endParaRPr lang="en-GB"/>
          </a:p>
        </p:txBody>
      </p:sp>
      <p:sp>
        <p:nvSpPr>
          <p:cNvPr id="6" name="Process 5"/>
          <p:cNvSpPr/>
          <p:nvPr/>
        </p:nvSpPr>
        <p:spPr>
          <a:xfrm>
            <a:off x="467544" y="1124744"/>
            <a:ext cx="1944216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EuPRAXIA Idea and Goals</a:t>
            </a:r>
            <a:endParaRPr lang="en-US" sz="2000" b="1" dirty="0"/>
          </a:p>
        </p:txBody>
      </p:sp>
      <p:sp>
        <p:nvSpPr>
          <p:cNvPr id="7" name="Process 6"/>
          <p:cNvSpPr/>
          <p:nvPr/>
        </p:nvSpPr>
        <p:spPr>
          <a:xfrm>
            <a:off x="467544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1</a:t>
            </a:r>
            <a:endParaRPr lang="en-US" sz="2000" b="1" dirty="0"/>
          </a:p>
        </p:txBody>
      </p:sp>
      <p:sp>
        <p:nvSpPr>
          <p:cNvPr id="10" name="Process 9"/>
          <p:cNvSpPr/>
          <p:nvPr/>
        </p:nvSpPr>
        <p:spPr>
          <a:xfrm>
            <a:off x="2123728" y="2204864"/>
            <a:ext cx="1368152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Solution 2</a:t>
            </a:r>
            <a:endParaRPr lang="en-US" sz="2000" b="1" dirty="0"/>
          </a:p>
        </p:txBody>
      </p:sp>
      <p:sp>
        <p:nvSpPr>
          <p:cNvPr id="11" name="Process 10"/>
          <p:cNvSpPr/>
          <p:nvPr/>
        </p:nvSpPr>
        <p:spPr>
          <a:xfrm>
            <a:off x="3779912" y="2204864"/>
            <a:ext cx="1368152" cy="504056"/>
          </a:xfrm>
          <a:prstGeom prst="flowChartProcess">
            <a:avLst/>
          </a:prstGeom>
          <a:solidFill>
            <a:srgbClr val="FFFF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Solution 3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12" name="Process 11"/>
          <p:cNvSpPr/>
          <p:nvPr/>
        </p:nvSpPr>
        <p:spPr>
          <a:xfrm>
            <a:off x="467544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1</a:t>
            </a:r>
          </a:p>
          <a:p>
            <a:pPr algn="ctr"/>
            <a:r>
              <a:rPr lang="en-US" sz="2000" b="1" dirty="0" smtClean="0"/>
              <a:t>Cost 1</a:t>
            </a:r>
            <a:endParaRPr lang="en-US" sz="2000" b="1" dirty="0"/>
          </a:p>
        </p:txBody>
      </p:sp>
      <p:sp>
        <p:nvSpPr>
          <p:cNvPr id="13" name="Process 12"/>
          <p:cNvSpPr/>
          <p:nvPr/>
        </p:nvSpPr>
        <p:spPr>
          <a:xfrm>
            <a:off x="2123728" y="3140968"/>
            <a:ext cx="1368152" cy="6480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Layout 2</a:t>
            </a:r>
          </a:p>
          <a:p>
            <a:pPr algn="ctr"/>
            <a:r>
              <a:rPr lang="en-US" sz="2000" b="1" dirty="0" smtClean="0"/>
              <a:t>Cost 2</a:t>
            </a:r>
            <a:endParaRPr lang="en-US" sz="2000" b="1" dirty="0"/>
          </a:p>
        </p:txBody>
      </p:sp>
      <p:sp>
        <p:nvSpPr>
          <p:cNvPr id="14" name="Process 13"/>
          <p:cNvSpPr/>
          <p:nvPr/>
        </p:nvSpPr>
        <p:spPr>
          <a:xfrm>
            <a:off x="3779912" y="3140968"/>
            <a:ext cx="1368152" cy="648072"/>
          </a:xfrm>
          <a:prstGeom prst="flowChartProcess">
            <a:avLst/>
          </a:prstGeom>
          <a:solidFill>
            <a:srgbClr val="FFFF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Layout 3</a:t>
            </a:r>
          </a:p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Cost 3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15" name="Process 14"/>
          <p:cNvSpPr/>
          <p:nvPr/>
        </p:nvSpPr>
        <p:spPr>
          <a:xfrm>
            <a:off x="6876256" y="1700808"/>
            <a:ext cx="1944216" cy="136815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Site 1</a:t>
            </a:r>
          </a:p>
          <a:p>
            <a:pPr algn="ctr"/>
            <a:r>
              <a:rPr lang="en-US" sz="1600" dirty="0" smtClean="0"/>
              <a:t>Existing equipment</a:t>
            </a:r>
          </a:p>
          <a:p>
            <a:pPr algn="ctr"/>
            <a:r>
              <a:rPr lang="en-US" sz="1600" dirty="0" smtClean="0"/>
              <a:t>Size constraints</a:t>
            </a:r>
          </a:p>
          <a:p>
            <a:pPr algn="ctr"/>
            <a:r>
              <a:rPr lang="en-US" sz="1600" dirty="0" smtClean="0"/>
              <a:t>Cost constraints</a:t>
            </a:r>
          </a:p>
          <a:p>
            <a:pPr algn="ctr"/>
            <a:r>
              <a:rPr lang="en-US" sz="1600" dirty="0" smtClean="0"/>
              <a:t>Special requirements</a:t>
            </a:r>
            <a:endParaRPr lang="en-US" sz="1600" dirty="0"/>
          </a:p>
        </p:txBody>
      </p:sp>
      <p:sp>
        <p:nvSpPr>
          <p:cNvPr id="19" name="Process 18"/>
          <p:cNvSpPr/>
          <p:nvPr/>
        </p:nvSpPr>
        <p:spPr>
          <a:xfrm>
            <a:off x="2123728" y="4509120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Lowest cost solution</a:t>
            </a:r>
            <a:endParaRPr lang="en-US" sz="2000" b="1" dirty="0"/>
          </a:p>
        </p:txBody>
      </p:sp>
      <p:sp>
        <p:nvSpPr>
          <p:cNvPr id="21" name="Process 20"/>
          <p:cNvSpPr/>
          <p:nvPr/>
        </p:nvSpPr>
        <p:spPr>
          <a:xfrm>
            <a:off x="467544" y="4293096"/>
            <a:ext cx="1368152" cy="115212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Cost </a:t>
            </a:r>
            <a:r>
              <a:rPr lang="mr-IN" sz="2000" b="1" dirty="0" smtClean="0"/>
              <a:t>–</a:t>
            </a:r>
            <a:r>
              <a:rPr lang="en-US" sz="2000" b="1" dirty="0" smtClean="0"/>
              <a:t> Size </a:t>
            </a:r>
            <a:r>
              <a:rPr lang="mr-IN" sz="2000" b="1" dirty="0" smtClean="0"/>
              <a:t>–</a:t>
            </a:r>
            <a:r>
              <a:rPr lang="en-US" sz="2000" b="1" dirty="0" smtClean="0"/>
              <a:t> Quality Matrix</a:t>
            </a:r>
            <a:endParaRPr lang="en-US" sz="2000" b="1" dirty="0"/>
          </a:p>
        </p:txBody>
      </p:sp>
      <p:cxnSp>
        <p:nvCxnSpPr>
          <p:cNvPr id="24" name="Straight Connector 23"/>
          <p:cNvCxnSpPr>
            <a:stCxn id="6" idx="2"/>
            <a:endCxn id="7" idx="0"/>
          </p:cNvCxnSpPr>
          <p:nvPr/>
        </p:nvCxnSpPr>
        <p:spPr>
          <a:xfrm flipH="1">
            <a:off x="1151620" y="1772816"/>
            <a:ext cx="288032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2"/>
            <a:endCxn id="10" idx="0"/>
          </p:cNvCxnSpPr>
          <p:nvPr/>
        </p:nvCxnSpPr>
        <p:spPr>
          <a:xfrm>
            <a:off x="1439652" y="1772816"/>
            <a:ext cx="1368152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6" idx="2"/>
            <a:endCxn id="11" idx="0"/>
          </p:cNvCxnSpPr>
          <p:nvPr/>
        </p:nvCxnSpPr>
        <p:spPr>
          <a:xfrm>
            <a:off x="1439652" y="1772816"/>
            <a:ext cx="3024336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7" idx="2"/>
            <a:endCxn id="12" idx="0"/>
          </p:cNvCxnSpPr>
          <p:nvPr/>
        </p:nvCxnSpPr>
        <p:spPr>
          <a:xfrm>
            <a:off x="1151620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0" idx="2"/>
            <a:endCxn id="13" idx="0"/>
          </p:cNvCxnSpPr>
          <p:nvPr/>
        </p:nvCxnSpPr>
        <p:spPr>
          <a:xfrm>
            <a:off x="2807804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1" idx="2"/>
            <a:endCxn id="14" idx="0"/>
          </p:cNvCxnSpPr>
          <p:nvPr/>
        </p:nvCxnSpPr>
        <p:spPr>
          <a:xfrm>
            <a:off x="4463988" y="27089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2" idx="2"/>
            <a:endCxn id="21" idx="0"/>
          </p:cNvCxnSpPr>
          <p:nvPr/>
        </p:nvCxnSpPr>
        <p:spPr>
          <a:xfrm>
            <a:off x="1151620" y="3789040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3" idx="2"/>
            <a:endCxn id="21" idx="0"/>
          </p:cNvCxnSpPr>
          <p:nvPr/>
        </p:nvCxnSpPr>
        <p:spPr>
          <a:xfrm flipH="1">
            <a:off x="1151620" y="3789040"/>
            <a:ext cx="1656184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14" idx="2"/>
            <a:endCxn id="21" idx="0"/>
          </p:cNvCxnSpPr>
          <p:nvPr/>
        </p:nvCxnSpPr>
        <p:spPr>
          <a:xfrm flipH="1">
            <a:off x="1151620" y="3789040"/>
            <a:ext cx="3312368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635896" y="1196752"/>
            <a:ext cx="16426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CDR</a:t>
            </a:r>
            <a:endParaRPr lang="en-US" sz="6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83768" y="926119"/>
            <a:ext cx="31683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Compact, cost-efficient plasma accelerator with usable beam</a:t>
            </a:r>
            <a:endParaRPr lang="en-US" sz="1600" b="1" i="1" dirty="0"/>
          </a:p>
        </p:txBody>
      </p:sp>
      <p:sp>
        <p:nvSpPr>
          <p:cNvPr id="61" name="Process 60"/>
          <p:cNvSpPr/>
          <p:nvPr/>
        </p:nvSpPr>
        <p:spPr>
          <a:xfrm>
            <a:off x="2123728" y="5085184"/>
            <a:ext cx="3024336" cy="432048"/>
          </a:xfrm>
          <a:prstGeom prst="flowChartProcess">
            <a:avLst/>
          </a:prstGeom>
          <a:solidFill>
            <a:srgbClr val="FFFF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Most compact solution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62" name="Process 61"/>
          <p:cNvSpPr/>
          <p:nvPr/>
        </p:nvSpPr>
        <p:spPr>
          <a:xfrm>
            <a:off x="2123728" y="5661248"/>
            <a:ext cx="3024336" cy="43204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Best quality for cost or size</a:t>
            </a:r>
            <a:endParaRPr lang="en-US" sz="2000" b="1" dirty="0"/>
          </a:p>
        </p:txBody>
      </p:sp>
      <p:cxnSp>
        <p:nvCxnSpPr>
          <p:cNvPr id="64" name="Straight Arrow Connector 63"/>
          <p:cNvCxnSpPr>
            <a:stCxn id="21" idx="3"/>
            <a:endCxn id="19" idx="1"/>
          </p:cNvCxnSpPr>
          <p:nvPr/>
        </p:nvCxnSpPr>
        <p:spPr>
          <a:xfrm flipV="1">
            <a:off x="1835696" y="4725144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21" idx="3"/>
            <a:endCxn id="61" idx="1"/>
          </p:cNvCxnSpPr>
          <p:nvPr/>
        </p:nvCxnSpPr>
        <p:spPr>
          <a:xfrm>
            <a:off x="1835696" y="4869160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21" idx="3"/>
            <a:endCxn id="62" idx="1"/>
          </p:cNvCxnSpPr>
          <p:nvPr/>
        </p:nvCxnSpPr>
        <p:spPr>
          <a:xfrm>
            <a:off x="1835696" y="4869160"/>
            <a:ext cx="288032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Process 68"/>
          <p:cNvSpPr/>
          <p:nvPr/>
        </p:nvSpPr>
        <p:spPr>
          <a:xfrm>
            <a:off x="6876256" y="3284984"/>
            <a:ext cx="1944216" cy="1368152"/>
          </a:xfrm>
          <a:prstGeom prst="flowChartProcess">
            <a:avLst/>
          </a:prstGeom>
          <a:solidFill>
            <a:srgbClr val="FFFF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Site 2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Existing equipment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Size constraints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Cost constraints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Special requirements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020272" y="736828"/>
            <a:ext cx="16426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CDR</a:t>
            </a:r>
            <a:endParaRPr lang="en-US" sz="6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64088" y="5373216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Quantify for the first time benefits of novel accelerators</a:t>
            </a:r>
          </a:p>
          <a:p>
            <a:r>
              <a:rPr lang="en-US" sz="1400" i="1" dirty="0" smtClean="0"/>
              <a:t>(should be less expensive, more compact than RF accelerators and offer usable quality) </a:t>
            </a:r>
            <a:endParaRPr lang="en-US" sz="14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2915816" y="836712"/>
            <a:ext cx="3672408" cy="1200328"/>
          </a:xfrm>
          <a:prstGeom prst="rect">
            <a:avLst/>
          </a:prstGeom>
          <a:solidFill>
            <a:srgbClr val="FFFF0A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Example: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Political decision for site 2. Very limited space.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327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47226"/>
          </a:xfrm>
        </p:spPr>
        <p:txBody>
          <a:bodyPr/>
          <a:lstStyle/>
          <a:p>
            <a:r>
              <a:rPr lang="en-US" dirty="0" smtClean="0"/>
              <a:t>EuPRAXIA overview</a:t>
            </a:r>
            <a:endParaRPr lang="en-US" dirty="0"/>
          </a:p>
          <a:p>
            <a:r>
              <a:rPr lang="en-US" dirty="0"/>
              <a:t>Technical </a:t>
            </a:r>
            <a:r>
              <a:rPr lang="en-US" dirty="0" smtClean="0"/>
              <a:t>directions and status</a:t>
            </a:r>
            <a:endParaRPr lang="en-US" dirty="0"/>
          </a:p>
          <a:p>
            <a:r>
              <a:rPr lang="en-US" dirty="0" smtClean="0"/>
              <a:t>Layout, site </a:t>
            </a:r>
            <a:r>
              <a:rPr lang="en-US" dirty="0"/>
              <a:t>options </a:t>
            </a:r>
            <a:r>
              <a:rPr lang="en-US" dirty="0" smtClean="0"/>
              <a:t>and cost estimate</a:t>
            </a:r>
          </a:p>
          <a:p>
            <a:r>
              <a:rPr lang="en-US" b="1" dirty="0" smtClean="0"/>
              <a:t>General developments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548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D42CF3-A482-8144-AED7-83846AB6B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General </a:t>
            </a:r>
            <a:r>
              <a:rPr lang="de-DE" dirty="0" err="1" smtClean="0"/>
              <a:t>Landscape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F2E008B-B098-AD47-9966-171269E8D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886912"/>
            <a:ext cx="8640960" cy="548505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work on EuPRAXIA is communicated into the science funding bodies: </a:t>
            </a:r>
            <a:r>
              <a:rPr lang="en-US" sz="2400" b="1" dirty="0" smtClean="0">
                <a:solidFill>
                  <a:srgbClr val="0000FF"/>
                </a:solidFill>
              </a:rPr>
              <a:t>positive and encouraging reactions</a:t>
            </a:r>
            <a:r>
              <a:rPr lang="en-US" sz="2400" dirty="0" smtClean="0"/>
              <a:t>!</a:t>
            </a:r>
          </a:p>
          <a:p>
            <a:r>
              <a:rPr lang="en-US" sz="2400" dirty="0" smtClean="0"/>
              <a:t>See the examples of additional funding support obtained or under serious discussion in the national </a:t>
            </a:r>
            <a:r>
              <a:rPr lang="en-US" sz="2400" dirty="0" smtClean="0"/>
              <a:t>countries and EU:</a:t>
            </a:r>
            <a:endParaRPr lang="en-US" sz="2400" dirty="0" smtClean="0"/>
          </a:p>
          <a:p>
            <a:pPr lvl="1"/>
            <a:r>
              <a:rPr lang="en-US" sz="2000" dirty="0" err="1" smtClean="0"/>
              <a:t>IuVF</a:t>
            </a:r>
            <a:r>
              <a:rPr lang="en-US" sz="2000" dirty="0" smtClean="0"/>
              <a:t> Plasma Accelerator </a:t>
            </a:r>
            <a:r>
              <a:rPr lang="en-US" sz="2000" dirty="0"/>
              <a:t>(Helmholtz</a:t>
            </a:r>
            <a:r>
              <a:rPr lang="en-US" sz="2000" dirty="0" smtClean="0"/>
              <a:t>, </a:t>
            </a:r>
            <a:r>
              <a:rPr lang="en-US" sz="2000" dirty="0" err="1" smtClean="0"/>
              <a:t>coord</a:t>
            </a:r>
            <a:r>
              <a:rPr lang="en-US" sz="2000" dirty="0" smtClean="0"/>
              <a:t>. </a:t>
            </a:r>
            <a:r>
              <a:rPr lang="en-US" sz="2000" dirty="0" smtClean="0"/>
              <a:t>by HZDR, Germany</a:t>
            </a:r>
            <a:r>
              <a:rPr lang="en-US" sz="2000" dirty="0" smtClean="0"/>
              <a:t>): 7 M€</a:t>
            </a:r>
          </a:p>
          <a:p>
            <a:pPr lvl="1"/>
            <a:r>
              <a:rPr lang="en-US" sz="2000" dirty="0" smtClean="0"/>
              <a:t>ATHENA project (Helmholtz, </a:t>
            </a:r>
            <a:r>
              <a:rPr lang="en-US" sz="2000" dirty="0" err="1" smtClean="0"/>
              <a:t>coord</a:t>
            </a:r>
            <a:r>
              <a:rPr lang="en-US" sz="2000" dirty="0" smtClean="0"/>
              <a:t>. by DESY, Germany</a:t>
            </a:r>
            <a:r>
              <a:rPr lang="en-US" sz="2000" dirty="0" smtClean="0"/>
              <a:t>): 30 M€</a:t>
            </a:r>
          </a:p>
          <a:p>
            <a:pPr lvl="1"/>
            <a:r>
              <a:rPr lang="en-US" sz="2000" dirty="0" err="1" smtClean="0"/>
              <a:t>EuPRAXIA@SPARC</a:t>
            </a:r>
            <a:r>
              <a:rPr lang="en-US" sz="2000" dirty="0" smtClean="0"/>
              <a:t> (</a:t>
            </a:r>
            <a:r>
              <a:rPr lang="en-US" sz="2000" dirty="0" err="1" smtClean="0"/>
              <a:t>Frascati</a:t>
            </a:r>
            <a:r>
              <a:rPr lang="en-US" sz="2000" dirty="0" smtClean="0"/>
              <a:t>, Italy): 50 M€</a:t>
            </a:r>
          </a:p>
          <a:p>
            <a:pPr lvl="1"/>
            <a:r>
              <a:rPr lang="en-US" sz="2000" dirty="0" smtClean="0"/>
              <a:t>Projects in France, ideas </a:t>
            </a:r>
            <a:r>
              <a:rPr lang="en-US" sz="2000" dirty="0" smtClean="0"/>
              <a:t>in UK, ..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LEAPS and TIARA activities on EU level, ELI project, ERC grants, ...</a:t>
            </a:r>
            <a:endParaRPr lang="en-US" sz="2000" dirty="0" smtClean="0"/>
          </a:p>
          <a:p>
            <a:r>
              <a:rPr lang="en-US" sz="2400" dirty="0" smtClean="0"/>
              <a:t>This makes us confident that we can </a:t>
            </a:r>
            <a:r>
              <a:rPr lang="en-US" sz="2400" b="1" dirty="0" smtClean="0">
                <a:solidFill>
                  <a:srgbClr val="0000FF"/>
                </a:solidFill>
              </a:rPr>
              <a:t>in parallel prepare an application to the ESFRI roadmap</a:t>
            </a:r>
            <a:r>
              <a:rPr lang="en-US" sz="2400" dirty="0" smtClean="0"/>
              <a:t> (not required for CDR but profiting from the momentum we are getting with EuPRAXIA).</a:t>
            </a:r>
          </a:p>
          <a:p>
            <a:r>
              <a:rPr lang="en-US" sz="2400" dirty="0" smtClean="0"/>
              <a:t>We are hiring an </a:t>
            </a:r>
            <a:r>
              <a:rPr lang="en-US" sz="2400" b="1" dirty="0" smtClean="0">
                <a:solidFill>
                  <a:srgbClr val="0000FF"/>
                </a:solidFill>
              </a:rPr>
              <a:t>external consultant </a:t>
            </a:r>
            <a:r>
              <a:rPr lang="en-US" sz="2400" dirty="0" smtClean="0"/>
              <a:t>to keep us on track for this important goal (funded by DESY core budget).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F0F261E-9E9A-D947-8D4D-FF01AA4F7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E00308C-A27E-5042-B56F-5286BF308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767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Political Landscape: Helmholtz Association </a:t>
            </a:r>
            <a:r>
              <a:rPr lang="en-US" sz="1800" dirty="0"/>
              <a:t>in Germany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2936"/>
            <a:ext cx="9144000" cy="35296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09975">
            <a:off x="6675817" y="1329343"/>
            <a:ext cx="2282548" cy="3234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72" y="1124744"/>
            <a:ext cx="2412296" cy="10085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8" y="2204864"/>
            <a:ext cx="6444208" cy="5600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1920" y="1340768"/>
            <a:ext cx="2480940" cy="2814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9512" y="5459493"/>
            <a:ext cx="590465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2320" y="4974267"/>
            <a:ext cx="1656184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i="1" dirty="0">
                <a:solidFill>
                  <a:srgbClr val="FF0000"/>
                </a:solidFill>
                <a:latin typeface="Calibri"/>
              </a:rPr>
              <a:t>New generations of compact accelerators.</a:t>
            </a:r>
          </a:p>
        </p:txBody>
      </p:sp>
      <p:cxnSp>
        <p:nvCxnSpPr>
          <p:cNvPr id="13" name="Straight Connector 12"/>
          <p:cNvCxnSpPr>
            <a:stCxn id="10" idx="3"/>
          </p:cNvCxnSpPr>
          <p:nvPr/>
        </p:nvCxnSpPr>
        <p:spPr>
          <a:xfrm flipV="1">
            <a:off x="6084168" y="5589240"/>
            <a:ext cx="1368152" cy="142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635896" y="3553271"/>
            <a:ext cx="1373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FF0000"/>
                </a:solidFill>
                <a:latin typeface="Calibri"/>
              </a:rPr>
              <a:t>energy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88296" y="3841303"/>
            <a:ext cx="2401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FF0000"/>
                </a:solidFill>
                <a:latin typeface="Calibri"/>
              </a:rPr>
              <a:t>information and data science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35108" y="4175687"/>
            <a:ext cx="1870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FF0000"/>
                </a:solidFill>
                <a:latin typeface="Calibri"/>
              </a:rPr>
              <a:t>research earth system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67944" y="4489375"/>
            <a:ext cx="2162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FF0000"/>
                </a:solidFill>
                <a:latin typeface="Calibri"/>
              </a:rPr>
              <a:t>new materials and agents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67944" y="4803063"/>
            <a:ext cx="1891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FF0000"/>
                </a:solidFill>
                <a:latin typeface="Calibri"/>
              </a:rPr>
              <a:t>new mobility concepts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03809" y="4705980"/>
            <a:ext cx="13509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FF0000"/>
                </a:solidFill>
                <a:latin typeface="Calibri"/>
              </a:rPr>
              <a:t>psych. disease</a:t>
            </a:r>
          </a:p>
          <a:p>
            <a:r>
              <a:rPr lang="en-US" sz="1400" b="1" i="1" dirty="0" err="1">
                <a:solidFill>
                  <a:srgbClr val="FF0000"/>
                </a:solidFill>
                <a:latin typeface="Calibri"/>
              </a:rPr>
              <a:t>indiv</a:t>
            </a:r>
            <a:r>
              <a:rPr lang="en-US" sz="1400" b="1" i="1" dirty="0">
                <a:solidFill>
                  <a:srgbClr val="FF0000"/>
                </a:solidFill>
                <a:latin typeface="Calibri"/>
              </a:rPr>
              <a:t>. medicine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504" y="6433591"/>
            <a:ext cx="65563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  <a:latin typeface="Calibri"/>
              </a:rPr>
              <a:t>In the next years we will support these and other themes in multiple ways.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7504" y="3193231"/>
            <a:ext cx="4856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prstClr val="black"/>
                </a:solidFill>
                <a:latin typeface="Calibri"/>
              </a:rPr>
              <a:t>From today’s perspective the following challenges are identified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24715" y="18103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49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2375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674331" y="4858907"/>
            <a:ext cx="2592288" cy="117263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2915816" y="6147421"/>
            <a:ext cx="1086566" cy="593947"/>
            <a:chOff x="7805914" y="116632"/>
            <a:chExt cx="1086566" cy="59394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13812" y="116632"/>
              <a:ext cx="679856" cy="44914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05914" y="507091"/>
              <a:ext cx="1086566" cy="203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>
                  <a:solidFill>
                    <a:srgbClr val="0070C0"/>
                  </a:solidFill>
                </a:rPr>
                <a:t>Horizon 2020</a:t>
              </a:r>
            </a:p>
          </p:txBody>
        </p:sp>
      </p:grpSp>
      <p:pic>
        <p:nvPicPr>
          <p:cNvPr id="14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9049">
            <a:off x="4601766" y="814204"/>
            <a:ext cx="4352282" cy="573988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4314089" cy="216024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  <a:effectLst>
                  <a:glow rad="101600">
                    <a:schemeClr val="tx1">
                      <a:alpha val="75000"/>
                    </a:schemeClr>
                  </a:glow>
                </a:effectLst>
              </a:rPr>
              <a:t>1979 paper by Tajima and Dawson. Invention of laser CPA by </a:t>
            </a:r>
            <a:r>
              <a:rPr lang="en-US" sz="2000" b="1" dirty="0" err="1" smtClean="0">
                <a:solidFill>
                  <a:srgbClr val="FFFFFF"/>
                </a:solidFill>
                <a:effectLst>
                  <a:glow rad="101600">
                    <a:schemeClr val="tx1">
                      <a:alpha val="75000"/>
                    </a:schemeClr>
                  </a:glow>
                </a:effectLst>
              </a:rPr>
              <a:t>Mourou</a:t>
            </a:r>
            <a:r>
              <a:rPr lang="en-US" sz="2000" b="1" dirty="0" smtClean="0">
                <a:solidFill>
                  <a:srgbClr val="FFFFFF"/>
                </a:solidFill>
                <a:effectLst>
                  <a:glow rad="101600">
                    <a:schemeClr val="tx1">
                      <a:alpha val="75000"/>
                    </a:schemeClr>
                  </a:glow>
                </a:effectLst>
              </a:rPr>
              <a:t> and Strickland.</a:t>
            </a:r>
            <a:endParaRPr lang="en-US" sz="2000" b="1" dirty="0">
              <a:solidFill>
                <a:srgbClr val="FFFFFF"/>
              </a:solidFill>
              <a:effectLst>
                <a:glow rad="101600">
                  <a:schemeClr val="tx1">
                    <a:alpha val="7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2378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Political Landscape: INFN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Frascati</a:t>
            </a:r>
            <a:r>
              <a:rPr lang="en-US" sz="2800" dirty="0" smtClean="0"/>
              <a:t> </a:t>
            </a:r>
            <a:r>
              <a:rPr lang="en-US" sz="2800" dirty="0"/>
              <a:t>in Italy</a:t>
            </a:r>
            <a:endParaRPr lang="en-US" sz="18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86465"/>
            <a:ext cx="5184576" cy="3178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1221887"/>
            <a:ext cx="3240360" cy="2639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4069726"/>
            <a:ext cx="3261171" cy="2599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251520" y="4509120"/>
            <a:ext cx="518457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First start-to-end simulations plasma FEL</a:t>
            </a:r>
          </a:p>
          <a:p>
            <a:r>
              <a:rPr lang="en-US" sz="2200" dirty="0"/>
              <a:t> </a:t>
            </a:r>
          </a:p>
          <a:p>
            <a:r>
              <a:rPr lang="en-US" sz="2200" dirty="0"/>
              <a:t>INFN strongly advancing scientific and political efforts towards an RF/plasma facility at </a:t>
            </a:r>
            <a:r>
              <a:rPr lang="en-US" sz="2200" dirty="0" err="1"/>
              <a:t>Frascati</a:t>
            </a:r>
            <a:r>
              <a:rPr lang="en-US" sz="2200" dirty="0"/>
              <a:t> that can host EuPRAXIA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8988" y="-7067"/>
            <a:ext cx="2281524" cy="120381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95385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LEAPS </a:t>
            </a:r>
            <a:r>
              <a:rPr lang="en-US" sz="2400" dirty="0" smtClean="0"/>
              <a:t>(last week kick-off </a:t>
            </a:r>
            <a:r>
              <a:rPr lang="en-US" sz="2400" dirty="0" smtClean="0"/>
              <a:t>event)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124744"/>
            <a:ext cx="4755661" cy="49409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2492896"/>
            <a:ext cx="4255323" cy="381642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788024" y="2996952"/>
            <a:ext cx="1584176" cy="1656184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44008" y="1124744"/>
            <a:ext cx="4355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League of European Accelerator based-Photon Sources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296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485058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600" dirty="0" smtClean="0"/>
              <a:t>EuPRAXIA is at mid term of project. </a:t>
            </a:r>
            <a:r>
              <a:rPr lang="en-US" sz="2600" b="1" dirty="0" smtClean="0"/>
              <a:t>All deliverables and milestones met</a:t>
            </a:r>
            <a:r>
              <a:rPr lang="en-US" sz="2600" dirty="0" smtClean="0"/>
              <a:t>, also the ones from in-kind resources.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Thanks to all WP leaders and WP members for great work!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We have simulations and concepts that promise </a:t>
            </a:r>
            <a:r>
              <a:rPr lang="en-US" sz="2600" b="1" dirty="0" smtClean="0"/>
              <a:t>indeed a higher quality, usable beam </a:t>
            </a:r>
            <a:r>
              <a:rPr lang="en-US" sz="2600" dirty="0" smtClean="0"/>
              <a:t>from plasma accelerators.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Now start addressing second part of our goal: show that it is indeed </a:t>
            </a:r>
            <a:r>
              <a:rPr lang="en-US" sz="2600" b="1" dirty="0" smtClean="0"/>
              <a:t>more compact and affordable</a:t>
            </a:r>
            <a:r>
              <a:rPr lang="en-US" sz="2600" dirty="0" smtClean="0"/>
              <a:t> than RF?</a:t>
            </a:r>
          </a:p>
          <a:p>
            <a:pPr>
              <a:spcAft>
                <a:spcPts val="600"/>
              </a:spcAft>
            </a:pPr>
            <a:r>
              <a:rPr lang="en-US" sz="2600" b="1" dirty="0"/>
              <a:t>F</a:t>
            </a:r>
            <a:r>
              <a:rPr lang="en-US" sz="2600" b="1" dirty="0" smtClean="0"/>
              <a:t>eedback so far very positive</a:t>
            </a:r>
            <a:r>
              <a:rPr lang="en-US" sz="2600" dirty="0" smtClean="0"/>
              <a:t>: “There are not many projects like this in EU”. “EU needs these innovative projects”. 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Still lot’s of work but on an excellent way: </a:t>
            </a:r>
            <a:r>
              <a:rPr lang="en-US" sz="2600" b="1" dirty="0" smtClean="0">
                <a:solidFill>
                  <a:srgbClr val="FF0000"/>
                </a:solidFill>
              </a:rPr>
              <a:t>not risk free but with great benefits for science &amp; society if we succeed</a:t>
            </a:r>
            <a:r>
              <a:rPr lang="en-US" sz="2600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646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Thank you for your attention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8914" y="1098173"/>
            <a:ext cx="8539550" cy="2546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/>
              <a:t>The </a:t>
            </a:r>
            <a:r>
              <a:rPr lang="en-GB" sz="1100" b="1" dirty="0" err="1"/>
              <a:t>EuPRAXIA</a:t>
            </a:r>
            <a:r>
              <a:rPr lang="en-GB" sz="1100" b="1" dirty="0"/>
              <a:t> team</a:t>
            </a:r>
          </a:p>
          <a:p>
            <a:pPr algn="ctr"/>
            <a:r>
              <a:rPr lang="en-GB" sz="1100" dirty="0"/>
              <a:t>P. D. </a:t>
            </a:r>
            <a:r>
              <a:rPr lang="en-GB" sz="1100" dirty="0" err="1"/>
              <a:t>Alesini</a:t>
            </a:r>
            <a:r>
              <a:rPr lang="en-GB" sz="1100" dirty="0"/>
              <a:t>, A. S. </a:t>
            </a:r>
            <a:r>
              <a:rPr lang="en-GB" sz="1100" dirty="0" err="1"/>
              <a:t>Alexandrova</a:t>
            </a:r>
            <a:r>
              <a:rPr lang="en-GB" sz="1100" dirty="0"/>
              <a:t>, M. P. </a:t>
            </a:r>
            <a:r>
              <a:rPr lang="en-GB" sz="1100" dirty="0" err="1"/>
              <a:t>Anania</a:t>
            </a:r>
            <a:r>
              <a:rPr lang="en-GB" sz="1100" dirty="0"/>
              <a:t>, </a:t>
            </a:r>
            <a:r>
              <a:rPr lang="en-US" sz="1100" dirty="0"/>
              <a:t>N. E. Andreev</a:t>
            </a:r>
            <a:r>
              <a:rPr lang="en-GB" sz="1100" dirty="0"/>
              <a:t>, R. W. </a:t>
            </a:r>
            <a:r>
              <a:rPr lang="en-GB" sz="1100" dirty="0" err="1"/>
              <a:t>Assmann</a:t>
            </a:r>
            <a:r>
              <a:rPr lang="en-GB" sz="1100" dirty="0"/>
              <a:t>, T. </a:t>
            </a:r>
            <a:r>
              <a:rPr lang="en-GB" sz="1100" dirty="0" err="1"/>
              <a:t>Audet</a:t>
            </a:r>
            <a:r>
              <a:rPr lang="en-GB" sz="1100" dirty="0"/>
              <a:t>, A. </a:t>
            </a:r>
            <a:r>
              <a:rPr lang="en-GB" sz="1100" dirty="0" err="1"/>
              <a:t>Bacci</a:t>
            </a:r>
            <a:r>
              <a:rPr lang="en-GB" sz="1100" dirty="0"/>
              <a:t>, I. F. </a:t>
            </a:r>
            <a:r>
              <a:rPr lang="en-GB" sz="1100" dirty="0" err="1"/>
              <a:t>Barna</a:t>
            </a:r>
            <a:r>
              <a:rPr lang="en-GB" sz="1100" dirty="0"/>
              <a:t>, A. Beaton, A. Beck, A. </a:t>
            </a:r>
            <a:r>
              <a:rPr lang="en-GB" sz="1100" dirty="0" err="1"/>
              <a:t>Beluze</a:t>
            </a:r>
            <a:r>
              <a:rPr lang="en-GB" sz="1100" dirty="0"/>
              <a:t>, A. Bernhard, S. </a:t>
            </a:r>
            <a:r>
              <a:rPr lang="en-GB" sz="1100" dirty="0" err="1"/>
              <a:t>Bielawski</a:t>
            </a:r>
            <a:r>
              <a:rPr lang="en-GB" sz="1100" dirty="0"/>
              <a:t>, F. G. </a:t>
            </a:r>
            <a:r>
              <a:rPr lang="en-GB" sz="1100" dirty="0" err="1"/>
              <a:t>Bisesto</a:t>
            </a:r>
            <a:r>
              <a:rPr lang="en-GB" sz="1100" dirty="0"/>
              <a:t>, J. </a:t>
            </a:r>
            <a:r>
              <a:rPr lang="en-GB" sz="1100" dirty="0" err="1"/>
              <a:t>Boedewadt</a:t>
            </a:r>
            <a:r>
              <a:rPr lang="en-GB" sz="1100" dirty="0"/>
              <a:t>, F. Brandi, O. Bringer, R. </a:t>
            </a:r>
            <a:r>
              <a:rPr lang="en-GB" sz="1100" dirty="0" err="1"/>
              <a:t>Brinkmann</a:t>
            </a:r>
            <a:r>
              <a:rPr lang="en-GB" sz="1100" dirty="0"/>
              <a:t>, E. </a:t>
            </a:r>
            <a:r>
              <a:rPr lang="en-GB" sz="1100" dirty="0" err="1"/>
              <a:t>Bründermann</a:t>
            </a:r>
            <a:r>
              <a:rPr lang="en-GB" sz="1100" dirty="0"/>
              <a:t>, M. </a:t>
            </a:r>
            <a:r>
              <a:rPr lang="en-GB" sz="1100" dirty="0" err="1"/>
              <a:t>Büscher</a:t>
            </a:r>
            <a:r>
              <a:rPr lang="en-GB" sz="1100" dirty="0"/>
              <a:t>, G. C. </a:t>
            </a:r>
            <a:r>
              <a:rPr lang="en-GB" sz="1100" dirty="0" err="1"/>
              <a:t>Bussolino</a:t>
            </a:r>
            <a:r>
              <a:rPr lang="en-GB" sz="1100" dirty="0"/>
              <a:t>, A. Chance, M. Chen, E. </a:t>
            </a:r>
            <a:r>
              <a:rPr lang="en-GB" sz="1100" dirty="0" err="1"/>
              <a:t>Chiadroni</a:t>
            </a:r>
            <a:r>
              <a:rPr lang="en-GB" sz="1100" dirty="0"/>
              <a:t>, A. </a:t>
            </a:r>
            <a:r>
              <a:rPr lang="en-GB" sz="1100" dirty="0" err="1"/>
              <a:t>Cianchi</a:t>
            </a:r>
            <a:r>
              <a:rPr lang="en-GB" sz="1100" dirty="0"/>
              <a:t>, J. Clarke, M. </a:t>
            </a:r>
            <a:r>
              <a:rPr lang="en-GB" sz="1100" dirty="0" err="1"/>
              <a:t>Croia</a:t>
            </a:r>
            <a:r>
              <a:rPr lang="en-GB" sz="1100" dirty="0"/>
              <a:t>, M. E. </a:t>
            </a:r>
            <a:r>
              <a:rPr lang="en-GB" sz="1100" dirty="0" err="1"/>
              <a:t>Couprie</a:t>
            </a:r>
            <a:r>
              <a:rPr lang="en-GB" sz="1100" dirty="0"/>
              <a:t>, B. </a:t>
            </a:r>
            <a:r>
              <a:rPr lang="en-GB" sz="1100" dirty="0" err="1"/>
              <a:t>Cros</a:t>
            </a:r>
            <a:r>
              <a:rPr lang="en-GB" sz="1100" dirty="0"/>
              <a:t>, J. Dale, G. </a:t>
            </a:r>
            <a:r>
              <a:rPr lang="en-GB" sz="1100" dirty="0" err="1"/>
              <a:t>Dattoli</a:t>
            </a:r>
            <a:r>
              <a:rPr lang="en-GB" sz="1100" dirty="0"/>
              <a:t>, N. </a:t>
            </a:r>
            <a:r>
              <a:rPr lang="en-GB" sz="1100" dirty="0" err="1"/>
              <a:t>Delerue</a:t>
            </a:r>
            <a:r>
              <a:rPr lang="en-GB" sz="1100" dirty="0"/>
              <a:t>, O. </a:t>
            </a:r>
            <a:r>
              <a:rPr lang="en-GB" sz="1100" dirty="0" err="1"/>
              <a:t>Delferriere</a:t>
            </a:r>
            <a:r>
              <a:rPr lang="en-GB" sz="1100" dirty="0"/>
              <a:t>, P. </a:t>
            </a:r>
            <a:r>
              <a:rPr lang="en-GB" sz="1100" dirty="0" err="1"/>
              <a:t>Delinikolas</a:t>
            </a:r>
            <a:r>
              <a:rPr lang="en-GB" sz="1100" dirty="0"/>
              <a:t>, J. Dias, U. </a:t>
            </a:r>
            <a:r>
              <a:rPr lang="en-GB" sz="1100" dirty="0" err="1"/>
              <a:t>Dorda</a:t>
            </a:r>
            <a:r>
              <a:rPr lang="en-GB" sz="1100" dirty="0"/>
              <a:t>, K. </a:t>
            </a:r>
            <a:r>
              <a:rPr lang="en-GB" sz="1100" dirty="0" err="1"/>
              <a:t>Ertel</a:t>
            </a:r>
            <a:r>
              <a:rPr lang="en-GB" sz="1100" dirty="0"/>
              <a:t>, </a:t>
            </a:r>
            <a:r>
              <a:rPr lang="en-GB" sz="1100" dirty="0" err="1"/>
              <a:t>Á</a:t>
            </a:r>
            <a:r>
              <a:rPr lang="en-GB" sz="1100" dirty="0"/>
              <a:t>. </a:t>
            </a:r>
            <a:r>
              <a:rPr lang="en-GB" sz="1100" dirty="0" err="1"/>
              <a:t>Ferran</a:t>
            </a:r>
            <a:r>
              <a:rPr lang="en-GB" sz="1100" dirty="0"/>
              <a:t> </a:t>
            </a:r>
            <a:r>
              <a:rPr lang="en-GB" sz="1100" dirty="0" err="1"/>
              <a:t>Pousa</a:t>
            </a:r>
            <a:r>
              <a:rPr lang="en-GB" sz="1100" dirty="0"/>
              <a:t>, M. </a:t>
            </a:r>
            <a:r>
              <a:rPr lang="en-GB" sz="1100" dirty="0" err="1"/>
              <a:t>Ferrario</a:t>
            </a:r>
            <a:r>
              <a:rPr lang="en-GB" sz="1100" dirty="0"/>
              <a:t>, F. </a:t>
            </a:r>
            <a:r>
              <a:rPr lang="en-GB" sz="1100" dirty="0" err="1"/>
              <a:t>Filippi</a:t>
            </a:r>
            <a:r>
              <a:rPr lang="en-GB" sz="1100" dirty="0"/>
              <a:t>, J. </a:t>
            </a:r>
            <a:r>
              <a:rPr lang="en-GB" sz="1100" dirty="0" err="1"/>
              <a:t>Fils</a:t>
            </a:r>
            <a:r>
              <a:rPr lang="en-GB" sz="1100" dirty="0"/>
              <a:t>, R. </a:t>
            </a:r>
            <a:r>
              <a:rPr lang="en-GB" sz="1100" dirty="0" err="1"/>
              <a:t>Fiorito</a:t>
            </a:r>
            <a:r>
              <a:rPr lang="en-GB" sz="1100" dirty="0"/>
              <a:t>, R. A. Fonseca, M. </a:t>
            </a:r>
            <a:r>
              <a:rPr lang="en-GB" sz="1100" dirty="0" err="1"/>
              <a:t>Galimberti</a:t>
            </a:r>
            <a:r>
              <a:rPr lang="en-GB" sz="1100" dirty="0"/>
              <a:t>, A. Gallo, D. </a:t>
            </a:r>
            <a:r>
              <a:rPr lang="en-GB" sz="1100" dirty="0" err="1"/>
              <a:t>Garzella</a:t>
            </a:r>
            <a:r>
              <a:rPr lang="en-GB" sz="1100" dirty="0"/>
              <a:t>, P. </a:t>
            </a:r>
            <a:r>
              <a:rPr lang="en-GB" sz="1100" dirty="0" err="1"/>
              <a:t>Gastinel</a:t>
            </a:r>
            <a:r>
              <a:rPr lang="en-GB" sz="1100" dirty="0"/>
              <a:t>, D. </a:t>
            </a:r>
            <a:r>
              <a:rPr lang="en-GB" sz="1100" dirty="0" err="1"/>
              <a:t>Giove</a:t>
            </a:r>
            <a:r>
              <a:rPr lang="en-GB" sz="1100" dirty="0"/>
              <a:t>, A. </a:t>
            </a:r>
            <a:r>
              <a:rPr lang="en-GB" sz="1100" dirty="0" err="1"/>
              <a:t>Giribono</a:t>
            </a:r>
            <a:r>
              <a:rPr lang="en-GB" sz="1100" dirty="0"/>
              <a:t>, L. A. </a:t>
            </a:r>
            <a:r>
              <a:rPr lang="en-GB" sz="1100" dirty="0" err="1"/>
              <a:t>Gizzi</a:t>
            </a:r>
            <a:r>
              <a:rPr lang="en-GB" sz="1100" dirty="0"/>
              <a:t>, F. J. </a:t>
            </a:r>
            <a:r>
              <a:rPr lang="en-GB" sz="1100" dirty="0" err="1"/>
              <a:t>Grüner</a:t>
            </a:r>
            <a:r>
              <a:rPr lang="en-GB" sz="1100" dirty="0"/>
              <a:t>, A. F. Habib, L. C. </a:t>
            </a:r>
            <a:r>
              <a:rPr lang="en-GB" sz="1100" dirty="0" err="1"/>
              <a:t>Haefner</a:t>
            </a:r>
            <a:r>
              <a:rPr lang="en-GB" sz="1100" dirty="0"/>
              <a:t>, T. Heinemann, B. </a:t>
            </a:r>
            <a:r>
              <a:rPr lang="en-GB" sz="1100" dirty="0" err="1"/>
              <a:t>Hidding</a:t>
            </a:r>
            <a:r>
              <a:rPr lang="en-GB" sz="1100" dirty="0"/>
              <a:t>, B. J. </a:t>
            </a:r>
            <a:r>
              <a:rPr lang="en-GB" sz="1100" dirty="0" err="1"/>
              <a:t>Holzer</a:t>
            </a:r>
            <a:r>
              <a:rPr lang="en-GB" sz="1100" dirty="0"/>
              <a:t>, S. M. Hooker, T. </a:t>
            </a:r>
            <a:r>
              <a:rPr lang="en-GB" sz="1100" dirty="0" err="1"/>
              <a:t>Hosokai</a:t>
            </a:r>
            <a:r>
              <a:rPr lang="en-GB" sz="1100" dirty="0"/>
              <a:t>, B. </a:t>
            </a:r>
            <a:r>
              <a:rPr lang="en-GB" sz="1100" dirty="0" err="1"/>
              <a:t>Imre</a:t>
            </a:r>
            <a:r>
              <a:rPr lang="en-GB" sz="1100" dirty="0"/>
              <a:t>, D. A. </a:t>
            </a:r>
            <a:r>
              <a:rPr lang="en-GB" sz="1100" dirty="0" err="1"/>
              <a:t>Jaroszynski</a:t>
            </a:r>
            <a:r>
              <a:rPr lang="en-GB" sz="1100" dirty="0"/>
              <a:t>, C. Joshi, M. </a:t>
            </a:r>
            <a:r>
              <a:rPr lang="en-GB" sz="1100" dirty="0" err="1"/>
              <a:t>Kaluza</a:t>
            </a:r>
            <a:r>
              <a:rPr lang="en-GB" sz="1100" dirty="0"/>
              <a:t>, O. S. </a:t>
            </a:r>
            <a:r>
              <a:rPr lang="en-GB" sz="1100" dirty="0" err="1"/>
              <a:t>Karger</a:t>
            </a:r>
            <a:r>
              <a:rPr lang="en-GB" sz="1100" dirty="0"/>
              <a:t>, S. </a:t>
            </a:r>
            <a:r>
              <a:rPr lang="en-GB" sz="1100" dirty="0" err="1"/>
              <a:t>Karsch</a:t>
            </a:r>
            <a:r>
              <a:rPr lang="en-GB" sz="1100" dirty="0"/>
              <a:t>, E. Khazanov, D. </a:t>
            </a:r>
            <a:r>
              <a:rPr lang="en-GB" sz="1100" dirty="0" err="1"/>
              <a:t>Khikhlukha</a:t>
            </a:r>
            <a:r>
              <a:rPr lang="en-GB" sz="1100" dirty="0"/>
              <a:t>, A. </a:t>
            </a:r>
            <a:r>
              <a:rPr lang="en-GB" sz="1100" dirty="0" err="1"/>
              <a:t>Knetsch</a:t>
            </a:r>
            <a:r>
              <a:rPr lang="en-GB" sz="1100" dirty="0"/>
              <a:t>, D. </a:t>
            </a:r>
            <a:r>
              <a:rPr lang="en-GB" sz="1100" dirty="0" err="1"/>
              <a:t>Kocon</a:t>
            </a:r>
            <a:r>
              <a:rPr lang="en-GB" sz="1100" dirty="0"/>
              <a:t>, P. Koester, O. </a:t>
            </a:r>
            <a:r>
              <a:rPr lang="en-GB" sz="1100" dirty="0" err="1"/>
              <a:t>Kononenko</a:t>
            </a:r>
            <a:r>
              <a:rPr lang="en-GB" sz="1100" dirty="0"/>
              <a:t>, G. </a:t>
            </a:r>
            <a:r>
              <a:rPr lang="en-GB" sz="1100" dirty="0" err="1"/>
              <a:t>Korn</a:t>
            </a:r>
            <a:r>
              <a:rPr lang="en-GB" sz="1100" dirty="0"/>
              <a:t>, I. </a:t>
            </a:r>
            <a:r>
              <a:rPr lang="en-GB" sz="1100" dirty="0" err="1"/>
              <a:t>Kostyukov</a:t>
            </a:r>
            <a:r>
              <a:rPr lang="en-GB" sz="1100" dirty="0"/>
              <a:t>, L. </a:t>
            </a:r>
            <a:r>
              <a:rPr lang="en-GB" sz="1100" dirty="0" err="1"/>
              <a:t>Labate</a:t>
            </a:r>
            <a:r>
              <a:rPr lang="en-GB" sz="1100" dirty="0"/>
              <a:t>, C. </a:t>
            </a:r>
            <a:r>
              <a:rPr lang="en-GB" sz="1100" dirty="0" err="1"/>
              <a:t>Lechner</a:t>
            </a:r>
            <a:r>
              <a:rPr lang="en-GB" sz="1100" dirty="0"/>
              <a:t>, W. P. </a:t>
            </a:r>
            <a:r>
              <a:rPr lang="en-GB" sz="1100" dirty="0" err="1"/>
              <a:t>Leemans</a:t>
            </a:r>
            <a:r>
              <a:rPr lang="en-GB" sz="1100" dirty="0"/>
              <a:t>, A. </a:t>
            </a:r>
            <a:r>
              <a:rPr lang="en-GB" sz="1100" dirty="0" err="1"/>
              <a:t>Lehrach</a:t>
            </a:r>
            <a:r>
              <a:rPr lang="en-GB" sz="1100" dirty="0"/>
              <a:t>, F. Y. Li, X. Li, A. </a:t>
            </a:r>
            <a:r>
              <a:rPr lang="en-GB" sz="1100" dirty="0" err="1"/>
              <a:t>Lifschitz</a:t>
            </a:r>
            <a:r>
              <a:rPr lang="en-GB" sz="1100" dirty="0"/>
              <a:t>, </a:t>
            </a:r>
            <a:r>
              <a:rPr lang="fr-FR" sz="1100" dirty="0"/>
              <a:t>V. </a:t>
            </a:r>
            <a:r>
              <a:rPr lang="fr-FR" sz="1100" dirty="0" err="1"/>
              <a:t>Litvinenko</a:t>
            </a:r>
            <a:r>
              <a:rPr lang="en-GB" sz="1100" dirty="0"/>
              <a:t>, </a:t>
            </a:r>
            <a:r>
              <a:rPr lang="fr-FR" sz="1100" dirty="0"/>
              <a:t>W. Lu</a:t>
            </a:r>
            <a:r>
              <a:rPr lang="en-GB" sz="1100" dirty="0"/>
              <a:t>, A. R. Maier, V. Malka, G. G. Manahan, S. P. D. Mangles, B. </a:t>
            </a:r>
            <a:r>
              <a:rPr lang="en-GB" sz="1100" dirty="0" err="1"/>
              <a:t>Marchetti</a:t>
            </a:r>
            <a:r>
              <a:rPr lang="en-GB" sz="1100" dirty="0"/>
              <a:t>, A. </a:t>
            </a:r>
            <a:r>
              <a:rPr lang="en-GB" sz="1100" dirty="0" err="1"/>
              <a:t>Marocchino</a:t>
            </a:r>
            <a:r>
              <a:rPr lang="en-GB" sz="1100" dirty="0"/>
              <a:t>, A. Martinez de la Ossa, J. L. Martins, K. Masaki, F. Massimo, F. Mathieu, G. Maynard, T. J. </a:t>
            </a:r>
            <a:r>
              <a:rPr lang="en-GB" sz="1100" dirty="0" err="1"/>
              <a:t>Mehrling</a:t>
            </a:r>
            <a:r>
              <a:rPr lang="en-GB" sz="1100" dirty="0"/>
              <a:t>, A. Y. </a:t>
            </a:r>
            <a:r>
              <a:rPr lang="en-GB" sz="1100" dirty="0" err="1"/>
              <a:t>Molodozhentsev</a:t>
            </a:r>
            <a:r>
              <a:rPr lang="en-GB" sz="1100" dirty="0"/>
              <a:t>, A. </a:t>
            </a:r>
            <a:r>
              <a:rPr lang="en-GB" sz="1100" dirty="0" err="1"/>
              <a:t>Mosnier</a:t>
            </a:r>
            <a:r>
              <a:rPr lang="en-GB" sz="1100" dirty="0"/>
              <a:t>, A. </a:t>
            </a:r>
            <a:r>
              <a:rPr lang="en-GB" sz="1100" dirty="0" err="1"/>
              <a:t>Mostacci</a:t>
            </a:r>
            <a:r>
              <a:rPr lang="en-GB" sz="1100" dirty="0"/>
              <a:t>, A. S. Müller, Z. </a:t>
            </a:r>
            <a:r>
              <a:rPr lang="en-GB" sz="1100" dirty="0" err="1"/>
              <a:t>Najmudin</a:t>
            </a:r>
            <a:r>
              <a:rPr lang="en-GB" sz="1100" dirty="0"/>
              <a:t>, P. A. P. Nghiem, F. Nguyen, P. </a:t>
            </a:r>
            <a:r>
              <a:rPr lang="en-GB" sz="1100" dirty="0" err="1"/>
              <a:t>Niknejadi</a:t>
            </a:r>
            <a:r>
              <a:rPr lang="en-GB" sz="1100" dirty="0"/>
              <a:t>,  J. </a:t>
            </a:r>
            <a:r>
              <a:rPr lang="en-GB" sz="1100" dirty="0" err="1"/>
              <a:t>Osterhoff</a:t>
            </a:r>
            <a:r>
              <a:rPr lang="en-GB" sz="1100" dirty="0"/>
              <a:t>, D. Papadopoulos, B. </a:t>
            </a:r>
            <a:r>
              <a:rPr lang="en-GB" sz="1100" dirty="0" err="1"/>
              <a:t>Patrizi</a:t>
            </a:r>
            <a:r>
              <a:rPr lang="en-GB" sz="1100" dirty="0"/>
              <a:t>, R. </a:t>
            </a:r>
            <a:r>
              <a:rPr lang="en-GB" sz="1100" dirty="0" err="1"/>
              <a:t>Pattathil</a:t>
            </a:r>
            <a:r>
              <a:rPr lang="en-GB" sz="1100" dirty="0"/>
              <a:t>, V. Petrillo, M. A. </a:t>
            </a:r>
            <a:r>
              <a:rPr lang="en-GB" sz="1100" dirty="0" err="1"/>
              <a:t>Pocsai</a:t>
            </a:r>
            <a:r>
              <a:rPr lang="en-GB" sz="1100" dirty="0"/>
              <a:t>, K. </a:t>
            </a:r>
            <a:r>
              <a:rPr lang="en-GB" sz="1100" dirty="0" err="1"/>
              <a:t>Poder</a:t>
            </a:r>
            <a:r>
              <a:rPr lang="en-GB" sz="1100" dirty="0"/>
              <a:t>, R. </a:t>
            </a:r>
            <a:r>
              <a:rPr lang="en-GB" sz="1100" dirty="0" err="1"/>
              <a:t>Pompili</a:t>
            </a:r>
            <a:r>
              <a:rPr lang="en-GB" sz="1100" dirty="0"/>
              <a:t>, L. </a:t>
            </a:r>
            <a:r>
              <a:rPr lang="en-GB" sz="1100" dirty="0" err="1"/>
              <a:t>Pribyl</a:t>
            </a:r>
            <a:r>
              <a:rPr lang="en-GB" sz="1100" dirty="0"/>
              <a:t>, </a:t>
            </a:r>
            <a:r>
              <a:rPr lang="fr-FR" sz="1100" dirty="0"/>
              <a:t>D. </a:t>
            </a:r>
            <a:r>
              <a:rPr lang="fr-FR" sz="1100" dirty="0" err="1"/>
              <a:t>Pugacheva</a:t>
            </a:r>
            <a:r>
              <a:rPr lang="en-GB" sz="1100" dirty="0"/>
              <a:t>, S. Romeo, A. R. Rossi, A. A. </a:t>
            </a:r>
            <a:r>
              <a:rPr lang="en-GB" sz="1100" dirty="0" err="1"/>
              <a:t>Sahai</a:t>
            </a:r>
            <a:r>
              <a:rPr lang="en-GB" sz="1100" dirty="0"/>
              <a:t>, Y. Sano, P. </a:t>
            </a:r>
            <a:r>
              <a:rPr lang="en-GB" sz="1100" dirty="0" err="1"/>
              <a:t>Scherkl</a:t>
            </a:r>
            <a:r>
              <a:rPr lang="en-GB" sz="1100" dirty="0"/>
              <a:t>, U. Schramm, C. B. Schroeder, J. </a:t>
            </a:r>
            <a:r>
              <a:rPr lang="en-GB" sz="1100" dirty="0" err="1"/>
              <a:t>Schwindling</a:t>
            </a:r>
            <a:r>
              <a:rPr lang="en-GB" sz="1100" dirty="0"/>
              <a:t>, J. </a:t>
            </a:r>
            <a:r>
              <a:rPr lang="en-GB" sz="1100" dirty="0" err="1"/>
              <a:t>Scifo</a:t>
            </a:r>
            <a:r>
              <a:rPr lang="en-GB" sz="1100" dirty="0"/>
              <a:t>, L. </a:t>
            </a:r>
            <a:r>
              <a:rPr lang="en-GB" sz="1100" dirty="0" err="1"/>
              <a:t>Serafini</a:t>
            </a:r>
            <a:r>
              <a:rPr lang="en-GB" sz="1100" dirty="0"/>
              <a:t>, Z. M. Sheng, L. O. Silva, C. Simon, U. Sinha, A. </a:t>
            </a:r>
            <a:r>
              <a:rPr lang="en-GB" sz="1100" dirty="0" err="1"/>
              <a:t>Specka</a:t>
            </a:r>
            <a:r>
              <a:rPr lang="en-GB" sz="1100" dirty="0"/>
              <a:t>, M. J. V. Streeter, E. N. </a:t>
            </a:r>
            <a:r>
              <a:rPr lang="en-GB" sz="1100" dirty="0" err="1"/>
              <a:t>Svystun</a:t>
            </a:r>
            <a:r>
              <a:rPr lang="en-GB" sz="1100" dirty="0"/>
              <a:t>, D. </a:t>
            </a:r>
            <a:r>
              <a:rPr lang="en-GB" sz="1100" dirty="0" err="1"/>
              <a:t>Symes</a:t>
            </a:r>
            <a:r>
              <a:rPr lang="en-GB" sz="1100" dirty="0"/>
              <a:t>, C. </a:t>
            </a:r>
            <a:r>
              <a:rPr lang="en-GB" sz="1100" dirty="0" err="1"/>
              <a:t>Szwaj</a:t>
            </a:r>
            <a:r>
              <a:rPr lang="en-GB" sz="1100" dirty="0"/>
              <a:t>, G. Tauscher, A. G. R. Thomas, N. Thompson, G. </a:t>
            </a:r>
            <a:r>
              <a:rPr lang="en-GB" sz="1100" dirty="0" err="1"/>
              <a:t>Toci</a:t>
            </a:r>
            <a:r>
              <a:rPr lang="en-GB" sz="1100" dirty="0"/>
              <a:t>, P. </a:t>
            </a:r>
            <a:r>
              <a:rPr lang="en-GB" sz="1100" dirty="0" err="1"/>
              <a:t>Tomassini</a:t>
            </a:r>
            <a:r>
              <a:rPr lang="en-GB" sz="1100" dirty="0"/>
              <a:t>, C. </a:t>
            </a:r>
            <a:r>
              <a:rPr lang="en-GB" sz="1100" dirty="0" err="1"/>
              <a:t>Vaccarezza</a:t>
            </a:r>
            <a:r>
              <a:rPr lang="en-GB" sz="1100" dirty="0"/>
              <a:t>,  M. </a:t>
            </a:r>
            <a:r>
              <a:rPr lang="en-GB" sz="1100" dirty="0" err="1"/>
              <a:t>Vannini</a:t>
            </a:r>
            <a:r>
              <a:rPr lang="en-GB" sz="1100" dirty="0"/>
              <a:t>, J. M. Vieira, F. Villa, C.-G. </a:t>
            </a:r>
            <a:r>
              <a:rPr lang="en-GB" sz="1100" dirty="0" err="1"/>
              <a:t>Wahlström</a:t>
            </a:r>
            <a:r>
              <a:rPr lang="en-GB" sz="1100" dirty="0"/>
              <a:t>, R. </a:t>
            </a:r>
            <a:r>
              <a:rPr lang="en-GB" sz="1100" dirty="0" err="1"/>
              <a:t>Walczak</a:t>
            </a:r>
            <a:r>
              <a:rPr lang="en-GB" sz="1100" dirty="0"/>
              <a:t>, P. A. Walker, M. K. </a:t>
            </a:r>
            <a:r>
              <a:rPr lang="en-GB" sz="1100" dirty="0" err="1"/>
              <a:t>Weikum</a:t>
            </a:r>
            <a:r>
              <a:rPr lang="en-GB" sz="1100" dirty="0"/>
              <a:t>, C. P. </a:t>
            </a:r>
            <a:r>
              <a:rPr lang="en-GB" sz="1100" dirty="0" err="1"/>
              <a:t>Welsch</a:t>
            </a:r>
            <a:r>
              <a:rPr lang="en-GB" sz="1100" dirty="0"/>
              <a:t>, J. </a:t>
            </a:r>
            <a:r>
              <a:rPr lang="en-GB" sz="1100" dirty="0" err="1"/>
              <a:t>Wolfenden</a:t>
            </a:r>
            <a:r>
              <a:rPr lang="en-GB" sz="1100" dirty="0"/>
              <a:t>, G. Xia, M. Y</a:t>
            </a:r>
            <a:r>
              <a:rPr lang="fr-FR" sz="1100" dirty="0" err="1"/>
              <a:t>abashi</a:t>
            </a:r>
            <a:r>
              <a:rPr lang="en-GB" sz="1100" dirty="0"/>
              <a:t>, L. Yu, J. Zhu, A. </a:t>
            </a:r>
            <a:r>
              <a:rPr lang="en-GB" sz="1100" dirty="0" err="1"/>
              <a:t>Zigler</a:t>
            </a:r>
            <a:r>
              <a:rPr lang="en-GB" sz="1100" dirty="0"/>
              <a:t> </a:t>
            </a:r>
            <a:endParaRPr lang="en-US" sz="1100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979712" y="3789040"/>
            <a:ext cx="5459050" cy="2081841"/>
            <a:chOff x="345764" y="3140968"/>
            <a:chExt cx="8496944" cy="3240360"/>
          </a:xfrm>
          <a:solidFill>
            <a:srgbClr val="FFFFFF"/>
          </a:solidFill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9792" y="3940257"/>
              <a:ext cx="1771955" cy="712879"/>
            </a:xfrm>
            <a:prstGeom prst="rect">
              <a:avLst/>
            </a:prstGeom>
            <a:grpFill/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5184" y="3872397"/>
              <a:ext cx="1298864" cy="340685"/>
            </a:xfrm>
            <a:prstGeom prst="rect">
              <a:avLst/>
            </a:prstGeom>
            <a:grpFill/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66930" y="4077072"/>
              <a:ext cx="462276" cy="462276"/>
            </a:xfrm>
            <a:prstGeom prst="rect">
              <a:avLst/>
            </a:prstGeom>
            <a:grpFill/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0702" y="4281610"/>
              <a:ext cx="961993" cy="299518"/>
            </a:xfrm>
            <a:prstGeom prst="rect">
              <a:avLst/>
            </a:prstGeom>
            <a:grpFill/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05688" y="3226401"/>
              <a:ext cx="558400" cy="409288"/>
            </a:xfrm>
            <a:prstGeom prst="rect">
              <a:avLst/>
            </a:prstGeom>
            <a:grpFill/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45824" y="3908355"/>
              <a:ext cx="470592" cy="384741"/>
            </a:xfrm>
            <a:prstGeom prst="rect">
              <a:avLst/>
            </a:prstGeom>
            <a:grpFill/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11760" y="3260918"/>
              <a:ext cx="976351" cy="398295"/>
            </a:xfrm>
            <a:prstGeom prst="rect">
              <a:avLst/>
            </a:prstGeom>
            <a:grpFill/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14032" y="3233242"/>
              <a:ext cx="454988" cy="454988"/>
            </a:xfrm>
            <a:prstGeom prst="rect">
              <a:avLst/>
            </a:prstGeom>
            <a:grpFill/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892" y="3154393"/>
              <a:ext cx="458510" cy="458510"/>
            </a:xfrm>
            <a:prstGeom prst="rect">
              <a:avLst/>
            </a:prstGeom>
            <a:grpFill/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4128" y="3717032"/>
              <a:ext cx="1363236" cy="300771"/>
            </a:xfrm>
            <a:prstGeom prst="rect">
              <a:avLst/>
            </a:prstGeom>
            <a:grpFill/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8511" y="4221088"/>
              <a:ext cx="855798" cy="328607"/>
            </a:xfrm>
            <a:prstGeom prst="rect">
              <a:avLst/>
            </a:prstGeom>
            <a:grpFill/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31640" y="3159047"/>
              <a:ext cx="497053" cy="529183"/>
            </a:xfrm>
            <a:prstGeom prst="rect">
              <a:avLst/>
            </a:prstGeom>
            <a:grpFill/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75716" y="3140968"/>
              <a:ext cx="1072548" cy="471921"/>
            </a:xfrm>
            <a:prstGeom prst="rect">
              <a:avLst/>
            </a:prstGeom>
            <a:grpFill/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07704" y="3789040"/>
              <a:ext cx="863540" cy="365772"/>
            </a:xfrm>
            <a:prstGeom prst="rect">
              <a:avLst/>
            </a:prstGeom>
            <a:grpFill/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64288" y="3284984"/>
              <a:ext cx="1243776" cy="319670"/>
            </a:xfrm>
            <a:prstGeom prst="rect">
              <a:avLst/>
            </a:prstGeom>
            <a:grpFill/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4328" y="5382798"/>
              <a:ext cx="454284" cy="386982"/>
            </a:xfrm>
            <a:prstGeom prst="rect">
              <a:avLst/>
            </a:prstGeom>
            <a:grpFill/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1743" y="5357767"/>
              <a:ext cx="412013" cy="412013"/>
            </a:xfrm>
            <a:prstGeom prst="rect">
              <a:avLst/>
            </a:prstGeom>
            <a:grpFill/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66044" y="4545504"/>
              <a:ext cx="755704" cy="755704"/>
            </a:xfrm>
            <a:prstGeom prst="rect">
              <a:avLst/>
            </a:prstGeom>
            <a:grpFill/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1250" y="4672213"/>
              <a:ext cx="1135541" cy="567772"/>
            </a:xfrm>
            <a:prstGeom prst="rect">
              <a:avLst/>
            </a:prstGeom>
            <a:grpFill/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4396" y="4665429"/>
              <a:ext cx="685412" cy="474895"/>
            </a:xfrm>
            <a:prstGeom prst="rect">
              <a:avLst/>
            </a:prstGeom>
            <a:grpFill/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7755" y="5568921"/>
              <a:ext cx="616705" cy="308351"/>
            </a:xfrm>
            <a:prstGeom prst="rect">
              <a:avLst/>
            </a:prstGeom>
            <a:grpFill/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764" y="4803923"/>
              <a:ext cx="1129051" cy="304354"/>
            </a:xfrm>
            <a:prstGeom prst="rect">
              <a:avLst/>
            </a:prstGeom>
            <a:grpFill/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7772" y="5352897"/>
              <a:ext cx="519061" cy="266993"/>
            </a:xfrm>
            <a:prstGeom prst="rect">
              <a:avLst/>
            </a:prstGeom>
            <a:grpFill/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6720" y="4730970"/>
              <a:ext cx="743167" cy="352776"/>
            </a:xfrm>
            <a:prstGeom prst="rect">
              <a:avLst/>
            </a:prstGeom>
            <a:grpFill/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1135" y="5417258"/>
              <a:ext cx="1347397" cy="295217"/>
            </a:xfrm>
            <a:prstGeom prst="rect">
              <a:avLst/>
            </a:prstGeom>
            <a:grpFill/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1908" y="5473226"/>
              <a:ext cx="1073161" cy="276789"/>
            </a:xfrm>
            <a:prstGeom prst="rect">
              <a:avLst/>
            </a:prstGeom>
            <a:grpFill/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84126" y="5441201"/>
              <a:ext cx="806089" cy="369051"/>
            </a:xfrm>
            <a:prstGeom prst="rect">
              <a:avLst/>
            </a:prstGeom>
            <a:grpFill/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5390" y="5274450"/>
              <a:ext cx="818886" cy="300185"/>
            </a:xfrm>
            <a:prstGeom prst="rect">
              <a:avLst/>
            </a:prstGeom>
            <a:grpFill/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56457" y="5470231"/>
              <a:ext cx="614243" cy="233272"/>
            </a:xfrm>
            <a:prstGeom prst="rect">
              <a:avLst/>
            </a:prstGeom>
            <a:grpFill/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44356" y="4747419"/>
              <a:ext cx="898352" cy="330204"/>
            </a:xfrm>
            <a:prstGeom prst="rect">
              <a:avLst/>
            </a:prstGeom>
            <a:grpFill/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41000" y="4703385"/>
              <a:ext cx="981028" cy="512183"/>
            </a:xfrm>
            <a:prstGeom prst="rect">
              <a:avLst/>
            </a:prstGeom>
            <a:grpFill/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10260" y="4783609"/>
              <a:ext cx="1023626" cy="316586"/>
            </a:xfrm>
            <a:prstGeom prst="rect">
              <a:avLst/>
            </a:prstGeom>
            <a:grpFill/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2513" y="3645024"/>
              <a:ext cx="777119" cy="634647"/>
            </a:xfrm>
            <a:prstGeom prst="rect">
              <a:avLst/>
            </a:prstGeom>
            <a:grpFill/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96464" y="5568921"/>
              <a:ext cx="413796" cy="209585"/>
            </a:xfrm>
            <a:prstGeom prst="rect">
              <a:avLst/>
            </a:prstGeom>
            <a:grpFill/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092" y="5920243"/>
              <a:ext cx="1072807" cy="364586"/>
            </a:xfrm>
            <a:prstGeom prst="rect">
              <a:avLst/>
            </a:prstGeom>
            <a:grpFill/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62388" y="5906856"/>
              <a:ext cx="544764" cy="474472"/>
            </a:xfrm>
            <a:prstGeom prst="rect">
              <a:avLst/>
            </a:prstGeom>
            <a:grpFill/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82268" y="6033945"/>
              <a:ext cx="708716" cy="234422"/>
            </a:xfrm>
            <a:prstGeom prst="rect">
              <a:avLst/>
            </a:prstGeom>
            <a:grpFill/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6501" y="5967772"/>
              <a:ext cx="648998" cy="300595"/>
            </a:xfrm>
            <a:prstGeom prst="rect">
              <a:avLst/>
            </a:prstGeom>
            <a:grpFill/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26484" y="6006733"/>
              <a:ext cx="843901" cy="273550"/>
            </a:xfrm>
            <a:prstGeom prst="rect">
              <a:avLst/>
            </a:prstGeom>
            <a:grpFill/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92617" y="5906856"/>
              <a:ext cx="445435" cy="445435"/>
            </a:xfrm>
            <a:prstGeom prst="rect">
              <a:avLst/>
            </a:prstGeom>
            <a:grpFill/>
          </p:spPr>
        </p:pic>
      </p:grpSp>
      <p:sp>
        <p:nvSpPr>
          <p:cNvPr id="3" name="Rectangle 2"/>
          <p:cNvSpPr/>
          <p:nvPr/>
        </p:nvSpPr>
        <p:spPr>
          <a:xfrm>
            <a:off x="3108102" y="6021288"/>
            <a:ext cx="2908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www.eupraxia-project.eu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EuPRAXIA YM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6087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964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C21CFD-C02D-3F45-AF69-3B5D4053B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 Ahead I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0915FF9-06E7-F742-B94E-17FB0CB27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472208A-BD52-0A4B-99CC-616844408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55</a:t>
            </a:fld>
            <a:endParaRPr lang="en-GB"/>
          </a:p>
        </p:txBody>
      </p:sp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CD5C4F4B-18B8-C44B-8FDD-A8FD6C7D9C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527" y="857452"/>
            <a:ext cx="8113439" cy="541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858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C21CFD-C02D-3F45-AF69-3B5D4053B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 Ahead II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0915FF9-06E7-F742-B94E-17FB0CB27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472208A-BD52-0A4B-99CC-616844408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56</a:t>
            </a:fld>
            <a:endParaRPr lang="en-GB"/>
          </a:p>
        </p:txBody>
      </p:sp>
      <p:pic>
        <p:nvPicPr>
          <p:cNvPr id="3" name="Picture 5">
            <a:extLst>
              <a:ext uri="{FF2B5EF4-FFF2-40B4-BE49-F238E27FC236}">
                <a16:creationId xmlns="" xmlns:a16="http://schemas.microsoft.com/office/drawing/2014/main" id="{7D4FEF3D-A0CD-B34B-8A9A-F0E5A6FC49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189" y="971600"/>
            <a:ext cx="8512970" cy="435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111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C21CFD-C02D-3F45-AF69-3B5D4053B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Milestones Ahead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0915FF9-06E7-F742-B94E-17FB0CB27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472208A-BD52-0A4B-99CC-616844408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57</a:t>
            </a:fld>
            <a:endParaRPr lang="en-GB"/>
          </a:p>
        </p:txBody>
      </p:sp>
      <p:pic>
        <p:nvPicPr>
          <p:cNvPr id="3" name="Picture 5">
            <a:extLst>
              <a:ext uri="{FF2B5EF4-FFF2-40B4-BE49-F238E27FC236}">
                <a16:creationId xmlns="" xmlns:a16="http://schemas.microsoft.com/office/drawing/2014/main" id="{3F28C855-C5A5-E447-B49B-F9D6664007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766" y="971600"/>
            <a:ext cx="8627582" cy="354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781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2017 </a:t>
            </a:r>
            <a:r>
              <a:rPr lang="mr-IN" dirty="0" smtClean="0"/>
              <a:t>–</a:t>
            </a:r>
            <a:r>
              <a:rPr lang="en-US" dirty="0" smtClean="0"/>
              <a:t> 2018 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53730"/>
              </p:ext>
            </p:extLst>
          </p:nvPr>
        </p:nvGraphicFramePr>
        <p:xfrm>
          <a:off x="323528" y="959422"/>
          <a:ext cx="8507289" cy="5205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5763"/>
                <a:gridCol w="2835763"/>
                <a:gridCol w="2835763"/>
              </a:tblGrid>
              <a:tr h="370840">
                <a:tc>
                  <a:txBody>
                    <a:bodyPr/>
                    <a:lstStyle/>
                    <a:p>
                      <a:pPr marL="3175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mbria"/>
                          <a:ea typeface="Cambria"/>
                          <a:cs typeface="Cambria"/>
                        </a:rPr>
                        <a:t>2017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Date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2000" dirty="0" smtClean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 marL="4254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Event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Place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06.11. </a:t>
                      </a: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10:30-16:00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Cambria"/>
                          <a:cs typeface="Cambria"/>
                        </a:rPr>
                        <a:t>mid-term-review</a:t>
                      </a:r>
                      <a:endParaRPr lang="en-US" sz="200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Cambria"/>
                          <a:cs typeface="Cambria"/>
                        </a:rPr>
                        <a:t>Brussels</a:t>
                      </a:r>
                      <a:endParaRPr lang="en-US" sz="200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20.</a:t>
                      </a:r>
                      <a:r>
                        <a:rPr lang="en-US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 </a:t>
                      </a:r>
                      <a:r>
                        <a:rPr lang="mr-IN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–</a:t>
                      </a:r>
                      <a:r>
                        <a:rPr lang="en-US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 24.11.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 marL="31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 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545" marR="567690" indent="-63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2</a:t>
                      </a:r>
                      <a:r>
                        <a:rPr lang="en-US" sz="1050" dirty="0">
                          <a:effectLst/>
                          <a:latin typeface="Cambria"/>
                          <a:ea typeface="Cambria"/>
                          <a:cs typeface="Cambria"/>
                        </a:rPr>
                        <a:t>nd</a:t>
                      </a: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Annual</a:t>
                      </a:r>
                      <a:r>
                        <a:rPr lang="en-US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Meeting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 marL="4191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2</a:t>
                      </a:r>
                      <a:r>
                        <a:rPr lang="en-US" sz="1050" dirty="0">
                          <a:effectLst/>
                          <a:latin typeface="Cambria"/>
                          <a:ea typeface="Cambria"/>
                          <a:cs typeface="Cambria"/>
                        </a:rPr>
                        <a:t>nd</a:t>
                      </a: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 Collaboration Board Meeting SAC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 marL="42545" marR="567690" indent="-63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2</a:t>
                      </a:r>
                      <a:r>
                        <a:rPr lang="en-US" sz="1050" dirty="0">
                          <a:effectLst/>
                          <a:latin typeface="Cambria"/>
                          <a:ea typeface="Cambria"/>
                          <a:cs typeface="Cambria"/>
                        </a:rPr>
                        <a:t>nd </a:t>
                      </a: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Collaboration Week 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indent="-63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Lisbon, Portugal (IST)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17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14.12. 9:00 – 12:00</a:t>
                      </a:r>
                      <a:endParaRPr lang="en-US" sz="1400" dirty="0" smtClean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54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8th Steering Meeting</a:t>
                      </a:r>
                      <a:endParaRPr lang="en-US" sz="1400" dirty="0" smtClean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remote</a:t>
                      </a:r>
                      <a:endParaRPr lang="en-US" sz="1400" dirty="0" smtClean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Cambria"/>
                          <a:ea typeface="Cambria"/>
                          <a:cs typeface="Cambria"/>
                        </a:rPr>
                        <a:t>2018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Cambria"/>
                          <a:ea typeface="Cambria"/>
                          <a:cs typeface="Cambria"/>
                        </a:rPr>
                        <a:t>Date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>
                    <a:solidFill>
                      <a:srgbClr val="4E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Cambria"/>
                          <a:ea typeface="Cambria"/>
                          <a:cs typeface="Cambria"/>
                        </a:rPr>
                        <a:t>Event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>
                    <a:solidFill>
                      <a:srgbClr val="4E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Cambria"/>
                          <a:ea typeface="Cambria"/>
                          <a:cs typeface="Cambria"/>
                        </a:rPr>
                        <a:t>Place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>
                    <a:solidFill>
                      <a:srgbClr val="4E81BD"/>
                    </a:solidFill>
                  </a:tcPr>
                </a:tc>
              </a:tr>
              <a:tr h="29584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Cambria"/>
                          <a:ea typeface="Cambria"/>
                          <a:cs typeface="Cambria"/>
                        </a:rPr>
                        <a:t>15.3. 9:00 – 12:00</a:t>
                      </a:r>
                      <a:endParaRPr lang="en-US" sz="200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Cambria"/>
                          <a:ea typeface="Cambria"/>
                          <a:cs typeface="Cambria"/>
                        </a:rPr>
                        <a:t>9</a:t>
                      </a:r>
                      <a:r>
                        <a:rPr lang="en-US" sz="1050" i="1">
                          <a:effectLst/>
                          <a:latin typeface="Cambria"/>
                          <a:ea typeface="Cambria"/>
                          <a:cs typeface="Cambria"/>
                        </a:rPr>
                        <a:t>th </a:t>
                      </a:r>
                      <a:r>
                        <a:rPr lang="en-US" sz="1400" i="1">
                          <a:effectLst/>
                          <a:latin typeface="Cambria"/>
                          <a:ea typeface="Cambria"/>
                          <a:cs typeface="Cambria"/>
                        </a:rPr>
                        <a:t>Steering Meeting</a:t>
                      </a:r>
                      <a:endParaRPr lang="en-US" sz="200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remote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  <a:tr h="28504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Cambria"/>
                          <a:ea typeface="Cambria"/>
                          <a:cs typeface="Cambria"/>
                        </a:rPr>
                        <a:t>14.6. 9:00 – 12:00</a:t>
                      </a:r>
                      <a:endParaRPr lang="en-US" sz="200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Cambria"/>
                          <a:ea typeface="Cambria"/>
                          <a:cs typeface="Cambria"/>
                        </a:rPr>
                        <a:t>10</a:t>
                      </a:r>
                      <a:r>
                        <a:rPr lang="en-US" sz="1050" i="1">
                          <a:effectLst/>
                          <a:latin typeface="Cambria"/>
                          <a:ea typeface="Cambria"/>
                          <a:cs typeface="Cambria"/>
                        </a:rPr>
                        <a:t>th </a:t>
                      </a:r>
                      <a:r>
                        <a:rPr lang="en-US" sz="1400" i="1">
                          <a:effectLst/>
                          <a:latin typeface="Cambria"/>
                          <a:ea typeface="Cambria"/>
                          <a:cs typeface="Cambria"/>
                        </a:rPr>
                        <a:t>Steering Meeting</a:t>
                      </a:r>
                      <a:endParaRPr lang="en-US" sz="200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remote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2.</a:t>
                      </a:r>
                      <a:r>
                        <a:rPr lang="en-US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 </a:t>
                      </a:r>
                      <a:r>
                        <a:rPr lang="mr-IN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–</a:t>
                      </a:r>
                      <a:r>
                        <a:rPr lang="en-US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6.7</a:t>
                      </a: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. 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3</a:t>
                      </a:r>
                      <a:r>
                        <a:rPr lang="en-US" sz="1050" dirty="0">
                          <a:effectLst/>
                          <a:latin typeface="Cambria"/>
                          <a:ea typeface="Cambria"/>
                          <a:cs typeface="Cambria"/>
                        </a:rPr>
                        <a:t>rd </a:t>
                      </a: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Collaboration </a:t>
                      </a: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Week</a:t>
                      </a:r>
                    </a:p>
                    <a:p>
                      <a:pPr marL="4254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LIVERPOOL Symposium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Liverpool, UK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  <a:tr h="2709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14.9</a:t>
                      </a:r>
                      <a:r>
                        <a:rPr lang="en-US" sz="1400" i="1" dirty="0">
                          <a:effectLst/>
                          <a:latin typeface="Cambria"/>
                          <a:ea typeface="Cambria"/>
                          <a:cs typeface="Cambria"/>
                        </a:rPr>
                        <a:t>. 9:00 – 12:00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11</a:t>
                      </a:r>
                      <a:r>
                        <a:rPr lang="en-US" sz="105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th </a:t>
                      </a:r>
                      <a:r>
                        <a:rPr lang="en-US" sz="1400" i="1" dirty="0">
                          <a:effectLst/>
                          <a:latin typeface="Cambria"/>
                          <a:ea typeface="Cambria"/>
                          <a:cs typeface="Cambria"/>
                        </a:rPr>
                        <a:t>Steering Meeting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indent="90488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remote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29.10</a:t>
                      </a: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.</a:t>
                      </a:r>
                      <a:r>
                        <a:rPr lang="en-US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 </a:t>
                      </a:r>
                      <a:r>
                        <a:rPr lang="mr-IN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–</a:t>
                      </a: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 2.11. 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 marL="31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  <a:latin typeface="Cambria"/>
                          <a:ea typeface="Cambria"/>
                          <a:cs typeface="Cambria"/>
                        </a:rPr>
                        <a:t> 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545" marR="57912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3</a:t>
                      </a:r>
                      <a:r>
                        <a:rPr lang="en-US" sz="1050" dirty="0">
                          <a:effectLst/>
                          <a:latin typeface="Cambria"/>
                          <a:ea typeface="Cambria"/>
                          <a:cs typeface="Cambria"/>
                        </a:rPr>
                        <a:t>rd </a:t>
                      </a: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Annual Meeting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 marL="42545" marR="13271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3</a:t>
                      </a:r>
                      <a:r>
                        <a:rPr lang="en-US" sz="1050" dirty="0">
                          <a:effectLst/>
                          <a:latin typeface="Cambria"/>
                          <a:ea typeface="Cambria"/>
                          <a:cs typeface="Cambria"/>
                        </a:rPr>
                        <a:t>rd </a:t>
                      </a: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Collaboration Board Meeting SAC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 marL="42545" marR="13271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4</a:t>
                      </a:r>
                      <a:r>
                        <a:rPr lang="en-US" sz="1050" dirty="0">
                          <a:effectLst/>
                          <a:latin typeface="Cambria"/>
                          <a:ea typeface="Cambria"/>
                          <a:cs typeface="Cambria"/>
                        </a:rPr>
                        <a:t>th </a:t>
                      </a: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Collaboration </a:t>
                      </a: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Week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TBC</a:t>
                      </a:r>
                      <a:r>
                        <a:rPr lang="en-US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 </a:t>
                      </a:r>
                      <a:r>
                        <a:rPr lang="mr-IN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–</a:t>
                      </a:r>
                      <a:r>
                        <a:rPr lang="en-US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Hamburg,</a:t>
                      </a:r>
                      <a:r>
                        <a:rPr lang="en-US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 Germany (DESY)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  <a:tr h="319896">
                <a:tc>
                  <a:txBody>
                    <a:bodyPr/>
                    <a:lstStyle/>
                    <a:p>
                      <a:pPr marL="317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14.12. 9:00 – 12:00</a:t>
                      </a:r>
                      <a:endParaRPr lang="en-US" sz="1400" dirty="0" smtClean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54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12th Steering Meeting</a:t>
                      </a:r>
                      <a:endParaRPr lang="en-US" sz="1400" dirty="0" smtClean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remote</a:t>
                      </a:r>
                      <a:endParaRPr lang="en-US" sz="1400" dirty="0" smtClean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655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2019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446923"/>
              </p:ext>
            </p:extLst>
          </p:nvPr>
        </p:nvGraphicFramePr>
        <p:xfrm>
          <a:off x="323528" y="1052057"/>
          <a:ext cx="8507289" cy="2779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5763"/>
                <a:gridCol w="2835763"/>
                <a:gridCol w="2835763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Cambria"/>
                          <a:ea typeface="Cambria"/>
                          <a:cs typeface="Cambria"/>
                        </a:rPr>
                        <a:t>2019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Cambria"/>
                          <a:ea typeface="Cambria"/>
                          <a:cs typeface="Cambria"/>
                        </a:rPr>
                        <a:t>Date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>
                    <a:solidFill>
                      <a:srgbClr val="4E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Cambria"/>
                          <a:ea typeface="Cambria"/>
                          <a:cs typeface="Cambria"/>
                        </a:rPr>
                        <a:t>Event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>
                    <a:solidFill>
                      <a:srgbClr val="4E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Cambria"/>
                          <a:ea typeface="Cambria"/>
                          <a:cs typeface="Cambria"/>
                        </a:rPr>
                        <a:t>Place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>
                    <a:solidFill>
                      <a:srgbClr val="4E81B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25.2. 14:00 - 1.3. 14:00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Retreat (5</a:t>
                      </a:r>
                      <a:r>
                        <a:rPr lang="en-US" sz="105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th </a:t>
                      </a: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Collaboration </a:t>
                      </a: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Week)</a:t>
                      </a:r>
                    </a:p>
                    <a:p>
                      <a:pPr marL="4191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13th Steering Meeting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TBD, Alps, Germany or Italy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19.6</a:t>
                      </a:r>
                      <a:r>
                        <a:rPr lang="en-US" sz="1400" i="1" dirty="0">
                          <a:effectLst/>
                          <a:latin typeface="Cambria"/>
                          <a:ea typeface="Cambria"/>
                          <a:cs typeface="Cambria"/>
                        </a:rPr>
                        <a:t>. 9:00 – 12:00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mbria"/>
                          <a:cs typeface="Cambria"/>
                        </a:rPr>
                        <a:t> </a:t>
                      </a: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14</a:t>
                      </a:r>
                      <a:r>
                        <a:rPr lang="en-US" sz="105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th </a:t>
                      </a:r>
                      <a:r>
                        <a:rPr lang="en-US" sz="1400" i="1" dirty="0">
                          <a:effectLst/>
                          <a:latin typeface="Cambria"/>
                          <a:ea typeface="Cambria"/>
                          <a:cs typeface="Cambria"/>
                        </a:rPr>
                        <a:t>Steering Meeting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indent="90488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remote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  <a:tr h="752871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TBD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545" marR="57912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6</a:t>
                      </a:r>
                      <a:r>
                        <a:rPr lang="en-US" sz="1050" dirty="0">
                          <a:effectLst/>
                          <a:latin typeface="Cambria"/>
                          <a:ea typeface="Cambria"/>
                          <a:cs typeface="Cambria"/>
                        </a:rPr>
                        <a:t>th </a:t>
                      </a:r>
                      <a:r>
                        <a:rPr lang="en-US" sz="1400" dirty="0">
                          <a:effectLst/>
                          <a:latin typeface="Cambria"/>
                          <a:ea typeface="Cambria"/>
                          <a:cs typeface="Cambria"/>
                        </a:rPr>
                        <a:t>Collaboration Week </a:t>
                      </a: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/>
                      </a:r>
                      <a:b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</a:b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SAB special meeting</a:t>
                      </a:r>
                    </a:p>
                    <a:p>
                      <a:pPr marL="42545" marR="57912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15</a:t>
                      </a:r>
                      <a:r>
                        <a:rPr lang="en-US" sz="1050" i="1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th </a:t>
                      </a:r>
                      <a:r>
                        <a:rPr lang="en-US" sz="1400" i="1" dirty="0">
                          <a:effectLst/>
                          <a:latin typeface="Cambria"/>
                          <a:ea typeface="Cambria"/>
                          <a:cs typeface="Cambria"/>
                        </a:rPr>
                        <a:t>Steering Meeting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TBD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/>
                          <a:ea typeface="Cambria"/>
                          <a:cs typeface="Cambria"/>
                        </a:rPr>
                        <a:t>29.10 9:00 - 31.10.16:00</a:t>
                      </a:r>
                      <a:endParaRPr lang="en-US" sz="200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9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4</a:t>
                      </a:r>
                      <a:r>
                        <a:rPr lang="en-US" sz="105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th </a:t>
                      </a: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Annual and Final Meeting</a:t>
                      </a:r>
                    </a:p>
                    <a:p>
                      <a:pPr marL="419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4th Collaboration Board </a:t>
                      </a:r>
                    </a:p>
                    <a:p>
                      <a:pPr marL="4191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Public outreach event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Hamburg, Germany</a:t>
                      </a:r>
                      <a:r>
                        <a:rPr lang="en-US" sz="1400" baseline="0" dirty="0" smtClean="0">
                          <a:effectLst/>
                          <a:latin typeface="Cambria"/>
                          <a:ea typeface="Cambria"/>
                          <a:cs typeface="Cambria"/>
                        </a:rPr>
                        <a:t> (DESY)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Aßmann (DESY) - EuPRAXIA YM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416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674331" y="4858907"/>
            <a:ext cx="2592288" cy="117263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6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2915816" y="6147421"/>
            <a:ext cx="1086566" cy="593947"/>
            <a:chOff x="7805914" y="116632"/>
            <a:chExt cx="1086566" cy="59394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13812" y="116632"/>
              <a:ext cx="679856" cy="44914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05914" y="507091"/>
              <a:ext cx="1086566" cy="203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>
                  <a:solidFill>
                    <a:srgbClr val="0070C0"/>
                  </a:solidFill>
                </a:rPr>
                <a:t>Horizon 2020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527248" y="116632"/>
            <a:ext cx="7509248" cy="5616624"/>
            <a:chOff x="1331640" y="188640"/>
            <a:chExt cx="7632848" cy="5709072"/>
          </a:xfrm>
        </p:grpSpPr>
        <p:pic>
          <p:nvPicPr>
            <p:cNvPr id="6" name="Picture 3" descr="external-injection-v1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188640"/>
              <a:ext cx="7632848" cy="5709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 descr="Screen Shot 2017-11-02 at 22.49.42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76942" y="752939"/>
              <a:ext cx="504056" cy="226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1075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235825" y="3284538"/>
            <a:ext cx="809625" cy="1539875"/>
          </a:xfrm>
          <a:prstGeom prst="rect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/>
          <a:lstStyle/>
          <a:p>
            <a:pPr indent="12700" algn="ctr" fontAlgn="base">
              <a:lnSpc>
                <a:spcPts val="2000"/>
              </a:lnSpc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0" name="Trapezoid 69"/>
          <p:cNvSpPr/>
          <p:nvPr/>
        </p:nvSpPr>
        <p:spPr bwMode="auto">
          <a:xfrm>
            <a:off x="6524625" y="3644900"/>
            <a:ext cx="2232025" cy="1152525"/>
          </a:xfrm>
          <a:prstGeom prst="trapezoid">
            <a:avLst>
              <a:gd name="adj" fmla="val 67049"/>
            </a:avLst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69" name="Rectangle 68"/>
          <p:cNvSpPr/>
          <p:nvPr/>
        </p:nvSpPr>
        <p:spPr bwMode="auto">
          <a:xfrm rot="2831883">
            <a:off x="7846220" y="1256506"/>
            <a:ext cx="360362" cy="1800225"/>
          </a:xfrm>
          <a:prstGeom prst="rect">
            <a:avLst/>
          </a:prstGeom>
          <a:solidFill>
            <a:srgbClr val="CC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68" name="Rectangle 67"/>
          <p:cNvSpPr/>
          <p:nvPr/>
        </p:nvSpPr>
        <p:spPr bwMode="auto">
          <a:xfrm rot="498147">
            <a:off x="7683500" y="709613"/>
            <a:ext cx="360363" cy="1800225"/>
          </a:xfrm>
          <a:prstGeom prst="rect">
            <a:avLst/>
          </a:prstGeom>
          <a:solidFill>
            <a:srgbClr val="CC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67" name="Rectangle 66"/>
          <p:cNvSpPr/>
          <p:nvPr/>
        </p:nvSpPr>
        <p:spPr bwMode="auto">
          <a:xfrm rot="21133354">
            <a:off x="7221538" y="633413"/>
            <a:ext cx="360362" cy="1944687"/>
          </a:xfrm>
          <a:prstGeom prst="rect">
            <a:avLst/>
          </a:prstGeom>
          <a:solidFill>
            <a:srgbClr val="CC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66" name="Rectangle 65"/>
          <p:cNvSpPr/>
          <p:nvPr/>
        </p:nvSpPr>
        <p:spPr bwMode="auto">
          <a:xfrm rot="2831883">
            <a:off x="4769644" y="1597819"/>
            <a:ext cx="360362" cy="1479550"/>
          </a:xfrm>
          <a:prstGeom prst="rect">
            <a:avLst/>
          </a:prstGeom>
          <a:solidFill>
            <a:srgbClr val="CC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4167188" y="549275"/>
            <a:ext cx="360362" cy="1943100"/>
          </a:xfrm>
          <a:prstGeom prst="rect">
            <a:avLst/>
          </a:prstGeom>
          <a:solidFill>
            <a:srgbClr val="CC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65" name="Rectangle 64"/>
          <p:cNvSpPr/>
          <p:nvPr/>
        </p:nvSpPr>
        <p:spPr bwMode="auto">
          <a:xfrm rot="843723">
            <a:off x="4557713" y="804863"/>
            <a:ext cx="360362" cy="1778000"/>
          </a:xfrm>
          <a:prstGeom prst="rect">
            <a:avLst/>
          </a:prstGeom>
          <a:solidFill>
            <a:srgbClr val="CC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63" name="Rectangle 62"/>
          <p:cNvSpPr/>
          <p:nvPr/>
        </p:nvSpPr>
        <p:spPr bwMode="auto">
          <a:xfrm rot="19619087">
            <a:off x="3721100" y="1247775"/>
            <a:ext cx="360363" cy="1477963"/>
          </a:xfrm>
          <a:prstGeom prst="rect">
            <a:avLst/>
          </a:prstGeom>
          <a:solidFill>
            <a:srgbClr val="CC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56" name="Trapezoid 55"/>
          <p:cNvSpPr/>
          <p:nvPr/>
        </p:nvSpPr>
        <p:spPr bwMode="auto">
          <a:xfrm>
            <a:off x="3419475" y="3644900"/>
            <a:ext cx="2232025" cy="1152525"/>
          </a:xfrm>
          <a:prstGeom prst="trapezoid">
            <a:avLst>
              <a:gd name="adj" fmla="val 67049"/>
            </a:avLst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53263" name="Rectangle 25"/>
          <p:cNvSpPr>
            <a:spLocks noChangeArrowheads="1"/>
          </p:cNvSpPr>
          <p:nvPr/>
        </p:nvSpPr>
        <p:spPr bwMode="auto">
          <a:xfrm>
            <a:off x="0" y="4778375"/>
            <a:ext cx="9144000" cy="1458913"/>
          </a:xfrm>
          <a:prstGeom prst="rect">
            <a:avLst/>
          </a:prstGeom>
          <a:solidFill>
            <a:srgbClr val="804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6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77825" y="6578600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800">
                <a:solidFill>
                  <a:srgbClr val="FFFFFF"/>
                </a:solidFill>
                <a:cs typeface="Arial" charset="0"/>
              </a:rPr>
              <a:t>SEITE </a:t>
            </a:r>
            <a:fld id="{29A16B99-D2A5-D442-B1DD-BB66397F625D}" type="slidenum">
              <a:rPr lang="de-DE" sz="800">
                <a:solidFill>
                  <a:srgbClr val="FFFFFF"/>
                </a:solidFill>
                <a:cs typeface="Arial" charset="0"/>
              </a:rPr>
              <a:pPr eaLnBrk="1" hangingPunct="1"/>
              <a:t>60</a:t>
            </a:fld>
            <a:endParaRPr lang="de-DE" sz="8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3265" name="Rectangle 4"/>
          <p:cNvSpPr>
            <a:spLocks noChangeArrowheads="1"/>
          </p:cNvSpPr>
          <p:nvPr/>
        </p:nvSpPr>
        <p:spPr bwMode="auto">
          <a:xfrm>
            <a:off x="161925" y="4914900"/>
            <a:ext cx="1709738" cy="404813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BERLinPRO</a:t>
            </a:r>
          </a:p>
        </p:txBody>
      </p:sp>
      <p:sp>
        <p:nvSpPr>
          <p:cNvPr id="53266" name="Rectangle 6"/>
          <p:cNvSpPr>
            <a:spLocks noChangeArrowheads="1"/>
          </p:cNvSpPr>
          <p:nvPr/>
        </p:nvSpPr>
        <p:spPr bwMode="auto">
          <a:xfrm>
            <a:off x="1916113" y="4914900"/>
            <a:ext cx="1711325" cy="404813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FLUTE</a:t>
            </a:r>
          </a:p>
        </p:txBody>
      </p:sp>
      <p:sp>
        <p:nvSpPr>
          <p:cNvPr id="53267" name="Rectangle 7"/>
          <p:cNvSpPr>
            <a:spLocks noChangeArrowheads="1"/>
          </p:cNvSpPr>
          <p:nvPr/>
        </p:nvSpPr>
        <p:spPr bwMode="auto">
          <a:xfrm>
            <a:off x="3671888" y="4914900"/>
            <a:ext cx="1709737" cy="404813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SINBAD</a:t>
            </a:r>
          </a:p>
        </p:txBody>
      </p:sp>
      <p:sp>
        <p:nvSpPr>
          <p:cNvPr id="53268" name="Rectangle 9"/>
          <p:cNvSpPr>
            <a:spLocks noChangeArrowheads="1"/>
          </p:cNvSpPr>
          <p:nvPr/>
        </p:nvSpPr>
        <p:spPr bwMode="auto">
          <a:xfrm>
            <a:off x="3671888" y="5364163"/>
            <a:ext cx="1709737" cy="404812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JENA</a:t>
            </a:r>
          </a:p>
        </p:txBody>
      </p:sp>
      <p:sp>
        <p:nvSpPr>
          <p:cNvPr id="53269" name="Rectangle 10"/>
          <p:cNvSpPr>
            <a:spLocks noChangeArrowheads="1"/>
          </p:cNvSpPr>
          <p:nvPr/>
        </p:nvSpPr>
        <p:spPr bwMode="auto">
          <a:xfrm>
            <a:off x="5427663" y="4914900"/>
            <a:ext cx="1709737" cy="404813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LIGHT</a:t>
            </a:r>
          </a:p>
        </p:txBody>
      </p:sp>
      <p:sp>
        <p:nvSpPr>
          <p:cNvPr id="53270" name="Rectangle 12"/>
          <p:cNvSpPr>
            <a:spLocks noChangeArrowheads="1"/>
          </p:cNvSpPr>
          <p:nvPr/>
        </p:nvSpPr>
        <p:spPr bwMode="auto">
          <a:xfrm>
            <a:off x="161925" y="5364163"/>
            <a:ext cx="1709738" cy="404812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400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AMTF</a:t>
            </a:r>
          </a:p>
        </p:txBody>
      </p:sp>
      <p:sp>
        <p:nvSpPr>
          <p:cNvPr id="53271" name="Rectangle 13"/>
          <p:cNvSpPr>
            <a:spLocks noChangeArrowheads="1"/>
          </p:cNvSpPr>
          <p:nvPr/>
        </p:nvSpPr>
        <p:spPr bwMode="auto">
          <a:xfrm>
            <a:off x="1916113" y="5815013"/>
            <a:ext cx="1711325" cy="404812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400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FLASHForward</a:t>
            </a:r>
            <a:endParaRPr lang="en-US" sz="1600" i="1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72" name="Rectangle 14"/>
          <p:cNvSpPr>
            <a:spLocks noChangeArrowheads="1"/>
          </p:cNvSpPr>
          <p:nvPr/>
        </p:nvSpPr>
        <p:spPr bwMode="auto">
          <a:xfrm>
            <a:off x="3671888" y="5815013"/>
            <a:ext cx="1709737" cy="404812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400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REGAE</a:t>
            </a:r>
          </a:p>
        </p:txBody>
      </p:sp>
      <p:sp>
        <p:nvSpPr>
          <p:cNvPr id="53273" name="Rectangle 17"/>
          <p:cNvSpPr>
            <a:spLocks noChangeArrowheads="1"/>
          </p:cNvSpPr>
          <p:nvPr/>
        </p:nvSpPr>
        <p:spPr bwMode="auto">
          <a:xfrm>
            <a:off x="7181850" y="5364163"/>
            <a:ext cx="1711325" cy="404812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400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ARD ST3</a:t>
            </a:r>
          </a:p>
        </p:txBody>
      </p:sp>
      <p:sp>
        <p:nvSpPr>
          <p:cNvPr id="53274" name="Rectangle 18"/>
          <p:cNvSpPr>
            <a:spLocks noChangeArrowheads="1"/>
          </p:cNvSpPr>
          <p:nvPr/>
        </p:nvSpPr>
        <p:spPr bwMode="auto">
          <a:xfrm>
            <a:off x="1916113" y="5364163"/>
            <a:ext cx="1711325" cy="404812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400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PITZ</a:t>
            </a:r>
          </a:p>
        </p:txBody>
      </p:sp>
      <p:sp>
        <p:nvSpPr>
          <p:cNvPr id="53275" name="Rectangle 19"/>
          <p:cNvSpPr>
            <a:spLocks noChangeArrowheads="1"/>
          </p:cNvSpPr>
          <p:nvPr/>
        </p:nvSpPr>
        <p:spPr bwMode="auto">
          <a:xfrm>
            <a:off x="5427663" y="5815013"/>
            <a:ext cx="1709737" cy="404812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400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LUX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4141788" y="3284538"/>
            <a:ext cx="811212" cy="1493837"/>
          </a:xfrm>
          <a:prstGeom prst="rect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/>
          <a:lstStyle/>
          <a:p>
            <a:pPr indent="12700" algn="ctr" fontAlgn="base">
              <a:lnSpc>
                <a:spcPts val="2000"/>
              </a:lnSpc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81" name="Rectangle 38"/>
          <p:cNvSpPr>
            <a:spLocks noChangeArrowheads="1"/>
          </p:cNvSpPr>
          <p:nvPr/>
        </p:nvSpPr>
        <p:spPr bwMode="auto">
          <a:xfrm>
            <a:off x="5427663" y="5364163"/>
            <a:ext cx="1709737" cy="404812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JUSPARC</a:t>
            </a:r>
          </a:p>
        </p:txBody>
      </p:sp>
      <p:sp>
        <p:nvSpPr>
          <p:cNvPr id="53282" name="Rectangle 39"/>
          <p:cNvSpPr>
            <a:spLocks noChangeArrowheads="1"/>
          </p:cNvSpPr>
          <p:nvPr/>
        </p:nvSpPr>
        <p:spPr bwMode="auto">
          <a:xfrm>
            <a:off x="7181850" y="4914900"/>
            <a:ext cx="1711325" cy="404813"/>
          </a:xfrm>
          <a:prstGeom prst="rect">
            <a:avLst/>
          </a:prstGeom>
          <a:solidFill>
            <a:srgbClr val="804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indent="12700" algn="ctr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ELBE</a:t>
            </a:r>
          </a:p>
        </p:txBody>
      </p:sp>
      <p:sp>
        <p:nvSpPr>
          <p:cNvPr id="53283" name="TextBox 49"/>
          <p:cNvSpPr txBox="1">
            <a:spLocks noChangeArrowheads="1"/>
          </p:cNvSpPr>
          <p:nvPr/>
        </p:nvSpPr>
        <p:spPr bwMode="auto">
          <a:xfrm>
            <a:off x="3033713" y="930275"/>
            <a:ext cx="1008062" cy="923925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/>
              <a:t>e- plasma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/>
              <a:t>Injector</a:t>
            </a:r>
          </a:p>
        </p:txBody>
      </p:sp>
      <p:sp>
        <p:nvSpPr>
          <p:cNvPr id="53284" name="TextBox 50"/>
          <p:cNvSpPr txBox="1">
            <a:spLocks noChangeArrowheads="1"/>
          </p:cNvSpPr>
          <p:nvPr/>
        </p:nvSpPr>
        <p:spPr bwMode="auto">
          <a:xfrm>
            <a:off x="4706938" y="279400"/>
            <a:ext cx="1079500" cy="646113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/>
              <a:t>Plasma FEL</a:t>
            </a:r>
          </a:p>
        </p:txBody>
      </p:sp>
      <p:sp>
        <p:nvSpPr>
          <p:cNvPr id="53285" name="TextBox 51"/>
          <p:cNvSpPr txBox="1">
            <a:spLocks noChangeArrowheads="1"/>
          </p:cNvSpPr>
          <p:nvPr/>
        </p:nvSpPr>
        <p:spPr bwMode="auto">
          <a:xfrm>
            <a:off x="6146800" y="142875"/>
            <a:ext cx="1350963" cy="923925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/>
              <a:t>p/ion for medicine biology</a:t>
            </a:r>
          </a:p>
        </p:txBody>
      </p:sp>
      <p:sp>
        <p:nvSpPr>
          <p:cNvPr id="53286" name="TextBox 52"/>
          <p:cNvSpPr txBox="1">
            <a:spLocks noChangeArrowheads="1"/>
          </p:cNvSpPr>
          <p:nvPr/>
        </p:nvSpPr>
        <p:spPr bwMode="auto">
          <a:xfrm>
            <a:off x="7623175" y="134938"/>
            <a:ext cx="1449388" cy="954087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/>
              <a:t>Time-resolved plasma diagno-stics, material R&amp;D</a:t>
            </a:r>
          </a:p>
        </p:txBody>
      </p:sp>
      <p:sp>
        <p:nvSpPr>
          <p:cNvPr id="53287" name="TextBox 55"/>
          <p:cNvSpPr txBox="1">
            <a:spLocks noChangeArrowheads="1"/>
          </p:cNvSpPr>
          <p:nvPr/>
        </p:nvSpPr>
        <p:spPr bwMode="auto">
          <a:xfrm>
            <a:off x="8181975" y="1403350"/>
            <a:ext cx="846138" cy="523875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/>
              <a:t>Pol. Beams</a:t>
            </a:r>
          </a:p>
        </p:txBody>
      </p:sp>
      <p:sp>
        <p:nvSpPr>
          <p:cNvPr id="53288" name="TextBox 63"/>
          <p:cNvSpPr txBox="1">
            <a:spLocks noChangeArrowheads="1"/>
          </p:cNvSpPr>
          <p:nvPr/>
        </p:nvSpPr>
        <p:spPr bwMode="auto">
          <a:xfrm>
            <a:off x="5021263" y="1566863"/>
            <a:ext cx="1079500" cy="647700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/>
              <a:t>Medical imaging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4140200" y="2349500"/>
            <a:ext cx="792163" cy="935038"/>
          </a:xfrm>
          <a:prstGeom prst="rect">
            <a:avLst/>
          </a:prstGeom>
          <a:solidFill>
            <a:srgbClr val="CC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7243763" y="2393950"/>
            <a:ext cx="792162" cy="890588"/>
          </a:xfrm>
          <a:prstGeom prst="rect">
            <a:avLst/>
          </a:prstGeom>
          <a:solidFill>
            <a:srgbClr val="CC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53293" name="Rectangle 6"/>
          <p:cNvSpPr>
            <a:spLocks noChangeArrowheads="1"/>
          </p:cNvSpPr>
          <p:nvPr/>
        </p:nvSpPr>
        <p:spPr bwMode="auto">
          <a:xfrm>
            <a:off x="3730625" y="4044950"/>
            <a:ext cx="15621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12700"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e- plasma accelerator</a:t>
            </a:r>
          </a:p>
        </p:txBody>
      </p:sp>
      <p:sp>
        <p:nvSpPr>
          <p:cNvPr id="53294" name="Rectangle 60"/>
          <p:cNvSpPr>
            <a:spLocks noChangeArrowheads="1"/>
          </p:cNvSpPr>
          <p:nvPr/>
        </p:nvSpPr>
        <p:spPr bwMode="auto">
          <a:xfrm>
            <a:off x="6883400" y="3789363"/>
            <a:ext cx="156368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12700"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p/ion plasma accelerator</a:t>
            </a:r>
          </a:p>
        </p:txBody>
      </p:sp>
      <p:sp>
        <p:nvSpPr>
          <p:cNvPr id="53295" name="TextBox 50"/>
          <p:cNvSpPr txBox="1">
            <a:spLocks noChangeArrowheads="1"/>
          </p:cNvSpPr>
          <p:nvPr/>
        </p:nvSpPr>
        <p:spPr bwMode="auto">
          <a:xfrm>
            <a:off x="3492500" y="119063"/>
            <a:ext cx="1079500" cy="64611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i="1"/>
              <a:t>Plasma LC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76700" y="3357563"/>
            <a:ext cx="969963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HAMBURG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172325" y="3368675"/>
            <a:ext cx="936625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DRESDEN</a:t>
            </a:r>
          </a:p>
        </p:txBody>
      </p:sp>
      <p:sp>
        <p:nvSpPr>
          <p:cNvPr id="10" name="Up Arrow 9"/>
          <p:cNvSpPr/>
          <p:nvPr/>
        </p:nvSpPr>
        <p:spPr bwMode="auto">
          <a:xfrm>
            <a:off x="4356100" y="2997200"/>
            <a:ext cx="360363" cy="287338"/>
          </a:xfrm>
          <a:prstGeom prst="upArrow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76" name="Up Arrow 75"/>
          <p:cNvSpPr/>
          <p:nvPr/>
        </p:nvSpPr>
        <p:spPr bwMode="auto">
          <a:xfrm>
            <a:off x="7459663" y="2997200"/>
            <a:ext cx="360362" cy="287338"/>
          </a:xfrm>
          <a:prstGeom prst="upArrow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pic>
        <p:nvPicPr>
          <p:cNvPr id="5330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8463" y="6237288"/>
            <a:ext cx="1222375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03" name="Picture 11" descr="http://technologieplattform.dresden-concept.de/userdata/HZDR-logo-64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6381750"/>
            <a:ext cx="12954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04" name="Picture 12" descr="http://aiw2012.west.uni-koblenz.de/files/2012/04/logo_ki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6380163"/>
            <a:ext cx="86360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05" name="Picture 13" descr="http://vv200.ise.fhg.de/p4/nanospec/project-partners/logo-fz-juelich/ima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381750"/>
            <a:ext cx="115252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06" name="Picture 14" descr="File:GSI Logo rgb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4638" y="6308725"/>
            <a:ext cx="1155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07" name="Grafik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56025" y="6165851"/>
            <a:ext cx="160813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 bwMode="auto">
          <a:xfrm>
            <a:off x="7235825" y="5876925"/>
            <a:ext cx="1908175" cy="431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pic>
        <p:nvPicPr>
          <p:cNvPr id="53309" name="Picture 9" descr="DESY-Logo-cyan-RGB_ge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8101013" y="5940425"/>
            <a:ext cx="935037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10" name="Picture 6" descr="HG_LOGO_blau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0"/>
            <a:ext cx="1231901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Rectangle 87"/>
          <p:cNvSpPr/>
          <p:nvPr/>
        </p:nvSpPr>
        <p:spPr bwMode="auto">
          <a:xfrm>
            <a:off x="0" y="5876925"/>
            <a:ext cx="1835150" cy="431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72" name="Rectangle 71"/>
          <p:cNvSpPr/>
          <p:nvPr/>
        </p:nvSpPr>
        <p:spPr bwMode="auto">
          <a:xfrm rot="19208724">
            <a:off x="6927850" y="1400175"/>
            <a:ext cx="360363" cy="1352550"/>
          </a:xfrm>
          <a:prstGeom prst="rect">
            <a:avLst/>
          </a:prstGeom>
          <a:solidFill>
            <a:srgbClr val="CC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53313" name="TextBox 55"/>
          <p:cNvSpPr txBox="1">
            <a:spLocks noChangeArrowheads="1"/>
          </p:cNvSpPr>
          <p:nvPr/>
        </p:nvSpPr>
        <p:spPr bwMode="auto">
          <a:xfrm>
            <a:off x="6237288" y="1328738"/>
            <a:ext cx="855662" cy="614362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/>
              <a:t>n </a:t>
            </a:r>
            <a:r>
              <a:rPr lang="en-US" sz="1600"/>
              <a:t>beams</a:t>
            </a:r>
          </a:p>
        </p:txBody>
      </p:sp>
      <p:sp>
        <p:nvSpPr>
          <p:cNvPr id="53315" name="Freeform 4"/>
          <p:cNvSpPr>
            <a:spLocks/>
          </p:cNvSpPr>
          <p:nvPr/>
        </p:nvSpPr>
        <p:spPr bwMode="auto">
          <a:xfrm>
            <a:off x="45703" y="74613"/>
            <a:ext cx="9041147" cy="5719762"/>
          </a:xfrm>
          <a:custGeom>
            <a:avLst/>
            <a:gdLst>
              <a:gd name="T0" fmla="*/ 2637755 w 9025327"/>
              <a:gd name="T1" fmla="*/ 0 h 5720651"/>
              <a:gd name="T2" fmla="*/ 2674729 w 9025327"/>
              <a:gd name="T3" fmla="*/ 4729185 h 5720651"/>
              <a:gd name="T4" fmla="*/ 12323 w 9025327"/>
              <a:gd name="T5" fmla="*/ 4704553 h 5720651"/>
              <a:gd name="T6" fmla="*/ 0 w 9025327"/>
              <a:gd name="T7" fmla="*/ 5283385 h 5720651"/>
              <a:gd name="T8" fmla="*/ 3574528 w 9025327"/>
              <a:gd name="T9" fmla="*/ 5246438 h 5720651"/>
              <a:gd name="T10" fmla="*/ 3586853 w 9025327"/>
              <a:gd name="T11" fmla="*/ 5714431 h 5720651"/>
              <a:gd name="T12" fmla="*/ 7099748 w 9025327"/>
              <a:gd name="T13" fmla="*/ 5702115 h 5720651"/>
              <a:gd name="T14" fmla="*/ 7112078 w 9025327"/>
              <a:gd name="T15" fmla="*/ 5221807 h 5720651"/>
              <a:gd name="T16" fmla="*/ 9022597 w 9025327"/>
              <a:gd name="T17" fmla="*/ 5221807 h 5720651"/>
              <a:gd name="T18" fmla="*/ 9022597 w 9025327"/>
              <a:gd name="T19" fmla="*/ 0 h 5720651"/>
              <a:gd name="T20" fmla="*/ 2637755 w 9025327"/>
              <a:gd name="T21" fmla="*/ 0 h 572065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connsiteX0" fmla="*/ 2638553 w 9025327"/>
              <a:gd name="connsiteY0" fmla="*/ 0 h 5720651"/>
              <a:gd name="connsiteX1" fmla="*/ 2675541 w 9025327"/>
              <a:gd name="connsiteY1" fmla="*/ 4734332 h 5720651"/>
              <a:gd name="connsiteX2" fmla="*/ 33734 w 9025327"/>
              <a:gd name="connsiteY2" fmla="*/ 4773895 h 5720651"/>
              <a:gd name="connsiteX3" fmla="*/ 0 w 9025327"/>
              <a:gd name="connsiteY3" fmla="*/ 5289136 h 5720651"/>
              <a:gd name="connsiteX4" fmla="*/ 3575608 w 9025327"/>
              <a:gd name="connsiteY4" fmla="*/ 5252149 h 5720651"/>
              <a:gd name="connsiteX5" fmla="*/ 3587938 w 9025327"/>
              <a:gd name="connsiteY5" fmla="*/ 5720651 h 5720651"/>
              <a:gd name="connsiteX6" fmla="*/ 7101897 w 9025327"/>
              <a:gd name="connsiteY6" fmla="*/ 5708322 h 5720651"/>
              <a:gd name="connsiteX7" fmla="*/ 7114227 w 9025327"/>
              <a:gd name="connsiteY7" fmla="*/ 5227491 h 5720651"/>
              <a:gd name="connsiteX8" fmla="*/ 9025327 w 9025327"/>
              <a:gd name="connsiteY8" fmla="*/ 5227491 h 5720651"/>
              <a:gd name="connsiteX9" fmla="*/ 9025327 w 9025327"/>
              <a:gd name="connsiteY9" fmla="*/ 0 h 5720651"/>
              <a:gd name="connsiteX10" fmla="*/ 2638553 w 9025327"/>
              <a:gd name="connsiteY10" fmla="*/ 0 h 5720651"/>
              <a:gd name="connsiteX0" fmla="*/ 2669033 w 9055807"/>
              <a:gd name="connsiteY0" fmla="*/ 0 h 5720651"/>
              <a:gd name="connsiteX1" fmla="*/ 2706021 w 9055807"/>
              <a:gd name="connsiteY1" fmla="*/ 4734332 h 5720651"/>
              <a:gd name="connsiteX2" fmla="*/ 0 w 9055807"/>
              <a:gd name="connsiteY2" fmla="*/ 4738217 h 5720651"/>
              <a:gd name="connsiteX3" fmla="*/ 30480 w 9055807"/>
              <a:gd name="connsiteY3" fmla="*/ 5289136 h 5720651"/>
              <a:gd name="connsiteX4" fmla="*/ 3606088 w 9055807"/>
              <a:gd name="connsiteY4" fmla="*/ 5252149 h 5720651"/>
              <a:gd name="connsiteX5" fmla="*/ 3618418 w 9055807"/>
              <a:gd name="connsiteY5" fmla="*/ 5720651 h 5720651"/>
              <a:gd name="connsiteX6" fmla="*/ 7132377 w 9055807"/>
              <a:gd name="connsiteY6" fmla="*/ 5708322 h 5720651"/>
              <a:gd name="connsiteX7" fmla="*/ 7144707 w 9055807"/>
              <a:gd name="connsiteY7" fmla="*/ 5227491 h 5720651"/>
              <a:gd name="connsiteX8" fmla="*/ 9055807 w 9055807"/>
              <a:gd name="connsiteY8" fmla="*/ 5227491 h 5720651"/>
              <a:gd name="connsiteX9" fmla="*/ 9055807 w 9055807"/>
              <a:gd name="connsiteY9" fmla="*/ 0 h 5720651"/>
              <a:gd name="connsiteX10" fmla="*/ 2669033 w 9055807"/>
              <a:gd name="connsiteY10" fmla="*/ 0 h 5720651"/>
              <a:gd name="connsiteX0" fmla="*/ 2638553 w 9025327"/>
              <a:gd name="connsiteY0" fmla="*/ 0 h 5720651"/>
              <a:gd name="connsiteX1" fmla="*/ 2675541 w 9025327"/>
              <a:gd name="connsiteY1" fmla="*/ 4734332 h 5720651"/>
              <a:gd name="connsiteX2" fmla="*/ 12330 w 9025327"/>
              <a:gd name="connsiteY2" fmla="*/ 4752489 h 5720651"/>
              <a:gd name="connsiteX3" fmla="*/ 0 w 9025327"/>
              <a:gd name="connsiteY3" fmla="*/ 5289136 h 5720651"/>
              <a:gd name="connsiteX4" fmla="*/ 3575608 w 9025327"/>
              <a:gd name="connsiteY4" fmla="*/ 5252149 h 5720651"/>
              <a:gd name="connsiteX5" fmla="*/ 3587938 w 9025327"/>
              <a:gd name="connsiteY5" fmla="*/ 5720651 h 5720651"/>
              <a:gd name="connsiteX6" fmla="*/ 7101897 w 9025327"/>
              <a:gd name="connsiteY6" fmla="*/ 5708322 h 5720651"/>
              <a:gd name="connsiteX7" fmla="*/ 7114227 w 9025327"/>
              <a:gd name="connsiteY7" fmla="*/ 5227491 h 5720651"/>
              <a:gd name="connsiteX8" fmla="*/ 9025327 w 9025327"/>
              <a:gd name="connsiteY8" fmla="*/ 5227491 h 5720651"/>
              <a:gd name="connsiteX9" fmla="*/ 9025327 w 9025327"/>
              <a:gd name="connsiteY9" fmla="*/ 0 h 5720651"/>
              <a:gd name="connsiteX10" fmla="*/ 2638553 w 9025327"/>
              <a:gd name="connsiteY10" fmla="*/ 0 h 5720651"/>
              <a:gd name="connsiteX0" fmla="*/ 2654764 w 9041538"/>
              <a:gd name="connsiteY0" fmla="*/ 0 h 5720651"/>
              <a:gd name="connsiteX1" fmla="*/ 2691752 w 9041538"/>
              <a:gd name="connsiteY1" fmla="*/ 4734332 h 5720651"/>
              <a:gd name="connsiteX2" fmla="*/ 0 w 9041538"/>
              <a:gd name="connsiteY2" fmla="*/ 4752490 h 5720651"/>
              <a:gd name="connsiteX3" fmla="*/ 16211 w 9041538"/>
              <a:gd name="connsiteY3" fmla="*/ 5289136 h 5720651"/>
              <a:gd name="connsiteX4" fmla="*/ 3591819 w 9041538"/>
              <a:gd name="connsiteY4" fmla="*/ 5252149 h 5720651"/>
              <a:gd name="connsiteX5" fmla="*/ 3604149 w 9041538"/>
              <a:gd name="connsiteY5" fmla="*/ 5720651 h 5720651"/>
              <a:gd name="connsiteX6" fmla="*/ 7118108 w 9041538"/>
              <a:gd name="connsiteY6" fmla="*/ 5708322 h 5720651"/>
              <a:gd name="connsiteX7" fmla="*/ 7130438 w 9041538"/>
              <a:gd name="connsiteY7" fmla="*/ 5227491 h 5720651"/>
              <a:gd name="connsiteX8" fmla="*/ 9041538 w 9041538"/>
              <a:gd name="connsiteY8" fmla="*/ 5227491 h 5720651"/>
              <a:gd name="connsiteX9" fmla="*/ 9041538 w 9041538"/>
              <a:gd name="connsiteY9" fmla="*/ 0 h 5720651"/>
              <a:gd name="connsiteX10" fmla="*/ 2654764 w 9041538"/>
              <a:gd name="connsiteY10" fmla="*/ 0 h 5720651"/>
              <a:gd name="connsiteX0" fmla="*/ 2667094 w 9053868"/>
              <a:gd name="connsiteY0" fmla="*/ 0 h 5720651"/>
              <a:gd name="connsiteX1" fmla="*/ 2704082 w 9053868"/>
              <a:gd name="connsiteY1" fmla="*/ 4734332 h 5720651"/>
              <a:gd name="connsiteX2" fmla="*/ 12330 w 9053868"/>
              <a:gd name="connsiteY2" fmla="*/ 4752490 h 5720651"/>
              <a:gd name="connsiteX3" fmla="*/ 0 w 9053868"/>
              <a:gd name="connsiteY3" fmla="*/ 5296271 h 5720651"/>
              <a:gd name="connsiteX4" fmla="*/ 3604149 w 9053868"/>
              <a:gd name="connsiteY4" fmla="*/ 5252149 h 5720651"/>
              <a:gd name="connsiteX5" fmla="*/ 3616479 w 9053868"/>
              <a:gd name="connsiteY5" fmla="*/ 5720651 h 5720651"/>
              <a:gd name="connsiteX6" fmla="*/ 7130438 w 9053868"/>
              <a:gd name="connsiteY6" fmla="*/ 5708322 h 5720651"/>
              <a:gd name="connsiteX7" fmla="*/ 7142768 w 9053868"/>
              <a:gd name="connsiteY7" fmla="*/ 5227491 h 5720651"/>
              <a:gd name="connsiteX8" fmla="*/ 9053868 w 9053868"/>
              <a:gd name="connsiteY8" fmla="*/ 5227491 h 5720651"/>
              <a:gd name="connsiteX9" fmla="*/ 9053868 w 9053868"/>
              <a:gd name="connsiteY9" fmla="*/ 0 h 5720651"/>
              <a:gd name="connsiteX10" fmla="*/ 2667094 w 9053868"/>
              <a:gd name="connsiteY10" fmla="*/ 0 h 5720651"/>
              <a:gd name="connsiteX0" fmla="*/ 2667094 w 9053868"/>
              <a:gd name="connsiteY0" fmla="*/ 0 h 5720651"/>
              <a:gd name="connsiteX1" fmla="*/ 2704082 w 9053868"/>
              <a:gd name="connsiteY1" fmla="*/ 4734332 h 5720651"/>
              <a:gd name="connsiteX2" fmla="*/ 12330 w 9053868"/>
              <a:gd name="connsiteY2" fmla="*/ 4752490 h 5720651"/>
              <a:gd name="connsiteX3" fmla="*/ 0 w 9053868"/>
              <a:gd name="connsiteY3" fmla="*/ 5296271 h 5720651"/>
              <a:gd name="connsiteX4" fmla="*/ 3604149 w 9053868"/>
              <a:gd name="connsiteY4" fmla="*/ 5252149 h 5720651"/>
              <a:gd name="connsiteX5" fmla="*/ 3616479 w 9053868"/>
              <a:gd name="connsiteY5" fmla="*/ 5720651 h 5720651"/>
              <a:gd name="connsiteX6" fmla="*/ 7130438 w 9053868"/>
              <a:gd name="connsiteY6" fmla="*/ 5708322 h 5720651"/>
              <a:gd name="connsiteX7" fmla="*/ 7142768 w 9053868"/>
              <a:gd name="connsiteY7" fmla="*/ 5227491 h 5720651"/>
              <a:gd name="connsiteX8" fmla="*/ 9053868 w 9053868"/>
              <a:gd name="connsiteY8" fmla="*/ 5227491 h 5720651"/>
              <a:gd name="connsiteX9" fmla="*/ 9053868 w 9053868"/>
              <a:gd name="connsiteY9" fmla="*/ 0 h 5720651"/>
              <a:gd name="connsiteX10" fmla="*/ 2674229 w 9053868"/>
              <a:gd name="connsiteY10" fmla="*/ 0 h 5720651"/>
              <a:gd name="connsiteX0" fmla="*/ 2667094 w 9053868"/>
              <a:gd name="connsiteY0" fmla="*/ 42814 h 5763465"/>
              <a:gd name="connsiteX1" fmla="*/ 2704082 w 9053868"/>
              <a:gd name="connsiteY1" fmla="*/ 4777146 h 5763465"/>
              <a:gd name="connsiteX2" fmla="*/ 12330 w 9053868"/>
              <a:gd name="connsiteY2" fmla="*/ 4795304 h 5763465"/>
              <a:gd name="connsiteX3" fmla="*/ 0 w 9053868"/>
              <a:gd name="connsiteY3" fmla="*/ 5339085 h 5763465"/>
              <a:gd name="connsiteX4" fmla="*/ 3604149 w 9053868"/>
              <a:gd name="connsiteY4" fmla="*/ 5294963 h 5763465"/>
              <a:gd name="connsiteX5" fmla="*/ 3616479 w 9053868"/>
              <a:gd name="connsiteY5" fmla="*/ 5763465 h 5763465"/>
              <a:gd name="connsiteX6" fmla="*/ 7130438 w 9053868"/>
              <a:gd name="connsiteY6" fmla="*/ 5751136 h 5763465"/>
              <a:gd name="connsiteX7" fmla="*/ 7142768 w 9053868"/>
              <a:gd name="connsiteY7" fmla="*/ 5270305 h 5763465"/>
              <a:gd name="connsiteX8" fmla="*/ 9053868 w 9053868"/>
              <a:gd name="connsiteY8" fmla="*/ 5270305 h 5763465"/>
              <a:gd name="connsiteX9" fmla="*/ 9053868 w 9053868"/>
              <a:gd name="connsiteY9" fmla="*/ 42814 h 5763465"/>
              <a:gd name="connsiteX10" fmla="*/ 2667093 w 9053868"/>
              <a:gd name="connsiteY10" fmla="*/ 0 h 5763465"/>
              <a:gd name="connsiteX0" fmla="*/ 2667094 w 9053868"/>
              <a:gd name="connsiteY0" fmla="*/ 0 h 5720651"/>
              <a:gd name="connsiteX1" fmla="*/ 2704082 w 9053868"/>
              <a:gd name="connsiteY1" fmla="*/ 4734332 h 5720651"/>
              <a:gd name="connsiteX2" fmla="*/ 12330 w 9053868"/>
              <a:gd name="connsiteY2" fmla="*/ 4752490 h 5720651"/>
              <a:gd name="connsiteX3" fmla="*/ 0 w 9053868"/>
              <a:gd name="connsiteY3" fmla="*/ 5296271 h 5720651"/>
              <a:gd name="connsiteX4" fmla="*/ 3604149 w 9053868"/>
              <a:gd name="connsiteY4" fmla="*/ 5252149 h 5720651"/>
              <a:gd name="connsiteX5" fmla="*/ 3616479 w 9053868"/>
              <a:gd name="connsiteY5" fmla="*/ 5720651 h 5720651"/>
              <a:gd name="connsiteX6" fmla="*/ 7130438 w 9053868"/>
              <a:gd name="connsiteY6" fmla="*/ 5708322 h 5720651"/>
              <a:gd name="connsiteX7" fmla="*/ 7142768 w 9053868"/>
              <a:gd name="connsiteY7" fmla="*/ 5227491 h 5720651"/>
              <a:gd name="connsiteX8" fmla="*/ 9053868 w 9053868"/>
              <a:gd name="connsiteY8" fmla="*/ 5227491 h 5720651"/>
              <a:gd name="connsiteX9" fmla="*/ 9053868 w 9053868"/>
              <a:gd name="connsiteY9" fmla="*/ 0 h 5720651"/>
              <a:gd name="connsiteX10" fmla="*/ 2667093 w 9053868"/>
              <a:gd name="connsiteY10" fmla="*/ 7135 h 5720651"/>
              <a:gd name="connsiteX0" fmla="*/ 2654764 w 9041538"/>
              <a:gd name="connsiteY0" fmla="*/ 0 h 5720651"/>
              <a:gd name="connsiteX1" fmla="*/ 2691752 w 9041538"/>
              <a:gd name="connsiteY1" fmla="*/ 4734332 h 5720651"/>
              <a:gd name="connsiteX2" fmla="*/ 0 w 9041538"/>
              <a:gd name="connsiteY2" fmla="*/ 4752490 h 5720651"/>
              <a:gd name="connsiteX3" fmla="*/ 9075 w 9041538"/>
              <a:gd name="connsiteY3" fmla="*/ 5289135 h 5720651"/>
              <a:gd name="connsiteX4" fmla="*/ 3591819 w 9041538"/>
              <a:gd name="connsiteY4" fmla="*/ 5252149 h 5720651"/>
              <a:gd name="connsiteX5" fmla="*/ 3604149 w 9041538"/>
              <a:gd name="connsiteY5" fmla="*/ 5720651 h 5720651"/>
              <a:gd name="connsiteX6" fmla="*/ 7118108 w 9041538"/>
              <a:gd name="connsiteY6" fmla="*/ 5708322 h 5720651"/>
              <a:gd name="connsiteX7" fmla="*/ 7130438 w 9041538"/>
              <a:gd name="connsiteY7" fmla="*/ 5227491 h 5720651"/>
              <a:gd name="connsiteX8" fmla="*/ 9041538 w 9041538"/>
              <a:gd name="connsiteY8" fmla="*/ 5227491 h 5720651"/>
              <a:gd name="connsiteX9" fmla="*/ 9041538 w 9041538"/>
              <a:gd name="connsiteY9" fmla="*/ 0 h 5720651"/>
              <a:gd name="connsiteX10" fmla="*/ 2654763 w 9041538"/>
              <a:gd name="connsiteY10" fmla="*/ 7135 h 5720651"/>
              <a:gd name="connsiteX0" fmla="*/ 2654764 w 9041538"/>
              <a:gd name="connsiteY0" fmla="*/ 0 h 5720651"/>
              <a:gd name="connsiteX1" fmla="*/ 2691752 w 9041538"/>
              <a:gd name="connsiteY1" fmla="*/ 4734332 h 5720651"/>
              <a:gd name="connsiteX2" fmla="*/ 0 w 9041538"/>
              <a:gd name="connsiteY2" fmla="*/ 4752490 h 5720651"/>
              <a:gd name="connsiteX3" fmla="*/ 9075 w 9041538"/>
              <a:gd name="connsiteY3" fmla="*/ 5289135 h 5720651"/>
              <a:gd name="connsiteX4" fmla="*/ 3606089 w 9041538"/>
              <a:gd name="connsiteY4" fmla="*/ 5273557 h 5720651"/>
              <a:gd name="connsiteX5" fmla="*/ 3604149 w 9041538"/>
              <a:gd name="connsiteY5" fmla="*/ 5720651 h 5720651"/>
              <a:gd name="connsiteX6" fmla="*/ 7118108 w 9041538"/>
              <a:gd name="connsiteY6" fmla="*/ 5708322 h 5720651"/>
              <a:gd name="connsiteX7" fmla="*/ 7130438 w 9041538"/>
              <a:gd name="connsiteY7" fmla="*/ 5227491 h 5720651"/>
              <a:gd name="connsiteX8" fmla="*/ 9041538 w 9041538"/>
              <a:gd name="connsiteY8" fmla="*/ 5227491 h 5720651"/>
              <a:gd name="connsiteX9" fmla="*/ 9041538 w 9041538"/>
              <a:gd name="connsiteY9" fmla="*/ 0 h 5720651"/>
              <a:gd name="connsiteX10" fmla="*/ 2654763 w 9041538"/>
              <a:gd name="connsiteY10" fmla="*/ 7135 h 5720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041538" h="5720651">
                <a:moveTo>
                  <a:pt x="2654764" y="0"/>
                </a:moveTo>
                <a:cubicBezTo>
                  <a:pt x="2658874" y="1569891"/>
                  <a:pt x="2687642" y="3164441"/>
                  <a:pt x="2691752" y="4734332"/>
                </a:cubicBezTo>
                <a:lnTo>
                  <a:pt x="0" y="4752490"/>
                </a:lnTo>
                <a:lnTo>
                  <a:pt x="9075" y="5289135"/>
                </a:lnTo>
                <a:lnTo>
                  <a:pt x="3606089" y="5273557"/>
                </a:lnTo>
                <a:cubicBezTo>
                  <a:pt x="3605442" y="5422588"/>
                  <a:pt x="3604796" y="5571620"/>
                  <a:pt x="3604149" y="5720651"/>
                </a:cubicBezTo>
                <a:lnTo>
                  <a:pt x="7118108" y="5708322"/>
                </a:lnTo>
                <a:lnTo>
                  <a:pt x="7130438" y="5227491"/>
                </a:lnTo>
                <a:lnTo>
                  <a:pt x="9041538" y="5227491"/>
                </a:lnTo>
                <a:lnTo>
                  <a:pt x="9041538" y="0"/>
                </a:lnTo>
                <a:lnTo>
                  <a:pt x="2654763" y="7135"/>
                </a:lnTo>
              </a:path>
            </a:pathLst>
          </a:custGeom>
          <a:noFill/>
          <a:ln w="7620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32518" y="5408613"/>
            <a:ext cx="3570287" cy="855662"/>
          </a:xfrm>
          <a:prstGeom prst="rect">
            <a:avLst/>
          </a:prstGeom>
          <a:solidFill>
            <a:srgbClr val="FFFFFF">
              <a:alpha val="7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3536950" y="5835667"/>
            <a:ext cx="3825875" cy="404812"/>
          </a:xfrm>
          <a:prstGeom prst="rect">
            <a:avLst/>
          </a:prstGeom>
          <a:solidFill>
            <a:srgbClr val="FFFFFF">
              <a:alpha val="7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7212013" y="5364163"/>
            <a:ext cx="1931987" cy="585787"/>
          </a:xfrm>
          <a:prstGeom prst="rect">
            <a:avLst/>
          </a:prstGeom>
          <a:solidFill>
            <a:srgbClr val="FFFFFF">
              <a:alpha val="7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>
              <a:solidFill>
                <a:srgbClr val="515151"/>
              </a:solidFill>
              <a:latin typeface="Arial" pitchFamily="34" charset="0"/>
              <a:ea typeface="ＭＳ Ｐゴシック" charset="0"/>
              <a:cs typeface="Arial"/>
            </a:endParaRPr>
          </a:p>
        </p:txBody>
      </p:sp>
      <p:sp>
        <p:nvSpPr>
          <p:cNvPr id="53319" name="TextBox 6"/>
          <p:cNvSpPr txBox="1">
            <a:spLocks noChangeArrowheads="1"/>
          </p:cNvSpPr>
          <p:nvPr/>
        </p:nvSpPr>
        <p:spPr bwMode="auto">
          <a:xfrm>
            <a:off x="26495" y="332563"/>
            <a:ext cx="2654300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800" b="1" dirty="0">
                <a:solidFill>
                  <a:srgbClr val="FF0000"/>
                </a:solidFill>
                <a:latin typeface="Ayuthaya" charset="0"/>
                <a:cs typeface="Ayuthaya" charset="0"/>
              </a:rPr>
              <a:t>ATHENA</a:t>
            </a:r>
            <a:r>
              <a:rPr lang="en-US" sz="4800" b="1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Project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800" b="1" dirty="0">
                <a:solidFill>
                  <a:srgbClr val="000000"/>
                </a:solidFill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ts val="900"/>
              </a:spcAft>
            </a:pPr>
            <a:r>
              <a:rPr lang="en-US" sz="1600" dirty="0">
                <a:solidFill>
                  <a:srgbClr val="000000"/>
                </a:solidFill>
              </a:rPr>
              <a:t>2018 – 2021, 30 M€</a:t>
            </a:r>
          </a:p>
          <a:p>
            <a:pPr eaLnBrk="1" fontAlgn="base" hangingPunct="1">
              <a:spcBef>
                <a:spcPct val="0"/>
              </a:spcBef>
              <a:spcAft>
                <a:spcPts val="900"/>
              </a:spcAft>
            </a:pPr>
            <a:r>
              <a:rPr lang="en-US" sz="1600" dirty="0">
                <a:solidFill>
                  <a:srgbClr val="000000"/>
                </a:solidFill>
              </a:rPr>
              <a:t>6 centers + 1 institute: Using infrastructures together</a:t>
            </a:r>
          </a:p>
          <a:p>
            <a:pPr eaLnBrk="1" fontAlgn="base" hangingPunct="1">
              <a:spcBef>
                <a:spcPct val="0"/>
              </a:spcBef>
              <a:spcAft>
                <a:spcPts val="900"/>
              </a:spcAft>
            </a:pPr>
            <a:r>
              <a:rPr lang="en-US" sz="1600" dirty="0">
                <a:solidFill>
                  <a:srgbClr val="000000"/>
                </a:solidFill>
              </a:rPr>
              <a:t>2 future technologies for the Helmholtz strategy</a:t>
            </a:r>
          </a:p>
          <a:p>
            <a:pPr eaLnBrk="1" fontAlgn="base" hangingPunct="1">
              <a:spcBef>
                <a:spcPct val="0"/>
              </a:spcBef>
              <a:spcAft>
                <a:spcPts val="900"/>
              </a:spcAft>
            </a:pPr>
            <a:r>
              <a:rPr lang="en-US" sz="1600" dirty="0">
                <a:solidFill>
                  <a:srgbClr val="000000"/>
                </a:solidFill>
              </a:rPr>
              <a:t>High relevance for applications in centers.</a:t>
            </a:r>
          </a:p>
          <a:p>
            <a:pPr eaLnBrk="1" fontAlgn="base" hangingPunct="1">
              <a:spcBef>
                <a:spcPct val="0"/>
              </a:spcBef>
              <a:spcAft>
                <a:spcPts val="900"/>
              </a:spcAft>
            </a:pPr>
            <a:r>
              <a:rPr lang="en-US" sz="1600" dirty="0">
                <a:solidFill>
                  <a:srgbClr val="000000"/>
                </a:solidFill>
              </a:rPr>
              <a:t>Expect funding to start in 2018 (final approval at highest </a:t>
            </a:r>
            <a:r>
              <a:rPr lang="en-US" sz="1600" dirty="0" smtClean="0">
                <a:solidFill>
                  <a:srgbClr val="000000"/>
                </a:solidFill>
              </a:rPr>
              <a:t>level ongoing)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3320" name="TextBox 66"/>
          <p:cNvSpPr txBox="1">
            <a:spLocks noChangeArrowheads="1"/>
          </p:cNvSpPr>
          <p:nvPr/>
        </p:nvSpPr>
        <p:spPr bwMode="auto">
          <a:xfrm>
            <a:off x="2411413" y="2628900"/>
            <a:ext cx="16605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</a:rPr>
              <a:t>Flagship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</a:rPr>
              <a:t>ATHENA</a:t>
            </a:r>
            <a:r>
              <a:rPr lang="en-US" sz="2000" b="1" baseline="-25000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53321" name="TextBox 66"/>
          <p:cNvSpPr txBox="1">
            <a:spLocks noChangeArrowheads="1"/>
          </p:cNvSpPr>
          <p:nvPr/>
        </p:nvSpPr>
        <p:spPr bwMode="auto">
          <a:xfrm>
            <a:off x="5516563" y="2628900"/>
            <a:ext cx="16605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</a:rPr>
              <a:t>Flagship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srgbClr val="FF0000"/>
                </a:solidFill>
              </a:rPr>
              <a:t>ATHENA</a:t>
            </a:r>
            <a:r>
              <a:rPr lang="en-US" sz="2000" b="1" baseline="-25000" dirty="0" err="1">
                <a:solidFill>
                  <a:srgbClr val="FF0000"/>
                </a:solidFill>
              </a:rPr>
              <a:t>h</a:t>
            </a:r>
            <a:endParaRPr lang="en-US" sz="2000" b="1" baseline="-25000" dirty="0">
              <a:solidFill>
                <a:srgbClr val="FF000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 rot="19084126">
            <a:off x="7851775" y="1908175"/>
            <a:ext cx="5286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 err="1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Jülich</a:t>
            </a:r>
            <a:endParaRPr lang="en-US" sz="1050" dirty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2608479">
            <a:off x="6813550" y="1938338"/>
            <a:ext cx="5286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 err="1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Jülich</a:t>
            </a:r>
            <a:endParaRPr lang="en-US" sz="1050" dirty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 rot="4996695">
            <a:off x="7047706" y="1367632"/>
            <a:ext cx="69373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Dresden</a:t>
            </a:r>
          </a:p>
        </p:txBody>
      </p:sp>
      <p:sp>
        <p:nvSpPr>
          <p:cNvPr id="95" name="TextBox 94"/>
          <p:cNvSpPr txBox="1"/>
          <p:nvPr/>
        </p:nvSpPr>
        <p:spPr>
          <a:xfrm rot="16561892">
            <a:off x="7234237" y="1512888"/>
            <a:ext cx="117157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Darmstadt, Jena</a:t>
            </a:r>
          </a:p>
        </p:txBody>
      </p:sp>
      <p:sp>
        <p:nvSpPr>
          <p:cNvPr id="71" name="TextBox 70"/>
          <p:cNvSpPr txBox="1"/>
          <p:nvPr/>
        </p:nvSpPr>
        <p:spPr>
          <a:xfrm rot="17151165">
            <a:off x="4078590" y="1461255"/>
            <a:ext cx="1322241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Hamburg, Dresden</a:t>
            </a:r>
          </a:p>
        </p:txBody>
      </p:sp>
      <p:sp>
        <p:nvSpPr>
          <p:cNvPr id="73" name="TextBox 72"/>
          <p:cNvSpPr txBox="1"/>
          <p:nvPr/>
        </p:nvSpPr>
        <p:spPr>
          <a:xfrm rot="18983316">
            <a:off x="4148769" y="2290127"/>
            <a:ext cx="1170322" cy="4154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Hamburg, </a:t>
            </a:r>
            <a:r>
              <a:rPr lang="en-US" sz="1050" dirty="0" err="1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Karls</a:t>
            </a:r>
            <a:r>
              <a:rPr lang="en-US" sz="1050" dirty="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-</a:t>
            </a:r>
            <a:br>
              <a:rPr lang="en-US" sz="1050" dirty="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050" dirty="0" err="1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ruhe</a:t>
            </a:r>
            <a:r>
              <a:rPr lang="en-US" sz="1050" dirty="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1050" dirty="0" err="1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Jülich</a:t>
            </a:r>
            <a:endParaRPr lang="en-US" sz="1050" dirty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 rot="3316233">
            <a:off x="3676629" y="2036499"/>
            <a:ext cx="771606" cy="4154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Karlsruhe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rPr>
              <a:t>Jena</a:t>
            </a:r>
          </a:p>
        </p:txBody>
      </p:sp>
    </p:spTree>
    <p:extLst>
      <p:ext uri="{BB962C8B-B14F-4D97-AF65-F5344CB8AC3E}">
        <p14:creationId xmlns:p14="http://schemas.microsoft.com/office/powerpoint/2010/main" val="1710661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674331" y="4858907"/>
            <a:ext cx="2592288" cy="117263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7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2915816" y="6147421"/>
            <a:ext cx="1086566" cy="593947"/>
            <a:chOff x="7805914" y="116632"/>
            <a:chExt cx="1086566" cy="59394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13812" y="116632"/>
              <a:ext cx="679856" cy="44914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05914" y="507091"/>
              <a:ext cx="1086566" cy="203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>
                  <a:solidFill>
                    <a:srgbClr val="0070C0"/>
                  </a:solidFill>
                </a:rPr>
                <a:t>Horizon 2020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283968" y="44624"/>
            <a:ext cx="43204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FFFFFF"/>
                </a:solidFill>
                <a:effectLst>
                  <a:glow rad="101600">
                    <a:schemeClr val="tx1">
                      <a:alpha val="75000"/>
                    </a:schemeClr>
                  </a:glow>
                </a:effectLst>
              </a:rPr>
              <a:t>Why a European project?</a:t>
            </a:r>
            <a:endParaRPr lang="en-US" sz="7200" b="1" dirty="0">
              <a:solidFill>
                <a:srgbClr val="FFFFFF"/>
              </a:solidFill>
              <a:effectLst>
                <a:glow rad="101600">
                  <a:schemeClr val="tx1">
                    <a:alpha val="7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6815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2014-10-09_Plasma-Beschleuniger_HME-001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44624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(4) Last not least, Europe has a world-leading laser industry for high power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0032" y="1556792"/>
            <a:ext cx="42484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C65C2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(1) Europe has excellent </a:t>
            </a:r>
            <a:r>
              <a:rPr lang="en-US" sz="2800" b="1" dirty="0" smtClean="0">
                <a:solidFill>
                  <a:srgbClr val="0C65C2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accelerators, FEL’s </a:t>
            </a:r>
            <a:r>
              <a:rPr lang="en-US" sz="2800" b="1" dirty="0">
                <a:solidFill>
                  <a:srgbClr val="0C65C2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(here FLASH at DESY</a:t>
            </a:r>
            <a:r>
              <a:rPr lang="en-US" sz="2800" b="1" dirty="0" smtClean="0">
                <a:solidFill>
                  <a:srgbClr val="0C65C2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) and HEP colliders</a:t>
            </a:r>
            <a:endParaRPr lang="en-US" sz="2800" b="1" dirty="0">
              <a:solidFill>
                <a:srgbClr val="0C65C2"/>
              </a:solidFill>
              <a:effectLst>
                <a:glow rad="177800">
                  <a:schemeClr val="bg1">
                    <a:alpha val="75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988840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C65C2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(2) Europe </a:t>
            </a:r>
            <a:r>
              <a:rPr lang="en-US" sz="2800" b="1" dirty="0" smtClean="0">
                <a:solidFill>
                  <a:srgbClr val="0C65C2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has highly competitive plasma </a:t>
            </a:r>
            <a:r>
              <a:rPr lang="en-US" sz="2800" b="1" dirty="0">
                <a:solidFill>
                  <a:srgbClr val="0C65C2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accelerator R&amp;</a:t>
            </a:r>
            <a:r>
              <a:rPr lang="en-US" sz="2800" b="1" dirty="0" smtClean="0">
                <a:solidFill>
                  <a:srgbClr val="0C65C2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D </a:t>
            </a:r>
            <a:r>
              <a:rPr lang="en-US" sz="2400" b="1" dirty="0" smtClean="0">
                <a:solidFill>
                  <a:srgbClr val="0C65C2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(invention bubble regime)</a:t>
            </a:r>
            <a:endParaRPr lang="en-US" sz="2400" b="1" dirty="0">
              <a:solidFill>
                <a:srgbClr val="0C65C2"/>
              </a:solidFill>
              <a:effectLst>
                <a:glow rad="177800">
                  <a:schemeClr val="bg1">
                    <a:alpha val="75000"/>
                  </a:schemeClr>
                </a:glow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19872" y="3913786"/>
            <a:ext cx="5724862" cy="2944214"/>
            <a:chOff x="1995378" y="3181189"/>
            <a:chExt cx="7149356" cy="36768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5378" y="3181189"/>
              <a:ext cx="7149356" cy="367681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693142" y="3196132"/>
              <a:ext cx="4450676" cy="1960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0C65C2"/>
                  </a:solidFill>
                  <a:effectLst>
                    <a:glow rad="177800">
                      <a:schemeClr val="bg1">
                        <a:alpha val="75000"/>
                      </a:schemeClr>
                    </a:glow>
                  </a:effectLst>
                </a:rPr>
                <a:t>(3) European </a:t>
              </a:r>
              <a:r>
                <a:rPr lang="en-US" sz="2400" b="1" dirty="0" smtClean="0">
                  <a:solidFill>
                    <a:srgbClr val="0C65C2"/>
                  </a:solidFill>
                  <a:effectLst>
                    <a:glow rad="177800">
                      <a:schemeClr val="bg1">
                        <a:alpha val="75000"/>
                      </a:schemeClr>
                    </a:glow>
                  </a:effectLst>
                </a:rPr>
                <a:t>R&amp;D </a:t>
              </a:r>
              <a:r>
                <a:rPr lang="en-US" sz="2400" b="1" dirty="0" err="1" smtClean="0">
                  <a:solidFill>
                    <a:srgbClr val="0C65C2"/>
                  </a:solidFill>
                  <a:effectLst>
                    <a:glow rad="177800">
                      <a:schemeClr val="bg1">
                        <a:alpha val="75000"/>
                      </a:schemeClr>
                    </a:glow>
                  </a:effectLst>
                </a:rPr>
                <a:t>faciities</a:t>
              </a:r>
              <a:r>
                <a:rPr lang="en-US" sz="2400" b="1" dirty="0" smtClean="0">
                  <a:solidFill>
                    <a:srgbClr val="0C65C2"/>
                  </a:solidFill>
                  <a:effectLst>
                    <a:glow rad="177800">
                      <a:schemeClr val="bg1">
                        <a:alpha val="75000"/>
                      </a:schemeClr>
                    </a:glow>
                  </a:effectLst>
                </a:rPr>
                <a:t>: e.g. </a:t>
              </a:r>
              <a:r>
                <a:rPr lang="en-US" sz="2400" b="1" dirty="0" smtClean="0">
                  <a:solidFill>
                    <a:srgbClr val="0C65C2"/>
                  </a:solidFill>
                  <a:effectLst>
                    <a:glow rad="177800">
                      <a:schemeClr val="bg1">
                        <a:alpha val="75000"/>
                      </a:schemeClr>
                    </a:glow>
                  </a:effectLst>
                </a:rPr>
                <a:t>laser </a:t>
              </a:r>
              <a:r>
                <a:rPr lang="en-US" sz="2400" b="1" dirty="0">
                  <a:solidFill>
                    <a:srgbClr val="0C65C2"/>
                  </a:solidFill>
                  <a:effectLst>
                    <a:glow rad="177800">
                      <a:schemeClr val="bg1">
                        <a:alpha val="75000"/>
                      </a:schemeClr>
                    </a:glow>
                  </a:effectLst>
                </a:rPr>
                <a:t>plasma beams produce photons in FEL-type </a:t>
              </a:r>
              <a:r>
                <a:rPr lang="en-US" sz="2400" b="1" dirty="0" err="1">
                  <a:solidFill>
                    <a:srgbClr val="0C65C2"/>
                  </a:solidFill>
                  <a:effectLst>
                    <a:glow rad="177800">
                      <a:schemeClr val="bg1">
                        <a:alpha val="75000"/>
                      </a:schemeClr>
                    </a:glow>
                  </a:effectLst>
                </a:rPr>
                <a:t>undulators</a:t>
              </a:r>
              <a:endParaRPr lang="en-US" sz="2400" b="1" dirty="0">
                <a:solidFill>
                  <a:srgbClr val="0C65C2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668698" y="4732188"/>
            <a:ext cx="2655454" cy="120120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/>
          <p:cNvGrpSpPr/>
          <p:nvPr/>
        </p:nvGrpSpPr>
        <p:grpSpPr>
          <a:xfrm>
            <a:off x="-36512" y="116632"/>
            <a:ext cx="1712508" cy="984725"/>
            <a:chOff x="7805914" y="116632"/>
            <a:chExt cx="1086566" cy="62479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13812" y="116632"/>
              <a:ext cx="679856" cy="449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805914" y="507091"/>
              <a:ext cx="1086566" cy="23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rgbClr val="0070C0"/>
                  </a:solidFill>
                </a:rPr>
                <a:t>Horizon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5674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27384"/>
            <a:ext cx="5067211" cy="720080"/>
          </a:xfrm>
        </p:spPr>
        <p:txBody>
          <a:bodyPr>
            <a:noAutofit/>
          </a:bodyPr>
          <a:lstStyle/>
          <a:p>
            <a:r>
              <a:rPr lang="en-US" sz="2800" dirty="0"/>
              <a:t>A European Strategy for</a:t>
            </a:r>
            <a:br>
              <a:rPr lang="en-US" sz="2800" dirty="0"/>
            </a:br>
            <a:r>
              <a:rPr lang="en-US" sz="2800" dirty="0"/>
              <a:t>Accelerator Innovation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R. Aßmann (DESY) - EuPRAXIA YM 2017</a:t>
            </a:r>
            <a:endParaRPr lang="en-GB" dirty="0"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latin typeface="Calibri"/>
              </a:rPr>
              <a:pPr/>
              <a:t>9</a:t>
            </a:fld>
            <a:endParaRPr lang="en-GB"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7719" y="5556043"/>
            <a:ext cx="2002777" cy="873197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33441494"/>
              </p:ext>
            </p:extLst>
          </p:nvPr>
        </p:nvGraphicFramePr>
        <p:xfrm>
          <a:off x="0" y="463060"/>
          <a:ext cx="9144000" cy="5274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23" descr="C:\Users\rmun\AppData\Local\Microsoft\Windows\Temporary Internet Files\Content.Outlook\M7WKAF2O\H61A9216-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61896"/>
            <a:ext cx="1532820" cy="216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5753" y="5586134"/>
            <a:ext cx="930613" cy="8431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9641" y="5586134"/>
            <a:ext cx="1491214" cy="843106"/>
          </a:xfrm>
          <a:prstGeom prst="rect">
            <a:avLst/>
          </a:prstGeom>
        </p:spPr>
      </p:pic>
      <p:pic>
        <p:nvPicPr>
          <p:cNvPr id="11" name="Picture 22" descr="C:\Users\rmun\AppData\Local\Microsoft\Windows\Temporary Internet Files\Content.Outlook\M7WKAF2O\H61A9182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74510" y="5618750"/>
            <a:ext cx="1619148" cy="81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5406900" y="3458198"/>
            <a:ext cx="3096344" cy="864096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364088" y="4221088"/>
            <a:ext cx="3096344" cy="864096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16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4834A4-EF41-E14D-A04B-C800E45C22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5E4E333-0504-E14F-8DB5-71C9F4F8E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3346AF-8B2F-AB46-8D73-421B7ABACD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9A307A-8C2F-9E44-A200-D7587FF50E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C15A210-7A1D-D04E-8178-06F7FAB4A1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EF6326-8B5D-7A4D-B3A5-6E6BE8C95F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4587</TotalTime>
  <Words>3384</Words>
  <Application>Microsoft Macintosh PowerPoint</Application>
  <PresentationFormat>On-screen Show (4:3)</PresentationFormat>
  <Paragraphs>681</Paragraphs>
  <Slides>60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60</vt:i4>
      </vt:variant>
    </vt:vector>
  </HeadingPairs>
  <TitlesOfParts>
    <vt:vector size="66" baseType="lpstr">
      <vt:lpstr>Office Theme</vt:lpstr>
      <vt:lpstr>3_Office Theme</vt:lpstr>
      <vt:lpstr>Benutzerdefiniertes Design</vt:lpstr>
      <vt:lpstr>1_Benutzerdefiniertes Design</vt:lpstr>
      <vt:lpstr>4_Office Theme</vt:lpstr>
      <vt:lpstr>1_Office Theme</vt:lpstr>
      <vt:lpstr>Status EuPRAXIA Project (WP1)</vt:lpstr>
      <vt:lpstr>Welcome SAB</vt:lpstr>
      <vt:lpstr>Outline</vt:lpstr>
      <vt:lpstr>Outline</vt:lpstr>
      <vt:lpstr>PowerPoint Presentation</vt:lpstr>
      <vt:lpstr>PowerPoint Presentation</vt:lpstr>
      <vt:lpstr>PowerPoint Presentation</vt:lpstr>
      <vt:lpstr>PowerPoint Presentation</vt:lpstr>
      <vt:lpstr>A European Strategy for Accelerator Innovation</vt:lpstr>
      <vt:lpstr>Vision of Japanese Friends  (ImPACT program in Japan)</vt:lpstr>
      <vt:lpstr>EuPRAXIA Consortium</vt:lpstr>
      <vt:lpstr>Project timeline</vt:lpstr>
      <vt:lpstr>Milestones 275 pages </vt:lpstr>
      <vt:lpstr>Deliverables 417 pages</vt:lpstr>
      <vt:lpstr>Outline</vt:lpstr>
      <vt:lpstr>EuPRAXIA Objectives</vt:lpstr>
      <vt:lpstr>PowerPoint Presentation</vt:lpstr>
      <vt:lpstr>Size versus Energy electron linear accelerators</vt:lpstr>
      <vt:lpstr>PowerPoint Presentation</vt:lpstr>
      <vt:lpstr>Today: Medical Imaging with Laser-Driven Plasma Accelerator</vt:lpstr>
      <vt:lpstr>Size versus Energy electron linear accelerators</vt:lpstr>
      <vt:lpstr>Size versus Energy electron linear accelerators</vt:lpstr>
      <vt:lpstr>Size versus Energy electron linear accelerators</vt:lpstr>
      <vt:lpstr>Quality: Example Energy Spread</vt:lpstr>
      <vt:lpstr>Addressing Quality</vt:lpstr>
      <vt:lpstr>EuPRAXIA Development Paths towards high quality electron beams</vt:lpstr>
      <vt:lpstr>EuPRAXIA Development Paths towards high quality electron beams</vt:lpstr>
      <vt:lpstr>EuPRAXIA Development Paths towards high quality electron beams</vt:lpstr>
      <vt:lpstr>Parameter Tables Study Version 2016</vt:lpstr>
      <vt:lpstr>Path (b)...</vt:lpstr>
      <vt:lpstr>Path (a): Old Solutions</vt:lpstr>
      <vt:lpstr>Path (a): New Solutions</vt:lpstr>
      <vt:lpstr>Path (a): New Solutions</vt:lpstr>
      <vt:lpstr>PowerPoint Presentation</vt:lpstr>
      <vt:lpstr>EuPRAXIA FEL Sim. Results</vt:lpstr>
      <vt:lpstr>Major Goals Ahead I</vt:lpstr>
      <vt:lpstr>Outline</vt:lpstr>
      <vt:lpstr>Parameters, Layout, Sites</vt:lpstr>
      <vt:lpstr>EuPRAXIA Implementation</vt:lpstr>
      <vt:lpstr>PowerPoint Presentation</vt:lpstr>
      <vt:lpstr>Major Goals ahead II</vt:lpstr>
      <vt:lpstr>Decisions?   (for discussion in collaboration discussion) </vt:lpstr>
      <vt:lpstr>Decisions?   (for discussion in collaboration discussion) </vt:lpstr>
      <vt:lpstr>Decisions?   (for discussion in collaboration discussion) </vt:lpstr>
      <vt:lpstr>Decisions?   (for discussion in collaboration discussion) </vt:lpstr>
      <vt:lpstr>Decisions?   (for discussion in collaboration discussion) </vt:lpstr>
      <vt:lpstr>Outline</vt:lpstr>
      <vt:lpstr>General Landscape</vt:lpstr>
      <vt:lpstr>Political Landscape: Helmholtz Association in Germany</vt:lpstr>
      <vt:lpstr>Political Landscape: INFN  Frascati in Italy</vt:lpstr>
      <vt:lpstr>LEAPS (last week kick-off event)</vt:lpstr>
      <vt:lpstr>Conclusion</vt:lpstr>
      <vt:lpstr>Thank you for your attention</vt:lpstr>
      <vt:lpstr>Additional Slides</vt:lpstr>
      <vt:lpstr>Deliverables Ahead I</vt:lpstr>
      <vt:lpstr>Deliverables Ahead II</vt:lpstr>
      <vt:lpstr>Milestones Ahead</vt:lpstr>
      <vt:lpstr>Schedule 2017 – 2018 </vt:lpstr>
      <vt:lpstr>Schedule 2019</vt:lpstr>
      <vt:lpstr>PowerPoint Presentation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Ralph Assmann</cp:lastModifiedBy>
  <cp:revision>2211</cp:revision>
  <cp:lastPrinted>2017-05-15T15:27:20Z</cp:lastPrinted>
  <dcterms:created xsi:type="dcterms:W3CDTF">2016-07-20T12:43:59Z</dcterms:created>
  <dcterms:modified xsi:type="dcterms:W3CDTF">2017-11-20T08:31:41Z</dcterms:modified>
</cp:coreProperties>
</file>