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0"/>
  </p:notesMasterIdLst>
  <p:sldIdLst>
    <p:sldId id="257" r:id="rId2"/>
    <p:sldId id="258" r:id="rId3"/>
    <p:sldId id="259" r:id="rId4"/>
    <p:sldId id="260" r:id="rId5"/>
    <p:sldId id="261" r:id="rId6"/>
    <p:sldId id="262" r:id="rId7"/>
    <p:sldId id="263" r:id="rId8"/>
    <p:sldId id="264" r:id="rId9"/>
    <p:sldId id="265" r:id="rId10"/>
    <p:sldId id="309" r:id="rId11"/>
    <p:sldId id="310" r:id="rId12"/>
    <p:sldId id="311" r:id="rId13"/>
    <p:sldId id="312" r:id="rId14"/>
    <p:sldId id="266" r:id="rId15"/>
    <p:sldId id="267" r:id="rId16"/>
    <p:sldId id="385" r:id="rId17"/>
    <p:sldId id="305" r:id="rId18"/>
    <p:sldId id="337" r:id="rId19"/>
    <p:sldId id="375" r:id="rId20"/>
    <p:sldId id="377" r:id="rId21"/>
    <p:sldId id="376" r:id="rId22"/>
    <p:sldId id="384" r:id="rId23"/>
    <p:sldId id="379" r:id="rId24"/>
    <p:sldId id="378" r:id="rId25"/>
    <p:sldId id="383" r:id="rId26"/>
    <p:sldId id="382" r:id="rId27"/>
    <p:sldId id="381" r:id="rId28"/>
    <p:sldId id="380" r:id="rId29"/>
    <p:sldId id="268" r:id="rId30"/>
    <p:sldId id="322" r:id="rId31"/>
    <p:sldId id="269" r:id="rId32"/>
    <p:sldId id="320" r:id="rId33"/>
    <p:sldId id="319" r:id="rId34"/>
    <p:sldId id="321" r:id="rId35"/>
    <p:sldId id="270" r:id="rId36"/>
    <p:sldId id="271" r:id="rId37"/>
    <p:sldId id="272" r:id="rId38"/>
    <p:sldId id="273" r:id="rId39"/>
    <p:sldId id="274" r:id="rId40"/>
    <p:sldId id="275" r:id="rId41"/>
    <p:sldId id="276" r:id="rId42"/>
    <p:sldId id="277" r:id="rId43"/>
    <p:sldId id="278" r:id="rId44"/>
    <p:sldId id="279" r:id="rId45"/>
    <p:sldId id="280" r:id="rId46"/>
    <p:sldId id="281" r:id="rId47"/>
    <p:sldId id="282" r:id="rId48"/>
    <p:sldId id="283" r:id="rId49"/>
    <p:sldId id="284" r:id="rId50"/>
    <p:sldId id="285" r:id="rId51"/>
    <p:sldId id="286" r:id="rId52"/>
    <p:sldId id="287" r:id="rId53"/>
    <p:sldId id="330" r:id="rId54"/>
    <p:sldId id="306" r:id="rId55"/>
    <p:sldId id="307" r:id="rId56"/>
    <p:sldId id="308" r:id="rId57"/>
    <p:sldId id="327" r:id="rId58"/>
    <p:sldId id="328" r:id="rId59"/>
    <p:sldId id="329" r:id="rId60"/>
    <p:sldId id="302" r:id="rId61"/>
    <p:sldId id="331" r:id="rId62"/>
    <p:sldId id="332" r:id="rId63"/>
    <p:sldId id="323" r:id="rId64"/>
    <p:sldId id="324" r:id="rId65"/>
    <p:sldId id="325" r:id="rId66"/>
    <p:sldId id="326" r:id="rId67"/>
    <p:sldId id="297" r:id="rId68"/>
    <p:sldId id="333" r:id="rId69"/>
    <p:sldId id="296" r:id="rId70"/>
    <p:sldId id="298" r:id="rId71"/>
    <p:sldId id="299" r:id="rId72"/>
    <p:sldId id="300" r:id="rId73"/>
    <p:sldId id="301" r:id="rId74"/>
    <p:sldId id="336" r:id="rId75"/>
    <p:sldId id="335" r:id="rId76"/>
    <p:sldId id="334" r:id="rId77"/>
    <p:sldId id="289" r:id="rId78"/>
    <p:sldId id="290" r:id="rId79"/>
    <p:sldId id="291" r:id="rId80"/>
    <p:sldId id="292" r:id="rId81"/>
    <p:sldId id="293" r:id="rId82"/>
    <p:sldId id="294" r:id="rId83"/>
    <p:sldId id="295" r:id="rId84"/>
    <p:sldId id="347" r:id="rId85"/>
    <p:sldId id="348" r:id="rId86"/>
    <p:sldId id="349" r:id="rId87"/>
    <p:sldId id="350" r:id="rId88"/>
    <p:sldId id="351" r:id="rId89"/>
    <p:sldId id="352" r:id="rId90"/>
    <p:sldId id="356" r:id="rId91"/>
    <p:sldId id="357" r:id="rId92"/>
    <p:sldId id="358" r:id="rId93"/>
    <p:sldId id="361" r:id="rId94"/>
    <p:sldId id="362" r:id="rId95"/>
    <p:sldId id="363" r:id="rId96"/>
    <p:sldId id="364" r:id="rId97"/>
    <p:sldId id="353" r:id="rId98"/>
    <p:sldId id="354" r:id="rId99"/>
    <p:sldId id="355" r:id="rId100"/>
    <p:sldId id="365" r:id="rId101"/>
    <p:sldId id="366" r:id="rId102"/>
    <p:sldId id="367" r:id="rId103"/>
    <p:sldId id="368" r:id="rId104"/>
    <p:sldId id="373" r:id="rId105"/>
    <p:sldId id="369" r:id="rId106"/>
    <p:sldId id="370" r:id="rId107"/>
    <p:sldId id="371" r:id="rId108"/>
    <p:sldId id="372" r:id="rId10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66" autoAdjust="0"/>
    <p:restoredTop sz="75856" autoAdjust="0"/>
  </p:normalViewPr>
  <p:slideViewPr>
    <p:cSldViewPr snapToGrid="0">
      <p:cViewPr varScale="1">
        <p:scale>
          <a:sx n="69" d="100"/>
          <a:sy n="69" d="100"/>
        </p:scale>
        <p:origin x="67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Feuille_de_calcul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Feuille_de_calcul_Microsoft_Excel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Feuille_de_calcul_Microsoft_Excel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lang="en-US" sz="1400" b="0" i="0" u="none" strike="noStrike" kern="1200" spc="0" baseline="0">
                <a:solidFill>
                  <a:schemeClr val="tx1"/>
                </a:solidFill>
                <a:latin typeface="+mn-lt"/>
                <a:ea typeface="+mn-ea"/>
                <a:cs typeface="+mn-cs"/>
              </a:defRPr>
            </a:pPr>
            <a:r>
              <a:rPr lang="en-US" sz="1400" kern="1200" dirty="0" smtClean="0">
                <a:solidFill>
                  <a:schemeClr val="tx1"/>
                </a:solidFill>
                <a:latin typeface="+mn-lt"/>
                <a:ea typeface="+mn-ea"/>
                <a:cs typeface="+mn-cs"/>
              </a:rPr>
              <a:t>Edible</a:t>
            </a:r>
            <a:r>
              <a:rPr lang="en-US" sz="1400" kern="1200" baseline="0" dirty="0" smtClean="0">
                <a:solidFill>
                  <a:schemeClr val="tx1"/>
                </a:solidFill>
                <a:latin typeface="+mn-lt"/>
                <a:ea typeface="+mn-ea"/>
                <a:cs typeface="+mn-cs"/>
              </a:rPr>
              <a:t> good production </a:t>
            </a:r>
          </a:p>
          <a:p>
            <a:pPr algn="l">
              <a:defRPr lang="en-US" sz="1400">
                <a:solidFill>
                  <a:schemeClr val="tx1"/>
                </a:solidFill>
              </a:defRPr>
            </a:pPr>
            <a:r>
              <a:rPr lang="en-US" sz="1400" kern="1200" baseline="0" dirty="0" smtClean="0">
                <a:solidFill>
                  <a:schemeClr val="tx1"/>
                </a:solidFill>
                <a:latin typeface="+mn-lt"/>
                <a:ea typeface="+mn-ea"/>
                <a:cs typeface="+mn-cs"/>
              </a:rPr>
              <a:t>in Africa and South Africa</a:t>
            </a:r>
            <a:endParaRPr lang="en-US" sz="1400" kern="1200" dirty="0">
              <a:solidFill>
                <a:schemeClr val="tx1"/>
              </a:solidFill>
              <a:latin typeface="+mn-lt"/>
              <a:ea typeface="+mn-ea"/>
              <a:cs typeface="+mn-cs"/>
            </a:endParaRPr>
          </a:p>
        </c:rich>
      </c:tx>
      <c:layout>
        <c:manualLayout>
          <c:xMode val="edge"/>
          <c:yMode val="edge"/>
          <c:x val="0.31398143374951459"/>
          <c:y val="0.80768948692174614"/>
        </c:manualLayout>
      </c:layout>
      <c:overlay val="0"/>
      <c:spPr>
        <a:noFill/>
        <a:ln>
          <a:noFill/>
        </a:ln>
        <a:effectLst/>
      </c:spPr>
      <c:txPr>
        <a:bodyPr rot="0" spcFirstLastPara="1" vertOverflow="ellipsis" vert="horz" wrap="square" anchor="ctr" anchorCtr="1"/>
        <a:lstStyle/>
        <a:p>
          <a:pPr algn="l">
            <a:defRPr lang="en-US" sz="1400" b="0" i="0" u="none" strike="noStrike" kern="1200" spc="0" baseline="0">
              <a:solidFill>
                <a:schemeClr val="tx1"/>
              </a:solidFill>
              <a:latin typeface="+mn-lt"/>
              <a:ea typeface="+mn-ea"/>
              <a:cs typeface="+mn-cs"/>
            </a:defRPr>
          </a:pPr>
          <a:endParaRPr lang="fr-FR"/>
        </a:p>
      </c:txPr>
    </c:title>
    <c:autoTitleDeleted val="0"/>
    <c:plotArea>
      <c:layout>
        <c:manualLayout>
          <c:layoutTarget val="inner"/>
          <c:xMode val="edge"/>
          <c:yMode val="edge"/>
          <c:x val="0.32183394491112294"/>
          <c:y val="0.14846424145789824"/>
          <c:w val="0.35135031237245173"/>
          <c:h val="0.64680694806714101"/>
        </c:manualLayout>
      </c:layout>
      <c:pieChart>
        <c:varyColors val="1"/>
        <c:ser>
          <c:idx val="0"/>
          <c:order val="0"/>
          <c:tx>
            <c:strRef>
              <c:f>Feuil1!$B$1</c:f>
              <c:strCache>
                <c:ptCount val="1"/>
                <c:pt idx="0">
                  <c:v>Ventes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Feuil1!$A$2:$A$4</c:f>
              <c:strCache>
                <c:ptCount val="3"/>
                <c:pt idx="0">
                  <c:v>1er trim.</c:v>
                </c:pt>
                <c:pt idx="1">
                  <c:v>2e trim.</c:v>
                </c:pt>
                <c:pt idx="2">
                  <c:v>3e trim.</c:v>
                </c:pt>
              </c:strCache>
            </c:strRef>
          </c:cat>
          <c:val>
            <c:numRef>
              <c:f>Feuil1!$B$2:$B$4</c:f>
              <c:numCache>
                <c:formatCode>General</c:formatCode>
                <c:ptCount val="3"/>
                <c:pt idx="0">
                  <c:v>10</c:v>
                </c:pt>
                <c:pt idx="1">
                  <c:v>20</c:v>
                </c:pt>
                <c:pt idx="2">
                  <c:v>70</c:v>
                </c:pt>
              </c:numCache>
            </c:numRef>
          </c:val>
        </c:ser>
        <c:dLbls>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lang="en-US" sz="1400" b="0" i="0" u="none" strike="noStrike" kern="1200" spc="0" baseline="0">
                <a:solidFill>
                  <a:schemeClr val="tx1"/>
                </a:solidFill>
                <a:latin typeface="+mn-lt"/>
                <a:ea typeface="+mn-ea"/>
                <a:cs typeface="+mn-cs"/>
              </a:defRPr>
            </a:pPr>
            <a:r>
              <a:rPr lang="en-US" sz="1400" kern="1200" dirty="0" smtClean="0">
                <a:solidFill>
                  <a:schemeClr val="tx1"/>
                </a:solidFill>
                <a:latin typeface="+mn-lt"/>
                <a:ea typeface="+mn-ea"/>
                <a:cs typeface="+mn-cs"/>
              </a:rPr>
              <a:t>Edible</a:t>
            </a:r>
            <a:r>
              <a:rPr lang="en-US" sz="1400" kern="1200" baseline="0" dirty="0" smtClean="0">
                <a:solidFill>
                  <a:schemeClr val="tx1"/>
                </a:solidFill>
                <a:latin typeface="+mn-lt"/>
                <a:ea typeface="+mn-ea"/>
                <a:cs typeface="+mn-cs"/>
              </a:rPr>
              <a:t> good production </a:t>
            </a:r>
          </a:p>
          <a:p>
            <a:pPr algn="l">
              <a:defRPr lang="en-US" sz="1400">
                <a:solidFill>
                  <a:schemeClr val="tx1"/>
                </a:solidFill>
              </a:defRPr>
            </a:pPr>
            <a:r>
              <a:rPr lang="en-US" sz="1400" kern="1200" baseline="0" dirty="0" smtClean="0">
                <a:solidFill>
                  <a:schemeClr val="tx1"/>
                </a:solidFill>
                <a:latin typeface="+mn-lt"/>
                <a:ea typeface="+mn-ea"/>
                <a:cs typeface="+mn-cs"/>
              </a:rPr>
              <a:t>in Africa and South Africa</a:t>
            </a:r>
            <a:endParaRPr lang="en-US" sz="1400" kern="1200" dirty="0">
              <a:solidFill>
                <a:schemeClr val="tx1"/>
              </a:solidFill>
              <a:latin typeface="+mn-lt"/>
              <a:ea typeface="+mn-ea"/>
              <a:cs typeface="+mn-cs"/>
            </a:endParaRPr>
          </a:p>
        </c:rich>
      </c:tx>
      <c:layout>
        <c:manualLayout>
          <c:xMode val="edge"/>
          <c:yMode val="edge"/>
          <c:x val="0.31398143374951459"/>
          <c:y val="0.80768948692174614"/>
        </c:manualLayout>
      </c:layout>
      <c:overlay val="0"/>
      <c:spPr>
        <a:noFill/>
        <a:ln>
          <a:noFill/>
        </a:ln>
        <a:effectLst/>
      </c:spPr>
      <c:txPr>
        <a:bodyPr rot="0" spcFirstLastPara="1" vertOverflow="ellipsis" vert="horz" wrap="square" anchor="ctr" anchorCtr="1"/>
        <a:lstStyle/>
        <a:p>
          <a:pPr algn="l">
            <a:defRPr lang="en-US" sz="1400" b="0" i="0" u="none" strike="noStrike" kern="1200" spc="0" baseline="0">
              <a:solidFill>
                <a:schemeClr val="tx1"/>
              </a:solidFill>
              <a:latin typeface="+mn-lt"/>
              <a:ea typeface="+mn-ea"/>
              <a:cs typeface="+mn-cs"/>
            </a:defRPr>
          </a:pPr>
          <a:endParaRPr lang="fr-FR"/>
        </a:p>
      </c:txPr>
    </c:title>
    <c:autoTitleDeleted val="0"/>
    <c:plotArea>
      <c:layout>
        <c:manualLayout>
          <c:layoutTarget val="inner"/>
          <c:xMode val="edge"/>
          <c:yMode val="edge"/>
          <c:x val="0.32183394491112294"/>
          <c:y val="0.14846424145789824"/>
          <c:w val="0.35135031237245173"/>
          <c:h val="0.64680694806714101"/>
        </c:manualLayout>
      </c:layout>
      <c:pieChart>
        <c:varyColors val="1"/>
        <c:ser>
          <c:idx val="0"/>
          <c:order val="0"/>
          <c:tx>
            <c:strRef>
              <c:f>Feuil1!$B$1</c:f>
              <c:strCache>
                <c:ptCount val="1"/>
                <c:pt idx="0">
                  <c:v>Ventes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Feuil1!$A$2:$A$4</c:f>
              <c:strCache>
                <c:ptCount val="3"/>
                <c:pt idx="0">
                  <c:v>1er trim.</c:v>
                </c:pt>
                <c:pt idx="1">
                  <c:v>2e trim.</c:v>
                </c:pt>
                <c:pt idx="2">
                  <c:v>3e trim.</c:v>
                </c:pt>
              </c:strCache>
            </c:strRef>
          </c:cat>
          <c:val>
            <c:numRef>
              <c:f>Feuil1!$B$2:$B$4</c:f>
              <c:numCache>
                <c:formatCode>General</c:formatCode>
                <c:ptCount val="3"/>
                <c:pt idx="0">
                  <c:v>10</c:v>
                </c:pt>
                <c:pt idx="1">
                  <c:v>20</c:v>
                </c:pt>
                <c:pt idx="2">
                  <c:v>70</c:v>
                </c:pt>
              </c:numCache>
            </c:numRef>
          </c:val>
        </c:ser>
        <c:dLbls>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lang="en-US" sz="1400" b="0" i="0" u="none" strike="noStrike" kern="1200" spc="0" baseline="0">
                <a:solidFill>
                  <a:schemeClr val="tx1"/>
                </a:solidFill>
                <a:latin typeface="+mn-lt"/>
                <a:ea typeface="+mn-ea"/>
                <a:cs typeface="+mn-cs"/>
              </a:defRPr>
            </a:pPr>
            <a:r>
              <a:rPr lang="en-US" sz="1400" kern="1200" dirty="0" smtClean="0">
                <a:solidFill>
                  <a:schemeClr val="tx1"/>
                </a:solidFill>
                <a:latin typeface="+mn-lt"/>
                <a:ea typeface="+mn-ea"/>
                <a:cs typeface="+mn-cs"/>
              </a:rPr>
              <a:t>Edible</a:t>
            </a:r>
            <a:r>
              <a:rPr lang="en-US" sz="1400" kern="1200" baseline="0" dirty="0" smtClean="0">
                <a:solidFill>
                  <a:schemeClr val="tx1"/>
                </a:solidFill>
                <a:latin typeface="+mn-lt"/>
                <a:ea typeface="+mn-ea"/>
                <a:cs typeface="+mn-cs"/>
              </a:rPr>
              <a:t> good production </a:t>
            </a:r>
          </a:p>
          <a:p>
            <a:pPr algn="l">
              <a:defRPr lang="en-US" sz="1400">
                <a:solidFill>
                  <a:schemeClr val="tx1"/>
                </a:solidFill>
              </a:defRPr>
            </a:pPr>
            <a:r>
              <a:rPr lang="en-US" sz="1400" kern="1200" baseline="0" dirty="0" smtClean="0">
                <a:solidFill>
                  <a:schemeClr val="tx1"/>
                </a:solidFill>
                <a:latin typeface="+mn-lt"/>
                <a:ea typeface="+mn-ea"/>
                <a:cs typeface="+mn-cs"/>
              </a:rPr>
              <a:t>in Africa and South Africa</a:t>
            </a:r>
            <a:endParaRPr lang="en-US" sz="1400" kern="1200" dirty="0">
              <a:solidFill>
                <a:schemeClr val="tx1"/>
              </a:solidFill>
              <a:latin typeface="+mn-lt"/>
              <a:ea typeface="+mn-ea"/>
              <a:cs typeface="+mn-cs"/>
            </a:endParaRPr>
          </a:p>
        </c:rich>
      </c:tx>
      <c:layout>
        <c:manualLayout>
          <c:xMode val="edge"/>
          <c:yMode val="edge"/>
          <c:x val="0.31398143374951459"/>
          <c:y val="0.80768948692174614"/>
        </c:manualLayout>
      </c:layout>
      <c:overlay val="0"/>
      <c:spPr>
        <a:noFill/>
        <a:ln>
          <a:noFill/>
        </a:ln>
        <a:effectLst/>
      </c:spPr>
      <c:txPr>
        <a:bodyPr rot="0" spcFirstLastPara="1" vertOverflow="ellipsis" vert="horz" wrap="square" anchor="ctr" anchorCtr="1"/>
        <a:lstStyle/>
        <a:p>
          <a:pPr algn="l">
            <a:defRPr lang="en-US" sz="1400" b="0" i="0" u="none" strike="noStrike" kern="1200" spc="0" baseline="0">
              <a:solidFill>
                <a:schemeClr val="tx1"/>
              </a:solidFill>
              <a:latin typeface="+mn-lt"/>
              <a:ea typeface="+mn-ea"/>
              <a:cs typeface="+mn-cs"/>
            </a:defRPr>
          </a:pPr>
          <a:endParaRPr lang="fr-FR"/>
        </a:p>
      </c:txPr>
    </c:title>
    <c:autoTitleDeleted val="0"/>
    <c:plotArea>
      <c:layout>
        <c:manualLayout>
          <c:layoutTarget val="inner"/>
          <c:xMode val="edge"/>
          <c:yMode val="edge"/>
          <c:x val="0.32183394491112294"/>
          <c:y val="0.14846424145789824"/>
          <c:w val="0.35135031237245173"/>
          <c:h val="0.64680694806714101"/>
        </c:manualLayout>
      </c:layout>
      <c:pieChart>
        <c:varyColors val="1"/>
        <c:ser>
          <c:idx val="0"/>
          <c:order val="0"/>
          <c:tx>
            <c:strRef>
              <c:f>Feuil1!$B$1</c:f>
              <c:strCache>
                <c:ptCount val="1"/>
                <c:pt idx="0">
                  <c:v>Ventes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Feuil1!$A$2:$A$4</c:f>
              <c:strCache>
                <c:ptCount val="3"/>
                <c:pt idx="0">
                  <c:v>1er trim.</c:v>
                </c:pt>
                <c:pt idx="1">
                  <c:v>2e trim.</c:v>
                </c:pt>
                <c:pt idx="2">
                  <c:v>3e trim.</c:v>
                </c:pt>
              </c:strCache>
            </c:strRef>
          </c:cat>
          <c:val>
            <c:numRef>
              <c:f>Feuil1!$B$2:$B$4</c:f>
              <c:numCache>
                <c:formatCode>General</c:formatCode>
                <c:ptCount val="3"/>
                <c:pt idx="0">
                  <c:v>10</c:v>
                </c:pt>
                <c:pt idx="1">
                  <c:v>20</c:v>
                </c:pt>
                <c:pt idx="2">
                  <c:v>70</c:v>
                </c:pt>
              </c:numCache>
            </c:numRef>
          </c:val>
        </c:ser>
        <c:dLbls>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7372B7-BC65-4B5D-BA14-696BCE7FE208}" type="datetimeFigureOut">
              <a:rPr lang="fr-FR" smtClean="0"/>
              <a:t>13/09/2017</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197A0A-C2BD-4311-BA47-8ADC1497F576}" type="slidenum">
              <a:rPr lang="fr-FR" smtClean="0"/>
              <a:t>‹N°›</a:t>
            </a:fld>
            <a:endParaRPr lang="fr-FR"/>
          </a:p>
        </p:txBody>
      </p:sp>
    </p:spTree>
    <p:extLst>
      <p:ext uri="{BB962C8B-B14F-4D97-AF65-F5344CB8AC3E}">
        <p14:creationId xmlns:p14="http://schemas.microsoft.com/office/powerpoint/2010/main" val="1103403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extreme.stanford.edu/projects/earthenable"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deweyhagborg.com/projects/stranger-visions"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3" Type="http://schemas.openxmlformats.org/officeDocument/2006/relationships/hyperlink" Target="http://extreme.stanford.edu/projects/earthenable" TargetMode="External"/><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3" Type="http://schemas.openxmlformats.org/officeDocument/2006/relationships/hyperlink" Target="http://extreme.stanford.edu/projects/earthenable" TargetMode="External"/><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3" Type="http://schemas.openxmlformats.org/officeDocument/2006/relationships/hyperlink" Target="http://extreme.stanford.edu/projects/earthenable" TargetMode="External"/><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1</a:t>
            </a:fld>
            <a:endParaRPr lang="fr-FR"/>
          </a:p>
        </p:txBody>
      </p:sp>
    </p:spTree>
    <p:extLst>
      <p:ext uri="{BB962C8B-B14F-4D97-AF65-F5344CB8AC3E}">
        <p14:creationId xmlns:p14="http://schemas.microsoft.com/office/powerpoint/2010/main" val="1968964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dirty="0" smtClean="0"/>
              <a:t>Aujourd’hui, </a:t>
            </a:r>
            <a:r>
              <a:rPr lang="fr-FR" b="1" dirty="0" smtClean="0"/>
              <a:t>795 millions de personnes sont toujours victimes de sous-nutrition</a:t>
            </a:r>
            <a:r>
              <a:rPr lang="fr-FR" dirty="0" smtClean="0"/>
              <a:t> dont 780 millions vivent dans les pays en développement. Cela représente 12,9% de la population mondiale. Ainsi, </a:t>
            </a:r>
            <a:r>
              <a:rPr lang="fr-FR" b="1" dirty="0" smtClean="0"/>
              <a:t>1 personne sur 9 aujourd’hui dans le monde n’a pas un accès satisfaisant à la nourriture.</a:t>
            </a:r>
          </a:p>
          <a:p>
            <a:pPr marL="0" indent="0">
              <a:buNone/>
            </a:pPr>
            <a:r>
              <a:rPr lang="fr-FR" dirty="0" smtClean="0"/>
              <a:t>La proportion de la population mondiale victime de sous nutrition soit sur une pente descendante avec une estimation de 5% en 2050 (13% aujourd’hui)</a:t>
            </a:r>
          </a:p>
          <a:p>
            <a:pPr marL="0" indent="0">
              <a:buNone/>
            </a:pPr>
            <a:r>
              <a:rPr lang="fr-FR" dirty="0" smtClean="0"/>
              <a:t>La « faim cachée » (</a:t>
            </a:r>
            <a:r>
              <a:rPr lang="fr-FR" i="1" dirty="0" err="1" smtClean="0"/>
              <a:t>hidden</a:t>
            </a:r>
            <a:r>
              <a:rPr lang="fr-FR" i="1" dirty="0" smtClean="0"/>
              <a:t> </a:t>
            </a:r>
            <a:r>
              <a:rPr lang="fr-FR" i="1" dirty="0" err="1" smtClean="0"/>
              <a:t>hunger</a:t>
            </a:r>
            <a:r>
              <a:rPr lang="fr-FR" dirty="0" smtClean="0"/>
              <a:t>) est une forme de malnutrition avec de fortes carences en micronutriments principalement en Asie du Sud et en Afrique sub-saharienne : 2 milliards de personnes, soit 30% de la population mondiale sont touchées.</a:t>
            </a:r>
          </a:p>
          <a:p>
            <a:pPr marL="0" indent="0">
              <a:buNone/>
            </a:pPr>
            <a:r>
              <a:rPr lang="fr-FR" dirty="0" smtClean="0"/>
              <a:t/>
            </a:r>
            <a:br>
              <a:rPr lang="fr-FR" dirty="0" smtClean="0"/>
            </a:br>
            <a:r>
              <a:rPr lang="fr-FR" dirty="0" smtClean="0"/>
              <a:t>Depuis les années 1980, le nombre de cas d’obésité a doublé à l’échelle mondiale. </a:t>
            </a:r>
          </a:p>
          <a:p>
            <a:pPr marL="0" indent="0">
              <a:buNone/>
            </a:pPr>
            <a:r>
              <a:rPr lang="fr-FR" dirty="0" smtClean="0"/>
              <a:t>En 2014, le surpoids concernait près de 2 milliards d’adultes soit 35% de la population mondiale et l’obésité, 600 millions d’entre eux.</a:t>
            </a:r>
          </a:p>
          <a:p>
            <a:endParaRPr lang="fr-FR" dirty="0"/>
          </a:p>
        </p:txBody>
      </p:sp>
      <p:sp>
        <p:nvSpPr>
          <p:cNvPr id="4" name="Espace réservé du numéro de diapositive 3"/>
          <p:cNvSpPr>
            <a:spLocks noGrp="1"/>
          </p:cNvSpPr>
          <p:nvPr>
            <p:ph type="sldNum" sz="quarter" idx="10"/>
          </p:nvPr>
        </p:nvSpPr>
        <p:spPr/>
        <p:txBody>
          <a:bodyPr/>
          <a:lstStyle/>
          <a:p>
            <a:fld id="{1F197A0A-C2BD-4311-BA47-8ADC1497F576}" type="slidenum">
              <a:rPr lang="fr-FR" smtClean="0"/>
              <a:t>11</a:t>
            </a:fld>
            <a:endParaRPr lang="fr-FR"/>
          </a:p>
        </p:txBody>
      </p:sp>
    </p:spTree>
    <p:extLst>
      <p:ext uri="{BB962C8B-B14F-4D97-AF65-F5344CB8AC3E}">
        <p14:creationId xmlns:p14="http://schemas.microsoft.com/office/powerpoint/2010/main" val="212130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Thus, seven of eight urban citizens breathe air that fails to meet WHO safe levels. [1]</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Exposure to outdoor fine particulate matter (PM2.5) is estimated to cause 3.7 million premature deaths annually [2] and exposure to ozone is responsible for approximately 150 000 deaths annually from respiratory conditions [3].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This results in a cost of 3.5 trillion USD each year for OECD societies plus China and India.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In China, deaths due to outdoor air pollution from transport rose by 5 percent from 2005 to 2010, and, in India, this number increased by 12 percent.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Private cars are responsible up to 70 percent of urban air pollution even if they account for less than one-third of trips in cities worldwide. [1] </a:t>
            </a:r>
          </a:p>
          <a:p>
            <a:r>
              <a:rPr lang="en-GB" sz="1200" kern="1200" dirty="0" smtClean="0">
                <a:solidFill>
                  <a:schemeClr val="tx1"/>
                </a:solidFill>
                <a:effectLst/>
                <a:latin typeface="+mn-lt"/>
                <a:ea typeface="+mn-ea"/>
                <a:cs typeface="+mn-cs"/>
              </a:rPr>
              <a:t>Between 1970 and 2010, global GHG emissions in the transport sector increased 2.5 times and were responsible for about 23% of total energy-related CO2 emissions [4].</a:t>
            </a:r>
            <a:r>
              <a:rPr lang="en-GB" sz="1200" i="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Transport is the fastest growing consumer of fossil fuels and the fastest growing source of CO2 emissions. With 1 billion cars already on the road, the problem is now huge and growing. By 2050, it has been estimated that the global vehicle fleet could triple to 2 billion cars, with the number of trucks doubling [4]. </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Energy-related CO2 emissions are defined as emissions related to the combustion of fossil fuels (liquid fuels, natural gas, and coal).</a:t>
            </a:r>
            <a:br>
              <a:rPr lang="en-GB" sz="1200" kern="1200" dirty="0" smtClean="0">
                <a:solidFill>
                  <a:schemeClr val="tx1"/>
                </a:solidFill>
                <a:effectLst/>
                <a:latin typeface="+mn-lt"/>
                <a:ea typeface="+mn-ea"/>
                <a:cs typeface="+mn-cs"/>
              </a:rPr>
            </a:b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The Human Development Index (HDI) was developed by the United Nations as a metric to assess the social and economic development levels of countries. Four principal areas of examination are used to rank countries: mean years of schooling, expected years of schooling, life expectancy at birth and gross national income per capita.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[1] The Global Opportunity Report, Global Opportunity Network 2016</a:t>
            </a:r>
            <a:endParaRPr lang="fr-FR"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[2] World Health Organization. Mortality from ambient air pollution for 2012, 2014</a:t>
            </a:r>
            <a:endParaRPr lang="fr-F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[3] REDUCING GLOBAL HEALTH RISKS Through mitigation of short-lived climate pollutants, WHO, 2015</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[4] Climate change 2014: Mitigation of climate change contribution of Working Group 3 to the Fifth Assessment Report of the Intergovernmental Panel on Climate Change, Cambridge University Press, 2014</a:t>
            </a: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1F197A0A-C2BD-4311-BA47-8ADC1497F576}" type="slidenum">
              <a:rPr lang="fr-FR" smtClean="0"/>
              <a:t>12</a:t>
            </a:fld>
            <a:endParaRPr lang="fr-FR"/>
          </a:p>
        </p:txBody>
      </p:sp>
    </p:spTree>
    <p:extLst>
      <p:ext uri="{BB962C8B-B14F-4D97-AF65-F5344CB8AC3E}">
        <p14:creationId xmlns:p14="http://schemas.microsoft.com/office/powerpoint/2010/main" val="2158600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A major global demographic trend is global population growth. According to the United Nations, world population is projected to reach between 8 billion and 9.6 billion by 2050. </a:t>
            </a:r>
          </a:p>
          <a:p>
            <a:r>
              <a:rPr lang="en-GB" sz="1200" kern="1200" dirty="0" smtClean="0">
                <a:solidFill>
                  <a:schemeClr val="tx1"/>
                </a:solidFill>
                <a:effectLst/>
                <a:latin typeface="+mn-lt"/>
                <a:ea typeface="+mn-ea"/>
                <a:cs typeface="+mn-cs"/>
              </a:rPr>
              <a:t>The second major demographic trend analysed in the literature is that the population of high-income countries (mainly in Europe, North America and Eastern Asia) will increasingly be an ageing population. The United Nations project that in high-income countries, by 2030, one in eight people will be 65 or above. [5] Facing this demographic change, some sectors are evolving to adapt to the needs of senior citizens. As the mobility sector is one that is core to their future level of dependency, it should be addressed consciously.</a:t>
            </a:r>
          </a:p>
          <a:p>
            <a:r>
              <a:rPr lang="en-GB" sz="1200" kern="1200" dirty="0" smtClean="0">
                <a:solidFill>
                  <a:schemeClr val="tx1"/>
                </a:solidFill>
                <a:effectLst/>
                <a:latin typeface="+mn-lt"/>
                <a:ea typeface="+mn-ea"/>
                <a:cs typeface="+mn-cs"/>
              </a:rPr>
              <a:t>However, by 2050, developing countries will be ageing as fast as the West is now.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This phenomenon will have four consequences: a higher absolute number of elderly citizens, longer healthy life expectancies, a larger share of elderly people in the population, and lower numbers of working-age individuals. [4]</a:t>
            </a:r>
            <a:endParaRPr lang="fr-FR"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Owing to ageing populations worldwide, the dependency ratio (the ratio of the population aged 65 and above, as well as under 15, to the working-age population aged 15–64 required to support them) is set to rise in the European Union more than in the world as a whole over the next 25 years.</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[4] Anderson &amp; Hussey 2000; Bloom et al. 2011</a:t>
            </a:r>
            <a:endParaRPr lang="fr-FR"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[5] Beard et al. 2011; Chief of Force Development 2009</a:t>
            </a: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1F197A0A-C2BD-4311-BA47-8ADC1497F576}" type="slidenum">
              <a:rPr lang="fr-FR" smtClean="0"/>
              <a:t>13</a:t>
            </a:fld>
            <a:endParaRPr lang="fr-FR"/>
          </a:p>
        </p:txBody>
      </p:sp>
    </p:spTree>
    <p:extLst>
      <p:ext uri="{BB962C8B-B14F-4D97-AF65-F5344CB8AC3E}">
        <p14:creationId xmlns:p14="http://schemas.microsoft.com/office/powerpoint/2010/main" val="19800381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14</a:t>
            </a:fld>
            <a:endParaRPr lang="fr-FR"/>
          </a:p>
        </p:txBody>
      </p:sp>
    </p:spTree>
    <p:extLst>
      <p:ext uri="{BB962C8B-B14F-4D97-AF65-F5344CB8AC3E}">
        <p14:creationId xmlns:p14="http://schemas.microsoft.com/office/powerpoint/2010/main" val="2787828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For example, a company that finds a solution to a social problem which it was previously foreign has a positive impact, conversely if it is the cause of the problem or participates and that it repaired the partially its impact remains negative.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a:t>
            </a:r>
            <a:r>
              <a:rPr lang="en-US" sz="1200" b="1" dirty="0" smtClean="0"/>
              <a:t>Impact</a:t>
            </a:r>
            <a:r>
              <a:rPr lang="en-US" sz="1200" dirty="0" smtClean="0"/>
              <a:t>” involves all the </a:t>
            </a:r>
            <a:r>
              <a:rPr lang="en-US" sz="1200" b="1" dirty="0" smtClean="0"/>
              <a:t>consequences</a:t>
            </a:r>
            <a:r>
              <a:rPr lang="en-US" sz="1200" dirty="0" smtClean="0"/>
              <a:t> (developments, inflections, changes, ruptures) of an activity on both its direct and indirect stakeholders, and on society and the environment in general. It can be </a:t>
            </a:r>
            <a:r>
              <a:rPr lang="en-US" sz="1200" b="1" dirty="0" smtClean="0"/>
              <a:t>positive</a:t>
            </a:r>
            <a:r>
              <a:rPr lang="en-US" sz="1200" dirty="0" smtClean="0"/>
              <a:t> when all these consequences are reflected in terms of </a:t>
            </a:r>
            <a:r>
              <a:rPr lang="en-US" sz="1200" b="1" dirty="0" smtClean="0"/>
              <a:t>individual well-being</a:t>
            </a:r>
            <a:r>
              <a:rPr lang="en-US" sz="1200" dirty="0" smtClean="0"/>
              <a:t> (</a:t>
            </a:r>
            <a:r>
              <a:rPr lang="en-US" sz="1200" dirty="0" err="1" smtClean="0"/>
              <a:t>eg</a:t>
            </a:r>
            <a:r>
              <a:rPr lang="en-US" sz="1200" dirty="0" smtClean="0"/>
              <a:t>. Solving a public health problem), </a:t>
            </a:r>
            <a:r>
              <a:rPr lang="en-US" sz="1200" b="1" dirty="0" smtClean="0"/>
              <a:t>ability to create sustainable living conditions </a:t>
            </a:r>
            <a:r>
              <a:rPr lang="en-US" sz="1200" dirty="0" smtClean="0"/>
              <a:t>(</a:t>
            </a:r>
            <a:r>
              <a:rPr lang="en-US" sz="1200" dirty="0" err="1" smtClean="0"/>
              <a:t>eg</a:t>
            </a:r>
            <a:r>
              <a:rPr lang="en-US" sz="1200" dirty="0" smtClean="0"/>
              <a:t>. Regenerating the environment) or </a:t>
            </a:r>
            <a:r>
              <a:rPr lang="en-US" sz="1200" b="1" dirty="0" smtClean="0"/>
              <a:t>strengthening the inclusiveness </a:t>
            </a:r>
            <a:r>
              <a:rPr lang="en-US" sz="1200" dirty="0" smtClean="0"/>
              <a:t>of society (</a:t>
            </a:r>
            <a:r>
              <a:rPr lang="en-US" sz="1200" dirty="0" err="1" smtClean="0"/>
              <a:t>eg</a:t>
            </a:r>
            <a:r>
              <a:rPr lang="en-US" sz="1200" dirty="0" smtClean="0"/>
              <a:t>. maximizing social cohesion). </a:t>
            </a:r>
          </a:p>
          <a:p>
            <a:pPr marL="0" indent="0" algn="ctr">
              <a:buNone/>
            </a:pPr>
            <a:endParaRPr lang="en-US" sz="1200" dirty="0" smtClean="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15</a:t>
            </a:fld>
            <a:endParaRPr lang="fr-FR"/>
          </a:p>
        </p:txBody>
      </p:sp>
    </p:spTree>
    <p:extLst>
      <p:ext uri="{BB962C8B-B14F-4D97-AF65-F5344CB8AC3E}">
        <p14:creationId xmlns:p14="http://schemas.microsoft.com/office/powerpoint/2010/main" val="18019514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Laser: </a:t>
            </a:r>
            <a:r>
              <a:rPr lang="en-US" sz="1200" b="0" i="0" kern="1200" dirty="0" err="1" smtClean="0">
                <a:solidFill>
                  <a:schemeClr val="tx1"/>
                </a:solidFill>
                <a:effectLst/>
                <a:latin typeface="+mn-lt"/>
                <a:ea typeface="+mn-ea"/>
                <a:cs typeface="+mn-cs"/>
              </a:rPr>
              <a:t>En</a:t>
            </a:r>
            <a:r>
              <a:rPr lang="en-US" sz="1200" b="0" i="0" kern="1200" dirty="0" smtClean="0">
                <a:solidFill>
                  <a:schemeClr val="tx1"/>
                </a:solidFill>
                <a:effectLst/>
                <a:latin typeface="+mn-lt"/>
                <a:ea typeface="+mn-ea"/>
                <a:cs typeface="+mn-cs"/>
              </a:rPr>
              <a:t> 1917,</a:t>
            </a:r>
            <a:r>
              <a:rPr lang="en-US" sz="1200" b="0" i="0" kern="1200" baseline="0" dirty="0" smtClean="0">
                <a:solidFill>
                  <a:schemeClr val="tx1"/>
                </a:solidFill>
                <a:effectLst/>
                <a:latin typeface="+mn-lt"/>
                <a:ea typeface="+mn-ea"/>
                <a:cs typeface="+mn-cs"/>
              </a:rPr>
              <a:t> Albert Einstein </a:t>
            </a:r>
            <a:r>
              <a:rPr lang="en-US" sz="1200" b="0" i="0" kern="1200" baseline="0" dirty="0" err="1" smtClean="0">
                <a:solidFill>
                  <a:schemeClr val="tx1"/>
                </a:solidFill>
                <a:effectLst/>
                <a:latin typeface="+mn-lt"/>
                <a:ea typeface="+mn-ea"/>
                <a:cs typeface="+mn-cs"/>
              </a:rPr>
              <a:t>prédit</a:t>
            </a:r>
            <a:r>
              <a:rPr lang="en-US" sz="1200" b="0" i="0" kern="1200" baseline="0" dirty="0" smtClean="0">
                <a:solidFill>
                  <a:schemeClr val="tx1"/>
                </a:solidFill>
                <a:effectLst/>
                <a:latin typeface="+mn-lt"/>
                <a:ea typeface="+mn-ea"/>
                <a:cs typeface="+mn-cs"/>
              </a:rPr>
              <a:t> que le laser </a:t>
            </a:r>
            <a:r>
              <a:rPr lang="en-US" sz="1200" b="0" i="0" kern="1200" baseline="0" dirty="0" err="1" smtClean="0">
                <a:solidFill>
                  <a:schemeClr val="tx1"/>
                </a:solidFill>
                <a:effectLst/>
                <a:latin typeface="+mn-lt"/>
                <a:ea typeface="+mn-ea"/>
                <a:cs typeface="+mn-cs"/>
              </a:rPr>
              <a:t>peut</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exister</a:t>
            </a:r>
            <a:r>
              <a:rPr lang="en-US" sz="1200" b="0" i="0" kern="1200" baseline="0" dirty="0" smtClean="0">
                <a:solidFill>
                  <a:schemeClr val="tx1"/>
                </a:solidFill>
                <a:effectLst/>
                <a:latin typeface="+mn-lt"/>
                <a:ea typeface="+mn-ea"/>
                <a:cs typeface="+mn-cs"/>
              </a:rPr>
              <a:t>. </a:t>
            </a:r>
            <a:br>
              <a:rPr lang="en-US" sz="1200" b="0" i="0" kern="1200" baseline="0" dirty="0" smtClean="0">
                <a:solidFill>
                  <a:schemeClr val="tx1"/>
                </a:solidFill>
                <a:effectLst/>
                <a:latin typeface="+mn-lt"/>
                <a:ea typeface="+mn-ea"/>
                <a:cs typeface="+mn-cs"/>
              </a:rPr>
            </a:br>
            <a:r>
              <a:rPr lang="en-US" sz="1200" b="0" i="0" kern="1200" baseline="0" dirty="0" err="1" smtClean="0">
                <a:solidFill>
                  <a:schemeClr val="tx1"/>
                </a:solidFill>
                <a:effectLst/>
                <a:latin typeface="+mn-lt"/>
                <a:ea typeface="+mn-ea"/>
                <a:cs typeface="+mn-cs"/>
              </a:rPr>
              <a:t>En</a:t>
            </a:r>
            <a:r>
              <a:rPr lang="en-US" sz="1200" b="0" i="0" kern="1200" baseline="0" dirty="0" smtClean="0">
                <a:solidFill>
                  <a:schemeClr val="tx1"/>
                </a:solidFill>
                <a:effectLst/>
                <a:latin typeface="+mn-lt"/>
                <a:ea typeface="+mn-ea"/>
                <a:cs typeface="+mn-cs"/>
              </a:rPr>
              <a:t> 1960: creation du premier laser (43 </a:t>
            </a:r>
            <a:r>
              <a:rPr lang="en-US" sz="1200" b="0" i="0" kern="1200" baseline="0" dirty="0" err="1" smtClean="0">
                <a:solidFill>
                  <a:schemeClr val="tx1"/>
                </a:solidFill>
                <a:effectLst/>
                <a:latin typeface="+mn-lt"/>
                <a:ea typeface="+mn-ea"/>
                <a:cs typeface="+mn-cs"/>
              </a:rPr>
              <a:t>ans</a:t>
            </a:r>
            <a:r>
              <a:rPr lang="en-US" sz="1200" b="0" i="0" kern="1200" baseline="0" dirty="0" smtClean="0">
                <a:solidFill>
                  <a:schemeClr val="tx1"/>
                </a:solidFill>
                <a:effectLst/>
                <a:latin typeface="+mn-lt"/>
                <a:ea typeface="+mn-ea"/>
                <a:cs typeface="+mn-cs"/>
              </a:rPr>
              <a:t> plus </a:t>
            </a:r>
            <a:r>
              <a:rPr lang="en-US" sz="1200" b="0" i="0" kern="1200" baseline="0" dirty="0" err="1" smtClean="0">
                <a:solidFill>
                  <a:schemeClr val="tx1"/>
                </a:solidFill>
                <a:effectLst/>
                <a:latin typeface="+mn-lt"/>
                <a:ea typeface="+mn-ea"/>
                <a:cs typeface="+mn-cs"/>
              </a:rPr>
              <a:t>tard</a:t>
            </a:r>
            <a:r>
              <a:rPr lang="en-US" sz="1200" b="0" i="0" kern="1200" baseline="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1965: première application (</a:t>
            </a:r>
            <a:r>
              <a:rPr lang="en-US" sz="1200" b="0" i="0" kern="1200" baseline="0" dirty="0" err="1" smtClean="0">
                <a:solidFill>
                  <a:schemeClr val="tx1"/>
                </a:solidFill>
                <a:effectLst/>
                <a:latin typeface="+mn-lt"/>
                <a:ea typeface="+mn-ea"/>
                <a:cs typeface="+mn-cs"/>
              </a:rPr>
              <a:t>percer</a:t>
            </a:r>
            <a:r>
              <a:rPr lang="en-US" sz="1200" b="0" i="0" kern="1200" baseline="0" dirty="0" smtClean="0">
                <a:solidFill>
                  <a:schemeClr val="tx1"/>
                </a:solidFill>
                <a:effectLst/>
                <a:latin typeface="+mn-lt"/>
                <a:ea typeface="+mn-ea"/>
                <a:cs typeface="+mn-cs"/>
              </a:rPr>
              <a:t> un </a:t>
            </a:r>
            <a:r>
              <a:rPr lang="en-US" sz="1200" b="0" i="0" kern="1200" baseline="0" dirty="0" err="1" smtClean="0">
                <a:solidFill>
                  <a:schemeClr val="tx1"/>
                </a:solidFill>
                <a:effectLst/>
                <a:latin typeface="+mn-lt"/>
                <a:ea typeface="+mn-ea"/>
                <a:cs typeface="+mn-cs"/>
              </a:rPr>
              <a:t>trou</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dans</a:t>
            </a:r>
            <a:r>
              <a:rPr lang="en-US" sz="1200" b="0" i="0" kern="1200" baseline="0" dirty="0" smtClean="0">
                <a:solidFill>
                  <a:schemeClr val="tx1"/>
                </a:solidFill>
                <a:effectLst/>
                <a:latin typeface="+mn-lt"/>
                <a:ea typeface="+mn-ea"/>
                <a:cs typeface="+mn-cs"/>
              </a:rPr>
              <a:t> un </a:t>
            </a:r>
            <a:r>
              <a:rPr lang="en-US" sz="1200" b="0" i="0" kern="1200" baseline="0" dirty="0" err="1" smtClean="0">
                <a:solidFill>
                  <a:schemeClr val="tx1"/>
                </a:solidFill>
                <a:effectLst/>
                <a:latin typeface="+mn-lt"/>
                <a:ea typeface="+mn-ea"/>
                <a:cs typeface="+mn-cs"/>
              </a:rPr>
              <a:t>diamant</a:t>
            </a:r>
            <a:r>
              <a:rPr lang="en-US" sz="1200" b="0" i="0" kern="1200" baseline="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Applications: Information&amp; Communication (printers, optic fiber), industry (cutting), medicine (microsurgery)…</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16</a:t>
            </a:fld>
            <a:endParaRPr lang="fr-FR"/>
          </a:p>
        </p:txBody>
      </p:sp>
    </p:spTree>
    <p:extLst>
      <p:ext uri="{BB962C8B-B14F-4D97-AF65-F5344CB8AC3E}">
        <p14:creationId xmlns:p14="http://schemas.microsoft.com/office/powerpoint/2010/main" val="2203374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18</a:t>
            </a:fld>
            <a:endParaRPr lang="fr-FR"/>
          </a:p>
        </p:txBody>
      </p:sp>
    </p:spTree>
    <p:extLst>
      <p:ext uri="{BB962C8B-B14F-4D97-AF65-F5344CB8AC3E}">
        <p14:creationId xmlns:p14="http://schemas.microsoft.com/office/powerpoint/2010/main" val="31484674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19</a:t>
            </a:fld>
            <a:endParaRPr lang="fr-FR"/>
          </a:p>
        </p:txBody>
      </p:sp>
    </p:spTree>
    <p:extLst>
      <p:ext uri="{BB962C8B-B14F-4D97-AF65-F5344CB8AC3E}">
        <p14:creationId xmlns:p14="http://schemas.microsoft.com/office/powerpoint/2010/main" val="21531436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20</a:t>
            </a:fld>
            <a:endParaRPr lang="fr-FR"/>
          </a:p>
        </p:txBody>
      </p:sp>
    </p:spTree>
    <p:extLst>
      <p:ext uri="{BB962C8B-B14F-4D97-AF65-F5344CB8AC3E}">
        <p14:creationId xmlns:p14="http://schemas.microsoft.com/office/powerpoint/2010/main" val="7629931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21</a:t>
            </a:fld>
            <a:endParaRPr lang="fr-FR"/>
          </a:p>
        </p:txBody>
      </p:sp>
    </p:spTree>
    <p:extLst>
      <p:ext uri="{BB962C8B-B14F-4D97-AF65-F5344CB8AC3E}">
        <p14:creationId xmlns:p14="http://schemas.microsoft.com/office/powerpoint/2010/main" val="3897899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indent="-171450">
              <a:buFontTx/>
              <a:buChar char="-"/>
            </a:pPr>
            <a:r>
              <a:rPr lang="fr-FR" dirty="0" err="1" smtClean="0"/>
              <a:t>Engineer</a:t>
            </a:r>
            <a:r>
              <a:rPr lang="fr-FR" dirty="0" smtClean="0"/>
              <a:t>,</a:t>
            </a:r>
            <a:r>
              <a:rPr lang="fr-FR" baseline="0" dirty="0" smtClean="0"/>
              <a:t> </a:t>
            </a:r>
            <a:r>
              <a:rPr lang="fr-FR" baseline="0" dirty="0" err="1" smtClean="0"/>
              <a:t>specialized</a:t>
            </a:r>
            <a:r>
              <a:rPr lang="fr-FR" baseline="0" dirty="0" smtClean="0"/>
              <a:t> in </a:t>
            </a:r>
            <a:r>
              <a:rPr lang="fr-FR" baseline="0" dirty="0" err="1" smtClean="0"/>
              <a:t>wave</a:t>
            </a:r>
            <a:r>
              <a:rPr lang="fr-FR" baseline="0" dirty="0" smtClean="0"/>
              <a:t> </a:t>
            </a:r>
            <a:r>
              <a:rPr lang="fr-FR" baseline="0" dirty="0" err="1" smtClean="0"/>
              <a:t>physics</a:t>
            </a:r>
            <a:r>
              <a:rPr lang="fr-FR" baseline="0" dirty="0" smtClean="0"/>
              <a:t> and neurosciences</a:t>
            </a:r>
          </a:p>
          <a:p>
            <a:pPr marL="171450" indent="-171450">
              <a:buFontTx/>
              <a:buChar char="-"/>
            </a:pPr>
            <a:r>
              <a:rPr lang="fr-FR" baseline="0" dirty="0" err="1" smtClean="0"/>
              <a:t>Founder</a:t>
            </a:r>
            <a:r>
              <a:rPr lang="fr-FR" baseline="0" dirty="0" smtClean="0"/>
              <a:t> of SoScience</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a:t>
            </a:fld>
            <a:endParaRPr lang="fr-FR"/>
          </a:p>
        </p:txBody>
      </p:sp>
    </p:spTree>
    <p:extLst>
      <p:ext uri="{BB962C8B-B14F-4D97-AF65-F5344CB8AC3E}">
        <p14:creationId xmlns:p14="http://schemas.microsoft.com/office/powerpoint/2010/main" val="35420025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22</a:t>
            </a:fld>
            <a:endParaRPr lang="fr-FR"/>
          </a:p>
        </p:txBody>
      </p:sp>
    </p:spTree>
    <p:extLst>
      <p:ext uri="{BB962C8B-B14F-4D97-AF65-F5344CB8AC3E}">
        <p14:creationId xmlns:p14="http://schemas.microsoft.com/office/powerpoint/2010/main" val="38881536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23</a:t>
            </a:fld>
            <a:endParaRPr lang="fr-FR"/>
          </a:p>
        </p:txBody>
      </p:sp>
    </p:spTree>
    <p:extLst>
      <p:ext uri="{BB962C8B-B14F-4D97-AF65-F5344CB8AC3E}">
        <p14:creationId xmlns:p14="http://schemas.microsoft.com/office/powerpoint/2010/main" val="563294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24</a:t>
            </a:fld>
            <a:endParaRPr lang="fr-FR"/>
          </a:p>
        </p:txBody>
      </p:sp>
    </p:spTree>
    <p:extLst>
      <p:ext uri="{BB962C8B-B14F-4D97-AF65-F5344CB8AC3E}">
        <p14:creationId xmlns:p14="http://schemas.microsoft.com/office/powerpoint/2010/main" val="28732910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25</a:t>
            </a:fld>
            <a:endParaRPr lang="fr-FR"/>
          </a:p>
        </p:txBody>
      </p:sp>
    </p:spTree>
    <p:extLst>
      <p:ext uri="{BB962C8B-B14F-4D97-AF65-F5344CB8AC3E}">
        <p14:creationId xmlns:p14="http://schemas.microsoft.com/office/powerpoint/2010/main" val="3187765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26</a:t>
            </a:fld>
            <a:endParaRPr lang="fr-FR"/>
          </a:p>
        </p:txBody>
      </p:sp>
    </p:spTree>
    <p:extLst>
      <p:ext uri="{BB962C8B-B14F-4D97-AF65-F5344CB8AC3E}">
        <p14:creationId xmlns:p14="http://schemas.microsoft.com/office/powerpoint/2010/main" val="42730628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27</a:t>
            </a:fld>
            <a:endParaRPr lang="fr-FR"/>
          </a:p>
        </p:txBody>
      </p:sp>
    </p:spTree>
    <p:extLst>
      <p:ext uri="{BB962C8B-B14F-4D97-AF65-F5344CB8AC3E}">
        <p14:creationId xmlns:p14="http://schemas.microsoft.com/office/powerpoint/2010/main" val="5669542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Mainly</a:t>
            </a:r>
            <a:r>
              <a:rPr lang="fr-FR" dirty="0" smtClean="0"/>
              <a:t> </a:t>
            </a:r>
            <a:r>
              <a:rPr lang="fr-FR" dirty="0" err="1" smtClean="0"/>
              <a:t>some</a:t>
            </a:r>
            <a:r>
              <a:rPr lang="fr-FR" baseline="0" dirty="0" smtClean="0"/>
              <a:t> </a:t>
            </a:r>
            <a:r>
              <a:rPr lang="fr-FR" baseline="0" dirty="0" err="1" smtClean="0"/>
              <a:t>labs</a:t>
            </a:r>
            <a:r>
              <a:rPr lang="fr-FR" baseline="0" dirty="0" smtClean="0"/>
              <a:t> of </a:t>
            </a:r>
            <a:r>
              <a:rPr lang="fr-FR" baseline="0" dirty="0" err="1" smtClean="0"/>
              <a:t>very</a:t>
            </a:r>
            <a:r>
              <a:rPr lang="fr-FR" baseline="0" dirty="0" smtClean="0"/>
              <a:t> large and </a:t>
            </a:r>
            <a:r>
              <a:rPr lang="fr-FR" baseline="0" dirty="0" err="1" smtClean="0"/>
              <a:t>reknowed</a:t>
            </a:r>
            <a:r>
              <a:rPr lang="fr-FR" baseline="0" dirty="0" smtClean="0"/>
              <a:t> </a:t>
            </a:r>
            <a:r>
              <a:rPr lang="fr-FR" baseline="0" dirty="0" err="1" smtClean="0"/>
              <a:t>american</a:t>
            </a:r>
            <a:r>
              <a:rPr lang="fr-FR" baseline="0" dirty="0" smtClean="0"/>
              <a:t> </a:t>
            </a:r>
            <a:r>
              <a:rPr lang="fr-FR" baseline="0" dirty="0" err="1" smtClean="0"/>
              <a:t>universities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28</a:t>
            </a:fld>
            <a:endParaRPr lang="fr-FR"/>
          </a:p>
        </p:txBody>
      </p:sp>
    </p:spTree>
    <p:extLst>
      <p:ext uri="{BB962C8B-B14F-4D97-AF65-F5344CB8AC3E}">
        <p14:creationId xmlns:p14="http://schemas.microsoft.com/office/powerpoint/2010/main" val="3189339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Examples include the Tata Nano, a low-cost car produced in India based on a </a:t>
            </a:r>
            <a:r>
              <a:rPr lang="en-US" dirty="0" err="1" smtClean="0"/>
              <a:t>nofrills</a:t>
            </a:r>
            <a:r>
              <a:rPr lang="en-US" dirty="0" smtClean="0"/>
              <a:t> strategy, and the </a:t>
            </a:r>
            <a:r>
              <a:rPr lang="en-US" dirty="0" err="1" smtClean="0"/>
              <a:t>Narayana</a:t>
            </a:r>
            <a:r>
              <a:rPr lang="en-US" dirty="0" smtClean="0"/>
              <a:t> </a:t>
            </a:r>
            <a:r>
              <a:rPr lang="en-US" dirty="0" err="1" smtClean="0"/>
              <a:t>Hrudayalaya</a:t>
            </a:r>
            <a:r>
              <a:rPr lang="en-US" dirty="0" smtClean="0"/>
              <a:t> Cardiac Care Centre which provides heart surgery at a much lower price due to business process innovations. Scaling up requires initiatives that are built around: 1) financially sustainable business models; and 2) participation by lower-income and excluded groups. </a:t>
            </a:r>
          </a:p>
          <a:p>
            <a:r>
              <a:rPr lang="en-US" dirty="0" smtClean="0"/>
              <a:t>A large part of the population has low income levels, hindering citizens’ ability to take advantage of innovation and new technologies. </a:t>
            </a:r>
          </a:p>
          <a:p>
            <a:r>
              <a:rPr lang="en-US" dirty="0" smtClean="0"/>
              <a:t>Companies often lack adequate knowledge on the needs of poor populations.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Infrastructure is in many cases inadequate, making it costly for companies to distribute products to poorer customers</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29</a:t>
            </a:fld>
            <a:endParaRPr lang="fr-FR"/>
          </a:p>
        </p:txBody>
      </p:sp>
    </p:spTree>
    <p:extLst>
      <p:ext uri="{BB962C8B-B14F-4D97-AF65-F5344CB8AC3E}">
        <p14:creationId xmlns:p14="http://schemas.microsoft.com/office/powerpoint/2010/main" val="37680484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30</a:t>
            </a:fld>
            <a:endParaRPr lang="fr-FR"/>
          </a:p>
        </p:txBody>
      </p:sp>
    </p:spTree>
    <p:extLst>
      <p:ext uri="{BB962C8B-B14F-4D97-AF65-F5344CB8AC3E}">
        <p14:creationId xmlns:p14="http://schemas.microsoft.com/office/powerpoint/2010/main" val="12990794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31</a:t>
            </a:fld>
            <a:endParaRPr lang="fr-FR"/>
          </a:p>
        </p:txBody>
      </p:sp>
    </p:spTree>
    <p:extLst>
      <p:ext uri="{BB962C8B-B14F-4D97-AF65-F5344CB8AC3E}">
        <p14:creationId xmlns:p14="http://schemas.microsoft.com/office/powerpoint/2010/main" val="1530988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Jason Pontin = </a:t>
            </a:r>
            <a:r>
              <a:rPr lang="fr-FR" baseline="0" dirty="0" err="1" smtClean="0"/>
              <a:t>chief</a:t>
            </a:r>
            <a:r>
              <a:rPr lang="fr-FR" baseline="0" dirty="0" smtClean="0"/>
              <a:t> </a:t>
            </a:r>
            <a:r>
              <a:rPr lang="fr-FR" baseline="0" dirty="0" err="1" smtClean="0"/>
              <a:t>redactor</a:t>
            </a:r>
            <a:r>
              <a:rPr lang="fr-FR" baseline="0" dirty="0" smtClean="0"/>
              <a:t> of the MIT </a:t>
            </a:r>
            <a:r>
              <a:rPr lang="fr-FR" baseline="0" dirty="0" err="1" smtClean="0"/>
              <a:t>Technology</a:t>
            </a:r>
            <a:r>
              <a:rPr lang="fr-FR" baseline="0" dirty="0" smtClean="0"/>
              <a:t> </a:t>
            </a:r>
            <a:r>
              <a:rPr lang="fr-FR" baseline="0" dirty="0" err="1" smtClean="0"/>
              <a:t>Review</a:t>
            </a:r>
            <a:endParaRPr lang="fr-FR" baseline="0" dirty="0" smtClean="0"/>
          </a:p>
          <a:p>
            <a:r>
              <a:rPr lang="fr-FR" baseline="0" dirty="0" smtClean="0"/>
              <a:t>TED </a:t>
            </a:r>
            <a:r>
              <a:rPr lang="fr-FR" baseline="0" dirty="0" err="1" smtClean="0"/>
              <a:t>conf</a:t>
            </a:r>
            <a:r>
              <a:rPr lang="fr-FR" baseline="0" dirty="0" smtClean="0"/>
              <a:t> février 2013</a:t>
            </a:r>
          </a:p>
          <a:p>
            <a:r>
              <a:rPr lang="fr-FR" baseline="0" dirty="0" smtClean="0"/>
              <a:t>1.35 </a:t>
            </a:r>
            <a:r>
              <a:rPr lang="fr-FR" baseline="0" smtClean="0"/>
              <a:t>– 4.52</a:t>
            </a:r>
          </a:p>
          <a:p>
            <a:r>
              <a:rPr lang="en-US" sz="1200" b="0" i="0" kern="1200" smtClean="0">
                <a:solidFill>
                  <a:schemeClr val="tx1"/>
                </a:solidFill>
                <a:effectLst/>
                <a:latin typeface="+mn-lt"/>
                <a:ea typeface="+mn-ea"/>
                <a:cs typeface="+mn-cs"/>
              </a:rPr>
              <a:t>The first half of the 20th century produced the assembly line and the airplane,penicillin and a vaccine for tuberculosis. In the middle years of the century, polio was eradicated and smallpox eliminated. </a:t>
            </a:r>
          </a:p>
          <a:p>
            <a:r>
              <a:rPr lang="en-US" sz="1200" b="0" i="0" kern="1200" smtClean="0">
                <a:solidFill>
                  <a:schemeClr val="tx1"/>
                </a:solidFill>
                <a:effectLst/>
                <a:latin typeface="+mn-lt"/>
                <a:ea typeface="+mn-ea"/>
                <a:cs typeface="+mn-cs"/>
              </a:rPr>
              <a:t>[…] Blithe optimism about technology's powers has evaporated as big problems we had imagined technology would solve, such as going to Mars, creating clean energy, curing cancer, or feeding the world have come to seem intractably hard.</a:t>
            </a:r>
          </a:p>
          <a:p>
            <a:r>
              <a:rPr lang="en-US" sz="1200" b="0" i="0" kern="1200" smtClean="0">
                <a:solidFill>
                  <a:schemeClr val="tx1"/>
                </a:solidFill>
                <a:effectLst/>
                <a:latin typeface="+mn-lt"/>
                <a:ea typeface="+mn-ea"/>
                <a:cs typeface="+mn-cs"/>
              </a:rPr>
              <a:t>[…] It feels as if technologists have diverted us and enriched themselves with trivial toys, things like iPhones &amp; apps. There's nothing wrong with these things</a:t>
            </a:r>
            <a:r>
              <a:rPr lang="en-US" sz="1200" b="0" i="0" kern="1200" baseline="0" smtClean="0">
                <a:solidFill>
                  <a:schemeClr val="tx1"/>
                </a:solidFill>
                <a:effectLst/>
                <a:latin typeface="+mn-lt"/>
                <a:ea typeface="+mn-ea"/>
                <a:cs typeface="+mn-cs"/>
              </a:rPr>
              <a:t> […] b</a:t>
            </a:r>
            <a:r>
              <a:rPr lang="en-US" sz="1200" b="0" i="0" kern="1200" smtClean="0">
                <a:solidFill>
                  <a:schemeClr val="tx1"/>
                </a:solidFill>
                <a:effectLst/>
                <a:latin typeface="+mn-lt"/>
                <a:ea typeface="+mn-ea"/>
                <a:cs typeface="+mn-cs"/>
              </a:rPr>
              <a:t>ut they don't solve humanity's big problems.</a:t>
            </a:r>
          </a:p>
          <a:p>
            <a:endParaRPr lang="fr-FR" dirty="0" smtClean="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a:t>
            </a:fld>
            <a:endParaRPr lang="fr-FR"/>
          </a:p>
        </p:txBody>
      </p:sp>
    </p:spTree>
    <p:extLst>
      <p:ext uri="{BB962C8B-B14F-4D97-AF65-F5344CB8AC3E}">
        <p14:creationId xmlns:p14="http://schemas.microsoft.com/office/powerpoint/2010/main" val="30948994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Cette entreprise sociale issue du cours de Stanford « Design pour une Accessibilité Extrême » a eu l’idée de recouvrir le sol en terre battue d’une résine qui en rend la surface imperméable. Aux Etats-Unis, cette technique est utilisée en employant de l’huile de lin, un produit qui coûte malheureusement très cher.  </a:t>
            </a:r>
            <a:r>
              <a:rPr lang="fr-FR" sz="1200" kern="1200" dirty="0" err="1" smtClean="0">
                <a:solidFill>
                  <a:schemeClr val="tx1"/>
                </a:solidFill>
                <a:effectLst/>
                <a:latin typeface="+mn-lt"/>
                <a:ea typeface="+mn-ea"/>
                <a:cs typeface="+mn-cs"/>
              </a:rPr>
              <a:t>Earthenable</a:t>
            </a:r>
            <a:r>
              <a:rPr lang="fr-FR" sz="1200" kern="1200" dirty="0" smtClean="0">
                <a:solidFill>
                  <a:schemeClr val="tx1"/>
                </a:solidFill>
                <a:effectLst/>
                <a:latin typeface="+mn-lt"/>
                <a:ea typeface="+mn-ea"/>
                <a:cs typeface="+mn-cs"/>
              </a:rPr>
              <a:t> a donc créé une nouvelle huile à base de matériaux locaux rwandais permettant de rendre les sols imperméables pour seulement 15% du coût de l’huile de lin ! Ainsi l’entreprise propose des sols au Rwanda pour environ 30$, soit dix fois moins cher que ses concurrents. Pour y parvenir, elle a adopté les principes de l’innovation frugale : être ingénieux à tous les niveaux afin de créer un produit bien plus abordable que les produits existants.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effectLst/>
                <a:latin typeface="+mn-lt"/>
                <a:ea typeface="+mn-ea"/>
                <a:cs typeface="+mn-cs"/>
              </a:rPr>
              <a:t>EarthEnable</a:t>
            </a:r>
            <a:r>
              <a:rPr lang="en-US" sz="1200" b="0" i="0" kern="1200" dirty="0" err="1" smtClean="0">
                <a:solidFill>
                  <a:schemeClr val="tx1"/>
                </a:solidFill>
                <a:effectLst/>
                <a:latin typeface="+mn-lt"/>
                <a:ea typeface="+mn-ea"/>
                <a:cs typeface="+mn-cs"/>
              </a:rPr>
              <a:t>'s</a:t>
            </a:r>
            <a:r>
              <a:rPr lang="en-US" sz="1200" b="0" i="0" kern="1200" dirty="0" smtClean="0">
                <a:solidFill>
                  <a:schemeClr val="tx1"/>
                </a:solidFill>
                <a:effectLst/>
                <a:latin typeface="+mn-lt"/>
                <a:ea typeface="+mn-ea"/>
                <a:cs typeface="+mn-cs"/>
              </a:rPr>
              <a:t> (2013) mission is to provide healthy and affordable floors to the 80% of Rwandans who can only afford to have a dirt floor in their home. Concrete has been shown to reduce diarrhea by 49% and parasitic infections by 78% (</a:t>
            </a:r>
            <a:r>
              <a:rPr lang="en-US" sz="1200" b="0" i="0" kern="1200" dirty="0" err="1" smtClean="0">
                <a:solidFill>
                  <a:schemeClr val="tx1"/>
                </a:solidFill>
                <a:effectLst/>
                <a:latin typeface="+mn-lt"/>
                <a:ea typeface="+mn-ea"/>
                <a:cs typeface="+mn-cs"/>
              </a:rPr>
              <a:t>Gertler</a:t>
            </a:r>
            <a:r>
              <a:rPr lang="en-US" sz="1200" b="0" i="0" kern="1200" dirty="0" smtClean="0">
                <a:solidFill>
                  <a:schemeClr val="tx1"/>
                </a:solidFill>
                <a:effectLst/>
                <a:latin typeface="+mn-lt"/>
                <a:ea typeface="+mn-ea"/>
                <a:cs typeface="+mn-cs"/>
              </a:rPr>
              <a:t> et al., 2009), but a concrete floor costs $300-500 for a small Rwandan home. Meanwhile, </a:t>
            </a:r>
            <a:r>
              <a:rPr lang="en-US" sz="1200" b="0" i="0" kern="1200" dirty="0" err="1" smtClean="0">
                <a:solidFill>
                  <a:schemeClr val="tx1"/>
                </a:solidFill>
                <a:effectLst/>
                <a:latin typeface="+mn-lt"/>
                <a:ea typeface="+mn-ea"/>
                <a:cs typeface="+mn-cs"/>
              </a:rPr>
              <a:t>EarthEnable's</a:t>
            </a:r>
            <a:r>
              <a:rPr lang="en-US" sz="1200" b="0" i="0" kern="1200" dirty="0" smtClean="0">
                <a:solidFill>
                  <a:schemeClr val="tx1"/>
                </a:solidFill>
                <a:effectLst/>
                <a:latin typeface="+mn-lt"/>
                <a:ea typeface="+mn-ea"/>
                <a:cs typeface="+mn-cs"/>
              </a:rPr>
              <a:t> earthen floors cost only $30 dollars for the same area.</a:t>
            </a:r>
            <a:endParaRPr lang="fr-FR" sz="1200" kern="1200" dirty="0" smtClean="0">
              <a:solidFill>
                <a:schemeClr val="tx1"/>
              </a:solidFill>
              <a:effectLst/>
              <a:latin typeface="+mn-lt"/>
              <a:ea typeface="+mn-ea"/>
              <a:cs typeface="+mn-cs"/>
            </a:endParaRPr>
          </a:p>
          <a:p>
            <a:r>
              <a:rPr lang="fr-FR" sz="1200" u="sng" kern="1200" dirty="0" smtClean="0">
                <a:solidFill>
                  <a:schemeClr val="tx1"/>
                </a:solidFill>
                <a:effectLst/>
                <a:latin typeface="+mn-lt"/>
                <a:ea typeface="+mn-ea"/>
                <a:cs typeface="+mn-cs"/>
                <a:hlinkClick r:id="rId3"/>
              </a:rPr>
              <a:t>http://extreme.stanford.edu/projects/earthenable</a:t>
            </a:r>
            <a:r>
              <a:rPr lang="fr-F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32</a:t>
            </a:fld>
            <a:endParaRPr lang="fr-FR"/>
          </a:p>
        </p:txBody>
      </p:sp>
    </p:spTree>
    <p:extLst>
      <p:ext uri="{BB962C8B-B14F-4D97-AF65-F5344CB8AC3E}">
        <p14:creationId xmlns:p14="http://schemas.microsoft.com/office/powerpoint/2010/main" val="37156729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Examples include the Tata Nano, a low-cost car produced in India based on a </a:t>
            </a:r>
            <a:r>
              <a:rPr lang="en-US" dirty="0" err="1" smtClean="0"/>
              <a:t>nofrills</a:t>
            </a:r>
            <a:r>
              <a:rPr lang="en-US" dirty="0" smtClean="0"/>
              <a:t> strategy, and the </a:t>
            </a:r>
            <a:r>
              <a:rPr lang="en-US" dirty="0" err="1" smtClean="0"/>
              <a:t>Narayana</a:t>
            </a:r>
            <a:r>
              <a:rPr lang="en-US" dirty="0" smtClean="0"/>
              <a:t> </a:t>
            </a:r>
            <a:r>
              <a:rPr lang="en-US" dirty="0" err="1" smtClean="0"/>
              <a:t>Hrudayalaya</a:t>
            </a:r>
            <a:r>
              <a:rPr lang="en-US" dirty="0" smtClean="0"/>
              <a:t> Cardiac Care Centre which provides heart surgery at a much lower price due to business process innovations. Scaling up requires initiatives that are built around: 1) financially sustainable business models; and 2) participation by lower-income and excluded groups. </a:t>
            </a:r>
          </a:p>
          <a:p>
            <a:r>
              <a:rPr lang="en-US" dirty="0" smtClean="0"/>
              <a:t>A large part of the population has low income levels, hindering citizens’ ability to take advantage of innovation and new technologies. </a:t>
            </a:r>
          </a:p>
          <a:p>
            <a:r>
              <a:rPr lang="en-US" dirty="0" smtClean="0"/>
              <a:t>Companies often lack adequate knowledge on the needs of poor populations.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Infrastructure is in many cases inadequate, making it costly for companies to distribute products to poorer customers</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33</a:t>
            </a:fld>
            <a:endParaRPr lang="fr-FR"/>
          </a:p>
        </p:txBody>
      </p:sp>
    </p:spTree>
    <p:extLst>
      <p:ext uri="{BB962C8B-B14F-4D97-AF65-F5344CB8AC3E}">
        <p14:creationId xmlns:p14="http://schemas.microsoft.com/office/powerpoint/2010/main" val="2442411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Frugal innovation </a:t>
            </a:r>
            <a:r>
              <a:rPr lang="fr-FR" dirty="0" err="1" smtClean="0"/>
              <a:t>concentrate</a:t>
            </a:r>
            <a:r>
              <a:rPr lang="fr-FR" baseline="0" dirty="0" smtClean="0"/>
              <a:t> on the final </a:t>
            </a:r>
            <a:r>
              <a:rPr lang="fr-FR" baseline="0" dirty="0" err="1" smtClean="0"/>
              <a:t>product</a:t>
            </a:r>
            <a:r>
              <a:rPr lang="fr-FR" baseline="0" dirty="0" smtClean="0"/>
              <a:t>: </a:t>
            </a:r>
            <a:r>
              <a:rPr lang="fr-FR" baseline="0" dirty="0" err="1" smtClean="0"/>
              <a:t>it</a:t>
            </a:r>
            <a:r>
              <a:rPr lang="fr-FR" baseline="0" dirty="0" smtClean="0"/>
              <a:t> </a:t>
            </a:r>
            <a:r>
              <a:rPr lang="fr-FR" baseline="0" dirty="0" err="1" smtClean="0"/>
              <a:t>intends</a:t>
            </a:r>
            <a:r>
              <a:rPr lang="fr-FR" baseline="0" dirty="0" smtClean="0"/>
              <a:t> to do simple, cheap et </a:t>
            </a:r>
            <a:r>
              <a:rPr lang="fr-FR" baseline="0" dirty="0" err="1" smtClean="0"/>
              <a:t>robust</a:t>
            </a:r>
            <a:r>
              <a:rPr lang="fr-FR" baseline="0" dirty="0" smtClean="0"/>
              <a:t> </a:t>
            </a:r>
            <a:r>
              <a:rPr lang="fr-FR" baseline="0" dirty="0" err="1" smtClean="0"/>
              <a:t>product</a:t>
            </a:r>
            <a:r>
              <a:rPr lang="fr-FR" baseline="0" dirty="0" smtClean="0"/>
              <a:t>. </a:t>
            </a:r>
            <a:r>
              <a:rPr lang="fr-FR" baseline="0" dirty="0" err="1" smtClean="0"/>
              <a:t>Then</a:t>
            </a:r>
            <a:r>
              <a:rPr lang="fr-FR" baseline="0" dirty="0" smtClean="0"/>
              <a:t> </a:t>
            </a:r>
            <a:r>
              <a:rPr lang="fr-FR" baseline="0" dirty="0" err="1" smtClean="0"/>
              <a:t>it</a:t>
            </a:r>
            <a:r>
              <a:rPr lang="fr-FR" baseline="0" dirty="0" smtClean="0"/>
              <a:t> if </a:t>
            </a:r>
            <a:r>
              <a:rPr lang="fr-FR" baseline="0" dirty="0" err="1" smtClean="0"/>
              <a:t>often</a:t>
            </a:r>
            <a:r>
              <a:rPr lang="fr-FR" baseline="0" dirty="0" smtClean="0"/>
              <a:t> </a:t>
            </a:r>
            <a:r>
              <a:rPr lang="fr-FR" baseline="0" dirty="0" err="1" smtClean="0"/>
              <a:t>used</a:t>
            </a:r>
            <a:r>
              <a:rPr lang="fr-FR" baseline="0" dirty="0" smtClean="0"/>
              <a:t> in </a:t>
            </a:r>
            <a:r>
              <a:rPr lang="fr-FR" baseline="0" dirty="0" err="1" smtClean="0"/>
              <a:t>order</a:t>
            </a:r>
            <a:r>
              <a:rPr lang="fr-FR" baseline="0" dirty="0" smtClean="0"/>
              <a:t> to </a:t>
            </a:r>
            <a:r>
              <a:rPr lang="fr-FR" baseline="0" dirty="0" err="1" smtClean="0"/>
              <a:t>adress</a:t>
            </a:r>
            <a:r>
              <a:rPr lang="fr-FR" baseline="0" dirty="0" smtClean="0"/>
              <a:t> the BoP </a:t>
            </a:r>
            <a:r>
              <a:rPr lang="fr-FR" baseline="0" dirty="0" err="1" smtClean="0"/>
              <a:t>market</a:t>
            </a:r>
            <a:r>
              <a:rPr lang="fr-FR" baseline="0" dirty="0" smtClean="0"/>
              <a:t> </a:t>
            </a:r>
            <a:r>
              <a:rPr lang="fr-FR" baseline="0" dirty="0" err="1" smtClean="0"/>
              <a:t>however</a:t>
            </a:r>
            <a:r>
              <a:rPr lang="fr-FR" baseline="0" dirty="0" smtClean="0"/>
              <a:t> </a:t>
            </a:r>
            <a:r>
              <a:rPr lang="fr-FR" baseline="0" dirty="0" err="1" smtClean="0"/>
              <a:t>it</a:t>
            </a:r>
            <a:r>
              <a:rPr lang="fr-FR" baseline="0" dirty="0" smtClean="0"/>
              <a:t> </a:t>
            </a:r>
            <a:r>
              <a:rPr lang="fr-FR" baseline="0" dirty="0" err="1" smtClean="0"/>
              <a:t>is</a:t>
            </a:r>
            <a:r>
              <a:rPr lang="fr-FR" baseline="0" dirty="0" smtClean="0"/>
              <a:t> </a:t>
            </a:r>
            <a:r>
              <a:rPr lang="fr-FR" baseline="0" dirty="0" err="1" smtClean="0"/>
              <a:t>also</a:t>
            </a:r>
            <a:r>
              <a:rPr lang="fr-FR" baseline="0" dirty="0" smtClean="0"/>
              <a:t> a concept </a:t>
            </a:r>
            <a:r>
              <a:rPr lang="fr-FR" baseline="0" dirty="0" err="1" smtClean="0"/>
              <a:t>really</a:t>
            </a:r>
            <a:r>
              <a:rPr lang="fr-FR" baseline="0" dirty="0" smtClean="0"/>
              <a:t> </a:t>
            </a:r>
            <a:r>
              <a:rPr lang="fr-FR" baseline="0" dirty="0" err="1" smtClean="0"/>
              <a:t>interesting</a:t>
            </a:r>
            <a:r>
              <a:rPr lang="fr-FR" baseline="0" dirty="0" smtClean="0"/>
              <a:t> for </a:t>
            </a:r>
            <a:r>
              <a:rPr lang="fr-FR" baseline="0" dirty="0" err="1" smtClean="0"/>
              <a:t>other</a:t>
            </a:r>
            <a:r>
              <a:rPr lang="fr-FR" baseline="0" dirty="0" smtClean="0"/>
              <a:t> </a:t>
            </a:r>
            <a:r>
              <a:rPr lang="fr-FR" baseline="0" dirty="0" err="1" smtClean="0"/>
              <a:t>richer</a:t>
            </a:r>
            <a:r>
              <a:rPr lang="fr-FR" baseline="0" dirty="0" smtClean="0"/>
              <a:t> </a:t>
            </a:r>
            <a:r>
              <a:rPr lang="fr-FR" baseline="0" dirty="0" err="1" smtClean="0"/>
              <a:t>markets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34</a:t>
            </a:fld>
            <a:endParaRPr lang="fr-FR"/>
          </a:p>
        </p:txBody>
      </p:sp>
    </p:spTree>
    <p:extLst>
      <p:ext uri="{BB962C8B-B14F-4D97-AF65-F5344CB8AC3E}">
        <p14:creationId xmlns:p14="http://schemas.microsoft.com/office/powerpoint/2010/main" val="18855482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dirty="0" smtClean="0">
                <a:latin typeface="HoratioDLig" pitchFamily="34" charset="0"/>
              </a:rPr>
              <a:t>En </a:t>
            </a:r>
            <a:r>
              <a:rPr lang="fr-FR" sz="1600" b="1" dirty="0" smtClean="0">
                <a:latin typeface="HoratioDLig" pitchFamily="34" charset="0"/>
              </a:rPr>
              <a:t>2005: </a:t>
            </a:r>
            <a:r>
              <a:rPr lang="fr-FR" sz="1200" b="1" dirty="0" smtClean="0">
                <a:latin typeface="HoratioDLig" pitchFamily="34" charset="0"/>
              </a:rPr>
              <a:t>les ingénieurs de GE </a:t>
            </a:r>
            <a:r>
              <a:rPr lang="fr-FR" sz="1200" b="1" dirty="0" err="1" smtClean="0">
                <a:latin typeface="HoratioDLig" pitchFamily="34" charset="0"/>
              </a:rPr>
              <a:t>Healthcare</a:t>
            </a:r>
            <a:r>
              <a:rPr lang="fr-FR" sz="1200" b="1" dirty="0" smtClean="0">
                <a:latin typeface="HoratioDLig" pitchFamily="34" charset="0"/>
              </a:rPr>
              <a:t> </a:t>
            </a:r>
            <a:r>
              <a:rPr lang="fr-FR" sz="1200" b="1" dirty="0" err="1" smtClean="0">
                <a:latin typeface="HoratioDLig" pitchFamily="34" charset="0"/>
              </a:rPr>
              <a:t>India</a:t>
            </a:r>
            <a:r>
              <a:rPr lang="fr-FR" sz="1200" b="1" dirty="0" smtClean="0">
                <a:latin typeface="HoratioDLig" pitchFamily="34" charset="0"/>
              </a:rPr>
              <a:t> se lancent un défi de recherche responsable </a:t>
            </a:r>
          </a:p>
          <a:p>
            <a:endParaRPr lang="fr-FR" sz="1200" b="1" dirty="0" smtClean="0">
              <a:latin typeface="HoratioDLig" pitchFamily="34" charset="0"/>
            </a:endParaRPr>
          </a:p>
          <a:p>
            <a:r>
              <a:rPr lang="fr-FR" sz="1200" b="1" dirty="0" smtClean="0">
                <a:latin typeface="HoratioDLig" pitchFamily="34" charset="0"/>
              </a:rPr>
              <a:t>En </a:t>
            </a:r>
            <a:r>
              <a:rPr lang="fr-FR" sz="1600" b="1" dirty="0" smtClean="0">
                <a:latin typeface="HoratioDLig" pitchFamily="34" charset="0"/>
              </a:rPr>
              <a:t>2007</a:t>
            </a:r>
            <a:r>
              <a:rPr lang="fr-FR" sz="1200" b="1" dirty="0" smtClean="0">
                <a:latin typeface="HoratioDLig" pitchFamily="34" charset="0"/>
              </a:rPr>
              <a:t>: nouveau produit, électrocardiogramme dont le prix a été divisé par </a:t>
            </a:r>
            <a:r>
              <a:rPr lang="fr-FR" sz="1600" b="1" dirty="0" smtClean="0">
                <a:latin typeface="HoratioDLig" pitchFamily="34" charset="0"/>
              </a:rPr>
              <a:t>5</a:t>
            </a:r>
          </a:p>
          <a:p>
            <a:endParaRPr lang="fr-FR" sz="1200" b="1" dirty="0" smtClean="0">
              <a:latin typeface="HoratioDLig" pitchFamily="34" charset="0"/>
            </a:endParaRPr>
          </a:p>
          <a:p>
            <a:r>
              <a:rPr lang="fr-FR" sz="1600" b="1" dirty="0" smtClean="0">
                <a:latin typeface="HoratioDLig" pitchFamily="34" charset="0"/>
              </a:rPr>
              <a:t>Aujourd’hui</a:t>
            </a:r>
            <a:r>
              <a:rPr lang="fr-FR" sz="1200" b="1" dirty="0" smtClean="0">
                <a:latin typeface="HoratioDLig" pitchFamily="34" charset="0"/>
              </a:rPr>
              <a:t>: </a:t>
            </a:r>
          </a:p>
          <a:p>
            <a:r>
              <a:rPr lang="fr-FR" sz="1200" b="1" dirty="0" smtClean="0">
                <a:latin typeface="HoratioDLig" pitchFamily="34" charset="0"/>
              </a:rPr>
              <a:t>1) nouveau marché indien (</a:t>
            </a:r>
            <a:r>
              <a:rPr lang="fr-FR" sz="1600" b="1" dirty="0" smtClean="0">
                <a:latin typeface="HoratioDLig" pitchFamily="34" charset="0"/>
              </a:rPr>
              <a:t>75%</a:t>
            </a:r>
            <a:r>
              <a:rPr lang="fr-FR" sz="1200" b="1" dirty="0" smtClean="0">
                <a:latin typeface="HoratioDLig" pitchFamily="34" charset="0"/>
              </a:rPr>
              <a:t> de la population vit en zone rurale)</a:t>
            </a:r>
          </a:p>
          <a:p>
            <a:r>
              <a:rPr lang="fr-FR" sz="1200" b="1" dirty="0" smtClean="0">
                <a:latin typeface="HoratioDLig" pitchFamily="34" charset="0"/>
              </a:rPr>
              <a:t>2) ce produit est vendu dans </a:t>
            </a:r>
            <a:r>
              <a:rPr lang="fr-FR" sz="1600" b="1" dirty="0" smtClean="0">
                <a:latin typeface="HoratioDLig" pitchFamily="34" charset="0"/>
              </a:rPr>
              <a:t>90 pays</a:t>
            </a:r>
            <a:r>
              <a:rPr lang="fr-FR" sz="1200" b="1" dirty="0" smtClean="0">
                <a:latin typeface="HoratioDLig" pitchFamily="34" charset="0"/>
              </a:rPr>
              <a:t> !</a:t>
            </a: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35</a:t>
            </a:fld>
            <a:endParaRPr lang="fr-FR"/>
          </a:p>
        </p:txBody>
      </p:sp>
    </p:spTree>
    <p:extLst>
      <p:ext uri="{BB962C8B-B14F-4D97-AF65-F5344CB8AC3E}">
        <p14:creationId xmlns:p14="http://schemas.microsoft.com/office/powerpoint/2010/main" val="42292943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dirty="0" smtClean="0">
                <a:latin typeface="HoratioDLig" pitchFamily="34" charset="0"/>
              </a:rPr>
              <a:t>En </a:t>
            </a:r>
            <a:r>
              <a:rPr lang="fr-FR" sz="1600" b="1" dirty="0" smtClean="0">
                <a:latin typeface="HoratioDLig" pitchFamily="34" charset="0"/>
              </a:rPr>
              <a:t>2005: </a:t>
            </a:r>
            <a:r>
              <a:rPr lang="fr-FR" sz="1200" b="1" dirty="0" smtClean="0">
                <a:latin typeface="HoratioDLig" pitchFamily="34" charset="0"/>
              </a:rPr>
              <a:t>les ingénieurs de GE </a:t>
            </a:r>
            <a:r>
              <a:rPr lang="fr-FR" sz="1200" b="1" dirty="0" err="1" smtClean="0">
                <a:latin typeface="HoratioDLig" pitchFamily="34" charset="0"/>
              </a:rPr>
              <a:t>Healthcare</a:t>
            </a:r>
            <a:r>
              <a:rPr lang="fr-FR" sz="1200" b="1" dirty="0" smtClean="0">
                <a:latin typeface="HoratioDLig" pitchFamily="34" charset="0"/>
              </a:rPr>
              <a:t> </a:t>
            </a:r>
            <a:r>
              <a:rPr lang="fr-FR" sz="1200" b="1" dirty="0" err="1" smtClean="0">
                <a:latin typeface="HoratioDLig" pitchFamily="34" charset="0"/>
              </a:rPr>
              <a:t>India</a:t>
            </a:r>
            <a:r>
              <a:rPr lang="fr-FR" sz="1200" b="1" dirty="0" smtClean="0">
                <a:latin typeface="HoratioDLig" pitchFamily="34" charset="0"/>
              </a:rPr>
              <a:t> se lancent un défi de recherche responsable </a:t>
            </a:r>
          </a:p>
          <a:p>
            <a:endParaRPr lang="fr-FR" sz="1200" b="1" dirty="0" smtClean="0">
              <a:latin typeface="HoratioDLig" pitchFamily="34" charset="0"/>
            </a:endParaRPr>
          </a:p>
          <a:p>
            <a:r>
              <a:rPr lang="fr-FR" sz="1200" b="1" dirty="0" smtClean="0">
                <a:latin typeface="HoratioDLig" pitchFamily="34" charset="0"/>
              </a:rPr>
              <a:t>En </a:t>
            </a:r>
            <a:r>
              <a:rPr lang="fr-FR" sz="1600" b="1" dirty="0" smtClean="0">
                <a:latin typeface="HoratioDLig" pitchFamily="34" charset="0"/>
              </a:rPr>
              <a:t>2007</a:t>
            </a:r>
            <a:r>
              <a:rPr lang="fr-FR" sz="1200" b="1" dirty="0" smtClean="0">
                <a:latin typeface="HoratioDLig" pitchFamily="34" charset="0"/>
              </a:rPr>
              <a:t>: nouveau produit, électrocardiogramme dont le prix a été divisé par </a:t>
            </a:r>
            <a:r>
              <a:rPr lang="fr-FR" sz="1600" b="1" dirty="0" smtClean="0">
                <a:latin typeface="HoratioDLig" pitchFamily="34" charset="0"/>
              </a:rPr>
              <a:t>5</a:t>
            </a:r>
          </a:p>
          <a:p>
            <a:endParaRPr lang="fr-FR" sz="1200" b="1" dirty="0" smtClean="0">
              <a:latin typeface="HoratioDLig" pitchFamily="34" charset="0"/>
            </a:endParaRPr>
          </a:p>
          <a:p>
            <a:r>
              <a:rPr lang="fr-FR" sz="1600" b="1" dirty="0" smtClean="0">
                <a:latin typeface="HoratioDLig" pitchFamily="34" charset="0"/>
              </a:rPr>
              <a:t>Aujourd’hui</a:t>
            </a:r>
            <a:r>
              <a:rPr lang="fr-FR" sz="1200" b="1" dirty="0" smtClean="0">
                <a:latin typeface="HoratioDLig" pitchFamily="34" charset="0"/>
              </a:rPr>
              <a:t>: </a:t>
            </a:r>
          </a:p>
          <a:p>
            <a:r>
              <a:rPr lang="fr-FR" sz="1200" b="1" dirty="0" smtClean="0">
                <a:latin typeface="HoratioDLig" pitchFamily="34" charset="0"/>
              </a:rPr>
              <a:t>1) nouveau marché indien (</a:t>
            </a:r>
            <a:r>
              <a:rPr lang="fr-FR" sz="1600" b="1" dirty="0" smtClean="0">
                <a:latin typeface="HoratioDLig" pitchFamily="34" charset="0"/>
              </a:rPr>
              <a:t>75%</a:t>
            </a:r>
            <a:r>
              <a:rPr lang="fr-FR" sz="1200" b="1" dirty="0" smtClean="0">
                <a:latin typeface="HoratioDLig" pitchFamily="34" charset="0"/>
              </a:rPr>
              <a:t> de la population vit en zone rurale)</a:t>
            </a:r>
          </a:p>
          <a:p>
            <a:r>
              <a:rPr lang="fr-FR" sz="1200" b="1" dirty="0" smtClean="0">
                <a:latin typeface="HoratioDLig" pitchFamily="34" charset="0"/>
              </a:rPr>
              <a:t>2) ce produit est vendu dans </a:t>
            </a:r>
            <a:r>
              <a:rPr lang="fr-FR" sz="1600" b="1" dirty="0" smtClean="0">
                <a:latin typeface="HoratioDLig" pitchFamily="34" charset="0"/>
              </a:rPr>
              <a:t>90 pays</a:t>
            </a:r>
            <a:r>
              <a:rPr lang="fr-FR" sz="1200" b="1" dirty="0" smtClean="0">
                <a:latin typeface="HoratioDLig" pitchFamily="34" charset="0"/>
              </a:rPr>
              <a:t> !</a:t>
            </a: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36</a:t>
            </a:fld>
            <a:endParaRPr lang="fr-FR"/>
          </a:p>
        </p:txBody>
      </p:sp>
    </p:spTree>
    <p:extLst>
      <p:ext uri="{BB962C8B-B14F-4D97-AF65-F5344CB8AC3E}">
        <p14:creationId xmlns:p14="http://schemas.microsoft.com/office/powerpoint/2010/main" val="33906685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dirty="0" smtClean="0">
                <a:latin typeface="HoratioDLig" pitchFamily="34" charset="0"/>
              </a:rPr>
              <a:t>En </a:t>
            </a:r>
            <a:r>
              <a:rPr lang="fr-FR" sz="1600" b="1" dirty="0" smtClean="0">
                <a:latin typeface="HoratioDLig" pitchFamily="34" charset="0"/>
              </a:rPr>
              <a:t>2005: </a:t>
            </a:r>
            <a:r>
              <a:rPr lang="fr-FR" sz="1200" b="1" dirty="0" smtClean="0">
                <a:latin typeface="HoratioDLig" pitchFamily="34" charset="0"/>
              </a:rPr>
              <a:t>les ingénieurs de GE </a:t>
            </a:r>
            <a:r>
              <a:rPr lang="fr-FR" sz="1200" b="1" dirty="0" err="1" smtClean="0">
                <a:latin typeface="HoratioDLig" pitchFamily="34" charset="0"/>
              </a:rPr>
              <a:t>Healthcare</a:t>
            </a:r>
            <a:r>
              <a:rPr lang="fr-FR" sz="1200" b="1" dirty="0" smtClean="0">
                <a:latin typeface="HoratioDLig" pitchFamily="34" charset="0"/>
              </a:rPr>
              <a:t> </a:t>
            </a:r>
            <a:r>
              <a:rPr lang="fr-FR" sz="1200" b="1" dirty="0" err="1" smtClean="0">
                <a:latin typeface="HoratioDLig" pitchFamily="34" charset="0"/>
              </a:rPr>
              <a:t>India</a:t>
            </a:r>
            <a:r>
              <a:rPr lang="fr-FR" sz="1200" b="1" dirty="0" smtClean="0">
                <a:latin typeface="HoratioDLig" pitchFamily="34" charset="0"/>
              </a:rPr>
              <a:t> se lancent un défi de recherche responsable </a:t>
            </a:r>
          </a:p>
          <a:p>
            <a:endParaRPr lang="fr-FR" sz="1200" b="1" dirty="0" smtClean="0">
              <a:latin typeface="HoratioDLig" pitchFamily="34" charset="0"/>
            </a:endParaRPr>
          </a:p>
          <a:p>
            <a:r>
              <a:rPr lang="fr-FR" sz="1200" b="1" dirty="0" smtClean="0">
                <a:latin typeface="HoratioDLig" pitchFamily="34" charset="0"/>
              </a:rPr>
              <a:t>En </a:t>
            </a:r>
            <a:r>
              <a:rPr lang="fr-FR" sz="1600" b="1" dirty="0" smtClean="0">
                <a:latin typeface="HoratioDLig" pitchFamily="34" charset="0"/>
              </a:rPr>
              <a:t>2007</a:t>
            </a:r>
            <a:r>
              <a:rPr lang="fr-FR" sz="1200" b="1" dirty="0" smtClean="0">
                <a:latin typeface="HoratioDLig" pitchFamily="34" charset="0"/>
              </a:rPr>
              <a:t>: nouveau produit, électrocardiogramme dont le prix a été divisé par </a:t>
            </a:r>
            <a:r>
              <a:rPr lang="fr-FR" sz="1600" b="1" dirty="0" smtClean="0">
                <a:latin typeface="HoratioDLig" pitchFamily="34" charset="0"/>
              </a:rPr>
              <a:t>5</a:t>
            </a:r>
          </a:p>
          <a:p>
            <a:endParaRPr lang="fr-FR" sz="1200" b="1" dirty="0" smtClean="0">
              <a:latin typeface="HoratioDLig" pitchFamily="34" charset="0"/>
            </a:endParaRPr>
          </a:p>
          <a:p>
            <a:r>
              <a:rPr lang="fr-FR" sz="1600" b="1" dirty="0" smtClean="0">
                <a:latin typeface="HoratioDLig" pitchFamily="34" charset="0"/>
              </a:rPr>
              <a:t>Aujourd’hui</a:t>
            </a:r>
            <a:r>
              <a:rPr lang="fr-FR" sz="1200" b="1" dirty="0" smtClean="0">
                <a:latin typeface="HoratioDLig" pitchFamily="34" charset="0"/>
              </a:rPr>
              <a:t>: </a:t>
            </a:r>
          </a:p>
          <a:p>
            <a:r>
              <a:rPr lang="fr-FR" sz="1200" b="1" dirty="0" smtClean="0">
                <a:latin typeface="HoratioDLig" pitchFamily="34" charset="0"/>
              </a:rPr>
              <a:t>1) nouveau marché indien (</a:t>
            </a:r>
            <a:r>
              <a:rPr lang="fr-FR" sz="1600" b="1" dirty="0" smtClean="0">
                <a:latin typeface="HoratioDLig" pitchFamily="34" charset="0"/>
              </a:rPr>
              <a:t>75%</a:t>
            </a:r>
            <a:r>
              <a:rPr lang="fr-FR" sz="1200" b="1" dirty="0" smtClean="0">
                <a:latin typeface="HoratioDLig" pitchFamily="34" charset="0"/>
              </a:rPr>
              <a:t> de la population vit en zone rurale)</a:t>
            </a:r>
          </a:p>
          <a:p>
            <a:r>
              <a:rPr lang="fr-FR" sz="1200" b="1" dirty="0" smtClean="0">
                <a:latin typeface="HoratioDLig" pitchFamily="34" charset="0"/>
              </a:rPr>
              <a:t>2) ce produit est vendu dans </a:t>
            </a:r>
            <a:r>
              <a:rPr lang="fr-FR" sz="1600" b="1" dirty="0" smtClean="0">
                <a:latin typeface="HoratioDLig" pitchFamily="34" charset="0"/>
              </a:rPr>
              <a:t>90 pays</a:t>
            </a:r>
            <a:r>
              <a:rPr lang="fr-FR" sz="1200" b="1" dirty="0" smtClean="0">
                <a:latin typeface="HoratioDLig" pitchFamily="34" charset="0"/>
              </a:rPr>
              <a:t> !</a:t>
            </a: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37</a:t>
            </a:fld>
            <a:endParaRPr lang="fr-FR"/>
          </a:p>
        </p:txBody>
      </p:sp>
    </p:spTree>
    <p:extLst>
      <p:ext uri="{BB962C8B-B14F-4D97-AF65-F5344CB8AC3E}">
        <p14:creationId xmlns:p14="http://schemas.microsoft.com/office/powerpoint/2010/main" val="42054040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dirty="0" smtClean="0">
                <a:latin typeface="HoratioDLig" pitchFamily="34" charset="0"/>
              </a:rPr>
              <a:t>En </a:t>
            </a:r>
            <a:r>
              <a:rPr lang="fr-FR" sz="1600" b="1" dirty="0" smtClean="0">
                <a:latin typeface="HoratioDLig" pitchFamily="34" charset="0"/>
              </a:rPr>
              <a:t>2005: </a:t>
            </a:r>
            <a:r>
              <a:rPr lang="fr-FR" sz="1200" b="1" dirty="0" smtClean="0">
                <a:latin typeface="HoratioDLig" pitchFamily="34" charset="0"/>
              </a:rPr>
              <a:t>les ingénieurs de GE </a:t>
            </a:r>
            <a:r>
              <a:rPr lang="fr-FR" sz="1200" b="1" dirty="0" err="1" smtClean="0">
                <a:latin typeface="HoratioDLig" pitchFamily="34" charset="0"/>
              </a:rPr>
              <a:t>Healthcare</a:t>
            </a:r>
            <a:r>
              <a:rPr lang="fr-FR" sz="1200" b="1" dirty="0" smtClean="0">
                <a:latin typeface="HoratioDLig" pitchFamily="34" charset="0"/>
              </a:rPr>
              <a:t> </a:t>
            </a:r>
            <a:r>
              <a:rPr lang="fr-FR" sz="1200" b="1" dirty="0" err="1" smtClean="0">
                <a:latin typeface="HoratioDLig" pitchFamily="34" charset="0"/>
              </a:rPr>
              <a:t>India</a:t>
            </a:r>
            <a:r>
              <a:rPr lang="fr-FR" sz="1200" b="1" dirty="0" smtClean="0">
                <a:latin typeface="HoratioDLig" pitchFamily="34" charset="0"/>
              </a:rPr>
              <a:t> se lancent un défi de recherche responsable </a:t>
            </a:r>
          </a:p>
          <a:p>
            <a:endParaRPr lang="fr-FR" sz="1200" b="1" dirty="0" smtClean="0">
              <a:latin typeface="HoratioDLig" pitchFamily="34" charset="0"/>
            </a:endParaRPr>
          </a:p>
          <a:p>
            <a:r>
              <a:rPr lang="fr-FR" sz="1200" b="1" dirty="0" smtClean="0">
                <a:latin typeface="HoratioDLig" pitchFamily="34" charset="0"/>
              </a:rPr>
              <a:t>En </a:t>
            </a:r>
            <a:r>
              <a:rPr lang="fr-FR" sz="1600" b="1" dirty="0" smtClean="0">
                <a:latin typeface="HoratioDLig" pitchFamily="34" charset="0"/>
              </a:rPr>
              <a:t>2007</a:t>
            </a:r>
            <a:r>
              <a:rPr lang="fr-FR" sz="1200" b="1" dirty="0" smtClean="0">
                <a:latin typeface="HoratioDLig" pitchFamily="34" charset="0"/>
              </a:rPr>
              <a:t>: nouveau produit, électrocardiogramme dont le prix a été divisé par </a:t>
            </a:r>
            <a:r>
              <a:rPr lang="fr-FR" sz="1600" b="1" dirty="0" smtClean="0">
                <a:latin typeface="HoratioDLig" pitchFamily="34" charset="0"/>
              </a:rPr>
              <a:t>5</a:t>
            </a:r>
          </a:p>
          <a:p>
            <a:endParaRPr lang="fr-FR" sz="1200" b="1" dirty="0" smtClean="0">
              <a:latin typeface="HoratioDLig" pitchFamily="34" charset="0"/>
            </a:endParaRPr>
          </a:p>
          <a:p>
            <a:r>
              <a:rPr lang="fr-FR" sz="1600" b="1" dirty="0" smtClean="0">
                <a:latin typeface="HoratioDLig" pitchFamily="34" charset="0"/>
              </a:rPr>
              <a:t>Aujourd’hui</a:t>
            </a:r>
            <a:r>
              <a:rPr lang="fr-FR" sz="1200" b="1" dirty="0" smtClean="0">
                <a:latin typeface="HoratioDLig" pitchFamily="34" charset="0"/>
              </a:rPr>
              <a:t>: </a:t>
            </a:r>
          </a:p>
          <a:p>
            <a:r>
              <a:rPr lang="fr-FR" sz="1200" b="1" dirty="0" smtClean="0">
                <a:latin typeface="HoratioDLig" pitchFamily="34" charset="0"/>
              </a:rPr>
              <a:t>1) nouveau marché indien (</a:t>
            </a:r>
            <a:r>
              <a:rPr lang="fr-FR" sz="1600" b="1" dirty="0" smtClean="0">
                <a:latin typeface="HoratioDLig" pitchFamily="34" charset="0"/>
              </a:rPr>
              <a:t>75%</a:t>
            </a:r>
            <a:r>
              <a:rPr lang="fr-FR" sz="1200" b="1" dirty="0" smtClean="0">
                <a:latin typeface="HoratioDLig" pitchFamily="34" charset="0"/>
              </a:rPr>
              <a:t> de la population vit en zone rurale)</a:t>
            </a:r>
          </a:p>
          <a:p>
            <a:r>
              <a:rPr lang="fr-FR" sz="1200" b="1" dirty="0" smtClean="0">
                <a:latin typeface="HoratioDLig" pitchFamily="34" charset="0"/>
              </a:rPr>
              <a:t>2) ce produit est vendu dans </a:t>
            </a:r>
            <a:r>
              <a:rPr lang="fr-FR" sz="1600" b="1" dirty="0" smtClean="0">
                <a:latin typeface="HoratioDLig" pitchFamily="34" charset="0"/>
              </a:rPr>
              <a:t>90 pays</a:t>
            </a:r>
            <a:r>
              <a:rPr lang="fr-FR" sz="1200" b="1" dirty="0" smtClean="0">
                <a:latin typeface="HoratioDLig" pitchFamily="34" charset="0"/>
              </a:rPr>
              <a:t> !</a:t>
            </a: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38</a:t>
            </a:fld>
            <a:endParaRPr lang="fr-FR"/>
          </a:p>
        </p:txBody>
      </p:sp>
    </p:spTree>
    <p:extLst>
      <p:ext uri="{BB962C8B-B14F-4D97-AF65-F5344CB8AC3E}">
        <p14:creationId xmlns:p14="http://schemas.microsoft.com/office/powerpoint/2010/main" val="39847193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dirty="0" smtClean="0">
                <a:latin typeface="HoratioDLig" pitchFamily="34" charset="0"/>
              </a:rPr>
              <a:t>En </a:t>
            </a:r>
            <a:r>
              <a:rPr lang="fr-FR" sz="1600" b="1" dirty="0" smtClean="0">
                <a:latin typeface="HoratioDLig" pitchFamily="34" charset="0"/>
              </a:rPr>
              <a:t>2005: </a:t>
            </a:r>
            <a:r>
              <a:rPr lang="fr-FR" sz="1200" b="1" dirty="0" smtClean="0">
                <a:latin typeface="HoratioDLig" pitchFamily="34" charset="0"/>
              </a:rPr>
              <a:t>les ingénieurs de GE </a:t>
            </a:r>
            <a:r>
              <a:rPr lang="fr-FR" sz="1200" b="1" dirty="0" err="1" smtClean="0">
                <a:latin typeface="HoratioDLig" pitchFamily="34" charset="0"/>
              </a:rPr>
              <a:t>Healthcare</a:t>
            </a:r>
            <a:r>
              <a:rPr lang="fr-FR" sz="1200" b="1" dirty="0" smtClean="0">
                <a:latin typeface="HoratioDLig" pitchFamily="34" charset="0"/>
              </a:rPr>
              <a:t> </a:t>
            </a:r>
            <a:r>
              <a:rPr lang="fr-FR" sz="1200" b="1" dirty="0" err="1" smtClean="0">
                <a:latin typeface="HoratioDLig" pitchFamily="34" charset="0"/>
              </a:rPr>
              <a:t>India</a:t>
            </a:r>
            <a:r>
              <a:rPr lang="fr-FR" sz="1200" b="1" dirty="0" smtClean="0">
                <a:latin typeface="HoratioDLig" pitchFamily="34" charset="0"/>
              </a:rPr>
              <a:t> se lancent un défi de recherche responsable </a:t>
            </a:r>
          </a:p>
          <a:p>
            <a:endParaRPr lang="fr-FR" sz="1200" b="1" dirty="0" smtClean="0">
              <a:latin typeface="HoratioDLig" pitchFamily="34" charset="0"/>
            </a:endParaRPr>
          </a:p>
          <a:p>
            <a:r>
              <a:rPr lang="fr-FR" sz="1200" b="1" dirty="0" smtClean="0">
                <a:latin typeface="HoratioDLig" pitchFamily="34" charset="0"/>
              </a:rPr>
              <a:t>En </a:t>
            </a:r>
            <a:r>
              <a:rPr lang="fr-FR" sz="1600" b="1" dirty="0" smtClean="0">
                <a:latin typeface="HoratioDLig" pitchFamily="34" charset="0"/>
              </a:rPr>
              <a:t>2007</a:t>
            </a:r>
            <a:r>
              <a:rPr lang="fr-FR" sz="1200" b="1" dirty="0" smtClean="0">
                <a:latin typeface="HoratioDLig" pitchFamily="34" charset="0"/>
              </a:rPr>
              <a:t>: nouveau produit, électrocardiogramme dont le prix a été divisé par </a:t>
            </a:r>
            <a:r>
              <a:rPr lang="fr-FR" sz="1600" b="1" dirty="0" smtClean="0">
                <a:latin typeface="HoratioDLig" pitchFamily="34" charset="0"/>
              </a:rPr>
              <a:t>5</a:t>
            </a:r>
          </a:p>
          <a:p>
            <a:endParaRPr lang="fr-FR" sz="1200" b="1" dirty="0" smtClean="0">
              <a:latin typeface="HoratioDLig" pitchFamily="34" charset="0"/>
            </a:endParaRPr>
          </a:p>
          <a:p>
            <a:r>
              <a:rPr lang="fr-FR" sz="1600" b="1" dirty="0" smtClean="0">
                <a:latin typeface="HoratioDLig" pitchFamily="34" charset="0"/>
              </a:rPr>
              <a:t>Aujourd’hui</a:t>
            </a:r>
            <a:r>
              <a:rPr lang="fr-FR" sz="1200" b="1" dirty="0" smtClean="0">
                <a:latin typeface="HoratioDLig" pitchFamily="34" charset="0"/>
              </a:rPr>
              <a:t>: </a:t>
            </a:r>
          </a:p>
          <a:p>
            <a:r>
              <a:rPr lang="fr-FR" sz="1200" b="1" dirty="0" smtClean="0">
                <a:latin typeface="HoratioDLig" pitchFamily="34" charset="0"/>
              </a:rPr>
              <a:t>1) nouveau marché indien (</a:t>
            </a:r>
            <a:r>
              <a:rPr lang="fr-FR" sz="1600" b="1" dirty="0" smtClean="0">
                <a:latin typeface="HoratioDLig" pitchFamily="34" charset="0"/>
              </a:rPr>
              <a:t>75%</a:t>
            </a:r>
            <a:r>
              <a:rPr lang="fr-FR" sz="1200" b="1" dirty="0" smtClean="0">
                <a:latin typeface="HoratioDLig" pitchFamily="34" charset="0"/>
              </a:rPr>
              <a:t> de la population vit en zone rurale)</a:t>
            </a:r>
          </a:p>
          <a:p>
            <a:r>
              <a:rPr lang="fr-FR" sz="1200" b="1" dirty="0" smtClean="0">
                <a:latin typeface="HoratioDLig" pitchFamily="34" charset="0"/>
              </a:rPr>
              <a:t>2) ce produit est vendu dans </a:t>
            </a:r>
            <a:r>
              <a:rPr lang="fr-FR" sz="1600" b="1" dirty="0" smtClean="0">
                <a:latin typeface="HoratioDLig" pitchFamily="34" charset="0"/>
              </a:rPr>
              <a:t>90 pays</a:t>
            </a:r>
            <a:r>
              <a:rPr lang="fr-FR" sz="1200" b="1" dirty="0" smtClean="0">
                <a:latin typeface="HoratioDLig" pitchFamily="34" charset="0"/>
              </a:rPr>
              <a:t> !</a:t>
            </a: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39</a:t>
            </a:fld>
            <a:endParaRPr lang="fr-FR"/>
          </a:p>
        </p:txBody>
      </p:sp>
    </p:spTree>
    <p:extLst>
      <p:ext uri="{BB962C8B-B14F-4D97-AF65-F5344CB8AC3E}">
        <p14:creationId xmlns:p14="http://schemas.microsoft.com/office/powerpoint/2010/main" val="12125372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Do </a:t>
            </a:r>
            <a:r>
              <a:rPr lang="fr-FR" sz="1200" kern="1200" dirty="0" err="1" smtClean="0">
                <a:solidFill>
                  <a:schemeClr val="tx1"/>
                </a:solidFill>
                <a:effectLst/>
                <a:latin typeface="+mn-lt"/>
                <a:ea typeface="+mn-ea"/>
                <a:cs typeface="+mn-cs"/>
              </a:rPr>
              <a:t>you</a:t>
            </a:r>
            <a:r>
              <a:rPr lang="fr-FR" sz="1200" kern="1200" dirty="0" smtClean="0">
                <a:solidFill>
                  <a:schemeClr val="tx1"/>
                </a:solidFill>
                <a:effectLst/>
                <a:latin typeface="+mn-lt"/>
                <a:ea typeface="+mn-ea"/>
                <a:cs typeface="+mn-cs"/>
              </a:rPr>
              <a:t> know </a:t>
            </a:r>
            <a:r>
              <a:rPr lang="fr-FR" sz="1200" kern="1200" dirty="0" err="1" smtClean="0">
                <a:solidFill>
                  <a:schemeClr val="tx1"/>
                </a:solidFill>
                <a:effectLst/>
                <a:latin typeface="+mn-lt"/>
                <a:ea typeface="+mn-ea"/>
                <a:cs typeface="+mn-cs"/>
              </a:rPr>
              <a:t>Tarkett</a:t>
            </a:r>
            <a:r>
              <a:rPr lang="fr-FR" sz="1200" kern="1200" dirty="0" smtClean="0">
                <a:solidFill>
                  <a:schemeClr val="tx1"/>
                </a:solidFill>
                <a:effectLst/>
                <a:latin typeface="+mn-lt"/>
                <a:ea typeface="+mn-ea"/>
                <a:cs typeface="+mn-cs"/>
              </a:rPr>
              <a:t>?</a:t>
            </a:r>
            <a:br>
              <a:rPr lang="fr-FR" sz="1200" kern="1200" dirty="0" smtClean="0">
                <a:solidFill>
                  <a:schemeClr val="tx1"/>
                </a:solidFill>
                <a:effectLst/>
                <a:latin typeface="+mn-lt"/>
                <a:ea typeface="+mn-ea"/>
                <a:cs typeface="+mn-cs"/>
              </a:rPr>
            </a:br>
            <a:r>
              <a:rPr lang="fr-FR" sz="1200" kern="1200" dirty="0" err="1" smtClean="0">
                <a:solidFill>
                  <a:schemeClr val="tx1"/>
                </a:solidFill>
                <a:effectLst/>
                <a:latin typeface="+mn-lt"/>
                <a:ea typeface="+mn-ea"/>
                <a:cs typeface="+mn-cs"/>
              </a:rPr>
              <a:t>Floor</a:t>
            </a:r>
            <a:r>
              <a:rPr lang="fr-FR" sz="1200" kern="1200" dirty="0" smtClean="0">
                <a:solidFill>
                  <a:schemeClr val="tx1"/>
                </a:solidFill>
                <a:effectLst/>
                <a:latin typeface="+mn-lt"/>
                <a:ea typeface="+mn-ea"/>
                <a:cs typeface="+mn-cs"/>
              </a:rPr>
              <a:t> solutions</a:t>
            </a:r>
            <a:br>
              <a:rPr lang="fr-FR" sz="1200" kern="1200" dirty="0" smtClean="0">
                <a:solidFill>
                  <a:schemeClr val="tx1"/>
                </a:solidFill>
                <a:effectLst/>
                <a:latin typeface="+mn-lt"/>
                <a:ea typeface="+mn-ea"/>
                <a:cs typeface="+mn-cs"/>
              </a:rPr>
            </a:br>
            <a:r>
              <a:rPr lang="fr-FR" sz="1200" kern="1200" dirty="0" smtClean="0">
                <a:solidFill>
                  <a:schemeClr val="tx1"/>
                </a:solidFill>
                <a:effectLst/>
                <a:latin typeface="+mn-lt"/>
                <a:ea typeface="+mn-ea"/>
                <a:cs typeface="+mn-cs"/>
              </a:rPr>
              <a:t>12000 </a:t>
            </a:r>
            <a:r>
              <a:rPr lang="fr-FR" sz="1200" kern="1200" dirty="0" err="1" smtClean="0">
                <a:solidFill>
                  <a:schemeClr val="tx1"/>
                </a:solidFill>
                <a:effectLst/>
                <a:latin typeface="+mn-lt"/>
                <a:ea typeface="+mn-ea"/>
                <a:cs typeface="+mn-cs"/>
              </a:rPr>
              <a:t>employees</a:t>
            </a:r>
            <a:endParaRPr lang="fr-FR"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err="1" smtClean="0">
                <a:solidFill>
                  <a:schemeClr val="tx1"/>
                </a:solidFill>
                <a:effectLst/>
                <a:latin typeface="+mn-lt"/>
                <a:ea typeface="+mn-ea"/>
                <a:cs typeface="+mn-cs"/>
              </a:rPr>
              <a:t>They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decided</a:t>
            </a:r>
            <a:r>
              <a:rPr lang="fr-FR" sz="1200" kern="1200" dirty="0" smtClean="0">
                <a:solidFill>
                  <a:schemeClr val="tx1"/>
                </a:solidFill>
                <a:effectLst/>
                <a:latin typeface="+mn-lt"/>
                <a:ea typeface="+mn-ea"/>
                <a:cs typeface="+mn-cs"/>
              </a:rPr>
              <a:t> to </a:t>
            </a:r>
            <a:r>
              <a:rPr lang="fr-FR" sz="1200" kern="1200" dirty="0" err="1" smtClean="0">
                <a:solidFill>
                  <a:schemeClr val="tx1"/>
                </a:solidFill>
                <a:effectLst/>
                <a:latin typeface="+mn-lt"/>
                <a:ea typeface="+mn-ea"/>
                <a:cs typeface="+mn-cs"/>
              </a:rPr>
              <a:t>launch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responsible</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research</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They</a:t>
            </a:r>
            <a:r>
              <a:rPr lang="fr-FR" sz="1200" kern="1200" baseline="0" dirty="0" smtClean="0">
                <a:solidFill>
                  <a:schemeClr val="tx1"/>
                </a:solidFill>
                <a:effectLst/>
                <a:latin typeface="+mn-lt"/>
                <a:ea typeface="+mn-ea"/>
                <a:cs typeface="+mn-cs"/>
              </a:rPr>
              <a:t> chose a major public </a:t>
            </a:r>
            <a:r>
              <a:rPr lang="fr-FR" sz="1200" kern="1200" baseline="0" dirty="0" err="1" smtClean="0">
                <a:solidFill>
                  <a:schemeClr val="tx1"/>
                </a:solidFill>
                <a:effectLst/>
                <a:latin typeface="+mn-lt"/>
                <a:ea typeface="+mn-ea"/>
                <a:cs typeface="+mn-cs"/>
              </a:rPr>
              <a:t>health</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problem</a:t>
            </a:r>
            <a:r>
              <a:rPr lang="fr-FR" sz="1200" kern="1200" baseline="0" dirty="0" smtClean="0">
                <a:solidFill>
                  <a:schemeClr val="tx1"/>
                </a:solidFill>
                <a:effectLst/>
                <a:latin typeface="+mn-lt"/>
                <a:ea typeface="+mn-ea"/>
                <a:cs typeface="+mn-cs"/>
              </a:rPr>
              <a:t>.</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40</a:t>
            </a:fld>
            <a:endParaRPr lang="fr-FR"/>
          </a:p>
        </p:txBody>
      </p:sp>
    </p:spTree>
    <p:extLst>
      <p:ext uri="{BB962C8B-B14F-4D97-AF65-F5344CB8AC3E}">
        <p14:creationId xmlns:p14="http://schemas.microsoft.com/office/powerpoint/2010/main" val="41247317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FALLS.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In 2060:</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En France 1/3 des habitants &gt;60 ans en 2060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5 millions &gt;85 ans (</a:t>
            </a:r>
            <a:r>
              <a:rPr lang="fr-FR" sz="1200" kern="1200" dirty="0" err="1" smtClean="0">
                <a:solidFill>
                  <a:schemeClr val="tx1"/>
                </a:solidFill>
                <a:effectLst/>
                <a:latin typeface="+mn-lt"/>
                <a:ea typeface="+mn-ea"/>
                <a:cs typeface="+mn-cs"/>
              </a:rPr>
              <a:t>Today</a:t>
            </a:r>
            <a:r>
              <a:rPr lang="fr-FR" sz="1200" kern="1200" dirty="0" smtClean="0">
                <a:solidFill>
                  <a:schemeClr val="tx1"/>
                </a:solidFill>
                <a:effectLst/>
                <a:latin typeface="+mn-lt"/>
                <a:ea typeface="+mn-ea"/>
                <a:cs typeface="+mn-cs"/>
              </a:rPr>
              <a: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1,4 million aujourd’hui)</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b="1" kern="1200" baseline="0" dirty="0" smtClean="0">
                <a:solidFill>
                  <a:schemeClr val="tx1"/>
                </a:solidFill>
                <a:effectLst/>
                <a:latin typeface="+mn-lt"/>
                <a:ea typeface="+mn-ea"/>
                <a:cs typeface="+mn-cs"/>
              </a:rPr>
              <a:t>Public </a:t>
            </a:r>
            <a:r>
              <a:rPr lang="fr-FR" sz="1200" b="1" kern="1200" baseline="0" dirty="0" err="1" smtClean="0">
                <a:solidFill>
                  <a:schemeClr val="tx1"/>
                </a:solidFill>
                <a:effectLst/>
                <a:latin typeface="+mn-lt"/>
                <a:ea typeface="+mn-ea"/>
                <a:cs typeface="+mn-cs"/>
              </a:rPr>
              <a:t>health</a:t>
            </a:r>
            <a:r>
              <a:rPr lang="fr-FR" sz="1200" b="1" kern="1200" baseline="0" dirty="0" smtClean="0">
                <a:solidFill>
                  <a:schemeClr val="tx1"/>
                </a:solidFill>
                <a:effectLst/>
                <a:latin typeface="+mn-lt"/>
                <a:ea typeface="+mn-ea"/>
                <a:cs typeface="+mn-cs"/>
              </a:rPr>
              <a:t> </a:t>
            </a:r>
            <a:r>
              <a:rPr lang="fr-FR" sz="1200" b="1" kern="1200" baseline="0" dirty="0" err="1" smtClean="0">
                <a:solidFill>
                  <a:schemeClr val="tx1"/>
                </a:solidFill>
                <a:effectLst/>
                <a:latin typeface="+mn-lt"/>
                <a:ea typeface="+mn-ea"/>
                <a:cs typeface="+mn-cs"/>
              </a:rPr>
              <a:t>problem</a:t>
            </a:r>
            <a:r>
              <a:rPr lang="fr-FR" sz="1200" b="1"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La chute des personnes par exemple, devient un problème important. Aujourd’hui ces chutes sont la première cause de mortalité chez les plus de 65 ans en France : 400 000 personnes chutent chaque année et 12 000 personnes décèdent suite à celle-ci.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41</a:t>
            </a:fld>
            <a:endParaRPr lang="fr-FR"/>
          </a:p>
        </p:txBody>
      </p:sp>
    </p:spTree>
    <p:extLst>
      <p:ext uri="{BB962C8B-B14F-4D97-AF65-F5344CB8AC3E}">
        <p14:creationId xmlns:p14="http://schemas.microsoft.com/office/powerpoint/2010/main" val="2113682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Jason Pontin = </a:t>
            </a:r>
            <a:r>
              <a:rPr lang="fr-FR" baseline="0" dirty="0" err="1" smtClean="0"/>
              <a:t>chief</a:t>
            </a:r>
            <a:r>
              <a:rPr lang="fr-FR" baseline="0" dirty="0" smtClean="0"/>
              <a:t> </a:t>
            </a:r>
            <a:r>
              <a:rPr lang="fr-FR" baseline="0" dirty="0" err="1" smtClean="0"/>
              <a:t>redactor</a:t>
            </a:r>
            <a:r>
              <a:rPr lang="fr-FR" baseline="0" dirty="0" smtClean="0"/>
              <a:t> of the MIT </a:t>
            </a:r>
            <a:r>
              <a:rPr lang="fr-FR" baseline="0" dirty="0" err="1" smtClean="0"/>
              <a:t>Technology</a:t>
            </a:r>
            <a:r>
              <a:rPr lang="fr-FR" baseline="0" dirty="0" smtClean="0"/>
              <a:t> </a:t>
            </a:r>
            <a:r>
              <a:rPr lang="fr-FR" baseline="0" dirty="0" err="1" smtClean="0"/>
              <a:t>Review</a:t>
            </a:r>
            <a:endParaRPr lang="fr-FR" baseline="0" dirty="0" smtClean="0"/>
          </a:p>
          <a:p>
            <a:r>
              <a:rPr lang="fr-FR" baseline="0" dirty="0" smtClean="0"/>
              <a:t>TED </a:t>
            </a:r>
            <a:r>
              <a:rPr lang="fr-FR" baseline="0" dirty="0" err="1" smtClean="0"/>
              <a:t>conf</a:t>
            </a:r>
            <a:r>
              <a:rPr lang="fr-FR" baseline="0" dirty="0" smtClean="0"/>
              <a:t> février 2013</a:t>
            </a:r>
          </a:p>
          <a:p>
            <a:r>
              <a:rPr lang="fr-FR" baseline="0" dirty="0" smtClean="0"/>
              <a:t>1.35 – 4.52</a:t>
            </a:r>
          </a:p>
          <a:p>
            <a:r>
              <a:rPr lang="en-US" sz="1200" b="0" i="0" kern="1200" dirty="0" smtClean="0">
                <a:solidFill>
                  <a:schemeClr val="tx1"/>
                </a:solidFill>
                <a:effectLst/>
                <a:latin typeface="+mn-lt"/>
                <a:ea typeface="+mn-ea"/>
                <a:cs typeface="+mn-cs"/>
              </a:rPr>
              <a:t>[…] It feels as if technologists have diverted us and enriched themselves with trivial toys, things like iPhones &amp; apps. There's nothing wrong with these things</a:t>
            </a:r>
            <a:r>
              <a:rPr lang="en-US" sz="1200" b="0" i="0" kern="1200" baseline="0" dirty="0" smtClean="0">
                <a:solidFill>
                  <a:schemeClr val="tx1"/>
                </a:solidFill>
                <a:effectLst/>
                <a:latin typeface="+mn-lt"/>
                <a:ea typeface="+mn-ea"/>
                <a:cs typeface="+mn-cs"/>
              </a:rPr>
              <a:t> […] b</a:t>
            </a:r>
            <a:r>
              <a:rPr lang="en-US" sz="1200" b="0" i="0" kern="1200" dirty="0" smtClean="0">
                <a:solidFill>
                  <a:schemeClr val="tx1"/>
                </a:solidFill>
                <a:effectLst/>
                <a:latin typeface="+mn-lt"/>
                <a:ea typeface="+mn-ea"/>
                <a:cs typeface="+mn-cs"/>
              </a:rPr>
              <a:t>ut they don't solve humanity's big problems.</a:t>
            </a:r>
          </a:p>
          <a:p>
            <a:endParaRPr lang="fr-FR" dirty="0" smtClean="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5</a:t>
            </a:fld>
            <a:endParaRPr lang="fr-FR"/>
          </a:p>
        </p:txBody>
      </p:sp>
    </p:spTree>
    <p:extLst>
      <p:ext uri="{BB962C8B-B14F-4D97-AF65-F5344CB8AC3E}">
        <p14:creationId xmlns:p14="http://schemas.microsoft.com/office/powerpoint/2010/main" val="10441871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err="1" smtClean="0">
                <a:solidFill>
                  <a:schemeClr val="tx1"/>
                </a:solidFill>
                <a:effectLst/>
                <a:latin typeface="+mn-lt"/>
                <a:ea typeface="+mn-ea"/>
                <a:cs typeface="+mn-cs"/>
              </a:rPr>
              <a:t>Floor</a:t>
            </a:r>
            <a:r>
              <a:rPr lang="fr-FR" sz="1200" kern="1200" dirty="0" smtClean="0">
                <a:solidFill>
                  <a:schemeClr val="tx1"/>
                </a:solidFill>
                <a:effectLst/>
                <a:latin typeface="+mn-lt"/>
                <a:ea typeface="+mn-ea"/>
                <a:cs typeface="+mn-cs"/>
              </a:rPr>
              <a:t> In Motion</a:t>
            </a:r>
            <a:r>
              <a:rPr lang="fr-FR" sz="1200" kern="1200" baseline="0" dirty="0" smtClean="0">
                <a:solidFill>
                  <a:schemeClr val="tx1"/>
                </a:solidFill>
                <a:effectLst/>
                <a:latin typeface="+mn-lt"/>
                <a:ea typeface="+mn-ea"/>
                <a:cs typeface="+mn-cs"/>
              </a:rPr>
              <a:t> Care: 2 </a:t>
            </a:r>
            <a:r>
              <a:rPr lang="fr-FR" sz="1200" kern="1200" baseline="0" dirty="0" err="1" smtClean="0">
                <a:solidFill>
                  <a:schemeClr val="tx1"/>
                </a:solidFill>
                <a:effectLst/>
                <a:latin typeface="+mn-lt"/>
                <a:ea typeface="+mn-ea"/>
                <a:cs typeface="+mn-cs"/>
              </a:rPr>
              <a:t>years</a:t>
            </a:r>
            <a:r>
              <a:rPr lang="fr-FR" sz="1200" kern="1200" baseline="0" dirty="0" smtClean="0">
                <a:solidFill>
                  <a:schemeClr val="tx1"/>
                </a:solidFill>
                <a:effectLst/>
                <a:latin typeface="+mn-lt"/>
                <a:ea typeface="+mn-ea"/>
                <a:cs typeface="+mn-cs"/>
              </a:rPr>
              <a:t> of R&amp;D &amp; </a:t>
            </a:r>
            <a:r>
              <a:rPr lang="fr-FR" sz="1200" kern="1200" baseline="0" dirty="0" err="1" smtClean="0">
                <a:solidFill>
                  <a:schemeClr val="tx1"/>
                </a:solidFill>
                <a:effectLst/>
                <a:latin typeface="+mn-lt"/>
                <a:ea typeface="+mn-ea"/>
                <a:cs typeface="+mn-cs"/>
              </a:rPr>
              <a:t>forced</a:t>
            </a:r>
            <a:r>
              <a:rPr lang="fr-FR" sz="1200" kern="1200" baseline="0" dirty="0" smtClean="0">
                <a:solidFill>
                  <a:schemeClr val="tx1"/>
                </a:solidFill>
                <a:effectLst/>
                <a:latin typeface="+mn-lt"/>
                <a:ea typeface="+mn-ea"/>
                <a:cs typeface="+mn-cs"/>
              </a:rPr>
              <a:t> to </a:t>
            </a:r>
            <a:r>
              <a:rPr lang="fr-FR" sz="1200" kern="1200" baseline="0" dirty="0" err="1" smtClean="0">
                <a:solidFill>
                  <a:schemeClr val="tx1"/>
                </a:solidFill>
                <a:effectLst/>
                <a:latin typeface="+mn-lt"/>
                <a:ea typeface="+mn-ea"/>
                <a:cs typeface="+mn-cs"/>
              </a:rPr>
              <a:t>developed</a:t>
            </a:r>
            <a:r>
              <a:rPr lang="fr-FR" sz="1200" kern="1200" baseline="0" dirty="0" smtClean="0">
                <a:solidFill>
                  <a:schemeClr val="tx1"/>
                </a:solidFill>
                <a:effectLst/>
                <a:latin typeface="+mn-lt"/>
                <a:ea typeface="+mn-ea"/>
                <a:cs typeface="+mn-cs"/>
              </a:rPr>
              <a:t> a </a:t>
            </a:r>
            <a:r>
              <a:rPr lang="fr-FR" sz="1200" kern="1200" baseline="0" dirty="0" err="1" smtClean="0">
                <a:solidFill>
                  <a:schemeClr val="tx1"/>
                </a:solidFill>
                <a:effectLst/>
                <a:latin typeface="+mn-lt"/>
                <a:ea typeface="+mn-ea"/>
                <a:cs typeface="+mn-cs"/>
              </a:rPr>
              <a:t>competence</a:t>
            </a:r>
            <a:r>
              <a:rPr lang="fr-FR" sz="1200" kern="1200" baseline="0" dirty="0" smtClean="0">
                <a:solidFill>
                  <a:schemeClr val="tx1"/>
                </a:solidFill>
                <a:effectLst/>
                <a:latin typeface="+mn-lt"/>
                <a:ea typeface="+mn-ea"/>
                <a:cs typeface="+mn-cs"/>
              </a:rPr>
              <a:t> out of </a:t>
            </a:r>
            <a:r>
              <a:rPr lang="fr-FR" sz="1200" kern="1200" baseline="0" dirty="0" err="1" smtClean="0">
                <a:solidFill>
                  <a:schemeClr val="tx1"/>
                </a:solidFill>
                <a:effectLst/>
                <a:latin typeface="+mn-lt"/>
                <a:ea typeface="+mn-ea"/>
                <a:cs typeface="+mn-cs"/>
              </a:rPr>
              <a:t>their</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knowledge</a:t>
            </a:r>
            <a:r>
              <a:rPr lang="fr-FR"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baseline="0" dirty="0" err="1" smtClean="0">
                <a:solidFill>
                  <a:schemeClr val="tx1"/>
                </a:solidFill>
                <a:effectLst/>
                <a:latin typeface="+mn-lt"/>
                <a:ea typeface="+mn-ea"/>
                <a:cs typeface="+mn-cs"/>
              </a:rPr>
              <a:t>Floor</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industry</a:t>
            </a:r>
            <a:r>
              <a:rPr lang="fr-FR" sz="1200" kern="1200" baseline="0" dirty="0" smtClean="0">
                <a:solidFill>
                  <a:schemeClr val="tx1"/>
                </a:solidFill>
                <a:effectLst/>
                <a:latin typeface="+mn-lt"/>
                <a:ea typeface="+mn-ea"/>
                <a:cs typeface="+mn-cs"/>
              </a:rPr>
              <a:t> -&gt; </a:t>
            </a:r>
            <a:r>
              <a:rPr lang="fr-FR" sz="1200" kern="1200" baseline="0" dirty="0" err="1" smtClean="0">
                <a:solidFill>
                  <a:schemeClr val="tx1"/>
                </a:solidFill>
                <a:effectLst/>
                <a:latin typeface="+mn-lt"/>
                <a:ea typeface="+mn-ea"/>
                <a:cs typeface="+mn-cs"/>
              </a:rPr>
              <a:t>chemical</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industry</a:t>
            </a:r>
            <a:r>
              <a:rPr lang="fr-FR" sz="1200" kern="1200" baseline="0" dirty="0" smtClean="0">
                <a:solidFill>
                  <a:schemeClr val="tx1"/>
                </a:solidFill>
                <a:effectLst/>
                <a:latin typeface="+mn-lt"/>
                <a:ea typeface="+mn-ea"/>
                <a:cs typeface="+mn-cs"/>
              </a:rPr>
              <a:t> // </a:t>
            </a:r>
            <a:r>
              <a:rPr lang="fr-FR" sz="1200" kern="1200" baseline="0" dirty="0" err="1" smtClean="0">
                <a:solidFill>
                  <a:schemeClr val="tx1"/>
                </a:solidFill>
                <a:effectLst/>
                <a:latin typeface="+mn-lt"/>
                <a:ea typeface="+mn-ea"/>
                <a:cs typeface="+mn-cs"/>
              </a:rPr>
              <a:t>Connected</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Floor</a:t>
            </a:r>
            <a:r>
              <a:rPr lang="fr-FR" sz="1200" kern="1200" baseline="0" dirty="0" smtClean="0">
                <a:solidFill>
                  <a:schemeClr val="tx1"/>
                </a:solidFill>
                <a:effectLst/>
                <a:latin typeface="+mn-lt"/>
                <a:ea typeface="+mn-ea"/>
                <a:cs typeface="+mn-cs"/>
              </a:rPr>
              <a:t> -&gt; </a:t>
            </a:r>
            <a:r>
              <a:rPr lang="fr-FR" sz="1200" kern="1200" baseline="0" dirty="0" err="1" smtClean="0">
                <a:solidFill>
                  <a:schemeClr val="tx1"/>
                </a:solidFill>
                <a:effectLst/>
                <a:latin typeface="+mn-lt"/>
                <a:ea typeface="+mn-ea"/>
                <a:cs typeface="+mn-cs"/>
              </a:rPr>
              <a:t>Electronics</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Big</a:t>
            </a:r>
            <a:r>
              <a:rPr lang="fr-FR" sz="1200" kern="1200" baseline="0" dirty="0" smtClean="0">
                <a:solidFill>
                  <a:schemeClr val="tx1"/>
                </a:solidFill>
                <a:effectLst/>
                <a:latin typeface="+mn-lt"/>
                <a:ea typeface="+mn-ea"/>
                <a:cs typeface="+mn-cs"/>
              </a:rPr>
              <a:t> data and Internet of </a:t>
            </a:r>
            <a:r>
              <a:rPr lang="fr-FR" sz="1200" kern="1200" baseline="0" dirty="0" err="1" smtClean="0">
                <a:solidFill>
                  <a:schemeClr val="tx1"/>
                </a:solidFill>
                <a:effectLst/>
                <a:latin typeface="+mn-lt"/>
                <a:ea typeface="+mn-ea"/>
                <a:cs typeface="+mn-cs"/>
              </a:rPr>
              <a:t>Things</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42</a:t>
            </a:fld>
            <a:endParaRPr lang="fr-FR"/>
          </a:p>
        </p:txBody>
      </p:sp>
    </p:spTree>
    <p:extLst>
      <p:ext uri="{BB962C8B-B14F-4D97-AF65-F5344CB8AC3E}">
        <p14:creationId xmlns:p14="http://schemas.microsoft.com/office/powerpoint/2010/main" val="29058916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43</a:t>
            </a:fld>
            <a:endParaRPr lang="fr-FR"/>
          </a:p>
        </p:txBody>
      </p:sp>
    </p:spTree>
    <p:extLst>
      <p:ext uri="{BB962C8B-B14F-4D97-AF65-F5344CB8AC3E}">
        <p14:creationId xmlns:p14="http://schemas.microsoft.com/office/powerpoint/2010/main" val="23037853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44</a:t>
            </a:fld>
            <a:endParaRPr lang="fr-FR"/>
          </a:p>
        </p:txBody>
      </p:sp>
    </p:spTree>
    <p:extLst>
      <p:ext uri="{BB962C8B-B14F-4D97-AF65-F5344CB8AC3E}">
        <p14:creationId xmlns:p14="http://schemas.microsoft.com/office/powerpoint/2010/main" val="29504383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45</a:t>
            </a:fld>
            <a:endParaRPr lang="fr-FR"/>
          </a:p>
        </p:txBody>
      </p:sp>
    </p:spTree>
    <p:extLst>
      <p:ext uri="{BB962C8B-B14F-4D97-AF65-F5344CB8AC3E}">
        <p14:creationId xmlns:p14="http://schemas.microsoft.com/office/powerpoint/2010/main" val="4050872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46</a:t>
            </a:fld>
            <a:endParaRPr lang="fr-FR"/>
          </a:p>
        </p:txBody>
      </p:sp>
    </p:spTree>
    <p:extLst>
      <p:ext uri="{BB962C8B-B14F-4D97-AF65-F5344CB8AC3E}">
        <p14:creationId xmlns:p14="http://schemas.microsoft.com/office/powerpoint/2010/main" val="30257515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47</a:t>
            </a:fld>
            <a:endParaRPr lang="fr-FR"/>
          </a:p>
        </p:txBody>
      </p:sp>
    </p:spTree>
    <p:extLst>
      <p:ext uri="{BB962C8B-B14F-4D97-AF65-F5344CB8AC3E}">
        <p14:creationId xmlns:p14="http://schemas.microsoft.com/office/powerpoint/2010/main" val="34300095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48</a:t>
            </a:fld>
            <a:endParaRPr lang="fr-FR"/>
          </a:p>
        </p:txBody>
      </p:sp>
    </p:spTree>
    <p:extLst>
      <p:ext uri="{BB962C8B-B14F-4D97-AF65-F5344CB8AC3E}">
        <p14:creationId xmlns:p14="http://schemas.microsoft.com/office/powerpoint/2010/main" val="41087194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49</a:t>
            </a:fld>
            <a:endParaRPr lang="fr-FR"/>
          </a:p>
        </p:txBody>
      </p:sp>
    </p:spTree>
    <p:extLst>
      <p:ext uri="{BB962C8B-B14F-4D97-AF65-F5344CB8AC3E}">
        <p14:creationId xmlns:p14="http://schemas.microsoft.com/office/powerpoint/2010/main" val="219184293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50</a:t>
            </a:fld>
            <a:endParaRPr lang="fr-FR"/>
          </a:p>
        </p:txBody>
      </p:sp>
    </p:spTree>
    <p:extLst>
      <p:ext uri="{BB962C8B-B14F-4D97-AF65-F5344CB8AC3E}">
        <p14:creationId xmlns:p14="http://schemas.microsoft.com/office/powerpoint/2010/main" val="87482334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51</a:t>
            </a:fld>
            <a:endParaRPr lang="fr-FR"/>
          </a:p>
        </p:txBody>
      </p:sp>
    </p:spTree>
    <p:extLst>
      <p:ext uri="{BB962C8B-B14F-4D97-AF65-F5344CB8AC3E}">
        <p14:creationId xmlns:p14="http://schemas.microsoft.com/office/powerpoint/2010/main" val="2648090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Jason Pontin = </a:t>
            </a:r>
            <a:r>
              <a:rPr lang="fr-FR" baseline="0" dirty="0" err="1" smtClean="0"/>
              <a:t>chief</a:t>
            </a:r>
            <a:r>
              <a:rPr lang="fr-FR" baseline="0" dirty="0" smtClean="0"/>
              <a:t> </a:t>
            </a:r>
            <a:r>
              <a:rPr lang="fr-FR" baseline="0" dirty="0" err="1" smtClean="0"/>
              <a:t>redactor</a:t>
            </a:r>
            <a:r>
              <a:rPr lang="fr-FR" baseline="0" dirty="0" smtClean="0"/>
              <a:t> of the MIT </a:t>
            </a:r>
            <a:r>
              <a:rPr lang="fr-FR" baseline="0" dirty="0" err="1" smtClean="0"/>
              <a:t>Technology</a:t>
            </a:r>
            <a:r>
              <a:rPr lang="fr-FR" baseline="0" dirty="0" smtClean="0"/>
              <a:t> </a:t>
            </a:r>
            <a:r>
              <a:rPr lang="fr-FR" baseline="0" dirty="0" err="1" smtClean="0"/>
              <a:t>Review</a:t>
            </a:r>
            <a:endParaRPr lang="fr-FR" baseline="0" dirty="0" smtClean="0"/>
          </a:p>
          <a:p>
            <a:r>
              <a:rPr lang="fr-FR" baseline="0" dirty="0" smtClean="0"/>
              <a:t>TED </a:t>
            </a:r>
            <a:r>
              <a:rPr lang="fr-FR" baseline="0" dirty="0" err="1" smtClean="0"/>
              <a:t>conf</a:t>
            </a:r>
            <a:r>
              <a:rPr lang="fr-FR" baseline="0" dirty="0" smtClean="0"/>
              <a:t> février 2013</a:t>
            </a:r>
          </a:p>
          <a:p>
            <a:r>
              <a:rPr lang="fr-FR" baseline="0" dirty="0" smtClean="0"/>
              <a:t>1.35 – 4.52</a:t>
            </a:r>
          </a:p>
          <a:p>
            <a:r>
              <a:rPr lang="en-US" sz="1200" b="0" i="0" kern="1200" dirty="0" smtClean="0">
                <a:solidFill>
                  <a:schemeClr val="tx1"/>
                </a:solidFill>
                <a:effectLst/>
                <a:latin typeface="+mn-lt"/>
                <a:ea typeface="+mn-ea"/>
                <a:cs typeface="+mn-cs"/>
              </a:rPr>
              <a:t>[…] It feels as if technologists have diverted us and enriched themselves with trivial toys, things like iPhones &amp; apps. There's nothing wrong with these things</a:t>
            </a:r>
            <a:r>
              <a:rPr lang="en-US" sz="1200" b="0" i="0" kern="1200" baseline="0" dirty="0" smtClean="0">
                <a:solidFill>
                  <a:schemeClr val="tx1"/>
                </a:solidFill>
                <a:effectLst/>
                <a:latin typeface="+mn-lt"/>
                <a:ea typeface="+mn-ea"/>
                <a:cs typeface="+mn-cs"/>
              </a:rPr>
              <a:t> […] b</a:t>
            </a:r>
            <a:r>
              <a:rPr lang="en-US" sz="1200" b="0" i="0" kern="1200" dirty="0" smtClean="0">
                <a:solidFill>
                  <a:schemeClr val="tx1"/>
                </a:solidFill>
                <a:effectLst/>
                <a:latin typeface="+mn-lt"/>
                <a:ea typeface="+mn-ea"/>
                <a:cs typeface="+mn-cs"/>
              </a:rPr>
              <a:t>ut they don't solve humanity's big problems.</a:t>
            </a:r>
          </a:p>
          <a:p>
            <a:endParaRPr lang="fr-FR" dirty="0" smtClean="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6</a:t>
            </a:fld>
            <a:endParaRPr lang="fr-FR"/>
          </a:p>
        </p:txBody>
      </p:sp>
    </p:spTree>
    <p:extLst>
      <p:ext uri="{BB962C8B-B14F-4D97-AF65-F5344CB8AC3E}">
        <p14:creationId xmlns:p14="http://schemas.microsoft.com/office/powerpoint/2010/main" val="2059886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52</a:t>
            </a:fld>
            <a:endParaRPr lang="fr-FR"/>
          </a:p>
        </p:txBody>
      </p:sp>
    </p:spTree>
    <p:extLst>
      <p:ext uri="{BB962C8B-B14F-4D97-AF65-F5344CB8AC3E}">
        <p14:creationId xmlns:p14="http://schemas.microsoft.com/office/powerpoint/2010/main" val="6173637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53</a:t>
            </a:fld>
            <a:endParaRPr lang="fr-FR"/>
          </a:p>
        </p:txBody>
      </p:sp>
    </p:spTree>
    <p:extLst>
      <p:ext uri="{BB962C8B-B14F-4D97-AF65-F5344CB8AC3E}">
        <p14:creationId xmlns:p14="http://schemas.microsoft.com/office/powerpoint/2010/main" val="162887385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Séquencer l’ADN, </a:t>
            </a:r>
            <a:r>
              <a:rPr lang="fr-FR" dirty="0" err="1" smtClean="0"/>
              <a:t>Human</a:t>
            </a:r>
            <a:r>
              <a:rPr lang="fr-FR" dirty="0" smtClean="0"/>
              <a:t> </a:t>
            </a:r>
            <a:r>
              <a:rPr lang="fr-FR" dirty="0" err="1" smtClean="0"/>
              <a:t>genome</a:t>
            </a:r>
            <a:r>
              <a:rPr lang="fr-FR" baseline="0" dirty="0" smtClean="0"/>
              <a:t> </a:t>
            </a:r>
            <a:r>
              <a:rPr lang="fr-FR" baseline="0" dirty="0" err="1" smtClean="0"/>
              <a:t>project</a:t>
            </a:r>
            <a:r>
              <a:rPr lang="fr-FR" baseline="0" dirty="0" smtClean="0"/>
              <a:t>: premier </a:t>
            </a:r>
            <a:r>
              <a:rPr lang="fr-FR" baseline="0" dirty="0" err="1" smtClean="0"/>
              <a:t>sequencage</a:t>
            </a:r>
            <a:r>
              <a:rPr lang="fr-FR" baseline="0" dirty="0" smtClean="0"/>
              <a:t> de 1990 à 2003, ça pris 13 ans et couté 2,7 milliards. En 2007: une entreprise le fait pour 350000$ et ça prend quelques mois. En 2014, ça ne coute plus que 1000$ et prends quelques heures (Illumina). Et le prix va continuer à baisser.</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54</a:t>
            </a:fld>
            <a:endParaRPr lang="fr-FR"/>
          </a:p>
        </p:txBody>
      </p:sp>
    </p:spTree>
    <p:extLst>
      <p:ext uri="{BB962C8B-B14F-4D97-AF65-F5344CB8AC3E}">
        <p14:creationId xmlns:p14="http://schemas.microsoft.com/office/powerpoint/2010/main" val="1389155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Séquencer l’ADN, </a:t>
            </a:r>
            <a:r>
              <a:rPr lang="fr-FR" dirty="0" err="1" smtClean="0"/>
              <a:t>Human</a:t>
            </a:r>
            <a:r>
              <a:rPr lang="fr-FR" dirty="0" smtClean="0"/>
              <a:t> </a:t>
            </a:r>
            <a:r>
              <a:rPr lang="fr-FR" dirty="0" err="1" smtClean="0"/>
              <a:t>genome</a:t>
            </a:r>
            <a:r>
              <a:rPr lang="fr-FR" baseline="0" dirty="0" smtClean="0"/>
              <a:t> </a:t>
            </a:r>
            <a:r>
              <a:rPr lang="fr-FR" baseline="0" dirty="0" err="1" smtClean="0"/>
              <a:t>project</a:t>
            </a:r>
            <a:r>
              <a:rPr lang="fr-FR" baseline="0" dirty="0" smtClean="0"/>
              <a:t>: premier </a:t>
            </a:r>
            <a:r>
              <a:rPr lang="fr-FR" baseline="0" dirty="0" err="1" smtClean="0"/>
              <a:t>sequencage</a:t>
            </a:r>
            <a:r>
              <a:rPr lang="fr-FR" baseline="0" dirty="0" smtClean="0"/>
              <a:t> de 1990 à 2003, ça pris 13 ans et couté 2,7 milliards. En 2007: une entreprise le fait pour 350000$ et ça prend quelques mois. En 2014, ça ne coute plus que 1000$ et prends quelques heures (Illumina). Et le prix va continuer à baisser.</a:t>
            </a:r>
            <a:endParaRPr lang="fr-FR" dirty="0" smtClean="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55</a:t>
            </a:fld>
            <a:endParaRPr lang="fr-FR"/>
          </a:p>
        </p:txBody>
      </p:sp>
    </p:spTree>
    <p:extLst>
      <p:ext uri="{BB962C8B-B14F-4D97-AF65-F5344CB8AC3E}">
        <p14:creationId xmlns:p14="http://schemas.microsoft.com/office/powerpoint/2010/main" val="7560608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Séquencer l’ADN, </a:t>
            </a:r>
            <a:r>
              <a:rPr lang="fr-FR" dirty="0" err="1" smtClean="0"/>
              <a:t>Human</a:t>
            </a:r>
            <a:r>
              <a:rPr lang="fr-FR" dirty="0" smtClean="0"/>
              <a:t> </a:t>
            </a:r>
            <a:r>
              <a:rPr lang="fr-FR" dirty="0" err="1" smtClean="0"/>
              <a:t>genome</a:t>
            </a:r>
            <a:r>
              <a:rPr lang="fr-FR" baseline="0" dirty="0" smtClean="0"/>
              <a:t> </a:t>
            </a:r>
            <a:r>
              <a:rPr lang="fr-FR" baseline="0" dirty="0" err="1" smtClean="0"/>
              <a:t>project</a:t>
            </a:r>
            <a:r>
              <a:rPr lang="fr-FR" baseline="0" dirty="0" smtClean="0"/>
              <a:t>: premier </a:t>
            </a:r>
            <a:r>
              <a:rPr lang="fr-FR" baseline="0" dirty="0" err="1" smtClean="0"/>
              <a:t>sequencage</a:t>
            </a:r>
            <a:r>
              <a:rPr lang="fr-FR" baseline="0" dirty="0" smtClean="0"/>
              <a:t> de 1990 à 2003, ça pris 13 ans et couté 2,7 milliards. En 2007: une entreprise le fait pour 350000$ et ça prend quelques mois. En 2014, ça ne coute plus que 1000$ et prends quelques heures (Illumina). Et le prix va continuer à baisser.</a:t>
            </a:r>
            <a:br>
              <a:rPr lang="fr-FR" baseline="0" dirty="0" smtClean="0"/>
            </a:br>
            <a:r>
              <a:rPr lang="fr-FR" baseline="0" dirty="0" smtClean="0"/>
              <a:t>« </a:t>
            </a:r>
            <a:r>
              <a:rPr lang="en-US" sz="1200" b="0" i="0" kern="1200" dirty="0" smtClean="0">
                <a:solidFill>
                  <a:schemeClr val="tx1"/>
                </a:solidFill>
                <a:effectLst/>
                <a:latin typeface="+mn-lt"/>
                <a:ea typeface="+mn-ea"/>
                <a:cs typeface="+mn-cs"/>
              </a:rPr>
              <a:t>In Stranger Visions I collected hairs, chewed up gum, and cigarette butts from the streets, public bathrooms and waiting rooms of New York City. I extracted DNA from them and analyzed it to computationally generate 3d printed life size full color portraits representing what those individuals might look like, based on genomic research. Working with the traces strangers unwittingly left behind, the project was meant to call attention to the developing technology of forensic DNA phenotyping, the potential for a culture of biological surveillance, and the impulse towards genetic determinism.” </a:t>
            </a:r>
            <a:r>
              <a:rPr lang="fr-FR" sz="1200" b="0" i="0" u="sng" kern="1200" dirty="0" smtClean="0">
                <a:solidFill>
                  <a:schemeClr val="tx1"/>
                </a:solidFill>
                <a:effectLst/>
                <a:latin typeface="+mn-lt"/>
                <a:ea typeface="+mn-ea"/>
                <a:cs typeface="+mn-cs"/>
                <a:hlinkClick r:id="rId3"/>
              </a:rPr>
              <a:t>Heather Dewey-</a:t>
            </a:r>
            <a:r>
              <a:rPr lang="fr-FR" sz="1200" b="0" i="0" u="sng" kern="1200" dirty="0" err="1" smtClean="0">
                <a:solidFill>
                  <a:schemeClr val="tx1"/>
                </a:solidFill>
                <a:effectLst/>
                <a:latin typeface="+mn-lt"/>
                <a:ea typeface="+mn-ea"/>
                <a:cs typeface="+mn-cs"/>
                <a:hlinkClick r:id="rId3"/>
              </a:rPr>
              <a:t>Hagborg</a:t>
            </a:r>
            <a:r>
              <a:rPr lang="fr-FR" sz="1200" b="0" i="0" u="sng" kern="1200" dirty="0" smtClean="0">
                <a:solidFill>
                  <a:schemeClr val="tx1"/>
                </a:solidFill>
                <a:effectLst/>
                <a:latin typeface="+mn-lt"/>
                <a:ea typeface="+mn-ea"/>
                <a:cs typeface="+mn-cs"/>
                <a:hlinkClick r:id="rId3"/>
              </a:rPr>
              <a:t> </a:t>
            </a:r>
            <a:endParaRPr lang="fr-FR" sz="1200" b="0" i="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56</a:t>
            </a:fld>
            <a:endParaRPr lang="fr-FR"/>
          </a:p>
        </p:txBody>
      </p:sp>
    </p:spTree>
    <p:extLst>
      <p:ext uri="{BB962C8B-B14F-4D97-AF65-F5344CB8AC3E}">
        <p14:creationId xmlns:p14="http://schemas.microsoft.com/office/powerpoint/2010/main" val="21160270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PROTECTION DE LA PROPRIETE INTELLECTUELLE BENEFICIANT AUX PLUS PAUVRES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Le programme de recherche « </a:t>
            </a:r>
            <a:r>
              <a:rPr lang="fr-FR" dirty="0" err="1" smtClean="0"/>
              <a:t>Intellectual</a:t>
            </a:r>
            <a:r>
              <a:rPr lang="fr-FR" dirty="0" smtClean="0"/>
              <a:t> </a:t>
            </a:r>
            <a:r>
              <a:rPr lang="fr-FR" dirty="0" err="1" smtClean="0"/>
              <a:t>Property</a:t>
            </a:r>
            <a:r>
              <a:rPr lang="fr-FR" dirty="0" smtClean="0"/>
              <a:t> </a:t>
            </a:r>
            <a:r>
              <a:rPr lang="fr-FR" dirty="0" err="1" smtClean="0"/>
              <a:t>Regimes</a:t>
            </a:r>
            <a:r>
              <a:rPr lang="fr-FR" dirty="0" smtClean="0"/>
              <a:t> for pro-</a:t>
            </a:r>
            <a:r>
              <a:rPr lang="fr-FR" dirty="0" err="1" smtClean="0"/>
              <a:t>poor</a:t>
            </a:r>
            <a:r>
              <a:rPr lang="fr-FR" dirty="0" smtClean="0"/>
              <a:t> innovation in agriculture » du programme néerlandais d’Innovation Responsable tente de résoudre le problème. Dirigé par Bram de Jonge,  chercheur à la Wageningen </a:t>
            </a:r>
            <a:r>
              <a:rPr lang="fr-FR" dirty="0" err="1" smtClean="0"/>
              <a:t>University</a:t>
            </a:r>
            <a:r>
              <a:rPr lang="fr-FR" dirty="0" smtClean="0"/>
              <a:t> &amp; </a:t>
            </a:r>
            <a:r>
              <a:rPr lang="fr-FR" dirty="0" err="1" smtClean="0"/>
              <a:t>Research</a:t>
            </a:r>
            <a:r>
              <a:rPr lang="fr-FR" dirty="0" smtClean="0"/>
              <a:t> Centre aux Pays-Bas, spécialiste en bioéthique, ce programme cherche à réunir l’ensemble des parties prenantes autour de cette question de la propriété intellectuelle pour influer sur les politiques africaines en la matière.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The </a:t>
            </a:r>
            <a:r>
              <a:rPr lang="fr-FR" dirty="0" err="1" smtClean="0"/>
              <a:t>African</a:t>
            </a:r>
            <a:r>
              <a:rPr lang="fr-FR" dirty="0" smtClean="0"/>
              <a:t> </a:t>
            </a:r>
            <a:r>
              <a:rPr lang="fr-FR" dirty="0" err="1" smtClean="0"/>
              <a:t>seed</a:t>
            </a:r>
            <a:r>
              <a:rPr lang="fr-FR" dirty="0" smtClean="0"/>
              <a:t> </a:t>
            </a:r>
            <a:r>
              <a:rPr lang="fr-FR" dirty="0" err="1" smtClean="0"/>
              <a:t>sector</a:t>
            </a:r>
            <a:r>
              <a:rPr lang="fr-FR" dirty="0" smtClean="0"/>
              <a:t> </a:t>
            </a:r>
            <a:r>
              <a:rPr lang="fr-FR" dirty="0" err="1" smtClean="0"/>
              <a:t>needs</a:t>
            </a:r>
            <a:r>
              <a:rPr lang="fr-FR" dirty="0" smtClean="0"/>
              <a:t> a </a:t>
            </a:r>
            <a:r>
              <a:rPr lang="fr-FR" dirty="0" err="1" smtClean="0"/>
              <a:t>boost</a:t>
            </a:r>
            <a:r>
              <a:rPr lang="fr-FR" dirty="0" smtClean="0"/>
              <a:t> […] </a:t>
            </a:r>
            <a:r>
              <a:rPr lang="fr-FR" dirty="0" err="1" smtClean="0"/>
              <a:t>Without</a:t>
            </a:r>
            <a:r>
              <a:rPr lang="fr-FR" dirty="0" smtClean="0"/>
              <a:t> </a:t>
            </a:r>
            <a:r>
              <a:rPr lang="fr-FR" dirty="0" err="1" smtClean="0"/>
              <a:t>some</a:t>
            </a:r>
            <a:r>
              <a:rPr lang="fr-FR" dirty="0" smtClean="0"/>
              <a:t> </a:t>
            </a:r>
            <a:r>
              <a:rPr lang="fr-FR" dirty="0" err="1" smtClean="0"/>
              <a:t>form</a:t>
            </a:r>
            <a:r>
              <a:rPr lang="fr-FR" dirty="0" smtClean="0"/>
              <a:t> of </a:t>
            </a:r>
            <a:r>
              <a:rPr lang="fr-FR" dirty="0" err="1" smtClean="0"/>
              <a:t>intellectual</a:t>
            </a:r>
            <a:r>
              <a:rPr lang="fr-FR" dirty="0" smtClean="0"/>
              <a:t> </a:t>
            </a:r>
            <a:r>
              <a:rPr lang="fr-FR" dirty="0" err="1" smtClean="0"/>
              <a:t>property</a:t>
            </a:r>
            <a:r>
              <a:rPr lang="fr-FR" dirty="0" smtClean="0"/>
              <a:t> protection </a:t>
            </a:r>
            <a:r>
              <a:rPr lang="fr-FR" dirty="0" err="1" smtClean="0"/>
              <a:t>everything</a:t>
            </a:r>
            <a:r>
              <a:rPr lang="fr-FR" dirty="0" smtClean="0"/>
              <a:t> </a:t>
            </a:r>
            <a:r>
              <a:rPr lang="fr-FR" dirty="0" err="1" smtClean="0"/>
              <a:t>will</a:t>
            </a:r>
            <a:r>
              <a:rPr lang="fr-FR" dirty="0" smtClean="0"/>
              <a:t> </a:t>
            </a:r>
            <a:r>
              <a:rPr lang="fr-FR" dirty="0" err="1" smtClean="0"/>
              <a:t>remain</a:t>
            </a:r>
            <a:r>
              <a:rPr lang="fr-FR" dirty="0" smtClean="0"/>
              <a:t> </a:t>
            </a:r>
            <a:r>
              <a:rPr lang="fr-FR" dirty="0" err="1" smtClean="0"/>
              <a:t>just</a:t>
            </a:r>
            <a:r>
              <a:rPr lang="fr-FR" dirty="0" smtClean="0"/>
              <a:t> as </a:t>
            </a:r>
            <a:r>
              <a:rPr lang="fr-FR" dirty="0" err="1" smtClean="0"/>
              <a:t>it</a:t>
            </a:r>
            <a:r>
              <a:rPr lang="fr-FR" dirty="0" smtClean="0"/>
              <a:t> </a:t>
            </a:r>
            <a:r>
              <a:rPr lang="fr-FR" dirty="0" err="1" smtClean="0"/>
              <a:t>is</a:t>
            </a:r>
            <a:r>
              <a:rPr lang="fr-FR" dirty="0" smtClean="0"/>
              <a:t> and </a:t>
            </a:r>
            <a:r>
              <a:rPr lang="fr-FR" dirty="0" err="1" smtClean="0"/>
              <a:t>we</a:t>
            </a:r>
            <a:r>
              <a:rPr lang="fr-FR" dirty="0" smtClean="0"/>
              <a:t> </a:t>
            </a:r>
            <a:r>
              <a:rPr lang="fr-FR" dirty="0" err="1" smtClean="0"/>
              <a:t>will</a:t>
            </a:r>
            <a:r>
              <a:rPr lang="fr-FR" dirty="0" smtClean="0"/>
              <a:t> </a:t>
            </a:r>
            <a:r>
              <a:rPr lang="fr-FR" dirty="0" err="1" smtClean="0"/>
              <a:t>leave</a:t>
            </a:r>
            <a:r>
              <a:rPr lang="fr-FR" dirty="0" smtClean="0"/>
              <a:t> </a:t>
            </a:r>
            <a:r>
              <a:rPr lang="fr-FR" dirty="0" err="1" smtClean="0"/>
              <a:t>African</a:t>
            </a:r>
            <a:r>
              <a:rPr lang="fr-FR" dirty="0" smtClean="0"/>
              <a:t> </a:t>
            </a:r>
            <a:r>
              <a:rPr lang="fr-FR" dirty="0" err="1" smtClean="0"/>
              <a:t>farmers</a:t>
            </a:r>
            <a:r>
              <a:rPr lang="fr-FR" dirty="0" smtClean="0"/>
              <a:t> out in the cold, </a:t>
            </a:r>
            <a:r>
              <a:rPr lang="fr-FR" dirty="0" err="1" smtClean="0"/>
              <a:t>including</a:t>
            </a:r>
            <a:r>
              <a:rPr lang="fr-FR" dirty="0" smtClean="0"/>
              <a:t> the </a:t>
            </a:r>
            <a:r>
              <a:rPr lang="fr-FR" dirty="0" err="1" smtClean="0"/>
              <a:t>poorest</a:t>
            </a:r>
            <a:r>
              <a:rPr lang="fr-FR" dirty="0" smtClean="0"/>
              <a:t> and the </a:t>
            </a:r>
            <a:r>
              <a:rPr lang="fr-FR" dirty="0" err="1" smtClean="0"/>
              <a:t>most</a:t>
            </a:r>
            <a:r>
              <a:rPr lang="fr-FR" dirty="0" smtClean="0"/>
              <a:t> </a:t>
            </a:r>
            <a:r>
              <a:rPr lang="fr-FR" dirty="0" err="1" smtClean="0"/>
              <a:t>hungry</a:t>
            </a:r>
            <a:r>
              <a:rPr lang="fr-FR" dirty="0" smtClean="0"/>
              <a:t>. </a:t>
            </a:r>
            <a:r>
              <a:rPr lang="fr-FR" dirty="0" err="1" smtClean="0"/>
              <a:t>However</a:t>
            </a:r>
            <a:r>
              <a:rPr lang="fr-FR" dirty="0" smtClean="0"/>
              <a:t> the Western agricultural model as </a:t>
            </a:r>
            <a:r>
              <a:rPr lang="fr-FR" dirty="0" err="1" smtClean="0"/>
              <a:t>reflected</a:t>
            </a:r>
            <a:r>
              <a:rPr lang="fr-FR" dirty="0" smtClean="0"/>
              <a:t> by UPOV </a:t>
            </a:r>
            <a:r>
              <a:rPr lang="fr-FR" dirty="0" err="1" smtClean="0"/>
              <a:t>cannot</a:t>
            </a:r>
            <a:r>
              <a:rPr lang="fr-FR" dirty="0" smtClean="0"/>
              <a:t> </a:t>
            </a:r>
            <a:r>
              <a:rPr lang="fr-FR" dirty="0" err="1" smtClean="0"/>
              <a:t>simply</a:t>
            </a:r>
            <a:r>
              <a:rPr lang="fr-FR" dirty="0" smtClean="0"/>
              <a:t> </a:t>
            </a:r>
            <a:r>
              <a:rPr lang="fr-FR" dirty="0" err="1" smtClean="0"/>
              <a:t>be</a:t>
            </a:r>
            <a:r>
              <a:rPr lang="fr-FR" dirty="0" smtClean="0"/>
              <a:t> </a:t>
            </a:r>
            <a:r>
              <a:rPr lang="fr-FR" dirty="0" err="1" smtClean="0"/>
              <a:t>transferred</a:t>
            </a:r>
            <a:r>
              <a:rPr lang="fr-FR" dirty="0" smtClean="0"/>
              <a:t> </a:t>
            </a:r>
            <a:r>
              <a:rPr lang="fr-FR" dirty="0" err="1" smtClean="0"/>
              <a:t>lock</a:t>
            </a:r>
            <a:r>
              <a:rPr lang="fr-FR" dirty="0" smtClean="0"/>
              <a:t>, stock and barrel to </a:t>
            </a:r>
            <a:r>
              <a:rPr lang="fr-FR" dirty="0" err="1" smtClean="0"/>
              <a:t>Africa</a:t>
            </a:r>
            <a:r>
              <a:rPr lang="fr-FR" dirty="0" smtClean="0"/>
              <a:t>. </a:t>
            </a:r>
            <a:r>
              <a:rPr lang="fr-FR" dirty="0" err="1" smtClean="0"/>
              <a:t>We</a:t>
            </a:r>
            <a:r>
              <a:rPr lang="fr-FR" dirty="0" smtClean="0"/>
              <a:t> </a:t>
            </a:r>
            <a:r>
              <a:rPr lang="fr-FR" dirty="0" err="1" smtClean="0"/>
              <a:t>need</a:t>
            </a:r>
            <a:r>
              <a:rPr lang="fr-FR" dirty="0" smtClean="0"/>
              <a:t> to </a:t>
            </a:r>
            <a:r>
              <a:rPr lang="fr-FR" dirty="0" err="1" smtClean="0"/>
              <a:t>find</a:t>
            </a:r>
            <a:r>
              <a:rPr lang="fr-FR" dirty="0" smtClean="0"/>
              <a:t> a </a:t>
            </a:r>
            <a:r>
              <a:rPr lang="fr-FR" dirty="0" err="1" smtClean="0"/>
              <a:t>way</a:t>
            </a:r>
            <a:r>
              <a:rPr lang="fr-FR" dirty="0" smtClean="0"/>
              <a:t> to </a:t>
            </a:r>
            <a:r>
              <a:rPr lang="fr-FR" dirty="0" err="1" smtClean="0"/>
              <a:t>both</a:t>
            </a:r>
            <a:r>
              <a:rPr lang="fr-FR" dirty="0" smtClean="0"/>
              <a:t> encourage innovation and help </a:t>
            </a:r>
            <a:r>
              <a:rPr lang="fr-FR" dirty="0" err="1" smtClean="0"/>
              <a:t>those</a:t>
            </a:r>
            <a:r>
              <a:rPr lang="fr-FR" dirty="0" smtClean="0"/>
              <a:t> </a:t>
            </a:r>
            <a:r>
              <a:rPr lang="fr-FR" dirty="0" err="1" smtClean="0"/>
              <a:t>farmers</a:t>
            </a:r>
            <a:r>
              <a:rPr lang="fr-FR" dirty="0" smtClean="0"/>
              <a:t> </a:t>
            </a:r>
            <a:r>
              <a:rPr lang="fr-FR" dirty="0" err="1" smtClean="0"/>
              <a:t>who</a:t>
            </a:r>
            <a:r>
              <a:rPr lang="fr-FR" dirty="0" smtClean="0"/>
              <a:t> </a:t>
            </a:r>
            <a:r>
              <a:rPr lang="fr-FR" dirty="0" err="1" smtClean="0"/>
              <a:t>only</a:t>
            </a:r>
            <a:r>
              <a:rPr lang="fr-FR" dirty="0" smtClean="0"/>
              <a:t> </a:t>
            </a:r>
            <a:r>
              <a:rPr lang="fr-FR" dirty="0" err="1" smtClean="0"/>
              <a:t>own</a:t>
            </a:r>
            <a:r>
              <a:rPr lang="fr-FR" dirty="0" smtClean="0"/>
              <a:t> a </a:t>
            </a:r>
            <a:r>
              <a:rPr lang="fr-FR" dirty="0" err="1" smtClean="0"/>
              <a:t>small</a:t>
            </a:r>
            <a:r>
              <a:rPr lang="fr-FR" dirty="0" smtClean="0"/>
              <a:t> plot of land but are </a:t>
            </a:r>
            <a:r>
              <a:rPr lang="fr-FR" dirty="0" err="1" smtClean="0"/>
              <a:t>nevertheless</a:t>
            </a:r>
            <a:r>
              <a:rPr lang="fr-FR" dirty="0" smtClean="0"/>
              <a:t> </a:t>
            </a:r>
            <a:r>
              <a:rPr lang="fr-FR" dirty="0" err="1" smtClean="0"/>
              <a:t>responsible</a:t>
            </a:r>
            <a:r>
              <a:rPr lang="fr-FR" dirty="0" smtClean="0"/>
              <a:t> for 80 to 90 percent of </a:t>
            </a:r>
            <a:r>
              <a:rPr lang="fr-FR" dirty="0" err="1" smtClean="0"/>
              <a:t>food</a:t>
            </a:r>
            <a:r>
              <a:rPr lang="fr-FR" dirty="0" smtClean="0"/>
              <a:t> production in </a:t>
            </a:r>
            <a:r>
              <a:rPr lang="fr-FR" dirty="0" err="1" smtClean="0"/>
              <a:t>Africa</a:t>
            </a:r>
            <a:r>
              <a:rPr lang="fr-FR" dirty="0" smtClean="0"/>
              <a:t>. </a:t>
            </a:r>
            <a:r>
              <a:rPr lang="fr-FR" dirty="0" err="1" smtClean="0"/>
              <a:t>They</a:t>
            </a:r>
            <a:r>
              <a:rPr lang="fr-FR" dirty="0" smtClean="0"/>
              <a:t> </a:t>
            </a:r>
            <a:r>
              <a:rPr lang="fr-FR" dirty="0" err="1" smtClean="0"/>
              <a:t>cannot</a:t>
            </a:r>
            <a:r>
              <a:rPr lang="fr-FR" dirty="0" smtClean="0"/>
              <a:t> </a:t>
            </a:r>
            <a:r>
              <a:rPr lang="fr-FR" dirty="0" err="1" smtClean="0"/>
              <a:t>afford</a:t>
            </a:r>
            <a:r>
              <a:rPr lang="fr-FR" dirty="0" smtClean="0"/>
              <a:t> </a:t>
            </a:r>
            <a:r>
              <a:rPr lang="fr-FR" dirty="0" err="1" smtClean="0"/>
              <a:t>expensive</a:t>
            </a:r>
            <a:r>
              <a:rPr lang="fr-FR" dirty="0" smtClean="0"/>
              <a:t> </a:t>
            </a:r>
            <a:r>
              <a:rPr lang="fr-FR" dirty="0" err="1" smtClean="0"/>
              <a:t>seed</a:t>
            </a:r>
            <a:r>
              <a:rPr lang="fr-FR" dirty="0" smtClean="0"/>
              <a:t>. It </a:t>
            </a:r>
            <a:r>
              <a:rPr lang="fr-FR" dirty="0" err="1" smtClean="0"/>
              <a:t>would</a:t>
            </a:r>
            <a:r>
              <a:rPr lang="fr-FR" dirty="0" smtClean="0"/>
              <a:t> </a:t>
            </a:r>
            <a:r>
              <a:rPr lang="fr-FR" dirty="0" err="1" smtClean="0"/>
              <a:t>be</a:t>
            </a:r>
            <a:r>
              <a:rPr lang="fr-FR" dirty="0" smtClean="0"/>
              <a:t> </a:t>
            </a:r>
            <a:r>
              <a:rPr lang="fr-FR" dirty="0" err="1" smtClean="0"/>
              <a:t>absurd</a:t>
            </a:r>
            <a:r>
              <a:rPr lang="fr-FR" dirty="0" smtClean="0"/>
              <a:t> to </a:t>
            </a:r>
            <a:r>
              <a:rPr lang="fr-FR" dirty="0" err="1" smtClean="0"/>
              <a:t>forbid</a:t>
            </a:r>
            <a:r>
              <a:rPr lang="fr-FR" dirty="0" smtClean="0"/>
              <a:t> </a:t>
            </a:r>
            <a:r>
              <a:rPr lang="fr-FR" dirty="0" err="1" smtClean="0"/>
              <a:t>them</a:t>
            </a:r>
            <a:r>
              <a:rPr lang="fr-FR" dirty="0" smtClean="0"/>
              <a:t> </a:t>
            </a:r>
            <a:r>
              <a:rPr lang="fr-FR" dirty="0" err="1" smtClean="0"/>
              <a:t>from</a:t>
            </a:r>
            <a:r>
              <a:rPr lang="fr-FR" dirty="0" smtClean="0"/>
              <a:t> </a:t>
            </a:r>
            <a:r>
              <a:rPr lang="fr-FR" dirty="0" err="1" smtClean="0"/>
              <a:t>exchanging</a:t>
            </a:r>
            <a:r>
              <a:rPr lang="fr-FR" dirty="0" smtClean="0"/>
              <a:t> </a:t>
            </a:r>
            <a:r>
              <a:rPr lang="fr-FR" dirty="0" err="1" smtClean="0"/>
              <a:t>seeds</a:t>
            </a:r>
            <a:r>
              <a:rPr lang="fr-FR" dirty="0" smtClean="0"/>
              <a:t>, </a:t>
            </a:r>
            <a:r>
              <a:rPr lang="fr-FR" dirty="0" err="1" smtClean="0"/>
              <a:t>even</a:t>
            </a:r>
            <a:r>
              <a:rPr lang="fr-FR" dirty="0" smtClean="0"/>
              <a:t> if </a:t>
            </a:r>
            <a:r>
              <a:rPr lang="fr-FR" dirty="0" err="1" smtClean="0"/>
              <a:t>these</a:t>
            </a:r>
            <a:r>
              <a:rPr lang="fr-FR" dirty="0" smtClean="0"/>
              <a:t> </a:t>
            </a:r>
            <a:r>
              <a:rPr lang="fr-FR" dirty="0" err="1" smtClean="0"/>
              <a:t>contain</a:t>
            </a:r>
            <a:r>
              <a:rPr lang="fr-FR" dirty="0" smtClean="0"/>
              <a:t> </a:t>
            </a:r>
            <a:r>
              <a:rPr lang="fr-FR" dirty="0" err="1" smtClean="0"/>
              <a:t>genetic</a:t>
            </a:r>
            <a:r>
              <a:rPr lang="fr-FR" dirty="0" smtClean="0"/>
              <a:t> </a:t>
            </a:r>
            <a:r>
              <a:rPr lang="fr-FR" dirty="0" err="1" smtClean="0"/>
              <a:t>material</a:t>
            </a:r>
            <a:r>
              <a:rPr lang="fr-FR" dirty="0" smtClean="0"/>
              <a:t> </a:t>
            </a:r>
            <a:r>
              <a:rPr lang="fr-FR" dirty="0" err="1" smtClean="0"/>
              <a:t>from</a:t>
            </a:r>
            <a:r>
              <a:rPr lang="fr-FR" dirty="0" smtClean="0"/>
              <a:t> a </a:t>
            </a:r>
            <a:r>
              <a:rPr lang="fr-FR" dirty="0" err="1" smtClean="0"/>
              <a:t>variety</a:t>
            </a:r>
            <a:r>
              <a:rPr lang="fr-FR" dirty="0" smtClean="0"/>
              <a:t> </a:t>
            </a:r>
            <a:r>
              <a:rPr lang="fr-FR" dirty="0" err="1" smtClean="0"/>
              <a:t>protected</a:t>
            </a:r>
            <a:r>
              <a:rPr lang="fr-FR" dirty="0" smtClean="0"/>
              <a:t> </a:t>
            </a:r>
            <a:r>
              <a:rPr lang="fr-FR" dirty="0" err="1" smtClean="0"/>
              <a:t>under</a:t>
            </a:r>
            <a:r>
              <a:rPr lang="fr-FR" dirty="0" smtClean="0"/>
              <a:t> </a:t>
            </a:r>
            <a:r>
              <a:rPr lang="fr-FR" dirty="0" err="1" smtClean="0"/>
              <a:t>intellectual</a:t>
            </a:r>
            <a:r>
              <a:rPr lang="fr-FR" dirty="0" smtClean="0"/>
              <a:t> </a:t>
            </a:r>
            <a:r>
              <a:rPr lang="fr-FR" dirty="0" err="1" smtClean="0"/>
              <a:t>property</a:t>
            </a:r>
            <a:r>
              <a:rPr lang="fr-FR" dirty="0" smtClean="0"/>
              <a:t> </a:t>
            </a:r>
            <a:r>
              <a:rPr lang="fr-FR" dirty="0" err="1" smtClean="0"/>
              <a:t>law</a:t>
            </a:r>
            <a:r>
              <a:rPr lang="fr-FR" dirty="0" smtClean="0"/>
              <a:t>. »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Après un vrai travail de « recherche action » sur le terrain auprès des petits agriculteurs, des politiques, l’UPOV a revu son interprétation de l’ « exemption pour un usage privé et non commercial » de l’accord international. A l’avenir, les petits agriculteurs seront autorisés à garder et partager les semences collectées avec d’autres agriculteurs de leurs communautés, même si elles sont protégées par des droits de propriété intellectuelle.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Bram de Jonge préconise aussi l’usage de licences « humanitaires » qui permet de favoriser le transfert de technologies dans les pays pauvres ou en développement.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Cette stratégie a été adoptée par l’entreprise </a:t>
            </a:r>
            <a:r>
              <a:rPr lang="fr-FR" dirty="0" err="1" smtClean="0"/>
              <a:t>Nutriset</a:t>
            </a:r>
            <a:r>
              <a:rPr lang="fr-FR" dirty="0" smtClean="0"/>
              <a:t> qui utilise ses brevets comme un outil au service du développement. Cette gestion ouverte des brevets au profit des pays pauvres repose sur l’ «  Accord d’usage en ligne », « un accord par lequel </a:t>
            </a:r>
            <a:r>
              <a:rPr lang="fr-FR" dirty="0" err="1" smtClean="0"/>
              <a:t>Nutriset</a:t>
            </a:r>
            <a:r>
              <a:rPr lang="fr-FR" dirty="0" smtClean="0"/>
              <a:t> autorise une entreprise ou une organisation à produire, commercialiser et distribuer des produits couverts par les brevets codétenus par </a:t>
            </a:r>
            <a:r>
              <a:rPr lang="fr-FR" dirty="0" err="1" smtClean="0"/>
              <a:t>Nutriset</a:t>
            </a:r>
            <a:r>
              <a:rPr lang="fr-FR" dirty="0" smtClean="0"/>
              <a:t> et l’IRD » sans aucune contrepartie.  </a:t>
            </a:r>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57</a:t>
            </a:fld>
            <a:endParaRPr lang="fr-FR"/>
          </a:p>
        </p:txBody>
      </p:sp>
    </p:spTree>
    <p:extLst>
      <p:ext uri="{BB962C8B-B14F-4D97-AF65-F5344CB8AC3E}">
        <p14:creationId xmlns:p14="http://schemas.microsoft.com/office/powerpoint/2010/main" val="7059376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PROTECTION DE LA PROPRIETE INTELLECTUELLE BENEFICIANT AUX PLUS PAUVRES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Le programme de recherche « </a:t>
            </a:r>
            <a:r>
              <a:rPr lang="fr-FR" dirty="0" err="1" smtClean="0"/>
              <a:t>Intellectual</a:t>
            </a:r>
            <a:r>
              <a:rPr lang="fr-FR" dirty="0" smtClean="0"/>
              <a:t> </a:t>
            </a:r>
            <a:r>
              <a:rPr lang="fr-FR" dirty="0" err="1" smtClean="0"/>
              <a:t>Property</a:t>
            </a:r>
            <a:r>
              <a:rPr lang="fr-FR" dirty="0" smtClean="0"/>
              <a:t> </a:t>
            </a:r>
            <a:r>
              <a:rPr lang="fr-FR" dirty="0" err="1" smtClean="0"/>
              <a:t>Regimes</a:t>
            </a:r>
            <a:r>
              <a:rPr lang="fr-FR" dirty="0" smtClean="0"/>
              <a:t> for pro-</a:t>
            </a:r>
            <a:r>
              <a:rPr lang="fr-FR" dirty="0" err="1" smtClean="0"/>
              <a:t>poor</a:t>
            </a:r>
            <a:r>
              <a:rPr lang="fr-FR" dirty="0" smtClean="0"/>
              <a:t> innovation in agriculture » du programme néerlandais d’Innovation Responsable tente de résoudre le problème. Dirigé par Bram de Jonge,  chercheur à la Wageningen </a:t>
            </a:r>
            <a:r>
              <a:rPr lang="fr-FR" dirty="0" err="1" smtClean="0"/>
              <a:t>University</a:t>
            </a:r>
            <a:r>
              <a:rPr lang="fr-FR" dirty="0" smtClean="0"/>
              <a:t> &amp; </a:t>
            </a:r>
            <a:r>
              <a:rPr lang="fr-FR" dirty="0" err="1" smtClean="0"/>
              <a:t>Research</a:t>
            </a:r>
            <a:r>
              <a:rPr lang="fr-FR" dirty="0" smtClean="0"/>
              <a:t> Centre aux Pays-Bas, spécialiste en bioéthique, ce programme cherche à réunir l’ensemble des parties prenantes autour de cette question de la propriété intellectuelle pour influer sur les politiques africaines en la matière.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The </a:t>
            </a:r>
            <a:r>
              <a:rPr lang="fr-FR" dirty="0" err="1" smtClean="0"/>
              <a:t>African</a:t>
            </a:r>
            <a:r>
              <a:rPr lang="fr-FR" dirty="0" smtClean="0"/>
              <a:t> </a:t>
            </a:r>
            <a:r>
              <a:rPr lang="fr-FR" dirty="0" err="1" smtClean="0"/>
              <a:t>seed</a:t>
            </a:r>
            <a:r>
              <a:rPr lang="fr-FR" dirty="0" smtClean="0"/>
              <a:t> </a:t>
            </a:r>
            <a:r>
              <a:rPr lang="fr-FR" dirty="0" err="1" smtClean="0"/>
              <a:t>sector</a:t>
            </a:r>
            <a:r>
              <a:rPr lang="fr-FR" dirty="0" smtClean="0"/>
              <a:t> </a:t>
            </a:r>
            <a:r>
              <a:rPr lang="fr-FR" dirty="0" err="1" smtClean="0"/>
              <a:t>needs</a:t>
            </a:r>
            <a:r>
              <a:rPr lang="fr-FR" dirty="0" smtClean="0"/>
              <a:t> a </a:t>
            </a:r>
            <a:r>
              <a:rPr lang="fr-FR" dirty="0" err="1" smtClean="0"/>
              <a:t>boost</a:t>
            </a:r>
            <a:r>
              <a:rPr lang="fr-FR" dirty="0" smtClean="0"/>
              <a:t> […] </a:t>
            </a:r>
            <a:r>
              <a:rPr lang="fr-FR" dirty="0" err="1" smtClean="0"/>
              <a:t>Without</a:t>
            </a:r>
            <a:r>
              <a:rPr lang="fr-FR" dirty="0" smtClean="0"/>
              <a:t> </a:t>
            </a:r>
            <a:r>
              <a:rPr lang="fr-FR" dirty="0" err="1" smtClean="0"/>
              <a:t>some</a:t>
            </a:r>
            <a:r>
              <a:rPr lang="fr-FR" dirty="0" smtClean="0"/>
              <a:t> </a:t>
            </a:r>
            <a:r>
              <a:rPr lang="fr-FR" dirty="0" err="1" smtClean="0"/>
              <a:t>form</a:t>
            </a:r>
            <a:r>
              <a:rPr lang="fr-FR" dirty="0" smtClean="0"/>
              <a:t> of </a:t>
            </a:r>
            <a:r>
              <a:rPr lang="fr-FR" dirty="0" err="1" smtClean="0"/>
              <a:t>intellectual</a:t>
            </a:r>
            <a:r>
              <a:rPr lang="fr-FR" dirty="0" smtClean="0"/>
              <a:t> </a:t>
            </a:r>
            <a:r>
              <a:rPr lang="fr-FR" dirty="0" err="1" smtClean="0"/>
              <a:t>property</a:t>
            </a:r>
            <a:r>
              <a:rPr lang="fr-FR" dirty="0" smtClean="0"/>
              <a:t> protection </a:t>
            </a:r>
            <a:r>
              <a:rPr lang="fr-FR" dirty="0" err="1" smtClean="0"/>
              <a:t>everything</a:t>
            </a:r>
            <a:r>
              <a:rPr lang="fr-FR" dirty="0" smtClean="0"/>
              <a:t> </a:t>
            </a:r>
            <a:r>
              <a:rPr lang="fr-FR" dirty="0" err="1" smtClean="0"/>
              <a:t>will</a:t>
            </a:r>
            <a:r>
              <a:rPr lang="fr-FR" dirty="0" smtClean="0"/>
              <a:t> </a:t>
            </a:r>
            <a:r>
              <a:rPr lang="fr-FR" dirty="0" err="1" smtClean="0"/>
              <a:t>remain</a:t>
            </a:r>
            <a:r>
              <a:rPr lang="fr-FR" dirty="0" smtClean="0"/>
              <a:t> </a:t>
            </a:r>
            <a:r>
              <a:rPr lang="fr-FR" dirty="0" err="1" smtClean="0"/>
              <a:t>just</a:t>
            </a:r>
            <a:r>
              <a:rPr lang="fr-FR" dirty="0" smtClean="0"/>
              <a:t> as </a:t>
            </a:r>
            <a:r>
              <a:rPr lang="fr-FR" dirty="0" err="1" smtClean="0"/>
              <a:t>it</a:t>
            </a:r>
            <a:r>
              <a:rPr lang="fr-FR" dirty="0" smtClean="0"/>
              <a:t> </a:t>
            </a:r>
            <a:r>
              <a:rPr lang="fr-FR" dirty="0" err="1" smtClean="0"/>
              <a:t>is</a:t>
            </a:r>
            <a:r>
              <a:rPr lang="fr-FR" dirty="0" smtClean="0"/>
              <a:t> and </a:t>
            </a:r>
            <a:r>
              <a:rPr lang="fr-FR" dirty="0" err="1" smtClean="0"/>
              <a:t>we</a:t>
            </a:r>
            <a:r>
              <a:rPr lang="fr-FR" dirty="0" smtClean="0"/>
              <a:t> </a:t>
            </a:r>
            <a:r>
              <a:rPr lang="fr-FR" dirty="0" err="1" smtClean="0"/>
              <a:t>will</a:t>
            </a:r>
            <a:r>
              <a:rPr lang="fr-FR" dirty="0" smtClean="0"/>
              <a:t> </a:t>
            </a:r>
            <a:r>
              <a:rPr lang="fr-FR" dirty="0" err="1" smtClean="0"/>
              <a:t>leave</a:t>
            </a:r>
            <a:r>
              <a:rPr lang="fr-FR" dirty="0" smtClean="0"/>
              <a:t> </a:t>
            </a:r>
            <a:r>
              <a:rPr lang="fr-FR" dirty="0" err="1" smtClean="0"/>
              <a:t>African</a:t>
            </a:r>
            <a:r>
              <a:rPr lang="fr-FR" dirty="0" smtClean="0"/>
              <a:t> </a:t>
            </a:r>
            <a:r>
              <a:rPr lang="fr-FR" dirty="0" err="1" smtClean="0"/>
              <a:t>farmers</a:t>
            </a:r>
            <a:r>
              <a:rPr lang="fr-FR" dirty="0" smtClean="0"/>
              <a:t> out in the cold, </a:t>
            </a:r>
            <a:r>
              <a:rPr lang="fr-FR" dirty="0" err="1" smtClean="0"/>
              <a:t>including</a:t>
            </a:r>
            <a:r>
              <a:rPr lang="fr-FR" dirty="0" smtClean="0"/>
              <a:t> the </a:t>
            </a:r>
            <a:r>
              <a:rPr lang="fr-FR" dirty="0" err="1" smtClean="0"/>
              <a:t>poorest</a:t>
            </a:r>
            <a:r>
              <a:rPr lang="fr-FR" dirty="0" smtClean="0"/>
              <a:t> and the </a:t>
            </a:r>
            <a:r>
              <a:rPr lang="fr-FR" dirty="0" err="1" smtClean="0"/>
              <a:t>most</a:t>
            </a:r>
            <a:r>
              <a:rPr lang="fr-FR" dirty="0" smtClean="0"/>
              <a:t> </a:t>
            </a:r>
            <a:r>
              <a:rPr lang="fr-FR" dirty="0" err="1" smtClean="0"/>
              <a:t>hungry</a:t>
            </a:r>
            <a:r>
              <a:rPr lang="fr-FR" dirty="0" smtClean="0"/>
              <a:t>. </a:t>
            </a:r>
            <a:r>
              <a:rPr lang="fr-FR" dirty="0" err="1" smtClean="0"/>
              <a:t>However</a:t>
            </a:r>
            <a:r>
              <a:rPr lang="fr-FR" dirty="0" smtClean="0"/>
              <a:t> the Western agricultural model as </a:t>
            </a:r>
            <a:r>
              <a:rPr lang="fr-FR" dirty="0" err="1" smtClean="0"/>
              <a:t>reflected</a:t>
            </a:r>
            <a:r>
              <a:rPr lang="fr-FR" dirty="0" smtClean="0"/>
              <a:t> by UPOV </a:t>
            </a:r>
            <a:r>
              <a:rPr lang="fr-FR" dirty="0" err="1" smtClean="0"/>
              <a:t>cannot</a:t>
            </a:r>
            <a:r>
              <a:rPr lang="fr-FR" dirty="0" smtClean="0"/>
              <a:t> </a:t>
            </a:r>
            <a:r>
              <a:rPr lang="fr-FR" dirty="0" err="1" smtClean="0"/>
              <a:t>simply</a:t>
            </a:r>
            <a:r>
              <a:rPr lang="fr-FR" dirty="0" smtClean="0"/>
              <a:t> </a:t>
            </a:r>
            <a:r>
              <a:rPr lang="fr-FR" dirty="0" err="1" smtClean="0"/>
              <a:t>be</a:t>
            </a:r>
            <a:r>
              <a:rPr lang="fr-FR" dirty="0" smtClean="0"/>
              <a:t> </a:t>
            </a:r>
            <a:r>
              <a:rPr lang="fr-FR" dirty="0" err="1" smtClean="0"/>
              <a:t>transferred</a:t>
            </a:r>
            <a:r>
              <a:rPr lang="fr-FR" dirty="0" smtClean="0"/>
              <a:t> </a:t>
            </a:r>
            <a:r>
              <a:rPr lang="fr-FR" dirty="0" err="1" smtClean="0"/>
              <a:t>lock</a:t>
            </a:r>
            <a:r>
              <a:rPr lang="fr-FR" dirty="0" smtClean="0"/>
              <a:t>, stock and barrel to </a:t>
            </a:r>
            <a:r>
              <a:rPr lang="fr-FR" dirty="0" err="1" smtClean="0"/>
              <a:t>Africa</a:t>
            </a:r>
            <a:r>
              <a:rPr lang="fr-FR" dirty="0" smtClean="0"/>
              <a:t>. </a:t>
            </a:r>
            <a:r>
              <a:rPr lang="fr-FR" dirty="0" err="1" smtClean="0"/>
              <a:t>We</a:t>
            </a:r>
            <a:r>
              <a:rPr lang="fr-FR" dirty="0" smtClean="0"/>
              <a:t> </a:t>
            </a:r>
            <a:r>
              <a:rPr lang="fr-FR" dirty="0" err="1" smtClean="0"/>
              <a:t>need</a:t>
            </a:r>
            <a:r>
              <a:rPr lang="fr-FR" dirty="0" smtClean="0"/>
              <a:t> to </a:t>
            </a:r>
            <a:r>
              <a:rPr lang="fr-FR" dirty="0" err="1" smtClean="0"/>
              <a:t>find</a:t>
            </a:r>
            <a:r>
              <a:rPr lang="fr-FR" dirty="0" smtClean="0"/>
              <a:t> a </a:t>
            </a:r>
            <a:r>
              <a:rPr lang="fr-FR" dirty="0" err="1" smtClean="0"/>
              <a:t>way</a:t>
            </a:r>
            <a:r>
              <a:rPr lang="fr-FR" dirty="0" smtClean="0"/>
              <a:t> to </a:t>
            </a:r>
            <a:r>
              <a:rPr lang="fr-FR" dirty="0" err="1" smtClean="0"/>
              <a:t>both</a:t>
            </a:r>
            <a:r>
              <a:rPr lang="fr-FR" dirty="0" smtClean="0"/>
              <a:t> encourage innovation and help </a:t>
            </a:r>
            <a:r>
              <a:rPr lang="fr-FR" dirty="0" err="1" smtClean="0"/>
              <a:t>those</a:t>
            </a:r>
            <a:r>
              <a:rPr lang="fr-FR" dirty="0" smtClean="0"/>
              <a:t> </a:t>
            </a:r>
            <a:r>
              <a:rPr lang="fr-FR" dirty="0" err="1" smtClean="0"/>
              <a:t>farmers</a:t>
            </a:r>
            <a:r>
              <a:rPr lang="fr-FR" dirty="0" smtClean="0"/>
              <a:t> </a:t>
            </a:r>
            <a:r>
              <a:rPr lang="fr-FR" dirty="0" err="1" smtClean="0"/>
              <a:t>who</a:t>
            </a:r>
            <a:r>
              <a:rPr lang="fr-FR" dirty="0" smtClean="0"/>
              <a:t> </a:t>
            </a:r>
            <a:r>
              <a:rPr lang="fr-FR" dirty="0" err="1" smtClean="0"/>
              <a:t>only</a:t>
            </a:r>
            <a:r>
              <a:rPr lang="fr-FR" dirty="0" smtClean="0"/>
              <a:t> </a:t>
            </a:r>
            <a:r>
              <a:rPr lang="fr-FR" dirty="0" err="1" smtClean="0"/>
              <a:t>own</a:t>
            </a:r>
            <a:r>
              <a:rPr lang="fr-FR" dirty="0" smtClean="0"/>
              <a:t> a </a:t>
            </a:r>
            <a:r>
              <a:rPr lang="fr-FR" dirty="0" err="1" smtClean="0"/>
              <a:t>small</a:t>
            </a:r>
            <a:r>
              <a:rPr lang="fr-FR" dirty="0" smtClean="0"/>
              <a:t> plot of land but are </a:t>
            </a:r>
            <a:r>
              <a:rPr lang="fr-FR" dirty="0" err="1" smtClean="0"/>
              <a:t>nevertheless</a:t>
            </a:r>
            <a:r>
              <a:rPr lang="fr-FR" dirty="0" smtClean="0"/>
              <a:t> </a:t>
            </a:r>
            <a:r>
              <a:rPr lang="fr-FR" dirty="0" err="1" smtClean="0"/>
              <a:t>responsible</a:t>
            </a:r>
            <a:r>
              <a:rPr lang="fr-FR" dirty="0" smtClean="0"/>
              <a:t> for 80 to 90 percent of </a:t>
            </a:r>
            <a:r>
              <a:rPr lang="fr-FR" dirty="0" err="1" smtClean="0"/>
              <a:t>food</a:t>
            </a:r>
            <a:r>
              <a:rPr lang="fr-FR" dirty="0" smtClean="0"/>
              <a:t> production in </a:t>
            </a:r>
            <a:r>
              <a:rPr lang="fr-FR" dirty="0" err="1" smtClean="0"/>
              <a:t>Africa</a:t>
            </a:r>
            <a:r>
              <a:rPr lang="fr-FR" dirty="0" smtClean="0"/>
              <a:t>. </a:t>
            </a:r>
            <a:r>
              <a:rPr lang="fr-FR" dirty="0" err="1" smtClean="0"/>
              <a:t>They</a:t>
            </a:r>
            <a:r>
              <a:rPr lang="fr-FR" dirty="0" smtClean="0"/>
              <a:t> </a:t>
            </a:r>
            <a:r>
              <a:rPr lang="fr-FR" dirty="0" err="1" smtClean="0"/>
              <a:t>cannot</a:t>
            </a:r>
            <a:r>
              <a:rPr lang="fr-FR" dirty="0" smtClean="0"/>
              <a:t> </a:t>
            </a:r>
            <a:r>
              <a:rPr lang="fr-FR" dirty="0" err="1" smtClean="0"/>
              <a:t>afford</a:t>
            </a:r>
            <a:r>
              <a:rPr lang="fr-FR" dirty="0" smtClean="0"/>
              <a:t> </a:t>
            </a:r>
            <a:r>
              <a:rPr lang="fr-FR" dirty="0" err="1" smtClean="0"/>
              <a:t>expensive</a:t>
            </a:r>
            <a:r>
              <a:rPr lang="fr-FR" dirty="0" smtClean="0"/>
              <a:t> </a:t>
            </a:r>
            <a:r>
              <a:rPr lang="fr-FR" dirty="0" err="1" smtClean="0"/>
              <a:t>seed</a:t>
            </a:r>
            <a:r>
              <a:rPr lang="fr-FR" dirty="0" smtClean="0"/>
              <a:t>. It </a:t>
            </a:r>
            <a:r>
              <a:rPr lang="fr-FR" dirty="0" err="1" smtClean="0"/>
              <a:t>would</a:t>
            </a:r>
            <a:r>
              <a:rPr lang="fr-FR" dirty="0" smtClean="0"/>
              <a:t> </a:t>
            </a:r>
            <a:r>
              <a:rPr lang="fr-FR" dirty="0" err="1" smtClean="0"/>
              <a:t>be</a:t>
            </a:r>
            <a:r>
              <a:rPr lang="fr-FR" dirty="0" smtClean="0"/>
              <a:t> </a:t>
            </a:r>
            <a:r>
              <a:rPr lang="fr-FR" dirty="0" err="1" smtClean="0"/>
              <a:t>absurd</a:t>
            </a:r>
            <a:r>
              <a:rPr lang="fr-FR" dirty="0" smtClean="0"/>
              <a:t> to </a:t>
            </a:r>
            <a:r>
              <a:rPr lang="fr-FR" dirty="0" err="1" smtClean="0"/>
              <a:t>forbid</a:t>
            </a:r>
            <a:r>
              <a:rPr lang="fr-FR" dirty="0" smtClean="0"/>
              <a:t> </a:t>
            </a:r>
            <a:r>
              <a:rPr lang="fr-FR" dirty="0" err="1" smtClean="0"/>
              <a:t>them</a:t>
            </a:r>
            <a:r>
              <a:rPr lang="fr-FR" dirty="0" smtClean="0"/>
              <a:t> </a:t>
            </a:r>
            <a:r>
              <a:rPr lang="fr-FR" dirty="0" err="1" smtClean="0"/>
              <a:t>from</a:t>
            </a:r>
            <a:r>
              <a:rPr lang="fr-FR" dirty="0" smtClean="0"/>
              <a:t> </a:t>
            </a:r>
            <a:r>
              <a:rPr lang="fr-FR" dirty="0" err="1" smtClean="0"/>
              <a:t>exchanging</a:t>
            </a:r>
            <a:r>
              <a:rPr lang="fr-FR" dirty="0" smtClean="0"/>
              <a:t> </a:t>
            </a:r>
            <a:r>
              <a:rPr lang="fr-FR" dirty="0" err="1" smtClean="0"/>
              <a:t>seeds</a:t>
            </a:r>
            <a:r>
              <a:rPr lang="fr-FR" dirty="0" smtClean="0"/>
              <a:t>, </a:t>
            </a:r>
            <a:r>
              <a:rPr lang="fr-FR" dirty="0" err="1" smtClean="0"/>
              <a:t>even</a:t>
            </a:r>
            <a:r>
              <a:rPr lang="fr-FR" dirty="0" smtClean="0"/>
              <a:t> if </a:t>
            </a:r>
            <a:r>
              <a:rPr lang="fr-FR" dirty="0" err="1" smtClean="0"/>
              <a:t>these</a:t>
            </a:r>
            <a:r>
              <a:rPr lang="fr-FR" dirty="0" smtClean="0"/>
              <a:t> </a:t>
            </a:r>
            <a:r>
              <a:rPr lang="fr-FR" dirty="0" err="1" smtClean="0"/>
              <a:t>contain</a:t>
            </a:r>
            <a:r>
              <a:rPr lang="fr-FR" dirty="0" smtClean="0"/>
              <a:t> </a:t>
            </a:r>
            <a:r>
              <a:rPr lang="fr-FR" dirty="0" err="1" smtClean="0"/>
              <a:t>genetic</a:t>
            </a:r>
            <a:r>
              <a:rPr lang="fr-FR" dirty="0" smtClean="0"/>
              <a:t> </a:t>
            </a:r>
            <a:r>
              <a:rPr lang="fr-FR" dirty="0" err="1" smtClean="0"/>
              <a:t>material</a:t>
            </a:r>
            <a:r>
              <a:rPr lang="fr-FR" dirty="0" smtClean="0"/>
              <a:t> </a:t>
            </a:r>
            <a:r>
              <a:rPr lang="fr-FR" dirty="0" err="1" smtClean="0"/>
              <a:t>from</a:t>
            </a:r>
            <a:r>
              <a:rPr lang="fr-FR" dirty="0" smtClean="0"/>
              <a:t> a </a:t>
            </a:r>
            <a:r>
              <a:rPr lang="fr-FR" dirty="0" err="1" smtClean="0"/>
              <a:t>variety</a:t>
            </a:r>
            <a:r>
              <a:rPr lang="fr-FR" dirty="0" smtClean="0"/>
              <a:t> </a:t>
            </a:r>
            <a:r>
              <a:rPr lang="fr-FR" dirty="0" err="1" smtClean="0"/>
              <a:t>protected</a:t>
            </a:r>
            <a:r>
              <a:rPr lang="fr-FR" dirty="0" smtClean="0"/>
              <a:t> </a:t>
            </a:r>
            <a:r>
              <a:rPr lang="fr-FR" dirty="0" err="1" smtClean="0"/>
              <a:t>under</a:t>
            </a:r>
            <a:r>
              <a:rPr lang="fr-FR" dirty="0" smtClean="0"/>
              <a:t> </a:t>
            </a:r>
            <a:r>
              <a:rPr lang="fr-FR" dirty="0" err="1" smtClean="0"/>
              <a:t>intellectual</a:t>
            </a:r>
            <a:r>
              <a:rPr lang="fr-FR" dirty="0" smtClean="0"/>
              <a:t> </a:t>
            </a:r>
            <a:r>
              <a:rPr lang="fr-FR" dirty="0" err="1" smtClean="0"/>
              <a:t>property</a:t>
            </a:r>
            <a:r>
              <a:rPr lang="fr-FR" dirty="0" smtClean="0"/>
              <a:t> </a:t>
            </a:r>
            <a:r>
              <a:rPr lang="fr-FR" dirty="0" err="1" smtClean="0"/>
              <a:t>law</a:t>
            </a:r>
            <a:r>
              <a:rPr lang="fr-FR" dirty="0" smtClean="0"/>
              <a:t>. »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Après un vrai travail de « recherche action » sur le terrain auprès des petits agriculteurs, des politiques, l’UPOV a revu son interprétation de l’ « exemption pour un usage privé et non commercial » de l’accord international. A l’avenir, les petits agriculteurs seront autorisés à garder et partager les semences collectées avec d’autres agriculteurs de leurs communautés, même si elles sont protégées par des droits de propriété intellectuelle.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Bram de Jonge préconise aussi l’usage de licences « humanitaires » qui permet de favoriser le transfert de technologies dans les pays pauvres ou en développement.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Cette stratégie a été adoptée par l’entreprise </a:t>
            </a:r>
            <a:r>
              <a:rPr lang="fr-FR" dirty="0" err="1" smtClean="0"/>
              <a:t>Nutriset</a:t>
            </a:r>
            <a:r>
              <a:rPr lang="fr-FR" dirty="0" smtClean="0"/>
              <a:t> qui utilise ses brevets comme un outil au service du développement. Cette gestion ouverte des brevets au profit des pays pauvres repose sur l’ «  Accord d’usage en ligne », « un accord par lequel </a:t>
            </a:r>
            <a:r>
              <a:rPr lang="fr-FR" dirty="0" err="1" smtClean="0"/>
              <a:t>Nutriset</a:t>
            </a:r>
            <a:r>
              <a:rPr lang="fr-FR" dirty="0" smtClean="0"/>
              <a:t> autorise une entreprise ou une organisation à produire, commercialiser et distribuer des produits couverts par les brevets codétenus par </a:t>
            </a:r>
            <a:r>
              <a:rPr lang="fr-FR" dirty="0" err="1" smtClean="0"/>
              <a:t>Nutriset</a:t>
            </a:r>
            <a:r>
              <a:rPr lang="fr-FR" dirty="0" smtClean="0"/>
              <a:t> et l’IRD » sans aucune contrepartie.  </a:t>
            </a:r>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58</a:t>
            </a:fld>
            <a:endParaRPr lang="fr-FR"/>
          </a:p>
        </p:txBody>
      </p:sp>
    </p:spTree>
    <p:extLst>
      <p:ext uri="{BB962C8B-B14F-4D97-AF65-F5344CB8AC3E}">
        <p14:creationId xmlns:p14="http://schemas.microsoft.com/office/powerpoint/2010/main" val="112404171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PROTECTION DE LA PROPRIETE INTELLECTUELLE BENEFICIANT AUX PLUS PAUVRES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Le programme de recherche « </a:t>
            </a:r>
            <a:r>
              <a:rPr lang="fr-FR" dirty="0" err="1" smtClean="0"/>
              <a:t>Intellectual</a:t>
            </a:r>
            <a:r>
              <a:rPr lang="fr-FR" dirty="0" smtClean="0"/>
              <a:t> </a:t>
            </a:r>
            <a:r>
              <a:rPr lang="fr-FR" dirty="0" err="1" smtClean="0"/>
              <a:t>Property</a:t>
            </a:r>
            <a:r>
              <a:rPr lang="fr-FR" dirty="0" smtClean="0"/>
              <a:t> </a:t>
            </a:r>
            <a:r>
              <a:rPr lang="fr-FR" dirty="0" err="1" smtClean="0"/>
              <a:t>Regimes</a:t>
            </a:r>
            <a:r>
              <a:rPr lang="fr-FR" dirty="0" smtClean="0"/>
              <a:t> for pro-</a:t>
            </a:r>
            <a:r>
              <a:rPr lang="fr-FR" dirty="0" err="1" smtClean="0"/>
              <a:t>poor</a:t>
            </a:r>
            <a:r>
              <a:rPr lang="fr-FR" dirty="0" smtClean="0"/>
              <a:t> innovation in agriculture » du programme néerlandais d’Innovation Responsable tente de résoudre le problème. Dirigé par Bram de Jonge,  chercheur à la Wageningen </a:t>
            </a:r>
            <a:r>
              <a:rPr lang="fr-FR" dirty="0" err="1" smtClean="0"/>
              <a:t>University</a:t>
            </a:r>
            <a:r>
              <a:rPr lang="fr-FR" dirty="0" smtClean="0"/>
              <a:t> &amp; </a:t>
            </a:r>
            <a:r>
              <a:rPr lang="fr-FR" dirty="0" err="1" smtClean="0"/>
              <a:t>Research</a:t>
            </a:r>
            <a:r>
              <a:rPr lang="fr-FR" dirty="0" smtClean="0"/>
              <a:t> Centre aux Pays-Bas, spécialiste en bioéthique, ce programme cherche à réunir l’ensemble des parties prenantes autour de cette question de la propriété intellectuelle pour influer sur les politiques africaines en la matière.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The </a:t>
            </a:r>
            <a:r>
              <a:rPr lang="fr-FR" dirty="0" err="1" smtClean="0"/>
              <a:t>African</a:t>
            </a:r>
            <a:r>
              <a:rPr lang="fr-FR" dirty="0" smtClean="0"/>
              <a:t> </a:t>
            </a:r>
            <a:r>
              <a:rPr lang="fr-FR" dirty="0" err="1" smtClean="0"/>
              <a:t>seed</a:t>
            </a:r>
            <a:r>
              <a:rPr lang="fr-FR" dirty="0" smtClean="0"/>
              <a:t> </a:t>
            </a:r>
            <a:r>
              <a:rPr lang="fr-FR" dirty="0" err="1" smtClean="0"/>
              <a:t>sector</a:t>
            </a:r>
            <a:r>
              <a:rPr lang="fr-FR" dirty="0" smtClean="0"/>
              <a:t> </a:t>
            </a:r>
            <a:r>
              <a:rPr lang="fr-FR" dirty="0" err="1" smtClean="0"/>
              <a:t>needs</a:t>
            </a:r>
            <a:r>
              <a:rPr lang="fr-FR" dirty="0" smtClean="0"/>
              <a:t> a </a:t>
            </a:r>
            <a:r>
              <a:rPr lang="fr-FR" dirty="0" err="1" smtClean="0"/>
              <a:t>boost</a:t>
            </a:r>
            <a:r>
              <a:rPr lang="fr-FR" dirty="0" smtClean="0"/>
              <a:t> […] </a:t>
            </a:r>
            <a:r>
              <a:rPr lang="fr-FR" dirty="0" err="1" smtClean="0"/>
              <a:t>Without</a:t>
            </a:r>
            <a:r>
              <a:rPr lang="fr-FR" dirty="0" smtClean="0"/>
              <a:t> </a:t>
            </a:r>
            <a:r>
              <a:rPr lang="fr-FR" dirty="0" err="1" smtClean="0"/>
              <a:t>some</a:t>
            </a:r>
            <a:r>
              <a:rPr lang="fr-FR" dirty="0" smtClean="0"/>
              <a:t> </a:t>
            </a:r>
            <a:r>
              <a:rPr lang="fr-FR" dirty="0" err="1" smtClean="0"/>
              <a:t>form</a:t>
            </a:r>
            <a:r>
              <a:rPr lang="fr-FR" dirty="0" smtClean="0"/>
              <a:t> of </a:t>
            </a:r>
            <a:r>
              <a:rPr lang="fr-FR" dirty="0" err="1" smtClean="0"/>
              <a:t>intellectual</a:t>
            </a:r>
            <a:r>
              <a:rPr lang="fr-FR" dirty="0" smtClean="0"/>
              <a:t> </a:t>
            </a:r>
            <a:r>
              <a:rPr lang="fr-FR" dirty="0" err="1" smtClean="0"/>
              <a:t>property</a:t>
            </a:r>
            <a:r>
              <a:rPr lang="fr-FR" dirty="0" smtClean="0"/>
              <a:t> protection </a:t>
            </a:r>
            <a:r>
              <a:rPr lang="fr-FR" dirty="0" err="1" smtClean="0"/>
              <a:t>everything</a:t>
            </a:r>
            <a:r>
              <a:rPr lang="fr-FR" dirty="0" smtClean="0"/>
              <a:t> </a:t>
            </a:r>
            <a:r>
              <a:rPr lang="fr-FR" dirty="0" err="1" smtClean="0"/>
              <a:t>will</a:t>
            </a:r>
            <a:r>
              <a:rPr lang="fr-FR" dirty="0" smtClean="0"/>
              <a:t> </a:t>
            </a:r>
            <a:r>
              <a:rPr lang="fr-FR" dirty="0" err="1" smtClean="0"/>
              <a:t>remain</a:t>
            </a:r>
            <a:r>
              <a:rPr lang="fr-FR" dirty="0" smtClean="0"/>
              <a:t> </a:t>
            </a:r>
            <a:r>
              <a:rPr lang="fr-FR" dirty="0" err="1" smtClean="0"/>
              <a:t>just</a:t>
            </a:r>
            <a:r>
              <a:rPr lang="fr-FR" dirty="0" smtClean="0"/>
              <a:t> as </a:t>
            </a:r>
            <a:r>
              <a:rPr lang="fr-FR" dirty="0" err="1" smtClean="0"/>
              <a:t>it</a:t>
            </a:r>
            <a:r>
              <a:rPr lang="fr-FR" dirty="0" smtClean="0"/>
              <a:t> </a:t>
            </a:r>
            <a:r>
              <a:rPr lang="fr-FR" dirty="0" err="1" smtClean="0"/>
              <a:t>is</a:t>
            </a:r>
            <a:r>
              <a:rPr lang="fr-FR" dirty="0" smtClean="0"/>
              <a:t> and </a:t>
            </a:r>
            <a:r>
              <a:rPr lang="fr-FR" dirty="0" err="1" smtClean="0"/>
              <a:t>we</a:t>
            </a:r>
            <a:r>
              <a:rPr lang="fr-FR" dirty="0" smtClean="0"/>
              <a:t> </a:t>
            </a:r>
            <a:r>
              <a:rPr lang="fr-FR" dirty="0" err="1" smtClean="0"/>
              <a:t>will</a:t>
            </a:r>
            <a:r>
              <a:rPr lang="fr-FR" dirty="0" smtClean="0"/>
              <a:t> </a:t>
            </a:r>
            <a:r>
              <a:rPr lang="fr-FR" dirty="0" err="1" smtClean="0"/>
              <a:t>leave</a:t>
            </a:r>
            <a:r>
              <a:rPr lang="fr-FR" dirty="0" smtClean="0"/>
              <a:t> </a:t>
            </a:r>
            <a:r>
              <a:rPr lang="fr-FR" dirty="0" err="1" smtClean="0"/>
              <a:t>African</a:t>
            </a:r>
            <a:r>
              <a:rPr lang="fr-FR" dirty="0" smtClean="0"/>
              <a:t> </a:t>
            </a:r>
            <a:r>
              <a:rPr lang="fr-FR" dirty="0" err="1" smtClean="0"/>
              <a:t>farmers</a:t>
            </a:r>
            <a:r>
              <a:rPr lang="fr-FR" dirty="0" smtClean="0"/>
              <a:t> out in the cold, </a:t>
            </a:r>
            <a:r>
              <a:rPr lang="fr-FR" dirty="0" err="1" smtClean="0"/>
              <a:t>including</a:t>
            </a:r>
            <a:r>
              <a:rPr lang="fr-FR" dirty="0" smtClean="0"/>
              <a:t> the </a:t>
            </a:r>
            <a:r>
              <a:rPr lang="fr-FR" dirty="0" err="1" smtClean="0"/>
              <a:t>poorest</a:t>
            </a:r>
            <a:r>
              <a:rPr lang="fr-FR" dirty="0" smtClean="0"/>
              <a:t> and the </a:t>
            </a:r>
            <a:r>
              <a:rPr lang="fr-FR" dirty="0" err="1" smtClean="0"/>
              <a:t>most</a:t>
            </a:r>
            <a:r>
              <a:rPr lang="fr-FR" dirty="0" smtClean="0"/>
              <a:t> </a:t>
            </a:r>
            <a:r>
              <a:rPr lang="fr-FR" dirty="0" err="1" smtClean="0"/>
              <a:t>hungry</a:t>
            </a:r>
            <a:r>
              <a:rPr lang="fr-FR" dirty="0" smtClean="0"/>
              <a:t>. </a:t>
            </a:r>
            <a:r>
              <a:rPr lang="fr-FR" dirty="0" err="1" smtClean="0"/>
              <a:t>However</a:t>
            </a:r>
            <a:r>
              <a:rPr lang="fr-FR" dirty="0" smtClean="0"/>
              <a:t> the Western agricultural model as </a:t>
            </a:r>
            <a:r>
              <a:rPr lang="fr-FR" dirty="0" err="1" smtClean="0"/>
              <a:t>reflected</a:t>
            </a:r>
            <a:r>
              <a:rPr lang="fr-FR" dirty="0" smtClean="0"/>
              <a:t> by UPOV </a:t>
            </a:r>
            <a:r>
              <a:rPr lang="fr-FR" dirty="0" err="1" smtClean="0"/>
              <a:t>cannot</a:t>
            </a:r>
            <a:r>
              <a:rPr lang="fr-FR" dirty="0" smtClean="0"/>
              <a:t> </a:t>
            </a:r>
            <a:r>
              <a:rPr lang="fr-FR" dirty="0" err="1" smtClean="0"/>
              <a:t>simply</a:t>
            </a:r>
            <a:r>
              <a:rPr lang="fr-FR" dirty="0" smtClean="0"/>
              <a:t> </a:t>
            </a:r>
            <a:r>
              <a:rPr lang="fr-FR" dirty="0" err="1" smtClean="0"/>
              <a:t>be</a:t>
            </a:r>
            <a:r>
              <a:rPr lang="fr-FR" dirty="0" smtClean="0"/>
              <a:t> </a:t>
            </a:r>
            <a:r>
              <a:rPr lang="fr-FR" dirty="0" err="1" smtClean="0"/>
              <a:t>transferred</a:t>
            </a:r>
            <a:r>
              <a:rPr lang="fr-FR" dirty="0" smtClean="0"/>
              <a:t> </a:t>
            </a:r>
            <a:r>
              <a:rPr lang="fr-FR" dirty="0" err="1" smtClean="0"/>
              <a:t>lock</a:t>
            </a:r>
            <a:r>
              <a:rPr lang="fr-FR" dirty="0" smtClean="0"/>
              <a:t>, stock and barrel to </a:t>
            </a:r>
            <a:r>
              <a:rPr lang="fr-FR" dirty="0" err="1" smtClean="0"/>
              <a:t>Africa</a:t>
            </a:r>
            <a:r>
              <a:rPr lang="fr-FR" dirty="0" smtClean="0"/>
              <a:t>. </a:t>
            </a:r>
            <a:r>
              <a:rPr lang="fr-FR" dirty="0" err="1" smtClean="0"/>
              <a:t>We</a:t>
            </a:r>
            <a:r>
              <a:rPr lang="fr-FR" dirty="0" smtClean="0"/>
              <a:t> </a:t>
            </a:r>
            <a:r>
              <a:rPr lang="fr-FR" dirty="0" err="1" smtClean="0"/>
              <a:t>need</a:t>
            </a:r>
            <a:r>
              <a:rPr lang="fr-FR" dirty="0" smtClean="0"/>
              <a:t> to </a:t>
            </a:r>
            <a:r>
              <a:rPr lang="fr-FR" dirty="0" err="1" smtClean="0"/>
              <a:t>find</a:t>
            </a:r>
            <a:r>
              <a:rPr lang="fr-FR" dirty="0" smtClean="0"/>
              <a:t> a </a:t>
            </a:r>
            <a:r>
              <a:rPr lang="fr-FR" dirty="0" err="1" smtClean="0"/>
              <a:t>way</a:t>
            </a:r>
            <a:r>
              <a:rPr lang="fr-FR" dirty="0" smtClean="0"/>
              <a:t> to </a:t>
            </a:r>
            <a:r>
              <a:rPr lang="fr-FR" dirty="0" err="1" smtClean="0"/>
              <a:t>both</a:t>
            </a:r>
            <a:r>
              <a:rPr lang="fr-FR" dirty="0" smtClean="0"/>
              <a:t> encourage innovation and help </a:t>
            </a:r>
            <a:r>
              <a:rPr lang="fr-FR" dirty="0" err="1" smtClean="0"/>
              <a:t>those</a:t>
            </a:r>
            <a:r>
              <a:rPr lang="fr-FR" dirty="0" smtClean="0"/>
              <a:t> </a:t>
            </a:r>
            <a:r>
              <a:rPr lang="fr-FR" dirty="0" err="1" smtClean="0"/>
              <a:t>farmers</a:t>
            </a:r>
            <a:r>
              <a:rPr lang="fr-FR" dirty="0" smtClean="0"/>
              <a:t> </a:t>
            </a:r>
            <a:r>
              <a:rPr lang="fr-FR" dirty="0" err="1" smtClean="0"/>
              <a:t>who</a:t>
            </a:r>
            <a:r>
              <a:rPr lang="fr-FR" dirty="0" smtClean="0"/>
              <a:t> </a:t>
            </a:r>
            <a:r>
              <a:rPr lang="fr-FR" dirty="0" err="1" smtClean="0"/>
              <a:t>only</a:t>
            </a:r>
            <a:r>
              <a:rPr lang="fr-FR" dirty="0" smtClean="0"/>
              <a:t> </a:t>
            </a:r>
            <a:r>
              <a:rPr lang="fr-FR" dirty="0" err="1" smtClean="0"/>
              <a:t>own</a:t>
            </a:r>
            <a:r>
              <a:rPr lang="fr-FR" dirty="0" smtClean="0"/>
              <a:t> a </a:t>
            </a:r>
            <a:r>
              <a:rPr lang="fr-FR" dirty="0" err="1" smtClean="0"/>
              <a:t>small</a:t>
            </a:r>
            <a:r>
              <a:rPr lang="fr-FR" dirty="0" smtClean="0"/>
              <a:t> plot of land but are </a:t>
            </a:r>
            <a:r>
              <a:rPr lang="fr-FR" dirty="0" err="1" smtClean="0"/>
              <a:t>nevertheless</a:t>
            </a:r>
            <a:r>
              <a:rPr lang="fr-FR" dirty="0" smtClean="0"/>
              <a:t> </a:t>
            </a:r>
            <a:r>
              <a:rPr lang="fr-FR" dirty="0" err="1" smtClean="0"/>
              <a:t>responsible</a:t>
            </a:r>
            <a:r>
              <a:rPr lang="fr-FR" dirty="0" smtClean="0"/>
              <a:t> for 80 to 90 percent of </a:t>
            </a:r>
            <a:r>
              <a:rPr lang="fr-FR" dirty="0" err="1" smtClean="0"/>
              <a:t>food</a:t>
            </a:r>
            <a:r>
              <a:rPr lang="fr-FR" dirty="0" smtClean="0"/>
              <a:t> production in </a:t>
            </a:r>
            <a:r>
              <a:rPr lang="fr-FR" dirty="0" err="1" smtClean="0"/>
              <a:t>Africa</a:t>
            </a:r>
            <a:r>
              <a:rPr lang="fr-FR" dirty="0" smtClean="0"/>
              <a:t>. </a:t>
            </a:r>
            <a:r>
              <a:rPr lang="fr-FR" dirty="0" err="1" smtClean="0"/>
              <a:t>They</a:t>
            </a:r>
            <a:r>
              <a:rPr lang="fr-FR" dirty="0" smtClean="0"/>
              <a:t> </a:t>
            </a:r>
            <a:r>
              <a:rPr lang="fr-FR" dirty="0" err="1" smtClean="0"/>
              <a:t>cannot</a:t>
            </a:r>
            <a:r>
              <a:rPr lang="fr-FR" dirty="0" smtClean="0"/>
              <a:t> </a:t>
            </a:r>
            <a:r>
              <a:rPr lang="fr-FR" dirty="0" err="1" smtClean="0"/>
              <a:t>afford</a:t>
            </a:r>
            <a:r>
              <a:rPr lang="fr-FR" dirty="0" smtClean="0"/>
              <a:t> </a:t>
            </a:r>
            <a:r>
              <a:rPr lang="fr-FR" dirty="0" err="1" smtClean="0"/>
              <a:t>expensive</a:t>
            </a:r>
            <a:r>
              <a:rPr lang="fr-FR" dirty="0" smtClean="0"/>
              <a:t> </a:t>
            </a:r>
            <a:r>
              <a:rPr lang="fr-FR" dirty="0" err="1" smtClean="0"/>
              <a:t>seed</a:t>
            </a:r>
            <a:r>
              <a:rPr lang="fr-FR" dirty="0" smtClean="0"/>
              <a:t>. It </a:t>
            </a:r>
            <a:r>
              <a:rPr lang="fr-FR" dirty="0" err="1" smtClean="0"/>
              <a:t>would</a:t>
            </a:r>
            <a:r>
              <a:rPr lang="fr-FR" dirty="0" smtClean="0"/>
              <a:t> </a:t>
            </a:r>
            <a:r>
              <a:rPr lang="fr-FR" dirty="0" err="1" smtClean="0"/>
              <a:t>be</a:t>
            </a:r>
            <a:r>
              <a:rPr lang="fr-FR" dirty="0" smtClean="0"/>
              <a:t> </a:t>
            </a:r>
            <a:r>
              <a:rPr lang="fr-FR" dirty="0" err="1" smtClean="0"/>
              <a:t>absurd</a:t>
            </a:r>
            <a:r>
              <a:rPr lang="fr-FR" dirty="0" smtClean="0"/>
              <a:t> to </a:t>
            </a:r>
            <a:r>
              <a:rPr lang="fr-FR" dirty="0" err="1" smtClean="0"/>
              <a:t>forbid</a:t>
            </a:r>
            <a:r>
              <a:rPr lang="fr-FR" dirty="0" smtClean="0"/>
              <a:t> </a:t>
            </a:r>
            <a:r>
              <a:rPr lang="fr-FR" dirty="0" err="1" smtClean="0"/>
              <a:t>them</a:t>
            </a:r>
            <a:r>
              <a:rPr lang="fr-FR" dirty="0" smtClean="0"/>
              <a:t> </a:t>
            </a:r>
            <a:r>
              <a:rPr lang="fr-FR" dirty="0" err="1" smtClean="0"/>
              <a:t>from</a:t>
            </a:r>
            <a:r>
              <a:rPr lang="fr-FR" dirty="0" smtClean="0"/>
              <a:t> </a:t>
            </a:r>
            <a:r>
              <a:rPr lang="fr-FR" dirty="0" err="1" smtClean="0"/>
              <a:t>exchanging</a:t>
            </a:r>
            <a:r>
              <a:rPr lang="fr-FR" dirty="0" smtClean="0"/>
              <a:t> </a:t>
            </a:r>
            <a:r>
              <a:rPr lang="fr-FR" dirty="0" err="1" smtClean="0"/>
              <a:t>seeds</a:t>
            </a:r>
            <a:r>
              <a:rPr lang="fr-FR" dirty="0" smtClean="0"/>
              <a:t>, </a:t>
            </a:r>
            <a:r>
              <a:rPr lang="fr-FR" dirty="0" err="1" smtClean="0"/>
              <a:t>even</a:t>
            </a:r>
            <a:r>
              <a:rPr lang="fr-FR" dirty="0" smtClean="0"/>
              <a:t> if </a:t>
            </a:r>
            <a:r>
              <a:rPr lang="fr-FR" dirty="0" err="1" smtClean="0"/>
              <a:t>these</a:t>
            </a:r>
            <a:r>
              <a:rPr lang="fr-FR" dirty="0" smtClean="0"/>
              <a:t> </a:t>
            </a:r>
            <a:r>
              <a:rPr lang="fr-FR" dirty="0" err="1" smtClean="0"/>
              <a:t>contain</a:t>
            </a:r>
            <a:r>
              <a:rPr lang="fr-FR" dirty="0" smtClean="0"/>
              <a:t> </a:t>
            </a:r>
            <a:r>
              <a:rPr lang="fr-FR" dirty="0" err="1" smtClean="0"/>
              <a:t>genetic</a:t>
            </a:r>
            <a:r>
              <a:rPr lang="fr-FR" dirty="0" smtClean="0"/>
              <a:t> </a:t>
            </a:r>
            <a:r>
              <a:rPr lang="fr-FR" dirty="0" err="1" smtClean="0"/>
              <a:t>material</a:t>
            </a:r>
            <a:r>
              <a:rPr lang="fr-FR" dirty="0" smtClean="0"/>
              <a:t> </a:t>
            </a:r>
            <a:r>
              <a:rPr lang="fr-FR" dirty="0" err="1" smtClean="0"/>
              <a:t>from</a:t>
            </a:r>
            <a:r>
              <a:rPr lang="fr-FR" dirty="0" smtClean="0"/>
              <a:t> a </a:t>
            </a:r>
            <a:r>
              <a:rPr lang="fr-FR" dirty="0" err="1" smtClean="0"/>
              <a:t>variety</a:t>
            </a:r>
            <a:r>
              <a:rPr lang="fr-FR" dirty="0" smtClean="0"/>
              <a:t> </a:t>
            </a:r>
            <a:r>
              <a:rPr lang="fr-FR" dirty="0" err="1" smtClean="0"/>
              <a:t>protected</a:t>
            </a:r>
            <a:r>
              <a:rPr lang="fr-FR" dirty="0" smtClean="0"/>
              <a:t> </a:t>
            </a:r>
            <a:r>
              <a:rPr lang="fr-FR" dirty="0" err="1" smtClean="0"/>
              <a:t>under</a:t>
            </a:r>
            <a:r>
              <a:rPr lang="fr-FR" dirty="0" smtClean="0"/>
              <a:t> </a:t>
            </a:r>
            <a:r>
              <a:rPr lang="fr-FR" dirty="0" err="1" smtClean="0"/>
              <a:t>intellectual</a:t>
            </a:r>
            <a:r>
              <a:rPr lang="fr-FR" dirty="0" smtClean="0"/>
              <a:t> </a:t>
            </a:r>
            <a:r>
              <a:rPr lang="fr-FR" dirty="0" err="1" smtClean="0"/>
              <a:t>property</a:t>
            </a:r>
            <a:r>
              <a:rPr lang="fr-FR" dirty="0" smtClean="0"/>
              <a:t> </a:t>
            </a:r>
            <a:r>
              <a:rPr lang="fr-FR" dirty="0" err="1" smtClean="0"/>
              <a:t>law</a:t>
            </a:r>
            <a:r>
              <a:rPr lang="fr-FR" dirty="0" smtClean="0"/>
              <a:t>. »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Après un vrai travail de « recherche action » sur le terrain auprès des petits agriculteurs, des politiques, l’UPOV a revu son interprétation de l’ « exemption pour un usage privé et non commercial » de l’accord international. A l’avenir, les petits agriculteurs seront autorisés à garder et partager les semences collectées avec d’autres agriculteurs de leurs communautés, même si elles sont protégées par des droits de propriété intellectuelle.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Bram de Jonge préconise aussi l’usage de licences « humanitaires » qui permet de favoriser le transfert de technologies dans les pays pauvres ou en développement.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Cette stratégie a été adoptée par l’entreprise </a:t>
            </a:r>
            <a:r>
              <a:rPr lang="fr-FR" dirty="0" err="1" smtClean="0"/>
              <a:t>Nutriset</a:t>
            </a:r>
            <a:r>
              <a:rPr lang="fr-FR" dirty="0" smtClean="0"/>
              <a:t> qui utilise ses brevets comme un outil au service du développement. Cette gestion ouverte des brevets au profit des pays pauvres repose sur l’ «  Accord d’usage en ligne », « un accord par lequel </a:t>
            </a:r>
            <a:r>
              <a:rPr lang="fr-FR" dirty="0" err="1" smtClean="0"/>
              <a:t>Nutriset</a:t>
            </a:r>
            <a:r>
              <a:rPr lang="fr-FR" dirty="0" smtClean="0"/>
              <a:t> autorise une entreprise ou une organisation à produire, commercialiser et distribuer des produits couverts par les brevets codétenus par </a:t>
            </a:r>
            <a:r>
              <a:rPr lang="fr-FR" dirty="0" err="1" smtClean="0"/>
              <a:t>Nutriset</a:t>
            </a:r>
            <a:r>
              <a:rPr lang="fr-FR" dirty="0" smtClean="0"/>
              <a:t> et l’IRD » sans aucune contrepartie.  </a:t>
            </a:r>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59</a:t>
            </a:fld>
            <a:endParaRPr lang="fr-FR"/>
          </a:p>
        </p:txBody>
      </p:sp>
    </p:spTree>
    <p:extLst>
      <p:ext uri="{BB962C8B-B14F-4D97-AF65-F5344CB8AC3E}">
        <p14:creationId xmlns:p14="http://schemas.microsoft.com/office/powerpoint/2010/main" val="270343009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Selon une étude de l’université d’Oxford, la culture en laboratoire par rapport à la production traditionnelle permet d’économiser, selon les produits comparés, 7 à 45% d’énergie, 82 à 96% d’eau et 99 % de surface agricole</a:t>
            </a:r>
            <a:br>
              <a:rPr lang="fr-FR" dirty="0" smtClean="0"/>
            </a:br>
            <a:r>
              <a:rPr lang="fr-FR" dirty="0" smtClean="0"/>
              <a:t/>
            </a:r>
            <a:br>
              <a:rPr lang="fr-FR" dirty="0" smtClean="0"/>
            </a:br>
            <a:r>
              <a:rPr lang="fr-FR" dirty="0" smtClean="0"/>
              <a:t>L’élevage d’insectes a un très faible impact sur l'environnement. Il requiert considérablement moins de ressources que l’élevage du bétail. Le taux de conversion alimentaire des insectes est en effet favorable : en moyenne, 2 kg d'aliments sont nécessaires pour produire 1 kg d'insectes, tandis que les bovins exigent 8 kg d'aliments pour produire 1 kg d'augmentation de la masse corporelle animale (FAO). Les insectes peuvent être aussi élevés à partir des déchets organiques comme les déchets alimentaires. </a:t>
            </a:r>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60</a:t>
            </a:fld>
            <a:endParaRPr lang="fr-FR"/>
          </a:p>
        </p:txBody>
      </p:sp>
    </p:spTree>
    <p:extLst>
      <p:ext uri="{BB962C8B-B14F-4D97-AF65-F5344CB8AC3E}">
        <p14:creationId xmlns:p14="http://schemas.microsoft.com/office/powerpoint/2010/main" val="319924526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Selon une étude de l’université d’Oxford, la culture en laboratoire par rapport à la production traditionnelle permet d’économiser, selon les produits comparés, 7 à 45% d’énergie, 82 à 96% d’eau et 99 % de surface agricole</a:t>
            </a:r>
            <a:br>
              <a:rPr lang="fr-FR" dirty="0" smtClean="0"/>
            </a:br>
            <a:r>
              <a:rPr lang="fr-FR" dirty="0" smtClean="0"/>
              <a:t/>
            </a:r>
            <a:br>
              <a:rPr lang="fr-FR" dirty="0" smtClean="0"/>
            </a:br>
            <a:r>
              <a:rPr lang="fr-FR" dirty="0" smtClean="0"/>
              <a:t>L’élevage d’insectes a un très faible impact sur l'environnement. Il requiert considérablement moins de ressources que l’élevage du bétail. Le taux de conversion alimentaire des insectes est en effet favorable : en moyenne, 2 kg d'aliments sont nécessaires pour produire 1 kg d'insectes, tandis que les bovins exigent 8 kg d'aliments pour produire 1 kg d'augmentation de la masse corporelle animale (FAO). Les insectes peuvent être aussi élevés à partir des déchets organiques comme les déchets alimentaires. </a:t>
            </a:r>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61</a:t>
            </a:fld>
            <a:endParaRPr lang="fr-FR"/>
          </a:p>
        </p:txBody>
      </p:sp>
    </p:spTree>
    <p:extLst>
      <p:ext uri="{BB962C8B-B14F-4D97-AF65-F5344CB8AC3E}">
        <p14:creationId xmlns:p14="http://schemas.microsoft.com/office/powerpoint/2010/main" val="4227598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Jason Pontin = </a:t>
            </a:r>
            <a:r>
              <a:rPr lang="fr-FR" baseline="0" dirty="0" err="1" smtClean="0"/>
              <a:t>chief</a:t>
            </a:r>
            <a:r>
              <a:rPr lang="fr-FR" baseline="0" dirty="0" smtClean="0"/>
              <a:t> </a:t>
            </a:r>
            <a:r>
              <a:rPr lang="fr-FR" baseline="0" dirty="0" err="1" smtClean="0"/>
              <a:t>redactor</a:t>
            </a:r>
            <a:r>
              <a:rPr lang="fr-FR" baseline="0" dirty="0" smtClean="0"/>
              <a:t> of the MIT </a:t>
            </a:r>
            <a:r>
              <a:rPr lang="fr-FR" baseline="0" dirty="0" err="1" smtClean="0"/>
              <a:t>Technology</a:t>
            </a:r>
            <a:r>
              <a:rPr lang="fr-FR" baseline="0" dirty="0" smtClean="0"/>
              <a:t> </a:t>
            </a:r>
            <a:r>
              <a:rPr lang="fr-FR" baseline="0" dirty="0" err="1" smtClean="0"/>
              <a:t>Review</a:t>
            </a:r>
            <a:endParaRPr lang="fr-FR" baseline="0" dirty="0" smtClean="0"/>
          </a:p>
          <a:p>
            <a:r>
              <a:rPr lang="fr-FR" baseline="0" dirty="0" smtClean="0"/>
              <a:t>TED </a:t>
            </a:r>
            <a:r>
              <a:rPr lang="fr-FR" baseline="0" dirty="0" err="1" smtClean="0"/>
              <a:t>conf</a:t>
            </a:r>
            <a:r>
              <a:rPr lang="fr-FR" baseline="0" dirty="0" smtClean="0"/>
              <a:t> février 2013</a:t>
            </a:r>
          </a:p>
          <a:p>
            <a:r>
              <a:rPr lang="fr-FR" baseline="0" dirty="0" smtClean="0"/>
              <a:t>1.35 – 4.52</a:t>
            </a:r>
          </a:p>
          <a:p>
            <a:r>
              <a:rPr lang="en-US" sz="1200" b="0" i="0" kern="1200" dirty="0" smtClean="0">
                <a:solidFill>
                  <a:schemeClr val="tx1"/>
                </a:solidFill>
                <a:effectLst/>
                <a:latin typeface="+mn-lt"/>
                <a:ea typeface="+mn-ea"/>
                <a:cs typeface="+mn-cs"/>
              </a:rPr>
              <a:t>[…] It feels as if technologists have diverted us and enriched themselves with trivial toys, things like iPhones &amp; apps. There's nothing wrong with these things</a:t>
            </a:r>
            <a:r>
              <a:rPr lang="en-US" sz="1200" b="0" i="0" kern="1200" baseline="0" dirty="0" smtClean="0">
                <a:solidFill>
                  <a:schemeClr val="tx1"/>
                </a:solidFill>
                <a:effectLst/>
                <a:latin typeface="+mn-lt"/>
                <a:ea typeface="+mn-ea"/>
                <a:cs typeface="+mn-cs"/>
              </a:rPr>
              <a:t> […] b</a:t>
            </a:r>
            <a:r>
              <a:rPr lang="en-US" sz="1200" b="0" i="0" kern="1200" dirty="0" smtClean="0">
                <a:solidFill>
                  <a:schemeClr val="tx1"/>
                </a:solidFill>
                <a:effectLst/>
                <a:latin typeface="+mn-lt"/>
                <a:ea typeface="+mn-ea"/>
                <a:cs typeface="+mn-cs"/>
              </a:rPr>
              <a:t>ut they don't solve humanity's big problems.</a:t>
            </a:r>
          </a:p>
          <a:p>
            <a:endParaRPr lang="fr-FR" dirty="0" smtClean="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7</a:t>
            </a:fld>
            <a:endParaRPr lang="fr-FR"/>
          </a:p>
        </p:txBody>
      </p:sp>
    </p:spTree>
    <p:extLst>
      <p:ext uri="{BB962C8B-B14F-4D97-AF65-F5344CB8AC3E}">
        <p14:creationId xmlns:p14="http://schemas.microsoft.com/office/powerpoint/2010/main" val="385277200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Selon une étude de l’université d’Oxford, la culture en laboratoire par rapport à la production traditionnelle permet d’économiser, selon les produits comparés, 7 à 45% d’énergie, 82 à 96% d’eau et 99 % de surface agricole</a:t>
            </a:r>
            <a:br>
              <a:rPr lang="fr-FR" dirty="0" smtClean="0"/>
            </a:br>
            <a:r>
              <a:rPr lang="fr-FR" dirty="0" smtClean="0"/>
              <a:t/>
            </a:r>
            <a:br>
              <a:rPr lang="fr-FR" dirty="0" smtClean="0"/>
            </a:br>
            <a:r>
              <a:rPr lang="fr-FR" dirty="0" smtClean="0"/>
              <a:t>L’élevage d’insectes a un très faible impact sur l'environnement. Il requiert considérablement moins de ressources que l’élevage du bétail. Le taux de conversion alimentaire des insectes est en effet favorable : en moyenne, 2 kg d'aliments sont nécessaires pour produire 1 kg d'insectes, tandis que les bovins exigent 8 kg d'aliments pour produire 1 kg d'augmentation de la masse corporelle animale (FAO). Les insectes peuvent être aussi élevés à partir des déchets organiques comme les déchets alimentaires. </a:t>
            </a:r>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62</a:t>
            </a:fld>
            <a:endParaRPr lang="fr-FR"/>
          </a:p>
        </p:txBody>
      </p:sp>
    </p:spTree>
    <p:extLst>
      <p:ext uri="{BB962C8B-B14F-4D97-AF65-F5344CB8AC3E}">
        <p14:creationId xmlns:p14="http://schemas.microsoft.com/office/powerpoint/2010/main" val="14356477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Robotique pour aider l’intégration</a:t>
            </a:r>
            <a:r>
              <a:rPr lang="fr-FR" baseline="0" dirty="0" smtClean="0"/>
              <a:t> d</a:t>
            </a:r>
            <a:r>
              <a:rPr lang="fr-FR" dirty="0" smtClean="0"/>
              <a:t>es enfants autistes,</a:t>
            </a:r>
            <a:r>
              <a:rPr lang="fr-FR" baseline="0" dirty="0" smtClean="0"/>
              <a:t> drone pour la reforestation, agriculture urbaine, lutte contre la pollution,</a:t>
            </a:r>
            <a:endParaRPr lang="fr-FR" dirty="0" smtClean="0"/>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63</a:t>
            </a:fld>
            <a:endParaRPr lang="fr-FR"/>
          </a:p>
        </p:txBody>
      </p:sp>
    </p:spTree>
    <p:extLst>
      <p:ext uri="{BB962C8B-B14F-4D97-AF65-F5344CB8AC3E}">
        <p14:creationId xmlns:p14="http://schemas.microsoft.com/office/powerpoint/2010/main" val="236087009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Robotique pour aider l’intégration</a:t>
            </a:r>
            <a:r>
              <a:rPr lang="fr-FR" baseline="0" dirty="0" smtClean="0"/>
              <a:t> d</a:t>
            </a:r>
            <a:r>
              <a:rPr lang="fr-FR" dirty="0" smtClean="0"/>
              <a:t>es enfants autistes,</a:t>
            </a:r>
            <a:r>
              <a:rPr lang="fr-FR" baseline="0" dirty="0" smtClean="0"/>
              <a:t> drone pour la reforestation, agriculture urbaine, lutte contre la pollution,</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Hampton</a:t>
            </a:r>
            <a:r>
              <a:rPr lang="fr-FR" baseline="0" dirty="0" smtClean="0"/>
              <a:t> Creek: entreprise agroalimentaire avec la plus forte croissance en 2015. Just Mayo -&gt; « mayonnaise »  sans œufs, basée sur un travail scientifique sur les plantes pour créer de nouveaux produits agroalimentaires, moins grasse (meilleur pour la santé) et moins chère.</a:t>
            </a:r>
            <a:endParaRPr lang="fr-FR" dirty="0" smtClean="0"/>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64</a:t>
            </a:fld>
            <a:endParaRPr lang="fr-FR"/>
          </a:p>
        </p:txBody>
      </p:sp>
    </p:spTree>
    <p:extLst>
      <p:ext uri="{BB962C8B-B14F-4D97-AF65-F5344CB8AC3E}">
        <p14:creationId xmlns:p14="http://schemas.microsoft.com/office/powerpoint/2010/main" val="207137909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Mai</a:t>
            </a:r>
            <a:r>
              <a:rPr lang="fr-FR" baseline="0" dirty="0" smtClean="0"/>
              <a:t> 2015: </a:t>
            </a:r>
            <a:r>
              <a:rPr lang="fr-FR" baseline="0" dirty="0" err="1" smtClean="0"/>
              <a:t>Kickstarter</a:t>
            </a:r>
            <a:r>
              <a:rPr lang="fr-FR" baseline="0" dirty="0" smtClean="0"/>
              <a:t> de l’entreprise sociale Prêt à pousser, demandent 50 000€ et en </a:t>
            </a:r>
            <a:r>
              <a:rPr lang="fr-FR" baseline="0" dirty="0" err="1" smtClean="0"/>
              <a:t>recoivent</a:t>
            </a:r>
            <a:r>
              <a:rPr lang="fr-FR" baseline="0" dirty="0" smtClean="0"/>
              <a:t> prêt de 180 000€ par plus de 1800 contributeurs</a:t>
            </a:r>
            <a:endParaRPr lang="fr-FR" dirty="0"/>
          </a:p>
        </p:txBody>
      </p:sp>
      <p:sp>
        <p:nvSpPr>
          <p:cNvPr id="4" name="Espace réservé du numéro de diapositive 3"/>
          <p:cNvSpPr>
            <a:spLocks noGrp="1"/>
          </p:cNvSpPr>
          <p:nvPr>
            <p:ph type="sldNum" sz="quarter" idx="10"/>
          </p:nvPr>
        </p:nvSpPr>
        <p:spPr/>
        <p:txBody>
          <a:bodyPr/>
          <a:lstStyle/>
          <a:p>
            <a:fld id="{1F197A0A-C2BD-4311-BA47-8ADC1497F576}" type="slidenum">
              <a:rPr lang="fr-FR" smtClean="0"/>
              <a:t>65</a:t>
            </a:fld>
            <a:endParaRPr lang="fr-FR"/>
          </a:p>
        </p:txBody>
      </p:sp>
    </p:spTree>
    <p:extLst>
      <p:ext uri="{BB962C8B-B14F-4D97-AF65-F5344CB8AC3E}">
        <p14:creationId xmlns:p14="http://schemas.microsoft.com/office/powerpoint/2010/main" val="308018181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Mai</a:t>
            </a:r>
            <a:r>
              <a:rPr lang="fr-FR" baseline="0" dirty="0" smtClean="0"/>
              <a:t> 2015: </a:t>
            </a:r>
            <a:r>
              <a:rPr lang="fr-FR" baseline="0" dirty="0" err="1" smtClean="0"/>
              <a:t>Kickstarter</a:t>
            </a:r>
            <a:r>
              <a:rPr lang="fr-FR" baseline="0" dirty="0" smtClean="0"/>
              <a:t> de l’entreprise sociale Prêt à pousser, demandent 50 000€ et en </a:t>
            </a:r>
            <a:r>
              <a:rPr lang="fr-FR" baseline="0" dirty="0" err="1" smtClean="0"/>
              <a:t>recoivent</a:t>
            </a:r>
            <a:r>
              <a:rPr lang="fr-FR" baseline="0" dirty="0" smtClean="0"/>
              <a:t> prêt de 180 000€ par plus de 1800 contributeurs</a:t>
            </a:r>
            <a:endParaRPr lang="fr-FR" dirty="0" smtClean="0"/>
          </a:p>
          <a:p>
            <a:r>
              <a:rPr lang="fr-FR" dirty="0" smtClean="0"/>
              <a:t>En</a:t>
            </a:r>
            <a:r>
              <a:rPr lang="fr-FR" baseline="0" dirty="0" smtClean="0"/>
              <a:t> 2016: IKEA est sur le marché de l’</a:t>
            </a:r>
            <a:r>
              <a:rPr lang="fr-FR" baseline="0" dirty="0" err="1" smtClean="0"/>
              <a:t>hydroponie</a:t>
            </a:r>
            <a:r>
              <a:rPr lang="fr-FR" baseline="0" dirty="0" smtClean="0"/>
              <a:t> à la maison</a:t>
            </a:r>
            <a:endParaRPr lang="fr-FR" dirty="0" smtClean="0"/>
          </a:p>
        </p:txBody>
      </p:sp>
      <p:sp>
        <p:nvSpPr>
          <p:cNvPr id="4" name="Espace réservé du numéro de diapositive 3"/>
          <p:cNvSpPr>
            <a:spLocks noGrp="1"/>
          </p:cNvSpPr>
          <p:nvPr>
            <p:ph type="sldNum" sz="quarter" idx="10"/>
          </p:nvPr>
        </p:nvSpPr>
        <p:spPr/>
        <p:txBody>
          <a:bodyPr/>
          <a:lstStyle/>
          <a:p>
            <a:fld id="{1F197A0A-C2BD-4311-BA47-8ADC1497F576}" type="slidenum">
              <a:rPr lang="fr-FR" smtClean="0"/>
              <a:t>66</a:t>
            </a:fld>
            <a:endParaRPr lang="fr-FR"/>
          </a:p>
        </p:txBody>
      </p:sp>
    </p:spTree>
    <p:extLst>
      <p:ext uri="{BB962C8B-B14F-4D97-AF65-F5344CB8AC3E}">
        <p14:creationId xmlns:p14="http://schemas.microsoft.com/office/powerpoint/2010/main" val="64279304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67</a:t>
            </a:fld>
            <a:endParaRPr lang="fr-FR"/>
          </a:p>
        </p:txBody>
      </p:sp>
    </p:spTree>
    <p:extLst>
      <p:ext uri="{BB962C8B-B14F-4D97-AF65-F5344CB8AC3E}">
        <p14:creationId xmlns:p14="http://schemas.microsoft.com/office/powerpoint/2010/main" val="36342374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9BBC742F-E85C-4353-8093-890F41C297A0}" type="slidenum">
              <a:rPr lang="fr-FR" smtClean="0"/>
              <a:t>68</a:t>
            </a:fld>
            <a:endParaRPr lang="fr-FR"/>
          </a:p>
        </p:txBody>
      </p:sp>
    </p:spTree>
    <p:extLst>
      <p:ext uri="{BB962C8B-B14F-4D97-AF65-F5344CB8AC3E}">
        <p14:creationId xmlns:p14="http://schemas.microsoft.com/office/powerpoint/2010/main" val="199868181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69</a:t>
            </a:fld>
            <a:endParaRPr lang="fr-FR"/>
          </a:p>
        </p:txBody>
      </p:sp>
    </p:spTree>
    <p:extLst>
      <p:ext uri="{BB962C8B-B14F-4D97-AF65-F5344CB8AC3E}">
        <p14:creationId xmlns:p14="http://schemas.microsoft.com/office/powerpoint/2010/main" val="412559905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t>
            </a:r>
            <a:r>
              <a:rPr lang="en-US" dirty="0" err="1" smtClean="0"/>
              <a:t>est</a:t>
            </a:r>
            <a:r>
              <a:rPr lang="en-US" dirty="0" smtClean="0"/>
              <a:t> expert</a:t>
            </a:r>
            <a:r>
              <a:rPr lang="en-US" baseline="0" dirty="0" smtClean="0"/>
              <a:t> de RRI</a:t>
            </a:r>
          </a:p>
          <a:p>
            <a:r>
              <a:rPr lang="en-US" baseline="0" dirty="0" err="1" smtClean="0"/>
              <a:t>Engagé</a:t>
            </a:r>
            <a:r>
              <a:rPr lang="en-US" baseline="0" dirty="0" smtClean="0"/>
              <a:t> </a:t>
            </a:r>
            <a:r>
              <a:rPr lang="en-US" baseline="0" dirty="0" err="1" smtClean="0"/>
              <a:t>écouté</a:t>
            </a:r>
            <a:r>
              <a:rPr lang="en-US" baseline="0" dirty="0" smtClean="0"/>
              <a:t> et </a:t>
            </a:r>
            <a:r>
              <a:rPr lang="en-US" baseline="0" dirty="0" err="1" smtClean="0"/>
              <a:t>reconnu</a:t>
            </a:r>
            <a:endParaRPr lang="en-US" dirty="0"/>
          </a:p>
        </p:txBody>
      </p:sp>
      <p:sp>
        <p:nvSpPr>
          <p:cNvPr id="4" name="Slide Number Placeholder 3"/>
          <p:cNvSpPr>
            <a:spLocks noGrp="1"/>
          </p:cNvSpPr>
          <p:nvPr>
            <p:ph type="sldNum" sz="quarter" idx="10"/>
          </p:nvPr>
        </p:nvSpPr>
        <p:spPr/>
        <p:txBody>
          <a:bodyPr/>
          <a:lstStyle/>
          <a:p>
            <a:fld id="{9F401144-E969-9443-9641-F10EE29AC9AF}" type="slidenum">
              <a:rPr lang="en-US" smtClean="0"/>
              <a:t>70</a:t>
            </a:fld>
            <a:endParaRPr lang="en-US"/>
          </a:p>
        </p:txBody>
      </p:sp>
    </p:spTree>
    <p:extLst>
      <p:ext uri="{BB962C8B-B14F-4D97-AF65-F5344CB8AC3E}">
        <p14:creationId xmlns:p14="http://schemas.microsoft.com/office/powerpoint/2010/main" val="11342607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t>
            </a:r>
            <a:r>
              <a:rPr lang="en-US" dirty="0" err="1" smtClean="0"/>
              <a:t>accompagne</a:t>
            </a:r>
            <a:r>
              <a:rPr lang="en-US" dirty="0" smtClean="0"/>
              <a:t> des </a:t>
            </a:r>
            <a:r>
              <a:rPr lang="en-US" dirty="0" err="1" smtClean="0"/>
              <a:t>grands</a:t>
            </a:r>
            <a:r>
              <a:rPr lang="en-US" baseline="0" dirty="0" smtClean="0"/>
              <a:t> </a:t>
            </a:r>
            <a:r>
              <a:rPr lang="en-US" baseline="0" dirty="0" err="1" smtClean="0"/>
              <a:t>groupes</a:t>
            </a:r>
            <a:r>
              <a:rPr lang="en-US" baseline="0" dirty="0" smtClean="0"/>
              <a:t> , </a:t>
            </a:r>
            <a:r>
              <a:rPr lang="en-US" baseline="0" dirty="0" err="1" smtClean="0"/>
              <a:t>d’ailleurs</a:t>
            </a:r>
            <a:r>
              <a:rPr lang="en-US" baseline="0" dirty="0" smtClean="0"/>
              <a:t> on </a:t>
            </a:r>
            <a:r>
              <a:rPr lang="en-US" baseline="0" dirty="0" err="1" smtClean="0"/>
              <a:t>travaille</a:t>
            </a:r>
            <a:r>
              <a:rPr lang="en-US" baseline="0" dirty="0" smtClean="0"/>
              <a:t> en </a:t>
            </a:r>
            <a:r>
              <a:rPr lang="en-US" baseline="0" dirty="0" err="1" smtClean="0"/>
              <a:t>ce</a:t>
            </a:r>
            <a:r>
              <a:rPr lang="en-US" baseline="0" dirty="0" smtClean="0"/>
              <a:t> moment avec Air </a:t>
            </a:r>
            <a:r>
              <a:rPr lang="en-US" baseline="0" dirty="0" err="1" smtClean="0"/>
              <a:t>Liquide</a:t>
            </a:r>
            <a:r>
              <a:rPr lang="en-US" baseline="0" dirty="0" smtClean="0"/>
              <a:t> avec direction </a:t>
            </a:r>
            <a:r>
              <a:rPr lang="en-US" baseline="0" dirty="0" err="1" smtClean="0"/>
              <a:t>scientifique</a:t>
            </a:r>
            <a:r>
              <a:rPr lang="en-US" baseline="0" dirty="0" smtClean="0"/>
              <a:t> pour savoir </a:t>
            </a:r>
            <a:r>
              <a:rPr lang="en-US" baseline="0" dirty="0" err="1" smtClean="0"/>
              <a:t>qu’est</a:t>
            </a:r>
            <a:r>
              <a:rPr lang="en-US" baseline="0" dirty="0" smtClean="0"/>
              <a:t> </a:t>
            </a:r>
            <a:r>
              <a:rPr lang="en-US" baseline="0" dirty="0" err="1" smtClean="0"/>
              <a:t>ce</a:t>
            </a:r>
            <a:r>
              <a:rPr lang="en-US" baseline="0" dirty="0" smtClean="0"/>
              <a:t> </a:t>
            </a:r>
            <a:r>
              <a:rPr lang="en-US" baseline="0" dirty="0" err="1" smtClean="0"/>
              <a:t>que</a:t>
            </a:r>
            <a:r>
              <a:rPr lang="en-US" baseline="0" dirty="0" smtClean="0"/>
              <a:t> </a:t>
            </a:r>
            <a:r>
              <a:rPr lang="en-US" baseline="0" dirty="0" err="1" smtClean="0"/>
              <a:t>ca</a:t>
            </a:r>
            <a:r>
              <a:rPr lang="en-US" baseline="0" dirty="0" smtClean="0"/>
              <a:t> </a:t>
            </a:r>
            <a:r>
              <a:rPr lang="en-US" baseline="0" dirty="0" err="1" smtClean="0"/>
              <a:t>veut</a:t>
            </a:r>
            <a:r>
              <a:rPr lang="en-US" baseline="0" dirty="0" smtClean="0"/>
              <a:t> dire pour la </a:t>
            </a:r>
            <a:r>
              <a:rPr lang="en-US" baseline="0" dirty="0" err="1" smtClean="0"/>
              <a:t>r&amp;d</a:t>
            </a:r>
            <a:r>
              <a:rPr lang="en-US" baseline="0" dirty="0" smtClean="0"/>
              <a:t> de </a:t>
            </a:r>
            <a:r>
              <a:rPr lang="en-US" baseline="0" dirty="0" err="1" smtClean="0"/>
              <a:t>airliquide</a:t>
            </a:r>
            <a:r>
              <a:rPr lang="en-US" baseline="0" dirty="0" smtClean="0"/>
              <a:t> de </a:t>
            </a:r>
            <a:r>
              <a:rPr lang="en-US" baseline="0" dirty="0" err="1" smtClean="0"/>
              <a:t>repondreà</a:t>
            </a:r>
            <a:r>
              <a:rPr lang="en-US" baseline="0" dirty="0" smtClean="0"/>
              <a:t> des </a:t>
            </a:r>
            <a:r>
              <a:rPr lang="en-US" baseline="0" dirty="0" err="1" smtClean="0"/>
              <a:t>grands</a:t>
            </a:r>
            <a:r>
              <a:rPr lang="en-US" baseline="0" dirty="0" smtClean="0"/>
              <a:t> </a:t>
            </a:r>
            <a:r>
              <a:rPr lang="en-US" baseline="0" dirty="0" err="1" smtClean="0"/>
              <a:t>enjeux</a:t>
            </a:r>
            <a:r>
              <a:rPr lang="en-US" baseline="0" dirty="0" smtClean="0"/>
              <a:t> </a:t>
            </a:r>
            <a:r>
              <a:rPr lang="en-US" baseline="0" dirty="0" err="1" smtClean="0"/>
              <a:t>societaux</a:t>
            </a:r>
            <a:r>
              <a:rPr lang="en-US" baseline="0" dirty="0" smtClean="0"/>
              <a:t> </a:t>
            </a:r>
            <a:r>
              <a:rPr lang="en-US" baseline="0" dirty="0" err="1" smtClean="0"/>
              <a:t>environnementaux</a:t>
            </a:r>
            <a:r>
              <a:rPr lang="en-US" baseline="0" dirty="0" smtClean="0"/>
              <a:t>, </a:t>
            </a:r>
            <a:r>
              <a:rPr lang="en-US" baseline="0" dirty="0" err="1" smtClean="0"/>
              <a:t>quels</a:t>
            </a:r>
            <a:r>
              <a:rPr lang="en-US" baseline="0" dirty="0" smtClean="0"/>
              <a:t> </a:t>
            </a:r>
            <a:r>
              <a:rPr lang="en-US" baseline="0" dirty="0" err="1" smtClean="0"/>
              <a:t>produits</a:t>
            </a:r>
            <a:r>
              <a:rPr lang="en-US" baseline="0" dirty="0" smtClean="0"/>
              <a:t>, </a:t>
            </a:r>
            <a:r>
              <a:rPr lang="en-US" baseline="0" dirty="0" err="1" smtClean="0"/>
              <a:t>enjeux</a:t>
            </a:r>
            <a:r>
              <a:rPr lang="en-US" baseline="0" dirty="0" smtClean="0"/>
              <a:t> </a:t>
            </a:r>
            <a:r>
              <a:rPr lang="en-US" baseline="0" dirty="0" err="1" smtClean="0"/>
              <a:t>legitimes</a:t>
            </a:r>
            <a:r>
              <a:rPr lang="en-US" baseline="0" dirty="0" smtClean="0"/>
              <a:t>, comment </a:t>
            </a:r>
            <a:r>
              <a:rPr lang="en-US" baseline="0" dirty="0" err="1" smtClean="0"/>
              <a:t>repondre</a:t>
            </a:r>
            <a:r>
              <a:rPr lang="en-US" baseline="0" dirty="0" smtClean="0"/>
              <a:t>. </a:t>
            </a:r>
            <a:r>
              <a:rPr lang="en-US" baseline="0" dirty="0" err="1" smtClean="0"/>
              <a:t>L’equipe</a:t>
            </a:r>
            <a:r>
              <a:rPr lang="en-US" baseline="0" dirty="0" smtClean="0"/>
              <a:t> de </a:t>
            </a:r>
            <a:r>
              <a:rPr lang="en-US" baseline="0" dirty="0" err="1" smtClean="0"/>
              <a:t>Soscience</a:t>
            </a:r>
            <a:r>
              <a:rPr lang="en-US" baseline="0" dirty="0" smtClean="0"/>
              <a:t> a </a:t>
            </a:r>
            <a:r>
              <a:rPr lang="en-US" baseline="0" dirty="0" err="1" smtClean="0"/>
              <a:t>bosser</a:t>
            </a:r>
            <a:r>
              <a:rPr lang="en-US" baseline="0" dirty="0" smtClean="0"/>
              <a:t> la </a:t>
            </a:r>
            <a:r>
              <a:rPr lang="en-US" baseline="0" dirty="0" err="1" smtClean="0"/>
              <a:t>dessus</a:t>
            </a:r>
            <a:r>
              <a:rPr lang="en-US" baseline="0" dirty="0" smtClean="0"/>
              <a:t> et </a:t>
            </a:r>
            <a:r>
              <a:rPr lang="en-US" baseline="0" dirty="0" err="1" smtClean="0"/>
              <a:t>il</a:t>
            </a:r>
            <a:r>
              <a:rPr lang="en-US" baseline="0" dirty="0" smtClean="0"/>
              <a:t> y a un rapport </a:t>
            </a:r>
            <a:r>
              <a:rPr lang="en-US" baseline="0" dirty="0" err="1" smtClean="0"/>
              <a:t>d’opportunité</a:t>
            </a:r>
            <a:r>
              <a:rPr lang="en-US" baseline="0" dirty="0" smtClean="0"/>
              <a:t> : un </a:t>
            </a:r>
            <a:r>
              <a:rPr lang="en-US" baseline="0" dirty="0" err="1" smtClean="0"/>
              <a:t>croisement</a:t>
            </a:r>
            <a:r>
              <a:rPr lang="en-US" baseline="0" dirty="0" smtClean="0"/>
              <a:t> entre les </a:t>
            </a:r>
            <a:r>
              <a:rPr lang="en-US" baseline="0" dirty="0" err="1" smtClean="0"/>
              <a:t>metiers</a:t>
            </a:r>
            <a:r>
              <a:rPr lang="en-US" baseline="0" dirty="0" smtClean="0"/>
              <a:t> </a:t>
            </a:r>
            <a:r>
              <a:rPr lang="en-US" baseline="0" dirty="0" err="1" smtClean="0"/>
              <a:t>d’AL</a:t>
            </a:r>
            <a:r>
              <a:rPr lang="en-US" baseline="0" dirty="0" smtClean="0"/>
              <a:t>, les </a:t>
            </a:r>
            <a:r>
              <a:rPr lang="en-US" baseline="0" dirty="0" err="1" smtClean="0"/>
              <a:t>grands</a:t>
            </a:r>
            <a:r>
              <a:rPr lang="en-US" baseline="0" dirty="0" smtClean="0"/>
              <a:t> </a:t>
            </a:r>
            <a:r>
              <a:rPr lang="en-US" baseline="0" dirty="0" err="1" smtClean="0"/>
              <a:t>enjeux</a:t>
            </a:r>
            <a:r>
              <a:rPr lang="en-US" baseline="0" dirty="0" smtClean="0"/>
              <a:t> </a:t>
            </a:r>
            <a:r>
              <a:rPr lang="en-US" baseline="0" dirty="0" err="1" smtClean="0"/>
              <a:t>sociaux</a:t>
            </a:r>
            <a:r>
              <a:rPr lang="en-US" baseline="0" dirty="0" smtClean="0"/>
              <a:t> (santé, </a:t>
            </a:r>
            <a:r>
              <a:rPr lang="en-US" baseline="0" dirty="0" err="1" smtClean="0"/>
              <a:t>securité</a:t>
            </a:r>
            <a:r>
              <a:rPr lang="en-US" baseline="0" dirty="0" smtClean="0"/>
              <a:t>, food) et les grand drivers (population </a:t>
            </a:r>
            <a:r>
              <a:rPr lang="en-US" baseline="0" dirty="0" err="1" smtClean="0"/>
              <a:t>viellissante</a:t>
            </a:r>
            <a:r>
              <a:rPr lang="en-US" baseline="0" dirty="0" smtClean="0"/>
              <a:t>, monde + </a:t>
            </a:r>
            <a:r>
              <a:rPr lang="en-US" baseline="0" dirty="0" err="1" smtClean="0"/>
              <a:t>connecté</a:t>
            </a:r>
            <a:r>
              <a:rPr lang="en-US" baseline="0" dirty="0" smtClean="0"/>
              <a:t> etc.)</a:t>
            </a:r>
          </a:p>
          <a:p>
            <a:endParaRPr lang="en-US" baseline="0" dirty="0" smtClean="0"/>
          </a:p>
          <a:p>
            <a:r>
              <a:rPr lang="en-US" baseline="0" dirty="0" err="1" smtClean="0"/>
              <a:t>C’est</a:t>
            </a:r>
            <a:r>
              <a:rPr lang="en-US" baseline="0" dirty="0" smtClean="0"/>
              <a:t> un travail qui commence et </a:t>
            </a:r>
            <a:r>
              <a:rPr lang="en-US" baseline="0" dirty="0" err="1" smtClean="0"/>
              <a:t>qu’on</a:t>
            </a:r>
            <a:r>
              <a:rPr lang="en-US" baseline="0" dirty="0" smtClean="0"/>
              <a:t> </a:t>
            </a:r>
            <a:r>
              <a:rPr lang="en-US" baseline="0" dirty="0" err="1" smtClean="0"/>
              <a:t>est</a:t>
            </a:r>
            <a:r>
              <a:rPr lang="en-US" baseline="0" dirty="0" smtClean="0"/>
              <a:t> en train de </a:t>
            </a:r>
            <a:r>
              <a:rPr lang="en-US" baseline="0" dirty="0" err="1" smtClean="0"/>
              <a:t>mené</a:t>
            </a:r>
            <a:r>
              <a:rPr lang="en-US" baseline="0" dirty="0" smtClean="0"/>
              <a:t> et </a:t>
            </a:r>
            <a:r>
              <a:rPr lang="en-US" baseline="0" dirty="0" err="1" smtClean="0"/>
              <a:t>si</a:t>
            </a:r>
            <a:r>
              <a:rPr lang="en-US" baseline="0" dirty="0" smtClean="0"/>
              <a:t> </a:t>
            </a:r>
            <a:r>
              <a:rPr lang="en-US" baseline="0" dirty="0" err="1" smtClean="0"/>
              <a:t>ça</a:t>
            </a:r>
            <a:r>
              <a:rPr lang="en-US" baseline="0" dirty="0" smtClean="0"/>
              <a:t> </a:t>
            </a:r>
            <a:r>
              <a:rPr lang="en-US" baseline="0" dirty="0" err="1" smtClean="0"/>
              <a:t>vous</a:t>
            </a:r>
            <a:r>
              <a:rPr lang="en-US" baseline="0" dirty="0" smtClean="0"/>
              <a:t> </a:t>
            </a:r>
            <a:r>
              <a:rPr lang="en-US" baseline="0" dirty="0" err="1" smtClean="0"/>
              <a:t>interesse</a:t>
            </a:r>
            <a:r>
              <a:rPr lang="en-US" baseline="0" dirty="0" smtClean="0"/>
              <a:t> </a:t>
            </a:r>
            <a:r>
              <a:rPr lang="en-US" baseline="0" dirty="0" err="1" smtClean="0"/>
              <a:t>n’hesitez</a:t>
            </a:r>
            <a:r>
              <a:rPr lang="en-US" baseline="0" dirty="0" smtClean="0"/>
              <a:t> pas de </a:t>
            </a:r>
            <a:r>
              <a:rPr lang="en-US" baseline="0" dirty="0" err="1" smtClean="0"/>
              <a:t>venir</a:t>
            </a:r>
            <a:r>
              <a:rPr lang="en-US" baseline="0" dirty="0" smtClean="0"/>
              <a:t> me </a:t>
            </a:r>
            <a:r>
              <a:rPr lang="en-US" baseline="0" dirty="0" err="1" smtClean="0"/>
              <a:t>voir</a:t>
            </a:r>
            <a:r>
              <a:rPr lang="en-US" baseline="0" dirty="0" smtClean="0"/>
              <a:t> a la fin pour </a:t>
            </a:r>
            <a:r>
              <a:rPr lang="en-US" baseline="0" dirty="0" err="1" smtClean="0"/>
              <a:t>voir</a:t>
            </a:r>
            <a:r>
              <a:rPr lang="en-US" baseline="0" dirty="0" smtClean="0"/>
              <a:t> comment </a:t>
            </a:r>
            <a:r>
              <a:rPr lang="en-US" baseline="0" dirty="0" err="1" smtClean="0"/>
              <a:t>vous</a:t>
            </a:r>
            <a:r>
              <a:rPr lang="en-US" baseline="0" dirty="0" smtClean="0"/>
              <a:t> </a:t>
            </a:r>
            <a:r>
              <a:rPr lang="en-US" baseline="0" dirty="0" err="1" smtClean="0"/>
              <a:t>associer</a:t>
            </a:r>
            <a:r>
              <a:rPr lang="en-US" baseline="0" dirty="0" smtClean="0"/>
              <a:t> pour la suite </a:t>
            </a:r>
            <a:r>
              <a:rPr lang="en-US" baseline="0" dirty="0" err="1" smtClean="0"/>
              <a:t>ou</a:t>
            </a:r>
            <a:r>
              <a:rPr lang="en-US" baseline="0" dirty="0" smtClean="0"/>
              <a:t> </a:t>
            </a:r>
            <a:r>
              <a:rPr lang="en-US" baseline="0" dirty="0" err="1" smtClean="0"/>
              <a:t>l’on</a:t>
            </a:r>
            <a:r>
              <a:rPr lang="en-US" baseline="0" dirty="0" smtClean="0"/>
              <a:t> </a:t>
            </a:r>
            <a:r>
              <a:rPr lang="en-US" baseline="0" dirty="0" err="1" smtClean="0"/>
              <a:t>compte</a:t>
            </a:r>
            <a:r>
              <a:rPr lang="en-US" baseline="0" dirty="0" smtClean="0"/>
              <a:t> lancer des </a:t>
            </a:r>
            <a:r>
              <a:rPr lang="en-US" baseline="0" dirty="0" err="1" smtClean="0"/>
              <a:t>projets</a:t>
            </a:r>
            <a:r>
              <a:rPr lang="en-US" baseline="0" dirty="0" smtClean="0"/>
              <a:t>, </a:t>
            </a:r>
            <a:r>
              <a:rPr lang="en-US" baseline="0" dirty="0" err="1" smtClean="0"/>
              <a:t>vous</a:t>
            </a:r>
            <a:r>
              <a:rPr lang="en-US" baseline="0" dirty="0" smtClean="0"/>
              <a:t> </a:t>
            </a:r>
            <a:r>
              <a:rPr lang="en-US" baseline="0" dirty="0" err="1" smtClean="0"/>
              <a:t>envoyer</a:t>
            </a:r>
            <a:r>
              <a:rPr lang="en-US" baseline="0" dirty="0" smtClean="0"/>
              <a:t> le rapport etc. </a:t>
            </a:r>
          </a:p>
          <a:p>
            <a:endParaRPr lang="en-US" baseline="0" dirty="0" smtClean="0"/>
          </a:p>
          <a:p>
            <a:r>
              <a:rPr lang="en-US" baseline="0" dirty="0" smtClean="0"/>
              <a:t>On </a:t>
            </a:r>
            <a:r>
              <a:rPr lang="en-US" baseline="0" dirty="0" err="1" smtClean="0"/>
              <a:t>est</a:t>
            </a:r>
            <a:r>
              <a:rPr lang="en-US" baseline="0" dirty="0" smtClean="0"/>
              <a:t> </a:t>
            </a:r>
            <a:r>
              <a:rPr lang="en-US" baseline="0" dirty="0" err="1" smtClean="0"/>
              <a:t>missionné</a:t>
            </a:r>
            <a:r>
              <a:rPr lang="en-US" baseline="0" dirty="0" smtClean="0"/>
              <a:t> par la Direction </a:t>
            </a:r>
            <a:r>
              <a:rPr lang="en-US" baseline="0" dirty="0" err="1" smtClean="0"/>
              <a:t>Scientifique</a:t>
            </a:r>
            <a:r>
              <a:rPr lang="en-US" baseline="0" dirty="0" smtClean="0"/>
              <a:t> (</a:t>
            </a:r>
            <a:r>
              <a:rPr lang="en-US" baseline="0" dirty="0" err="1" smtClean="0"/>
              <a:t>Maarianne</a:t>
            </a:r>
            <a:r>
              <a:rPr lang="en-US" baseline="0" dirty="0" smtClean="0"/>
              <a:t> </a:t>
            </a:r>
            <a:r>
              <a:rPr lang="en-US" baseline="0" dirty="0" err="1" smtClean="0"/>
              <a:t>Julien</a:t>
            </a:r>
            <a:r>
              <a:rPr lang="en-US" baseline="0" dirty="0" smtClean="0"/>
              <a:t>) </a:t>
            </a:r>
            <a:r>
              <a:rPr lang="en-US" baseline="0" dirty="0" err="1" smtClean="0"/>
              <a:t>paticulierement</a:t>
            </a:r>
            <a:r>
              <a:rPr lang="en-US" baseline="0" dirty="0" smtClean="0"/>
              <a:t> le m-Lab</a:t>
            </a:r>
            <a:endParaRPr lang="en-US" dirty="0"/>
          </a:p>
        </p:txBody>
      </p:sp>
      <p:sp>
        <p:nvSpPr>
          <p:cNvPr id="4" name="Slide Number Placeholder 3"/>
          <p:cNvSpPr>
            <a:spLocks noGrp="1"/>
          </p:cNvSpPr>
          <p:nvPr>
            <p:ph type="sldNum" sz="quarter" idx="10"/>
          </p:nvPr>
        </p:nvSpPr>
        <p:spPr/>
        <p:txBody>
          <a:bodyPr/>
          <a:lstStyle/>
          <a:p>
            <a:fld id="{9F401144-E969-9443-9641-F10EE29AC9AF}" type="slidenum">
              <a:rPr lang="en-US" smtClean="0"/>
              <a:t>72</a:t>
            </a:fld>
            <a:endParaRPr lang="en-US"/>
          </a:p>
        </p:txBody>
      </p:sp>
    </p:spTree>
    <p:extLst>
      <p:ext uri="{BB962C8B-B14F-4D97-AF65-F5344CB8AC3E}">
        <p14:creationId xmlns:p14="http://schemas.microsoft.com/office/powerpoint/2010/main" val="705957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Many problems are not resolved:</a:t>
            </a:r>
            <a:r>
              <a:rPr lang="en-US" sz="1200" b="0" i="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1/9 people in the world today (795 million) are undernourished</a:t>
            </a:r>
          </a:p>
          <a:p>
            <a:r>
              <a:rPr lang="en-US" sz="1200" b="0" i="0" kern="1200" dirty="0" smtClean="0">
                <a:solidFill>
                  <a:schemeClr val="tx1"/>
                </a:solidFill>
                <a:effectLst/>
                <a:latin typeface="+mn-lt"/>
                <a:ea typeface="+mn-ea"/>
                <a:cs typeface="+mn-cs"/>
              </a:rPr>
              <a:t>Of the 8,300 animal breeds known, 8%</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are extinct and 22%</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are at risk of extinction</a:t>
            </a:r>
          </a:p>
          <a:p>
            <a:r>
              <a:rPr lang="en-US" sz="1200" b="0" i="0" kern="1200" dirty="0" smtClean="0">
                <a:solidFill>
                  <a:schemeClr val="tx1"/>
                </a:solidFill>
                <a:effectLst/>
                <a:latin typeface="+mn-lt"/>
                <a:ea typeface="+mn-ea"/>
                <a:cs typeface="+mn-cs"/>
              </a:rPr>
              <a:t>Of the over 80,000 tree species, less than 1%</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have been studied for potential use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Man is polluting water faster than nature can recycle and purify water in rivers and lakes.</a:t>
            </a:r>
          </a:p>
          <a:p>
            <a:r>
              <a:rPr lang="en-US" sz="1200" b="0" i="0" kern="1200" dirty="0" smtClean="0">
                <a:solidFill>
                  <a:schemeClr val="tx1"/>
                </a:solidFill>
                <a:effectLst/>
                <a:latin typeface="+mn-lt"/>
                <a:ea typeface="+mn-ea"/>
                <a:cs typeface="+mn-cs"/>
              </a:rPr>
              <a:t>Energy use in OECD countries will grow another 35 per cent by 2020. </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8</a:t>
            </a:fld>
            <a:endParaRPr lang="fr-FR"/>
          </a:p>
        </p:txBody>
      </p:sp>
    </p:spTree>
    <p:extLst>
      <p:ext uri="{BB962C8B-B14F-4D97-AF65-F5344CB8AC3E}">
        <p14:creationId xmlns:p14="http://schemas.microsoft.com/office/powerpoint/2010/main" val="203157970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 3</a:t>
            </a:r>
            <a:r>
              <a:rPr lang="fr-FR" sz="1200" kern="1200" baseline="30000" dirty="0" smtClean="0">
                <a:solidFill>
                  <a:schemeClr val="tx1"/>
                </a:solidFill>
                <a:effectLst/>
                <a:latin typeface="+mn-lt"/>
                <a:ea typeface="+mn-ea"/>
                <a:cs typeface="+mn-cs"/>
              </a:rPr>
              <a:t>ème</a:t>
            </a:r>
            <a:r>
              <a:rPr lang="fr-FR" sz="1200" kern="1200" dirty="0" smtClean="0">
                <a:solidFill>
                  <a:schemeClr val="tx1"/>
                </a:solidFill>
                <a:effectLst/>
                <a:latin typeface="+mn-lt"/>
                <a:ea typeface="+mn-ea"/>
                <a:cs typeface="+mn-cs"/>
              </a:rPr>
              <a:t> et dernier étage de la fusée pousse la démarche encore plus loin : créer des impacts positifs, oui, mais qui ne bénéficient pas seulement à une minorité. </a:t>
            </a:r>
          </a:p>
          <a:p>
            <a:r>
              <a:rPr lang="fr-FR" sz="1200" kern="1200" dirty="0" smtClean="0">
                <a:solidFill>
                  <a:schemeClr val="tx1"/>
                </a:solidFill>
                <a:effectLst/>
                <a:latin typeface="+mn-lt"/>
                <a:ea typeface="+mn-ea"/>
                <a:cs typeface="+mn-cs"/>
              </a:rPr>
              <a:t>Les sols en terre battue sont vecteurs de maladies et ne favorisent pas des conditions d’hygiène optimales. Il a été démontré que passer d’un sol en terre battue à un sol en béton permettait de réduire les cas de diarrhées (deuxième cause de mortalité chez l’enfant de moins de cinq ans au niveau mondial) de 49% et les cas d’infections parasitaires de 78%. Mais la majeure partie de la population n’a pas les moyens de s’offrir un sol en béton : 4 milliards de personnes font partie de ce qu’on appelle les marchés BoP (Base of the </a:t>
            </a:r>
            <a:r>
              <a:rPr lang="fr-FR" sz="1200" kern="1200" dirty="0" err="1" smtClean="0">
                <a:solidFill>
                  <a:schemeClr val="tx1"/>
                </a:solidFill>
                <a:effectLst/>
                <a:latin typeface="+mn-lt"/>
                <a:ea typeface="+mn-ea"/>
                <a:cs typeface="+mn-cs"/>
              </a:rPr>
              <a:t>Pyramid</a:t>
            </a:r>
            <a:r>
              <a:rPr lang="fr-FR" sz="1200" kern="1200" dirty="0" smtClean="0">
                <a:solidFill>
                  <a:schemeClr val="tx1"/>
                </a:solidFill>
                <a:effectLst/>
                <a:latin typeface="+mn-lt"/>
                <a:ea typeface="+mn-ea"/>
                <a:cs typeface="+mn-cs"/>
              </a:rPr>
              <a:t>, le bas de la pyramide) et vivent avec moins de 5$ à 6$ par jour. Au Rwanda, par exemple, un sol en béton coûte au bas mot 300$. 80% des Rwandais ne peuvent pas se permettre un tel achat. Pour devenir accessible, le coût doit être divisé au moins par 10. Créer un sol hygiénique à un prix si faible est déjà une prouesse technique en soi et demande une vraie implication des équipes de recherche. Il faut ensuite répondre à des problèmes non moins complexes comme la distribution de ces sols et leur mise en place dans des endroits où les populations sont très dispersées. Il faut repenser le produit mais aussi la chaîne de distribution. Mettre sur le marché un produit rentable, bénéfique pour les plus pauvres et permettant de sauver des vies est le défi que s’est lancé </a:t>
            </a:r>
            <a:r>
              <a:rPr lang="fr-FR" sz="1200" kern="1200" dirty="0" err="1" smtClean="0">
                <a:solidFill>
                  <a:schemeClr val="tx1"/>
                </a:solidFill>
                <a:effectLst/>
                <a:latin typeface="+mn-lt"/>
                <a:ea typeface="+mn-ea"/>
                <a:cs typeface="+mn-cs"/>
              </a:rPr>
              <a:t>Earthenable</a:t>
            </a:r>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Cette entreprise sociale issue du cours de Stanford « Design pour une Accessibilité Extrême » a eu l’idée de recouvrir le sol en terre battue d’une résine qui en rend la surface imperméable. Aux Etats-Unis, cette technique est utilisée en employant de l’huile de lin, un produit qui coûte malheureusement très cher.  </a:t>
            </a:r>
            <a:r>
              <a:rPr lang="fr-FR" sz="1200" kern="1200" dirty="0" err="1" smtClean="0">
                <a:solidFill>
                  <a:schemeClr val="tx1"/>
                </a:solidFill>
                <a:effectLst/>
                <a:latin typeface="+mn-lt"/>
                <a:ea typeface="+mn-ea"/>
                <a:cs typeface="+mn-cs"/>
              </a:rPr>
              <a:t>Earthenable</a:t>
            </a:r>
            <a:r>
              <a:rPr lang="fr-FR" sz="1200" kern="1200" dirty="0" smtClean="0">
                <a:solidFill>
                  <a:schemeClr val="tx1"/>
                </a:solidFill>
                <a:effectLst/>
                <a:latin typeface="+mn-lt"/>
                <a:ea typeface="+mn-ea"/>
                <a:cs typeface="+mn-cs"/>
              </a:rPr>
              <a:t> a donc créé une nouvelle huile à base de matériaux locaux rwandais permettant de rendre les sols imperméables pour seulement 15% du coût de l’huile de lin ! Ainsi l’entreprise propose des sols au Rwanda pour environ 30$, soit dix fois moins cher que ses concurrents. Pour y parvenir, elle a adopté les principes de l’innovation frugale : être ingénieux à tous les niveaux afin de créer un produit bien plus abordable que les produits existants.</a:t>
            </a:r>
          </a:p>
          <a:p>
            <a:r>
              <a:rPr lang="fr-FR" sz="1200" kern="1200" dirty="0" err="1" smtClean="0">
                <a:solidFill>
                  <a:schemeClr val="tx1"/>
                </a:solidFill>
                <a:effectLst/>
                <a:latin typeface="+mn-lt"/>
                <a:ea typeface="+mn-ea"/>
                <a:cs typeface="+mn-cs"/>
              </a:rPr>
              <a:t>Gertler</a:t>
            </a:r>
            <a:r>
              <a:rPr lang="fr-FR" sz="1200" kern="1200" dirty="0" smtClean="0">
                <a:solidFill>
                  <a:schemeClr val="tx1"/>
                </a:solidFill>
                <a:effectLst/>
                <a:latin typeface="+mn-lt"/>
                <a:ea typeface="+mn-ea"/>
                <a:cs typeface="+mn-cs"/>
              </a:rPr>
              <a:t> et al., 2009</a:t>
            </a:r>
          </a:p>
          <a:p>
            <a:r>
              <a:rPr lang="fr-FR" sz="1200" u="sng" kern="1200" dirty="0" smtClean="0">
                <a:solidFill>
                  <a:schemeClr val="tx1"/>
                </a:solidFill>
                <a:effectLst/>
                <a:latin typeface="+mn-lt"/>
                <a:ea typeface="+mn-ea"/>
                <a:cs typeface="+mn-cs"/>
                <a:hlinkClick r:id="rId3"/>
              </a:rPr>
              <a:t>http://extreme.stanford.edu/projects/earthenable</a:t>
            </a:r>
            <a:r>
              <a:rPr lang="fr-FR" sz="1200" kern="1200" dirty="0" smtClean="0">
                <a:solidFill>
                  <a:schemeClr val="tx1"/>
                </a:solidFill>
                <a:effectLst/>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74</a:t>
            </a:fld>
            <a:endParaRPr lang="fr-FR"/>
          </a:p>
        </p:txBody>
      </p:sp>
    </p:spTree>
    <p:extLst>
      <p:ext uri="{BB962C8B-B14F-4D97-AF65-F5344CB8AC3E}">
        <p14:creationId xmlns:p14="http://schemas.microsoft.com/office/powerpoint/2010/main" val="217244373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 3</a:t>
            </a:r>
            <a:r>
              <a:rPr lang="fr-FR" sz="1200" kern="1200" baseline="30000" dirty="0" smtClean="0">
                <a:solidFill>
                  <a:schemeClr val="tx1"/>
                </a:solidFill>
                <a:effectLst/>
                <a:latin typeface="+mn-lt"/>
                <a:ea typeface="+mn-ea"/>
                <a:cs typeface="+mn-cs"/>
              </a:rPr>
              <a:t>ème</a:t>
            </a:r>
            <a:r>
              <a:rPr lang="fr-FR" sz="1200" kern="1200" dirty="0" smtClean="0">
                <a:solidFill>
                  <a:schemeClr val="tx1"/>
                </a:solidFill>
                <a:effectLst/>
                <a:latin typeface="+mn-lt"/>
                <a:ea typeface="+mn-ea"/>
                <a:cs typeface="+mn-cs"/>
              </a:rPr>
              <a:t> et dernier étage de la fusée pousse la démarche encore plus loin : créer des impacts positifs, oui, mais qui ne bénéficient pas seulement à une minorité. </a:t>
            </a:r>
          </a:p>
          <a:p>
            <a:r>
              <a:rPr lang="fr-FR" sz="1200" kern="1200" dirty="0" smtClean="0">
                <a:solidFill>
                  <a:schemeClr val="tx1"/>
                </a:solidFill>
                <a:effectLst/>
                <a:latin typeface="+mn-lt"/>
                <a:ea typeface="+mn-ea"/>
                <a:cs typeface="+mn-cs"/>
              </a:rPr>
              <a:t>Les sols en terre battue sont vecteurs de maladies et ne favorisent pas des conditions d’hygiène optimales. Il a été démontré que passer d’un sol en terre battue à un sol en béton permettait de réduire les cas de diarrhées (deuxième cause de mortalité chez l’enfant de moins de cinq ans au niveau mondial) de 49% et les cas d’infections parasitaires de 78%. Mais la majeure partie de la population n’a pas les moyens de s’offrir un sol en béton : 4 milliards de personnes font partie de ce qu’on appelle les marchés BoP (Base of the </a:t>
            </a:r>
            <a:r>
              <a:rPr lang="fr-FR" sz="1200" kern="1200" dirty="0" err="1" smtClean="0">
                <a:solidFill>
                  <a:schemeClr val="tx1"/>
                </a:solidFill>
                <a:effectLst/>
                <a:latin typeface="+mn-lt"/>
                <a:ea typeface="+mn-ea"/>
                <a:cs typeface="+mn-cs"/>
              </a:rPr>
              <a:t>Pyramid</a:t>
            </a:r>
            <a:r>
              <a:rPr lang="fr-FR" sz="1200" kern="1200" dirty="0" smtClean="0">
                <a:solidFill>
                  <a:schemeClr val="tx1"/>
                </a:solidFill>
                <a:effectLst/>
                <a:latin typeface="+mn-lt"/>
                <a:ea typeface="+mn-ea"/>
                <a:cs typeface="+mn-cs"/>
              </a:rPr>
              <a:t>, le bas de la pyramide) et vivent avec moins de 5$ à 6$ par jour. Au Rwanda, par exemple, un sol en béton coûte au bas mot 300$. 80% des Rwandais ne peuvent pas se permettre un tel achat. Pour devenir accessible, le coût doit être divisé au moins par 10. Créer un sol hygiénique à un prix si faible est déjà une prouesse technique en soi et demande une vraie implication des équipes de recherche. Il faut ensuite répondre à des problèmes non moins complexes comme la distribution de ces sols et leur mise en place dans des endroits où les populations sont très dispersées. Il faut repenser le produit mais aussi la chaîne de distribution. Mettre sur le marché un produit rentable, bénéfique pour les plus pauvres et permettant de sauver des vies est le défi que s’est lancé </a:t>
            </a:r>
            <a:r>
              <a:rPr lang="fr-FR" sz="1200" kern="1200" dirty="0" err="1" smtClean="0">
                <a:solidFill>
                  <a:schemeClr val="tx1"/>
                </a:solidFill>
                <a:effectLst/>
                <a:latin typeface="+mn-lt"/>
                <a:ea typeface="+mn-ea"/>
                <a:cs typeface="+mn-cs"/>
              </a:rPr>
              <a:t>Earthenable</a:t>
            </a:r>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Cette entreprise sociale issue du cours de Stanford « Design pour une Accessibilité Extrême » a eu l’idée de recouvrir le sol en terre battue d’une résine qui en rend la surface imperméable. Aux Etats-Unis, cette technique est utilisée en employant de l’huile de lin, un produit qui coûte malheureusement très cher.  </a:t>
            </a:r>
            <a:r>
              <a:rPr lang="fr-FR" sz="1200" kern="1200" dirty="0" err="1" smtClean="0">
                <a:solidFill>
                  <a:schemeClr val="tx1"/>
                </a:solidFill>
                <a:effectLst/>
                <a:latin typeface="+mn-lt"/>
                <a:ea typeface="+mn-ea"/>
                <a:cs typeface="+mn-cs"/>
              </a:rPr>
              <a:t>Earthenable</a:t>
            </a:r>
            <a:r>
              <a:rPr lang="fr-FR" sz="1200" kern="1200" dirty="0" smtClean="0">
                <a:solidFill>
                  <a:schemeClr val="tx1"/>
                </a:solidFill>
                <a:effectLst/>
                <a:latin typeface="+mn-lt"/>
                <a:ea typeface="+mn-ea"/>
                <a:cs typeface="+mn-cs"/>
              </a:rPr>
              <a:t> a donc créé une nouvelle huile à base de matériaux locaux rwandais permettant de rendre les sols imperméables pour seulement 15% du coût de l’huile de lin ! Ainsi l’entreprise propose des sols au Rwanda pour environ 30$, soit dix fois moins cher que ses concurrents. Pour y parvenir, elle a adopté les principes de l’innovation frugale : être ingénieux à tous les niveaux afin de créer un produit bien plus abordable que les produits existants.</a:t>
            </a:r>
          </a:p>
          <a:p>
            <a:r>
              <a:rPr lang="fr-FR" sz="1200" kern="1200" dirty="0" err="1" smtClean="0">
                <a:solidFill>
                  <a:schemeClr val="tx1"/>
                </a:solidFill>
                <a:effectLst/>
                <a:latin typeface="+mn-lt"/>
                <a:ea typeface="+mn-ea"/>
                <a:cs typeface="+mn-cs"/>
              </a:rPr>
              <a:t>Gertler</a:t>
            </a:r>
            <a:r>
              <a:rPr lang="fr-FR" sz="1200" kern="1200" dirty="0" smtClean="0">
                <a:solidFill>
                  <a:schemeClr val="tx1"/>
                </a:solidFill>
                <a:effectLst/>
                <a:latin typeface="+mn-lt"/>
                <a:ea typeface="+mn-ea"/>
                <a:cs typeface="+mn-cs"/>
              </a:rPr>
              <a:t> et al., 2009</a:t>
            </a:r>
          </a:p>
          <a:p>
            <a:r>
              <a:rPr lang="fr-FR" sz="1200" u="sng" kern="1200" dirty="0" smtClean="0">
                <a:solidFill>
                  <a:schemeClr val="tx1"/>
                </a:solidFill>
                <a:effectLst/>
                <a:latin typeface="+mn-lt"/>
                <a:ea typeface="+mn-ea"/>
                <a:cs typeface="+mn-cs"/>
                <a:hlinkClick r:id="rId3"/>
              </a:rPr>
              <a:t>http://extreme.stanford.edu/projects/earthenable</a:t>
            </a:r>
            <a:r>
              <a:rPr lang="fr-FR" sz="1200" kern="1200" dirty="0" smtClean="0">
                <a:solidFill>
                  <a:schemeClr val="tx1"/>
                </a:solidFill>
                <a:effectLst/>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75</a:t>
            </a:fld>
            <a:endParaRPr lang="fr-FR"/>
          </a:p>
        </p:txBody>
      </p:sp>
    </p:spTree>
    <p:extLst>
      <p:ext uri="{BB962C8B-B14F-4D97-AF65-F5344CB8AC3E}">
        <p14:creationId xmlns:p14="http://schemas.microsoft.com/office/powerpoint/2010/main" val="40796903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 3</a:t>
            </a:r>
            <a:r>
              <a:rPr lang="fr-FR" sz="1200" kern="1200" baseline="30000" dirty="0" smtClean="0">
                <a:solidFill>
                  <a:schemeClr val="tx1"/>
                </a:solidFill>
                <a:effectLst/>
                <a:latin typeface="+mn-lt"/>
                <a:ea typeface="+mn-ea"/>
                <a:cs typeface="+mn-cs"/>
              </a:rPr>
              <a:t>ème</a:t>
            </a:r>
            <a:r>
              <a:rPr lang="fr-FR" sz="1200" kern="1200" dirty="0" smtClean="0">
                <a:solidFill>
                  <a:schemeClr val="tx1"/>
                </a:solidFill>
                <a:effectLst/>
                <a:latin typeface="+mn-lt"/>
                <a:ea typeface="+mn-ea"/>
                <a:cs typeface="+mn-cs"/>
              </a:rPr>
              <a:t> et dernier étage de la fusée pousse la démarche encore plus loin : créer des impacts positifs, oui, mais qui ne bénéficient pas seulement à une minorité. </a:t>
            </a:r>
          </a:p>
          <a:p>
            <a:r>
              <a:rPr lang="fr-FR" sz="1200" kern="1200" dirty="0" smtClean="0">
                <a:solidFill>
                  <a:schemeClr val="tx1"/>
                </a:solidFill>
                <a:effectLst/>
                <a:latin typeface="+mn-lt"/>
                <a:ea typeface="+mn-ea"/>
                <a:cs typeface="+mn-cs"/>
              </a:rPr>
              <a:t>Les sols en terre battue sont vecteurs de maladies et ne favorisent pas des conditions d’hygiène optimales. Il a été démontré que passer d’un sol en terre battue à un sol en béton permettait de réduire les cas de diarrhées (deuxième cause de mortalité chez l’enfant de moins de cinq ans au niveau mondial) de 49% et les cas d’infections parasitaires de 78%. Mais la majeure partie de la population n’a pas les moyens de s’offrir un sol en béton : 4 milliards de personnes font partie de ce qu’on appelle les marchés BoP (Base of the </a:t>
            </a:r>
            <a:r>
              <a:rPr lang="fr-FR" sz="1200" kern="1200" dirty="0" err="1" smtClean="0">
                <a:solidFill>
                  <a:schemeClr val="tx1"/>
                </a:solidFill>
                <a:effectLst/>
                <a:latin typeface="+mn-lt"/>
                <a:ea typeface="+mn-ea"/>
                <a:cs typeface="+mn-cs"/>
              </a:rPr>
              <a:t>Pyramid</a:t>
            </a:r>
            <a:r>
              <a:rPr lang="fr-FR" sz="1200" kern="1200" dirty="0" smtClean="0">
                <a:solidFill>
                  <a:schemeClr val="tx1"/>
                </a:solidFill>
                <a:effectLst/>
                <a:latin typeface="+mn-lt"/>
                <a:ea typeface="+mn-ea"/>
                <a:cs typeface="+mn-cs"/>
              </a:rPr>
              <a:t>, le bas de la pyramide) et vivent avec moins de 5$ à 6$ par jour. Au Rwanda, par exemple, un sol en béton coûte au bas mot 300$. 80% des Rwandais ne peuvent pas se permettre un tel achat. Pour devenir accessible, le coût doit être divisé au moins par 10. Créer un sol hygiénique à un prix si faible est déjà une prouesse technique en soi et demande une vraie implication des équipes de recherche. Il faut ensuite répondre à des problèmes non moins complexes comme la distribution de ces sols et leur mise en place dans des endroits où les populations sont très dispersées. Il faut repenser le produit mais aussi la chaîne de distribution. Mettre sur le marché un produit rentable, bénéfique pour les plus pauvres et permettant de sauver des vies est le défi que s’est lancé </a:t>
            </a:r>
            <a:r>
              <a:rPr lang="fr-FR" sz="1200" kern="1200" dirty="0" err="1" smtClean="0">
                <a:solidFill>
                  <a:schemeClr val="tx1"/>
                </a:solidFill>
                <a:effectLst/>
                <a:latin typeface="+mn-lt"/>
                <a:ea typeface="+mn-ea"/>
                <a:cs typeface="+mn-cs"/>
              </a:rPr>
              <a:t>Earthenable</a:t>
            </a:r>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Cette entreprise sociale issue du cours de Stanford « Design pour une Accessibilité Extrême » a eu l’idée de recouvrir le sol en terre battue d’une résine qui en rend la surface imperméable. Aux Etats-Unis, cette technique est utilisée en employant de l’huile de lin, un produit qui coûte malheureusement très cher.  </a:t>
            </a:r>
            <a:r>
              <a:rPr lang="fr-FR" sz="1200" kern="1200" dirty="0" err="1" smtClean="0">
                <a:solidFill>
                  <a:schemeClr val="tx1"/>
                </a:solidFill>
                <a:effectLst/>
                <a:latin typeface="+mn-lt"/>
                <a:ea typeface="+mn-ea"/>
                <a:cs typeface="+mn-cs"/>
              </a:rPr>
              <a:t>Earthenable</a:t>
            </a:r>
            <a:r>
              <a:rPr lang="fr-FR" sz="1200" kern="1200" dirty="0" smtClean="0">
                <a:solidFill>
                  <a:schemeClr val="tx1"/>
                </a:solidFill>
                <a:effectLst/>
                <a:latin typeface="+mn-lt"/>
                <a:ea typeface="+mn-ea"/>
                <a:cs typeface="+mn-cs"/>
              </a:rPr>
              <a:t> a donc créé une nouvelle huile à base de matériaux locaux rwandais permettant de rendre les sols imperméables pour seulement 15% du coût de l’huile de lin ! Ainsi l’entreprise propose des sols au Rwanda pour environ 30$, soit dix fois moins cher que ses concurrents. Pour y parvenir, elle a adopté les principes de l’innovation frugale : être ingénieux à tous les niveaux afin de créer un produit bien plus abordable que les produits existants.</a:t>
            </a:r>
          </a:p>
          <a:p>
            <a:r>
              <a:rPr lang="fr-FR" sz="1200" kern="1200" dirty="0" err="1" smtClean="0">
                <a:solidFill>
                  <a:schemeClr val="tx1"/>
                </a:solidFill>
                <a:effectLst/>
                <a:latin typeface="+mn-lt"/>
                <a:ea typeface="+mn-ea"/>
                <a:cs typeface="+mn-cs"/>
              </a:rPr>
              <a:t>Gertler</a:t>
            </a:r>
            <a:r>
              <a:rPr lang="fr-FR" sz="1200" kern="1200" dirty="0" smtClean="0">
                <a:solidFill>
                  <a:schemeClr val="tx1"/>
                </a:solidFill>
                <a:effectLst/>
                <a:latin typeface="+mn-lt"/>
                <a:ea typeface="+mn-ea"/>
                <a:cs typeface="+mn-cs"/>
              </a:rPr>
              <a:t> et al., 2009</a:t>
            </a:r>
          </a:p>
          <a:p>
            <a:r>
              <a:rPr lang="fr-FR" sz="1200" u="sng" kern="1200" dirty="0" smtClean="0">
                <a:solidFill>
                  <a:schemeClr val="tx1"/>
                </a:solidFill>
                <a:effectLst/>
                <a:latin typeface="+mn-lt"/>
                <a:ea typeface="+mn-ea"/>
                <a:cs typeface="+mn-cs"/>
                <a:hlinkClick r:id="rId3"/>
              </a:rPr>
              <a:t>http://extreme.stanford.edu/projects/earthenable</a:t>
            </a:r>
            <a:r>
              <a:rPr lang="fr-FR" sz="1200" kern="1200" dirty="0" smtClean="0">
                <a:solidFill>
                  <a:schemeClr val="tx1"/>
                </a:solidFill>
                <a:effectLst/>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76</a:t>
            </a:fld>
            <a:endParaRPr lang="fr-FR"/>
          </a:p>
        </p:txBody>
      </p:sp>
    </p:spTree>
    <p:extLst>
      <p:ext uri="{BB962C8B-B14F-4D97-AF65-F5344CB8AC3E}">
        <p14:creationId xmlns:p14="http://schemas.microsoft.com/office/powerpoint/2010/main" val="56007736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77</a:t>
            </a:fld>
            <a:endParaRPr lang="fr-FR"/>
          </a:p>
        </p:txBody>
      </p:sp>
    </p:spTree>
    <p:extLst>
      <p:ext uri="{BB962C8B-B14F-4D97-AF65-F5344CB8AC3E}">
        <p14:creationId xmlns:p14="http://schemas.microsoft.com/office/powerpoint/2010/main" val="218185352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“Techno-push” </a:t>
            </a:r>
            <a:r>
              <a:rPr lang="en-GB" sz="1200" kern="1200" dirty="0" err="1" smtClean="0">
                <a:solidFill>
                  <a:schemeClr val="tx1"/>
                </a:solidFill>
                <a:effectLst/>
                <a:latin typeface="+mn-lt"/>
                <a:ea typeface="+mn-ea"/>
                <a:cs typeface="+mn-cs"/>
              </a:rPr>
              <a:t>vs</a:t>
            </a:r>
            <a:r>
              <a:rPr lang="en-GB" sz="1200" kern="1200" dirty="0" smtClean="0">
                <a:solidFill>
                  <a:schemeClr val="tx1"/>
                </a:solidFill>
                <a:effectLst/>
                <a:latin typeface="+mn-lt"/>
                <a:ea typeface="+mn-ea"/>
                <a:cs typeface="+mn-cs"/>
              </a:rPr>
              <a:t> “market-pull”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Beaucoup de </a:t>
            </a:r>
            <a:r>
              <a:rPr lang="en-GB" sz="1200" kern="1200" dirty="0" err="1" smtClean="0">
                <a:solidFill>
                  <a:schemeClr val="tx1"/>
                </a:solidFill>
                <a:effectLst/>
                <a:latin typeface="+mn-lt"/>
                <a:ea typeface="+mn-ea"/>
                <a:cs typeface="+mn-cs"/>
              </a:rPr>
              <a:t>produits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développés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aujourd’hui</a:t>
            </a:r>
            <a:r>
              <a:rPr lang="en-GB" sz="1200" kern="1200" dirty="0" smtClean="0">
                <a:solidFill>
                  <a:schemeClr val="tx1"/>
                </a:solidFill>
                <a:effectLst/>
                <a:latin typeface="+mn-lt"/>
                <a:ea typeface="+mn-ea"/>
                <a:cs typeface="+mn-cs"/>
              </a:rPr>
              <a:t> font</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partie</a:t>
            </a:r>
            <a:r>
              <a:rPr lang="en-GB" sz="1200" kern="1200" baseline="0" dirty="0" smtClean="0">
                <a:solidFill>
                  <a:schemeClr val="tx1"/>
                </a:solidFill>
                <a:effectLst/>
                <a:latin typeface="+mn-lt"/>
                <a:ea typeface="+mn-ea"/>
                <a:cs typeface="+mn-cs"/>
              </a:rPr>
              <a:t> de la 1e </a:t>
            </a:r>
            <a:r>
              <a:rPr lang="en-GB" sz="1200" kern="1200" baseline="0" dirty="0" err="1" smtClean="0">
                <a:solidFill>
                  <a:schemeClr val="tx1"/>
                </a:solidFill>
                <a:effectLst/>
                <a:latin typeface="+mn-lt"/>
                <a:ea typeface="+mn-ea"/>
                <a:cs typeface="+mn-cs"/>
              </a:rPr>
              <a:t>catégorie</a:t>
            </a:r>
            <a:r>
              <a:rPr lang="en-GB" sz="1200" kern="1200" baseline="0" dirty="0" smtClean="0">
                <a:solidFill>
                  <a:schemeClr val="tx1"/>
                </a:solidFill>
                <a:effectLst/>
                <a:latin typeface="+mn-lt"/>
                <a:ea typeface="+mn-ea"/>
                <a:cs typeface="+mn-cs"/>
              </a:rPr>
              <a:t>, et </a:t>
            </a:r>
            <a:r>
              <a:rPr lang="en-GB" sz="1200" kern="1200" baseline="0" dirty="0" err="1" smtClean="0">
                <a:solidFill>
                  <a:schemeClr val="tx1"/>
                </a:solidFill>
                <a:effectLst/>
                <a:latin typeface="+mn-lt"/>
                <a:ea typeface="+mn-ea"/>
                <a:cs typeface="+mn-cs"/>
              </a:rPr>
              <a:t>créent</a:t>
            </a:r>
            <a:r>
              <a:rPr lang="en-GB" sz="1200" kern="1200" baseline="0" dirty="0" smtClean="0">
                <a:solidFill>
                  <a:schemeClr val="tx1"/>
                </a:solidFill>
                <a:effectLst/>
                <a:latin typeface="+mn-lt"/>
                <a:ea typeface="+mn-ea"/>
                <a:cs typeface="+mn-cs"/>
              </a:rPr>
              <a:t> des </a:t>
            </a:r>
            <a:r>
              <a:rPr lang="en-GB" sz="1200" kern="1200" baseline="0" dirty="0" err="1" smtClean="0">
                <a:solidFill>
                  <a:schemeClr val="tx1"/>
                </a:solidFill>
                <a:effectLst/>
                <a:latin typeface="+mn-lt"/>
                <a:ea typeface="+mn-ea"/>
                <a:cs typeface="+mn-cs"/>
              </a:rPr>
              <a:t>besoins</a:t>
            </a:r>
            <a:r>
              <a:rPr lang="en-GB" sz="1200" kern="1200" baseline="0" dirty="0" smtClean="0">
                <a:solidFill>
                  <a:schemeClr val="tx1"/>
                </a:solidFill>
                <a:effectLst/>
                <a:latin typeface="+mn-lt"/>
                <a:ea typeface="+mn-ea"/>
                <a:cs typeface="+mn-cs"/>
              </a:rPr>
              <a:t> pour placer des technologies </a:t>
            </a:r>
            <a:r>
              <a:rPr lang="en-GB" sz="1200" kern="1200" baseline="0" dirty="0" err="1" smtClean="0">
                <a:solidFill>
                  <a:schemeClr val="tx1"/>
                </a:solidFill>
                <a:effectLst/>
                <a:latin typeface="+mn-lt"/>
                <a:ea typeface="+mn-ea"/>
                <a:cs typeface="+mn-cs"/>
              </a:rPr>
              <a:t>existantes</a:t>
            </a:r>
            <a:r>
              <a:rPr lang="en-GB" sz="1200" kern="1200" baseline="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Pour </a:t>
            </a:r>
            <a:r>
              <a:rPr lang="en-GB" sz="1200" kern="1200" dirty="0" err="1" smtClean="0">
                <a:solidFill>
                  <a:schemeClr val="tx1"/>
                </a:solidFill>
                <a:effectLst/>
                <a:latin typeface="+mn-lt"/>
                <a:ea typeface="+mn-ea"/>
                <a:cs typeface="+mn-cs"/>
              </a:rPr>
              <a:t>etre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responsable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une</a:t>
            </a:r>
            <a:r>
              <a:rPr lang="en-GB" sz="1200" kern="1200" dirty="0" smtClean="0">
                <a:solidFill>
                  <a:schemeClr val="tx1"/>
                </a:solidFill>
                <a:effectLst/>
                <a:latin typeface="+mn-lt"/>
                <a:ea typeface="+mn-ea"/>
                <a:cs typeface="+mn-cs"/>
              </a:rPr>
              <a:t> innovation </a:t>
            </a:r>
            <a:r>
              <a:rPr lang="en-GB" sz="1200" kern="1200" dirty="0" err="1" smtClean="0">
                <a:solidFill>
                  <a:schemeClr val="tx1"/>
                </a:solidFill>
                <a:effectLst/>
                <a:latin typeface="+mn-lt"/>
                <a:ea typeface="+mn-ea"/>
                <a:cs typeface="+mn-cs"/>
              </a:rPr>
              <a:t>doit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avant</a:t>
            </a:r>
            <a:r>
              <a:rPr lang="en-GB" sz="1200" kern="1200" dirty="0" smtClean="0">
                <a:solidFill>
                  <a:schemeClr val="tx1"/>
                </a:solidFill>
                <a:effectLst/>
                <a:latin typeface="+mn-lt"/>
                <a:ea typeface="+mn-ea"/>
                <a:cs typeface="+mn-cs"/>
              </a:rPr>
              <a:t> tout </a:t>
            </a:r>
            <a:r>
              <a:rPr lang="en-GB" sz="1200" kern="1200" dirty="0" err="1" smtClean="0">
                <a:solidFill>
                  <a:schemeClr val="tx1"/>
                </a:solidFill>
                <a:effectLst/>
                <a:latin typeface="+mn-lt"/>
                <a:ea typeface="+mn-ea"/>
                <a:cs typeface="+mn-cs"/>
              </a:rPr>
              <a:t>répondre</a:t>
            </a:r>
            <a:r>
              <a:rPr lang="en-GB" sz="1200" kern="1200" dirty="0" smtClean="0">
                <a:solidFill>
                  <a:schemeClr val="tx1"/>
                </a:solidFill>
                <a:effectLst/>
                <a:latin typeface="+mn-lt"/>
                <a:ea typeface="+mn-ea"/>
                <a:cs typeface="+mn-cs"/>
              </a:rPr>
              <a:t> à un </a:t>
            </a:r>
            <a:r>
              <a:rPr lang="en-GB" sz="1200" kern="1200" dirty="0" err="1" smtClean="0">
                <a:solidFill>
                  <a:schemeClr val="tx1"/>
                </a:solidFill>
                <a:effectLst/>
                <a:latin typeface="+mn-lt"/>
                <a:ea typeface="+mn-ea"/>
                <a:cs typeface="+mn-cs"/>
              </a:rPr>
              <a:t>besoin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identifié</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dans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une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communauté</a:t>
            </a:r>
            <a:r>
              <a:rPr lang="en-GB" sz="120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concentrer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sur</a:t>
            </a:r>
            <a:r>
              <a:rPr lang="en-GB" sz="1200" kern="1200" baseline="0" dirty="0" smtClean="0">
                <a:solidFill>
                  <a:schemeClr val="tx1"/>
                </a:solidFill>
                <a:effectLst/>
                <a:latin typeface="+mn-lt"/>
                <a:ea typeface="+mn-ea"/>
                <a:cs typeface="+mn-cs"/>
              </a:rPr>
              <a:t> le </a:t>
            </a:r>
            <a:r>
              <a:rPr lang="en-GB" sz="1200" kern="1200" baseline="0" dirty="0" err="1" smtClean="0">
                <a:solidFill>
                  <a:schemeClr val="tx1"/>
                </a:solidFill>
                <a:effectLst/>
                <a:latin typeface="+mn-lt"/>
                <a:ea typeface="+mn-ea"/>
                <a:cs typeface="+mn-cs"/>
              </a:rPr>
              <a:t>besoin</a:t>
            </a:r>
            <a:r>
              <a:rPr lang="en-GB" sz="1200" kern="1200" baseline="0" dirty="0" smtClean="0">
                <a:solidFill>
                  <a:schemeClr val="tx1"/>
                </a:solidFill>
                <a:effectLst/>
                <a:latin typeface="+mn-lt"/>
                <a:ea typeface="+mn-ea"/>
                <a:cs typeface="+mn-cs"/>
              </a:rPr>
              <a:t>, et </a:t>
            </a:r>
            <a:r>
              <a:rPr lang="en-GB" sz="1200" kern="1200" baseline="0" dirty="0" err="1" smtClean="0">
                <a:solidFill>
                  <a:schemeClr val="tx1"/>
                </a:solidFill>
                <a:effectLst/>
                <a:latin typeface="+mn-lt"/>
                <a:ea typeface="+mn-ea"/>
                <a:cs typeface="+mn-cs"/>
              </a:rPr>
              <a:t>développer</a:t>
            </a:r>
            <a:r>
              <a:rPr lang="en-GB" sz="1200" kern="1200" baseline="0" dirty="0" smtClean="0">
                <a:solidFill>
                  <a:schemeClr val="tx1"/>
                </a:solidFill>
                <a:effectLst/>
                <a:latin typeface="+mn-lt"/>
                <a:ea typeface="+mn-ea"/>
                <a:cs typeface="+mn-cs"/>
              </a:rPr>
              <a:t> la </a:t>
            </a:r>
            <a:r>
              <a:rPr lang="en-GB" sz="1200" kern="1200" baseline="0" dirty="0" err="1" smtClean="0">
                <a:solidFill>
                  <a:schemeClr val="tx1"/>
                </a:solidFill>
                <a:effectLst/>
                <a:latin typeface="+mn-lt"/>
                <a:ea typeface="+mn-ea"/>
                <a:cs typeface="+mn-cs"/>
              </a:rPr>
              <a:t>technologie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nécessaire</a:t>
            </a:r>
            <a:r>
              <a:rPr lang="en-GB" sz="1200" kern="1200" baseline="0" dirty="0" smtClean="0">
                <a:solidFill>
                  <a:schemeClr val="tx1"/>
                </a:solidFill>
                <a:effectLst/>
                <a:latin typeface="+mn-lt"/>
                <a:ea typeface="+mn-ea"/>
                <a:cs typeface="+mn-cs"/>
              </a:rPr>
              <a:t> pour </a:t>
            </a:r>
            <a:r>
              <a:rPr lang="en-GB" sz="1200" kern="1200" baseline="0" dirty="0" err="1" smtClean="0">
                <a:solidFill>
                  <a:schemeClr val="tx1"/>
                </a:solidFill>
                <a:effectLst/>
                <a:latin typeface="+mn-lt"/>
                <a:ea typeface="+mn-ea"/>
                <a:cs typeface="+mn-cs"/>
              </a:rPr>
              <a:t>répondre</a:t>
            </a:r>
            <a:r>
              <a:rPr lang="en-GB" sz="1200" kern="1200" baseline="0" dirty="0" smtClean="0">
                <a:solidFill>
                  <a:schemeClr val="tx1"/>
                </a:solidFill>
                <a:effectLst/>
                <a:latin typeface="+mn-lt"/>
                <a:ea typeface="+mn-ea"/>
                <a:cs typeface="+mn-cs"/>
              </a:rPr>
              <a:t> à </a:t>
            </a:r>
            <a:r>
              <a:rPr lang="en-GB" sz="1200" kern="1200" baseline="0" dirty="0" err="1" smtClean="0">
                <a:solidFill>
                  <a:schemeClr val="tx1"/>
                </a:solidFill>
                <a:effectLst/>
                <a:latin typeface="+mn-lt"/>
                <a:ea typeface="+mn-ea"/>
                <a:cs typeface="+mn-cs"/>
              </a:rPr>
              <a:t>ce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besoin</a:t>
            </a:r>
            <a:r>
              <a:rPr lang="en-GB" sz="1200" kern="1200" baseline="0" dirty="0" smtClean="0">
                <a:solidFill>
                  <a:schemeClr val="tx1"/>
                </a:solidFill>
                <a:effectLst/>
                <a:latin typeface="+mn-lt"/>
                <a:ea typeface="+mn-ea"/>
                <a:cs typeface="+mn-cs"/>
              </a:rPr>
              <a:t> de </a:t>
            </a:r>
            <a:r>
              <a:rPr lang="en-GB" sz="1200" kern="1200" baseline="0" dirty="0" err="1" smtClean="0">
                <a:solidFill>
                  <a:schemeClr val="tx1"/>
                </a:solidFill>
                <a:effectLst/>
                <a:latin typeface="+mn-lt"/>
                <a:ea typeface="+mn-ea"/>
                <a:cs typeface="+mn-cs"/>
              </a:rPr>
              <a:t>manière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innovante</a:t>
            </a:r>
            <a:r>
              <a:rPr lang="en-GB" sz="1200" kern="1200" baseline="0" dirty="0" smtClean="0">
                <a:solidFill>
                  <a:schemeClr val="tx1"/>
                </a:solidFill>
                <a:effectLst/>
                <a:latin typeface="+mn-lt"/>
                <a:ea typeface="+mn-ea"/>
                <a:cs typeface="+mn-cs"/>
              </a:rPr>
              <a:t>.</a:t>
            </a:r>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78</a:t>
            </a:fld>
            <a:endParaRPr lang="fr-FR"/>
          </a:p>
        </p:txBody>
      </p:sp>
    </p:spTree>
    <p:extLst>
      <p:ext uri="{BB962C8B-B14F-4D97-AF65-F5344CB8AC3E}">
        <p14:creationId xmlns:p14="http://schemas.microsoft.com/office/powerpoint/2010/main" val="19373059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en-GB" sz="1200" kern="1200" dirty="0" smtClean="0">
                <a:solidFill>
                  <a:schemeClr val="tx1"/>
                </a:solidFill>
                <a:effectLst/>
                <a:latin typeface="+mn-lt"/>
                <a:ea typeface="+mn-ea"/>
                <a:cs typeface="+mn-cs"/>
              </a:rPr>
              <a:t>Pour </a:t>
            </a:r>
            <a:r>
              <a:rPr lang="en-GB" sz="1200" kern="1200" dirty="0" err="1" smtClean="0">
                <a:solidFill>
                  <a:schemeClr val="tx1"/>
                </a:solidFill>
                <a:effectLst/>
                <a:latin typeface="+mn-lt"/>
                <a:ea typeface="+mn-ea"/>
                <a:cs typeface="+mn-cs"/>
              </a:rPr>
              <a:t>répondre</a:t>
            </a:r>
            <a:r>
              <a:rPr lang="en-GB" sz="1200" kern="1200" dirty="0" smtClean="0">
                <a:solidFill>
                  <a:schemeClr val="tx1"/>
                </a:solidFill>
                <a:effectLst/>
                <a:latin typeface="+mn-lt"/>
                <a:ea typeface="+mn-ea"/>
                <a:cs typeface="+mn-cs"/>
              </a:rPr>
              <a:t> à un </a:t>
            </a:r>
            <a:r>
              <a:rPr lang="en-GB" sz="1200" kern="1200" dirty="0" err="1" smtClean="0">
                <a:solidFill>
                  <a:schemeClr val="tx1"/>
                </a:solidFill>
                <a:effectLst/>
                <a:latin typeface="+mn-lt"/>
                <a:ea typeface="+mn-ea"/>
                <a:cs typeface="+mn-cs"/>
              </a:rPr>
              <a:t>besoin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efficacement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il</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faut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travailler</a:t>
            </a:r>
            <a:r>
              <a:rPr lang="en-GB" sz="1200" kern="1200" dirty="0" smtClean="0">
                <a:solidFill>
                  <a:schemeClr val="tx1"/>
                </a:solidFill>
                <a:effectLst/>
                <a:latin typeface="+mn-lt"/>
                <a:ea typeface="+mn-ea"/>
                <a:cs typeface="+mn-cs"/>
              </a:rPr>
              <a:t> avec les gens qui </a:t>
            </a:r>
            <a:r>
              <a:rPr lang="en-GB" sz="1200" kern="1200" dirty="0" err="1" smtClean="0">
                <a:solidFill>
                  <a:schemeClr val="tx1"/>
                </a:solidFill>
                <a:effectLst/>
                <a:latin typeface="+mn-lt"/>
                <a:ea typeface="+mn-ea"/>
                <a:cs typeface="+mn-cs"/>
              </a:rPr>
              <a:t>rencontrent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ce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besoin</a:t>
            </a:r>
            <a:r>
              <a:rPr lang="en-GB" sz="1200" kern="1200" dirty="0" smtClean="0">
                <a:solidFill>
                  <a:schemeClr val="tx1"/>
                </a:solidFill>
                <a:effectLst/>
                <a:latin typeface="+mn-lt"/>
                <a:ea typeface="+mn-ea"/>
                <a:cs typeface="+mn-cs"/>
              </a:rPr>
              <a:t> et qui </a:t>
            </a:r>
            <a:r>
              <a:rPr lang="en-GB" sz="1200" kern="1200" dirty="0" err="1" smtClean="0">
                <a:solidFill>
                  <a:schemeClr val="tx1"/>
                </a:solidFill>
                <a:effectLst/>
                <a:latin typeface="+mn-lt"/>
                <a:ea typeface="+mn-ea"/>
                <a:cs typeface="+mn-cs"/>
              </a:rPr>
              <a:t>vont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devenir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bénéficiaires</a:t>
            </a:r>
            <a:r>
              <a:rPr lang="en-GB" sz="1200" kern="1200" dirty="0" smtClean="0">
                <a:solidFill>
                  <a:schemeClr val="tx1"/>
                </a:solidFill>
                <a:effectLst/>
                <a:latin typeface="+mn-lt"/>
                <a:ea typeface="+mn-ea"/>
                <a:cs typeface="+mn-cs"/>
              </a:rPr>
              <a:t>, et </a:t>
            </a:r>
            <a:r>
              <a:rPr lang="en-GB" sz="1200" kern="1200" dirty="0" err="1" smtClean="0">
                <a:solidFill>
                  <a:schemeClr val="tx1"/>
                </a:solidFill>
                <a:effectLst/>
                <a:latin typeface="+mn-lt"/>
                <a:ea typeface="+mn-ea"/>
                <a:cs typeface="+mn-cs"/>
              </a:rPr>
              <a:t>possiblement</a:t>
            </a:r>
            <a:r>
              <a:rPr lang="en-GB" sz="1200" kern="1200" dirty="0" smtClean="0">
                <a:solidFill>
                  <a:schemeClr val="tx1"/>
                </a:solidFill>
                <a:effectLst/>
                <a:latin typeface="+mn-lt"/>
                <a:ea typeface="+mn-ea"/>
                <a:cs typeface="+mn-cs"/>
              </a:rPr>
              <a:t> clients.</a:t>
            </a:r>
          </a:p>
          <a:p>
            <a:pPr lvl="0"/>
            <a:r>
              <a:rPr lang="en-GB" sz="1200" kern="1200" dirty="0" smtClean="0">
                <a:solidFill>
                  <a:schemeClr val="tx1"/>
                </a:solidFill>
                <a:effectLst/>
                <a:latin typeface="+mn-lt"/>
                <a:ea typeface="+mn-ea"/>
                <a:cs typeface="+mn-cs"/>
              </a:rPr>
              <a:t>One you’ve focused</a:t>
            </a:r>
            <a:r>
              <a:rPr lang="en-GB" sz="1200" kern="1200" baseline="0" dirty="0" smtClean="0">
                <a:solidFill>
                  <a:schemeClr val="tx1"/>
                </a:solidFill>
                <a:effectLst/>
                <a:latin typeface="+mn-lt"/>
                <a:ea typeface="+mn-ea"/>
                <a:cs typeface="+mn-cs"/>
              </a:rPr>
              <a:t> your work around a community, do you integrate them in the innovation process?</a:t>
            </a:r>
            <a:endParaRPr lang="en-GB" sz="1200" kern="1200" dirty="0" smtClean="0">
              <a:solidFill>
                <a:schemeClr val="tx1"/>
              </a:solidFill>
              <a:effectLst/>
              <a:latin typeface="+mn-lt"/>
              <a:ea typeface="+mn-ea"/>
              <a:cs typeface="+mn-cs"/>
            </a:endParaRPr>
          </a:p>
          <a:p>
            <a:pPr lvl="0"/>
            <a:r>
              <a:rPr lang="en-GB" sz="1200" kern="1200" dirty="0" err="1" smtClean="0">
                <a:solidFill>
                  <a:schemeClr val="tx1"/>
                </a:solidFill>
                <a:effectLst/>
                <a:latin typeface="+mn-lt"/>
                <a:ea typeface="+mn-ea"/>
                <a:cs typeface="+mn-cs"/>
              </a:rPr>
              <a:t>Impliquer</a:t>
            </a:r>
            <a:r>
              <a:rPr lang="en-GB" sz="1200" kern="1200" dirty="0" smtClean="0">
                <a:solidFill>
                  <a:schemeClr val="tx1"/>
                </a:solidFill>
                <a:effectLst/>
                <a:latin typeface="+mn-lt"/>
                <a:ea typeface="+mn-ea"/>
                <a:cs typeface="+mn-cs"/>
              </a:rPr>
              <a:t> les </a:t>
            </a:r>
            <a:r>
              <a:rPr lang="en-GB" sz="1200" kern="1200" dirty="0" err="1" smtClean="0">
                <a:solidFill>
                  <a:schemeClr val="tx1"/>
                </a:solidFill>
                <a:effectLst/>
                <a:latin typeface="+mn-lt"/>
                <a:ea typeface="+mn-ea"/>
                <a:cs typeface="+mn-cs"/>
              </a:rPr>
              <a:t>communautés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visées</a:t>
            </a:r>
            <a:r>
              <a:rPr lang="en-GB" sz="1200" kern="1200" dirty="0" smtClean="0">
                <a:solidFill>
                  <a:schemeClr val="tx1"/>
                </a:solidFill>
                <a:effectLst/>
                <a:latin typeface="+mn-lt"/>
                <a:ea typeface="+mn-ea"/>
                <a:cs typeface="+mn-cs"/>
              </a:rPr>
              <a:t> tout au long du </a:t>
            </a:r>
            <a:r>
              <a:rPr lang="en-GB" sz="1200" kern="1200" dirty="0" err="1" smtClean="0">
                <a:solidFill>
                  <a:schemeClr val="tx1"/>
                </a:solidFill>
                <a:effectLst/>
                <a:latin typeface="+mn-lt"/>
                <a:ea typeface="+mn-ea"/>
                <a:cs typeface="+mn-cs"/>
              </a:rPr>
              <a:t>processus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d’innovation</a:t>
            </a:r>
            <a:r>
              <a:rPr lang="en-GB" sz="1200" kern="1200" dirty="0" smtClean="0">
                <a:solidFill>
                  <a:schemeClr val="tx1"/>
                </a:solidFill>
                <a:effectLst/>
                <a:latin typeface="+mn-lt"/>
                <a:ea typeface="+mn-ea"/>
                <a:cs typeface="+mn-cs"/>
              </a:rPr>
              <a:t> pour assurer </a:t>
            </a:r>
            <a:r>
              <a:rPr lang="en-GB" sz="1200" kern="1200" dirty="0" err="1" smtClean="0">
                <a:solidFill>
                  <a:schemeClr val="tx1"/>
                </a:solidFill>
                <a:effectLst/>
                <a:latin typeface="+mn-lt"/>
                <a:ea typeface="+mn-ea"/>
                <a:cs typeface="+mn-cs"/>
              </a:rPr>
              <a:t>l’efficacité</a:t>
            </a:r>
            <a:r>
              <a:rPr lang="en-GB" sz="1200" kern="1200" dirty="0" smtClean="0">
                <a:solidFill>
                  <a:schemeClr val="tx1"/>
                </a:solidFill>
                <a:effectLst/>
                <a:latin typeface="+mn-lt"/>
                <a:ea typeface="+mn-ea"/>
                <a:cs typeface="+mn-cs"/>
              </a:rPr>
              <a:t> du </a:t>
            </a:r>
            <a:r>
              <a:rPr lang="en-GB" sz="1200" kern="1200" dirty="0" err="1" smtClean="0">
                <a:solidFill>
                  <a:schemeClr val="tx1"/>
                </a:solidFill>
                <a:effectLst/>
                <a:latin typeface="+mn-lt"/>
                <a:ea typeface="+mn-ea"/>
                <a:cs typeface="+mn-cs"/>
              </a:rPr>
              <a:t>produit</a:t>
            </a:r>
            <a:r>
              <a:rPr lang="en-GB" sz="1200" kern="1200" dirty="0" smtClean="0">
                <a:solidFill>
                  <a:schemeClr val="tx1"/>
                </a:solidFill>
                <a:effectLst/>
                <a:latin typeface="+mn-lt"/>
                <a:ea typeface="+mn-ea"/>
                <a:cs typeface="+mn-cs"/>
              </a:rPr>
              <a:t> et</a:t>
            </a:r>
            <a:r>
              <a:rPr lang="en-GB" sz="1200" kern="1200" baseline="0" dirty="0" smtClean="0">
                <a:solidFill>
                  <a:schemeClr val="tx1"/>
                </a:solidFill>
                <a:effectLst/>
                <a:latin typeface="+mn-lt"/>
                <a:ea typeface="+mn-ea"/>
                <a:cs typeface="+mn-cs"/>
              </a:rPr>
              <a:t> la </a:t>
            </a:r>
            <a:r>
              <a:rPr lang="en-GB" sz="1200" kern="1200" baseline="0" dirty="0" err="1" smtClean="0">
                <a:solidFill>
                  <a:schemeClr val="tx1"/>
                </a:solidFill>
                <a:effectLst/>
                <a:latin typeface="+mn-lt"/>
                <a:ea typeface="+mn-ea"/>
                <a:cs typeface="+mn-cs"/>
              </a:rPr>
              <a:t>cohérence</a:t>
            </a:r>
            <a:r>
              <a:rPr lang="en-GB" sz="1200" kern="1200" baseline="0" dirty="0" smtClean="0">
                <a:solidFill>
                  <a:schemeClr val="tx1"/>
                </a:solidFill>
                <a:effectLst/>
                <a:latin typeface="+mn-lt"/>
                <a:ea typeface="+mn-ea"/>
                <a:cs typeface="+mn-cs"/>
              </a:rPr>
              <a:t> avec le </a:t>
            </a:r>
            <a:r>
              <a:rPr lang="en-GB" sz="1200" kern="1200" baseline="0" dirty="0" err="1" smtClean="0">
                <a:solidFill>
                  <a:schemeClr val="tx1"/>
                </a:solidFill>
                <a:effectLst/>
                <a:latin typeface="+mn-lt"/>
                <a:ea typeface="+mn-ea"/>
                <a:cs typeface="+mn-cs"/>
              </a:rPr>
              <a:t>besoin</a:t>
            </a:r>
            <a:r>
              <a:rPr lang="en-GB" sz="1200" kern="1200" baseline="0" dirty="0" smtClean="0">
                <a:solidFill>
                  <a:schemeClr val="tx1"/>
                </a:solidFill>
                <a:effectLst/>
                <a:latin typeface="+mn-lt"/>
                <a:ea typeface="+mn-ea"/>
                <a:cs typeface="+mn-cs"/>
              </a:rPr>
              <a:t> et les </a:t>
            </a:r>
            <a:r>
              <a:rPr lang="en-GB" sz="1200" kern="1200" baseline="0" dirty="0" err="1" smtClean="0">
                <a:solidFill>
                  <a:schemeClr val="tx1"/>
                </a:solidFill>
                <a:effectLst/>
                <a:latin typeface="+mn-lt"/>
                <a:ea typeface="+mn-ea"/>
                <a:cs typeface="+mn-cs"/>
              </a:rPr>
              <a:t>attentes</a:t>
            </a:r>
            <a:r>
              <a:rPr lang="en-GB" sz="1200" kern="1200" baseline="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a:t>
            </a:r>
          </a:p>
          <a:p>
            <a:r>
              <a:rPr lang="en-GB" sz="1200" b="1" kern="1200" dirty="0" smtClean="0">
                <a:solidFill>
                  <a:schemeClr val="tx1"/>
                </a:solidFill>
                <a:effectLst/>
                <a:latin typeface="+mn-lt"/>
                <a:ea typeface="+mn-ea"/>
                <a:cs typeface="+mn-cs"/>
              </a:rPr>
              <a:t>Ex</a:t>
            </a:r>
            <a:r>
              <a:rPr lang="en-GB" sz="1200" b="1" kern="1200" baseline="0" dirty="0" smtClean="0">
                <a:solidFill>
                  <a:schemeClr val="tx1"/>
                </a:solidFill>
                <a:effectLst/>
                <a:latin typeface="+mn-lt"/>
                <a:ea typeface="+mn-ea"/>
                <a:cs typeface="+mn-cs"/>
              </a:rPr>
              <a:t> : fours </a:t>
            </a:r>
            <a:r>
              <a:rPr lang="en-GB" sz="1200" b="1" kern="1200" baseline="0" dirty="0" err="1" smtClean="0">
                <a:solidFill>
                  <a:schemeClr val="tx1"/>
                </a:solidFill>
                <a:effectLst/>
                <a:latin typeface="+mn-lt"/>
                <a:ea typeface="+mn-ea"/>
                <a:cs typeface="+mn-cs"/>
              </a:rPr>
              <a:t>propres</a:t>
            </a:r>
            <a:endParaRPr lang="fr-FR" sz="1200" b="1"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79</a:t>
            </a:fld>
            <a:endParaRPr lang="fr-FR"/>
          </a:p>
        </p:txBody>
      </p:sp>
    </p:spTree>
    <p:extLst>
      <p:ext uri="{BB962C8B-B14F-4D97-AF65-F5344CB8AC3E}">
        <p14:creationId xmlns:p14="http://schemas.microsoft.com/office/powerpoint/2010/main" val="56694000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en-GB" sz="1200" kern="1200" dirty="0" err="1" smtClean="0">
                <a:solidFill>
                  <a:schemeClr val="tx1"/>
                </a:solidFill>
                <a:effectLst/>
                <a:latin typeface="+mn-lt"/>
                <a:ea typeface="+mn-ea"/>
                <a:cs typeface="+mn-cs"/>
              </a:rPr>
              <a:t>Penser</a:t>
            </a:r>
            <a:r>
              <a:rPr lang="en-GB" sz="1200" kern="1200" dirty="0" smtClean="0">
                <a:solidFill>
                  <a:schemeClr val="tx1"/>
                </a:solidFill>
                <a:effectLst/>
                <a:latin typeface="+mn-lt"/>
                <a:ea typeface="+mn-ea"/>
                <a:cs typeface="+mn-cs"/>
              </a:rPr>
              <a:t> simple.</a:t>
            </a:r>
          </a:p>
          <a:p>
            <a:pPr lvl="0"/>
            <a:r>
              <a:rPr lang="en-GB" sz="1200" kern="1200" dirty="0" smtClean="0">
                <a:solidFill>
                  <a:schemeClr val="tx1"/>
                </a:solidFill>
                <a:effectLst/>
                <a:latin typeface="+mn-lt"/>
                <a:ea typeface="+mn-ea"/>
                <a:cs typeface="+mn-cs"/>
              </a:rPr>
              <a:t>Pas cheap,</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mais</a:t>
            </a:r>
            <a:r>
              <a:rPr lang="en-GB" sz="1200" kern="1200" baseline="0" dirty="0" smtClean="0">
                <a:solidFill>
                  <a:schemeClr val="tx1"/>
                </a:solidFill>
                <a:effectLst/>
                <a:latin typeface="+mn-lt"/>
                <a:ea typeface="+mn-ea"/>
                <a:cs typeface="+mn-cs"/>
              </a:rPr>
              <a:t> simple. </a:t>
            </a:r>
            <a:r>
              <a:rPr lang="en-GB" sz="1200" kern="1200" baseline="0" dirty="0" err="1" smtClean="0">
                <a:solidFill>
                  <a:schemeClr val="tx1"/>
                </a:solidFill>
                <a:effectLst/>
                <a:latin typeface="+mn-lt"/>
                <a:ea typeface="+mn-ea"/>
                <a:cs typeface="+mn-cs"/>
              </a:rPr>
              <a:t>Certaines</a:t>
            </a:r>
            <a:r>
              <a:rPr lang="en-GB" sz="1200" kern="1200" baseline="0" dirty="0" smtClean="0">
                <a:solidFill>
                  <a:schemeClr val="tx1"/>
                </a:solidFill>
                <a:effectLst/>
                <a:latin typeface="+mn-lt"/>
                <a:ea typeface="+mn-ea"/>
                <a:cs typeface="+mn-cs"/>
              </a:rPr>
              <a:t> innovations </a:t>
            </a:r>
            <a:r>
              <a:rPr lang="en-GB" sz="1200" kern="1200" baseline="0" dirty="0" err="1" smtClean="0">
                <a:solidFill>
                  <a:schemeClr val="tx1"/>
                </a:solidFill>
                <a:effectLst/>
                <a:latin typeface="+mn-lt"/>
                <a:ea typeface="+mn-ea"/>
                <a:cs typeface="+mn-cs"/>
              </a:rPr>
              <a:t>auront</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besoin</a:t>
            </a:r>
            <a:r>
              <a:rPr lang="en-GB" sz="1200" kern="1200" baseline="0" dirty="0" smtClean="0">
                <a:solidFill>
                  <a:schemeClr val="tx1"/>
                </a:solidFill>
                <a:effectLst/>
                <a:latin typeface="+mn-lt"/>
                <a:ea typeface="+mn-ea"/>
                <a:cs typeface="+mn-cs"/>
              </a:rPr>
              <a:t> de </a:t>
            </a:r>
            <a:r>
              <a:rPr lang="en-GB" sz="1200" kern="1200" baseline="0" dirty="0" err="1" smtClean="0">
                <a:solidFill>
                  <a:schemeClr val="tx1"/>
                </a:solidFill>
                <a:effectLst/>
                <a:latin typeface="+mn-lt"/>
                <a:ea typeface="+mn-ea"/>
                <a:cs typeface="+mn-cs"/>
              </a:rPr>
              <a:t>développement</a:t>
            </a:r>
            <a:r>
              <a:rPr lang="en-GB" sz="1200" kern="1200" baseline="0" dirty="0" smtClean="0">
                <a:solidFill>
                  <a:schemeClr val="tx1"/>
                </a:solidFill>
                <a:effectLst/>
                <a:latin typeface="+mn-lt"/>
                <a:ea typeface="+mn-ea"/>
                <a:cs typeface="+mn-cs"/>
              </a:rPr>
              <a:t> et </a:t>
            </a:r>
            <a:r>
              <a:rPr lang="en-GB" sz="1200" kern="1200" baseline="0" dirty="0" err="1" smtClean="0">
                <a:solidFill>
                  <a:schemeClr val="tx1"/>
                </a:solidFill>
                <a:effectLst/>
                <a:latin typeface="+mn-lt"/>
                <a:ea typeface="+mn-ea"/>
                <a:cs typeface="+mn-cs"/>
              </a:rPr>
              <a:t>donc</a:t>
            </a:r>
            <a:r>
              <a:rPr lang="en-GB" sz="1200" kern="1200" baseline="0" dirty="0" smtClean="0">
                <a:solidFill>
                  <a:schemeClr val="tx1"/>
                </a:solidFill>
                <a:effectLst/>
                <a:latin typeface="+mn-lt"/>
                <a:ea typeface="+mn-ea"/>
                <a:cs typeface="+mn-cs"/>
              </a:rPr>
              <a:t> de </a:t>
            </a:r>
            <a:r>
              <a:rPr lang="en-GB" sz="1200" kern="1200" baseline="0" dirty="0" err="1" smtClean="0">
                <a:solidFill>
                  <a:schemeClr val="tx1"/>
                </a:solidFill>
                <a:effectLst/>
                <a:latin typeface="+mn-lt"/>
                <a:ea typeface="+mn-ea"/>
                <a:cs typeface="+mn-cs"/>
              </a:rPr>
              <a:t>ressources</a:t>
            </a:r>
            <a:r>
              <a:rPr lang="en-GB" sz="1200" kern="1200" baseline="0" dirty="0" smtClean="0">
                <a:solidFill>
                  <a:schemeClr val="tx1"/>
                </a:solidFill>
                <a:effectLst/>
                <a:latin typeface="+mn-lt"/>
                <a:ea typeface="+mn-ea"/>
                <a:cs typeface="+mn-cs"/>
              </a:rPr>
              <a:t>, et </a:t>
            </a:r>
            <a:r>
              <a:rPr lang="en-GB" sz="1200" kern="1200" baseline="0" dirty="0" err="1" smtClean="0">
                <a:solidFill>
                  <a:schemeClr val="tx1"/>
                </a:solidFill>
                <a:effectLst/>
                <a:latin typeface="+mn-lt"/>
                <a:ea typeface="+mn-ea"/>
                <a:cs typeface="+mn-cs"/>
              </a:rPr>
              <a:t>il</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faut</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leur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donner</a:t>
            </a:r>
            <a:r>
              <a:rPr lang="en-GB" sz="1200" kern="1200" baseline="0" dirty="0" smtClean="0">
                <a:solidFill>
                  <a:schemeClr val="tx1"/>
                </a:solidFill>
                <a:effectLst/>
                <a:latin typeface="+mn-lt"/>
                <a:ea typeface="+mn-ea"/>
                <a:cs typeface="+mn-cs"/>
              </a:rPr>
              <a:t> les </a:t>
            </a:r>
            <a:r>
              <a:rPr lang="en-GB" sz="1200" kern="1200" baseline="0" dirty="0" err="1" smtClean="0">
                <a:solidFill>
                  <a:schemeClr val="tx1"/>
                </a:solidFill>
                <a:effectLst/>
                <a:latin typeface="+mn-lt"/>
                <a:ea typeface="+mn-ea"/>
                <a:cs typeface="+mn-cs"/>
              </a:rPr>
              <a:t>moyens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d’etre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développés</a:t>
            </a:r>
            <a:r>
              <a:rPr lang="en-GB" sz="1200" kern="1200" baseline="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lvl="0"/>
            <a:r>
              <a:rPr lang="en-GB" sz="1200" kern="1200" dirty="0" err="1" smtClean="0">
                <a:solidFill>
                  <a:schemeClr val="tx1"/>
                </a:solidFill>
                <a:effectLst/>
                <a:latin typeface="+mn-lt"/>
                <a:ea typeface="+mn-ea"/>
                <a:cs typeface="+mn-cs"/>
              </a:rPr>
              <a:t>Mais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si</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l’idée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elle</a:t>
            </a:r>
            <a:r>
              <a:rPr lang="en-GB" sz="1200" kern="1200" baseline="0" dirty="0" smtClean="0">
                <a:solidFill>
                  <a:schemeClr val="tx1"/>
                </a:solidFill>
                <a:effectLst/>
                <a:latin typeface="+mn-lt"/>
                <a:ea typeface="+mn-ea"/>
                <a:cs typeface="+mn-cs"/>
              </a:rPr>
              <a:t>-meme </a:t>
            </a:r>
            <a:r>
              <a:rPr lang="en-GB" sz="1200" kern="1200" baseline="0" dirty="0" err="1" smtClean="0">
                <a:solidFill>
                  <a:schemeClr val="tx1"/>
                </a:solidFill>
                <a:effectLst/>
                <a:latin typeface="+mn-lt"/>
                <a:ea typeface="+mn-ea"/>
                <a:cs typeface="+mn-cs"/>
              </a:rPr>
              <a:t>est</a:t>
            </a:r>
            <a:r>
              <a:rPr lang="en-GB" sz="1200" kern="1200" baseline="0" dirty="0" smtClean="0">
                <a:solidFill>
                  <a:schemeClr val="tx1"/>
                </a:solidFill>
                <a:effectLst/>
                <a:latin typeface="+mn-lt"/>
                <a:ea typeface="+mn-ea"/>
                <a:cs typeface="+mn-cs"/>
              </a:rPr>
              <a:t> simple et </a:t>
            </a:r>
            <a:r>
              <a:rPr lang="en-GB" sz="1200" kern="1200" baseline="0" dirty="0" err="1" smtClean="0">
                <a:solidFill>
                  <a:schemeClr val="tx1"/>
                </a:solidFill>
                <a:effectLst/>
                <a:latin typeface="+mn-lt"/>
                <a:ea typeface="+mn-ea"/>
                <a:cs typeface="+mn-cs"/>
              </a:rPr>
              <a:t>va</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directement</a:t>
            </a:r>
            <a:r>
              <a:rPr lang="en-GB" sz="1200" kern="1200" baseline="0" dirty="0" smtClean="0">
                <a:solidFill>
                  <a:schemeClr val="tx1"/>
                </a:solidFill>
                <a:effectLst/>
                <a:latin typeface="+mn-lt"/>
                <a:ea typeface="+mn-ea"/>
                <a:cs typeface="+mn-cs"/>
              </a:rPr>
              <a:t> au but sans artifice, </a:t>
            </a:r>
            <a:r>
              <a:rPr lang="en-GB" sz="1200" kern="1200" baseline="0" dirty="0" err="1" smtClean="0">
                <a:solidFill>
                  <a:schemeClr val="tx1"/>
                </a:solidFill>
                <a:effectLst/>
                <a:latin typeface="+mn-lt"/>
                <a:ea typeface="+mn-ea"/>
                <a:cs typeface="+mn-cs"/>
              </a:rPr>
              <a:t>ça</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augmente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ses</a:t>
            </a:r>
            <a:r>
              <a:rPr lang="en-GB" sz="1200" kern="1200" baseline="0" dirty="0" smtClean="0">
                <a:solidFill>
                  <a:schemeClr val="tx1"/>
                </a:solidFill>
                <a:effectLst/>
                <a:latin typeface="+mn-lt"/>
                <a:ea typeface="+mn-ea"/>
                <a:cs typeface="+mn-cs"/>
              </a:rPr>
              <a:t> chances de </a:t>
            </a:r>
            <a:r>
              <a:rPr lang="en-GB" sz="1200" kern="1200" baseline="0" dirty="0" err="1" smtClean="0">
                <a:solidFill>
                  <a:schemeClr val="tx1"/>
                </a:solidFill>
                <a:effectLst/>
                <a:latin typeface="+mn-lt"/>
                <a:ea typeface="+mn-ea"/>
                <a:cs typeface="+mn-cs"/>
              </a:rPr>
              <a:t>succès</a:t>
            </a:r>
            <a:r>
              <a:rPr lang="en-GB" sz="1200" kern="1200" baseline="0" dirty="0" smtClean="0">
                <a:solidFill>
                  <a:schemeClr val="tx1"/>
                </a:solidFill>
                <a:effectLst/>
                <a:latin typeface="+mn-lt"/>
                <a:ea typeface="+mn-ea"/>
                <a:cs typeface="+mn-cs"/>
              </a:rPr>
              <a:t>. Pas de </a:t>
            </a:r>
            <a:r>
              <a:rPr lang="en-GB" sz="1200" kern="1200" baseline="0" dirty="0" err="1" smtClean="0">
                <a:solidFill>
                  <a:schemeClr val="tx1"/>
                </a:solidFill>
                <a:effectLst/>
                <a:latin typeface="+mn-lt"/>
                <a:ea typeface="+mn-ea"/>
                <a:cs typeface="+mn-cs"/>
              </a:rPr>
              <a:t>fonctionnalités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inutiles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frugalité</a:t>
            </a:r>
            <a:r>
              <a:rPr lang="en-GB" sz="1200" kern="1200" baseline="0" dirty="0" smtClean="0">
                <a:solidFill>
                  <a:schemeClr val="tx1"/>
                </a:solidFill>
                <a:effectLst/>
                <a:latin typeface="+mn-lt"/>
                <a:ea typeface="+mn-ea"/>
                <a:cs typeface="+mn-cs"/>
              </a:rPr>
              <a:t>.</a:t>
            </a:r>
          </a:p>
          <a:p>
            <a:r>
              <a:rPr lang="en-GB" sz="1200" b="1" kern="1200" dirty="0" smtClean="0">
                <a:solidFill>
                  <a:schemeClr val="tx1"/>
                </a:solidFill>
                <a:effectLst/>
                <a:latin typeface="+mn-lt"/>
                <a:ea typeface="+mn-ea"/>
                <a:cs typeface="+mn-cs"/>
              </a:rPr>
              <a:t>Ex : Faso Soap</a:t>
            </a:r>
            <a:endParaRPr lang="fr-FR" sz="1200" b="1"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80</a:t>
            </a:fld>
            <a:endParaRPr lang="fr-FR"/>
          </a:p>
        </p:txBody>
      </p:sp>
    </p:spTree>
    <p:extLst>
      <p:ext uri="{BB962C8B-B14F-4D97-AF65-F5344CB8AC3E}">
        <p14:creationId xmlns:p14="http://schemas.microsoft.com/office/powerpoint/2010/main" val="102849836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err="1" smtClean="0">
                <a:solidFill>
                  <a:schemeClr val="tx1"/>
                </a:solidFill>
                <a:effectLst/>
                <a:latin typeface="+mn-lt"/>
                <a:ea typeface="+mn-ea"/>
                <a:cs typeface="+mn-cs"/>
              </a:rPr>
              <a:t>Etre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sur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que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l’innovation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pouvoir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atteindre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ses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bénéficiaires</a:t>
            </a:r>
            <a:r>
              <a:rPr lang="en-GB" sz="1200" kern="1200" baseline="0" dirty="0" smtClean="0">
                <a:solidFill>
                  <a:schemeClr val="tx1"/>
                </a:solidFill>
                <a:effectLst/>
                <a:latin typeface="+mn-lt"/>
                <a:ea typeface="+mn-ea"/>
                <a:cs typeface="+mn-cs"/>
              </a:rPr>
              <a:t>.</a:t>
            </a:r>
          </a:p>
          <a:p>
            <a:r>
              <a:rPr lang="en-GB" sz="1200" kern="1200" baseline="0" dirty="0" err="1" smtClean="0">
                <a:solidFill>
                  <a:schemeClr val="tx1"/>
                </a:solidFill>
                <a:effectLst/>
                <a:latin typeface="+mn-lt"/>
                <a:ea typeface="+mn-ea"/>
                <a:cs typeface="+mn-cs"/>
              </a:rPr>
              <a:t>Plusieurs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manières</a:t>
            </a:r>
            <a:r>
              <a:rPr lang="en-GB" sz="1200" kern="1200" baseline="0" dirty="0" smtClean="0">
                <a:solidFill>
                  <a:schemeClr val="tx1"/>
                </a:solidFill>
                <a:effectLst/>
                <a:latin typeface="+mn-lt"/>
                <a:ea typeface="+mn-ea"/>
                <a:cs typeface="+mn-cs"/>
              </a:rPr>
              <a:t> : </a:t>
            </a:r>
          </a:p>
          <a:p>
            <a:pPr marL="171450" indent="-171450">
              <a:buFontTx/>
              <a:buChar char="-"/>
            </a:pPr>
            <a:r>
              <a:rPr lang="en-GB" sz="1200" kern="1200" baseline="0" dirty="0" smtClean="0">
                <a:solidFill>
                  <a:schemeClr val="tx1"/>
                </a:solidFill>
                <a:effectLst/>
                <a:latin typeface="+mn-lt"/>
                <a:ea typeface="+mn-ea"/>
                <a:cs typeface="+mn-cs"/>
              </a:rPr>
              <a:t>open </a:t>
            </a:r>
            <a:r>
              <a:rPr lang="en-GB" sz="1200" kern="1200" baseline="0" dirty="0" err="1" smtClean="0">
                <a:solidFill>
                  <a:schemeClr val="tx1"/>
                </a:solidFill>
                <a:effectLst/>
                <a:latin typeface="+mn-lt"/>
                <a:ea typeface="+mn-ea"/>
                <a:cs typeface="+mn-cs"/>
              </a:rPr>
              <a:t>acces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mais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vérifier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si</a:t>
            </a:r>
            <a:r>
              <a:rPr lang="en-GB" sz="1200" kern="1200" baseline="0" dirty="0" smtClean="0">
                <a:solidFill>
                  <a:schemeClr val="tx1"/>
                </a:solidFill>
                <a:effectLst/>
                <a:latin typeface="+mn-lt"/>
                <a:ea typeface="+mn-ea"/>
                <a:cs typeface="+mn-cs"/>
              </a:rPr>
              <a:t> les gens </a:t>
            </a:r>
            <a:r>
              <a:rPr lang="en-GB" sz="1200" kern="1200" baseline="0" dirty="0" err="1" smtClean="0">
                <a:solidFill>
                  <a:schemeClr val="tx1"/>
                </a:solidFill>
                <a:effectLst/>
                <a:latin typeface="+mn-lt"/>
                <a:ea typeface="+mn-ea"/>
                <a:cs typeface="+mn-cs"/>
              </a:rPr>
              <a:t>ont</a:t>
            </a:r>
            <a:r>
              <a:rPr lang="en-GB" sz="1200" kern="1200" baseline="0" dirty="0" smtClean="0">
                <a:solidFill>
                  <a:schemeClr val="tx1"/>
                </a:solidFill>
                <a:effectLst/>
                <a:latin typeface="+mn-lt"/>
                <a:ea typeface="+mn-ea"/>
                <a:cs typeface="+mn-cs"/>
              </a:rPr>
              <a:t> internet, </a:t>
            </a:r>
            <a:r>
              <a:rPr lang="en-GB" sz="1200" kern="1200" baseline="0" dirty="0" err="1" smtClean="0">
                <a:solidFill>
                  <a:schemeClr val="tx1"/>
                </a:solidFill>
                <a:effectLst/>
                <a:latin typeface="+mn-lt"/>
                <a:ea typeface="+mn-ea"/>
                <a:cs typeface="+mn-cs"/>
              </a:rPr>
              <a:t>parlent</a:t>
            </a:r>
            <a:r>
              <a:rPr lang="en-GB" sz="1200" kern="1200" baseline="0" dirty="0" smtClean="0">
                <a:solidFill>
                  <a:schemeClr val="tx1"/>
                </a:solidFill>
                <a:effectLst/>
                <a:latin typeface="+mn-lt"/>
                <a:ea typeface="+mn-ea"/>
                <a:cs typeface="+mn-cs"/>
              </a:rPr>
              <a:t> la langue </a:t>
            </a:r>
            <a:r>
              <a:rPr lang="en-GB" sz="1200" kern="1200" baseline="0" dirty="0" err="1" smtClean="0">
                <a:solidFill>
                  <a:schemeClr val="tx1"/>
                </a:solidFill>
                <a:effectLst/>
                <a:latin typeface="+mn-lt"/>
                <a:ea typeface="+mn-ea"/>
                <a:cs typeface="+mn-cs"/>
              </a:rPr>
              <a:t>etc</a:t>
            </a:r>
            <a:endParaRPr lang="en-GB" sz="1200" kern="1200" baseline="0" dirty="0" smtClean="0">
              <a:solidFill>
                <a:schemeClr val="tx1"/>
              </a:solidFill>
              <a:effectLst/>
              <a:latin typeface="+mn-lt"/>
              <a:ea typeface="+mn-ea"/>
              <a:cs typeface="+mn-cs"/>
            </a:endParaRPr>
          </a:p>
          <a:p>
            <a:pPr marL="171450" indent="-171450">
              <a:buFontTx/>
              <a:buChar char="-"/>
            </a:pPr>
            <a:r>
              <a:rPr lang="en-GB" sz="1200" kern="1200" baseline="0" dirty="0" smtClean="0">
                <a:solidFill>
                  <a:schemeClr val="tx1"/>
                </a:solidFill>
                <a:effectLst/>
                <a:latin typeface="+mn-lt"/>
                <a:ea typeface="+mn-ea"/>
                <a:cs typeface="+mn-cs"/>
              </a:rPr>
              <a:t>Distribution </a:t>
            </a:r>
            <a:r>
              <a:rPr lang="en-GB" sz="1200" kern="1200" baseline="0" dirty="0" err="1" smtClean="0">
                <a:solidFill>
                  <a:schemeClr val="tx1"/>
                </a:solidFill>
                <a:effectLst/>
                <a:latin typeface="+mn-lt"/>
                <a:ea typeface="+mn-ea"/>
                <a:cs typeface="+mn-cs"/>
              </a:rPr>
              <a:t>directe</a:t>
            </a:r>
            <a:r>
              <a:rPr lang="en-GB" sz="1200" kern="1200" baseline="0" dirty="0" smtClean="0">
                <a:solidFill>
                  <a:schemeClr val="tx1"/>
                </a:solidFill>
                <a:effectLst/>
                <a:latin typeface="+mn-lt"/>
                <a:ea typeface="+mn-ea"/>
                <a:cs typeface="+mn-cs"/>
              </a:rPr>
              <a:t> : </a:t>
            </a:r>
            <a:r>
              <a:rPr lang="en-GB" sz="1200" kern="1200" baseline="0" dirty="0" err="1" smtClean="0">
                <a:solidFill>
                  <a:schemeClr val="tx1"/>
                </a:solidFill>
                <a:effectLst/>
                <a:latin typeface="+mn-lt"/>
                <a:ea typeface="+mn-ea"/>
                <a:cs typeface="+mn-cs"/>
              </a:rPr>
              <a:t>mais</a:t>
            </a:r>
            <a:r>
              <a:rPr lang="en-GB" sz="1200" kern="1200" baseline="0" dirty="0" smtClean="0">
                <a:solidFill>
                  <a:schemeClr val="tx1"/>
                </a:solidFill>
                <a:effectLst/>
                <a:latin typeface="+mn-lt"/>
                <a:ea typeface="+mn-ea"/>
                <a:cs typeface="+mn-cs"/>
              </a:rPr>
              <a:t> les </a:t>
            </a:r>
            <a:r>
              <a:rPr lang="en-GB" sz="1200" kern="1200" baseline="0" dirty="0" err="1" smtClean="0">
                <a:solidFill>
                  <a:schemeClr val="tx1"/>
                </a:solidFill>
                <a:effectLst/>
                <a:latin typeface="+mn-lt"/>
                <a:ea typeface="+mn-ea"/>
                <a:cs typeface="+mn-cs"/>
              </a:rPr>
              <a:t>canaux</a:t>
            </a:r>
            <a:r>
              <a:rPr lang="en-GB" sz="1200" kern="1200" baseline="0" dirty="0" smtClean="0">
                <a:solidFill>
                  <a:schemeClr val="tx1"/>
                </a:solidFill>
                <a:effectLst/>
                <a:latin typeface="+mn-lt"/>
                <a:ea typeface="+mn-ea"/>
                <a:cs typeface="+mn-cs"/>
              </a:rPr>
              <a:t> de distribution </a:t>
            </a:r>
            <a:r>
              <a:rPr lang="en-GB" sz="1200" kern="1200" baseline="0" dirty="0" err="1" smtClean="0">
                <a:solidFill>
                  <a:schemeClr val="tx1"/>
                </a:solidFill>
                <a:effectLst/>
                <a:latin typeface="+mn-lt"/>
                <a:ea typeface="+mn-ea"/>
                <a:cs typeface="+mn-cs"/>
              </a:rPr>
              <a:t>doivent</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etre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adaptés</a:t>
            </a:r>
            <a:r>
              <a:rPr lang="en-GB" sz="1200" kern="1200" baseline="0" dirty="0" smtClean="0">
                <a:solidFill>
                  <a:schemeClr val="tx1"/>
                </a:solidFill>
                <a:effectLst/>
                <a:latin typeface="+mn-lt"/>
                <a:ea typeface="+mn-ea"/>
                <a:cs typeface="+mn-cs"/>
              </a:rPr>
              <a:t> au </a:t>
            </a:r>
            <a:r>
              <a:rPr lang="en-GB" sz="1200" kern="1200" baseline="0" dirty="0" err="1" smtClean="0">
                <a:solidFill>
                  <a:schemeClr val="tx1"/>
                </a:solidFill>
                <a:effectLst/>
                <a:latin typeface="+mn-lt"/>
                <a:ea typeface="+mn-ea"/>
                <a:cs typeface="+mn-cs"/>
              </a:rPr>
              <a:t>contexte</a:t>
            </a:r>
            <a:endParaRPr lang="en-GB" sz="1200" kern="1200" baseline="0" dirty="0" smtClean="0">
              <a:solidFill>
                <a:schemeClr val="tx1"/>
              </a:solidFill>
              <a:effectLst/>
              <a:latin typeface="+mn-lt"/>
              <a:ea typeface="+mn-ea"/>
              <a:cs typeface="+mn-cs"/>
            </a:endParaRPr>
          </a:p>
          <a:p>
            <a:pPr marL="171450" indent="-171450">
              <a:buFontTx/>
              <a:buChar char="-"/>
            </a:pPr>
            <a:r>
              <a:rPr lang="en-GB" sz="1200" kern="1200" baseline="0" dirty="0" smtClean="0">
                <a:solidFill>
                  <a:schemeClr val="tx1"/>
                </a:solidFill>
                <a:effectLst/>
                <a:latin typeface="+mn-lt"/>
                <a:ea typeface="+mn-ea"/>
                <a:cs typeface="+mn-cs"/>
              </a:rPr>
              <a:t>Solutions </a:t>
            </a:r>
            <a:r>
              <a:rPr lang="en-GB" sz="1200" kern="1200" baseline="0" dirty="0" err="1" smtClean="0">
                <a:solidFill>
                  <a:schemeClr val="tx1"/>
                </a:solidFill>
                <a:effectLst/>
                <a:latin typeface="+mn-lt"/>
                <a:ea typeface="+mn-ea"/>
                <a:cs typeface="+mn-cs"/>
              </a:rPr>
              <a:t>intermédiaires</a:t>
            </a:r>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81</a:t>
            </a:fld>
            <a:endParaRPr lang="fr-FR"/>
          </a:p>
        </p:txBody>
      </p:sp>
    </p:spTree>
    <p:extLst>
      <p:ext uri="{BB962C8B-B14F-4D97-AF65-F5344CB8AC3E}">
        <p14:creationId xmlns:p14="http://schemas.microsoft.com/office/powerpoint/2010/main" val="32197858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err="1" smtClean="0">
                <a:solidFill>
                  <a:schemeClr val="tx1"/>
                </a:solidFill>
                <a:effectLst/>
                <a:latin typeface="+mn-lt"/>
                <a:ea typeface="+mn-ea"/>
                <a:cs typeface="+mn-cs"/>
              </a:rPr>
              <a:t>Durabilité</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économique</a:t>
            </a:r>
            <a:r>
              <a:rPr lang="en-GB" sz="1200" kern="1200" baseline="0" dirty="0" smtClean="0">
                <a:solidFill>
                  <a:schemeClr val="tx1"/>
                </a:solidFill>
                <a:effectLst/>
                <a:latin typeface="+mn-lt"/>
                <a:ea typeface="+mn-ea"/>
                <a:cs typeface="+mn-cs"/>
              </a:rPr>
              <a:t> pour </a:t>
            </a:r>
            <a:r>
              <a:rPr lang="en-GB" sz="1200" kern="1200" baseline="0" dirty="0" err="1" smtClean="0">
                <a:solidFill>
                  <a:schemeClr val="tx1"/>
                </a:solidFill>
                <a:effectLst/>
                <a:latin typeface="+mn-lt"/>
                <a:ea typeface="+mn-ea"/>
                <a:cs typeface="+mn-cs"/>
              </a:rPr>
              <a:t>exister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sur</a:t>
            </a:r>
            <a:r>
              <a:rPr lang="en-GB" sz="1200" kern="1200" baseline="0" dirty="0" smtClean="0">
                <a:solidFill>
                  <a:schemeClr val="tx1"/>
                </a:solidFill>
                <a:effectLst/>
                <a:latin typeface="+mn-lt"/>
                <a:ea typeface="+mn-ea"/>
                <a:cs typeface="+mn-cs"/>
              </a:rPr>
              <a:t> le long </a:t>
            </a:r>
            <a:r>
              <a:rPr lang="en-GB" sz="1200" kern="1200" baseline="0" dirty="0" err="1" smtClean="0">
                <a:solidFill>
                  <a:schemeClr val="tx1"/>
                </a:solidFill>
                <a:effectLst/>
                <a:latin typeface="+mn-lt"/>
                <a:ea typeface="+mn-ea"/>
                <a:cs typeface="+mn-cs"/>
              </a:rPr>
              <a:t>terme</a:t>
            </a:r>
            <a:r>
              <a:rPr lang="en-GB" sz="1200" kern="1200" baseline="0" dirty="0" smtClean="0">
                <a:solidFill>
                  <a:schemeClr val="tx1"/>
                </a:solidFill>
                <a:effectLst/>
                <a:latin typeface="+mn-lt"/>
                <a:ea typeface="+mn-ea"/>
                <a:cs typeface="+mn-cs"/>
              </a:rPr>
              <a:t>.</a:t>
            </a:r>
          </a:p>
          <a:p>
            <a:r>
              <a:rPr lang="en-GB" sz="1200" kern="1200" baseline="0" dirty="0" smtClean="0">
                <a:solidFill>
                  <a:schemeClr val="tx1"/>
                </a:solidFill>
                <a:effectLst/>
                <a:latin typeface="+mn-lt"/>
                <a:ea typeface="+mn-ea"/>
                <a:cs typeface="+mn-cs"/>
              </a:rPr>
              <a:t>Need to have a </a:t>
            </a:r>
            <a:r>
              <a:rPr lang="en-GB" sz="1200" b="1" kern="1200" baseline="0" dirty="0" smtClean="0">
                <a:solidFill>
                  <a:schemeClr val="tx1"/>
                </a:solidFill>
                <a:effectLst/>
                <a:latin typeface="+mn-lt"/>
                <a:ea typeface="+mn-ea"/>
                <a:cs typeface="+mn-cs"/>
              </a:rPr>
              <a:t>Business Model </a:t>
            </a:r>
            <a:r>
              <a:rPr lang="en-GB" sz="1200" kern="1200" baseline="0" dirty="0" smtClean="0">
                <a:solidFill>
                  <a:schemeClr val="tx1"/>
                </a:solidFill>
                <a:effectLst/>
                <a:latin typeface="+mn-lt"/>
                <a:ea typeface="+mn-ea"/>
                <a:cs typeface="+mn-cs"/>
              </a:rPr>
              <a:t>in order to maintain your impact.</a:t>
            </a:r>
          </a:p>
          <a:p>
            <a:r>
              <a:rPr lang="en-GB" sz="1200" b="1" kern="1200" baseline="0" dirty="0" smtClean="0">
                <a:solidFill>
                  <a:schemeClr val="tx1"/>
                </a:solidFill>
                <a:effectLst/>
                <a:latin typeface="+mn-lt"/>
                <a:ea typeface="+mn-ea"/>
                <a:cs typeface="+mn-cs"/>
              </a:rPr>
              <a:t>Integrate market constraint in the innovation process. Ex: Faso Soap</a:t>
            </a:r>
          </a:p>
          <a:p>
            <a:endParaRPr lang="en-GB" sz="1200" kern="1200" baseline="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Les </a:t>
            </a:r>
            <a:r>
              <a:rPr lang="en-GB" sz="1200" kern="1200" dirty="0" err="1" smtClean="0">
                <a:solidFill>
                  <a:schemeClr val="tx1"/>
                </a:solidFill>
                <a:effectLst/>
                <a:latin typeface="+mn-lt"/>
                <a:ea typeface="+mn-ea"/>
                <a:cs typeface="+mn-cs"/>
              </a:rPr>
              <a:t>problèmes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sociaux</a:t>
            </a:r>
            <a:r>
              <a:rPr lang="en-GB" sz="1200" kern="1200" dirty="0" smtClean="0">
                <a:solidFill>
                  <a:schemeClr val="tx1"/>
                </a:solidFill>
                <a:effectLst/>
                <a:latin typeface="+mn-lt"/>
                <a:ea typeface="+mn-ea"/>
                <a:cs typeface="+mn-cs"/>
              </a:rPr>
              <a:t> ne </a:t>
            </a:r>
            <a:r>
              <a:rPr lang="en-GB" sz="1200" kern="1200" dirty="0" err="1" smtClean="0">
                <a:solidFill>
                  <a:schemeClr val="tx1"/>
                </a:solidFill>
                <a:effectLst/>
                <a:latin typeface="+mn-lt"/>
                <a:ea typeface="+mn-ea"/>
                <a:cs typeface="+mn-cs"/>
              </a:rPr>
              <a:t>sont</a:t>
            </a:r>
            <a:r>
              <a:rPr lang="en-GB" sz="1200" kern="1200" baseline="0" dirty="0" smtClean="0">
                <a:solidFill>
                  <a:schemeClr val="tx1"/>
                </a:solidFill>
                <a:effectLst/>
                <a:latin typeface="+mn-lt"/>
                <a:ea typeface="+mn-ea"/>
                <a:cs typeface="+mn-cs"/>
              </a:rPr>
              <a:t> pas </a:t>
            </a:r>
            <a:r>
              <a:rPr lang="en-GB" sz="1200" kern="1200" baseline="0" dirty="0" err="1" smtClean="0">
                <a:solidFill>
                  <a:schemeClr val="tx1"/>
                </a:solidFill>
                <a:effectLst/>
                <a:latin typeface="+mn-lt"/>
                <a:ea typeface="+mn-ea"/>
                <a:cs typeface="+mn-cs"/>
              </a:rPr>
              <a:t>uniquement</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l’affaire</a:t>
            </a:r>
            <a:r>
              <a:rPr lang="en-GB" sz="1200" kern="1200" baseline="0" dirty="0" smtClean="0">
                <a:solidFill>
                  <a:schemeClr val="tx1"/>
                </a:solidFill>
                <a:effectLst/>
                <a:latin typeface="+mn-lt"/>
                <a:ea typeface="+mn-ea"/>
                <a:cs typeface="+mn-cs"/>
              </a:rPr>
              <a:t> des </a:t>
            </a:r>
            <a:r>
              <a:rPr lang="en-GB" sz="1200" kern="1200" baseline="0" dirty="0" err="1" smtClean="0">
                <a:solidFill>
                  <a:schemeClr val="tx1"/>
                </a:solidFill>
                <a:effectLst/>
                <a:latin typeface="+mn-lt"/>
                <a:ea typeface="+mn-ea"/>
                <a:cs typeface="+mn-cs"/>
              </a:rPr>
              <a:t>gouvernements</a:t>
            </a:r>
            <a:r>
              <a:rPr lang="en-GB" sz="1200" kern="1200" baseline="0" dirty="0" smtClean="0">
                <a:solidFill>
                  <a:schemeClr val="tx1"/>
                </a:solidFill>
                <a:effectLst/>
                <a:latin typeface="+mn-lt"/>
                <a:ea typeface="+mn-ea"/>
                <a:cs typeface="+mn-cs"/>
              </a:rPr>
              <a:t> et des ONGs. Les </a:t>
            </a:r>
            <a:r>
              <a:rPr lang="en-GB" sz="1200" kern="1200" baseline="0" dirty="0" err="1" smtClean="0">
                <a:solidFill>
                  <a:schemeClr val="tx1"/>
                </a:solidFill>
                <a:effectLst/>
                <a:latin typeface="+mn-lt"/>
                <a:ea typeface="+mn-ea"/>
                <a:cs typeface="+mn-cs"/>
              </a:rPr>
              <a:t>communautés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dont</a:t>
            </a:r>
            <a:r>
              <a:rPr lang="en-GB" sz="1200" kern="1200" baseline="0" dirty="0" smtClean="0">
                <a:solidFill>
                  <a:schemeClr val="tx1"/>
                </a:solidFill>
                <a:effectLst/>
                <a:latin typeface="+mn-lt"/>
                <a:ea typeface="+mn-ea"/>
                <a:cs typeface="+mn-cs"/>
              </a:rPr>
              <a:t> le </a:t>
            </a:r>
            <a:r>
              <a:rPr lang="en-GB" sz="1200" kern="1200" baseline="0" dirty="0" err="1" smtClean="0">
                <a:solidFill>
                  <a:schemeClr val="tx1"/>
                </a:solidFill>
                <a:effectLst/>
                <a:latin typeface="+mn-lt"/>
                <a:ea typeface="+mn-ea"/>
                <a:cs typeface="+mn-cs"/>
              </a:rPr>
              <a:t>besoin</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est</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adressé</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représentent</a:t>
            </a:r>
            <a:r>
              <a:rPr lang="en-GB" sz="1200" kern="1200" baseline="0" dirty="0" smtClean="0">
                <a:solidFill>
                  <a:schemeClr val="tx1"/>
                </a:solidFill>
                <a:effectLst/>
                <a:latin typeface="+mn-lt"/>
                <a:ea typeface="+mn-ea"/>
                <a:cs typeface="+mn-cs"/>
              </a:rPr>
              <a:t> un </a:t>
            </a:r>
            <a:r>
              <a:rPr lang="en-GB" sz="1200" kern="1200" baseline="0" dirty="0" err="1" smtClean="0">
                <a:solidFill>
                  <a:schemeClr val="tx1"/>
                </a:solidFill>
                <a:effectLst/>
                <a:latin typeface="+mn-lt"/>
                <a:ea typeface="+mn-ea"/>
                <a:cs typeface="+mn-cs"/>
              </a:rPr>
              <a:t>marché</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parfois</a:t>
            </a:r>
            <a:r>
              <a:rPr lang="en-GB" sz="1200" kern="1200" baseline="0" dirty="0" smtClean="0">
                <a:solidFill>
                  <a:schemeClr val="tx1"/>
                </a:solidFill>
                <a:effectLst/>
                <a:latin typeface="+mn-lt"/>
                <a:ea typeface="+mn-ea"/>
                <a:cs typeface="+mn-cs"/>
              </a:rPr>
              <a:t> BoP.</a:t>
            </a:r>
          </a:p>
          <a:p>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82</a:t>
            </a:fld>
            <a:endParaRPr lang="fr-FR"/>
          </a:p>
        </p:txBody>
      </p:sp>
    </p:spTree>
    <p:extLst>
      <p:ext uri="{BB962C8B-B14F-4D97-AF65-F5344CB8AC3E}">
        <p14:creationId xmlns:p14="http://schemas.microsoft.com/office/powerpoint/2010/main" val="130573459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Il </a:t>
            </a:r>
            <a:r>
              <a:rPr lang="en-GB" sz="1200" kern="1200" dirty="0" err="1" smtClean="0">
                <a:solidFill>
                  <a:schemeClr val="tx1"/>
                </a:solidFill>
                <a:effectLst/>
                <a:latin typeface="+mn-lt"/>
                <a:ea typeface="+mn-ea"/>
                <a:cs typeface="+mn-cs"/>
              </a:rPr>
              <a:t>faut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réfléchir</a:t>
            </a:r>
            <a:r>
              <a:rPr lang="en-GB" sz="1200" kern="1200" dirty="0" smtClean="0">
                <a:solidFill>
                  <a:schemeClr val="tx1"/>
                </a:solidFill>
                <a:effectLst/>
                <a:latin typeface="+mn-lt"/>
                <a:ea typeface="+mn-ea"/>
                <a:cs typeface="+mn-cs"/>
              </a:rPr>
              <a:t> à </a:t>
            </a:r>
            <a:r>
              <a:rPr lang="en-GB" sz="1200" kern="1200" dirty="0" err="1" smtClean="0">
                <a:solidFill>
                  <a:schemeClr val="tx1"/>
                </a:solidFill>
                <a:effectLst/>
                <a:latin typeface="+mn-lt"/>
                <a:ea typeface="+mn-ea"/>
                <a:cs typeface="+mn-cs"/>
              </a:rPr>
              <a:t>l’impact</a:t>
            </a:r>
            <a:r>
              <a:rPr lang="en-GB" sz="1200" kern="1200" dirty="0" smtClean="0">
                <a:solidFill>
                  <a:schemeClr val="tx1"/>
                </a:solidFill>
                <a:effectLst/>
                <a:latin typeface="+mn-lt"/>
                <a:ea typeface="+mn-ea"/>
                <a:cs typeface="+mn-cs"/>
              </a:rPr>
              <a:t> du </a:t>
            </a:r>
            <a:r>
              <a:rPr lang="en-GB" sz="1200" kern="1200" dirty="0" err="1" smtClean="0">
                <a:solidFill>
                  <a:schemeClr val="tx1"/>
                </a:solidFill>
                <a:effectLst/>
                <a:latin typeface="+mn-lt"/>
                <a:ea typeface="+mn-ea"/>
                <a:cs typeface="+mn-cs"/>
              </a:rPr>
              <a:t>produit</a:t>
            </a:r>
            <a:r>
              <a:rPr lang="en-GB" sz="1200" kern="120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 fabrication, vie, </a:t>
            </a:r>
            <a:r>
              <a:rPr lang="en-GB" sz="1200" kern="1200" baseline="0" dirty="0" err="1" smtClean="0">
                <a:solidFill>
                  <a:schemeClr val="tx1"/>
                </a:solidFill>
                <a:effectLst/>
                <a:latin typeface="+mn-lt"/>
                <a:ea typeface="+mn-ea"/>
                <a:cs typeface="+mn-cs"/>
              </a:rPr>
              <a:t>recyclage</a:t>
            </a:r>
            <a:r>
              <a:rPr lang="en-GB" sz="1200" kern="1200" baseline="0" dirty="0" smtClean="0">
                <a:solidFill>
                  <a:schemeClr val="tx1"/>
                </a:solidFill>
                <a:effectLst/>
                <a:latin typeface="+mn-lt"/>
                <a:ea typeface="+mn-ea"/>
                <a:cs typeface="+mn-cs"/>
              </a:rPr>
              <a:t>. </a:t>
            </a:r>
          </a:p>
          <a:p>
            <a:r>
              <a:rPr lang="en-GB" sz="1200" kern="1200" baseline="0" dirty="0" err="1" smtClean="0">
                <a:solidFill>
                  <a:schemeClr val="tx1"/>
                </a:solidFill>
                <a:effectLst/>
                <a:latin typeface="+mn-lt"/>
                <a:ea typeface="+mn-ea"/>
                <a:cs typeface="+mn-cs"/>
              </a:rPr>
              <a:t>Evaluer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cet</a:t>
            </a:r>
            <a:r>
              <a:rPr lang="en-GB" sz="1200" kern="1200" baseline="0" dirty="0" smtClean="0">
                <a:solidFill>
                  <a:schemeClr val="tx1"/>
                </a:solidFill>
                <a:effectLst/>
                <a:latin typeface="+mn-lt"/>
                <a:ea typeface="+mn-ea"/>
                <a:cs typeface="+mn-cs"/>
              </a:rPr>
              <a:t> impact pour le </a:t>
            </a:r>
            <a:r>
              <a:rPr lang="en-GB" sz="1200" kern="1200" baseline="0" dirty="0" err="1" smtClean="0">
                <a:solidFill>
                  <a:schemeClr val="tx1"/>
                </a:solidFill>
                <a:effectLst/>
                <a:latin typeface="+mn-lt"/>
                <a:ea typeface="+mn-ea"/>
                <a:cs typeface="+mn-cs"/>
              </a:rPr>
              <a:t>diminuer</a:t>
            </a:r>
            <a:r>
              <a:rPr lang="en-GB" sz="1200" kern="1200" baseline="0" dirty="0" smtClean="0">
                <a:solidFill>
                  <a:schemeClr val="tx1"/>
                </a:solidFill>
                <a:effectLst/>
                <a:latin typeface="+mn-lt"/>
                <a:ea typeface="+mn-ea"/>
                <a:cs typeface="+mn-cs"/>
              </a:rPr>
              <a:t> à </a:t>
            </a:r>
            <a:r>
              <a:rPr lang="en-GB" sz="1200" kern="1200" baseline="0" dirty="0" err="1" smtClean="0">
                <a:solidFill>
                  <a:schemeClr val="tx1"/>
                </a:solidFill>
                <a:effectLst/>
                <a:latin typeface="+mn-lt"/>
                <a:ea typeface="+mn-ea"/>
                <a:cs typeface="+mn-cs"/>
              </a:rPr>
              <a:t>chaque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étape</a:t>
            </a:r>
            <a:r>
              <a:rPr lang="en-GB" sz="1200" kern="1200" baseline="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a:t>
            </a:r>
            <a:r>
              <a:rPr lang="en-GB" sz="1200" kern="1200" baseline="0" dirty="0" smtClean="0">
                <a:solidFill>
                  <a:schemeClr val="tx1"/>
                </a:solidFill>
                <a:effectLst/>
                <a:latin typeface="+mn-lt"/>
                <a:ea typeface="+mn-ea"/>
                <a:cs typeface="+mn-cs"/>
              </a:rPr>
              <a:t> : </a:t>
            </a:r>
            <a:r>
              <a:rPr lang="en-GB" sz="1200" kern="1200" baseline="0" dirty="0" err="1" smtClean="0">
                <a:solidFill>
                  <a:schemeClr val="tx1"/>
                </a:solidFill>
                <a:effectLst/>
                <a:latin typeface="+mn-lt"/>
                <a:ea typeface="+mn-ea"/>
                <a:cs typeface="+mn-cs"/>
              </a:rPr>
              <a:t>produits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locaux</a:t>
            </a:r>
            <a:r>
              <a:rPr lang="en-GB" sz="1200" kern="1200" baseline="0" dirty="0" smtClean="0">
                <a:solidFill>
                  <a:schemeClr val="tx1"/>
                </a:solidFill>
                <a:effectLst/>
                <a:latin typeface="+mn-lt"/>
                <a:ea typeface="+mn-ea"/>
                <a:cs typeface="+mn-cs"/>
              </a:rPr>
              <a:t>, bio-</a:t>
            </a:r>
            <a:r>
              <a:rPr lang="en-GB" sz="1200" kern="1200" baseline="0" dirty="0" err="1" smtClean="0">
                <a:solidFill>
                  <a:schemeClr val="tx1"/>
                </a:solidFill>
                <a:effectLst/>
                <a:latin typeface="+mn-lt"/>
                <a:ea typeface="+mn-ea"/>
                <a:cs typeface="+mn-cs"/>
              </a:rPr>
              <a:t>sourcés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anticiper</a:t>
            </a:r>
            <a:r>
              <a:rPr lang="en-GB" sz="1200" kern="1200" baseline="0" dirty="0" smtClean="0">
                <a:solidFill>
                  <a:schemeClr val="tx1"/>
                </a:solidFill>
                <a:effectLst/>
                <a:latin typeface="+mn-lt"/>
                <a:ea typeface="+mn-ea"/>
                <a:cs typeface="+mn-cs"/>
              </a:rPr>
              <a:t> le </a:t>
            </a:r>
            <a:r>
              <a:rPr lang="en-GB" sz="1200" kern="1200" baseline="0" dirty="0" err="1" smtClean="0">
                <a:solidFill>
                  <a:schemeClr val="tx1"/>
                </a:solidFill>
                <a:effectLst/>
                <a:latin typeface="+mn-lt"/>
                <a:ea typeface="+mn-ea"/>
                <a:cs typeface="+mn-cs"/>
              </a:rPr>
              <a:t>recyclage</a:t>
            </a:r>
            <a:r>
              <a:rPr lang="en-GB" sz="1200" kern="1200" baseline="0" dirty="0" smtClean="0">
                <a:solidFill>
                  <a:schemeClr val="tx1"/>
                </a:solidFill>
                <a:effectLst/>
                <a:latin typeface="+mn-lt"/>
                <a:ea typeface="+mn-ea"/>
                <a:cs typeface="+mn-cs"/>
              </a:rPr>
              <a:t>, les utilisation des co-</a:t>
            </a:r>
            <a:r>
              <a:rPr lang="en-GB" sz="1200" kern="1200" baseline="0" dirty="0" err="1" smtClean="0">
                <a:solidFill>
                  <a:schemeClr val="tx1"/>
                </a:solidFill>
                <a:effectLst/>
                <a:latin typeface="+mn-lt"/>
                <a:ea typeface="+mn-ea"/>
                <a:cs typeface="+mn-cs"/>
              </a:rPr>
              <a:t>produits</a:t>
            </a:r>
            <a:endParaRPr lang="en-GB" sz="1200" kern="1200" baseline="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Questions à poser </a:t>
            </a:r>
            <a:r>
              <a:rPr lang="en-GB" sz="1200" kern="1200" dirty="0" err="1" smtClean="0">
                <a:solidFill>
                  <a:schemeClr val="tx1"/>
                </a:solidFill>
                <a:effectLst/>
                <a:latin typeface="+mn-lt"/>
                <a:ea typeface="+mn-ea"/>
                <a:cs typeface="+mn-cs"/>
              </a:rPr>
              <a:t>dès</a:t>
            </a:r>
            <a:r>
              <a:rPr lang="en-GB" sz="1200" kern="1200" dirty="0" smtClean="0">
                <a:solidFill>
                  <a:schemeClr val="tx1"/>
                </a:solidFill>
                <a:effectLst/>
                <a:latin typeface="+mn-lt"/>
                <a:ea typeface="+mn-ea"/>
                <a:cs typeface="+mn-cs"/>
              </a:rPr>
              <a:t> le début</a:t>
            </a:r>
            <a:endParaRPr lang="fr-FR" baseline="0" dirty="0" smtClean="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83</a:t>
            </a:fld>
            <a:endParaRPr lang="fr-FR"/>
          </a:p>
        </p:txBody>
      </p:sp>
    </p:spTree>
    <p:extLst>
      <p:ext uri="{BB962C8B-B14F-4D97-AF65-F5344CB8AC3E}">
        <p14:creationId xmlns:p14="http://schemas.microsoft.com/office/powerpoint/2010/main" val="797892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9</a:t>
            </a:fld>
            <a:endParaRPr lang="fr-FR"/>
          </a:p>
        </p:txBody>
      </p:sp>
    </p:spTree>
    <p:extLst>
      <p:ext uri="{BB962C8B-B14F-4D97-AF65-F5344CB8AC3E}">
        <p14:creationId xmlns:p14="http://schemas.microsoft.com/office/powerpoint/2010/main" val="388472934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En partant de la science</a:t>
            </a:r>
            <a:br>
              <a:rPr lang="fr-FR" dirty="0" smtClean="0"/>
            </a:br>
            <a:r>
              <a:rPr lang="fr-FR" dirty="0" smtClean="0"/>
              <a:t>Techno: réseau de ballon à 20km (stratosphère) du sol, 15m de diamètre, 10</a:t>
            </a:r>
            <a:r>
              <a:rPr lang="fr-FR" baseline="0" dirty="0" smtClean="0"/>
              <a:t> premiers km = pluies, avions, montagnes. Les ballons communiquent avec une antenne internet spécialisée au sol. Les antennes et ballons ne </a:t>
            </a:r>
            <a:r>
              <a:rPr lang="fr-FR" baseline="0" dirty="0" err="1" smtClean="0"/>
              <a:t>recoivent</a:t>
            </a:r>
            <a:r>
              <a:rPr lang="fr-FR" baseline="0" dirty="0" smtClean="0"/>
              <a:t> que des signaux du </a:t>
            </a:r>
            <a:r>
              <a:rPr lang="fr-FR" baseline="0" dirty="0" err="1" smtClean="0"/>
              <a:t>project</a:t>
            </a:r>
            <a:r>
              <a:rPr lang="fr-FR" baseline="0" dirty="0" smtClean="0"/>
              <a:t> </a:t>
            </a:r>
            <a:r>
              <a:rPr lang="fr-FR" baseline="0" dirty="0" err="1" smtClean="0"/>
              <a:t>loon</a:t>
            </a:r>
            <a:r>
              <a:rPr lang="fr-FR" baseline="0" dirty="0" smtClean="0"/>
              <a:t> (grande bande passante sur longue distance). </a:t>
            </a:r>
            <a:r>
              <a:rPr lang="fr-FR" baseline="0" dirty="0" err="1" smtClean="0"/>
              <a:t>Solar</a:t>
            </a:r>
            <a:r>
              <a:rPr lang="fr-FR" baseline="0" dirty="0" smtClean="0"/>
              <a:t> power pour les ballons. PB: les antennes sont polarisées et les ballons tournent sur eux mêmes…</a:t>
            </a:r>
            <a:endParaRPr lang="fr-FR" dirty="0" smtClean="0"/>
          </a:p>
          <a:p>
            <a:r>
              <a:rPr lang="fr-FR" dirty="0" smtClean="0"/>
              <a:t>But: tout le monde accède à internet</a:t>
            </a:r>
            <a:br>
              <a:rPr lang="fr-FR" dirty="0" smtClean="0"/>
            </a:b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solidFill>
                  <a:srgbClr val="0076BD"/>
                </a:solidFill>
                <a:latin typeface="HoratioDLig" pitchFamily="34" charset="0"/>
              </a:rPr>
              <a:t>Commentaires : financé par Google donc analyser les conflits d’intérêts. Est-ce vraiment le premier souci des populations concernées?</a:t>
            </a:r>
          </a:p>
          <a:p>
            <a:endParaRPr lang="fr-FR" dirty="0"/>
          </a:p>
        </p:txBody>
      </p:sp>
      <p:sp>
        <p:nvSpPr>
          <p:cNvPr id="4" name="Espace réservé du numéro de diapositive 3"/>
          <p:cNvSpPr>
            <a:spLocks noGrp="1"/>
          </p:cNvSpPr>
          <p:nvPr>
            <p:ph type="sldNum" sz="quarter" idx="10"/>
          </p:nvPr>
        </p:nvSpPr>
        <p:spPr/>
        <p:txBody>
          <a:bodyPr/>
          <a:lstStyle/>
          <a:p>
            <a:fld id="{F541C04E-EC25-4D0C-8D4E-65D25ECA5033}" type="slidenum">
              <a:rPr lang="fr-FR" smtClean="0"/>
              <a:pPr/>
              <a:t>84</a:t>
            </a:fld>
            <a:endParaRPr lang="fr-FR"/>
          </a:p>
        </p:txBody>
      </p:sp>
    </p:spTree>
    <p:extLst>
      <p:ext uri="{BB962C8B-B14F-4D97-AF65-F5344CB8AC3E}">
        <p14:creationId xmlns:p14="http://schemas.microsoft.com/office/powerpoint/2010/main" val="21792342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partant de la science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Lumière</a:t>
            </a:r>
            <a:r>
              <a:rPr lang="fr-FR" baseline="0" dirty="0" smtClean="0"/>
              <a:t> </a:t>
            </a:r>
            <a:r>
              <a:rPr lang="fr-FR" baseline="0" dirty="0" err="1" smtClean="0"/>
              <a:t>rétrofractée</a:t>
            </a:r>
            <a:r>
              <a:rPr lang="fr-FR" baseline="0" dirty="0" smtClean="0"/>
              <a:t> d’un laser non dangereux par les insectes permet de distinguer les espèces. Il faut deux poteaux pour réfléchir la lumière. Une fois le moustique repéré, calcul de la trajectoire du moustique puis laser concentré là où il est. Peut être fait pour 50$. Et le software?</a:t>
            </a:r>
            <a:br>
              <a:rPr lang="fr-FR" baseline="0" dirty="0" smtClean="0"/>
            </a:br>
            <a:r>
              <a:rPr lang="fr-FR" baseline="0" dirty="0" smtClean="0"/>
              <a:t/>
            </a:r>
            <a:br>
              <a:rPr lang="fr-FR" baseline="0" dirty="0" smtClean="0"/>
            </a:br>
            <a:r>
              <a:rPr lang="fr-FR" sz="1200" dirty="0" smtClean="0">
                <a:solidFill>
                  <a:srgbClr val="0076BD"/>
                </a:solidFill>
                <a:latin typeface="HoratioDLig" pitchFamily="34" charset="0"/>
              </a:rPr>
              <a:t>Commentaires :  Et le prix du software? Est-ce vraiment possible à mettre en place? Laser dangereux pour les gens. Un mur? Les moustiques passent dessus…</a:t>
            </a:r>
          </a:p>
          <a:p>
            <a:r>
              <a:rPr lang="fr-FR" baseline="0" dirty="0" smtClean="0"/>
              <a:t/>
            </a:r>
            <a:br>
              <a:rPr lang="fr-FR" baseline="0" dirty="0" smtClean="0"/>
            </a:br>
            <a:endParaRPr lang="fr-FR" dirty="0"/>
          </a:p>
        </p:txBody>
      </p:sp>
      <p:sp>
        <p:nvSpPr>
          <p:cNvPr id="4" name="Espace réservé du numéro de diapositive 3"/>
          <p:cNvSpPr>
            <a:spLocks noGrp="1"/>
          </p:cNvSpPr>
          <p:nvPr>
            <p:ph type="sldNum" sz="quarter" idx="10"/>
          </p:nvPr>
        </p:nvSpPr>
        <p:spPr/>
        <p:txBody>
          <a:bodyPr/>
          <a:lstStyle/>
          <a:p>
            <a:fld id="{F541C04E-EC25-4D0C-8D4E-65D25ECA5033}" type="slidenum">
              <a:rPr lang="fr-FR" smtClean="0"/>
              <a:pPr/>
              <a:t>86</a:t>
            </a:fld>
            <a:endParaRPr lang="fr-FR"/>
          </a:p>
        </p:txBody>
      </p:sp>
    </p:spTree>
    <p:extLst>
      <p:ext uri="{BB962C8B-B14F-4D97-AF65-F5344CB8AC3E}">
        <p14:creationId xmlns:p14="http://schemas.microsoft.com/office/powerpoint/2010/main" val="316832350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partant des</a:t>
            </a:r>
            <a:r>
              <a:rPr lang="fr-FR" baseline="0" dirty="0" smtClean="0"/>
              <a:t> besoins. Jour le plus dangereux pour un nourrisson: jour de sa naissance, 1 millions de morts et 98% de ces morts dans le monde en voie de développement. Ils utilisent un matériel à changement de phase à 37°C</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541C04E-EC25-4D0C-8D4E-65D25ECA5033}" type="slidenum">
              <a:rPr lang="fr-FR" smtClean="0"/>
              <a:pPr/>
              <a:t>88</a:t>
            </a:fld>
            <a:endParaRPr lang="fr-FR"/>
          </a:p>
        </p:txBody>
      </p:sp>
    </p:spTree>
    <p:extLst>
      <p:ext uri="{BB962C8B-B14F-4D97-AF65-F5344CB8AC3E}">
        <p14:creationId xmlns:p14="http://schemas.microsoft.com/office/powerpoint/2010/main" val="333463802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partant de la science. Voir les travaux réalisés</a:t>
            </a:r>
            <a:r>
              <a:rPr lang="fr-FR" baseline="0" dirty="0" smtClean="0"/>
              <a:t> à l’ESPCI ParisTech notamment. Nous avons des </a:t>
            </a:r>
            <a:r>
              <a:rPr lang="fr-FR" baseline="0" dirty="0" err="1" smtClean="0"/>
              <a:t>reviews</a:t>
            </a:r>
            <a:r>
              <a:rPr lang="fr-FR" baseline="0" dirty="0" smtClean="0"/>
              <a:t> sur le sujet si cela vous intéresse.</a:t>
            </a:r>
            <a:endParaRPr lang="fr-FR" dirty="0" smtClean="0"/>
          </a:p>
        </p:txBody>
      </p:sp>
      <p:sp>
        <p:nvSpPr>
          <p:cNvPr id="4" name="Espace réservé du numéro de diapositive 3"/>
          <p:cNvSpPr>
            <a:spLocks noGrp="1"/>
          </p:cNvSpPr>
          <p:nvPr>
            <p:ph type="sldNum" sz="quarter" idx="10"/>
          </p:nvPr>
        </p:nvSpPr>
        <p:spPr/>
        <p:txBody>
          <a:bodyPr/>
          <a:lstStyle/>
          <a:p>
            <a:fld id="{F541C04E-EC25-4D0C-8D4E-65D25ECA5033}" type="slidenum">
              <a:rPr lang="fr-FR" smtClean="0"/>
              <a:pPr/>
              <a:t>90</a:t>
            </a:fld>
            <a:endParaRPr lang="fr-FR"/>
          </a:p>
        </p:txBody>
      </p:sp>
    </p:spTree>
    <p:extLst>
      <p:ext uri="{BB962C8B-B14F-4D97-AF65-F5344CB8AC3E}">
        <p14:creationId xmlns:p14="http://schemas.microsoft.com/office/powerpoint/2010/main" val="361532037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partant des</a:t>
            </a:r>
            <a:r>
              <a:rPr lang="fr-FR" baseline="0" dirty="0" smtClean="0"/>
              <a:t> besoins: Rat = odorat. Ils sentent la TNT. Entrainement positif au click. /!\ les mines peuvent être chargées avec différentes charges TNT, Composite B (TNT + RDX) et RDX ou T4. Le poids du rat ne fait pas exploser la mine.</a:t>
            </a:r>
            <a:br>
              <a:rPr lang="fr-FR" baseline="0" dirty="0" smtClean="0"/>
            </a:br>
            <a:r>
              <a:rPr lang="fr-FR" baseline="0" dirty="0" smtClean="0"/>
              <a:t>Tuberculose: ils sentent la salive des personnes.</a:t>
            </a:r>
            <a:br>
              <a:rPr lang="fr-FR" baseline="0" dirty="0" smtClean="0"/>
            </a:br>
            <a:r>
              <a:rPr lang="fr-FR" baseline="0" dirty="0" smtClean="0"/>
              <a:t/>
            </a:r>
            <a:br>
              <a:rPr lang="fr-FR" baseline="0" dirty="0" smtClean="0"/>
            </a:br>
            <a:r>
              <a:rPr lang="fr-FR" sz="1200" dirty="0" smtClean="0">
                <a:solidFill>
                  <a:srgbClr val="0076BD"/>
                </a:solidFill>
                <a:latin typeface="HoratioDLig" pitchFamily="34" charset="0"/>
              </a:rPr>
              <a:t>Commentaires : les mines peuvent être chargées avec différentes charges: TNT uniquement, composite B (TNT + RDX) et RDX ou T4.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541C04E-EC25-4D0C-8D4E-65D25ECA5033}" type="slidenum">
              <a:rPr lang="fr-FR" smtClean="0"/>
              <a:pPr/>
              <a:t>91</a:t>
            </a:fld>
            <a:endParaRPr lang="fr-FR"/>
          </a:p>
        </p:txBody>
      </p:sp>
    </p:spTree>
    <p:extLst>
      <p:ext uri="{BB962C8B-B14F-4D97-AF65-F5344CB8AC3E}">
        <p14:creationId xmlns:p14="http://schemas.microsoft.com/office/powerpoint/2010/main" val="262496293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partant des</a:t>
            </a:r>
            <a:r>
              <a:rPr lang="fr-FR" baseline="0" dirty="0" smtClean="0"/>
              <a:t> besoins.</a:t>
            </a:r>
            <a:br>
              <a:rPr lang="fr-FR" baseline="0" dirty="0" smtClean="0"/>
            </a:br>
            <a:r>
              <a:rPr lang="fr-FR" baseline="0" dirty="0" smtClean="0"/>
              <a:t>Clean </a:t>
            </a:r>
            <a:r>
              <a:rPr lang="fr-FR" baseline="0" dirty="0" err="1" smtClean="0"/>
              <a:t>cookstoves</a:t>
            </a:r>
            <a:r>
              <a:rPr lang="fr-FR" baseline="0" dirty="0" smtClean="0"/>
              <a:t>: meilleur design, pas ouvert et avec cheminée et beaucoup plus efficace sur la combustion. Plus de chaleur.</a:t>
            </a:r>
            <a:endParaRPr lang="fr-FR" dirty="0" smtClean="0"/>
          </a:p>
        </p:txBody>
      </p:sp>
      <p:sp>
        <p:nvSpPr>
          <p:cNvPr id="4" name="Espace réservé du numéro de diapositive 3"/>
          <p:cNvSpPr>
            <a:spLocks noGrp="1"/>
          </p:cNvSpPr>
          <p:nvPr>
            <p:ph type="sldNum" sz="quarter" idx="10"/>
          </p:nvPr>
        </p:nvSpPr>
        <p:spPr/>
        <p:txBody>
          <a:bodyPr/>
          <a:lstStyle/>
          <a:p>
            <a:fld id="{F541C04E-EC25-4D0C-8D4E-65D25ECA5033}" type="slidenum">
              <a:rPr lang="fr-FR" smtClean="0"/>
              <a:pPr/>
              <a:t>92</a:t>
            </a:fld>
            <a:endParaRPr lang="fr-FR"/>
          </a:p>
        </p:txBody>
      </p:sp>
    </p:spTree>
    <p:extLst>
      <p:ext uri="{BB962C8B-B14F-4D97-AF65-F5344CB8AC3E}">
        <p14:creationId xmlns:p14="http://schemas.microsoft.com/office/powerpoint/2010/main" val="142936045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Solutions astucieuses:</a:t>
            </a:r>
            <a:r>
              <a:rPr lang="fr-FR" baseline="0" dirty="0" smtClean="0"/>
              <a:t> PDMS et loi de la gravité. Moins d’un centime pour une lentille qui grossit 160 fois avec une résolution de 4 micromètre. 2$ pour le </a:t>
            </a:r>
            <a:r>
              <a:rPr lang="fr-FR" baseline="0" dirty="0" err="1" smtClean="0"/>
              <a:t>device</a:t>
            </a:r>
            <a:r>
              <a:rPr lang="fr-FR" baseline="0" dirty="0" smtClean="0"/>
              <a:t> qu’ils ont fait autour (</a:t>
            </a:r>
            <a:r>
              <a:rPr lang="fr-FR" baseline="0" dirty="0" err="1" smtClean="0"/>
              <a:t>led</a:t>
            </a:r>
            <a:r>
              <a:rPr lang="fr-FR" baseline="0" dirty="0" smtClean="0"/>
              <a:t>) et 500$ pour l’i-phone. Un </a:t>
            </a:r>
            <a:r>
              <a:rPr lang="fr-FR" baseline="0" dirty="0" err="1" smtClean="0"/>
              <a:t>dermascope</a:t>
            </a:r>
            <a:r>
              <a:rPr lang="fr-FR" baseline="0" dirty="0" smtClean="0"/>
              <a:t> coute environ 500$ pour voir des mélanomes.</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p:txBody>
      </p:sp>
      <p:sp>
        <p:nvSpPr>
          <p:cNvPr id="4" name="Espace réservé du numéro de diapositive 3"/>
          <p:cNvSpPr>
            <a:spLocks noGrp="1"/>
          </p:cNvSpPr>
          <p:nvPr>
            <p:ph type="sldNum" sz="quarter" idx="10"/>
          </p:nvPr>
        </p:nvSpPr>
        <p:spPr/>
        <p:txBody>
          <a:bodyPr/>
          <a:lstStyle/>
          <a:p>
            <a:fld id="{F541C04E-EC25-4D0C-8D4E-65D25ECA5033}" type="slidenum">
              <a:rPr lang="fr-FR" smtClean="0"/>
              <a:pPr/>
              <a:t>93</a:t>
            </a:fld>
            <a:endParaRPr lang="fr-FR"/>
          </a:p>
        </p:txBody>
      </p:sp>
    </p:spTree>
    <p:extLst>
      <p:ext uri="{BB962C8B-B14F-4D97-AF65-F5344CB8AC3E}">
        <p14:creationId xmlns:p14="http://schemas.microsoft.com/office/powerpoint/2010/main" val="108994073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Solutions astucieuses : </a:t>
            </a:r>
            <a:r>
              <a:rPr lang="fr-FR" dirty="0" err="1" smtClean="0"/>
              <a:t>Foldscope</a:t>
            </a:r>
            <a:endParaRPr lang="fr-FR" dirty="0" smtClean="0"/>
          </a:p>
        </p:txBody>
      </p:sp>
      <p:sp>
        <p:nvSpPr>
          <p:cNvPr id="4" name="Espace réservé du numéro de diapositive 3"/>
          <p:cNvSpPr>
            <a:spLocks noGrp="1"/>
          </p:cNvSpPr>
          <p:nvPr>
            <p:ph type="sldNum" sz="quarter" idx="10"/>
          </p:nvPr>
        </p:nvSpPr>
        <p:spPr/>
        <p:txBody>
          <a:bodyPr/>
          <a:lstStyle/>
          <a:p>
            <a:fld id="{F541C04E-EC25-4D0C-8D4E-65D25ECA5033}" type="slidenum">
              <a:rPr lang="fr-FR" smtClean="0"/>
              <a:pPr/>
              <a:t>95</a:t>
            </a:fld>
            <a:endParaRPr lang="fr-FR"/>
          </a:p>
        </p:txBody>
      </p:sp>
    </p:spTree>
    <p:extLst>
      <p:ext uri="{BB962C8B-B14F-4D97-AF65-F5344CB8AC3E}">
        <p14:creationId xmlns:p14="http://schemas.microsoft.com/office/powerpoint/2010/main" val="6196973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Solutions astucieuses: OHOO. </a:t>
            </a:r>
            <a:r>
              <a:rPr lang="en-US" sz="1200" b="0" i="0" kern="1200" dirty="0" smtClean="0">
                <a:solidFill>
                  <a:schemeClr val="tx1"/>
                </a:solidFill>
                <a:latin typeface="+mn-lt"/>
                <a:ea typeface="+mn-ea"/>
                <a:cs typeface="+mn-cs"/>
              </a:rPr>
              <a:t>Alginate de qui </a:t>
            </a:r>
            <a:r>
              <a:rPr lang="en-US" sz="1200" b="0" i="0" kern="1200" dirty="0" err="1" smtClean="0">
                <a:solidFill>
                  <a:schemeClr val="tx1"/>
                </a:solidFill>
                <a:latin typeface="+mn-lt"/>
                <a:ea typeface="+mn-ea"/>
                <a:cs typeface="+mn-cs"/>
              </a:rPr>
              <a:t>provient</a:t>
            </a:r>
            <a:r>
              <a:rPr lang="en-US" sz="1200" b="0" i="0" kern="1200" dirty="0" smtClean="0">
                <a:solidFill>
                  <a:schemeClr val="tx1"/>
                </a:solidFill>
                <a:latin typeface="+mn-lt"/>
                <a:ea typeface="+mn-ea"/>
                <a:cs typeface="+mn-cs"/>
              </a:rPr>
              <a:t> de </a:t>
            </a:r>
            <a:r>
              <a:rPr lang="en-US" sz="1200" b="0" i="0" kern="1200" dirty="0" err="1" smtClean="0">
                <a:solidFill>
                  <a:schemeClr val="tx1"/>
                </a:solidFill>
                <a:latin typeface="+mn-lt"/>
                <a:ea typeface="+mn-ea"/>
                <a:cs typeface="+mn-cs"/>
              </a:rPr>
              <a:t>l’algue</a:t>
            </a:r>
            <a:r>
              <a:rPr lang="en-US" sz="1200" b="0" i="0" kern="1200" dirty="0" smtClean="0">
                <a:solidFill>
                  <a:schemeClr val="tx1"/>
                </a:solidFill>
                <a:latin typeface="+mn-lt"/>
                <a:ea typeface="+mn-ea"/>
                <a:cs typeface="+mn-cs"/>
              </a:rPr>
              <a:t> </a:t>
            </a:r>
            <a:r>
              <a:rPr lang="en-US" sz="1200" b="0" i="0" kern="1200" dirty="0" err="1" smtClean="0">
                <a:solidFill>
                  <a:schemeClr val="tx1"/>
                </a:solidFill>
                <a:latin typeface="+mn-lt"/>
                <a:ea typeface="+mn-ea"/>
                <a:cs typeface="+mn-cs"/>
              </a:rPr>
              <a:t>brune</a:t>
            </a:r>
            <a:r>
              <a:rPr lang="en-US" sz="1200" b="0" i="0" kern="1200" dirty="0" smtClean="0">
                <a:solidFill>
                  <a:schemeClr val="tx1"/>
                </a:solidFill>
                <a:latin typeface="+mn-lt"/>
                <a:ea typeface="+mn-ea"/>
                <a:cs typeface="+mn-cs"/>
              </a:rPr>
              <a:t> et du </a:t>
            </a:r>
            <a:r>
              <a:rPr lang="en-US" sz="1200" b="0" i="0" kern="1200" dirty="0" err="1" smtClean="0">
                <a:solidFill>
                  <a:schemeClr val="tx1"/>
                </a:solidFill>
                <a:latin typeface="+mn-lt"/>
                <a:ea typeface="+mn-ea"/>
                <a:cs typeface="+mn-cs"/>
              </a:rPr>
              <a:t>chlorure</a:t>
            </a:r>
            <a:r>
              <a:rPr lang="en-US" sz="1200" b="0" i="0" kern="1200" baseline="0" dirty="0" smtClean="0">
                <a:solidFill>
                  <a:schemeClr val="tx1"/>
                </a:solidFill>
                <a:latin typeface="+mn-lt"/>
                <a:ea typeface="+mn-ea"/>
                <a:cs typeface="+mn-cs"/>
              </a:rPr>
              <a:t> de calcium qui </a:t>
            </a:r>
            <a:r>
              <a:rPr lang="en-US" sz="1200" b="0" i="0" kern="1200" baseline="0" dirty="0" err="1" smtClean="0">
                <a:solidFill>
                  <a:schemeClr val="tx1"/>
                </a:solidFill>
                <a:latin typeface="+mn-lt"/>
                <a:ea typeface="+mn-ea"/>
                <a:cs typeface="+mn-cs"/>
              </a:rPr>
              <a:t>permettent</a:t>
            </a:r>
            <a:r>
              <a:rPr lang="en-US" sz="1200" b="0" i="0" kern="1200" baseline="0" dirty="0" smtClean="0">
                <a:solidFill>
                  <a:schemeClr val="tx1"/>
                </a:solidFill>
                <a:latin typeface="+mn-lt"/>
                <a:ea typeface="+mn-ea"/>
                <a:cs typeface="+mn-cs"/>
              </a:rPr>
              <a:t> la </a:t>
            </a:r>
            <a:r>
              <a:rPr lang="en-US" sz="1200" b="0" i="0" kern="1200" baseline="0" dirty="0" err="1" smtClean="0">
                <a:solidFill>
                  <a:schemeClr val="tx1"/>
                </a:solidFill>
                <a:latin typeface="+mn-lt"/>
                <a:ea typeface="+mn-ea"/>
                <a:cs typeface="+mn-cs"/>
              </a:rPr>
              <a:t>gélification</a:t>
            </a:r>
            <a:r>
              <a:rPr lang="en-US" sz="1200" b="0" i="0" kern="1200" baseline="0" dirty="0" smtClean="0">
                <a:solidFill>
                  <a:schemeClr val="tx1"/>
                </a:solidFill>
                <a:latin typeface="+mn-lt"/>
                <a:ea typeface="+mn-ea"/>
                <a:cs typeface="+mn-cs"/>
              </a:rPr>
              <a:t> (technique </a:t>
            </a:r>
            <a:r>
              <a:rPr lang="en-US" sz="1200" b="0" i="0" kern="1200" baseline="0" dirty="0" err="1" smtClean="0">
                <a:solidFill>
                  <a:schemeClr val="tx1"/>
                </a:solidFill>
                <a:latin typeface="+mn-lt"/>
                <a:ea typeface="+mn-ea"/>
                <a:cs typeface="+mn-cs"/>
              </a:rPr>
              <a:t>classique</a:t>
            </a:r>
            <a:r>
              <a:rPr lang="en-US" sz="1200" b="0" i="0" kern="1200" baseline="0" dirty="0" smtClean="0">
                <a:solidFill>
                  <a:schemeClr val="tx1"/>
                </a:solidFill>
                <a:latin typeface="+mn-lt"/>
                <a:ea typeface="+mn-ea"/>
                <a:cs typeface="+mn-cs"/>
              </a:rPr>
              <a:t> de </a:t>
            </a:r>
            <a:r>
              <a:rPr lang="en-US" sz="1200" b="0" i="0" kern="1200" baseline="0" dirty="0" err="1" smtClean="0">
                <a:solidFill>
                  <a:schemeClr val="tx1"/>
                </a:solidFill>
                <a:latin typeface="+mn-lt"/>
                <a:ea typeface="+mn-ea"/>
                <a:cs typeface="+mn-cs"/>
              </a:rPr>
              <a:t>sphérification</a:t>
            </a:r>
            <a:r>
              <a:rPr lang="en-US" sz="1200" b="0" i="0" kern="1200" baseline="0" dirty="0" smtClean="0">
                <a:solidFill>
                  <a:schemeClr val="tx1"/>
                </a:solidFill>
                <a:latin typeface="+mn-lt"/>
                <a:ea typeface="+mn-ea"/>
                <a:cs typeface="+mn-cs"/>
              </a:rPr>
              <a:t> </a:t>
            </a:r>
            <a:r>
              <a:rPr lang="en-US" sz="1200" b="0" i="0" kern="1200" baseline="0" dirty="0" err="1" smtClean="0">
                <a:solidFill>
                  <a:schemeClr val="tx1"/>
                </a:solidFill>
                <a:latin typeface="+mn-lt"/>
                <a:ea typeface="+mn-ea"/>
                <a:cs typeface="+mn-cs"/>
              </a:rPr>
              <a:t>utilisée</a:t>
            </a:r>
            <a:r>
              <a:rPr lang="en-US" sz="1200" b="0" i="0" kern="1200" baseline="0" dirty="0" smtClean="0">
                <a:solidFill>
                  <a:schemeClr val="tx1"/>
                </a:solidFill>
                <a:latin typeface="+mn-lt"/>
                <a:ea typeface="+mn-ea"/>
                <a:cs typeface="+mn-cs"/>
              </a:rPr>
              <a:t> en cuisine </a:t>
            </a:r>
            <a:r>
              <a:rPr lang="en-US" sz="1200" b="0" i="0" kern="1200" baseline="0" dirty="0" err="1" smtClean="0">
                <a:solidFill>
                  <a:schemeClr val="tx1"/>
                </a:solidFill>
                <a:latin typeface="+mn-lt"/>
                <a:ea typeface="+mn-ea"/>
                <a:cs typeface="+mn-cs"/>
              </a:rPr>
              <a:t>moléculaire</a:t>
            </a:r>
            <a:r>
              <a:rPr lang="en-US" sz="1200" b="0" i="0" kern="1200" baseline="0" dirty="0" smtClean="0">
                <a:solidFill>
                  <a:schemeClr val="tx1"/>
                </a:solidFill>
                <a:latin typeface="+mn-lt"/>
                <a:ea typeface="+mn-ea"/>
                <a:cs typeface="+mn-cs"/>
              </a:rPr>
              <a:t>). Eau à </a:t>
            </a:r>
            <a:r>
              <a:rPr lang="en-US" sz="1200" b="0" i="0" kern="1200" baseline="0" dirty="0" err="1" smtClean="0">
                <a:solidFill>
                  <a:schemeClr val="tx1"/>
                </a:solidFill>
                <a:latin typeface="+mn-lt"/>
                <a:ea typeface="+mn-ea"/>
                <a:cs typeface="+mn-cs"/>
              </a:rPr>
              <a:t>l’intérieur</a:t>
            </a:r>
            <a:r>
              <a:rPr lang="en-US" sz="1200" b="0" i="0" kern="1200" baseline="0" dirty="0" smtClean="0">
                <a:solidFill>
                  <a:schemeClr val="tx1"/>
                </a:solidFill>
                <a:latin typeface="+mn-lt"/>
                <a:ea typeface="+mn-ea"/>
                <a:cs typeface="+mn-cs"/>
              </a:rPr>
              <a:t> du gel (</a:t>
            </a:r>
            <a:r>
              <a:rPr lang="en-US" sz="1200" b="0" i="0" kern="1200" baseline="0" dirty="0" err="1" smtClean="0">
                <a:solidFill>
                  <a:schemeClr val="tx1"/>
                </a:solidFill>
                <a:latin typeface="+mn-lt"/>
                <a:ea typeface="+mn-ea"/>
                <a:cs typeface="+mn-cs"/>
              </a:rPr>
              <a:t>surement</a:t>
            </a:r>
            <a:r>
              <a:rPr lang="en-US" sz="1200" b="0" i="0" kern="1200" baseline="0" dirty="0" smtClean="0">
                <a:solidFill>
                  <a:schemeClr val="tx1"/>
                </a:solidFill>
                <a:latin typeface="+mn-lt"/>
                <a:ea typeface="+mn-ea"/>
                <a:cs typeface="+mn-cs"/>
              </a:rPr>
              <a:t> de </a:t>
            </a:r>
            <a:r>
              <a:rPr lang="en-US" sz="1200" b="0" i="0" kern="1200" baseline="0" dirty="0" err="1" smtClean="0">
                <a:solidFill>
                  <a:schemeClr val="tx1"/>
                </a:solidFill>
                <a:latin typeface="+mn-lt"/>
                <a:ea typeface="+mn-ea"/>
                <a:cs typeface="+mn-cs"/>
              </a:rPr>
              <a:t>l’eau+calcium</a:t>
            </a:r>
            <a:r>
              <a:rPr lang="en-US" sz="1200" b="0" i="0" kern="1200" baseline="0" dirty="0" smtClean="0">
                <a:solidFill>
                  <a:schemeClr val="tx1"/>
                </a:solidFill>
                <a:latin typeface="+mn-lt"/>
                <a:ea typeface="+mn-ea"/>
                <a:cs typeface="+mn-cs"/>
              </a:rPr>
              <a:t> </a:t>
            </a:r>
            <a:r>
              <a:rPr lang="en-US" sz="1200" b="0" i="0" kern="1200" baseline="0" dirty="0" err="1" smtClean="0">
                <a:solidFill>
                  <a:schemeClr val="tx1"/>
                </a:solidFill>
                <a:latin typeface="+mn-lt"/>
                <a:ea typeface="+mn-ea"/>
                <a:cs typeface="+mn-cs"/>
              </a:rPr>
              <a:t>plongé</a:t>
            </a:r>
            <a:r>
              <a:rPr lang="en-US" sz="1200" b="0" i="0" kern="1200" baseline="0" dirty="0" smtClean="0">
                <a:solidFill>
                  <a:schemeClr val="tx1"/>
                </a:solidFill>
                <a:latin typeface="+mn-lt"/>
                <a:ea typeface="+mn-ea"/>
                <a:cs typeface="+mn-cs"/>
              </a:rPr>
              <a:t> </a:t>
            </a:r>
            <a:r>
              <a:rPr lang="en-US" sz="1200" b="0" i="0" kern="1200" baseline="0" dirty="0" err="1" smtClean="0">
                <a:solidFill>
                  <a:schemeClr val="tx1"/>
                </a:solidFill>
                <a:latin typeface="+mn-lt"/>
                <a:ea typeface="+mn-ea"/>
                <a:cs typeface="+mn-cs"/>
              </a:rPr>
              <a:t>dans</a:t>
            </a:r>
            <a:r>
              <a:rPr lang="en-US" sz="1200" b="0" i="0" kern="1200" baseline="0" dirty="0" smtClean="0">
                <a:solidFill>
                  <a:schemeClr val="tx1"/>
                </a:solidFill>
                <a:latin typeface="+mn-lt"/>
                <a:ea typeface="+mn-ea"/>
                <a:cs typeface="+mn-cs"/>
              </a:rPr>
              <a:t> un </a:t>
            </a:r>
            <a:r>
              <a:rPr lang="en-US" sz="1200" b="0" i="0" kern="1200" baseline="0" dirty="0" err="1" smtClean="0">
                <a:solidFill>
                  <a:schemeClr val="tx1"/>
                </a:solidFill>
                <a:latin typeface="+mn-lt"/>
                <a:ea typeface="+mn-ea"/>
                <a:cs typeface="+mn-cs"/>
              </a:rPr>
              <a:t>bain</a:t>
            </a:r>
            <a:r>
              <a:rPr lang="en-US" sz="1200" b="0" i="0" kern="1200" baseline="0" dirty="0" smtClean="0">
                <a:solidFill>
                  <a:schemeClr val="tx1"/>
                </a:solidFill>
                <a:latin typeface="+mn-lt"/>
                <a:ea typeface="+mn-ea"/>
                <a:cs typeface="+mn-cs"/>
              </a:rPr>
              <a:t> </a:t>
            </a:r>
            <a:r>
              <a:rPr lang="en-US" sz="1200" b="0" i="0" kern="1200" baseline="0" dirty="0" err="1" smtClean="0">
                <a:solidFill>
                  <a:schemeClr val="tx1"/>
                </a:solidFill>
                <a:latin typeface="+mn-lt"/>
                <a:ea typeface="+mn-ea"/>
                <a:cs typeface="+mn-cs"/>
              </a:rPr>
              <a:t>d’alginate</a:t>
            </a:r>
            <a:r>
              <a:rPr lang="en-US" sz="1200" b="0" i="0"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The final package is simple, cheap (2ct/unit), resistant, hygienic, biodegradable and even eatable. </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fr-FR" sz="1200" dirty="0" smtClean="0">
                <a:solidFill>
                  <a:srgbClr val="0076BD"/>
                </a:solidFill>
                <a:latin typeface="HoratioDLig" pitchFamily="34" charset="0"/>
              </a:rPr>
              <a:t>Discussion : hygiène?</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p:txBody>
      </p:sp>
      <p:sp>
        <p:nvSpPr>
          <p:cNvPr id="4" name="Espace réservé du numéro de diapositive 3"/>
          <p:cNvSpPr>
            <a:spLocks noGrp="1"/>
          </p:cNvSpPr>
          <p:nvPr>
            <p:ph type="sldNum" sz="quarter" idx="10"/>
          </p:nvPr>
        </p:nvSpPr>
        <p:spPr/>
        <p:txBody>
          <a:bodyPr/>
          <a:lstStyle/>
          <a:p>
            <a:fld id="{F541C04E-EC25-4D0C-8D4E-65D25ECA5033}" type="slidenum">
              <a:rPr lang="fr-FR" smtClean="0"/>
              <a:pPr/>
              <a:t>96</a:t>
            </a:fld>
            <a:endParaRPr lang="fr-FR"/>
          </a:p>
        </p:txBody>
      </p:sp>
    </p:spTree>
    <p:extLst>
      <p:ext uri="{BB962C8B-B14F-4D97-AF65-F5344CB8AC3E}">
        <p14:creationId xmlns:p14="http://schemas.microsoft.com/office/powerpoint/2010/main" val="197731828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789DF-34F8-B048-BDEB-34523601786C}" type="slidenum">
              <a:rPr lang="en-US" smtClean="0"/>
              <a:t>97</a:t>
            </a:fld>
            <a:endParaRPr lang="en-US"/>
          </a:p>
        </p:txBody>
      </p:sp>
    </p:spTree>
    <p:extLst>
      <p:ext uri="{BB962C8B-B14F-4D97-AF65-F5344CB8AC3E}">
        <p14:creationId xmlns:p14="http://schemas.microsoft.com/office/powerpoint/2010/main" val="540122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smtClean="0">
                <a:solidFill>
                  <a:schemeClr val="tx1"/>
                </a:solidFill>
                <a:effectLst/>
                <a:latin typeface="+mn-lt"/>
                <a:ea typeface="+mn-ea"/>
                <a:cs typeface="+mn-cs"/>
              </a:rPr>
              <a:t>2,6 milliards de personnes ont eu accès à des sources améliorées d’eau potable depuis 1990, mais 663 millions de personnes en sont encore privées</a:t>
            </a:r>
          </a:p>
          <a:p>
            <a:r>
              <a:rPr lang="fr-FR" sz="1200" b="0" i="0" kern="1200" dirty="0" smtClean="0">
                <a:solidFill>
                  <a:schemeClr val="tx1"/>
                </a:solidFill>
                <a:effectLst/>
                <a:latin typeface="+mn-lt"/>
                <a:ea typeface="+mn-ea"/>
                <a:cs typeface="+mn-cs"/>
              </a:rPr>
              <a:t>Au moins 1,8 milliard de personnes dans le monde utilisent une source d’eau potable qui est contaminée par des matières fécales</a:t>
            </a:r>
          </a:p>
          <a:p>
            <a:r>
              <a:rPr lang="fr-FR" sz="1200" b="0" i="0" kern="1200" dirty="0" smtClean="0">
                <a:solidFill>
                  <a:schemeClr val="tx1"/>
                </a:solidFill>
                <a:effectLst/>
                <a:latin typeface="+mn-lt"/>
                <a:ea typeface="+mn-ea"/>
                <a:cs typeface="+mn-cs"/>
              </a:rPr>
              <a:t>Entre 1990 et 2015, la proportion de la population mondiale utilisant une source d’eau potable améliorée a augmenté de 76% à 91%</a:t>
            </a:r>
          </a:p>
          <a:p>
            <a:r>
              <a:rPr lang="fr-FR" sz="1200" b="0" i="0" kern="1200" dirty="0" smtClean="0">
                <a:solidFill>
                  <a:schemeClr val="tx1"/>
                </a:solidFill>
                <a:effectLst/>
                <a:latin typeface="+mn-lt"/>
                <a:ea typeface="+mn-ea"/>
                <a:cs typeface="+mn-cs"/>
              </a:rPr>
              <a:t>Cependant, la pénurie d’eau affecte plus de 40% de la population mondiale et devrait augmenter. Plus de 1,7 milliard de personnes vivent actuellement dans des bassins fluviaux où l’utilisation de l’eau est supérieure à la quantité disponible</a:t>
            </a:r>
          </a:p>
          <a:p>
            <a:r>
              <a:rPr lang="fr-FR" sz="1200" b="0" i="0" kern="1200" dirty="0" smtClean="0">
                <a:solidFill>
                  <a:schemeClr val="tx1"/>
                </a:solidFill>
                <a:effectLst/>
                <a:latin typeface="+mn-lt"/>
                <a:ea typeface="+mn-ea"/>
                <a:cs typeface="+mn-cs"/>
              </a:rPr>
              <a:t>2,4 milliards de personnes manquent d’installations sanitaires de base, tels que des toilettes ou de latrines</a:t>
            </a:r>
          </a:p>
          <a:p>
            <a:r>
              <a:rPr lang="fr-FR" sz="1200" b="0" i="0" kern="1200" dirty="0" smtClean="0">
                <a:solidFill>
                  <a:schemeClr val="tx1"/>
                </a:solidFill>
                <a:effectLst/>
                <a:latin typeface="+mn-lt"/>
                <a:ea typeface="+mn-ea"/>
                <a:cs typeface="+mn-cs"/>
              </a:rPr>
              <a:t>Plus de 80% des eaux usées résultant des activités humaines sont déversées dans les rivières ou la mer sans aucune dépollution</a:t>
            </a:r>
          </a:p>
          <a:p>
            <a:r>
              <a:rPr lang="fr-FR" sz="1200" b="0" i="0" kern="1200" dirty="0" smtClean="0">
                <a:solidFill>
                  <a:schemeClr val="tx1"/>
                </a:solidFill>
                <a:effectLst/>
                <a:latin typeface="+mn-lt"/>
                <a:ea typeface="+mn-ea"/>
                <a:cs typeface="+mn-cs"/>
              </a:rPr>
              <a:t>Chaque jour, 1 000 enfants meurent de maladies faciles à prévenir en améliorant les conditions d’assainissement et d’hygiène</a:t>
            </a:r>
          </a:p>
          <a:p>
            <a:r>
              <a:rPr lang="fr-FR" sz="1200" b="0" i="0" kern="1200" dirty="0" smtClean="0">
                <a:solidFill>
                  <a:schemeClr val="tx1"/>
                </a:solidFill>
                <a:effectLst/>
                <a:latin typeface="+mn-lt"/>
                <a:ea typeface="+mn-ea"/>
                <a:cs typeface="+mn-cs"/>
              </a:rPr>
              <a:t>Environ 70% de toute l’eau prélevée dans les rivières, lacs et aquifères est utilisée pour l’irrigation</a:t>
            </a:r>
          </a:p>
          <a:p>
            <a:r>
              <a:rPr lang="fr-FR" sz="1200" b="0" i="0" kern="1200" dirty="0" smtClean="0">
                <a:solidFill>
                  <a:schemeClr val="tx1"/>
                </a:solidFill>
                <a:effectLst/>
                <a:latin typeface="+mn-lt"/>
                <a:ea typeface="+mn-ea"/>
                <a:cs typeface="+mn-cs"/>
              </a:rPr>
              <a:t>Les inondations représentent 70% des décès liés à des catastrophes causées par des aléas naturels</a:t>
            </a:r>
          </a:p>
          <a:p>
            <a:endParaRPr lang="fr-FR" dirty="0"/>
          </a:p>
        </p:txBody>
      </p:sp>
      <p:sp>
        <p:nvSpPr>
          <p:cNvPr id="4" name="Espace réservé du numéro de diapositive 3"/>
          <p:cNvSpPr>
            <a:spLocks noGrp="1"/>
          </p:cNvSpPr>
          <p:nvPr>
            <p:ph type="sldNum" sz="quarter" idx="10"/>
          </p:nvPr>
        </p:nvSpPr>
        <p:spPr/>
        <p:txBody>
          <a:bodyPr/>
          <a:lstStyle/>
          <a:p>
            <a:fld id="{1F197A0A-C2BD-4311-BA47-8ADC1497F576}" type="slidenum">
              <a:rPr lang="fr-FR" smtClean="0"/>
              <a:t>10</a:t>
            </a:fld>
            <a:endParaRPr lang="fr-FR"/>
          </a:p>
        </p:txBody>
      </p:sp>
    </p:spTree>
    <p:extLst>
      <p:ext uri="{BB962C8B-B14F-4D97-AF65-F5344CB8AC3E}">
        <p14:creationId xmlns:p14="http://schemas.microsoft.com/office/powerpoint/2010/main" val="133059721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789DF-34F8-B048-BDEB-34523601786C}" type="slidenum">
              <a:rPr lang="en-US" smtClean="0"/>
              <a:t>98</a:t>
            </a:fld>
            <a:endParaRPr lang="en-US"/>
          </a:p>
        </p:txBody>
      </p:sp>
    </p:spTree>
    <p:extLst>
      <p:ext uri="{BB962C8B-B14F-4D97-AF65-F5344CB8AC3E}">
        <p14:creationId xmlns:p14="http://schemas.microsoft.com/office/powerpoint/2010/main" val="280139792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789DF-34F8-B048-BDEB-34523601786C}" type="slidenum">
              <a:rPr lang="en-US" smtClean="0"/>
              <a:t>99</a:t>
            </a:fld>
            <a:endParaRPr lang="en-US"/>
          </a:p>
        </p:txBody>
      </p:sp>
    </p:spTree>
    <p:extLst>
      <p:ext uri="{BB962C8B-B14F-4D97-AF65-F5344CB8AC3E}">
        <p14:creationId xmlns:p14="http://schemas.microsoft.com/office/powerpoint/2010/main" val="315904966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1" i="0" kern="1200" dirty="0" smtClean="0">
                <a:solidFill>
                  <a:schemeClr val="tx1"/>
                </a:solidFill>
                <a:effectLst/>
                <a:latin typeface="+mn-lt"/>
                <a:ea typeface="+mn-ea"/>
                <a:cs typeface="+mn-cs"/>
              </a:rPr>
              <a:t>Normal map, showing the territory</a:t>
            </a:r>
            <a:r>
              <a:rPr lang="en-US" sz="1200" b="1" i="0" kern="1200" baseline="0" dirty="0" smtClean="0">
                <a:solidFill>
                  <a:schemeClr val="tx1"/>
                </a:solidFill>
                <a:effectLst/>
                <a:latin typeface="+mn-lt"/>
                <a:ea typeface="+mn-ea"/>
                <a:cs typeface="+mn-cs"/>
              </a:rPr>
              <a:t> of each country</a:t>
            </a:r>
            <a:endParaRPr lang="en-US" sz="1200" b="1"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Worldmapper.com : Territory size shows the proportion of all scientific papers published in 2001 written by authors living there.</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100</a:t>
            </a:fld>
            <a:endParaRPr lang="fr-FR"/>
          </a:p>
        </p:txBody>
      </p:sp>
    </p:spTree>
    <p:extLst>
      <p:ext uri="{BB962C8B-B14F-4D97-AF65-F5344CB8AC3E}">
        <p14:creationId xmlns:p14="http://schemas.microsoft.com/office/powerpoint/2010/main" val="185267416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1" i="0" kern="1200" dirty="0" smtClean="0">
                <a:solidFill>
                  <a:schemeClr val="tx1"/>
                </a:solidFill>
                <a:effectLst/>
                <a:latin typeface="+mn-lt"/>
                <a:ea typeface="+mn-ea"/>
                <a:cs typeface="+mn-cs"/>
              </a:rPr>
              <a:t>Territory size shows the proportion of all scientific papers published in 2001 written by authors living there.</a:t>
            </a:r>
          </a:p>
          <a:p>
            <a:r>
              <a:rPr lang="en-US" sz="1200" b="1" i="0" kern="1200" dirty="0" smtClean="0">
                <a:solidFill>
                  <a:schemeClr val="tx1"/>
                </a:solidFill>
                <a:effectLst/>
                <a:latin typeface="+mn-lt"/>
                <a:ea typeface="+mn-ea"/>
                <a:cs typeface="+mn-cs"/>
              </a:rPr>
              <a:t>No wonder why our innovation and the technological path we chose is increasing inequalities.</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101</a:t>
            </a:fld>
            <a:endParaRPr lang="fr-FR"/>
          </a:p>
        </p:txBody>
      </p:sp>
    </p:spTree>
    <p:extLst>
      <p:ext uri="{BB962C8B-B14F-4D97-AF65-F5344CB8AC3E}">
        <p14:creationId xmlns:p14="http://schemas.microsoft.com/office/powerpoint/2010/main" val="121480578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1" i="0" kern="1200" dirty="0" smtClean="0">
                <a:solidFill>
                  <a:schemeClr val="tx1"/>
                </a:solidFill>
                <a:effectLst/>
                <a:latin typeface="+mn-lt"/>
                <a:ea typeface="+mn-ea"/>
                <a:cs typeface="+mn-cs"/>
              </a:rPr>
              <a:t>In</a:t>
            </a:r>
            <a:r>
              <a:rPr lang="en-US" sz="1200" b="1" i="0" kern="1200" baseline="0" dirty="0" smtClean="0">
                <a:solidFill>
                  <a:schemeClr val="tx1"/>
                </a:solidFill>
                <a:effectLst/>
                <a:latin typeface="+mn-lt"/>
                <a:ea typeface="+mn-ea"/>
                <a:cs typeface="+mn-cs"/>
              </a:rPr>
              <a:t> a less graphic way</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102</a:t>
            </a:fld>
            <a:endParaRPr lang="fr-FR"/>
          </a:p>
        </p:txBody>
      </p:sp>
    </p:spTree>
    <p:extLst>
      <p:ext uri="{BB962C8B-B14F-4D97-AF65-F5344CB8AC3E}">
        <p14:creationId xmlns:p14="http://schemas.microsoft.com/office/powerpoint/2010/main" val="307329096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1" i="0" kern="1200" dirty="0" smtClean="0">
                <a:solidFill>
                  <a:schemeClr val="tx1"/>
                </a:solidFill>
                <a:effectLst/>
                <a:latin typeface="+mn-lt"/>
                <a:ea typeface="+mn-ea"/>
                <a:cs typeface="+mn-cs"/>
              </a:rPr>
              <a:t>In</a:t>
            </a:r>
            <a:r>
              <a:rPr lang="en-US" sz="1200" b="1" i="0" kern="1200" baseline="0" dirty="0" smtClean="0">
                <a:solidFill>
                  <a:schemeClr val="tx1"/>
                </a:solidFill>
                <a:effectLst/>
                <a:latin typeface="+mn-lt"/>
                <a:ea typeface="+mn-ea"/>
                <a:cs typeface="+mn-cs"/>
              </a:rPr>
              <a:t> a less </a:t>
            </a:r>
            <a:r>
              <a:rPr lang="en-US" sz="1200" b="1" i="0" kern="1200" baseline="0" smtClean="0">
                <a:solidFill>
                  <a:schemeClr val="tx1"/>
                </a:solidFill>
                <a:effectLst/>
                <a:latin typeface="+mn-lt"/>
                <a:ea typeface="+mn-ea"/>
                <a:cs typeface="+mn-cs"/>
              </a:rPr>
              <a:t>graphic way</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103</a:t>
            </a:fld>
            <a:endParaRPr lang="fr-FR"/>
          </a:p>
        </p:txBody>
      </p:sp>
    </p:spTree>
    <p:extLst>
      <p:ext uri="{BB962C8B-B14F-4D97-AF65-F5344CB8AC3E}">
        <p14:creationId xmlns:p14="http://schemas.microsoft.com/office/powerpoint/2010/main" val="226437092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Un essai randomisé sur 3000 femmes aux Etats-Unis couterait 10 millions de dollars. Ce montant est </a:t>
            </a:r>
            <a:r>
              <a:rPr lang="fr-FR" sz="1200" b="1" kern="1200" dirty="0" smtClean="0">
                <a:solidFill>
                  <a:schemeClr val="tx1"/>
                </a:solidFill>
                <a:effectLst/>
                <a:latin typeface="+mn-lt"/>
                <a:ea typeface="+mn-ea"/>
                <a:cs typeface="+mn-cs"/>
              </a:rPr>
              <a:t>élevé pour beaucoup de financements publics</a:t>
            </a:r>
            <a:r>
              <a:rPr lang="fr-FR" sz="1200" kern="1200" dirty="0" smtClean="0">
                <a:solidFill>
                  <a:schemeClr val="tx1"/>
                </a:solidFill>
                <a:effectLst/>
                <a:latin typeface="+mn-lt"/>
                <a:ea typeface="+mn-ea"/>
                <a:cs typeface="+mn-cs"/>
              </a:rPr>
              <a:t>, mais c’est un </a:t>
            </a:r>
            <a:r>
              <a:rPr lang="fr-FR" sz="1200" b="1" kern="1200" dirty="0" smtClean="0">
                <a:solidFill>
                  <a:schemeClr val="tx1"/>
                </a:solidFill>
                <a:effectLst/>
                <a:latin typeface="+mn-lt"/>
                <a:ea typeface="+mn-ea"/>
                <a:cs typeface="+mn-cs"/>
              </a:rPr>
              <a:t>montant faible pour une entreprise pharmaceutique</a:t>
            </a:r>
            <a:r>
              <a:rPr lang="fr-F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Cependant Michelle Holmes et Wendy Chen, les deux membres de la </a:t>
            </a:r>
            <a:r>
              <a:rPr lang="fr-FR" sz="1200" i="1" kern="1200" dirty="0" smtClean="0">
                <a:solidFill>
                  <a:schemeClr val="tx1"/>
                </a:solidFill>
                <a:effectLst/>
                <a:latin typeface="+mn-lt"/>
                <a:ea typeface="+mn-ea"/>
                <a:cs typeface="+mn-cs"/>
              </a:rPr>
              <a:t>Harvard </a:t>
            </a:r>
            <a:r>
              <a:rPr lang="fr-FR" sz="1200" i="1" kern="1200" dirty="0" err="1" smtClean="0">
                <a:solidFill>
                  <a:schemeClr val="tx1"/>
                </a:solidFill>
                <a:effectLst/>
                <a:latin typeface="+mn-lt"/>
                <a:ea typeface="+mn-ea"/>
                <a:cs typeface="+mn-cs"/>
              </a:rPr>
              <a:t>Medical</a:t>
            </a:r>
            <a:r>
              <a:rPr lang="fr-FR" sz="1200" i="1" kern="1200" dirty="0" smtClean="0">
                <a:solidFill>
                  <a:schemeClr val="tx1"/>
                </a:solidFill>
                <a:effectLst/>
                <a:latin typeface="+mn-lt"/>
                <a:ea typeface="+mn-ea"/>
                <a:cs typeface="+mn-cs"/>
              </a:rPr>
              <a:t> </a:t>
            </a:r>
            <a:r>
              <a:rPr lang="fr-FR" sz="1200" i="1" kern="1200" dirty="0" err="1" smtClean="0">
                <a:solidFill>
                  <a:schemeClr val="tx1"/>
                </a:solidFill>
                <a:effectLst/>
                <a:latin typeface="+mn-lt"/>
                <a:ea typeface="+mn-ea"/>
                <a:cs typeface="+mn-cs"/>
              </a:rPr>
              <a:t>School</a:t>
            </a:r>
            <a:r>
              <a:rPr lang="fr-FR" sz="1200" kern="1200" dirty="0" smtClean="0">
                <a:solidFill>
                  <a:schemeClr val="tx1"/>
                </a:solidFill>
                <a:effectLst/>
                <a:latin typeface="+mn-lt"/>
                <a:ea typeface="+mn-ea"/>
                <a:cs typeface="+mn-cs"/>
              </a:rPr>
              <a:t> à l’origine de la première étude, n’arrivent pas à faire financer ces recherches. Aucune entreprise n’a lancé de tests cliniques sur ce sujet. Pour les chercheuses de Harvard les raisons sont évidentes : personne ne peut espérer réaliser des profits avec l’aspirine. C’est un médicament générique depuis 1919 qui coûte moins de six dollars pour une année de réserve. Le potentiel est pourtant énorme : ce sont tous les ans 10 000 personnes aux Etats-Unis et 75 000 personnes dans les pays développés qui pourraient être sauvées. </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105</a:t>
            </a:fld>
            <a:endParaRPr lang="fr-FR"/>
          </a:p>
        </p:txBody>
      </p:sp>
    </p:spTree>
    <p:extLst>
      <p:ext uri="{BB962C8B-B14F-4D97-AF65-F5344CB8AC3E}">
        <p14:creationId xmlns:p14="http://schemas.microsoft.com/office/powerpoint/2010/main" val="2945970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Un essai randomisé sur 3000 femmes aux Etats-Unis couterait 10 millions de dollars. Ce montant est </a:t>
            </a:r>
            <a:r>
              <a:rPr lang="fr-FR" sz="1200" b="1" kern="1200" dirty="0" smtClean="0">
                <a:solidFill>
                  <a:schemeClr val="tx1"/>
                </a:solidFill>
                <a:effectLst/>
                <a:latin typeface="+mn-lt"/>
                <a:ea typeface="+mn-ea"/>
                <a:cs typeface="+mn-cs"/>
              </a:rPr>
              <a:t>élevé pour beaucoup de financements publics</a:t>
            </a:r>
            <a:r>
              <a:rPr lang="fr-FR" sz="1200" kern="1200" dirty="0" smtClean="0">
                <a:solidFill>
                  <a:schemeClr val="tx1"/>
                </a:solidFill>
                <a:effectLst/>
                <a:latin typeface="+mn-lt"/>
                <a:ea typeface="+mn-ea"/>
                <a:cs typeface="+mn-cs"/>
              </a:rPr>
              <a:t>, mais c’est un </a:t>
            </a:r>
            <a:r>
              <a:rPr lang="fr-FR" sz="1200" b="1" kern="1200" dirty="0" smtClean="0">
                <a:solidFill>
                  <a:schemeClr val="tx1"/>
                </a:solidFill>
                <a:effectLst/>
                <a:latin typeface="+mn-lt"/>
                <a:ea typeface="+mn-ea"/>
                <a:cs typeface="+mn-cs"/>
              </a:rPr>
              <a:t>montant faible pour une entreprise pharmaceutique</a:t>
            </a:r>
            <a:r>
              <a:rPr lang="fr-F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Cependant Michelle Holmes et Wendy Chen, les deux membres de la </a:t>
            </a:r>
            <a:r>
              <a:rPr lang="fr-FR" sz="1200" i="1" kern="1200" dirty="0" smtClean="0">
                <a:solidFill>
                  <a:schemeClr val="tx1"/>
                </a:solidFill>
                <a:effectLst/>
                <a:latin typeface="+mn-lt"/>
                <a:ea typeface="+mn-ea"/>
                <a:cs typeface="+mn-cs"/>
              </a:rPr>
              <a:t>Harvard </a:t>
            </a:r>
            <a:r>
              <a:rPr lang="fr-FR" sz="1200" i="1" kern="1200" dirty="0" err="1" smtClean="0">
                <a:solidFill>
                  <a:schemeClr val="tx1"/>
                </a:solidFill>
                <a:effectLst/>
                <a:latin typeface="+mn-lt"/>
                <a:ea typeface="+mn-ea"/>
                <a:cs typeface="+mn-cs"/>
              </a:rPr>
              <a:t>Medical</a:t>
            </a:r>
            <a:r>
              <a:rPr lang="fr-FR" sz="1200" i="1" kern="1200" dirty="0" smtClean="0">
                <a:solidFill>
                  <a:schemeClr val="tx1"/>
                </a:solidFill>
                <a:effectLst/>
                <a:latin typeface="+mn-lt"/>
                <a:ea typeface="+mn-ea"/>
                <a:cs typeface="+mn-cs"/>
              </a:rPr>
              <a:t> </a:t>
            </a:r>
            <a:r>
              <a:rPr lang="fr-FR" sz="1200" i="1" kern="1200" dirty="0" err="1" smtClean="0">
                <a:solidFill>
                  <a:schemeClr val="tx1"/>
                </a:solidFill>
                <a:effectLst/>
                <a:latin typeface="+mn-lt"/>
                <a:ea typeface="+mn-ea"/>
                <a:cs typeface="+mn-cs"/>
              </a:rPr>
              <a:t>School</a:t>
            </a:r>
            <a:r>
              <a:rPr lang="fr-FR" sz="1200" kern="1200" dirty="0" smtClean="0">
                <a:solidFill>
                  <a:schemeClr val="tx1"/>
                </a:solidFill>
                <a:effectLst/>
                <a:latin typeface="+mn-lt"/>
                <a:ea typeface="+mn-ea"/>
                <a:cs typeface="+mn-cs"/>
              </a:rPr>
              <a:t> à l’origine de la première étude, n’arrivent pas à faire financer ces recherches. Aucune entreprise n’a lancé de tests cliniques sur ce sujet. Pour les chercheuses de Harvard les raisons sont évidentes : personne ne peut espérer réaliser des profits avec l’aspirine. C’est un médicament générique depuis 1919 qui coûte moins de six dollars pour une année de réserve. Le potentiel est pourtant énorme : ce sont tous les ans 10 000 personnes aux Etats-Unis et 75 000 personnes dans les pays développés qui pourraient être sauvées. </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106</a:t>
            </a:fld>
            <a:endParaRPr lang="fr-FR"/>
          </a:p>
        </p:txBody>
      </p:sp>
    </p:spTree>
    <p:extLst>
      <p:ext uri="{BB962C8B-B14F-4D97-AF65-F5344CB8AC3E}">
        <p14:creationId xmlns:p14="http://schemas.microsoft.com/office/powerpoint/2010/main" val="381481448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Un essai randomisé sur 3000 femmes aux Etats-Unis couterait 10 millions de dollars. Ce montant est </a:t>
            </a:r>
            <a:r>
              <a:rPr lang="fr-FR" sz="1200" b="1" kern="1200" dirty="0" smtClean="0">
                <a:solidFill>
                  <a:schemeClr val="tx1"/>
                </a:solidFill>
                <a:effectLst/>
                <a:latin typeface="+mn-lt"/>
                <a:ea typeface="+mn-ea"/>
                <a:cs typeface="+mn-cs"/>
              </a:rPr>
              <a:t>élevé pour beaucoup de financements publics</a:t>
            </a:r>
            <a:r>
              <a:rPr lang="fr-FR" sz="1200" kern="1200" dirty="0" smtClean="0">
                <a:solidFill>
                  <a:schemeClr val="tx1"/>
                </a:solidFill>
                <a:effectLst/>
                <a:latin typeface="+mn-lt"/>
                <a:ea typeface="+mn-ea"/>
                <a:cs typeface="+mn-cs"/>
              </a:rPr>
              <a:t>, mais c’est un </a:t>
            </a:r>
            <a:r>
              <a:rPr lang="fr-FR" sz="1200" b="1" kern="1200" dirty="0" smtClean="0">
                <a:solidFill>
                  <a:schemeClr val="tx1"/>
                </a:solidFill>
                <a:effectLst/>
                <a:latin typeface="+mn-lt"/>
                <a:ea typeface="+mn-ea"/>
                <a:cs typeface="+mn-cs"/>
              </a:rPr>
              <a:t>montant faible pour une entreprise pharmaceutique</a:t>
            </a:r>
            <a:r>
              <a:rPr lang="fr-F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Cependant Michelle Holmes et Wendy Chen, les deux membres de la </a:t>
            </a:r>
            <a:r>
              <a:rPr lang="fr-FR" sz="1200" i="1" kern="1200" dirty="0" smtClean="0">
                <a:solidFill>
                  <a:schemeClr val="tx1"/>
                </a:solidFill>
                <a:effectLst/>
                <a:latin typeface="+mn-lt"/>
                <a:ea typeface="+mn-ea"/>
                <a:cs typeface="+mn-cs"/>
              </a:rPr>
              <a:t>Harvard </a:t>
            </a:r>
            <a:r>
              <a:rPr lang="fr-FR" sz="1200" i="1" kern="1200" dirty="0" err="1" smtClean="0">
                <a:solidFill>
                  <a:schemeClr val="tx1"/>
                </a:solidFill>
                <a:effectLst/>
                <a:latin typeface="+mn-lt"/>
                <a:ea typeface="+mn-ea"/>
                <a:cs typeface="+mn-cs"/>
              </a:rPr>
              <a:t>Medical</a:t>
            </a:r>
            <a:r>
              <a:rPr lang="fr-FR" sz="1200" i="1" kern="1200" dirty="0" smtClean="0">
                <a:solidFill>
                  <a:schemeClr val="tx1"/>
                </a:solidFill>
                <a:effectLst/>
                <a:latin typeface="+mn-lt"/>
                <a:ea typeface="+mn-ea"/>
                <a:cs typeface="+mn-cs"/>
              </a:rPr>
              <a:t> </a:t>
            </a:r>
            <a:r>
              <a:rPr lang="fr-FR" sz="1200" i="1" kern="1200" dirty="0" err="1" smtClean="0">
                <a:solidFill>
                  <a:schemeClr val="tx1"/>
                </a:solidFill>
                <a:effectLst/>
                <a:latin typeface="+mn-lt"/>
                <a:ea typeface="+mn-ea"/>
                <a:cs typeface="+mn-cs"/>
              </a:rPr>
              <a:t>School</a:t>
            </a:r>
            <a:r>
              <a:rPr lang="fr-FR" sz="1200" kern="1200" dirty="0" smtClean="0">
                <a:solidFill>
                  <a:schemeClr val="tx1"/>
                </a:solidFill>
                <a:effectLst/>
                <a:latin typeface="+mn-lt"/>
                <a:ea typeface="+mn-ea"/>
                <a:cs typeface="+mn-cs"/>
              </a:rPr>
              <a:t> à l’origine de la première étude, n’arrivent pas à faire financer ces recherches. Aucune entreprise n’a lancé de tests cliniques sur ce sujet. Pour les chercheuses de Harvard les raisons sont évidentes : personne ne peut espérer réaliser des profits avec l’aspirine. C’est un médicament générique depuis 1919 qui coûte moins de six dollars pour une année de réserve. Le potentiel est pourtant énorme : ce sont tous les ans 10 000 personnes aux Etats-Unis et 75 000 personnes dans les pays développés qui pourraient être sauvées. </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107</a:t>
            </a:fld>
            <a:endParaRPr lang="fr-FR"/>
          </a:p>
        </p:txBody>
      </p:sp>
    </p:spTree>
    <p:extLst>
      <p:ext uri="{BB962C8B-B14F-4D97-AF65-F5344CB8AC3E}">
        <p14:creationId xmlns:p14="http://schemas.microsoft.com/office/powerpoint/2010/main" val="340251811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Un essai randomisé sur 3000 femmes aux Etats-Unis couterait 10 millions de dollars. Ce montant est </a:t>
            </a:r>
            <a:r>
              <a:rPr lang="fr-FR" sz="1200" b="1" kern="1200" dirty="0" smtClean="0">
                <a:solidFill>
                  <a:schemeClr val="tx1"/>
                </a:solidFill>
                <a:effectLst/>
                <a:latin typeface="+mn-lt"/>
                <a:ea typeface="+mn-ea"/>
                <a:cs typeface="+mn-cs"/>
              </a:rPr>
              <a:t>élevé pour beaucoup de financements publics</a:t>
            </a:r>
            <a:r>
              <a:rPr lang="fr-FR" sz="1200" kern="1200" dirty="0" smtClean="0">
                <a:solidFill>
                  <a:schemeClr val="tx1"/>
                </a:solidFill>
                <a:effectLst/>
                <a:latin typeface="+mn-lt"/>
                <a:ea typeface="+mn-ea"/>
                <a:cs typeface="+mn-cs"/>
              </a:rPr>
              <a:t>, mais c’est un </a:t>
            </a:r>
            <a:r>
              <a:rPr lang="fr-FR" sz="1200" b="1" kern="1200" dirty="0" smtClean="0">
                <a:solidFill>
                  <a:schemeClr val="tx1"/>
                </a:solidFill>
                <a:effectLst/>
                <a:latin typeface="+mn-lt"/>
                <a:ea typeface="+mn-ea"/>
                <a:cs typeface="+mn-cs"/>
              </a:rPr>
              <a:t>montant faible pour une entreprise pharmaceutique</a:t>
            </a:r>
            <a:r>
              <a:rPr lang="fr-F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Cependant Michelle Holmes et Wendy Chen, les deux membres de la </a:t>
            </a:r>
            <a:r>
              <a:rPr lang="fr-FR" sz="1200" i="1" kern="1200" dirty="0" smtClean="0">
                <a:solidFill>
                  <a:schemeClr val="tx1"/>
                </a:solidFill>
                <a:effectLst/>
                <a:latin typeface="+mn-lt"/>
                <a:ea typeface="+mn-ea"/>
                <a:cs typeface="+mn-cs"/>
              </a:rPr>
              <a:t>Harvard </a:t>
            </a:r>
            <a:r>
              <a:rPr lang="fr-FR" sz="1200" i="1" kern="1200" dirty="0" err="1" smtClean="0">
                <a:solidFill>
                  <a:schemeClr val="tx1"/>
                </a:solidFill>
                <a:effectLst/>
                <a:latin typeface="+mn-lt"/>
                <a:ea typeface="+mn-ea"/>
                <a:cs typeface="+mn-cs"/>
              </a:rPr>
              <a:t>Medical</a:t>
            </a:r>
            <a:r>
              <a:rPr lang="fr-FR" sz="1200" i="1" kern="1200" dirty="0" smtClean="0">
                <a:solidFill>
                  <a:schemeClr val="tx1"/>
                </a:solidFill>
                <a:effectLst/>
                <a:latin typeface="+mn-lt"/>
                <a:ea typeface="+mn-ea"/>
                <a:cs typeface="+mn-cs"/>
              </a:rPr>
              <a:t> </a:t>
            </a:r>
            <a:r>
              <a:rPr lang="fr-FR" sz="1200" i="1" kern="1200" dirty="0" err="1" smtClean="0">
                <a:solidFill>
                  <a:schemeClr val="tx1"/>
                </a:solidFill>
                <a:effectLst/>
                <a:latin typeface="+mn-lt"/>
                <a:ea typeface="+mn-ea"/>
                <a:cs typeface="+mn-cs"/>
              </a:rPr>
              <a:t>School</a:t>
            </a:r>
            <a:r>
              <a:rPr lang="fr-FR" sz="1200" kern="1200" dirty="0" smtClean="0">
                <a:solidFill>
                  <a:schemeClr val="tx1"/>
                </a:solidFill>
                <a:effectLst/>
                <a:latin typeface="+mn-lt"/>
                <a:ea typeface="+mn-ea"/>
                <a:cs typeface="+mn-cs"/>
              </a:rPr>
              <a:t> à l’origine de la première étude, n’arrivent pas à faire financer ces recherches. Aucune entreprise n’a lancé de tests cliniques sur ce sujet. Pour les chercheuses de Harvard les raisons sont évidentes : personne ne peut espérer réaliser des profits avec l’aspirine. C’est un médicament générique depuis 1919 qui coûte moins de six dollars pour une année de réserve. Le potentiel est pourtant énorme : ce sont tous les ans 10 000 personnes aux Etats-Unis et 75 000 personnes dans les pays développés qui pourraient être sauvées. </a:t>
            </a:r>
            <a:endParaRPr lang="fr-FR" dirty="0"/>
          </a:p>
        </p:txBody>
      </p:sp>
      <p:sp>
        <p:nvSpPr>
          <p:cNvPr id="4" name="Espace réservé du numéro de diapositive 3"/>
          <p:cNvSpPr>
            <a:spLocks noGrp="1"/>
          </p:cNvSpPr>
          <p:nvPr>
            <p:ph type="sldNum" sz="quarter" idx="10"/>
          </p:nvPr>
        </p:nvSpPr>
        <p:spPr/>
        <p:txBody>
          <a:bodyPr/>
          <a:lstStyle/>
          <a:p>
            <a:fld id="{E02B7ADE-79BB-4132-9552-42DA8FA90A75}" type="slidenum">
              <a:rPr lang="fr-FR" smtClean="0"/>
              <a:t>108</a:t>
            </a:fld>
            <a:endParaRPr lang="fr-FR"/>
          </a:p>
        </p:txBody>
      </p:sp>
    </p:spTree>
    <p:extLst>
      <p:ext uri="{BB962C8B-B14F-4D97-AF65-F5344CB8AC3E}">
        <p14:creationId xmlns:p14="http://schemas.microsoft.com/office/powerpoint/2010/main" val="1864086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DDCAABFF-8E7A-412E-AD0D-973613A0A887}" type="datetimeFigureOut">
              <a:rPr lang="fr-FR" smtClean="0"/>
              <a:t>13/09/2017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3880697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DCAABFF-8E7A-412E-AD0D-973613A0A887}" type="datetimeFigureOut">
              <a:rPr lang="fr-FR" smtClean="0"/>
              <a:t>13/09/2017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2931447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DCAABFF-8E7A-412E-AD0D-973613A0A887}" type="datetimeFigureOut">
              <a:rPr lang="fr-FR" smtClean="0"/>
              <a:t>13/09/2017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28116931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34"/>
            <a:ext cx="6429739" cy="1442591"/>
          </a:xfrm>
        </p:spPr>
        <p:txBody>
          <a:bodyPr/>
          <a:lstStyle/>
          <a:p>
            <a:r>
              <a:rPr lang="fr-FR" smtClean="0"/>
              <a:t>Cliquez pour modifier le style du titre</a:t>
            </a:r>
            <a:endParaRPr lang="fr-FR" dirty="0"/>
          </a:p>
        </p:txBody>
      </p:sp>
      <p:sp>
        <p:nvSpPr>
          <p:cNvPr id="3" name="Sous-titre 2"/>
          <p:cNvSpPr>
            <a:spLocks noGrp="1"/>
          </p:cNvSpPr>
          <p:nvPr>
            <p:ph type="subTitle" idx="1"/>
          </p:nvPr>
        </p:nvSpPr>
        <p:spPr>
          <a:xfrm>
            <a:off x="1828800" y="3886200"/>
            <a:ext cx="8534400" cy="112697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dirty="0"/>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latin typeface="Calibri"/>
            </a:endParaRPr>
          </a:p>
        </p:txBody>
      </p:sp>
      <p:sp>
        <p:nvSpPr>
          <p:cNvPr id="4" name="Espace réservé de la date 3"/>
          <p:cNvSpPr>
            <a:spLocks noGrp="1"/>
          </p:cNvSpPr>
          <p:nvPr>
            <p:ph type="dt" sz="half" idx="10"/>
          </p:nvPr>
        </p:nvSpPr>
        <p:spPr>
          <a:xfrm>
            <a:off x="9072331" y="476681"/>
            <a:ext cx="2844800" cy="365125"/>
          </a:xfrm>
          <a:prstGeom prst="rect">
            <a:avLst/>
          </a:prstGeom>
        </p:spPr>
        <p:txBody>
          <a:bodyPr/>
          <a:lstStyle>
            <a:lvl1pPr>
              <a:defRPr>
                <a:solidFill>
                  <a:schemeClr val="bg1"/>
                </a:solidFill>
              </a:defRPr>
            </a:lvl1pPr>
          </a:lstStyle>
          <a:p>
            <a:fld id="{BC1B3ECE-0A5E-45CB-8243-C9928E9479AD}" type="datetimeFigureOut">
              <a:rPr lang="fr-FR" smtClean="0">
                <a:solidFill>
                  <a:prstClr val="white"/>
                </a:solidFill>
              </a:rPr>
              <a:pPr/>
              <a:t>13/09/2017</a:t>
            </a:fld>
            <a:endParaRPr lang="fr-FR">
              <a:solidFill>
                <a:prstClr val="white"/>
              </a:solidFill>
            </a:endParaRPr>
          </a:p>
        </p:txBody>
      </p:sp>
      <p:sp>
        <p:nvSpPr>
          <p:cNvPr id="11" name="Espace réservé pour une image  10"/>
          <p:cNvSpPr>
            <a:spLocks noGrp="1"/>
          </p:cNvSpPr>
          <p:nvPr>
            <p:ph type="pic" sz="quarter" idx="13" hasCustomPrompt="1"/>
          </p:nvPr>
        </p:nvSpPr>
        <p:spPr>
          <a:xfrm>
            <a:off x="7727951" y="2060584"/>
            <a:ext cx="4224867" cy="1439863"/>
          </a:xfrm>
        </p:spPr>
        <p:txBody>
          <a:bodyPr/>
          <a:lstStyle>
            <a:lvl1pPr>
              <a:buNone/>
              <a:defRPr baseline="0"/>
            </a:lvl1pPr>
          </a:lstStyle>
          <a:p>
            <a:r>
              <a:rPr lang="fr-FR" dirty="0" smtClean="0"/>
              <a:t>Cliquez ici pour rajouter une image</a:t>
            </a:r>
          </a:p>
          <a:p>
            <a:endParaRPr lang="fr-FR" dirty="0"/>
          </a:p>
        </p:txBody>
      </p:sp>
    </p:spTree>
    <p:extLst>
      <p:ext uri="{BB962C8B-B14F-4D97-AF65-F5344CB8AC3E}">
        <p14:creationId xmlns:p14="http://schemas.microsoft.com/office/powerpoint/2010/main" val="2961687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DCAABFF-8E7A-412E-AD0D-973613A0A887}" type="datetimeFigureOut">
              <a:rPr lang="fr-FR" smtClean="0"/>
              <a:t>13/09/2017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1650857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DDCAABFF-8E7A-412E-AD0D-973613A0A887}" type="datetimeFigureOut">
              <a:rPr lang="fr-FR" smtClean="0"/>
              <a:t>13/09/2017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3650052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DCAABFF-8E7A-412E-AD0D-973613A0A887}" type="datetimeFigureOut">
              <a:rPr lang="fr-FR" smtClean="0"/>
              <a:t>13/09/2017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2926707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DCAABFF-8E7A-412E-AD0D-973613A0A887}" type="datetimeFigureOut">
              <a:rPr lang="fr-FR" smtClean="0"/>
              <a:t>13/09/2017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443959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DCAABFF-8E7A-412E-AD0D-973613A0A887}" type="datetimeFigureOut">
              <a:rPr lang="fr-FR" smtClean="0"/>
              <a:t>13/09/2017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925846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DCAABFF-8E7A-412E-AD0D-973613A0A887}" type="datetimeFigureOut">
              <a:rPr lang="fr-FR" smtClean="0"/>
              <a:t>13/09/2017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383314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DCAABFF-8E7A-412E-AD0D-973613A0A887}" type="datetimeFigureOut">
              <a:rPr lang="fr-FR" smtClean="0"/>
              <a:t>13/09/2017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11252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DCAABFF-8E7A-412E-AD0D-973613A0A887}" type="datetimeFigureOut">
              <a:rPr lang="fr-FR" smtClean="0"/>
              <a:t>13/09/2017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CB859D4-FD1F-4ACF-8329-BAC83F5F4F07}" type="slidenum">
              <a:rPr lang="fr-FR" smtClean="0"/>
              <a:t>‹N°›</a:t>
            </a:fld>
            <a:endParaRPr lang="fr-FR"/>
          </a:p>
        </p:txBody>
      </p:sp>
    </p:spTree>
    <p:extLst>
      <p:ext uri="{BB962C8B-B14F-4D97-AF65-F5344CB8AC3E}">
        <p14:creationId xmlns:p14="http://schemas.microsoft.com/office/powerpoint/2010/main" val="203152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AABFF-8E7A-412E-AD0D-973613A0A887}" type="datetimeFigureOut">
              <a:rPr lang="fr-FR" smtClean="0"/>
              <a:t>13/09/2017</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B859D4-FD1F-4ACF-8329-BAC83F5F4F07}" type="slidenum">
              <a:rPr lang="fr-FR" smtClean="0"/>
              <a:t>‹N°›</a:t>
            </a:fld>
            <a:endParaRPr lang="fr-FR"/>
          </a:p>
        </p:txBody>
      </p:sp>
    </p:spTree>
    <p:extLst>
      <p:ext uri="{BB962C8B-B14F-4D97-AF65-F5344CB8AC3E}">
        <p14:creationId xmlns:p14="http://schemas.microsoft.com/office/powerpoint/2010/main" val="2689919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93.xml"/><Relationship Id="rId1" Type="http://schemas.openxmlformats.org/officeDocument/2006/relationships/slideLayout" Target="../slideLayouts/slideLayout2.xml"/><Relationship Id="rId4" Type="http://schemas.openxmlformats.org/officeDocument/2006/relationships/image" Target="../media/image110.png"/></Relationships>
</file>

<file path=ppt/slides/_rels/slide10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95.xml"/><Relationship Id="rId1" Type="http://schemas.openxmlformats.org/officeDocument/2006/relationships/slideLayout" Target="../slideLayouts/slideLayout2.xml"/><Relationship Id="rId4" Type="http://schemas.openxmlformats.org/officeDocument/2006/relationships/image" Target="../media/image112.png"/></Relationships>
</file>

<file path=ppt/slides/_rels/slide104.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1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6.jpeg"/><Relationship Id="rId10" Type="http://schemas.openxmlformats.org/officeDocument/2006/relationships/image" Target="../media/image17.png"/><Relationship Id="rId4" Type="http://schemas.openxmlformats.org/officeDocument/2006/relationships/image" Target="../media/image11.gif"/><Relationship Id="rId9" Type="http://schemas.openxmlformats.org/officeDocument/2006/relationships/image" Target="../media/image15.png"/></Relationships>
</file>

<file path=ppt/slides/_rels/slide21.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6.jpeg"/><Relationship Id="rId10" Type="http://schemas.openxmlformats.org/officeDocument/2006/relationships/image" Target="../media/image15.png"/><Relationship Id="rId4" Type="http://schemas.openxmlformats.org/officeDocument/2006/relationships/image" Target="../media/image11.gif"/><Relationship Id="rId9" Type="http://schemas.openxmlformats.org/officeDocument/2006/relationships/image" Target="../media/image14.png"/></Relationships>
</file>

<file path=ppt/slides/_rels/slide2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6.jpeg"/><Relationship Id="rId10" Type="http://schemas.openxmlformats.org/officeDocument/2006/relationships/image" Target="../media/image15.png"/><Relationship Id="rId4" Type="http://schemas.openxmlformats.org/officeDocument/2006/relationships/image" Target="../media/image11.gif"/><Relationship Id="rId9" Type="http://schemas.openxmlformats.org/officeDocument/2006/relationships/image" Target="../media/image14.png"/></Relationships>
</file>

<file path=ppt/slides/_rels/slide23.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6.jpeg"/><Relationship Id="rId10" Type="http://schemas.openxmlformats.org/officeDocument/2006/relationships/image" Target="../media/image15.png"/><Relationship Id="rId4" Type="http://schemas.openxmlformats.org/officeDocument/2006/relationships/image" Target="../media/image11.gif"/><Relationship Id="rId9" Type="http://schemas.openxmlformats.org/officeDocument/2006/relationships/image" Target="../media/image14.png"/><Relationship Id="rId1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2.pn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6.jpeg"/><Relationship Id="rId15" Type="http://schemas.openxmlformats.org/officeDocument/2006/relationships/image" Target="../media/image23.png"/><Relationship Id="rId10" Type="http://schemas.openxmlformats.org/officeDocument/2006/relationships/image" Target="../media/image15.png"/><Relationship Id="rId4" Type="http://schemas.openxmlformats.org/officeDocument/2006/relationships/image" Target="../media/image11.gif"/><Relationship Id="rId9" Type="http://schemas.openxmlformats.org/officeDocument/2006/relationships/image" Target="../media/image14.png"/><Relationship Id="rId14" Type="http://schemas.openxmlformats.org/officeDocument/2006/relationships/image" Target="../media/image20.png"/></Relationships>
</file>

<file path=ppt/slides/_rels/slide25.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2.png"/><Relationship Id="rId18" Type="http://schemas.openxmlformats.org/officeDocument/2006/relationships/image" Target="../media/image26.jpe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9.png"/><Relationship Id="rId17" Type="http://schemas.openxmlformats.org/officeDocument/2006/relationships/image" Target="../media/image25.jpeg"/><Relationship Id="rId2" Type="http://schemas.openxmlformats.org/officeDocument/2006/relationships/notesSlide" Target="../notesSlides/notesSlide23.xml"/><Relationship Id="rId16"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6.jpeg"/><Relationship Id="rId15" Type="http://schemas.openxmlformats.org/officeDocument/2006/relationships/image" Target="../media/image23.png"/><Relationship Id="rId10" Type="http://schemas.openxmlformats.org/officeDocument/2006/relationships/image" Target="../media/image15.png"/><Relationship Id="rId19" Type="http://schemas.openxmlformats.org/officeDocument/2006/relationships/image" Target="../media/image27.png"/><Relationship Id="rId4" Type="http://schemas.openxmlformats.org/officeDocument/2006/relationships/image" Target="../media/image11.gif"/><Relationship Id="rId9" Type="http://schemas.openxmlformats.org/officeDocument/2006/relationships/image" Target="../media/image14.png"/><Relationship Id="rId14" Type="http://schemas.openxmlformats.org/officeDocument/2006/relationships/image" Target="../media/image20.png"/></Relationships>
</file>

<file path=ppt/slides/_rels/slide26.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2.png"/><Relationship Id="rId18" Type="http://schemas.openxmlformats.org/officeDocument/2006/relationships/image" Target="../media/image26.jpeg"/><Relationship Id="rId3" Type="http://schemas.openxmlformats.org/officeDocument/2006/relationships/image" Target="../media/image10.png"/><Relationship Id="rId21" Type="http://schemas.openxmlformats.org/officeDocument/2006/relationships/image" Target="../media/image29.jpeg"/><Relationship Id="rId7" Type="http://schemas.openxmlformats.org/officeDocument/2006/relationships/image" Target="../media/image13.png"/><Relationship Id="rId12" Type="http://schemas.openxmlformats.org/officeDocument/2006/relationships/image" Target="../media/image19.png"/><Relationship Id="rId17" Type="http://schemas.openxmlformats.org/officeDocument/2006/relationships/image" Target="../media/image25.jpeg"/><Relationship Id="rId2" Type="http://schemas.openxmlformats.org/officeDocument/2006/relationships/notesSlide" Target="../notesSlides/notesSlide24.xml"/><Relationship Id="rId16" Type="http://schemas.openxmlformats.org/officeDocument/2006/relationships/image" Target="../media/image24.png"/><Relationship Id="rId20"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6.jpeg"/><Relationship Id="rId15" Type="http://schemas.openxmlformats.org/officeDocument/2006/relationships/image" Target="../media/image23.png"/><Relationship Id="rId10" Type="http://schemas.openxmlformats.org/officeDocument/2006/relationships/image" Target="../media/image15.png"/><Relationship Id="rId19" Type="http://schemas.openxmlformats.org/officeDocument/2006/relationships/image" Target="../media/image27.png"/><Relationship Id="rId4" Type="http://schemas.openxmlformats.org/officeDocument/2006/relationships/image" Target="../media/image11.gif"/><Relationship Id="rId9" Type="http://schemas.openxmlformats.org/officeDocument/2006/relationships/image" Target="../media/image14.png"/><Relationship Id="rId14" Type="http://schemas.openxmlformats.org/officeDocument/2006/relationships/image" Target="../media/image20.png"/></Relationships>
</file>

<file path=ppt/slides/_rels/slide27.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2.png"/><Relationship Id="rId18" Type="http://schemas.openxmlformats.org/officeDocument/2006/relationships/image" Target="../media/image26.jpeg"/><Relationship Id="rId3" Type="http://schemas.openxmlformats.org/officeDocument/2006/relationships/image" Target="../media/image10.png"/><Relationship Id="rId21" Type="http://schemas.openxmlformats.org/officeDocument/2006/relationships/image" Target="../media/image28.png"/><Relationship Id="rId7" Type="http://schemas.openxmlformats.org/officeDocument/2006/relationships/image" Target="../media/image13.png"/><Relationship Id="rId12" Type="http://schemas.openxmlformats.org/officeDocument/2006/relationships/image" Target="../media/image19.png"/><Relationship Id="rId17" Type="http://schemas.openxmlformats.org/officeDocument/2006/relationships/image" Target="../media/image25.jpeg"/><Relationship Id="rId25" Type="http://schemas.openxmlformats.org/officeDocument/2006/relationships/image" Target="../media/image33.gif"/><Relationship Id="rId2" Type="http://schemas.openxmlformats.org/officeDocument/2006/relationships/notesSlide" Target="../notesSlides/notesSlide25.xml"/><Relationship Id="rId16" Type="http://schemas.openxmlformats.org/officeDocument/2006/relationships/image" Target="../media/image24.png"/><Relationship Id="rId20"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2.png"/><Relationship Id="rId5" Type="http://schemas.openxmlformats.org/officeDocument/2006/relationships/image" Target="../media/image16.jpeg"/><Relationship Id="rId15" Type="http://schemas.openxmlformats.org/officeDocument/2006/relationships/image" Target="../media/image23.png"/><Relationship Id="rId23" Type="http://schemas.openxmlformats.org/officeDocument/2006/relationships/image" Target="../media/image29.jpeg"/><Relationship Id="rId10" Type="http://schemas.openxmlformats.org/officeDocument/2006/relationships/image" Target="../media/image15.png"/><Relationship Id="rId19" Type="http://schemas.openxmlformats.org/officeDocument/2006/relationships/image" Target="../media/image27.png"/><Relationship Id="rId4" Type="http://schemas.openxmlformats.org/officeDocument/2006/relationships/image" Target="../media/image11.gif"/><Relationship Id="rId9" Type="http://schemas.openxmlformats.org/officeDocument/2006/relationships/image" Target="../media/image14.png"/><Relationship Id="rId14" Type="http://schemas.openxmlformats.org/officeDocument/2006/relationships/image" Target="../media/image20.png"/><Relationship Id="rId22" Type="http://schemas.openxmlformats.org/officeDocument/2006/relationships/image" Target="../media/image31.jpeg"/></Relationships>
</file>

<file path=ppt/slides/_rels/slide28.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2.png"/><Relationship Id="rId18" Type="http://schemas.openxmlformats.org/officeDocument/2006/relationships/image" Target="../media/image26.jpeg"/><Relationship Id="rId26" Type="http://schemas.openxmlformats.org/officeDocument/2006/relationships/image" Target="../media/image31.jpeg"/><Relationship Id="rId3" Type="http://schemas.openxmlformats.org/officeDocument/2006/relationships/image" Target="../media/image10.png"/><Relationship Id="rId21" Type="http://schemas.openxmlformats.org/officeDocument/2006/relationships/image" Target="../media/image34.jpeg"/><Relationship Id="rId7" Type="http://schemas.openxmlformats.org/officeDocument/2006/relationships/image" Target="../media/image13.png"/><Relationship Id="rId12" Type="http://schemas.openxmlformats.org/officeDocument/2006/relationships/image" Target="../media/image19.png"/><Relationship Id="rId17" Type="http://schemas.openxmlformats.org/officeDocument/2006/relationships/image" Target="../media/image25.jpeg"/><Relationship Id="rId25" Type="http://schemas.openxmlformats.org/officeDocument/2006/relationships/image" Target="../media/image36.jpeg"/><Relationship Id="rId2" Type="http://schemas.openxmlformats.org/officeDocument/2006/relationships/notesSlide" Target="../notesSlides/notesSlide26.xml"/><Relationship Id="rId16" Type="http://schemas.openxmlformats.org/officeDocument/2006/relationships/image" Target="../media/image24.png"/><Relationship Id="rId20" Type="http://schemas.openxmlformats.org/officeDocument/2006/relationships/image" Target="../media/image30.png"/><Relationship Id="rId29"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5.png"/><Relationship Id="rId5" Type="http://schemas.openxmlformats.org/officeDocument/2006/relationships/image" Target="../media/image16.jpeg"/><Relationship Id="rId15" Type="http://schemas.openxmlformats.org/officeDocument/2006/relationships/image" Target="../media/image23.png"/><Relationship Id="rId23" Type="http://schemas.openxmlformats.org/officeDocument/2006/relationships/image" Target="../media/image28.png"/><Relationship Id="rId28" Type="http://schemas.openxmlformats.org/officeDocument/2006/relationships/image" Target="../media/image29.jpeg"/><Relationship Id="rId10" Type="http://schemas.openxmlformats.org/officeDocument/2006/relationships/image" Target="../media/image15.png"/><Relationship Id="rId19" Type="http://schemas.openxmlformats.org/officeDocument/2006/relationships/image" Target="../media/image27.png"/><Relationship Id="rId4" Type="http://schemas.openxmlformats.org/officeDocument/2006/relationships/image" Target="../media/image11.gif"/><Relationship Id="rId9" Type="http://schemas.openxmlformats.org/officeDocument/2006/relationships/image" Target="../media/image14.png"/><Relationship Id="rId14" Type="http://schemas.openxmlformats.org/officeDocument/2006/relationships/image" Target="../media/image20.png"/><Relationship Id="rId22" Type="http://schemas.openxmlformats.org/officeDocument/2006/relationships/image" Target="../media/image33.gif"/><Relationship Id="rId27" Type="http://schemas.openxmlformats.org/officeDocument/2006/relationships/image" Target="../media/image3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hyperlink" Target="https://vimeo.com/80867870"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3.gi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5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5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5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5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6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57.jpeg"/><Relationship Id="rId4" Type="http://schemas.openxmlformats.org/officeDocument/2006/relationships/image" Target="../media/image56.jpeg"/></Relationships>
</file>

<file path=ppt/slides/_rels/slide6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63.xml.rels><?xml version="1.0" encoding="UTF-8" standalone="yes"?>
<Relationships xmlns="http://schemas.openxmlformats.org/package/2006/relationships"><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64.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6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6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jpeg"/></Relationships>
</file>

<file path=ppt/slides/_rels/slide6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mailto:melanie.marcel@soscience.org" TargetMode="External"/><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5.gif"/><Relationship Id="rId7" Type="http://schemas.openxmlformats.org/officeDocument/2006/relationships/image" Target="../media/image78.gif"/><Relationship Id="rId2" Type="http://schemas.openxmlformats.org/officeDocument/2006/relationships/notesSlide" Target="../notesSlides/notesSlide68.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77.png"/><Relationship Id="rId4" Type="http://schemas.openxmlformats.org/officeDocument/2006/relationships/image" Target="../media/image76.png"/></Relationships>
</file>

<file path=ppt/slides/_rels/slide71.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82.png"/><Relationship Id="rId4" Type="http://schemas.openxmlformats.org/officeDocument/2006/relationships/image" Target="../media/image81.jpeg"/></Relationships>
</file>

<file path=ppt/slides/_rels/slide72.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3.png"/><Relationship Id="rId7" Type="http://schemas.openxmlformats.org/officeDocument/2006/relationships/image" Target="../media/image75.gif"/><Relationship Id="rId2" Type="http://schemas.openxmlformats.org/officeDocument/2006/relationships/notesSlide" Target="../notesSlides/notesSlide69.xml"/><Relationship Id="rId1" Type="http://schemas.openxmlformats.org/officeDocument/2006/relationships/slideLayout" Target="../slideLayouts/slideLayout12.xml"/><Relationship Id="rId6" Type="http://schemas.openxmlformats.org/officeDocument/2006/relationships/image" Target="../media/image86.jpeg"/><Relationship Id="rId11" Type="http://schemas.openxmlformats.org/officeDocument/2006/relationships/image" Target="../media/image1.png"/><Relationship Id="rId5" Type="http://schemas.openxmlformats.org/officeDocument/2006/relationships/image" Target="../media/image85.png"/><Relationship Id="rId10" Type="http://schemas.microsoft.com/office/2007/relationships/hdphoto" Target="../media/hdphoto1.wdp"/><Relationship Id="rId4" Type="http://schemas.openxmlformats.org/officeDocument/2006/relationships/image" Target="../media/image84.jpeg"/><Relationship Id="rId9" Type="http://schemas.openxmlformats.org/officeDocument/2006/relationships/image" Target="../media/image88.png"/></Relationships>
</file>

<file path=ppt/slides/_rels/slide7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hyperlink" Target="mailto:melanie.marcel@soscience.org" TargetMode="Externa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74.png"/></Relationships>
</file>

<file path=ppt/slides/_rels/slide74.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8509" y="1712466"/>
            <a:ext cx="10058400" cy="3319961"/>
          </a:xfrm>
          <a:prstGeom prst="rect">
            <a:avLst/>
          </a:prstGeom>
        </p:spPr>
      </p:pic>
    </p:spTree>
    <p:extLst>
      <p:ext uri="{BB962C8B-B14F-4D97-AF65-F5344CB8AC3E}">
        <p14:creationId xmlns:p14="http://schemas.microsoft.com/office/powerpoint/2010/main" val="2546989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ustainabilitynext.in/wp-content/uploads/2015/09/drought.jpg"/>
          <p:cNvPicPr>
            <a:picLocks noChangeAspect="1" noChangeArrowheads="1"/>
          </p:cNvPicPr>
          <p:nvPr/>
        </p:nvPicPr>
        <p:blipFill rotWithShape="1">
          <a:blip r:embed="rId3">
            <a:extLst>
              <a:ext uri="{28A0092B-C50C-407E-A947-70E740481C1C}">
                <a14:useLocalDpi xmlns:a14="http://schemas.microsoft.com/office/drawing/2010/main" val="0"/>
              </a:ext>
            </a:extLst>
          </a:blip>
          <a:srcRect r="8571"/>
          <a:stretch/>
        </p:blipFill>
        <p:spPr bwMode="auto">
          <a:xfrm>
            <a:off x="0" y="0"/>
            <a:ext cx="12192000" cy="7181851"/>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a:xfrm>
            <a:off x="0" y="1"/>
            <a:ext cx="12192000" cy="7181850"/>
          </a:xfrm>
          <a:solidFill>
            <a:srgbClr val="F8F8F8">
              <a:alpha val="60000"/>
            </a:srgbClr>
          </a:solidFill>
        </p:spPr>
        <p:txBody>
          <a:bodyPr>
            <a:normAutofit/>
          </a:bodyPr>
          <a:lstStyle/>
          <a:p>
            <a:pPr algn="ctr"/>
            <a:r>
              <a:rPr lang="fr-FR" sz="4000" b="1" dirty="0" smtClean="0">
                <a:solidFill>
                  <a:srgbClr val="212879"/>
                </a:solidFill>
                <a:latin typeface="Proxima Nova" charset="0"/>
                <a:ea typeface="Proxima Nova" charset="0"/>
                <a:cs typeface="Proxima Nova" charset="0"/>
              </a:rPr>
              <a:t>Water </a:t>
            </a:r>
            <a:r>
              <a:rPr lang="fr-FR" sz="4000" b="1" dirty="0" err="1" smtClean="0">
                <a:solidFill>
                  <a:srgbClr val="212879"/>
                </a:solidFill>
                <a:latin typeface="Proxima Nova" charset="0"/>
                <a:ea typeface="Proxima Nova" charset="0"/>
                <a:cs typeface="Proxima Nova" charset="0"/>
              </a:rPr>
              <a:t>scarcity</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is</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impacting</a:t>
            </a:r>
            <a:r>
              <a:rPr lang="fr-FR" sz="4000" b="1" dirty="0" smtClean="0">
                <a:solidFill>
                  <a:srgbClr val="212879"/>
                </a:solidFill>
                <a:latin typeface="Proxima Nova" charset="0"/>
                <a:ea typeface="Proxima Nova" charset="0"/>
                <a:cs typeface="Proxima Nova" charset="0"/>
              </a:rPr>
              <a:t> </a:t>
            </a:r>
            <a:br>
              <a:rPr lang="fr-FR" sz="4000" b="1" dirty="0" smtClean="0">
                <a:solidFill>
                  <a:srgbClr val="212879"/>
                </a:solidFill>
                <a:latin typeface="Proxima Nova" charset="0"/>
                <a:ea typeface="Proxima Nova" charset="0"/>
                <a:cs typeface="Proxima Nova" charset="0"/>
              </a:rPr>
            </a:br>
            <a:r>
              <a:rPr lang="fr-FR" sz="4000" b="1" dirty="0" smtClean="0">
                <a:solidFill>
                  <a:srgbClr val="212879"/>
                </a:solidFill>
                <a:latin typeface="Proxima Nova" charset="0"/>
                <a:ea typeface="Proxima Nova" charset="0"/>
                <a:cs typeface="Proxima Nova" charset="0"/>
              </a:rPr>
              <a:t>40% of global population </a:t>
            </a:r>
            <a:br>
              <a:rPr lang="fr-FR" sz="4000" b="1" dirty="0" smtClean="0">
                <a:solidFill>
                  <a:srgbClr val="212879"/>
                </a:solidFill>
                <a:latin typeface="Proxima Nova" charset="0"/>
                <a:ea typeface="Proxima Nova" charset="0"/>
                <a:cs typeface="Proxima Nova" charset="0"/>
              </a:rPr>
            </a:br>
            <a:r>
              <a:rPr lang="fr-FR" sz="4000" b="1" dirty="0" smtClean="0">
                <a:solidFill>
                  <a:srgbClr val="212879"/>
                </a:solidFill>
                <a:latin typeface="Proxima Nova" charset="0"/>
                <a:ea typeface="Proxima Nova" charset="0"/>
                <a:cs typeface="Proxima Nova" charset="0"/>
              </a:rPr>
              <a:t>(</a:t>
            </a:r>
            <a:r>
              <a:rPr lang="fr-FR" sz="4000" b="1" dirty="0" err="1" smtClean="0">
                <a:solidFill>
                  <a:srgbClr val="212879"/>
                </a:solidFill>
                <a:latin typeface="Proxima Nova" charset="0"/>
                <a:ea typeface="Proxima Nova" charset="0"/>
                <a:cs typeface="Proxima Nova" charset="0"/>
              </a:rPr>
              <a:t>rising</a:t>
            </a:r>
            <a:r>
              <a:rPr lang="fr-FR" sz="4000" b="1" dirty="0" smtClean="0">
                <a:solidFill>
                  <a:srgbClr val="212879"/>
                </a:solidFill>
                <a:latin typeface="Proxima Nova" charset="0"/>
                <a:ea typeface="Proxima Nova" charset="0"/>
                <a:cs typeface="Proxima Nova" charset="0"/>
              </a:rPr>
              <a:t>)</a:t>
            </a:r>
          </a:p>
        </p:txBody>
      </p:sp>
    </p:spTree>
    <p:extLst>
      <p:ext uri="{BB962C8B-B14F-4D97-AF65-F5344CB8AC3E}">
        <p14:creationId xmlns:p14="http://schemas.microsoft.com/office/powerpoint/2010/main" val="175616804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a:solidFill>
                  <a:srgbClr val="212879"/>
                </a:solidFill>
                <a:latin typeface="Proxima Nova" charset="0"/>
                <a:ea typeface="Proxima Nova" charset="0"/>
                <a:cs typeface="Proxima Nova" charset="0"/>
              </a:rPr>
              <a:t>BoP </a:t>
            </a:r>
            <a:r>
              <a:rPr lang="fr-FR" sz="3600" b="1" dirty="0" err="1">
                <a:solidFill>
                  <a:srgbClr val="212879"/>
                </a:solidFill>
                <a:latin typeface="Proxima Nova" charset="0"/>
                <a:ea typeface="Proxima Nova" charset="0"/>
                <a:cs typeface="Proxima Nova" charset="0"/>
              </a:rPr>
              <a:t>Market</a:t>
            </a:r>
            <a:r>
              <a:rPr lang="fr-FR" sz="3600" b="1" dirty="0">
                <a:solidFill>
                  <a:srgbClr val="212879"/>
                </a:solidFill>
                <a:latin typeface="Proxima Nova" charset="0"/>
                <a:ea typeface="Proxima Nova" charset="0"/>
                <a:cs typeface="Proxima Nova" charset="0"/>
              </a:rPr>
              <a:t> – </a:t>
            </a:r>
            <a:r>
              <a:rPr lang="fr-FR" sz="3600" b="1" dirty="0" err="1">
                <a:solidFill>
                  <a:srgbClr val="212879"/>
                </a:solidFill>
                <a:latin typeface="Proxima Nova" charset="0"/>
                <a:ea typeface="Proxima Nova" charset="0"/>
                <a:cs typeface="Proxima Nova" charset="0"/>
              </a:rPr>
              <a:t>Research</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context</a:t>
            </a:r>
            <a:endParaRPr lang="fr-FR" sz="3600" b="1" dirty="0">
              <a:solidFill>
                <a:srgbClr val="212879"/>
              </a:solidFill>
              <a:latin typeface="Proxima Nova" charset="0"/>
              <a:ea typeface="Proxima Nova" charset="0"/>
              <a:cs typeface="Proxima Nova" charset="0"/>
            </a:endParaRPr>
          </a:p>
        </p:txBody>
      </p:sp>
      <p:pic>
        <p:nvPicPr>
          <p:cNvPr id="9" name="Image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82368" y="1690688"/>
            <a:ext cx="9331036" cy="4855762"/>
          </a:xfrm>
          <a:prstGeom prst="rect">
            <a:avLst/>
          </a:prstGeom>
        </p:spPr>
      </p:pic>
    </p:spTree>
    <p:extLst>
      <p:ext uri="{BB962C8B-B14F-4D97-AF65-F5344CB8AC3E}">
        <p14:creationId xmlns:p14="http://schemas.microsoft.com/office/powerpoint/2010/main" val="4680568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a:solidFill>
                  <a:srgbClr val="212879"/>
                </a:solidFill>
                <a:latin typeface="Proxima Nova" charset="0"/>
                <a:ea typeface="Proxima Nova" charset="0"/>
                <a:cs typeface="Proxima Nova" charset="0"/>
              </a:rPr>
              <a:t>BoP </a:t>
            </a:r>
            <a:r>
              <a:rPr lang="fr-FR" sz="3600" b="1" dirty="0" err="1">
                <a:solidFill>
                  <a:srgbClr val="212879"/>
                </a:solidFill>
                <a:latin typeface="Proxima Nova" charset="0"/>
                <a:ea typeface="Proxima Nova" charset="0"/>
                <a:cs typeface="Proxima Nova" charset="0"/>
              </a:rPr>
              <a:t>Market</a:t>
            </a:r>
            <a:r>
              <a:rPr lang="fr-FR" sz="3600" b="1" dirty="0">
                <a:solidFill>
                  <a:srgbClr val="212879"/>
                </a:solidFill>
                <a:latin typeface="Proxima Nova" charset="0"/>
                <a:ea typeface="Proxima Nova" charset="0"/>
                <a:cs typeface="Proxima Nova" charset="0"/>
              </a:rPr>
              <a:t> – </a:t>
            </a:r>
            <a:r>
              <a:rPr lang="fr-FR" sz="3600" b="1" dirty="0" err="1">
                <a:solidFill>
                  <a:srgbClr val="212879"/>
                </a:solidFill>
                <a:latin typeface="Proxima Nova" charset="0"/>
                <a:ea typeface="Proxima Nova" charset="0"/>
                <a:cs typeface="Proxima Nova" charset="0"/>
              </a:rPr>
              <a:t>Research</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context</a:t>
            </a:r>
            <a:endParaRPr lang="fr-FR" sz="3600" b="1" dirty="0">
              <a:solidFill>
                <a:srgbClr val="212879"/>
              </a:solidFill>
              <a:latin typeface="Proxima Nova" charset="0"/>
              <a:ea typeface="Proxima Nova" charset="0"/>
              <a:cs typeface="Proxima Nova" charset="0"/>
            </a:endParaRPr>
          </a:p>
        </p:txBody>
      </p:sp>
      <p:pic>
        <p:nvPicPr>
          <p:cNvPr id="9" name="Image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82368" y="1690688"/>
            <a:ext cx="9331036" cy="4855762"/>
          </a:xfrm>
          <a:prstGeom prst="rect">
            <a:avLst/>
          </a:prstGeom>
        </p:spPr>
      </p:pic>
      <p:pic>
        <p:nvPicPr>
          <p:cNvPr id="5" name="Image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92033" y="1832243"/>
            <a:ext cx="9111705" cy="4572652"/>
          </a:xfrm>
          <a:prstGeom prst="rect">
            <a:avLst/>
          </a:prstGeom>
        </p:spPr>
      </p:pic>
    </p:spTree>
    <p:extLst>
      <p:ext uri="{BB962C8B-B14F-4D97-AF65-F5344CB8AC3E}">
        <p14:creationId xmlns:p14="http://schemas.microsoft.com/office/powerpoint/2010/main" val="35124410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a:solidFill>
                  <a:srgbClr val="212879"/>
                </a:solidFill>
                <a:latin typeface="Proxima Nova" charset="0"/>
                <a:ea typeface="Proxima Nova" charset="0"/>
                <a:cs typeface="Proxima Nova" charset="0"/>
              </a:rPr>
              <a:t>BoP </a:t>
            </a:r>
            <a:r>
              <a:rPr lang="fr-FR" sz="3600" b="1" dirty="0" err="1">
                <a:solidFill>
                  <a:srgbClr val="212879"/>
                </a:solidFill>
                <a:latin typeface="Proxima Nova" charset="0"/>
                <a:ea typeface="Proxima Nova" charset="0"/>
                <a:cs typeface="Proxima Nova" charset="0"/>
              </a:rPr>
              <a:t>Market</a:t>
            </a:r>
            <a:r>
              <a:rPr lang="fr-FR" sz="3600" b="1" dirty="0">
                <a:solidFill>
                  <a:srgbClr val="212879"/>
                </a:solidFill>
                <a:latin typeface="Proxima Nova" charset="0"/>
                <a:ea typeface="Proxima Nova" charset="0"/>
                <a:cs typeface="Proxima Nova" charset="0"/>
              </a:rPr>
              <a:t> – </a:t>
            </a:r>
            <a:r>
              <a:rPr lang="fr-FR" sz="3600" b="1" dirty="0" err="1">
                <a:solidFill>
                  <a:srgbClr val="212879"/>
                </a:solidFill>
                <a:latin typeface="Proxima Nova" charset="0"/>
                <a:ea typeface="Proxima Nova" charset="0"/>
                <a:cs typeface="Proxima Nova" charset="0"/>
              </a:rPr>
              <a:t>Research</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context</a:t>
            </a:r>
            <a:endParaRPr lang="fr-FR" sz="3600" b="1" dirty="0">
              <a:solidFill>
                <a:srgbClr val="212879"/>
              </a:solidFill>
              <a:latin typeface="Proxima Nova" charset="0"/>
              <a:ea typeface="Proxima Nova" charset="0"/>
              <a:cs typeface="Proxima Nova" charset="0"/>
            </a:endParaRPr>
          </a:p>
        </p:txBody>
      </p:sp>
      <p:pic>
        <p:nvPicPr>
          <p:cNvPr id="8" name="Image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38200" y="2075900"/>
            <a:ext cx="10432239" cy="3826137"/>
          </a:xfrm>
          <a:prstGeom prst="rect">
            <a:avLst/>
          </a:prstGeom>
        </p:spPr>
      </p:pic>
    </p:spTree>
    <p:extLst>
      <p:ext uri="{BB962C8B-B14F-4D97-AF65-F5344CB8AC3E}">
        <p14:creationId xmlns:p14="http://schemas.microsoft.com/office/powerpoint/2010/main" val="395299712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a:solidFill>
                  <a:srgbClr val="212879"/>
                </a:solidFill>
                <a:latin typeface="Proxima Nova" charset="0"/>
                <a:ea typeface="Proxima Nova" charset="0"/>
                <a:cs typeface="Proxima Nova" charset="0"/>
              </a:rPr>
              <a:t>BoP </a:t>
            </a:r>
            <a:r>
              <a:rPr lang="fr-FR" sz="3600" b="1" dirty="0" err="1">
                <a:solidFill>
                  <a:srgbClr val="212879"/>
                </a:solidFill>
                <a:latin typeface="Proxima Nova" charset="0"/>
                <a:ea typeface="Proxima Nova" charset="0"/>
                <a:cs typeface="Proxima Nova" charset="0"/>
              </a:rPr>
              <a:t>Market</a:t>
            </a:r>
            <a:r>
              <a:rPr lang="fr-FR" sz="3600" b="1" dirty="0">
                <a:solidFill>
                  <a:srgbClr val="212879"/>
                </a:solidFill>
                <a:latin typeface="Proxima Nova" charset="0"/>
                <a:ea typeface="Proxima Nova" charset="0"/>
                <a:cs typeface="Proxima Nova" charset="0"/>
              </a:rPr>
              <a:t> – </a:t>
            </a:r>
            <a:r>
              <a:rPr lang="fr-FR" sz="3600" b="1" dirty="0" err="1">
                <a:solidFill>
                  <a:srgbClr val="212879"/>
                </a:solidFill>
                <a:latin typeface="Proxima Nova" charset="0"/>
                <a:ea typeface="Proxima Nova" charset="0"/>
                <a:cs typeface="Proxima Nova" charset="0"/>
              </a:rPr>
              <a:t>Research</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context</a:t>
            </a:r>
            <a:endParaRPr lang="fr-FR" sz="3600" b="1" dirty="0">
              <a:solidFill>
                <a:srgbClr val="212879"/>
              </a:solidFill>
              <a:latin typeface="Proxima Nova" charset="0"/>
              <a:ea typeface="Proxima Nova" charset="0"/>
              <a:cs typeface="Proxima Nova" charset="0"/>
            </a:endParaRPr>
          </a:p>
        </p:txBody>
      </p:sp>
      <p:pic>
        <p:nvPicPr>
          <p:cNvPr id="8" name="Image 7"/>
          <p:cNvPicPr>
            <a:picLocks noChangeAspect="1"/>
          </p:cNvPicPr>
          <p:nvPr/>
        </p:nvPicPr>
        <p:blipFill rotWithShape="1">
          <a:blip r:embed="rId3"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838200" y="2075900"/>
            <a:ext cx="10432239" cy="3826137"/>
          </a:xfrm>
          <a:prstGeom prst="rect">
            <a:avLst/>
          </a:prstGeom>
        </p:spPr>
      </p:pic>
      <p:pic>
        <p:nvPicPr>
          <p:cNvPr id="10" name="Imag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332308" y="1597918"/>
            <a:ext cx="7444021" cy="4782100"/>
          </a:xfrm>
          <a:prstGeom prst="rect">
            <a:avLst/>
          </a:prstGeom>
        </p:spPr>
      </p:pic>
    </p:spTree>
    <p:extLst>
      <p:ext uri="{BB962C8B-B14F-4D97-AF65-F5344CB8AC3E}">
        <p14:creationId xmlns:p14="http://schemas.microsoft.com/office/powerpoint/2010/main" val="118193893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Laura Magro, Boursière L'Oréal-UNESCO France 2015 | par L'Oréal-UNESCO For Women in Scienc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675475" y="2085171"/>
            <a:ext cx="4841050" cy="3222325"/>
          </a:xfrm>
          <a:prstGeom prst="rect">
            <a:avLst/>
          </a:prstGeom>
          <a:noFill/>
          <a:extLst>
            <a:ext uri="{909E8E84-426E-40DD-AFC4-6F175D3DCCD1}">
              <a14:hiddenFill xmlns:a14="http://schemas.microsoft.com/office/drawing/2010/main">
                <a:solidFill>
                  <a:srgbClr val="FFFFFF"/>
                </a:solidFill>
              </a14:hiddenFill>
            </a:ext>
          </a:extLst>
        </p:spPr>
      </p:pic>
      <p:sp>
        <p:nvSpPr>
          <p:cNvPr id="7" name="Titre 1"/>
          <p:cNvSpPr>
            <a:spLocks noGrp="1"/>
          </p:cNvSpPr>
          <p:nvPr>
            <p:ph type="title"/>
          </p:nvPr>
        </p:nvSpPr>
        <p:spPr>
          <a:xfrm>
            <a:off x="838200" y="365125"/>
            <a:ext cx="10515600" cy="1325563"/>
          </a:xfrm>
        </p:spPr>
        <p:txBody>
          <a:bodyPr>
            <a:normAutofit/>
          </a:bodyPr>
          <a:lstStyle/>
          <a:p>
            <a:r>
              <a:rPr lang="en-US" sz="3600" b="1" dirty="0">
                <a:solidFill>
                  <a:srgbClr val="212879"/>
                </a:solidFill>
                <a:latin typeface="Proxima Nova" charset="0"/>
                <a:ea typeface="Proxima Nova" charset="0"/>
                <a:cs typeface="Proxima Nova" charset="0"/>
              </a:rPr>
              <a:t>Research </a:t>
            </a:r>
            <a:r>
              <a:rPr lang="en-US" sz="3600" b="1" dirty="0" smtClean="0">
                <a:solidFill>
                  <a:srgbClr val="212879"/>
                </a:solidFill>
                <a:latin typeface="Proxima Nova" charset="0"/>
                <a:ea typeface="Proxima Nova" charset="0"/>
                <a:cs typeface="Proxima Nova" charset="0"/>
              </a:rPr>
              <a:t>for </a:t>
            </a:r>
            <a:r>
              <a:rPr lang="en-US" sz="3600" b="1" dirty="0">
                <a:solidFill>
                  <a:srgbClr val="212879"/>
                </a:solidFill>
                <a:latin typeface="Proxima Nova" charset="0"/>
                <a:ea typeface="Proxima Nova" charset="0"/>
                <a:cs typeface="Proxima Nova" charset="0"/>
              </a:rPr>
              <a:t>Bottom of the Pyramid contexts</a:t>
            </a:r>
            <a:endParaRPr lang="fr-FR" sz="3600" b="1" dirty="0">
              <a:solidFill>
                <a:srgbClr val="212879"/>
              </a:solidFill>
              <a:latin typeface="Proxima Nova" charset="0"/>
              <a:ea typeface="Proxima Nova" charset="0"/>
              <a:cs typeface="Proxima Nova" charset="0"/>
            </a:endParaRPr>
          </a:p>
        </p:txBody>
      </p:sp>
    </p:spTree>
    <p:extLst>
      <p:ext uri="{BB962C8B-B14F-4D97-AF65-F5344CB8AC3E}">
        <p14:creationId xmlns:p14="http://schemas.microsoft.com/office/powerpoint/2010/main" val="277816794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sz="3600" b="1" dirty="0">
                <a:solidFill>
                  <a:srgbClr val="212879"/>
                </a:solidFill>
                <a:latin typeface="Proxima Nova" charset="0"/>
                <a:ea typeface="Proxima Nova" charset="0"/>
                <a:cs typeface="Proxima Nova" charset="0"/>
              </a:rPr>
              <a:t>Research </a:t>
            </a:r>
            <a:r>
              <a:rPr lang="en-US" sz="3600" b="1" dirty="0" smtClean="0">
                <a:solidFill>
                  <a:srgbClr val="212879"/>
                </a:solidFill>
                <a:latin typeface="Proxima Nova" charset="0"/>
                <a:ea typeface="Proxima Nova" charset="0"/>
                <a:cs typeface="Proxima Nova" charset="0"/>
              </a:rPr>
              <a:t>for </a:t>
            </a:r>
            <a:r>
              <a:rPr lang="en-US" sz="3600" b="1" dirty="0">
                <a:solidFill>
                  <a:srgbClr val="212879"/>
                </a:solidFill>
                <a:latin typeface="Proxima Nova" charset="0"/>
                <a:ea typeface="Proxima Nova" charset="0"/>
                <a:cs typeface="Proxima Nova" charset="0"/>
              </a:rPr>
              <a:t>Bottom of the Pyramid contexts</a:t>
            </a:r>
            <a:endParaRPr lang="fr-FR" sz="3600" b="1" dirty="0">
              <a:solidFill>
                <a:srgbClr val="212879"/>
              </a:solidFill>
              <a:latin typeface="Proxima Nova" charset="0"/>
              <a:ea typeface="Proxima Nova" charset="0"/>
              <a:cs typeface="Proxima Nova" charset="0"/>
            </a:endParaRPr>
          </a:p>
        </p:txBody>
      </p:sp>
      <p:sp>
        <p:nvSpPr>
          <p:cNvPr id="3" name="Espace réservé du contenu 2"/>
          <p:cNvSpPr>
            <a:spLocks noGrp="1"/>
          </p:cNvSpPr>
          <p:nvPr>
            <p:ph idx="1"/>
          </p:nvPr>
        </p:nvSpPr>
        <p:spPr/>
        <p:txBody>
          <a:bodyPr>
            <a:normAutofit fontScale="62500" lnSpcReduction="20000"/>
          </a:bodyPr>
          <a:lstStyle/>
          <a:p>
            <a:r>
              <a:rPr lang="fr-FR" dirty="0" smtClean="0"/>
              <a:t>A </a:t>
            </a:r>
            <a:r>
              <a:rPr lang="fr-FR" dirty="0" err="1" smtClean="0"/>
              <a:t>flawed</a:t>
            </a:r>
            <a:r>
              <a:rPr lang="fr-FR" dirty="0" smtClean="0"/>
              <a:t> system of innovation</a:t>
            </a:r>
          </a:p>
          <a:p>
            <a:pPr marL="0" indent="0">
              <a:buNone/>
            </a:pPr>
            <a:endParaRPr lang="fr-FR" dirty="0"/>
          </a:p>
          <a:p>
            <a:pPr marL="0" indent="0">
              <a:buNone/>
            </a:pPr>
            <a:r>
              <a:rPr lang="fr-FR" dirty="0" smtClean="0"/>
              <a:t>2010, Journal of </a:t>
            </a:r>
            <a:r>
              <a:rPr lang="fr-FR" dirty="0" err="1" smtClean="0"/>
              <a:t>Clinical</a:t>
            </a:r>
            <a:r>
              <a:rPr lang="fr-FR" dirty="0" smtClean="0"/>
              <a:t> </a:t>
            </a:r>
            <a:r>
              <a:rPr lang="fr-FR" dirty="0" err="1" smtClean="0"/>
              <a:t>Oncology</a:t>
            </a:r>
            <a:r>
              <a:rPr lang="fr-FR" dirty="0" smtClean="0"/>
              <a:t>: </a:t>
            </a:r>
            <a:r>
              <a:rPr lang="fr-FR" dirty="0" err="1" smtClean="0"/>
              <a:t>aspirin</a:t>
            </a:r>
            <a:r>
              <a:rPr lang="fr-FR" dirty="0" smtClean="0"/>
              <a:t> 1x/</a:t>
            </a:r>
            <a:r>
              <a:rPr lang="fr-FR" dirty="0" err="1" smtClean="0"/>
              <a:t>week</a:t>
            </a:r>
            <a:r>
              <a:rPr lang="fr-FR" dirty="0" smtClean="0"/>
              <a:t> </a:t>
            </a:r>
            <a:r>
              <a:rPr lang="fr-FR" dirty="0" err="1" smtClean="0"/>
              <a:t>could</a:t>
            </a:r>
            <a:r>
              <a:rPr lang="fr-FR" dirty="0" smtClean="0"/>
              <a:t> </a:t>
            </a:r>
            <a:r>
              <a:rPr lang="fr-FR" dirty="0" err="1" smtClean="0"/>
              <a:t>reduce</a:t>
            </a:r>
            <a:r>
              <a:rPr lang="fr-FR" dirty="0" smtClean="0"/>
              <a:t> </a:t>
            </a:r>
            <a:r>
              <a:rPr lang="fr-FR" dirty="0" err="1" smtClean="0"/>
              <a:t>death</a:t>
            </a:r>
            <a:r>
              <a:rPr lang="fr-FR" dirty="0" smtClean="0"/>
              <a:t> by 50% in </a:t>
            </a:r>
            <a:r>
              <a:rPr lang="fr-FR" dirty="0" err="1" smtClean="0"/>
              <a:t>breast</a:t>
            </a:r>
            <a:r>
              <a:rPr lang="fr-FR" dirty="0" smtClean="0"/>
              <a:t> cancer</a:t>
            </a:r>
          </a:p>
          <a:p>
            <a:pPr marL="0" indent="0">
              <a:buNone/>
            </a:pPr>
            <a:endParaRPr lang="fr-FR" dirty="0" smtClean="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endParaRPr lang="fr-FR" dirty="0" smtClean="0"/>
          </a:p>
          <a:p>
            <a:pPr marL="0" indent="0">
              <a:buNone/>
            </a:pPr>
            <a:r>
              <a:rPr lang="en-GB" dirty="0" smtClean="0"/>
              <a:t>Holmes, M. and W. Chen (2014), “A cancer treatment in your medicine cabinet?”, The New York Times, 05 Mai 2014</a:t>
            </a:r>
            <a:endParaRPr lang="fr-FR" dirty="0"/>
          </a:p>
        </p:txBody>
      </p:sp>
    </p:spTree>
    <p:extLst>
      <p:ext uri="{BB962C8B-B14F-4D97-AF65-F5344CB8AC3E}">
        <p14:creationId xmlns:p14="http://schemas.microsoft.com/office/powerpoint/2010/main" val="413351421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62500" lnSpcReduction="20000"/>
          </a:bodyPr>
          <a:lstStyle/>
          <a:p>
            <a:r>
              <a:rPr lang="fr-FR" dirty="0" smtClean="0"/>
              <a:t>A </a:t>
            </a:r>
            <a:r>
              <a:rPr lang="fr-FR" dirty="0" err="1" smtClean="0"/>
              <a:t>flawed</a:t>
            </a:r>
            <a:r>
              <a:rPr lang="fr-FR" dirty="0" smtClean="0"/>
              <a:t> system of innovation</a:t>
            </a:r>
          </a:p>
          <a:p>
            <a:pPr marL="0" indent="0">
              <a:buNone/>
            </a:pPr>
            <a:endParaRPr lang="fr-FR" dirty="0"/>
          </a:p>
          <a:p>
            <a:pPr marL="0" indent="0">
              <a:buNone/>
            </a:pPr>
            <a:r>
              <a:rPr lang="fr-FR" dirty="0" smtClean="0"/>
              <a:t>2010, Journal of </a:t>
            </a:r>
            <a:r>
              <a:rPr lang="fr-FR" dirty="0" err="1" smtClean="0"/>
              <a:t>Clinical</a:t>
            </a:r>
            <a:r>
              <a:rPr lang="fr-FR" dirty="0" smtClean="0"/>
              <a:t> </a:t>
            </a:r>
            <a:r>
              <a:rPr lang="fr-FR" dirty="0" err="1" smtClean="0"/>
              <a:t>Oncology</a:t>
            </a:r>
            <a:r>
              <a:rPr lang="fr-FR" dirty="0" smtClean="0"/>
              <a:t>: </a:t>
            </a:r>
            <a:r>
              <a:rPr lang="fr-FR" dirty="0" err="1" smtClean="0"/>
              <a:t>aspirin</a:t>
            </a:r>
            <a:r>
              <a:rPr lang="fr-FR" dirty="0" smtClean="0"/>
              <a:t> 1x/</a:t>
            </a:r>
            <a:r>
              <a:rPr lang="fr-FR" dirty="0" err="1" smtClean="0"/>
              <a:t>week</a:t>
            </a:r>
            <a:r>
              <a:rPr lang="fr-FR" dirty="0" smtClean="0"/>
              <a:t> </a:t>
            </a:r>
            <a:r>
              <a:rPr lang="fr-FR" dirty="0" err="1" smtClean="0"/>
              <a:t>could</a:t>
            </a:r>
            <a:r>
              <a:rPr lang="fr-FR" dirty="0" smtClean="0"/>
              <a:t> </a:t>
            </a:r>
            <a:r>
              <a:rPr lang="fr-FR" dirty="0" err="1" smtClean="0"/>
              <a:t>reduce</a:t>
            </a:r>
            <a:r>
              <a:rPr lang="fr-FR" dirty="0" smtClean="0"/>
              <a:t> </a:t>
            </a:r>
            <a:r>
              <a:rPr lang="fr-FR" dirty="0" err="1" smtClean="0"/>
              <a:t>death</a:t>
            </a:r>
            <a:r>
              <a:rPr lang="fr-FR" dirty="0" smtClean="0"/>
              <a:t> by 50% in </a:t>
            </a:r>
            <a:r>
              <a:rPr lang="fr-FR" dirty="0" err="1" smtClean="0"/>
              <a:t>breast</a:t>
            </a:r>
            <a:r>
              <a:rPr lang="fr-FR" dirty="0" smtClean="0"/>
              <a:t> cancer</a:t>
            </a:r>
          </a:p>
          <a:p>
            <a:pPr marL="0" indent="0">
              <a:buNone/>
            </a:pPr>
            <a:endParaRPr lang="fr-FR" dirty="0" smtClean="0"/>
          </a:p>
          <a:p>
            <a:pPr marL="0" indent="0">
              <a:buNone/>
            </a:pPr>
            <a:r>
              <a:rPr lang="fr-FR" dirty="0" smtClean="0"/>
              <a:t>2014, </a:t>
            </a:r>
            <a:r>
              <a:rPr lang="fr-FR" dirty="0" err="1" smtClean="0"/>
              <a:t>Only</a:t>
            </a:r>
            <a:r>
              <a:rPr lang="fr-FR" dirty="0" smtClean="0"/>
              <a:t> one </a:t>
            </a:r>
            <a:r>
              <a:rPr lang="fr-FR" dirty="0" err="1" smtClean="0"/>
              <a:t>randomised</a:t>
            </a:r>
            <a:r>
              <a:rPr lang="fr-FR" dirty="0" smtClean="0"/>
              <a:t> test </a:t>
            </a:r>
            <a:r>
              <a:rPr lang="fr-FR" dirty="0" err="1" smtClean="0"/>
              <a:t>was</a:t>
            </a:r>
            <a:r>
              <a:rPr lang="fr-FR" dirty="0" smtClean="0"/>
              <a:t> </a:t>
            </a:r>
            <a:r>
              <a:rPr lang="fr-FR" dirty="0" err="1" smtClean="0"/>
              <a:t>launched</a:t>
            </a:r>
            <a:r>
              <a:rPr lang="fr-FR" dirty="0" smtClean="0"/>
              <a:t>; </a:t>
            </a:r>
            <a:r>
              <a:rPr lang="fr-FR" dirty="0" err="1" smtClean="0"/>
              <a:t>will</a:t>
            </a:r>
            <a:r>
              <a:rPr lang="fr-FR" dirty="0" smtClean="0"/>
              <a:t> </a:t>
            </a:r>
            <a:r>
              <a:rPr lang="fr-FR" dirty="0" err="1" smtClean="0"/>
              <a:t>be</a:t>
            </a:r>
            <a:r>
              <a:rPr lang="fr-FR" dirty="0" smtClean="0"/>
              <a:t> </a:t>
            </a:r>
            <a:r>
              <a:rPr lang="fr-FR" dirty="0" err="1" smtClean="0"/>
              <a:t>finished</a:t>
            </a:r>
            <a:r>
              <a:rPr lang="fr-FR" dirty="0" smtClean="0"/>
              <a:t> in 2025</a:t>
            </a:r>
            <a:endParaRPr lang="fr-FR" dirty="0"/>
          </a:p>
          <a:p>
            <a:pPr marL="0" indent="0">
              <a:buNone/>
            </a:pPr>
            <a:endParaRPr lang="fr-FR" dirty="0" smtClean="0"/>
          </a:p>
          <a:p>
            <a:pPr marL="0" indent="0">
              <a:buNone/>
            </a:pPr>
            <a:r>
              <a:rPr lang="fr-FR" dirty="0" err="1" smtClean="0"/>
              <a:t>Cost</a:t>
            </a:r>
            <a:r>
              <a:rPr lang="fr-FR" dirty="0" smtClean="0"/>
              <a:t> of </a:t>
            </a:r>
            <a:r>
              <a:rPr lang="fr-FR" dirty="0" err="1" smtClean="0"/>
              <a:t>such</a:t>
            </a:r>
            <a:r>
              <a:rPr lang="fr-FR" dirty="0" smtClean="0"/>
              <a:t> a trial: 10 million $</a:t>
            </a:r>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smtClean="0"/>
          </a:p>
          <a:p>
            <a:endParaRPr lang="fr-FR" dirty="0"/>
          </a:p>
          <a:p>
            <a:pPr marL="0" indent="0">
              <a:buNone/>
            </a:pPr>
            <a:r>
              <a:rPr lang="en-GB" dirty="0"/>
              <a:t>Holmes, M. and W. Chen (2014), “A cancer treatment in your medicine cabinet?”, The New York Times, 05 Mai </a:t>
            </a:r>
            <a:r>
              <a:rPr lang="en-GB" dirty="0" smtClean="0"/>
              <a:t>2014</a:t>
            </a:r>
            <a:endParaRPr lang="fr-FR" dirty="0"/>
          </a:p>
        </p:txBody>
      </p:sp>
      <p:sp>
        <p:nvSpPr>
          <p:cNvPr id="6" name="Titre 1"/>
          <p:cNvSpPr>
            <a:spLocks noGrp="1"/>
          </p:cNvSpPr>
          <p:nvPr>
            <p:ph type="title"/>
          </p:nvPr>
        </p:nvSpPr>
        <p:spPr>
          <a:xfrm>
            <a:off x="838200" y="365125"/>
            <a:ext cx="10515600" cy="1325563"/>
          </a:xfrm>
        </p:spPr>
        <p:txBody>
          <a:bodyPr>
            <a:normAutofit/>
          </a:bodyPr>
          <a:lstStyle/>
          <a:p>
            <a:r>
              <a:rPr lang="en-US" sz="3600" b="1" dirty="0">
                <a:solidFill>
                  <a:srgbClr val="212879"/>
                </a:solidFill>
                <a:latin typeface="Proxima Nova" charset="0"/>
                <a:ea typeface="Proxima Nova" charset="0"/>
                <a:cs typeface="Proxima Nova" charset="0"/>
              </a:rPr>
              <a:t>Research </a:t>
            </a:r>
            <a:r>
              <a:rPr lang="en-US" sz="3600" b="1" dirty="0" smtClean="0">
                <a:solidFill>
                  <a:srgbClr val="212879"/>
                </a:solidFill>
                <a:latin typeface="Proxima Nova" charset="0"/>
                <a:ea typeface="Proxima Nova" charset="0"/>
                <a:cs typeface="Proxima Nova" charset="0"/>
              </a:rPr>
              <a:t>for </a:t>
            </a:r>
            <a:r>
              <a:rPr lang="en-US" sz="3600" b="1" dirty="0">
                <a:solidFill>
                  <a:srgbClr val="212879"/>
                </a:solidFill>
                <a:latin typeface="Proxima Nova" charset="0"/>
                <a:ea typeface="Proxima Nova" charset="0"/>
                <a:cs typeface="Proxima Nova" charset="0"/>
              </a:rPr>
              <a:t>Bottom of the Pyramid contexts</a:t>
            </a:r>
            <a:endParaRPr lang="fr-FR" sz="3600" b="1" dirty="0">
              <a:solidFill>
                <a:srgbClr val="212879"/>
              </a:solidFill>
              <a:latin typeface="Proxima Nova" charset="0"/>
              <a:ea typeface="Proxima Nova" charset="0"/>
              <a:cs typeface="Proxima Nova" charset="0"/>
            </a:endParaRPr>
          </a:p>
        </p:txBody>
      </p:sp>
    </p:spTree>
    <p:extLst>
      <p:ext uri="{BB962C8B-B14F-4D97-AF65-F5344CB8AC3E}">
        <p14:creationId xmlns:p14="http://schemas.microsoft.com/office/powerpoint/2010/main" val="363060018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62500" lnSpcReduction="20000"/>
          </a:bodyPr>
          <a:lstStyle/>
          <a:p>
            <a:r>
              <a:rPr lang="fr-FR" dirty="0" smtClean="0"/>
              <a:t>A </a:t>
            </a:r>
            <a:r>
              <a:rPr lang="fr-FR" dirty="0" err="1" smtClean="0"/>
              <a:t>flawed</a:t>
            </a:r>
            <a:r>
              <a:rPr lang="fr-FR" dirty="0" smtClean="0"/>
              <a:t> system of innovation</a:t>
            </a:r>
          </a:p>
          <a:p>
            <a:pPr marL="0" indent="0">
              <a:buNone/>
            </a:pPr>
            <a:endParaRPr lang="fr-FR" dirty="0"/>
          </a:p>
          <a:p>
            <a:pPr marL="0" indent="0">
              <a:buNone/>
            </a:pPr>
            <a:r>
              <a:rPr lang="fr-FR" dirty="0" smtClean="0"/>
              <a:t>2010, Journal of </a:t>
            </a:r>
            <a:r>
              <a:rPr lang="fr-FR" dirty="0" err="1" smtClean="0"/>
              <a:t>Clinical</a:t>
            </a:r>
            <a:r>
              <a:rPr lang="fr-FR" dirty="0" smtClean="0"/>
              <a:t> </a:t>
            </a:r>
            <a:r>
              <a:rPr lang="fr-FR" dirty="0" err="1" smtClean="0"/>
              <a:t>Oncology</a:t>
            </a:r>
            <a:r>
              <a:rPr lang="fr-FR" dirty="0" smtClean="0"/>
              <a:t>: </a:t>
            </a:r>
            <a:r>
              <a:rPr lang="fr-FR" dirty="0" err="1" smtClean="0"/>
              <a:t>aspirin</a:t>
            </a:r>
            <a:r>
              <a:rPr lang="fr-FR" dirty="0" smtClean="0"/>
              <a:t> 1x/</a:t>
            </a:r>
            <a:r>
              <a:rPr lang="fr-FR" dirty="0" err="1" smtClean="0"/>
              <a:t>week</a:t>
            </a:r>
            <a:r>
              <a:rPr lang="fr-FR" dirty="0" smtClean="0"/>
              <a:t> </a:t>
            </a:r>
            <a:r>
              <a:rPr lang="fr-FR" dirty="0" err="1" smtClean="0"/>
              <a:t>could</a:t>
            </a:r>
            <a:r>
              <a:rPr lang="fr-FR" dirty="0" smtClean="0"/>
              <a:t> </a:t>
            </a:r>
            <a:r>
              <a:rPr lang="fr-FR" dirty="0" err="1" smtClean="0"/>
              <a:t>reduce</a:t>
            </a:r>
            <a:r>
              <a:rPr lang="fr-FR" dirty="0" smtClean="0"/>
              <a:t> </a:t>
            </a:r>
            <a:r>
              <a:rPr lang="fr-FR" dirty="0" err="1" smtClean="0"/>
              <a:t>death</a:t>
            </a:r>
            <a:r>
              <a:rPr lang="fr-FR" dirty="0" smtClean="0"/>
              <a:t> by 50% in </a:t>
            </a:r>
            <a:r>
              <a:rPr lang="fr-FR" dirty="0" err="1" smtClean="0"/>
              <a:t>breast</a:t>
            </a:r>
            <a:r>
              <a:rPr lang="fr-FR" dirty="0" smtClean="0"/>
              <a:t> cancer</a:t>
            </a:r>
          </a:p>
          <a:p>
            <a:pPr marL="0" indent="0">
              <a:buNone/>
            </a:pPr>
            <a:endParaRPr lang="fr-FR" dirty="0" smtClean="0"/>
          </a:p>
          <a:p>
            <a:pPr marL="0" indent="0">
              <a:buNone/>
            </a:pPr>
            <a:r>
              <a:rPr lang="fr-FR" dirty="0" smtClean="0"/>
              <a:t>2014, </a:t>
            </a:r>
            <a:r>
              <a:rPr lang="fr-FR" dirty="0" err="1" smtClean="0"/>
              <a:t>Only</a:t>
            </a:r>
            <a:r>
              <a:rPr lang="fr-FR" dirty="0" smtClean="0"/>
              <a:t> one </a:t>
            </a:r>
            <a:r>
              <a:rPr lang="fr-FR" dirty="0" err="1" smtClean="0"/>
              <a:t>randomised</a:t>
            </a:r>
            <a:r>
              <a:rPr lang="fr-FR" dirty="0" smtClean="0"/>
              <a:t> test </a:t>
            </a:r>
            <a:r>
              <a:rPr lang="fr-FR" dirty="0" err="1" smtClean="0"/>
              <a:t>was</a:t>
            </a:r>
            <a:r>
              <a:rPr lang="fr-FR" dirty="0" smtClean="0"/>
              <a:t> </a:t>
            </a:r>
            <a:r>
              <a:rPr lang="fr-FR" dirty="0" err="1" smtClean="0"/>
              <a:t>launched</a:t>
            </a:r>
            <a:r>
              <a:rPr lang="fr-FR" dirty="0" smtClean="0"/>
              <a:t>; </a:t>
            </a:r>
            <a:r>
              <a:rPr lang="fr-FR" dirty="0" err="1" smtClean="0"/>
              <a:t>will</a:t>
            </a:r>
            <a:r>
              <a:rPr lang="fr-FR" dirty="0" smtClean="0"/>
              <a:t> </a:t>
            </a:r>
            <a:r>
              <a:rPr lang="fr-FR" dirty="0" err="1" smtClean="0"/>
              <a:t>be</a:t>
            </a:r>
            <a:r>
              <a:rPr lang="fr-FR" dirty="0" smtClean="0"/>
              <a:t> </a:t>
            </a:r>
            <a:r>
              <a:rPr lang="fr-FR" dirty="0" err="1" smtClean="0"/>
              <a:t>finished</a:t>
            </a:r>
            <a:r>
              <a:rPr lang="fr-FR" dirty="0" smtClean="0"/>
              <a:t> in 2025</a:t>
            </a:r>
            <a:endParaRPr lang="fr-FR" dirty="0"/>
          </a:p>
          <a:p>
            <a:pPr marL="0" indent="0">
              <a:buNone/>
            </a:pPr>
            <a:endParaRPr lang="fr-FR" dirty="0" smtClean="0"/>
          </a:p>
          <a:p>
            <a:pPr marL="0" indent="0">
              <a:buNone/>
            </a:pPr>
            <a:r>
              <a:rPr lang="fr-FR" dirty="0" err="1" smtClean="0"/>
              <a:t>Cost</a:t>
            </a:r>
            <a:r>
              <a:rPr lang="fr-FR" dirty="0" smtClean="0"/>
              <a:t> of </a:t>
            </a:r>
            <a:r>
              <a:rPr lang="fr-FR" dirty="0" err="1" smtClean="0"/>
              <a:t>such</a:t>
            </a:r>
            <a:r>
              <a:rPr lang="fr-FR" dirty="0" smtClean="0"/>
              <a:t> a trial: 10 million $</a:t>
            </a:r>
          </a:p>
          <a:p>
            <a:pPr marL="0" indent="0">
              <a:buNone/>
            </a:pPr>
            <a:r>
              <a:rPr lang="fr-FR" dirty="0" err="1" smtClean="0"/>
              <a:t>Why</a:t>
            </a:r>
            <a:r>
              <a:rPr lang="fr-FR" dirty="0" smtClean="0"/>
              <a:t>? -&gt; No profit </a:t>
            </a:r>
            <a:r>
              <a:rPr lang="fr-FR" dirty="0" err="1" smtClean="0"/>
              <a:t>with</a:t>
            </a:r>
            <a:r>
              <a:rPr lang="fr-FR" dirty="0" smtClean="0"/>
              <a:t> </a:t>
            </a:r>
            <a:r>
              <a:rPr lang="fr-FR" dirty="0" err="1" smtClean="0"/>
              <a:t>aspirin</a:t>
            </a:r>
            <a:endParaRPr lang="fr-FR" dirty="0" smtClean="0"/>
          </a:p>
          <a:p>
            <a:pPr marL="0" indent="0">
              <a:buNone/>
            </a:pPr>
            <a:r>
              <a:rPr lang="fr-FR" dirty="0" err="1" smtClean="0"/>
              <a:t>Which</a:t>
            </a:r>
            <a:r>
              <a:rPr lang="fr-FR" dirty="0" smtClean="0"/>
              <a:t> </a:t>
            </a:r>
            <a:r>
              <a:rPr lang="fr-FR" dirty="0" err="1" smtClean="0"/>
              <a:t>cost</a:t>
            </a:r>
            <a:r>
              <a:rPr lang="fr-FR" dirty="0" smtClean="0"/>
              <a:t>? -&gt; </a:t>
            </a:r>
            <a:r>
              <a:rPr lang="fr-FR" dirty="0" err="1" smtClean="0"/>
              <a:t>Every</a:t>
            </a:r>
            <a:r>
              <a:rPr lang="fr-FR" dirty="0" smtClean="0"/>
              <a:t> </a:t>
            </a:r>
            <a:r>
              <a:rPr lang="fr-FR" dirty="0" err="1" smtClean="0"/>
              <a:t>year</a:t>
            </a:r>
            <a:r>
              <a:rPr lang="fr-FR" dirty="0" smtClean="0"/>
              <a:t> 10 000 people in the US </a:t>
            </a:r>
          </a:p>
          <a:p>
            <a:pPr marL="0" indent="0">
              <a:buNone/>
            </a:pPr>
            <a:r>
              <a:rPr lang="fr-FR" dirty="0"/>
              <a:t>	</a:t>
            </a:r>
            <a:r>
              <a:rPr lang="fr-FR" dirty="0" smtClean="0"/>
              <a:t>	            75 000 in </a:t>
            </a:r>
            <a:r>
              <a:rPr lang="fr-FR" dirty="0" err="1" smtClean="0"/>
              <a:t>developed</a:t>
            </a:r>
            <a:r>
              <a:rPr lang="fr-FR" dirty="0" smtClean="0"/>
              <a:t> countries</a:t>
            </a:r>
            <a:endParaRPr lang="fr-FR" dirty="0"/>
          </a:p>
          <a:p>
            <a:pPr marL="0" indent="0">
              <a:buNone/>
            </a:pPr>
            <a:endParaRPr lang="fr-FR" dirty="0" smtClean="0"/>
          </a:p>
          <a:p>
            <a:endParaRPr lang="fr-FR" dirty="0"/>
          </a:p>
          <a:p>
            <a:pPr marL="0" indent="0">
              <a:buNone/>
            </a:pPr>
            <a:r>
              <a:rPr lang="en-GB" dirty="0"/>
              <a:t>Holmes, M. and W. Chen (2014), “A cancer treatment in your medicine cabinet?”, The New York Times, 05 Mai </a:t>
            </a:r>
            <a:r>
              <a:rPr lang="en-GB" dirty="0" smtClean="0"/>
              <a:t>2014</a:t>
            </a:r>
            <a:endParaRPr lang="fr-FR" dirty="0"/>
          </a:p>
        </p:txBody>
      </p:sp>
      <p:sp>
        <p:nvSpPr>
          <p:cNvPr id="7" name="Titre 1"/>
          <p:cNvSpPr>
            <a:spLocks noGrp="1"/>
          </p:cNvSpPr>
          <p:nvPr>
            <p:ph type="title"/>
          </p:nvPr>
        </p:nvSpPr>
        <p:spPr>
          <a:xfrm>
            <a:off x="838200" y="365125"/>
            <a:ext cx="10515600" cy="1325563"/>
          </a:xfrm>
        </p:spPr>
        <p:txBody>
          <a:bodyPr>
            <a:normAutofit/>
          </a:bodyPr>
          <a:lstStyle/>
          <a:p>
            <a:r>
              <a:rPr lang="en-US" sz="3600" b="1" dirty="0">
                <a:solidFill>
                  <a:srgbClr val="212879"/>
                </a:solidFill>
                <a:latin typeface="Proxima Nova" charset="0"/>
                <a:ea typeface="Proxima Nova" charset="0"/>
                <a:cs typeface="Proxima Nova" charset="0"/>
              </a:rPr>
              <a:t>Research </a:t>
            </a:r>
            <a:r>
              <a:rPr lang="en-US" sz="3600" b="1" dirty="0" smtClean="0">
                <a:solidFill>
                  <a:srgbClr val="212879"/>
                </a:solidFill>
                <a:latin typeface="Proxima Nova" charset="0"/>
                <a:ea typeface="Proxima Nova" charset="0"/>
                <a:cs typeface="Proxima Nova" charset="0"/>
              </a:rPr>
              <a:t>for </a:t>
            </a:r>
            <a:r>
              <a:rPr lang="en-US" sz="3600" b="1" dirty="0">
                <a:solidFill>
                  <a:srgbClr val="212879"/>
                </a:solidFill>
                <a:latin typeface="Proxima Nova" charset="0"/>
                <a:ea typeface="Proxima Nova" charset="0"/>
                <a:cs typeface="Proxima Nova" charset="0"/>
              </a:rPr>
              <a:t>Bottom of the Pyramid contexts</a:t>
            </a:r>
            <a:endParaRPr lang="fr-FR" sz="3600" b="1" dirty="0">
              <a:solidFill>
                <a:srgbClr val="212879"/>
              </a:solidFill>
              <a:latin typeface="Proxima Nova" charset="0"/>
              <a:ea typeface="Proxima Nova" charset="0"/>
              <a:cs typeface="Proxima Nova" charset="0"/>
            </a:endParaRPr>
          </a:p>
        </p:txBody>
      </p:sp>
    </p:spTree>
    <p:extLst>
      <p:ext uri="{BB962C8B-B14F-4D97-AF65-F5344CB8AC3E}">
        <p14:creationId xmlns:p14="http://schemas.microsoft.com/office/powerpoint/2010/main" val="285745000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62500" lnSpcReduction="20000"/>
          </a:bodyPr>
          <a:lstStyle/>
          <a:p>
            <a:r>
              <a:rPr lang="fr-FR" dirty="0" smtClean="0"/>
              <a:t>A </a:t>
            </a:r>
            <a:r>
              <a:rPr lang="fr-FR" dirty="0" err="1" smtClean="0"/>
              <a:t>flawed</a:t>
            </a:r>
            <a:r>
              <a:rPr lang="fr-FR" dirty="0" smtClean="0"/>
              <a:t> system of innovation</a:t>
            </a:r>
          </a:p>
          <a:p>
            <a:pPr marL="0" indent="0">
              <a:buNone/>
            </a:pPr>
            <a:endParaRPr lang="fr-FR" dirty="0"/>
          </a:p>
          <a:p>
            <a:pPr marL="0" indent="0">
              <a:buNone/>
            </a:pPr>
            <a:r>
              <a:rPr lang="fr-FR" dirty="0" smtClean="0"/>
              <a:t>2010, Journal of </a:t>
            </a:r>
            <a:r>
              <a:rPr lang="fr-FR" dirty="0" err="1" smtClean="0"/>
              <a:t>Clinical</a:t>
            </a:r>
            <a:r>
              <a:rPr lang="fr-FR" dirty="0" smtClean="0"/>
              <a:t> </a:t>
            </a:r>
            <a:r>
              <a:rPr lang="fr-FR" dirty="0" err="1" smtClean="0"/>
              <a:t>Oncology</a:t>
            </a:r>
            <a:r>
              <a:rPr lang="fr-FR" dirty="0" smtClean="0"/>
              <a:t>: </a:t>
            </a:r>
            <a:r>
              <a:rPr lang="fr-FR" dirty="0" err="1" smtClean="0"/>
              <a:t>aspirin</a:t>
            </a:r>
            <a:r>
              <a:rPr lang="fr-FR" dirty="0" smtClean="0"/>
              <a:t> 1x/</a:t>
            </a:r>
            <a:r>
              <a:rPr lang="fr-FR" dirty="0" err="1" smtClean="0"/>
              <a:t>week</a:t>
            </a:r>
            <a:r>
              <a:rPr lang="fr-FR" dirty="0" smtClean="0"/>
              <a:t> </a:t>
            </a:r>
            <a:r>
              <a:rPr lang="fr-FR" dirty="0" err="1" smtClean="0"/>
              <a:t>could</a:t>
            </a:r>
            <a:r>
              <a:rPr lang="fr-FR" dirty="0" smtClean="0"/>
              <a:t> </a:t>
            </a:r>
            <a:r>
              <a:rPr lang="fr-FR" dirty="0" err="1" smtClean="0"/>
              <a:t>reduce</a:t>
            </a:r>
            <a:r>
              <a:rPr lang="fr-FR" dirty="0" smtClean="0"/>
              <a:t> </a:t>
            </a:r>
            <a:r>
              <a:rPr lang="fr-FR" dirty="0" err="1" smtClean="0"/>
              <a:t>death</a:t>
            </a:r>
            <a:r>
              <a:rPr lang="fr-FR" dirty="0" smtClean="0"/>
              <a:t> by 50% in </a:t>
            </a:r>
            <a:r>
              <a:rPr lang="fr-FR" dirty="0" err="1" smtClean="0"/>
              <a:t>breast</a:t>
            </a:r>
            <a:r>
              <a:rPr lang="fr-FR" dirty="0" smtClean="0"/>
              <a:t> cancer</a:t>
            </a:r>
          </a:p>
          <a:p>
            <a:pPr marL="0" indent="0">
              <a:buNone/>
            </a:pPr>
            <a:endParaRPr lang="fr-FR" dirty="0" smtClean="0"/>
          </a:p>
          <a:p>
            <a:pPr marL="0" indent="0">
              <a:buNone/>
            </a:pPr>
            <a:r>
              <a:rPr lang="fr-FR" dirty="0" smtClean="0"/>
              <a:t>2014, </a:t>
            </a:r>
            <a:r>
              <a:rPr lang="fr-FR" dirty="0" err="1" smtClean="0"/>
              <a:t>Only</a:t>
            </a:r>
            <a:r>
              <a:rPr lang="fr-FR" dirty="0" smtClean="0"/>
              <a:t> one </a:t>
            </a:r>
            <a:r>
              <a:rPr lang="fr-FR" dirty="0" err="1" smtClean="0"/>
              <a:t>randomised</a:t>
            </a:r>
            <a:r>
              <a:rPr lang="fr-FR" dirty="0" smtClean="0"/>
              <a:t> test </a:t>
            </a:r>
            <a:r>
              <a:rPr lang="fr-FR" dirty="0" err="1" smtClean="0"/>
              <a:t>was</a:t>
            </a:r>
            <a:r>
              <a:rPr lang="fr-FR" dirty="0" smtClean="0"/>
              <a:t> </a:t>
            </a:r>
            <a:r>
              <a:rPr lang="fr-FR" dirty="0" err="1" smtClean="0"/>
              <a:t>launched</a:t>
            </a:r>
            <a:r>
              <a:rPr lang="fr-FR" dirty="0" smtClean="0"/>
              <a:t>; </a:t>
            </a:r>
            <a:r>
              <a:rPr lang="fr-FR" dirty="0" err="1" smtClean="0"/>
              <a:t>will</a:t>
            </a:r>
            <a:r>
              <a:rPr lang="fr-FR" dirty="0" smtClean="0"/>
              <a:t> </a:t>
            </a:r>
            <a:r>
              <a:rPr lang="fr-FR" dirty="0" err="1" smtClean="0"/>
              <a:t>be</a:t>
            </a:r>
            <a:r>
              <a:rPr lang="fr-FR" dirty="0" smtClean="0"/>
              <a:t> </a:t>
            </a:r>
            <a:r>
              <a:rPr lang="fr-FR" dirty="0" err="1" smtClean="0"/>
              <a:t>finished</a:t>
            </a:r>
            <a:r>
              <a:rPr lang="fr-FR" dirty="0" smtClean="0"/>
              <a:t> in 2025</a:t>
            </a:r>
            <a:endParaRPr lang="fr-FR" dirty="0"/>
          </a:p>
          <a:p>
            <a:pPr marL="0" indent="0">
              <a:buNone/>
            </a:pPr>
            <a:endParaRPr lang="fr-FR" dirty="0" smtClean="0"/>
          </a:p>
          <a:p>
            <a:pPr marL="0" indent="0">
              <a:buNone/>
            </a:pPr>
            <a:r>
              <a:rPr lang="fr-FR" dirty="0" err="1" smtClean="0"/>
              <a:t>Cost</a:t>
            </a:r>
            <a:r>
              <a:rPr lang="fr-FR" dirty="0" smtClean="0"/>
              <a:t> of </a:t>
            </a:r>
            <a:r>
              <a:rPr lang="fr-FR" dirty="0" err="1" smtClean="0"/>
              <a:t>such</a:t>
            </a:r>
            <a:r>
              <a:rPr lang="fr-FR" dirty="0" smtClean="0"/>
              <a:t> a trial: 10 million $</a:t>
            </a:r>
          </a:p>
          <a:p>
            <a:pPr marL="0" indent="0">
              <a:buNone/>
            </a:pPr>
            <a:r>
              <a:rPr lang="fr-FR" dirty="0" err="1" smtClean="0"/>
              <a:t>Why</a:t>
            </a:r>
            <a:r>
              <a:rPr lang="fr-FR" dirty="0" smtClean="0"/>
              <a:t>? -&gt; No profit </a:t>
            </a:r>
            <a:r>
              <a:rPr lang="fr-FR" dirty="0" err="1" smtClean="0"/>
              <a:t>with</a:t>
            </a:r>
            <a:r>
              <a:rPr lang="fr-FR" dirty="0" smtClean="0"/>
              <a:t> </a:t>
            </a:r>
            <a:r>
              <a:rPr lang="fr-FR" dirty="0" err="1" smtClean="0"/>
              <a:t>aspirin</a:t>
            </a:r>
            <a:endParaRPr lang="fr-FR" dirty="0" smtClean="0"/>
          </a:p>
          <a:p>
            <a:pPr marL="0" indent="0">
              <a:buNone/>
            </a:pPr>
            <a:r>
              <a:rPr lang="fr-FR" dirty="0" err="1" smtClean="0"/>
              <a:t>Which</a:t>
            </a:r>
            <a:r>
              <a:rPr lang="fr-FR" dirty="0" smtClean="0"/>
              <a:t> </a:t>
            </a:r>
            <a:r>
              <a:rPr lang="fr-FR" dirty="0" err="1" smtClean="0"/>
              <a:t>cost</a:t>
            </a:r>
            <a:r>
              <a:rPr lang="fr-FR" dirty="0" smtClean="0"/>
              <a:t>? -&gt; </a:t>
            </a:r>
            <a:r>
              <a:rPr lang="fr-FR" dirty="0" err="1" smtClean="0"/>
              <a:t>Every</a:t>
            </a:r>
            <a:r>
              <a:rPr lang="fr-FR" dirty="0" smtClean="0"/>
              <a:t> </a:t>
            </a:r>
            <a:r>
              <a:rPr lang="fr-FR" dirty="0" err="1" smtClean="0"/>
              <a:t>year</a:t>
            </a:r>
            <a:r>
              <a:rPr lang="fr-FR" dirty="0" smtClean="0"/>
              <a:t> 10 000 people in the US </a:t>
            </a:r>
          </a:p>
          <a:p>
            <a:pPr marL="0" indent="0">
              <a:buNone/>
            </a:pPr>
            <a:r>
              <a:rPr lang="fr-FR" dirty="0"/>
              <a:t>	</a:t>
            </a:r>
            <a:r>
              <a:rPr lang="fr-FR" dirty="0" smtClean="0"/>
              <a:t>	            75 000 in </a:t>
            </a:r>
            <a:r>
              <a:rPr lang="fr-FR" dirty="0" err="1" smtClean="0"/>
              <a:t>developed</a:t>
            </a:r>
            <a:r>
              <a:rPr lang="fr-FR" dirty="0" smtClean="0"/>
              <a:t> countries</a:t>
            </a:r>
            <a:endParaRPr lang="fr-FR" dirty="0"/>
          </a:p>
          <a:p>
            <a:pPr marL="0" indent="0">
              <a:buNone/>
            </a:pPr>
            <a:endParaRPr lang="fr-FR" dirty="0" smtClean="0"/>
          </a:p>
          <a:p>
            <a:endParaRPr lang="fr-FR" dirty="0"/>
          </a:p>
          <a:p>
            <a:pPr marL="0" indent="0">
              <a:buNone/>
            </a:pPr>
            <a:r>
              <a:rPr lang="en-GB" dirty="0"/>
              <a:t>Holmes, M. and W. Chen (2014), “A cancer treatment in your medicine cabinet?”, The New York Times, 05 Mai </a:t>
            </a:r>
            <a:r>
              <a:rPr lang="en-GB" dirty="0" smtClean="0"/>
              <a:t>2014</a:t>
            </a:r>
            <a:endParaRPr lang="fr-FR" dirty="0"/>
          </a:p>
        </p:txBody>
      </p:sp>
      <p:pic>
        <p:nvPicPr>
          <p:cNvPr id="6" name="Image 5"/>
          <p:cNvPicPr>
            <a:picLocks noChangeAspect="1"/>
          </p:cNvPicPr>
          <p:nvPr/>
        </p:nvPicPr>
        <p:blipFill rotWithShape="1">
          <a:blip r:embed="rId3"/>
          <a:srcRect l="10538" t="20370" r="12963" b="5001"/>
          <a:stretch/>
        </p:blipFill>
        <p:spPr>
          <a:xfrm>
            <a:off x="6248400" y="1690688"/>
            <a:ext cx="5105400" cy="3320457"/>
          </a:xfrm>
          <a:prstGeom prst="rect">
            <a:avLst/>
          </a:prstGeom>
        </p:spPr>
      </p:pic>
      <p:sp>
        <p:nvSpPr>
          <p:cNvPr id="7" name="Titre 1"/>
          <p:cNvSpPr>
            <a:spLocks noGrp="1"/>
          </p:cNvSpPr>
          <p:nvPr>
            <p:ph type="title"/>
          </p:nvPr>
        </p:nvSpPr>
        <p:spPr>
          <a:xfrm>
            <a:off x="838200" y="365125"/>
            <a:ext cx="10515600" cy="1325563"/>
          </a:xfrm>
        </p:spPr>
        <p:txBody>
          <a:bodyPr>
            <a:normAutofit/>
          </a:bodyPr>
          <a:lstStyle/>
          <a:p>
            <a:r>
              <a:rPr lang="en-US" sz="3600" b="1" dirty="0">
                <a:solidFill>
                  <a:srgbClr val="212879"/>
                </a:solidFill>
                <a:latin typeface="Proxima Nova" charset="0"/>
                <a:ea typeface="Proxima Nova" charset="0"/>
                <a:cs typeface="Proxima Nova" charset="0"/>
              </a:rPr>
              <a:t>Research </a:t>
            </a:r>
            <a:r>
              <a:rPr lang="en-US" sz="3600" b="1" dirty="0" smtClean="0">
                <a:solidFill>
                  <a:srgbClr val="212879"/>
                </a:solidFill>
                <a:latin typeface="Proxima Nova" charset="0"/>
                <a:ea typeface="Proxima Nova" charset="0"/>
                <a:cs typeface="Proxima Nova" charset="0"/>
              </a:rPr>
              <a:t>for </a:t>
            </a:r>
            <a:r>
              <a:rPr lang="en-US" sz="3600" b="1" dirty="0">
                <a:solidFill>
                  <a:srgbClr val="212879"/>
                </a:solidFill>
                <a:latin typeface="Proxima Nova" charset="0"/>
                <a:ea typeface="Proxima Nova" charset="0"/>
                <a:cs typeface="Proxima Nova" charset="0"/>
              </a:rPr>
              <a:t>Bottom of the Pyramid contexts</a:t>
            </a:r>
            <a:endParaRPr lang="fr-FR" sz="3600" b="1" dirty="0">
              <a:solidFill>
                <a:srgbClr val="212879"/>
              </a:solidFill>
              <a:latin typeface="Proxima Nova" charset="0"/>
              <a:ea typeface="Proxima Nova" charset="0"/>
              <a:cs typeface="Proxima Nova" charset="0"/>
            </a:endParaRPr>
          </a:p>
        </p:txBody>
      </p:sp>
    </p:spTree>
    <p:extLst>
      <p:ext uri="{BB962C8B-B14F-4D97-AF65-F5344CB8AC3E}">
        <p14:creationId xmlns:p14="http://schemas.microsoft.com/office/powerpoint/2010/main" val="2880315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re 1"/>
          <p:cNvSpPr txBox="1">
            <a:spLocks/>
          </p:cNvSpPr>
          <p:nvPr/>
        </p:nvSpPr>
        <p:spPr>
          <a:xfrm>
            <a:off x="0" y="1"/>
            <a:ext cx="12192000" cy="6857999"/>
          </a:xfrm>
          <a:prstGeom prst="rect">
            <a:avLst/>
          </a:prstGeom>
          <a:solidFill>
            <a:srgbClr val="F8F8F8">
              <a:alpha val="60000"/>
            </a:srgb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4000" b="1" dirty="0" smtClean="0">
                <a:solidFill>
                  <a:srgbClr val="212879"/>
                </a:solidFill>
                <a:latin typeface="Proxima Nova" charset="0"/>
                <a:ea typeface="Proxima Nova" charset="0"/>
                <a:cs typeface="Proxima Nova" charset="0"/>
              </a:rPr>
              <a:t>1/3 </a:t>
            </a:r>
            <a:r>
              <a:rPr lang="fr-FR" sz="4000" b="1" dirty="0" err="1" smtClean="0">
                <a:solidFill>
                  <a:srgbClr val="212879"/>
                </a:solidFill>
                <a:latin typeface="Proxima Nova" charset="0"/>
                <a:ea typeface="Proxima Nova" charset="0"/>
                <a:cs typeface="Proxima Nova" charset="0"/>
              </a:rPr>
              <a:t>malnourished</a:t>
            </a:r>
            <a:endParaRPr lang="fr-FR" sz="4000" b="1" dirty="0" smtClean="0">
              <a:solidFill>
                <a:srgbClr val="212879"/>
              </a:solidFill>
              <a:latin typeface="Proxima Nova" charset="0"/>
              <a:ea typeface="Proxima Nova" charset="0"/>
              <a:cs typeface="Proxima Nova" charset="0"/>
            </a:endParaRPr>
          </a:p>
          <a:p>
            <a:pPr algn="ctr"/>
            <a:r>
              <a:rPr lang="fr-FR" sz="4000" b="1" dirty="0" smtClean="0">
                <a:solidFill>
                  <a:srgbClr val="212879"/>
                </a:solidFill>
                <a:latin typeface="Proxima Nova" charset="0"/>
                <a:ea typeface="Proxima Nova" charset="0"/>
                <a:cs typeface="Proxima Nova" charset="0"/>
              </a:rPr>
              <a:t>1/3 </a:t>
            </a:r>
            <a:r>
              <a:rPr lang="fr-FR" sz="4000" b="1" dirty="0" err="1" smtClean="0">
                <a:solidFill>
                  <a:srgbClr val="212879"/>
                </a:solidFill>
                <a:latin typeface="Proxima Nova" charset="0"/>
                <a:ea typeface="Proxima Nova" charset="0"/>
                <a:cs typeface="Proxima Nova" charset="0"/>
              </a:rPr>
              <a:t>overweighted</a:t>
            </a:r>
            <a:endParaRPr lang="fr-FR" sz="4000" b="1" dirty="0" smtClean="0">
              <a:solidFill>
                <a:srgbClr val="212879"/>
              </a:solidFill>
              <a:latin typeface="Proxima Nova" charset="0"/>
              <a:ea typeface="Proxima Nova" charset="0"/>
              <a:cs typeface="Proxima Nova" charset="0"/>
            </a:endParaRPr>
          </a:p>
          <a:p>
            <a:pPr algn="ctr"/>
            <a:r>
              <a:rPr lang="fr-FR" sz="4000" b="1" dirty="0" smtClean="0">
                <a:solidFill>
                  <a:srgbClr val="212879"/>
                </a:solidFill>
                <a:latin typeface="Proxima Nova" charset="0"/>
                <a:ea typeface="Proxima Nova" charset="0"/>
                <a:cs typeface="Proxima Nova" charset="0"/>
              </a:rPr>
              <a:t>1/9 </a:t>
            </a:r>
            <a:r>
              <a:rPr lang="fr-FR" sz="4000" b="1" dirty="0" err="1" smtClean="0">
                <a:solidFill>
                  <a:srgbClr val="212879"/>
                </a:solidFill>
                <a:latin typeface="Proxima Nova" charset="0"/>
                <a:ea typeface="Proxima Nova" charset="0"/>
                <a:cs typeface="Proxima Nova" charset="0"/>
              </a:rPr>
              <a:t>undernourished</a:t>
            </a:r>
            <a:endParaRPr lang="fr-FR" sz="4000" b="1" dirty="0">
              <a:solidFill>
                <a:srgbClr val="212879"/>
              </a:solidFill>
              <a:latin typeface="Proxima Nova" charset="0"/>
              <a:ea typeface="Proxima Nova" charset="0"/>
              <a:cs typeface="Proxima Nova" charset="0"/>
            </a:endParaRPr>
          </a:p>
        </p:txBody>
      </p:sp>
    </p:spTree>
    <p:extLst>
      <p:ext uri="{BB962C8B-B14F-4D97-AF65-F5344CB8AC3E}">
        <p14:creationId xmlns:p14="http://schemas.microsoft.com/office/powerpoint/2010/main" val="3408981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img.huffingtonpost.com/asset/2000_1000/57359b6c220000570725680d.jpeg?cache=mcuejleizd"/>
          <p:cNvPicPr>
            <a:picLocks noChangeAspect="1" noChangeArrowheads="1"/>
          </p:cNvPicPr>
          <p:nvPr/>
        </p:nvPicPr>
        <p:blipFill rotWithShape="1">
          <a:blip r:embed="rId3">
            <a:extLst>
              <a:ext uri="{28A0092B-C50C-407E-A947-70E740481C1C}">
                <a14:useLocalDpi xmlns:a14="http://schemas.microsoft.com/office/drawing/2010/main" val="0"/>
              </a:ext>
            </a:extLst>
          </a:blip>
          <a:srcRect r="11018"/>
          <a:stretch/>
        </p:blipFill>
        <p:spPr bwMode="auto">
          <a:xfrm>
            <a:off x="1" y="0"/>
            <a:ext cx="122047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re 1"/>
          <p:cNvSpPr txBox="1">
            <a:spLocks/>
          </p:cNvSpPr>
          <p:nvPr/>
        </p:nvSpPr>
        <p:spPr>
          <a:xfrm>
            <a:off x="0" y="1"/>
            <a:ext cx="12192000" cy="6857999"/>
          </a:xfrm>
          <a:prstGeom prst="rect">
            <a:avLst/>
          </a:prstGeom>
          <a:solidFill>
            <a:srgbClr val="F8F8F8">
              <a:alpha val="14902"/>
            </a:srgb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4000" b="1" dirty="0" smtClean="0">
                <a:solidFill>
                  <a:srgbClr val="212879"/>
                </a:solidFill>
                <a:latin typeface="Proxima Nova" charset="0"/>
                <a:ea typeface="Proxima Nova" charset="0"/>
                <a:cs typeface="Proxima Nova" charset="0"/>
              </a:rPr>
              <a:t>3,7 million </a:t>
            </a:r>
            <a:r>
              <a:rPr lang="fr-FR" sz="4000" b="1" dirty="0" err="1" smtClean="0">
                <a:solidFill>
                  <a:srgbClr val="212879"/>
                </a:solidFill>
                <a:latin typeface="Proxima Nova" charset="0"/>
                <a:ea typeface="Proxima Nova" charset="0"/>
                <a:cs typeface="Proxima Nova" charset="0"/>
              </a:rPr>
              <a:t>death</a:t>
            </a:r>
            <a:r>
              <a:rPr lang="fr-FR" sz="4000" b="1" dirty="0" smtClean="0">
                <a:solidFill>
                  <a:srgbClr val="212879"/>
                </a:solidFill>
                <a:latin typeface="Proxima Nova" charset="0"/>
                <a:ea typeface="Proxima Nova" charset="0"/>
                <a:cs typeface="Proxima Nova" charset="0"/>
              </a:rPr>
              <a:t>/</a:t>
            </a:r>
            <a:r>
              <a:rPr lang="fr-FR" sz="4000" b="1" dirty="0" err="1" smtClean="0">
                <a:solidFill>
                  <a:srgbClr val="212879"/>
                </a:solidFill>
                <a:latin typeface="Proxima Nova" charset="0"/>
                <a:ea typeface="Proxima Nova" charset="0"/>
                <a:cs typeface="Proxima Nova" charset="0"/>
              </a:rPr>
              <a:t>year</a:t>
            </a:r>
            <a:endParaRPr lang="fr-FR" sz="4000" b="1" dirty="0" smtClean="0">
              <a:solidFill>
                <a:srgbClr val="212879"/>
              </a:solidFill>
              <a:latin typeface="Proxima Nova" charset="0"/>
              <a:ea typeface="Proxima Nova" charset="0"/>
              <a:cs typeface="Proxima Nova" charset="0"/>
            </a:endParaRPr>
          </a:p>
          <a:p>
            <a:pPr algn="ctr"/>
            <a:r>
              <a:rPr lang="fr-FR" sz="4000" b="1" dirty="0" smtClean="0">
                <a:solidFill>
                  <a:srgbClr val="212879"/>
                </a:solidFill>
                <a:latin typeface="Proxima Nova" charset="0"/>
                <a:ea typeface="Proxima Nova" charset="0"/>
                <a:cs typeface="Proxima Nova" charset="0"/>
              </a:rPr>
              <a:t/>
            </a:r>
            <a:br>
              <a:rPr lang="fr-FR" sz="4000" b="1" dirty="0" smtClean="0">
                <a:solidFill>
                  <a:srgbClr val="212879"/>
                </a:solidFill>
                <a:latin typeface="Proxima Nova" charset="0"/>
                <a:ea typeface="Proxima Nova" charset="0"/>
                <a:cs typeface="Proxima Nova" charset="0"/>
              </a:rPr>
            </a:br>
            <a:r>
              <a:rPr lang="fr-FR" sz="4000" b="1" dirty="0" smtClean="0">
                <a:solidFill>
                  <a:srgbClr val="212879"/>
                </a:solidFill>
                <a:latin typeface="Proxima Nova" charset="0"/>
                <a:ea typeface="Proxima Nova" charset="0"/>
                <a:cs typeface="Proxima Nova" charset="0"/>
              </a:rPr>
              <a:t>7/8 </a:t>
            </a:r>
            <a:r>
              <a:rPr lang="fr-FR" sz="4000" b="1" dirty="0" err="1" smtClean="0">
                <a:solidFill>
                  <a:srgbClr val="212879"/>
                </a:solidFill>
                <a:latin typeface="Proxima Nova" charset="0"/>
                <a:ea typeface="Proxima Nova" charset="0"/>
                <a:cs typeface="Proxima Nova" charset="0"/>
              </a:rPr>
              <a:t>urban</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citizens</a:t>
            </a:r>
            <a:r>
              <a:rPr lang="fr-FR" sz="4000" b="1" dirty="0" smtClean="0">
                <a:solidFill>
                  <a:srgbClr val="212879"/>
                </a:solidFill>
                <a:latin typeface="Proxima Nova" charset="0"/>
                <a:ea typeface="Proxima Nova" charset="0"/>
                <a:cs typeface="Proxima Nova" charset="0"/>
              </a:rPr>
              <a:t> </a:t>
            </a:r>
            <a:r>
              <a:rPr lang="fr-FR" sz="4000" b="1" dirty="0" smtClean="0">
                <a:solidFill>
                  <a:srgbClr val="212879"/>
                </a:solidFill>
                <a:latin typeface="Proxima Nova" charset="0"/>
                <a:ea typeface="Proxima Nova" charset="0"/>
                <a:cs typeface="Proxima Nova" charset="0"/>
              </a:rPr>
              <a:t>live </a:t>
            </a:r>
            <a:r>
              <a:rPr lang="fr-FR" sz="4000" b="1" dirty="0" err="1" smtClean="0">
                <a:solidFill>
                  <a:srgbClr val="212879"/>
                </a:solidFill>
                <a:latin typeface="Proxima Nova" charset="0"/>
                <a:ea typeface="Proxima Nova" charset="0"/>
                <a:cs typeface="Proxima Nova" charset="0"/>
              </a:rPr>
              <a:t>with</a:t>
            </a:r>
            <a:r>
              <a:rPr lang="fr-FR" sz="4000" b="1" dirty="0" smtClean="0">
                <a:solidFill>
                  <a:srgbClr val="212879"/>
                </a:solidFill>
                <a:latin typeface="Proxima Nova" charset="0"/>
                <a:ea typeface="Proxima Nova" charset="0"/>
                <a:cs typeface="Proxima Nova" charset="0"/>
              </a:rPr>
              <a:t> </a:t>
            </a:r>
            <a:r>
              <a:rPr lang="en-US" sz="4000" b="1" dirty="0">
                <a:solidFill>
                  <a:srgbClr val="212879"/>
                </a:solidFill>
                <a:latin typeface="Proxima Nova" charset="0"/>
                <a:ea typeface="Proxima Nova" charset="0"/>
                <a:cs typeface="Proxima Nova" charset="0"/>
              </a:rPr>
              <a:t>air </a:t>
            </a:r>
            <a:r>
              <a:rPr lang="en-US" sz="4000" b="1" dirty="0" smtClean="0">
                <a:solidFill>
                  <a:srgbClr val="212879"/>
                </a:solidFill>
                <a:latin typeface="Proxima Nova" charset="0"/>
                <a:ea typeface="Proxima Nova" charset="0"/>
                <a:cs typeface="Proxima Nova" charset="0"/>
              </a:rPr>
              <a:t>quality </a:t>
            </a:r>
          </a:p>
          <a:p>
            <a:pPr algn="ctr"/>
            <a:r>
              <a:rPr lang="en-US" sz="4000" b="1" dirty="0" smtClean="0">
                <a:solidFill>
                  <a:srgbClr val="212879"/>
                </a:solidFill>
                <a:latin typeface="Proxima Nova" charset="0"/>
                <a:ea typeface="Proxima Nova" charset="0"/>
                <a:cs typeface="Proxima Nova" charset="0"/>
              </a:rPr>
              <a:t>levels that exceed </a:t>
            </a:r>
            <a:r>
              <a:rPr lang="fr-FR" sz="4000" b="1" dirty="0" smtClean="0">
                <a:solidFill>
                  <a:srgbClr val="212879"/>
                </a:solidFill>
                <a:latin typeface="Proxima Nova" charset="0"/>
                <a:ea typeface="Proxima Nova" charset="0"/>
                <a:cs typeface="Proxima Nova" charset="0"/>
              </a:rPr>
              <a:t>WHO </a:t>
            </a:r>
            <a:r>
              <a:rPr lang="fr-FR" sz="4000" b="1" dirty="0" err="1" smtClean="0">
                <a:solidFill>
                  <a:srgbClr val="212879"/>
                </a:solidFill>
                <a:latin typeface="Proxima Nova" charset="0"/>
                <a:ea typeface="Proxima Nova" charset="0"/>
                <a:cs typeface="Proxima Nova" charset="0"/>
              </a:rPr>
              <a:t>safe</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levels</a:t>
            </a:r>
            <a:endParaRPr lang="fr-FR" sz="4000" b="1" dirty="0">
              <a:solidFill>
                <a:srgbClr val="212879"/>
              </a:solidFill>
              <a:latin typeface="Proxima Nova" charset="0"/>
              <a:ea typeface="Proxima Nova" charset="0"/>
              <a:cs typeface="Proxima Nova" charset="0"/>
            </a:endParaRPr>
          </a:p>
        </p:txBody>
      </p:sp>
    </p:spTree>
    <p:extLst>
      <p:ext uri="{BB962C8B-B14F-4D97-AF65-F5344CB8AC3E}">
        <p14:creationId xmlns:p14="http://schemas.microsoft.com/office/powerpoint/2010/main" val="25551261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rotWithShape="1">
          <a:blip r:embed="rId3" cstate="print">
            <a:extLst>
              <a:ext uri="{28A0092B-C50C-407E-A947-70E740481C1C}">
                <a14:useLocalDpi xmlns:a14="http://schemas.microsoft.com/office/drawing/2010/main" val="0"/>
              </a:ext>
            </a:extLst>
          </a:blip>
          <a:srcRect b="15430"/>
          <a:stretch/>
        </p:blipFill>
        <p:spPr>
          <a:xfrm>
            <a:off x="0" y="0"/>
            <a:ext cx="12192000" cy="6883400"/>
          </a:xfrm>
          <a:prstGeom prst="rect">
            <a:avLst/>
          </a:prstGeom>
        </p:spPr>
      </p:pic>
      <p:sp>
        <p:nvSpPr>
          <p:cNvPr id="4" name="Titre 1"/>
          <p:cNvSpPr txBox="1">
            <a:spLocks/>
          </p:cNvSpPr>
          <p:nvPr/>
        </p:nvSpPr>
        <p:spPr>
          <a:xfrm>
            <a:off x="0" y="1"/>
            <a:ext cx="12192000" cy="7181850"/>
          </a:xfrm>
          <a:prstGeom prst="rect">
            <a:avLst/>
          </a:prstGeom>
          <a:solidFill>
            <a:srgbClr val="F8F8F8">
              <a:alpha val="60000"/>
            </a:srgb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4000" b="1" dirty="0">
                <a:solidFill>
                  <a:srgbClr val="212879"/>
                </a:solidFill>
                <a:latin typeface="Proxima Nova" charset="0"/>
                <a:ea typeface="Proxima Nova" charset="0"/>
                <a:cs typeface="Proxima Nova" charset="0"/>
              </a:rPr>
              <a:t>I</a:t>
            </a:r>
            <a:r>
              <a:rPr lang="fr-FR" sz="4000" b="1" dirty="0" smtClean="0">
                <a:solidFill>
                  <a:srgbClr val="212879"/>
                </a:solidFill>
                <a:latin typeface="Proxima Nova" charset="0"/>
                <a:ea typeface="Proxima Nova" charset="0"/>
                <a:cs typeface="Proxima Nova" charset="0"/>
              </a:rPr>
              <a:t>n 2030, 1/8 </a:t>
            </a:r>
            <a:r>
              <a:rPr lang="fr-FR" sz="4000" b="1" dirty="0" err="1" smtClean="0">
                <a:solidFill>
                  <a:srgbClr val="212879"/>
                </a:solidFill>
                <a:latin typeface="Proxima Nova" charset="0"/>
                <a:ea typeface="Proxima Nova" charset="0"/>
                <a:cs typeface="Proxima Nova" charset="0"/>
              </a:rPr>
              <a:t>will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be</a:t>
            </a:r>
            <a:r>
              <a:rPr lang="fr-FR" sz="4000" b="1" dirty="0" smtClean="0">
                <a:solidFill>
                  <a:srgbClr val="212879"/>
                </a:solidFill>
                <a:latin typeface="Proxima Nova" charset="0"/>
                <a:ea typeface="Proxima Nova" charset="0"/>
                <a:cs typeface="Proxima Nova" charset="0"/>
              </a:rPr>
              <a:t> over 65+</a:t>
            </a:r>
            <a:endParaRPr lang="fr-FR" sz="4000" b="1" dirty="0">
              <a:solidFill>
                <a:srgbClr val="212879"/>
              </a:solidFill>
              <a:latin typeface="Proxima Nova" charset="0"/>
              <a:ea typeface="Proxima Nova" charset="0"/>
              <a:cs typeface="Proxima Nova" charset="0"/>
            </a:endParaRPr>
          </a:p>
        </p:txBody>
      </p:sp>
    </p:spTree>
    <p:extLst>
      <p:ext uri="{BB962C8B-B14F-4D97-AF65-F5344CB8AC3E}">
        <p14:creationId xmlns:p14="http://schemas.microsoft.com/office/powerpoint/2010/main" val="4940292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a:t>
            </a:r>
            <a:r>
              <a:rPr lang="fr-FR" sz="4000" b="1" dirty="0" err="1">
                <a:solidFill>
                  <a:srgbClr val="212879"/>
                </a:solidFill>
                <a:latin typeface="Proxima Nova" charset="0"/>
                <a:ea typeface="Proxima Nova" charset="0"/>
                <a:cs typeface="Proxima Nova" charset="0"/>
              </a:rPr>
              <a:t>Research</a:t>
            </a:r>
            <a:r>
              <a:rPr lang="fr-FR" sz="4000" b="1" dirty="0">
                <a:solidFill>
                  <a:srgbClr val="212879"/>
                </a:solidFill>
                <a:latin typeface="Proxima Nova" charset="0"/>
                <a:ea typeface="Proxima Nova" charset="0"/>
                <a:cs typeface="Proxima Nova" charset="0"/>
              </a:rPr>
              <a:t> and Innovation</a:t>
            </a:r>
          </a:p>
        </p:txBody>
      </p:sp>
      <p:sp>
        <p:nvSpPr>
          <p:cNvPr id="3" name="Espace réservé du contenu 2"/>
          <p:cNvSpPr>
            <a:spLocks noGrp="1"/>
          </p:cNvSpPr>
          <p:nvPr>
            <p:ph idx="1"/>
          </p:nvPr>
        </p:nvSpPr>
        <p:spPr/>
        <p:txBody>
          <a:bodyPr>
            <a:normAutofit/>
          </a:bodyPr>
          <a:lstStyle/>
          <a:p>
            <a:pPr marL="0" indent="0" algn="ctr">
              <a:buNone/>
            </a:pPr>
            <a:r>
              <a:rPr lang="en-US" sz="4000" dirty="0" smtClean="0"/>
              <a:t>Definition</a:t>
            </a:r>
          </a:p>
          <a:p>
            <a:pPr marL="0" indent="0" algn="ctr">
              <a:buNone/>
            </a:pPr>
            <a:endParaRPr lang="en-US" sz="4000" dirty="0"/>
          </a:p>
          <a:p>
            <a:pPr marL="0" indent="0" algn="ctr">
              <a:buNone/>
            </a:pPr>
            <a:r>
              <a:rPr lang="en-US" sz="4000" dirty="0"/>
              <a:t>The first goal of </a:t>
            </a:r>
            <a:r>
              <a:rPr lang="en-US" sz="4000" b="1" dirty="0"/>
              <a:t>Responsible Research and Innovation </a:t>
            </a:r>
            <a:r>
              <a:rPr lang="en-US" sz="4000" dirty="0"/>
              <a:t>is the creation of positive impact. </a:t>
            </a:r>
          </a:p>
        </p:txBody>
      </p:sp>
    </p:spTree>
    <p:extLst>
      <p:ext uri="{BB962C8B-B14F-4D97-AF65-F5344CB8AC3E}">
        <p14:creationId xmlns:p14="http://schemas.microsoft.com/office/powerpoint/2010/main" val="9267873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a:t>
            </a:r>
            <a:r>
              <a:rPr lang="fr-FR" sz="4000" b="1" dirty="0" err="1">
                <a:solidFill>
                  <a:srgbClr val="212879"/>
                </a:solidFill>
                <a:latin typeface="Proxima Nova" charset="0"/>
                <a:ea typeface="Proxima Nova" charset="0"/>
                <a:cs typeface="Proxima Nova" charset="0"/>
              </a:rPr>
              <a:t>Research</a:t>
            </a:r>
            <a:r>
              <a:rPr lang="fr-FR" sz="4000" b="1" dirty="0">
                <a:solidFill>
                  <a:srgbClr val="212879"/>
                </a:solidFill>
                <a:latin typeface="Proxima Nova" charset="0"/>
                <a:ea typeface="Proxima Nova" charset="0"/>
                <a:cs typeface="Proxima Nova" charset="0"/>
              </a:rPr>
              <a:t> and Innovation</a:t>
            </a:r>
          </a:p>
        </p:txBody>
      </p:sp>
      <p:sp>
        <p:nvSpPr>
          <p:cNvPr id="11" name="Espace réservé du contenu 2"/>
          <p:cNvSpPr>
            <a:spLocks noGrp="1"/>
          </p:cNvSpPr>
          <p:nvPr>
            <p:ph idx="1"/>
          </p:nvPr>
        </p:nvSpPr>
        <p:spPr>
          <a:xfrm>
            <a:off x="838200" y="1825625"/>
            <a:ext cx="10515600" cy="4351338"/>
          </a:xfrm>
        </p:spPr>
        <p:txBody>
          <a:bodyPr>
            <a:normAutofit/>
          </a:bodyPr>
          <a:lstStyle/>
          <a:p>
            <a:pPr marL="0" indent="0" algn="ctr">
              <a:buNone/>
            </a:pPr>
            <a:r>
              <a:rPr lang="en-US" dirty="0" smtClean="0"/>
              <a:t>Definition “positive impact”</a:t>
            </a:r>
          </a:p>
          <a:p>
            <a:pPr marL="0" indent="0" algn="ctr">
              <a:buNone/>
            </a:pPr>
            <a:endParaRPr lang="en-US" sz="1100" dirty="0"/>
          </a:p>
          <a:p>
            <a:pPr marL="0" indent="0">
              <a:buNone/>
            </a:pPr>
            <a:r>
              <a:rPr lang="en-US" b="1" dirty="0" smtClean="0"/>
              <a:t>Impact</a:t>
            </a:r>
            <a:r>
              <a:rPr lang="en-US" dirty="0" smtClean="0"/>
              <a:t> = all </a:t>
            </a:r>
            <a:r>
              <a:rPr lang="en-US" dirty="0"/>
              <a:t>the </a:t>
            </a:r>
            <a:r>
              <a:rPr lang="en-US" b="1" dirty="0" smtClean="0"/>
              <a:t>consequences</a:t>
            </a:r>
            <a:r>
              <a:rPr lang="en-US" dirty="0"/>
              <a:t> </a:t>
            </a:r>
            <a:r>
              <a:rPr lang="en-US" b="1" dirty="0" smtClean="0"/>
              <a:t>of </a:t>
            </a:r>
            <a:r>
              <a:rPr lang="en-US" b="1" dirty="0"/>
              <a:t>an activity </a:t>
            </a:r>
            <a:r>
              <a:rPr lang="en-US" dirty="0" smtClean="0"/>
              <a:t>on both </a:t>
            </a:r>
            <a:r>
              <a:rPr lang="en-US" dirty="0"/>
              <a:t>its direct and indirect </a:t>
            </a:r>
            <a:r>
              <a:rPr lang="en-US" dirty="0" smtClean="0"/>
              <a:t>stakeholders </a:t>
            </a:r>
          </a:p>
        </p:txBody>
      </p:sp>
      <p:sp>
        <p:nvSpPr>
          <p:cNvPr id="12" name="Rectangle 11"/>
          <p:cNvSpPr/>
          <p:nvPr/>
        </p:nvSpPr>
        <p:spPr>
          <a:xfrm>
            <a:off x="4466491" y="3714897"/>
            <a:ext cx="9003323" cy="3108543"/>
          </a:xfrm>
          <a:prstGeom prst="rect">
            <a:avLst/>
          </a:prstGeom>
        </p:spPr>
        <p:txBody>
          <a:bodyPr wrap="square">
            <a:spAutoFit/>
          </a:bodyPr>
          <a:lstStyle/>
          <a:p>
            <a:pPr>
              <a:buFontTx/>
              <a:buChar char="-"/>
            </a:pPr>
            <a:r>
              <a:rPr lang="en-US" sz="2800" b="1" dirty="0"/>
              <a:t>individual well-being</a:t>
            </a:r>
            <a:r>
              <a:rPr lang="en-US" sz="2800" dirty="0"/>
              <a:t> </a:t>
            </a:r>
            <a:r>
              <a:rPr lang="en-US" sz="2800" dirty="0" smtClean="0"/>
              <a:t/>
            </a:r>
            <a:br>
              <a:rPr lang="en-US" sz="2800" dirty="0" smtClean="0"/>
            </a:br>
            <a:r>
              <a:rPr lang="en-US" sz="2000" i="1" dirty="0" smtClean="0"/>
              <a:t>Solving </a:t>
            </a:r>
            <a:r>
              <a:rPr lang="en-US" sz="2000" i="1" dirty="0"/>
              <a:t>a public health </a:t>
            </a:r>
            <a:r>
              <a:rPr lang="en-US" sz="2000" i="1" dirty="0" smtClean="0"/>
              <a:t>problem</a:t>
            </a:r>
          </a:p>
          <a:p>
            <a:pPr>
              <a:buFontTx/>
              <a:buChar char="-"/>
            </a:pPr>
            <a:endParaRPr lang="en-US" sz="2400" dirty="0"/>
          </a:p>
          <a:p>
            <a:pPr>
              <a:buFontTx/>
              <a:buChar char="-"/>
            </a:pPr>
            <a:r>
              <a:rPr lang="en-US" sz="2800" b="1" dirty="0"/>
              <a:t>ability to create sustainable living </a:t>
            </a:r>
            <a:r>
              <a:rPr lang="en-US" sz="2800" b="1" dirty="0" smtClean="0"/>
              <a:t>conditions</a:t>
            </a:r>
          </a:p>
          <a:p>
            <a:r>
              <a:rPr lang="en-US" sz="2000" i="1" dirty="0"/>
              <a:t>Regenerating the environment</a:t>
            </a:r>
          </a:p>
          <a:p>
            <a:pPr>
              <a:buFontTx/>
              <a:buChar char="-"/>
            </a:pPr>
            <a:endParaRPr lang="en-US" sz="2400" dirty="0"/>
          </a:p>
          <a:p>
            <a:pPr>
              <a:buFontTx/>
              <a:buChar char="-"/>
            </a:pPr>
            <a:r>
              <a:rPr lang="en-US" sz="2800" b="1" dirty="0"/>
              <a:t>strengthening the inclusiveness </a:t>
            </a:r>
            <a:r>
              <a:rPr lang="en-US" sz="2800" dirty="0"/>
              <a:t>of </a:t>
            </a:r>
            <a:r>
              <a:rPr lang="en-US" sz="2800" dirty="0" smtClean="0"/>
              <a:t>society</a:t>
            </a:r>
          </a:p>
          <a:p>
            <a:r>
              <a:rPr lang="en-US" sz="2000" i="1" dirty="0"/>
              <a:t>Maximizing social cohesion</a:t>
            </a:r>
          </a:p>
        </p:txBody>
      </p:sp>
      <p:sp>
        <p:nvSpPr>
          <p:cNvPr id="14" name="Rectangle 13"/>
          <p:cNvSpPr/>
          <p:nvPr/>
        </p:nvSpPr>
        <p:spPr>
          <a:xfrm>
            <a:off x="592017" y="4946002"/>
            <a:ext cx="1689373" cy="646331"/>
          </a:xfrm>
          <a:prstGeom prst="rect">
            <a:avLst/>
          </a:prstGeom>
        </p:spPr>
        <p:txBody>
          <a:bodyPr wrap="none">
            <a:spAutoFit/>
          </a:bodyPr>
          <a:lstStyle/>
          <a:p>
            <a:r>
              <a:rPr lang="en-US" sz="3600" b="1" dirty="0" smtClean="0"/>
              <a:t>Positive</a:t>
            </a:r>
            <a:endParaRPr lang="en-US" sz="3600" dirty="0"/>
          </a:p>
        </p:txBody>
      </p:sp>
      <p:cxnSp>
        <p:nvCxnSpPr>
          <p:cNvPr id="15" name="Connecteur droit avec flèche 14"/>
          <p:cNvCxnSpPr>
            <a:stCxn id="14" idx="3"/>
            <a:endCxn id="12" idx="1"/>
          </p:cNvCxnSpPr>
          <p:nvPr/>
        </p:nvCxnSpPr>
        <p:spPr>
          <a:xfrm>
            <a:off x="2281390" y="5269168"/>
            <a:ext cx="2185101" cy="1"/>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16" name="Connecteur droit avec flèche 15"/>
          <p:cNvCxnSpPr>
            <a:stCxn id="14" idx="3"/>
          </p:cNvCxnSpPr>
          <p:nvPr/>
        </p:nvCxnSpPr>
        <p:spPr>
          <a:xfrm flipV="1">
            <a:off x="2281390" y="4211515"/>
            <a:ext cx="2185101" cy="1057653"/>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17" name="Connecteur droit avec flèche 16"/>
          <p:cNvCxnSpPr>
            <a:stCxn id="14" idx="3"/>
          </p:cNvCxnSpPr>
          <p:nvPr/>
        </p:nvCxnSpPr>
        <p:spPr>
          <a:xfrm>
            <a:off x="2281390" y="5269168"/>
            <a:ext cx="2185101" cy="1057652"/>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813404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Responsible</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Research</a:t>
            </a:r>
            <a:r>
              <a:rPr lang="fr-FR" sz="4000" b="1" dirty="0" smtClean="0">
                <a:solidFill>
                  <a:srgbClr val="212879"/>
                </a:solidFill>
                <a:latin typeface="Proxima Nova" charset="0"/>
                <a:ea typeface="Proxima Nova" charset="0"/>
                <a:cs typeface="Proxima Nova" charset="0"/>
              </a:rPr>
              <a:t> and Innovation</a:t>
            </a:r>
            <a:endParaRPr lang="fr-FR" sz="4000" b="1" dirty="0">
              <a:solidFill>
                <a:srgbClr val="212879"/>
              </a:solidFill>
              <a:latin typeface="Proxima Nova" charset="0"/>
              <a:ea typeface="Proxima Nova" charset="0"/>
              <a:cs typeface="Proxima Nova" charset="0"/>
            </a:endParaRPr>
          </a:p>
        </p:txBody>
      </p:sp>
      <p:pic>
        <p:nvPicPr>
          <p:cNvPr id="3074" name="Picture 2" descr="https://upload.wikimedia.org/wikipedia/commons/e/e6/Nci-vol-2268-300_argon_ion_las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1696" y="1858616"/>
            <a:ext cx="6728930" cy="4485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4633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r>
              <a:rPr lang="fr-FR" sz="4000" b="1" dirty="0" smtClean="0">
                <a:solidFill>
                  <a:srgbClr val="212879"/>
                </a:solidFill>
                <a:latin typeface="Proxima Nova" charset="0"/>
                <a:ea typeface="Proxima Nova" charset="0"/>
                <a:cs typeface="Proxima Nova" charset="0"/>
              </a:rPr>
              <a:t> and concepts</a:t>
            </a:r>
            <a:endParaRPr lang="fr-FR" sz="4000" b="1" dirty="0">
              <a:solidFill>
                <a:srgbClr val="212879"/>
              </a:solidFill>
              <a:latin typeface="Proxima Nova" charset="0"/>
              <a:ea typeface="Proxima Nova" charset="0"/>
              <a:cs typeface="Proxima Nova" charset="0"/>
            </a:endParaRPr>
          </a:p>
        </p:txBody>
      </p:sp>
      <p:sp>
        <p:nvSpPr>
          <p:cNvPr id="3" name="Espace réservé du contenu 2"/>
          <p:cNvSpPr>
            <a:spLocks noGrp="1"/>
          </p:cNvSpPr>
          <p:nvPr>
            <p:ph idx="1"/>
          </p:nvPr>
        </p:nvSpPr>
        <p:spPr/>
        <p:txBody>
          <a:bodyPr/>
          <a:lstStyle/>
          <a:p>
            <a:endParaRPr lang="fr-FR"/>
          </a:p>
        </p:txBody>
      </p:sp>
    </p:spTree>
    <p:extLst>
      <p:ext uri="{BB962C8B-B14F-4D97-AF65-F5344CB8AC3E}">
        <p14:creationId xmlns:p14="http://schemas.microsoft.com/office/powerpoint/2010/main" val="35019919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098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s://d-lab.mit.edu/sites/all/themes/dlab/logo.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10" name="Picture 4" descr="http://people.csail.mit.edu/jue_w/Pictures/mit_logo.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3835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31900" y="1084263"/>
            <a:ext cx="9728200" cy="2387600"/>
          </a:xfrm>
        </p:spPr>
        <p:txBody>
          <a:bodyPr>
            <a:normAutofit/>
          </a:bodyPr>
          <a:lstStyle/>
          <a:p>
            <a:r>
              <a:rPr lang="fr-FR" sz="4000" b="1" dirty="0" err="1" smtClean="0">
                <a:solidFill>
                  <a:srgbClr val="212879"/>
                </a:solidFill>
                <a:latin typeface="Proxima Nova" charset="0"/>
                <a:ea typeface="Proxima Nova" charset="0"/>
                <a:cs typeface="Proxima Nova" charset="0"/>
              </a:rPr>
              <a:t>Responsible</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Research</a:t>
            </a:r>
            <a:r>
              <a:rPr lang="fr-FR" sz="4000" b="1" dirty="0" smtClean="0">
                <a:solidFill>
                  <a:srgbClr val="212879"/>
                </a:solidFill>
                <a:latin typeface="Proxima Nova" charset="0"/>
                <a:ea typeface="Proxima Nova" charset="0"/>
                <a:cs typeface="Proxima Nova" charset="0"/>
              </a:rPr>
              <a:t> and Innovation: concepts </a:t>
            </a:r>
            <a:r>
              <a:rPr lang="fr-FR" sz="4000" b="1" dirty="0" smtClean="0">
                <a:solidFill>
                  <a:srgbClr val="212879"/>
                </a:solidFill>
                <a:latin typeface="Proxima Nova" charset="0"/>
                <a:ea typeface="Proxima Nova" charset="0"/>
                <a:cs typeface="Proxima Nova" charset="0"/>
              </a:rPr>
              <a:t>and </a:t>
            </a:r>
            <a:r>
              <a:rPr lang="fr-FR" sz="4000" b="1" dirty="0" err="1" smtClean="0">
                <a:solidFill>
                  <a:srgbClr val="212879"/>
                </a:solidFill>
                <a:latin typeface="Proxima Nova" charset="0"/>
                <a:ea typeface="Proxima Nova" charset="0"/>
                <a:cs typeface="Proxima Nova" charset="0"/>
              </a:rPr>
              <a:t>opportunities</a:t>
            </a:r>
            <a:endParaRPr lang="fr-FR" sz="4000" b="1" dirty="0">
              <a:solidFill>
                <a:srgbClr val="212879"/>
              </a:solidFill>
              <a:latin typeface="Proxima Nova" charset="0"/>
              <a:ea typeface="Proxima Nova" charset="0"/>
              <a:cs typeface="Proxima Nova" charset="0"/>
            </a:endParaRPr>
          </a:p>
        </p:txBody>
      </p:sp>
      <p:sp>
        <p:nvSpPr>
          <p:cNvPr id="3" name="Sous-titre 2"/>
          <p:cNvSpPr>
            <a:spLocks noGrp="1"/>
          </p:cNvSpPr>
          <p:nvPr>
            <p:ph type="subTitle" idx="1"/>
          </p:nvPr>
        </p:nvSpPr>
        <p:spPr/>
        <p:txBody>
          <a:bodyPr>
            <a:normAutofit lnSpcReduction="10000"/>
          </a:bodyPr>
          <a:lstStyle/>
          <a:p>
            <a:r>
              <a:rPr lang="fr-FR" dirty="0" smtClean="0"/>
              <a:t>14/09/2017</a:t>
            </a:r>
          </a:p>
          <a:p>
            <a:endParaRPr lang="fr-FR" dirty="0"/>
          </a:p>
          <a:p>
            <a:endParaRPr lang="fr-FR" dirty="0" smtClean="0"/>
          </a:p>
          <a:p>
            <a:r>
              <a:rPr lang="fr-FR" dirty="0" smtClean="0"/>
              <a:t>@</a:t>
            </a:r>
            <a:r>
              <a:rPr lang="fr-FR" dirty="0" err="1" smtClean="0"/>
              <a:t>SoScienceTweet</a:t>
            </a:r>
            <a:r>
              <a:rPr lang="fr-FR" dirty="0" smtClean="0"/>
              <a:t> / @</a:t>
            </a:r>
            <a:r>
              <a:rPr lang="fr-FR" dirty="0" err="1" smtClean="0"/>
              <a:t>Melanie_Marcel</a:t>
            </a:r>
            <a:endParaRPr lang="fr-FR" dirty="0"/>
          </a:p>
        </p:txBody>
      </p:sp>
    </p:spTree>
    <p:extLst>
      <p:ext uri="{BB962C8B-B14F-4D97-AF65-F5344CB8AC3E}">
        <p14:creationId xmlns:p14="http://schemas.microsoft.com/office/powerpoint/2010/main" val="25832727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bmedia.eventbrite.com/s3-build/images/2903409/11436318747/1/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6805" y="5377975"/>
            <a:ext cx="2035117" cy="1172978"/>
          </a:xfrm>
          <a:prstGeom prst="rect">
            <a:avLst/>
          </a:prstGeom>
          <a:noFill/>
        </p:spPr>
      </p:pic>
      <p:pic>
        <p:nvPicPr>
          <p:cNvPr id="7"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7"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10" name="Picture 4" descr="http://people.csail.mit.edu/jue_w/Pictures/mit_logo.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collegeexpert.net/images/logo-ucberkeley.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052863" y="4193863"/>
            <a:ext cx="3334593" cy="1164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790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bmedia.eventbrite.com/s3-build/images/2903409/11436318747/1/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6805" y="5377975"/>
            <a:ext cx="2035117" cy="1172978"/>
          </a:xfrm>
          <a:prstGeom prst="rect">
            <a:avLst/>
          </a:prstGeom>
          <a:noFill/>
        </p:spPr>
      </p:pic>
      <p:pic>
        <p:nvPicPr>
          <p:cNvPr id="7"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7"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9" name="Picture 4" descr="http://mb.cision.com/Public/2608/logo/8cdfbe7718e97579_org.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015932" y="5589822"/>
            <a:ext cx="2771800" cy="961131"/>
          </a:xfrm>
          <a:prstGeom prst="rect">
            <a:avLst/>
          </a:prstGeom>
          <a:noFill/>
        </p:spPr>
      </p:pic>
      <p:pic>
        <p:nvPicPr>
          <p:cNvPr id="10" name="Picture 4" descr="http://people.csail.mit.edu/jue_w/Pictures/mit_log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collegeexpert.net/images/logo-ucberkeley.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052863" y="4193863"/>
            <a:ext cx="3334593" cy="1164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8103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bmedia.eventbrite.com/s3-build/images/2903409/11436318747/1/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6805" y="5377975"/>
            <a:ext cx="2035117" cy="1172978"/>
          </a:xfrm>
          <a:prstGeom prst="rect">
            <a:avLst/>
          </a:prstGeom>
          <a:noFill/>
        </p:spPr>
      </p:pic>
      <p:pic>
        <p:nvPicPr>
          <p:cNvPr id="7"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7"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9" name="Picture 4" descr="http://mb.cision.com/Public/2608/logo/8cdfbe7718e97579_org.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015932" y="5589822"/>
            <a:ext cx="2771800" cy="961131"/>
          </a:xfrm>
          <a:prstGeom prst="rect">
            <a:avLst/>
          </a:prstGeom>
          <a:noFill/>
        </p:spPr>
      </p:pic>
      <p:pic>
        <p:nvPicPr>
          <p:cNvPr id="10" name="Picture 4" descr="http://people.csail.mit.edu/jue_w/Pictures/mit_log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collegeexpert.net/images/logo-ucberkeley.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052863" y="4193863"/>
            <a:ext cx="3334593" cy="11643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s://indico.cern.ch/event/450496/images/6224-logo_s_Ideasquare.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027261" y="4908039"/>
            <a:ext cx="1642914" cy="1642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59229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bmedia.eventbrite.com/s3-build/images/2903409/11436318747/1/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6805" y="5377975"/>
            <a:ext cx="2035117" cy="1172978"/>
          </a:xfrm>
          <a:prstGeom prst="rect">
            <a:avLst/>
          </a:prstGeom>
          <a:noFill/>
        </p:spPr>
      </p:pic>
      <p:pic>
        <p:nvPicPr>
          <p:cNvPr id="7"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7"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9" name="Picture 4" descr="http://mb.cision.com/Public/2608/logo/8cdfbe7718e97579_org.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015932" y="5589822"/>
            <a:ext cx="2771800" cy="961131"/>
          </a:xfrm>
          <a:prstGeom prst="rect">
            <a:avLst/>
          </a:prstGeom>
          <a:noFill/>
        </p:spPr>
      </p:pic>
      <p:pic>
        <p:nvPicPr>
          <p:cNvPr id="10" name="Picture 4" descr="http://people.csail.mit.edu/jue_w/Pictures/mit_log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collegeexpert.net/images/logo-ucberkeley.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052863" y="4193863"/>
            <a:ext cx="3334593" cy="11643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s://indico.cern.ch/event/450496/images/6224-logo_s_Ideasquare.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027261" y="4908039"/>
            <a:ext cx="1642914" cy="164291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Picture 2" descr="https://upload.wikimedia.org/wikipedia/en/thumb/8/84/European_Commission.svg/1280px-European_Commission.svg.png"/>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813998" y="1815777"/>
            <a:ext cx="5225685" cy="3621237"/>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p:cNvSpPr txBox="1"/>
          <p:nvPr/>
        </p:nvSpPr>
        <p:spPr>
          <a:xfrm>
            <a:off x="1565871" y="2598315"/>
            <a:ext cx="3024336" cy="461665"/>
          </a:xfrm>
          <a:prstGeom prst="rect">
            <a:avLst/>
          </a:prstGeom>
          <a:noFill/>
        </p:spPr>
        <p:txBody>
          <a:bodyPr wrap="square" rtlCol="0">
            <a:spAutoFit/>
          </a:bodyPr>
          <a:lstStyle/>
          <a:p>
            <a:pPr algn="ctr"/>
            <a:r>
              <a:rPr lang="fr-FR" sz="2400" b="1" dirty="0" err="1" smtClean="0">
                <a:solidFill>
                  <a:schemeClr val="accent1"/>
                </a:solidFill>
              </a:rPr>
              <a:t>European</a:t>
            </a:r>
            <a:r>
              <a:rPr lang="fr-FR" sz="2400" b="1" dirty="0" smtClean="0">
                <a:solidFill>
                  <a:schemeClr val="accent1"/>
                </a:solidFill>
              </a:rPr>
              <a:t> Commission</a:t>
            </a:r>
            <a:endParaRPr lang="fr-FR" sz="2400" b="1" dirty="0">
              <a:solidFill>
                <a:schemeClr val="accent1"/>
              </a:solidFill>
            </a:endParaRPr>
          </a:p>
        </p:txBody>
      </p:sp>
      <p:pic>
        <p:nvPicPr>
          <p:cNvPr id="17" name="Picture 1"/>
          <p:cNvPicPr>
            <a:picLocks noChangeAspect="1" noChangeArrowheads="1"/>
          </p:cNvPicPr>
          <p:nvPr/>
        </p:nvPicPr>
        <p:blipFill>
          <a:blip r:embed="rId14" cstate="email">
            <a:lum bright="10000"/>
            <a:extLst>
              <a:ext uri="{28A0092B-C50C-407E-A947-70E740481C1C}">
                <a14:useLocalDpi xmlns:a14="http://schemas.microsoft.com/office/drawing/2010/main"/>
              </a:ext>
            </a:extLst>
          </a:blip>
          <a:srcRect/>
          <a:stretch>
            <a:fillRect/>
          </a:stretch>
        </p:blipFill>
        <p:spPr bwMode="auto">
          <a:xfrm>
            <a:off x="1655318" y="3351243"/>
            <a:ext cx="728081" cy="936104"/>
          </a:xfrm>
          <a:prstGeom prst="rect">
            <a:avLst/>
          </a:prstGeom>
          <a:noFill/>
          <a:ln w="9525">
            <a:noFill/>
            <a:miter lim="800000"/>
            <a:headEnd/>
            <a:tailEnd/>
          </a:ln>
        </p:spPr>
      </p:pic>
      <p:sp>
        <p:nvSpPr>
          <p:cNvPr id="18" name="ZoneTexte 17"/>
          <p:cNvSpPr txBox="1"/>
          <p:nvPr/>
        </p:nvSpPr>
        <p:spPr>
          <a:xfrm>
            <a:off x="2411911" y="3304203"/>
            <a:ext cx="4034060" cy="1631216"/>
          </a:xfrm>
          <a:prstGeom prst="rect">
            <a:avLst/>
          </a:prstGeom>
          <a:noFill/>
        </p:spPr>
        <p:txBody>
          <a:bodyPr wrap="square" rtlCol="0">
            <a:spAutoFit/>
          </a:bodyPr>
          <a:lstStyle/>
          <a:p>
            <a:pPr algn="ctr">
              <a:buClr>
                <a:srgbClr val="00B050"/>
              </a:buClr>
            </a:pPr>
            <a:r>
              <a:rPr lang="fr-FR" sz="2000" dirty="0">
                <a:solidFill>
                  <a:schemeClr val="accent1"/>
                </a:solidFill>
              </a:rPr>
              <a:t>2013</a:t>
            </a:r>
            <a:r>
              <a:rPr lang="fr-FR" sz="2000" dirty="0"/>
              <a:t>, Option for </a:t>
            </a:r>
            <a:r>
              <a:rPr lang="fr-FR" sz="2000" dirty="0" err="1"/>
              <a:t>strengthening</a:t>
            </a:r>
            <a:r>
              <a:rPr lang="fr-FR" sz="2000" dirty="0"/>
              <a:t> RRI</a:t>
            </a:r>
          </a:p>
          <a:p>
            <a:pPr algn="ctr">
              <a:buClr>
                <a:srgbClr val="00B050"/>
              </a:buClr>
            </a:pPr>
            <a:r>
              <a:rPr lang="fr-FR" sz="2000" dirty="0">
                <a:solidFill>
                  <a:schemeClr val="accent1"/>
                </a:solidFill>
              </a:rPr>
              <a:t>2013</a:t>
            </a:r>
            <a:r>
              <a:rPr lang="fr-FR" sz="2000" dirty="0"/>
              <a:t>, </a:t>
            </a:r>
            <a:r>
              <a:rPr lang="en-US" sz="2000" dirty="0"/>
              <a:t>RRI, Science and Technology</a:t>
            </a:r>
            <a:endParaRPr lang="fr-FR" sz="2000" dirty="0"/>
          </a:p>
          <a:p>
            <a:pPr algn="ctr">
              <a:buClr>
                <a:srgbClr val="00B050"/>
              </a:buClr>
            </a:pPr>
            <a:r>
              <a:rPr lang="fr-FR" sz="2000" dirty="0">
                <a:solidFill>
                  <a:schemeClr val="accent1"/>
                </a:solidFill>
              </a:rPr>
              <a:t>2012</a:t>
            </a:r>
            <a:r>
              <a:rPr lang="fr-FR" sz="2000" dirty="0"/>
              <a:t>, </a:t>
            </a:r>
            <a:r>
              <a:rPr lang="fr-FR" sz="2000" dirty="0" err="1"/>
              <a:t>Europe’s</a:t>
            </a:r>
            <a:r>
              <a:rPr lang="fr-FR" sz="2000" dirty="0"/>
              <a:t> </a:t>
            </a:r>
            <a:r>
              <a:rPr lang="fr-FR" sz="2000" dirty="0" err="1"/>
              <a:t>ability</a:t>
            </a:r>
            <a:r>
              <a:rPr lang="fr-FR" sz="2000" dirty="0"/>
              <a:t> to </a:t>
            </a:r>
            <a:r>
              <a:rPr lang="fr-FR" sz="2000" dirty="0" err="1"/>
              <a:t>respond</a:t>
            </a:r>
            <a:r>
              <a:rPr lang="fr-FR" sz="2000" dirty="0"/>
              <a:t> to </a:t>
            </a:r>
            <a:r>
              <a:rPr lang="fr-FR" sz="2000" dirty="0" err="1"/>
              <a:t>societal</a:t>
            </a:r>
            <a:r>
              <a:rPr lang="fr-FR" sz="2000" dirty="0"/>
              <a:t> challenge</a:t>
            </a:r>
          </a:p>
          <a:p>
            <a:pPr algn="ctr">
              <a:buClr>
                <a:srgbClr val="00B050"/>
              </a:buClr>
            </a:pPr>
            <a:r>
              <a:rPr lang="fr-FR" sz="2000" dirty="0">
                <a:solidFill>
                  <a:schemeClr val="accent1"/>
                </a:solidFill>
              </a:rPr>
              <a:t>2011</a:t>
            </a:r>
            <a:r>
              <a:rPr lang="fr-FR" sz="2000" dirty="0"/>
              <a:t>, </a:t>
            </a:r>
            <a:r>
              <a:rPr lang="en-US" sz="2000" dirty="0"/>
              <a:t>A report on RRI</a:t>
            </a:r>
            <a:endParaRPr lang="fr-FR" sz="2000" dirty="0"/>
          </a:p>
        </p:txBody>
      </p:sp>
    </p:spTree>
    <p:extLst>
      <p:ext uri="{BB962C8B-B14F-4D97-AF65-F5344CB8AC3E}">
        <p14:creationId xmlns:p14="http://schemas.microsoft.com/office/powerpoint/2010/main" val="27942864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bmedia.eventbrite.com/s3-build/images/2903409/11436318747/1/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6805" y="5377975"/>
            <a:ext cx="2035117" cy="1172978"/>
          </a:xfrm>
          <a:prstGeom prst="rect">
            <a:avLst/>
          </a:prstGeom>
          <a:noFill/>
        </p:spPr>
      </p:pic>
      <p:pic>
        <p:nvPicPr>
          <p:cNvPr id="7"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7"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9" name="Picture 4" descr="http://mb.cision.com/Public/2608/logo/8cdfbe7718e97579_org.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015932" y="5589822"/>
            <a:ext cx="2771800" cy="961131"/>
          </a:xfrm>
          <a:prstGeom prst="rect">
            <a:avLst/>
          </a:prstGeom>
          <a:noFill/>
        </p:spPr>
      </p:pic>
      <p:pic>
        <p:nvPicPr>
          <p:cNvPr id="10" name="Picture 4" descr="http://people.csail.mit.edu/jue_w/Pictures/mit_log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collegeexpert.net/images/logo-ucberkeley.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052863" y="4193863"/>
            <a:ext cx="3334593" cy="11643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s://indico.cern.ch/event/450496/images/6224-logo_s_Ideasquare.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027261" y="4908039"/>
            <a:ext cx="1642914" cy="164291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Picture 2" descr="http://bd9da336ae.url-de-test.ws/img/oecd_logo.png"/>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132486" y="1909120"/>
            <a:ext cx="4587673" cy="14159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s://upload.wikimedia.org/wikipedia/en/thumb/8/84/European_Commission.svg/1280px-European_Commission.svg.png"/>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813998" y="1815777"/>
            <a:ext cx="5225685" cy="36212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ésultat de recherche d'images pour &quot;un logo png&quo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65907" y="3660652"/>
            <a:ext cx="3221659" cy="2733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67064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bmedia.eventbrite.com/s3-build/images/2903409/11436318747/1/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6805" y="5377975"/>
            <a:ext cx="2035117" cy="1172978"/>
          </a:xfrm>
          <a:prstGeom prst="rect">
            <a:avLst/>
          </a:prstGeom>
          <a:noFill/>
        </p:spPr>
      </p:pic>
      <p:pic>
        <p:nvPicPr>
          <p:cNvPr id="7"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7"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9" name="Picture 4" descr="http://mb.cision.com/Public/2608/logo/8cdfbe7718e97579_org.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015932" y="5589822"/>
            <a:ext cx="2771800" cy="961131"/>
          </a:xfrm>
          <a:prstGeom prst="rect">
            <a:avLst/>
          </a:prstGeom>
          <a:noFill/>
        </p:spPr>
      </p:pic>
      <p:pic>
        <p:nvPicPr>
          <p:cNvPr id="10" name="Picture 4" descr="http://people.csail.mit.edu/jue_w/Pictures/mit_log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collegeexpert.net/images/logo-ucberkeley.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052863" y="4193863"/>
            <a:ext cx="3334593" cy="11643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s://indico.cern.ch/event/450496/images/6224-logo_s_Ideasquare.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027261" y="4908039"/>
            <a:ext cx="1642914" cy="164291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Picture 2" descr="http://bd9da336ae.url-de-test.ws/img/oecd_logo.png"/>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132486" y="1909120"/>
            <a:ext cx="4587673" cy="14159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s://upload.wikimedia.org/wikipedia/en/thumb/8/84/European_Commission.svg/1280px-European_Commission.svg.png"/>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813998" y="1815777"/>
            <a:ext cx="5225685" cy="36212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ésultat de recherche d'images pour &quot;un logo png&quo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65907" y="3660652"/>
            <a:ext cx="3221659" cy="2733041"/>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Picture 2"/>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7405609" y="4161086"/>
            <a:ext cx="3786050" cy="489959"/>
          </a:xfrm>
          <a:prstGeom prst="rect">
            <a:avLst/>
          </a:prstGeom>
          <a:noFill/>
          <a:ln w="9525">
            <a:noFill/>
            <a:miter lim="800000"/>
            <a:headEnd/>
            <a:tailEnd/>
          </a:ln>
        </p:spPr>
      </p:pic>
      <p:pic>
        <p:nvPicPr>
          <p:cNvPr id="20" name="Picture 2" descr="http://www.intellectualventures.com/assets_homepage_graphics/global_good_aucma_hp.jpg"/>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7792736" y="4732240"/>
            <a:ext cx="3029007" cy="1514504"/>
          </a:xfrm>
          <a:prstGeom prst="rect">
            <a:avLst/>
          </a:prstGeom>
          <a:noFill/>
        </p:spPr>
      </p:pic>
      <p:pic>
        <p:nvPicPr>
          <p:cNvPr id="21" name="Picture 2" descr="http://wrm5sysfkg-flywheel.netdna-ssl.com/wp-content/uploads/2014/02/GE_Healthcare_Logo_RGB.jpg"/>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404443" y="1759928"/>
            <a:ext cx="2799405" cy="1015251"/>
          </a:xfrm>
          <a:prstGeom prst="rect">
            <a:avLst/>
          </a:prstGeom>
          <a:noFill/>
          <a:extLst>
            <a:ext uri="{909E8E84-426E-40DD-AFC4-6F175D3DCCD1}">
              <a14:hiddenFill xmlns:a14="http://schemas.microsoft.com/office/drawing/2010/main">
                <a:solidFill>
                  <a:srgbClr val="FFFFFF"/>
                </a:solidFill>
              </a14:hiddenFill>
            </a:ext>
          </a:extLst>
        </p:spPr>
      </p:pic>
      <p:pic>
        <p:nvPicPr>
          <p:cNvPr id="22" name="Content Placeholder 4"/>
          <p:cNvPicPr>
            <a:picLocks noChangeAspect="1"/>
          </p:cNvPicPr>
          <p:nvPr/>
        </p:nvPicPr>
        <p:blipFill rotWithShape="1">
          <a:blip r:embed="rId19" cstate="email">
            <a:extLst>
              <a:ext uri="{28A0092B-C50C-407E-A947-70E740481C1C}">
                <a14:useLocalDpi xmlns:a14="http://schemas.microsoft.com/office/drawing/2010/main"/>
              </a:ext>
            </a:extLst>
          </a:blip>
          <a:srcRect l="-91" r="-9698"/>
          <a:stretch/>
        </p:blipFill>
        <p:spPr>
          <a:xfrm>
            <a:off x="536655" y="2888203"/>
            <a:ext cx="3459281" cy="715805"/>
          </a:xfrm>
          <a:prstGeom prst="rect">
            <a:avLst/>
          </a:prstGeom>
        </p:spPr>
      </p:pic>
    </p:spTree>
    <p:extLst>
      <p:ext uri="{BB962C8B-B14F-4D97-AF65-F5344CB8AC3E}">
        <p14:creationId xmlns:p14="http://schemas.microsoft.com/office/powerpoint/2010/main" val="30162530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bmedia.eventbrite.com/s3-build/images/2903409/11436318747/1/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6805" y="5377975"/>
            <a:ext cx="2035117" cy="1172978"/>
          </a:xfrm>
          <a:prstGeom prst="rect">
            <a:avLst/>
          </a:prstGeom>
          <a:noFill/>
        </p:spPr>
      </p:pic>
      <p:pic>
        <p:nvPicPr>
          <p:cNvPr id="7"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7"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9" name="Picture 4" descr="http://mb.cision.com/Public/2608/logo/8cdfbe7718e97579_org.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015932" y="5589822"/>
            <a:ext cx="2771800" cy="961131"/>
          </a:xfrm>
          <a:prstGeom prst="rect">
            <a:avLst/>
          </a:prstGeom>
          <a:noFill/>
        </p:spPr>
      </p:pic>
      <p:pic>
        <p:nvPicPr>
          <p:cNvPr id="10" name="Picture 4" descr="http://people.csail.mit.edu/jue_w/Pictures/mit_log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collegeexpert.net/images/logo-ucberkeley.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052863" y="4193863"/>
            <a:ext cx="3334593" cy="11643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s://indico.cern.ch/event/450496/images/6224-logo_s_Ideasquare.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027261" y="4908039"/>
            <a:ext cx="1642914" cy="164291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Picture 2" descr="http://bd9da336ae.url-de-test.ws/img/oecd_logo.png"/>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132486" y="1909120"/>
            <a:ext cx="4587673" cy="14159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s://upload.wikimedia.org/wikipedia/en/thumb/8/84/European_Commission.svg/1280px-European_Commission.svg.png"/>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813998" y="1815777"/>
            <a:ext cx="5225685" cy="36212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ésultat de recherche d'images pour &quot;un logo png&quo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65907" y="3660652"/>
            <a:ext cx="3221659" cy="2733041"/>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Picture 2"/>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7405609" y="4161086"/>
            <a:ext cx="3786050" cy="489959"/>
          </a:xfrm>
          <a:prstGeom prst="rect">
            <a:avLst/>
          </a:prstGeom>
          <a:noFill/>
          <a:ln w="9525">
            <a:noFill/>
            <a:miter lim="800000"/>
            <a:headEnd/>
            <a:tailEnd/>
          </a:ln>
        </p:spPr>
      </p:pic>
      <p:pic>
        <p:nvPicPr>
          <p:cNvPr id="20" name="Picture 2" descr="http://www.intellectualventures.com/assets_homepage_graphics/global_good_aucma_hp.jpg"/>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7792736" y="4732240"/>
            <a:ext cx="3029007" cy="1514504"/>
          </a:xfrm>
          <a:prstGeom prst="rect">
            <a:avLst/>
          </a:prstGeom>
          <a:noFill/>
        </p:spPr>
      </p:pic>
      <p:pic>
        <p:nvPicPr>
          <p:cNvPr id="21" name="Picture 2" descr="http://wrm5sysfkg-flywheel.netdna-ssl.com/wp-content/uploads/2014/02/GE_Healthcare_Logo_RGB.jpg"/>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404443" y="1759928"/>
            <a:ext cx="2799405" cy="1015251"/>
          </a:xfrm>
          <a:prstGeom prst="rect">
            <a:avLst/>
          </a:prstGeom>
          <a:noFill/>
          <a:extLst>
            <a:ext uri="{909E8E84-426E-40DD-AFC4-6F175D3DCCD1}">
              <a14:hiddenFill xmlns:a14="http://schemas.microsoft.com/office/drawing/2010/main">
                <a:solidFill>
                  <a:srgbClr val="FFFFFF"/>
                </a:solidFill>
              </a14:hiddenFill>
            </a:ext>
          </a:extLst>
        </p:spPr>
      </p:pic>
      <p:pic>
        <p:nvPicPr>
          <p:cNvPr id="22" name="Content Placeholder 4"/>
          <p:cNvPicPr>
            <a:picLocks noChangeAspect="1"/>
          </p:cNvPicPr>
          <p:nvPr/>
        </p:nvPicPr>
        <p:blipFill rotWithShape="1">
          <a:blip r:embed="rId19" cstate="email">
            <a:extLst>
              <a:ext uri="{28A0092B-C50C-407E-A947-70E740481C1C}">
                <a14:useLocalDpi xmlns:a14="http://schemas.microsoft.com/office/drawing/2010/main"/>
              </a:ext>
            </a:extLst>
          </a:blip>
          <a:srcRect l="-91" r="-9698"/>
          <a:stretch/>
        </p:blipFill>
        <p:spPr>
          <a:xfrm>
            <a:off x="536655" y="2888203"/>
            <a:ext cx="3459281" cy="715805"/>
          </a:xfrm>
          <a:prstGeom prst="rect">
            <a:avLst/>
          </a:prstGeom>
        </p:spPr>
      </p:pic>
      <p:pic>
        <p:nvPicPr>
          <p:cNvPr id="26" name="Picture 2" descr="http://res.cloudinary.com/hrscywv4p/image/upload/c_limit,f_auto,h_1440,q_90,w_720/v1/554664/Logo-Leka-Big_bbtnt7.png"/>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10215475" y="2643190"/>
            <a:ext cx="1640824" cy="99133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6" descr="http://blogs.supbiotech.fr/international/media/Glowee%202.jpg"/>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7898193" y="1559383"/>
            <a:ext cx="2053499" cy="2053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91566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bmedia.eventbrite.com/s3-build/images/2903409/11436318747/1/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6805" y="5377975"/>
            <a:ext cx="2035117" cy="1172978"/>
          </a:xfrm>
          <a:prstGeom prst="rect">
            <a:avLst/>
          </a:prstGeom>
          <a:noFill/>
        </p:spPr>
      </p:pic>
      <p:pic>
        <p:nvPicPr>
          <p:cNvPr id="7"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7"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9" name="Picture 4" descr="http://mb.cision.com/Public/2608/logo/8cdfbe7718e97579_org.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015932" y="5589822"/>
            <a:ext cx="2771800" cy="961131"/>
          </a:xfrm>
          <a:prstGeom prst="rect">
            <a:avLst/>
          </a:prstGeom>
          <a:noFill/>
        </p:spPr>
      </p:pic>
      <p:pic>
        <p:nvPicPr>
          <p:cNvPr id="10" name="Picture 4" descr="http://people.csail.mit.edu/jue_w/Pictures/mit_log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collegeexpert.net/images/logo-ucberkeley.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052863" y="4193863"/>
            <a:ext cx="3334593" cy="11643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s://indico.cern.ch/event/450496/images/6224-logo_s_Ideasquare.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027261" y="4908039"/>
            <a:ext cx="1642914" cy="164291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Picture 2" descr="http://bd9da336ae.url-de-test.ws/img/oecd_logo.png"/>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132486" y="1909120"/>
            <a:ext cx="4587673" cy="14159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s://upload.wikimedia.org/wikipedia/en/thumb/8/84/European_Commission.svg/1280px-European_Commission.svg.png"/>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813998" y="1815777"/>
            <a:ext cx="5225685" cy="36212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ésultat de recherche d'images pour &quot;un logo png&quo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65907" y="3660652"/>
            <a:ext cx="3221659" cy="2733041"/>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Picture 2"/>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7405609" y="4161086"/>
            <a:ext cx="3786050" cy="489959"/>
          </a:xfrm>
          <a:prstGeom prst="rect">
            <a:avLst/>
          </a:prstGeom>
          <a:noFill/>
          <a:ln w="9525">
            <a:noFill/>
            <a:miter lim="800000"/>
            <a:headEnd/>
            <a:tailEnd/>
          </a:ln>
        </p:spPr>
      </p:pic>
      <p:pic>
        <p:nvPicPr>
          <p:cNvPr id="20" name="Picture 2" descr="http://www.intellectualventures.com/assets_homepage_graphics/global_good_aucma_hp.jpg"/>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7792736" y="4732240"/>
            <a:ext cx="3029007" cy="1514504"/>
          </a:xfrm>
          <a:prstGeom prst="rect">
            <a:avLst/>
          </a:prstGeom>
          <a:noFill/>
        </p:spPr>
      </p:pic>
      <p:pic>
        <p:nvPicPr>
          <p:cNvPr id="21" name="Picture 2" descr="http://wrm5sysfkg-flywheel.netdna-ssl.com/wp-content/uploads/2014/02/GE_Healthcare_Logo_RGB.jpg"/>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404443" y="1759928"/>
            <a:ext cx="2799405" cy="1015251"/>
          </a:xfrm>
          <a:prstGeom prst="rect">
            <a:avLst/>
          </a:prstGeom>
          <a:noFill/>
          <a:extLst>
            <a:ext uri="{909E8E84-426E-40DD-AFC4-6F175D3DCCD1}">
              <a14:hiddenFill xmlns:a14="http://schemas.microsoft.com/office/drawing/2010/main">
                <a:solidFill>
                  <a:srgbClr val="FFFFFF"/>
                </a:solidFill>
              </a14:hiddenFill>
            </a:ext>
          </a:extLst>
        </p:spPr>
      </p:pic>
      <p:pic>
        <p:nvPicPr>
          <p:cNvPr id="22" name="Content Placeholder 4"/>
          <p:cNvPicPr>
            <a:picLocks noChangeAspect="1"/>
          </p:cNvPicPr>
          <p:nvPr/>
        </p:nvPicPr>
        <p:blipFill rotWithShape="1">
          <a:blip r:embed="rId19" cstate="email">
            <a:extLst>
              <a:ext uri="{28A0092B-C50C-407E-A947-70E740481C1C}">
                <a14:useLocalDpi xmlns:a14="http://schemas.microsoft.com/office/drawing/2010/main"/>
              </a:ext>
            </a:extLst>
          </a:blip>
          <a:srcRect l="-91" r="-9698"/>
          <a:stretch/>
        </p:blipFill>
        <p:spPr>
          <a:xfrm>
            <a:off x="536655" y="2888203"/>
            <a:ext cx="3459281" cy="715805"/>
          </a:xfrm>
          <a:prstGeom prst="rect">
            <a:avLst/>
          </a:prstGeom>
        </p:spPr>
      </p:pic>
      <p:pic>
        <p:nvPicPr>
          <p:cNvPr id="23" name="Picture 10" descr="https://pbs.twimg.com/profile_images/3395376282/d51a22e38378c83a69aa746d309fa677_400x400.png"/>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709626" y="4993688"/>
            <a:ext cx="1497106" cy="149710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http://res.cloudinary.com/hrscywv4p/image/upload/c_limit,f_auto,h_1440,q_90,w_720/v1/554664/Logo-Leka-Big_bbtnt7.png"/>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10215475" y="2643190"/>
            <a:ext cx="1640824" cy="99133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https://gsb-content.stanford.edu/alfresco/download/attach/workspace/SpacesStore/81a10abf-0921-4874-bd9a-00739d3d5a1e/content.jpg?ticket=TICKET_09843438740f979606481f48cd137368ca530bea"/>
          <p:cNvPicPr>
            <a:picLocks noChangeAspect="1" noChangeArrowheads="1"/>
          </p:cNvPicPr>
          <p:nvPr/>
        </p:nvPicPr>
        <p:blipFill>
          <a:blip r:embed="rId22" cstate="email">
            <a:extLst>
              <a:ext uri="{28A0092B-C50C-407E-A947-70E740481C1C}">
                <a14:useLocalDpi xmlns:a14="http://schemas.microsoft.com/office/drawing/2010/main"/>
              </a:ext>
            </a:extLst>
          </a:blip>
          <a:srcRect/>
          <a:stretch>
            <a:fillRect/>
          </a:stretch>
        </p:blipFill>
        <p:spPr bwMode="auto">
          <a:xfrm>
            <a:off x="703010" y="4137668"/>
            <a:ext cx="1612329" cy="120835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6" descr="http://blogs.supbiotech.fr/international/media/Glowee%202.jpg"/>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7898193" y="1559383"/>
            <a:ext cx="2053499" cy="205349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http://echopen.org/images/c/c9/Logo.png"/>
          <p:cNvPicPr>
            <a:picLocks noChangeAspect="1" noChangeArrowheads="1"/>
          </p:cNvPicPr>
          <p:nvPr/>
        </p:nvPicPr>
        <p:blipFill>
          <a:blip r:embed="rId24" cstate="email">
            <a:extLst>
              <a:ext uri="{28A0092B-C50C-407E-A947-70E740481C1C}">
                <a14:useLocalDpi xmlns:a14="http://schemas.microsoft.com/office/drawing/2010/main"/>
              </a:ext>
            </a:extLst>
          </a:blip>
          <a:srcRect/>
          <a:stretch>
            <a:fillRect/>
          </a:stretch>
        </p:blipFill>
        <p:spPr bwMode="auto">
          <a:xfrm>
            <a:off x="2540849" y="5105750"/>
            <a:ext cx="3566422" cy="100490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http://www.ucarecdn.com/28ff2b65-3211-4e07-8d3d-6842201ea814/-/preview/300x300/"/>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2234133" y="3762190"/>
            <a:ext cx="3814030" cy="1563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4662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Several</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actors</a:t>
            </a:r>
            <a:endParaRPr lang="fr-FR" sz="4000" b="1" dirty="0">
              <a:solidFill>
                <a:srgbClr val="212879"/>
              </a:solidFill>
              <a:latin typeface="Proxima Nova" charset="0"/>
              <a:ea typeface="Proxima Nova" charset="0"/>
              <a:cs typeface="Proxima Nova" charset="0"/>
            </a:endParaRPr>
          </a:p>
        </p:txBody>
      </p:sp>
      <p:pic>
        <p:nvPicPr>
          <p:cNvPr id="5" name="Picture 2" descr="http://dschool.stanford.edu/wp-content/themes/dschool/images/logo.png"/>
          <p:cNvPicPr>
            <a:picLocks noChangeAspect="1" noChangeArrowheads="1"/>
          </p:cNvPicPr>
          <p:nvPr/>
        </p:nvPicPr>
        <p:blipFill>
          <a:blip r:embed="rId3" cstate="print"/>
          <a:srcRect/>
          <a:stretch>
            <a:fillRect/>
          </a:stretch>
        </p:blipFill>
        <p:spPr bwMode="auto">
          <a:xfrm>
            <a:off x="1162813" y="2765301"/>
            <a:ext cx="2381250" cy="895351"/>
          </a:xfrm>
          <a:prstGeom prst="rect">
            <a:avLst/>
          </a:prstGeom>
          <a:noFill/>
        </p:spPr>
      </p:pic>
      <p:pic>
        <p:nvPicPr>
          <p:cNvPr id="17410" name="Picture 2" descr="http://web.stanford.edu/dept/archplng/SU_altSigSeal_2col_pos.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94786" y="1523383"/>
            <a:ext cx="3117304" cy="1074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bmedia.eventbrite.com/s3-build/images/2903409/11436318747/1/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6805" y="5377975"/>
            <a:ext cx="2035117" cy="1172978"/>
          </a:xfrm>
          <a:prstGeom prst="rect">
            <a:avLst/>
          </a:prstGeom>
          <a:noFill/>
        </p:spPr>
      </p:pic>
      <p:pic>
        <p:nvPicPr>
          <p:cNvPr id="7" name="Picture 6" descr="https://d-lab.mit.edu/sites/all/themes/dlab/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7854" y="3053923"/>
            <a:ext cx="1656184" cy="504056"/>
          </a:xfrm>
          <a:prstGeom prst="rect">
            <a:avLst/>
          </a:prstGeom>
          <a:noFill/>
        </p:spPr>
      </p:pic>
      <p:pic>
        <p:nvPicPr>
          <p:cNvPr id="8" name="Picture 6" descr="https://d-lab.mit.edu/sites/all/themes/dlab/logo.png"/>
          <p:cNvPicPr>
            <a:picLocks noChangeAspect="1" noChangeArrowheads="1"/>
          </p:cNvPicPr>
          <p:nvPr/>
        </p:nvPicPr>
        <p:blipFill>
          <a:blip r:embed="rId7" cstate="email">
            <a:extLst>
              <a:ext uri="{28A0092B-C50C-407E-A947-70E740481C1C}">
                <a14:useLocalDpi xmlns:a14="http://schemas.microsoft.com/office/drawing/2010/main"/>
              </a:ext>
            </a:extLst>
          </a:blip>
          <a:srcRect r="-568"/>
          <a:stretch>
            <a:fillRect/>
          </a:stretch>
        </p:blipFill>
        <p:spPr bwMode="auto">
          <a:xfrm>
            <a:off x="7352030" y="3053923"/>
            <a:ext cx="611560" cy="432048"/>
          </a:xfrm>
          <a:prstGeom prst="rect">
            <a:avLst/>
          </a:prstGeom>
          <a:noFill/>
        </p:spPr>
      </p:pic>
      <p:pic>
        <p:nvPicPr>
          <p:cNvPr id="9" name="Picture 4" descr="http://mb.cision.com/Public/2608/logo/8cdfbe7718e97579_org.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015932" y="5589822"/>
            <a:ext cx="2771800" cy="961131"/>
          </a:xfrm>
          <a:prstGeom prst="rect">
            <a:avLst/>
          </a:prstGeom>
          <a:noFill/>
        </p:spPr>
      </p:pic>
      <p:pic>
        <p:nvPicPr>
          <p:cNvPr id="10" name="Picture 4" descr="http://people.csail.mit.edu/jue_w/Pictures/mit_log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981922" y="1784245"/>
            <a:ext cx="3419910" cy="820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gsc.mit.edu/wp-content/uploads/2015/07/solve.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140832" y="2779827"/>
            <a:ext cx="3146642" cy="866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collegeexpert.net/images/logo-ucberkeley.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052863" y="4193863"/>
            <a:ext cx="3334593" cy="11643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s://indico.cern.ch/event/450496/images/6224-logo_s_Ideasquare.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027261" y="4908039"/>
            <a:ext cx="1642914" cy="164291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Picture 2" descr="http://bd9da336ae.url-de-test.ws/img/oecd_logo.png"/>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132486" y="1909120"/>
            <a:ext cx="4587673" cy="14159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s://upload.wikimedia.org/wikipedia/en/thumb/8/84/European_Commission.svg/1280px-European_Commission.svg.png"/>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813998" y="1815777"/>
            <a:ext cx="5225685" cy="36212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ésultat de recherche d'images pour &quot;un logo png&quo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65907" y="3660652"/>
            <a:ext cx="3221659" cy="2733041"/>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0" y="1288973"/>
            <a:ext cx="12192000" cy="5569027"/>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Picture 2"/>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7405609" y="4161086"/>
            <a:ext cx="3786050" cy="489959"/>
          </a:xfrm>
          <a:prstGeom prst="rect">
            <a:avLst/>
          </a:prstGeom>
          <a:noFill/>
          <a:ln w="9525">
            <a:noFill/>
            <a:miter lim="800000"/>
            <a:headEnd/>
            <a:tailEnd/>
          </a:ln>
        </p:spPr>
      </p:pic>
      <p:pic>
        <p:nvPicPr>
          <p:cNvPr id="20" name="Picture 2" descr="http://www.intellectualventures.com/assets_homepage_graphics/global_good_aucma_hp.jpg"/>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7792736" y="4732240"/>
            <a:ext cx="3029007" cy="1514504"/>
          </a:xfrm>
          <a:prstGeom prst="rect">
            <a:avLst/>
          </a:prstGeom>
          <a:noFill/>
        </p:spPr>
      </p:pic>
      <p:pic>
        <p:nvPicPr>
          <p:cNvPr id="21" name="Picture 2" descr="http://wrm5sysfkg-flywheel.netdna-ssl.com/wp-content/uploads/2014/02/GE_Healthcare_Logo_RGB.jpg"/>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404443" y="1759928"/>
            <a:ext cx="2799405" cy="1015251"/>
          </a:xfrm>
          <a:prstGeom prst="rect">
            <a:avLst/>
          </a:prstGeom>
          <a:noFill/>
          <a:extLst>
            <a:ext uri="{909E8E84-426E-40DD-AFC4-6F175D3DCCD1}">
              <a14:hiddenFill xmlns:a14="http://schemas.microsoft.com/office/drawing/2010/main">
                <a:solidFill>
                  <a:srgbClr val="FFFFFF"/>
                </a:solidFill>
              </a14:hiddenFill>
            </a:ext>
          </a:extLst>
        </p:spPr>
      </p:pic>
      <p:pic>
        <p:nvPicPr>
          <p:cNvPr id="22" name="Content Placeholder 4"/>
          <p:cNvPicPr>
            <a:picLocks noChangeAspect="1"/>
          </p:cNvPicPr>
          <p:nvPr/>
        </p:nvPicPr>
        <p:blipFill rotWithShape="1">
          <a:blip r:embed="rId19" cstate="email">
            <a:extLst>
              <a:ext uri="{28A0092B-C50C-407E-A947-70E740481C1C}">
                <a14:useLocalDpi xmlns:a14="http://schemas.microsoft.com/office/drawing/2010/main"/>
              </a:ext>
            </a:extLst>
          </a:blip>
          <a:srcRect l="-91" r="-9698"/>
          <a:stretch/>
        </p:blipFill>
        <p:spPr>
          <a:xfrm>
            <a:off x="536655" y="2888203"/>
            <a:ext cx="3459281" cy="715805"/>
          </a:xfrm>
          <a:prstGeom prst="rect">
            <a:avLst/>
          </a:prstGeom>
        </p:spPr>
      </p:pic>
      <p:pic>
        <p:nvPicPr>
          <p:cNvPr id="23" name="Picture 10" descr="https://pbs.twimg.com/profile_images/3395376282/d51a22e38378c83a69aa746d309fa677_400x400.png"/>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709626" y="4993688"/>
            <a:ext cx="1497106" cy="149710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2" descr="https://pbs.twimg.com/profile_images/578949901230419968/ZSc8b2Za.jpeg"/>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5417933" y="1254010"/>
            <a:ext cx="1761925" cy="176192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http://www.ucarecdn.com/28ff2b65-3211-4e07-8d3d-6842201ea814/-/preview/300x300/"/>
          <p:cNvPicPr>
            <a:picLocks noChangeAspect="1" noChangeArrowheads="1"/>
          </p:cNvPicPr>
          <p:nvPr/>
        </p:nvPicPr>
        <p:blipFill>
          <a:blip r:embed="rId22">
            <a:extLst>
              <a:ext uri="{28A0092B-C50C-407E-A947-70E740481C1C}">
                <a14:useLocalDpi xmlns:a14="http://schemas.microsoft.com/office/drawing/2010/main"/>
              </a:ext>
            </a:extLst>
          </a:blip>
          <a:srcRect/>
          <a:stretch>
            <a:fillRect/>
          </a:stretch>
        </p:blipFill>
        <p:spPr bwMode="auto">
          <a:xfrm>
            <a:off x="2234133" y="3762190"/>
            <a:ext cx="3814030" cy="156375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http://res.cloudinary.com/hrscywv4p/image/upload/c_limit,f_auto,h_1440,q_90,w_720/v1/554664/Logo-Leka-Big_bbtnt7.png"/>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10215475" y="2643190"/>
            <a:ext cx="1640824" cy="991331"/>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http://daretostart.fr/wp-content/uploads/2015/10/logo-agricool.png"/>
          <p:cNvPicPr>
            <a:picLocks noChangeAspect="1" noChangeArrowheads="1"/>
          </p:cNvPicPr>
          <p:nvPr/>
        </p:nvPicPr>
        <p:blipFill>
          <a:blip r:embed="rId24" cstate="email">
            <a:extLst>
              <a:ext uri="{28A0092B-C50C-407E-A947-70E740481C1C}">
                <a14:useLocalDpi xmlns:a14="http://schemas.microsoft.com/office/drawing/2010/main"/>
              </a:ext>
            </a:extLst>
          </a:blip>
          <a:srcRect/>
          <a:stretch>
            <a:fillRect/>
          </a:stretch>
        </p:blipFill>
        <p:spPr bwMode="auto">
          <a:xfrm>
            <a:off x="4095435" y="1642851"/>
            <a:ext cx="1222881" cy="122288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http://www.myafricanstartup.com/images/logo-startup/fasopro.jpg"/>
          <p:cNvPicPr>
            <a:picLocks noChangeAspect="1" noChangeArrowheads="1"/>
          </p:cNvPicPr>
          <p:nvPr/>
        </p:nvPicPr>
        <p:blipFill>
          <a:blip r:embed="rId25" cstate="email">
            <a:extLst>
              <a:ext uri="{28A0092B-C50C-407E-A947-70E740481C1C}">
                <a14:useLocalDpi xmlns:a14="http://schemas.microsoft.com/office/drawing/2010/main"/>
              </a:ext>
            </a:extLst>
          </a:blip>
          <a:srcRect/>
          <a:stretch>
            <a:fillRect/>
          </a:stretch>
        </p:blipFill>
        <p:spPr bwMode="auto">
          <a:xfrm>
            <a:off x="5360649" y="2597354"/>
            <a:ext cx="2151170" cy="101014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https://gsb-content.stanford.edu/alfresco/download/attach/workspace/SpacesStore/81a10abf-0921-4874-bd9a-00739d3d5a1e/content.jpg?ticket=TICKET_09843438740f979606481f48cd137368ca530bea"/>
          <p:cNvPicPr>
            <a:picLocks noChangeAspect="1" noChangeArrowheads="1"/>
          </p:cNvPicPr>
          <p:nvPr/>
        </p:nvPicPr>
        <p:blipFill>
          <a:blip r:embed="rId26" cstate="email">
            <a:extLst>
              <a:ext uri="{28A0092B-C50C-407E-A947-70E740481C1C}">
                <a14:useLocalDpi xmlns:a14="http://schemas.microsoft.com/office/drawing/2010/main"/>
              </a:ext>
            </a:extLst>
          </a:blip>
          <a:srcRect/>
          <a:stretch>
            <a:fillRect/>
          </a:stretch>
        </p:blipFill>
        <p:spPr bwMode="auto">
          <a:xfrm>
            <a:off x="703010" y="4137668"/>
            <a:ext cx="1612329" cy="120835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4" descr="http://www.thecreativekitchen.com/wp-content/uploads/31309.jpg"/>
          <p:cNvPicPr>
            <a:picLocks noChangeAspect="1" noChangeArrowheads="1"/>
          </p:cNvPicPr>
          <p:nvPr/>
        </p:nvPicPr>
        <p:blipFill>
          <a:blip r:embed="rId27" cstate="email">
            <a:extLst>
              <a:ext uri="{28A0092B-C50C-407E-A947-70E740481C1C}">
                <a14:useLocalDpi xmlns:a14="http://schemas.microsoft.com/office/drawing/2010/main"/>
              </a:ext>
            </a:extLst>
          </a:blip>
          <a:srcRect/>
          <a:stretch>
            <a:fillRect/>
          </a:stretch>
        </p:blipFill>
        <p:spPr bwMode="auto">
          <a:xfrm>
            <a:off x="4025792" y="2962719"/>
            <a:ext cx="1412516" cy="117709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6" descr="http://blogs.supbiotech.fr/international/media/Glowee%202.jpg"/>
          <p:cNvPicPr>
            <a:picLocks noChangeAspect="1" noChangeArrowheads="1"/>
          </p:cNvPicPr>
          <p:nvPr/>
        </p:nvPicPr>
        <p:blipFill>
          <a:blip r:embed="rId28" cstate="email">
            <a:extLst>
              <a:ext uri="{28A0092B-C50C-407E-A947-70E740481C1C}">
                <a14:useLocalDpi xmlns:a14="http://schemas.microsoft.com/office/drawing/2010/main"/>
              </a:ext>
            </a:extLst>
          </a:blip>
          <a:srcRect/>
          <a:stretch>
            <a:fillRect/>
          </a:stretch>
        </p:blipFill>
        <p:spPr bwMode="auto">
          <a:xfrm>
            <a:off x="7898193" y="1559383"/>
            <a:ext cx="2053499" cy="205349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http://echopen.org/images/c/c9/Logo.png"/>
          <p:cNvPicPr>
            <a:picLocks noChangeAspect="1" noChangeArrowheads="1"/>
          </p:cNvPicPr>
          <p:nvPr/>
        </p:nvPicPr>
        <p:blipFill>
          <a:blip r:embed="rId29" cstate="email">
            <a:extLst>
              <a:ext uri="{28A0092B-C50C-407E-A947-70E740481C1C}">
                <a14:useLocalDpi xmlns:a14="http://schemas.microsoft.com/office/drawing/2010/main"/>
              </a:ext>
            </a:extLst>
          </a:blip>
          <a:srcRect/>
          <a:stretch>
            <a:fillRect/>
          </a:stretch>
        </p:blipFill>
        <p:spPr bwMode="auto">
          <a:xfrm>
            <a:off x="2540849" y="5105750"/>
            <a:ext cx="3566422" cy="1004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0396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Inclusive innovation</a:t>
            </a:r>
          </a:p>
        </p:txBody>
      </p:sp>
      <p:sp>
        <p:nvSpPr>
          <p:cNvPr id="3" name="Espace réservé du contenu 2"/>
          <p:cNvSpPr>
            <a:spLocks noGrp="1"/>
          </p:cNvSpPr>
          <p:nvPr>
            <p:ph idx="1"/>
          </p:nvPr>
        </p:nvSpPr>
        <p:spPr/>
        <p:txBody>
          <a:bodyPr anchor="ctr">
            <a:normAutofit/>
          </a:bodyPr>
          <a:lstStyle/>
          <a:p>
            <a:pPr marL="0" indent="0" algn="ctr">
              <a:buNone/>
            </a:pPr>
            <a:r>
              <a:rPr lang="en-US" sz="3400" dirty="0"/>
              <a:t>Inclusive innovations often modify existing technologies, products or services to better meet the needs of lower-income and excluded groups. (OECD)</a:t>
            </a:r>
          </a:p>
        </p:txBody>
      </p:sp>
    </p:spTree>
    <p:extLst>
      <p:ext uri="{BB962C8B-B14F-4D97-AF65-F5344CB8AC3E}">
        <p14:creationId xmlns:p14="http://schemas.microsoft.com/office/powerpoint/2010/main" val="309515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a:solidFill>
                  <a:srgbClr val="212879"/>
                </a:solidFill>
                <a:latin typeface="Proxima Nova" charset="0"/>
                <a:ea typeface="Proxima Nova" charset="0"/>
                <a:cs typeface="Proxima Nova" charset="0"/>
              </a:rPr>
              <a:t>Hi!</a:t>
            </a:r>
          </a:p>
        </p:txBody>
      </p:sp>
      <p:sp>
        <p:nvSpPr>
          <p:cNvPr id="3" name="Espace réservé du contenu 2"/>
          <p:cNvSpPr>
            <a:spLocks noGrp="1"/>
          </p:cNvSpPr>
          <p:nvPr>
            <p:ph idx="1"/>
          </p:nvPr>
        </p:nvSpPr>
        <p:spPr/>
        <p:txBody>
          <a:bodyPr/>
          <a:lstStyle/>
          <a:p>
            <a:pPr marL="0" indent="0">
              <a:buNone/>
            </a:pPr>
            <a:endParaRPr lang="fr-FR" dirty="0" smtClean="0"/>
          </a:p>
          <a:p>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5" name="Espace réservé du contenu 2"/>
          <p:cNvSpPr txBox="1">
            <a:spLocks/>
          </p:cNvSpPr>
          <p:nvPr/>
        </p:nvSpPr>
        <p:spPr>
          <a:xfrm>
            <a:off x="3804556" y="1825625"/>
            <a:ext cx="6523265" cy="286883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sz="3600" b="1" dirty="0" smtClean="0"/>
              <a:t>Mélanie Marcel</a:t>
            </a:r>
          </a:p>
          <a:p>
            <a:pPr marL="0" indent="0">
              <a:buNone/>
            </a:pPr>
            <a:r>
              <a:rPr lang="en-US" b="1" dirty="0"/>
              <a:t>Engineer </a:t>
            </a:r>
            <a:r>
              <a:rPr lang="en-US" dirty="0"/>
              <a:t>(wave physics + neurosciences)</a:t>
            </a:r>
          </a:p>
          <a:p>
            <a:pPr marL="0" indent="0">
              <a:buNone/>
            </a:pPr>
            <a:r>
              <a:rPr lang="en-US" b="1" dirty="0"/>
              <a:t>Founder</a:t>
            </a:r>
            <a:r>
              <a:rPr lang="en-US" dirty="0"/>
              <a:t> of SoScience</a:t>
            </a:r>
          </a:p>
          <a:p>
            <a:pPr marL="0" indent="0">
              <a:buNone/>
            </a:pPr>
            <a:r>
              <a:rPr lang="en-US" dirty="0" err="1"/>
              <a:t>Ashoka</a:t>
            </a:r>
            <a:r>
              <a:rPr lang="en-US" dirty="0"/>
              <a:t> </a:t>
            </a:r>
            <a:r>
              <a:rPr lang="en-US" b="1" dirty="0" err="1" smtClean="0"/>
              <a:t>Changemaker</a:t>
            </a:r>
            <a:r>
              <a:rPr lang="en-US" b="1" dirty="0" smtClean="0"/>
              <a:t> </a:t>
            </a:r>
          </a:p>
          <a:p>
            <a:pPr marL="0" indent="0">
              <a:buNone/>
            </a:pPr>
            <a:r>
              <a:rPr lang="en-US" b="1" dirty="0" smtClean="0"/>
              <a:t>Echoing Green Fellow</a:t>
            </a:r>
            <a:endParaRPr lang="en-US" b="1" dirty="0"/>
          </a:p>
          <a:p>
            <a:pPr marL="0" indent="0">
              <a:buNone/>
            </a:pPr>
            <a:r>
              <a:rPr lang="en-US" dirty="0"/>
              <a:t>RRI expert for the EU</a:t>
            </a:r>
          </a:p>
        </p:txBody>
      </p:sp>
      <p:pic>
        <p:nvPicPr>
          <p:cNvPr id="7" name="Image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38200" y="1690688"/>
            <a:ext cx="2768600" cy="2794000"/>
          </a:xfrm>
          <a:prstGeom prst="rect">
            <a:avLst/>
          </a:prstGeom>
        </p:spPr>
      </p:pic>
    </p:spTree>
    <p:extLst>
      <p:ext uri="{BB962C8B-B14F-4D97-AF65-F5344CB8AC3E}">
        <p14:creationId xmlns:p14="http://schemas.microsoft.com/office/powerpoint/2010/main" val="19810250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Inclusive innovation</a:t>
            </a:r>
          </a:p>
        </p:txBody>
      </p:sp>
      <p:pic>
        <p:nvPicPr>
          <p:cNvPr id="3" name="Image 2"/>
          <p:cNvPicPr>
            <a:picLocks noChangeAspect="1"/>
          </p:cNvPicPr>
          <p:nvPr/>
        </p:nvPicPr>
        <p:blipFill rotWithShape="1">
          <a:blip r:embed="rId3"/>
          <a:srcRect l="12454" t="17917" r="24074" b="9584"/>
          <a:stretch/>
        </p:blipFill>
        <p:spPr>
          <a:xfrm>
            <a:off x="129490" y="1690688"/>
            <a:ext cx="5966510" cy="4543425"/>
          </a:xfrm>
          <a:prstGeom prst="rect">
            <a:avLst/>
          </a:prstGeom>
        </p:spPr>
      </p:pic>
      <p:pic>
        <p:nvPicPr>
          <p:cNvPr id="8" name="Image 7"/>
          <p:cNvPicPr>
            <a:picLocks noChangeAspect="1"/>
          </p:cNvPicPr>
          <p:nvPr/>
        </p:nvPicPr>
        <p:blipFill rotWithShape="1">
          <a:blip r:embed="rId4"/>
          <a:srcRect l="6543" t="15370" r="16420" b="9568"/>
          <a:stretch/>
        </p:blipFill>
        <p:spPr>
          <a:xfrm>
            <a:off x="6096000" y="1811219"/>
            <a:ext cx="6096000" cy="3959795"/>
          </a:xfrm>
          <a:prstGeom prst="rect">
            <a:avLst/>
          </a:prstGeom>
        </p:spPr>
      </p:pic>
    </p:spTree>
    <p:extLst>
      <p:ext uri="{BB962C8B-B14F-4D97-AF65-F5344CB8AC3E}">
        <p14:creationId xmlns:p14="http://schemas.microsoft.com/office/powerpoint/2010/main" val="42660633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Inclusive innovation</a:t>
            </a:r>
          </a:p>
        </p:txBody>
      </p:sp>
      <p:pic>
        <p:nvPicPr>
          <p:cNvPr id="3" name="Image 2"/>
          <p:cNvPicPr>
            <a:picLocks noChangeAspect="1"/>
          </p:cNvPicPr>
          <p:nvPr/>
        </p:nvPicPr>
        <p:blipFill rotWithShape="1">
          <a:blip r:embed="rId3">
            <a:grayscl/>
          </a:blip>
          <a:srcRect l="12454" t="17917" r="24074" b="9584"/>
          <a:stretch/>
        </p:blipFill>
        <p:spPr>
          <a:xfrm>
            <a:off x="129490" y="1690688"/>
            <a:ext cx="5966510" cy="4543425"/>
          </a:xfrm>
          <a:prstGeom prst="rect">
            <a:avLst/>
          </a:prstGeom>
        </p:spPr>
      </p:pic>
      <p:pic>
        <p:nvPicPr>
          <p:cNvPr id="8" name="Image 7"/>
          <p:cNvPicPr>
            <a:picLocks noChangeAspect="1"/>
          </p:cNvPicPr>
          <p:nvPr/>
        </p:nvPicPr>
        <p:blipFill rotWithShape="1">
          <a:blip r:embed="rId4">
            <a:grayscl/>
          </a:blip>
          <a:srcRect l="6543" t="15370" r="16420" b="9568"/>
          <a:stretch/>
        </p:blipFill>
        <p:spPr>
          <a:xfrm>
            <a:off x="6096000" y="1811219"/>
            <a:ext cx="6096000" cy="3959795"/>
          </a:xfrm>
          <a:prstGeom prst="rect">
            <a:avLst/>
          </a:prstGeom>
        </p:spPr>
      </p:pic>
      <p:pic>
        <p:nvPicPr>
          <p:cNvPr id="6" name="Imag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915675" y="1449616"/>
            <a:ext cx="3636193" cy="5138351"/>
          </a:xfrm>
          <a:prstGeom prst="rect">
            <a:avLst/>
          </a:prstGeom>
        </p:spPr>
      </p:pic>
    </p:spTree>
    <p:extLst>
      <p:ext uri="{BB962C8B-B14F-4D97-AF65-F5344CB8AC3E}">
        <p14:creationId xmlns:p14="http://schemas.microsoft.com/office/powerpoint/2010/main" val="9865532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Inclusive innovation </a:t>
            </a:r>
            <a:r>
              <a:rPr lang="fr-FR" sz="4000" b="1" dirty="0" smtClean="0">
                <a:solidFill>
                  <a:srgbClr val="212879"/>
                </a:solidFill>
                <a:latin typeface="Proxima Nova" charset="0"/>
                <a:ea typeface="Proxima Nova" charset="0"/>
                <a:cs typeface="Proxima Nova" charset="0"/>
              </a:rPr>
              <a:t>EXEMPLE</a:t>
            </a:r>
            <a:endParaRPr lang="fr-FR" sz="4000" b="1" dirty="0">
              <a:solidFill>
                <a:srgbClr val="212879"/>
              </a:solidFill>
              <a:latin typeface="Proxima Nova" charset="0"/>
              <a:ea typeface="Proxima Nova" charset="0"/>
              <a:cs typeface="Proxima Nova" charset="0"/>
            </a:endParaRPr>
          </a:p>
        </p:txBody>
      </p:sp>
      <p:sp>
        <p:nvSpPr>
          <p:cNvPr id="3" name="Espace réservé du contenu 2"/>
          <p:cNvSpPr>
            <a:spLocks noGrp="1"/>
          </p:cNvSpPr>
          <p:nvPr>
            <p:ph idx="1"/>
          </p:nvPr>
        </p:nvSpPr>
        <p:spPr/>
        <p:txBody>
          <a:bodyPr>
            <a:normAutofit/>
          </a:bodyPr>
          <a:lstStyle/>
          <a:p>
            <a:pPr marL="0" indent="0">
              <a:buNone/>
            </a:pPr>
            <a:r>
              <a:rPr lang="en-US" dirty="0" err="1" smtClean="0"/>
              <a:t>Earthenable</a:t>
            </a:r>
            <a:r>
              <a:rPr lang="en-US" dirty="0"/>
              <a:t>: </a:t>
            </a:r>
            <a:r>
              <a:rPr lang="en-US" dirty="0">
                <a:hlinkClick r:id="rId3"/>
              </a:rPr>
              <a:t>https://</a:t>
            </a:r>
            <a:r>
              <a:rPr lang="en-US" dirty="0" smtClean="0">
                <a:hlinkClick r:id="rId3"/>
              </a:rPr>
              <a:t>vimeo.com/80867870</a:t>
            </a:r>
            <a:r>
              <a:rPr lang="en-US" dirty="0" smtClean="0"/>
              <a:t> </a:t>
            </a:r>
            <a:endParaRPr lang="fr-FR" dirty="0"/>
          </a:p>
        </p:txBody>
      </p:sp>
      <p:pic>
        <p:nvPicPr>
          <p:cNvPr id="8194" name="Picture 2" descr="http://www.ucarecdn.com/28ff2b65-3211-4e07-8d3d-6842201ea814/-/preview/300x30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57712" y="2993492"/>
            <a:ext cx="4276576" cy="1753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5555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smtClean="0">
                <a:solidFill>
                  <a:srgbClr val="212879"/>
                </a:solidFill>
                <a:latin typeface="Proxima Nova" charset="0"/>
                <a:ea typeface="Proxima Nova" charset="0"/>
                <a:cs typeface="Proxima Nova" charset="0"/>
              </a:rPr>
              <a:t>Inclusive </a:t>
            </a:r>
            <a:r>
              <a:rPr lang="fr-FR" sz="4000" b="1" dirty="0">
                <a:solidFill>
                  <a:srgbClr val="212879"/>
                </a:solidFill>
                <a:latin typeface="Proxima Nova" charset="0"/>
                <a:ea typeface="Proxima Nova" charset="0"/>
                <a:cs typeface="Proxima Nova" charset="0"/>
              </a:rPr>
              <a:t>innovation</a:t>
            </a:r>
          </a:p>
        </p:txBody>
      </p:sp>
      <p:sp>
        <p:nvSpPr>
          <p:cNvPr id="3" name="Espace réservé du contenu 2"/>
          <p:cNvSpPr>
            <a:spLocks noGrp="1"/>
          </p:cNvSpPr>
          <p:nvPr>
            <p:ph idx="1"/>
          </p:nvPr>
        </p:nvSpPr>
        <p:spPr/>
        <p:txBody>
          <a:bodyPr>
            <a:normAutofit/>
          </a:bodyPr>
          <a:lstStyle/>
          <a:p>
            <a:pPr marL="0" indent="0">
              <a:buNone/>
            </a:pPr>
            <a:r>
              <a:rPr lang="en-US" dirty="0" smtClean="0"/>
              <a:t>Issues:</a:t>
            </a:r>
          </a:p>
          <a:p>
            <a:r>
              <a:rPr lang="en-US" dirty="0" smtClean="0"/>
              <a:t>4 billion people live with less than 5$ a day (</a:t>
            </a:r>
            <a:r>
              <a:rPr lang="en-US" b="1" dirty="0" smtClean="0"/>
              <a:t>BoP market</a:t>
            </a:r>
            <a:r>
              <a:rPr lang="en-US" dirty="0" smtClean="0"/>
              <a:t>)</a:t>
            </a:r>
          </a:p>
          <a:p>
            <a:r>
              <a:rPr lang="en-US" dirty="0" smtClean="0"/>
              <a:t>Lack of knowledge from companies</a:t>
            </a:r>
          </a:p>
          <a:p>
            <a:r>
              <a:rPr lang="en-US" dirty="0" smtClean="0"/>
              <a:t>Inadequate infrastructure</a:t>
            </a:r>
            <a:endParaRPr lang="fr-FR" dirty="0"/>
          </a:p>
        </p:txBody>
      </p:sp>
    </p:spTree>
    <p:extLst>
      <p:ext uri="{BB962C8B-B14F-4D97-AF65-F5344CB8AC3E}">
        <p14:creationId xmlns:p14="http://schemas.microsoft.com/office/powerpoint/2010/main" val="2248060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smtClean="0">
                <a:solidFill>
                  <a:srgbClr val="212879"/>
                </a:solidFill>
                <a:latin typeface="Proxima Nova" charset="0"/>
                <a:ea typeface="Proxima Nova" charset="0"/>
                <a:cs typeface="Proxima Nova" charset="0"/>
              </a:rPr>
              <a:t>Frugal </a:t>
            </a:r>
            <a:r>
              <a:rPr lang="fr-FR" sz="4000" b="1" dirty="0">
                <a:solidFill>
                  <a:srgbClr val="212879"/>
                </a:solidFill>
                <a:latin typeface="Proxima Nova" charset="0"/>
                <a:ea typeface="Proxima Nova" charset="0"/>
                <a:cs typeface="Proxima Nova" charset="0"/>
              </a:rPr>
              <a:t>innovation</a:t>
            </a:r>
          </a:p>
        </p:txBody>
      </p:sp>
      <p:sp>
        <p:nvSpPr>
          <p:cNvPr id="3" name="Espace réservé du contenu 2"/>
          <p:cNvSpPr>
            <a:spLocks noGrp="1"/>
          </p:cNvSpPr>
          <p:nvPr>
            <p:ph idx="1"/>
          </p:nvPr>
        </p:nvSpPr>
        <p:spPr/>
        <p:txBody>
          <a:bodyPr>
            <a:normAutofit/>
          </a:bodyPr>
          <a:lstStyle/>
          <a:p>
            <a:pPr marL="0" indent="0" algn="ctr">
              <a:buNone/>
            </a:pPr>
            <a:r>
              <a:rPr lang="en-US" sz="4000" dirty="0" smtClean="0"/>
              <a:t>Definition</a:t>
            </a:r>
          </a:p>
          <a:p>
            <a:pPr marL="0" indent="0" algn="ctr">
              <a:buNone/>
            </a:pPr>
            <a:endParaRPr lang="en-US" sz="4000" dirty="0"/>
          </a:p>
          <a:p>
            <a:pPr marL="0" indent="0" algn="ctr">
              <a:buNone/>
            </a:pPr>
            <a:r>
              <a:rPr lang="en-US" sz="4000" b="1" dirty="0"/>
              <a:t>Frugal innovation </a:t>
            </a:r>
            <a:r>
              <a:rPr lang="en-US" sz="4000" dirty="0"/>
              <a:t>or frugal engineering is the process of reducing the complexity and cost of a good and its production. </a:t>
            </a:r>
            <a:endParaRPr lang="en-US" sz="4000" dirty="0" smtClean="0"/>
          </a:p>
        </p:txBody>
      </p:sp>
    </p:spTree>
    <p:extLst>
      <p:ext uri="{BB962C8B-B14F-4D97-AF65-F5344CB8AC3E}">
        <p14:creationId xmlns:p14="http://schemas.microsoft.com/office/powerpoint/2010/main" val="30923779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Frugal innovation </a:t>
            </a:r>
            <a:r>
              <a:rPr lang="fr-FR" sz="4000" b="1" dirty="0" smtClean="0">
                <a:solidFill>
                  <a:srgbClr val="212879"/>
                </a:solidFill>
                <a:latin typeface="Proxima Nova" charset="0"/>
                <a:ea typeface="Proxima Nova" charset="0"/>
                <a:cs typeface="Proxima Nova" charset="0"/>
              </a:rPr>
              <a:t>EXAMPLE</a:t>
            </a:r>
            <a:endParaRPr lang="fr-FR" sz="4000" b="1" dirty="0">
              <a:solidFill>
                <a:srgbClr val="212879"/>
              </a:solidFill>
              <a:latin typeface="Proxima Nova" charset="0"/>
              <a:ea typeface="Proxima Nova" charset="0"/>
              <a:cs typeface="Proxima Nova" charset="0"/>
            </a:endParaRPr>
          </a:p>
        </p:txBody>
      </p:sp>
      <p:pic>
        <p:nvPicPr>
          <p:cNvPr id="10242" name="Picture 2" descr="http://wrm5sysfkg-flywheel.netdna-ssl.com/wp-content/uploads/2014/02/GE_Healthcare_Logo_RGB.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3757" y="1968938"/>
            <a:ext cx="5282451" cy="1915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80876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Frugal innovation </a:t>
            </a:r>
            <a:r>
              <a:rPr lang="fr-FR" sz="4000" b="1" dirty="0" smtClean="0">
                <a:solidFill>
                  <a:srgbClr val="212879"/>
                </a:solidFill>
                <a:latin typeface="Proxima Nova" charset="0"/>
                <a:ea typeface="Proxima Nova" charset="0"/>
                <a:cs typeface="Proxima Nova" charset="0"/>
              </a:rPr>
              <a:t>EXAMPLE</a:t>
            </a:r>
            <a:endParaRPr lang="fr-FR" sz="4000" b="1" dirty="0">
              <a:solidFill>
                <a:srgbClr val="212879"/>
              </a:solidFill>
              <a:latin typeface="Proxima Nova" charset="0"/>
              <a:ea typeface="Proxima Nova" charset="0"/>
              <a:cs typeface="Proxima Nova" charset="0"/>
            </a:endParaRPr>
          </a:p>
        </p:txBody>
      </p:sp>
      <p:pic>
        <p:nvPicPr>
          <p:cNvPr id="10242" name="Picture 2" descr="http://wrm5sysfkg-flywheel.netdna-ssl.com/wp-content/uploads/2014/02/GE_Healthcare_Logo_RGB.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3757" y="1968938"/>
            <a:ext cx="5282451" cy="1915769"/>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4270784" y="1755915"/>
            <a:ext cx="6202339" cy="461665"/>
          </a:xfrm>
          <a:prstGeom prst="rect">
            <a:avLst/>
          </a:prstGeom>
          <a:noFill/>
        </p:spPr>
        <p:txBody>
          <a:bodyPr wrap="none" rtlCol="0">
            <a:spAutoFit/>
          </a:bodyPr>
          <a:lstStyle/>
          <a:p>
            <a:r>
              <a:rPr lang="fr-FR" sz="2400" dirty="0"/>
              <a:t>2005 – 2007 : R&amp;D program at GE Healthcare </a:t>
            </a:r>
            <a:r>
              <a:rPr lang="fr-FR" sz="2400" dirty="0" err="1"/>
              <a:t>India</a:t>
            </a:r>
            <a:endParaRPr lang="fr-FR" sz="2400" dirty="0"/>
          </a:p>
        </p:txBody>
      </p:sp>
      <p:pic>
        <p:nvPicPr>
          <p:cNvPr id="11266" name="Picture 2" descr="http://www.finfacts.ie/artman/uploads/3/GE-India-mac800_upgrade_feb072011.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377894" y="2627114"/>
            <a:ext cx="4039096" cy="2580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15175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Frugal innovation </a:t>
            </a:r>
            <a:r>
              <a:rPr lang="fr-FR" sz="4000" b="1" dirty="0" smtClean="0">
                <a:solidFill>
                  <a:srgbClr val="212879"/>
                </a:solidFill>
                <a:latin typeface="Proxima Nova" charset="0"/>
                <a:ea typeface="Proxima Nova" charset="0"/>
                <a:cs typeface="Proxima Nova" charset="0"/>
              </a:rPr>
              <a:t>EXAMPLE</a:t>
            </a:r>
            <a:endParaRPr lang="fr-FR" sz="4000" b="1" dirty="0">
              <a:solidFill>
                <a:srgbClr val="212879"/>
              </a:solidFill>
              <a:latin typeface="Proxima Nova" charset="0"/>
              <a:ea typeface="Proxima Nova" charset="0"/>
              <a:cs typeface="Proxima Nova" charset="0"/>
            </a:endParaRPr>
          </a:p>
        </p:txBody>
      </p:sp>
      <p:pic>
        <p:nvPicPr>
          <p:cNvPr id="10242" name="Picture 2" descr="http://wrm5sysfkg-flywheel.netdna-ssl.com/wp-content/uploads/2014/02/GE_Healthcare_Logo_RGB.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3757" y="1968938"/>
            <a:ext cx="5282451" cy="1915769"/>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4270784" y="1755915"/>
            <a:ext cx="6202339" cy="461665"/>
          </a:xfrm>
          <a:prstGeom prst="rect">
            <a:avLst/>
          </a:prstGeom>
          <a:noFill/>
        </p:spPr>
        <p:txBody>
          <a:bodyPr wrap="none" rtlCol="0">
            <a:spAutoFit/>
          </a:bodyPr>
          <a:lstStyle/>
          <a:p>
            <a:r>
              <a:rPr lang="fr-FR" sz="2400" dirty="0"/>
              <a:t>2005 – 2007 : R&amp;D program at GE Healthcare </a:t>
            </a:r>
            <a:r>
              <a:rPr lang="fr-FR" sz="2400" dirty="0" err="1"/>
              <a:t>India</a:t>
            </a:r>
            <a:endParaRPr lang="fr-FR" sz="2400" dirty="0"/>
          </a:p>
        </p:txBody>
      </p:sp>
      <p:pic>
        <p:nvPicPr>
          <p:cNvPr id="11266" name="Picture 2" descr="http://www.finfacts.ie/artman/uploads/3/GE-India-mac800_upgrade_feb072011.jpg"/>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377894" y="2627114"/>
            <a:ext cx="4039096" cy="2580762"/>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372794" y="4025850"/>
            <a:ext cx="6397905" cy="461665"/>
          </a:xfrm>
          <a:prstGeom prst="rect">
            <a:avLst/>
          </a:prstGeom>
          <a:noFill/>
        </p:spPr>
        <p:txBody>
          <a:bodyPr wrap="none" rtlCol="0">
            <a:spAutoFit/>
          </a:bodyPr>
          <a:lstStyle/>
          <a:p>
            <a:pPr marL="457200" indent="-457200">
              <a:buFont typeface="Arial" panose="020B0604020202020204" pitchFamily="34" charset="0"/>
              <a:buChar char="•"/>
            </a:pPr>
            <a:r>
              <a:rPr lang="fr-FR" sz="2400" dirty="0"/>
              <a:t>75% of the population in </a:t>
            </a:r>
            <a:r>
              <a:rPr lang="fr-FR" sz="2400" dirty="0" err="1"/>
              <a:t>India</a:t>
            </a:r>
            <a:r>
              <a:rPr lang="fr-FR" sz="2400" dirty="0"/>
              <a:t> </a:t>
            </a:r>
            <a:r>
              <a:rPr lang="fr-FR" sz="2400" dirty="0" err="1"/>
              <a:t>lived</a:t>
            </a:r>
            <a:r>
              <a:rPr lang="fr-FR" sz="2400" dirty="0"/>
              <a:t> in rural </a:t>
            </a:r>
            <a:r>
              <a:rPr lang="fr-FR" sz="2400" dirty="0" smtClean="0"/>
              <a:t>areas</a:t>
            </a:r>
            <a:endParaRPr lang="fr-FR" sz="2400" dirty="0"/>
          </a:p>
        </p:txBody>
      </p:sp>
    </p:spTree>
    <p:extLst>
      <p:ext uri="{BB962C8B-B14F-4D97-AF65-F5344CB8AC3E}">
        <p14:creationId xmlns:p14="http://schemas.microsoft.com/office/powerpoint/2010/main" val="23875669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Frugal innovation </a:t>
            </a:r>
            <a:r>
              <a:rPr lang="fr-FR" sz="4000" b="1" dirty="0" smtClean="0">
                <a:solidFill>
                  <a:srgbClr val="212879"/>
                </a:solidFill>
                <a:latin typeface="Proxima Nova" charset="0"/>
                <a:ea typeface="Proxima Nova" charset="0"/>
                <a:cs typeface="Proxima Nova" charset="0"/>
              </a:rPr>
              <a:t>EXAMPLE</a:t>
            </a:r>
            <a:endParaRPr lang="fr-FR" sz="4000" b="1" dirty="0">
              <a:solidFill>
                <a:srgbClr val="212879"/>
              </a:solidFill>
              <a:latin typeface="Proxima Nova" charset="0"/>
              <a:ea typeface="Proxima Nova" charset="0"/>
              <a:cs typeface="Proxima Nova" charset="0"/>
            </a:endParaRPr>
          </a:p>
        </p:txBody>
      </p:sp>
      <p:pic>
        <p:nvPicPr>
          <p:cNvPr id="10242" name="Picture 2" descr="http://wrm5sysfkg-flywheel.netdna-ssl.com/wp-content/uploads/2014/02/GE_Healthcare_Logo_RGB.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3757" y="1968938"/>
            <a:ext cx="5282451" cy="1915769"/>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4270784" y="1755915"/>
            <a:ext cx="6202339" cy="461665"/>
          </a:xfrm>
          <a:prstGeom prst="rect">
            <a:avLst/>
          </a:prstGeom>
          <a:noFill/>
        </p:spPr>
        <p:txBody>
          <a:bodyPr wrap="none" rtlCol="0">
            <a:spAutoFit/>
          </a:bodyPr>
          <a:lstStyle/>
          <a:p>
            <a:r>
              <a:rPr lang="fr-FR" sz="2400" dirty="0"/>
              <a:t>2005 – 2007 : R&amp;D program at GE Healthcare </a:t>
            </a:r>
            <a:r>
              <a:rPr lang="fr-FR" sz="2400" dirty="0" err="1"/>
              <a:t>India</a:t>
            </a:r>
            <a:endParaRPr lang="fr-FR" sz="2400" dirty="0"/>
          </a:p>
        </p:txBody>
      </p:sp>
      <p:pic>
        <p:nvPicPr>
          <p:cNvPr id="11266" name="Picture 2" descr="http://www.finfacts.ie/artman/uploads/3/GE-India-mac800_upgrade_feb072011.jpg"/>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377894" y="2627114"/>
            <a:ext cx="4039096" cy="2580762"/>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372794" y="4025850"/>
            <a:ext cx="6397905" cy="830997"/>
          </a:xfrm>
          <a:prstGeom prst="rect">
            <a:avLst/>
          </a:prstGeom>
          <a:noFill/>
        </p:spPr>
        <p:txBody>
          <a:bodyPr wrap="none" rtlCol="0">
            <a:spAutoFit/>
          </a:bodyPr>
          <a:lstStyle/>
          <a:p>
            <a:pPr marL="457200" indent="-457200">
              <a:buFont typeface="Arial" panose="020B0604020202020204" pitchFamily="34" charset="0"/>
              <a:buChar char="•"/>
            </a:pPr>
            <a:r>
              <a:rPr lang="fr-FR" sz="2400" dirty="0"/>
              <a:t>75% of the population in </a:t>
            </a:r>
            <a:r>
              <a:rPr lang="fr-FR" sz="2400" dirty="0" err="1"/>
              <a:t>India</a:t>
            </a:r>
            <a:r>
              <a:rPr lang="fr-FR" sz="2400" dirty="0"/>
              <a:t> </a:t>
            </a:r>
            <a:r>
              <a:rPr lang="fr-FR" sz="2400" dirty="0" err="1"/>
              <a:t>lived</a:t>
            </a:r>
            <a:r>
              <a:rPr lang="fr-FR" sz="2400" dirty="0"/>
              <a:t> in rural areas</a:t>
            </a:r>
          </a:p>
          <a:p>
            <a:pPr marL="457200" indent="-457200">
              <a:buFont typeface="Arial" panose="020B0604020202020204" pitchFamily="34" charset="0"/>
              <a:buChar char="•"/>
            </a:pPr>
            <a:r>
              <a:rPr lang="fr-FR" sz="2400" dirty="0"/>
              <a:t>New </a:t>
            </a:r>
            <a:r>
              <a:rPr lang="fr-FR" sz="2400" dirty="0" err="1"/>
              <a:t>product</a:t>
            </a:r>
            <a:r>
              <a:rPr lang="fr-FR" sz="2400" dirty="0"/>
              <a:t> 5x </a:t>
            </a:r>
            <a:r>
              <a:rPr lang="fr-FR" sz="2400" dirty="0" err="1"/>
              <a:t>less</a:t>
            </a:r>
            <a:r>
              <a:rPr lang="fr-FR" sz="2400" dirty="0"/>
              <a:t> </a:t>
            </a:r>
            <a:r>
              <a:rPr lang="fr-FR" sz="2400" dirty="0" err="1" smtClean="0"/>
              <a:t>expensive</a:t>
            </a:r>
            <a:endParaRPr lang="fr-FR" sz="2400" dirty="0"/>
          </a:p>
        </p:txBody>
      </p:sp>
    </p:spTree>
    <p:extLst>
      <p:ext uri="{BB962C8B-B14F-4D97-AF65-F5344CB8AC3E}">
        <p14:creationId xmlns:p14="http://schemas.microsoft.com/office/powerpoint/2010/main" val="16863820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Frugal innovation </a:t>
            </a:r>
            <a:r>
              <a:rPr lang="fr-FR" sz="4000" b="1" dirty="0" smtClean="0">
                <a:solidFill>
                  <a:srgbClr val="212879"/>
                </a:solidFill>
                <a:latin typeface="Proxima Nova" charset="0"/>
                <a:ea typeface="Proxima Nova" charset="0"/>
                <a:cs typeface="Proxima Nova" charset="0"/>
              </a:rPr>
              <a:t>EXAMPLE</a:t>
            </a:r>
            <a:endParaRPr lang="fr-FR" sz="4000" b="1" dirty="0">
              <a:solidFill>
                <a:srgbClr val="212879"/>
              </a:solidFill>
              <a:latin typeface="Proxima Nova" charset="0"/>
              <a:ea typeface="Proxima Nova" charset="0"/>
              <a:cs typeface="Proxima Nova" charset="0"/>
            </a:endParaRPr>
          </a:p>
        </p:txBody>
      </p:sp>
      <p:pic>
        <p:nvPicPr>
          <p:cNvPr id="10242" name="Picture 2" descr="http://wrm5sysfkg-flywheel.netdna-ssl.com/wp-content/uploads/2014/02/GE_Healthcare_Logo_RGB.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3757" y="1968938"/>
            <a:ext cx="5282451" cy="1915769"/>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4270784" y="1755915"/>
            <a:ext cx="6202339" cy="461665"/>
          </a:xfrm>
          <a:prstGeom prst="rect">
            <a:avLst/>
          </a:prstGeom>
          <a:noFill/>
        </p:spPr>
        <p:txBody>
          <a:bodyPr wrap="none" rtlCol="0">
            <a:spAutoFit/>
          </a:bodyPr>
          <a:lstStyle/>
          <a:p>
            <a:r>
              <a:rPr lang="fr-FR" sz="2400" dirty="0"/>
              <a:t>2005 – 2007 : R&amp;D program at GE Healthcare </a:t>
            </a:r>
            <a:r>
              <a:rPr lang="fr-FR" sz="2400" dirty="0" err="1"/>
              <a:t>India</a:t>
            </a:r>
            <a:endParaRPr lang="fr-FR" sz="2400" dirty="0"/>
          </a:p>
        </p:txBody>
      </p:sp>
      <p:pic>
        <p:nvPicPr>
          <p:cNvPr id="11266" name="Picture 2" descr="http://www.finfacts.ie/artman/uploads/3/GE-India-mac800_upgrade_feb072011.jpg"/>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377894" y="2627114"/>
            <a:ext cx="4039096" cy="2580762"/>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372794" y="4025850"/>
            <a:ext cx="6397905" cy="1200329"/>
          </a:xfrm>
          <a:prstGeom prst="rect">
            <a:avLst/>
          </a:prstGeom>
          <a:noFill/>
        </p:spPr>
        <p:txBody>
          <a:bodyPr wrap="none" rtlCol="0">
            <a:spAutoFit/>
          </a:bodyPr>
          <a:lstStyle/>
          <a:p>
            <a:pPr marL="457200" indent="-457200">
              <a:buFont typeface="Arial" panose="020B0604020202020204" pitchFamily="34" charset="0"/>
              <a:buChar char="•"/>
            </a:pPr>
            <a:r>
              <a:rPr lang="fr-FR" sz="2400" dirty="0"/>
              <a:t>75% of the population in </a:t>
            </a:r>
            <a:r>
              <a:rPr lang="fr-FR" sz="2400" dirty="0" err="1"/>
              <a:t>India</a:t>
            </a:r>
            <a:r>
              <a:rPr lang="fr-FR" sz="2400" dirty="0"/>
              <a:t> </a:t>
            </a:r>
            <a:r>
              <a:rPr lang="fr-FR" sz="2400" dirty="0" err="1"/>
              <a:t>lived</a:t>
            </a:r>
            <a:r>
              <a:rPr lang="fr-FR" sz="2400" dirty="0"/>
              <a:t> in rural areas</a:t>
            </a:r>
          </a:p>
          <a:p>
            <a:pPr marL="457200" indent="-457200">
              <a:buFont typeface="Arial" panose="020B0604020202020204" pitchFamily="34" charset="0"/>
              <a:buChar char="•"/>
            </a:pPr>
            <a:r>
              <a:rPr lang="fr-FR" sz="2400" dirty="0"/>
              <a:t>New </a:t>
            </a:r>
            <a:r>
              <a:rPr lang="fr-FR" sz="2400" dirty="0" err="1"/>
              <a:t>product</a:t>
            </a:r>
            <a:r>
              <a:rPr lang="fr-FR" sz="2400" dirty="0"/>
              <a:t> 5x </a:t>
            </a:r>
            <a:r>
              <a:rPr lang="fr-FR" sz="2400" dirty="0" err="1"/>
              <a:t>less</a:t>
            </a:r>
            <a:r>
              <a:rPr lang="fr-FR" sz="2400" dirty="0"/>
              <a:t> </a:t>
            </a:r>
            <a:r>
              <a:rPr lang="fr-FR" sz="2400" dirty="0" err="1"/>
              <a:t>expensive</a:t>
            </a:r>
            <a:endParaRPr lang="fr-FR" sz="2400" dirty="0"/>
          </a:p>
          <a:p>
            <a:pPr marL="457200" indent="-457200">
              <a:buFont typeface="Arial" panose="020B0604020202020204" pitchFamily="34" charset="0"/>
              <a:buChar char="•"/>
            </a:pPr>
            <a:r>
              <a:rPr lang="fr-FR" sz="2400" dirty="0" err="1"/>
              <a:t>Now</a:t>
            </a:r>
            <a:r>
              <a:rPr lang="fr-FR" sz="2400" dirty="0"/>
              <a:t> </a:t>
            </a:r>
            <a:r>
              <a:rPr lang="fr-FR" sz="2400" dirty="0" err="1"/>
              <a:t>used</a:t>
            </a:r>
            <a:r>
              <a:rPr lang="fr-FR" sz="2400" dirty="0"/>
              <a:t> in more </a:t>
            </a:r>
            <a:r>
              <a:rPr lang="fr-FR" sz="2400" dirty="0" err="1"/>
              <a:t>than</a:t>
            </a:r>
            <a:r>
              <a:rPr lang="fr-FR" sz="2400" dirty="0"/>
              <a:t> 90 countries!</a:t>
            </a:r>
          </a:p>
        </p:txBody>
      </p:sp>
      <p:sp>
        <p:nvSpPr>
          <p:cNvPr id="8" name="ZoneTexte 7"/>
          <p:cNvSpPr txBox="1"/>
          <p:nvPr/>
        </p:nvSpPr>
        <p:spPr>
          <a:xfrm>
            <a:off x="0" y="5617410"/>
            <a:ext cx="12191999" cy="707886"/>
          </a:xfrm>
          <a:prstGeom prst="rect">
            <a:avLst/>
          </a:prstGeom>
          <a:noFill/>
        </p:spPr>
        <p:txBody>
          <a:bodyPr wrap="square" rtlCol="0">
            <a:spAutoFit/>
          </a:bodyPr>
          <a:lstStyle/>
          <a:p>
            <a:pPr algn="ctr">
              <a:buClr>
                <a:srgbClr val="E2017A"/>
              </a:buClr>
            </a:pPr>
            <a:r>
              <a:rPr lang="fr-FR" sz="2000" b="1" dirty="0" err="1" smtClean="0"/>
              <a:t>Mind</a:t>
            </a:r>
            <a:r>
              <a:rPr lang="fr-FR" sz="2000" b="1" dirty="0" smtClean="0"/>
              <a:t> shift</a:t>
            </a:r>
            <a:r>
              <a:rPr lang="fr-FR" dirty="0" smtClean="0"/>
              <a:t>: An </a:t>
            </a:r>
            <a:r>
              <a:rPr lang="fr-FR" dirty="0" err="1" smtClean="0"/>
              <a:t>innovative</a:t>
            </a:r>
            <a:r>
              <a:rPr lang="fr-FR" dirty="0" smtClean="0"/>
              <a:t> </a:t>
            </a:r>
            <a:r>
              <a:rPr lang="fr-FR" dirty="0" err="1" smtClean="0"/>
              <a:t>product</a:t>
            </a:r>
            <a:r>
              <a:rPr lang="fr-FR" dirty="0" smtClean="0"/>
              <a:t> </a:t>
            </a:r>
            <a:r>
              <a:rPr lang="fr-FR" dirty="0" err="1" smtClean="0"/>
              <a:t>thought</a:t>
            </a:r>
            <a:r>
              <a:rPr lang="fr-FR" dirty="0" smtClean="0"/>
              <a:t> for the </a:t>
            </a:r>
            <a:r>
              <a:rPr lang="fr-FR" sz="2000" b="1" dirty="0" smtClean="0"/>
              <a:t>BoP </a:t>
            </a:r>
            <a:r>
              <a:rPr lang="fr-FR" sz="2000" b="1" dirty="0" err="1" smtClean="0"/>
              <a:t>market</a:t>
            </a:r>
            <a:r>
              <a:rPr lang="fr-FR" dirty="0" smtClean="0"/>
              <a:t> </a:t>
            </a:r>
            <a:r>
              <a:rPr lang="fr-FR" dirty="0" err="1" smtClean="0"/>
              <a:t>can</a:t>
            </a:r>
            <a:r>
              <a:rPr lang="fr-FR" dirty="0" smtClean="0"/>
              <a:t> </a:t>
            </a:r>
            <a:r>
              <a:rPr lang="fr-FR" dirty="0" err="1" smtClean="0"/>
              <a:t>also</a:t>
            </a:r>
            <a:r>
              <a:rPr lang="fr-FR" dirty="0" smtClean="0"/>
              <a:t> </a:t>
            </a:r>
            <a:r>
              <a:rPr lang="fr-FR" dirty="0" err="1" smtClean="0"/>
              <a:t>be</a:t>
            </a:r>
            <a:r>
              <a:rPr lang="fr-FR" dirty="0" smtClean="0"/>
              <a:t> a </a:t>
            </a:r>
            <a:r>
              <a:rPr lang="fr-FR" dirty="0" err="1" smtClean="0"/>
              <a:t>huge</a:t>
            </a:r>
            <a:r>
              <a:rPr lang="fr-FR" dirty="0" smtClean="0"/>
              <a:t> commercial </a:t>
            </a:r>
            <a:r>
              <a:rPr lang="fr-FR" dirty="0" err="1" smtClean="0"/>
              <a:t>success</a:t>
            </a:r>
            <a:r>
              <a:rPr lang="fr-FR" dirty="0" smtClean="0"/>
              <a:t>. </a:t>
            </a:r>
          </a:p>
          <a:p>
            <a:pPr algn="ctr">
              <a:buClr>
                <a:srgbClr val="E2017A"/>
              </a:buClr>
            </a:pPr>
            <a:r>
              <a:rPr lang="fr-FR" sz="2000" b="1" dirty="0" smtClean="0"/>
              <a:t>Key point: </a:t>
            </a:r>
            <a:r>
              <a:rPr lang="fr-FR" sz="2000" b="1" dirty="0" err="1" smtClean="0"/>
              <a:t>Answer</a:t>
            </a:r>
            <a:r>
              <a:rPr lang="fr-FR" sz="2000" b="1" dirty="0" smtClean="0"/>
              <a:t> a social issue first, money </a:t>
            </a:r>
            <a:r>
              <a:rPr lang="fr-FR" sz="2000" b="1" dirty="0" err="1" smtClean="0"/>
              <a:t>will</a:t>
            </a:r>
            <a:r>
              <a:rPr lang="fr-FR" sz="2000" b="1" dirty="0" smtClean="0"/>
              <a:t> come </a:t>
            </a:r>
            <a:r>
              <a:rPr lang="fr-FR" sz="2000" b="1" dirty="0" err="1" smtClean="0"/>
              <a:t>later</a:t>
            </a:r>
            <a:r>
              <a:rPr lang="fr-FR" sz="2000" b="1" dirty="0" smtClean="0"/>
              <a:t>.</a:t>
            </a:r>
            <a:endParaRPr lang="fr-FR" sz="2000" b="1" dirty="0"/>
          </a:p>
        </p:txBody>
      </p:sp>
    </p:spTree>
    <p:extLst>
      <p:ext uri="{BB962C8B-B14F-4D97-AF65-F5344CB8AC3E}">
        <p14:creationId xmlns:p14="http://schemas.microsoft.com/office/powerpoint/2010/main" val="3587969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a:solidFill>
                  <a:srgbClr val="212879"/>
                </a:solidFill>
                <a:latin typeface="Proxima Nova" charset="0"/>
                <a:ea typeface="Proxima Nova" charset="0"/>
                <a:cs typeface="Proxima Nova" charset="0"/>
              </a:rPr>
              <a:t>« Can </a:t>
            </a:r>
            <a:r>
              <a:rPr lang="fr-FR" sz="3600" b="1" dirty="0" err="1">
                <a:solidFill>
                  <a:srgbClr val="212879"/>
                </a:solidFill>
                <a:latin typeface="Proxima Nova" charset="0"/>
                <a:ea typeface="Proxima Nova" charset="0"/>
                <a:cs typeface="Proxima Nova" charset="0"/>
              </a:rPr>
              <a:t>technology</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solve</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our</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big</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problems</a:t>
            </a:r>
            <a:r>
              <a:rPr lang="fr-FR" sz="3600" b="1" dirty="0">
                <a:solidFill>
                  <a:srgbClr val="212879"/>
                </a:solidFill>
                <a:latin typeface="Proxima Nova" charset="0"/>
                <a:ea typeface="Proxima Nova" charset="0"/>
                <a:cs typeface="Proxima Nova" charset="0"/>
              </a:rPr>
              <a:t>? »</a:t>
            </a:r>
          </a:p>
        </p:txBody>
      </p:sp>
      <p:sp>
        <p:nvSpPr>
          <p:cNvPr id="3" name="Espace réservé du contenu 2"/>
          <p:cNvSpPr>
            <a:spLocks noGrp="1"/>
          </p:cNvSpPr>
          <p:nvPr>
            <p:ph idx="1"/>
          </p:nvPr>
        </p:nvSpPr>
        <p:spPr/>
        <p:txBody>
          <a:bodyPr/>
          <a:lstStyle/>
          <a:p>
            <a:pPr marL="0" indent="0">
              <a:buNone/>
            </a:pPr>
            <a:endParaRPr lang="fr-FR" dirty="0" smtClean="0"/>
          </a:p>
          <a:p>
            <a:endParaRPr lang="fr-FR" dirty="0" smtClean="0"/>
          </a:p>
          <a:p>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pic>
        <p:nvPicPr>
          <p:cNvPr id="6" name="Picture 2" descr="C:\Users\Mélanie\Dropbox\SoScience! Corporate\Communication\Conférences\French Tech Safari\jason-pontin-can-technology-solve-our-big-problems1-960x540.jpg"/>
          <p:cNvPicPr>
            <a:picLocks noChangeAspect="1" noChangeArrowheads="1"/>
          </p:cNvPicPr>
          <p:nvPr/>
        </p:nvPicPr>
        <p:blipFill rotWithShape="1">
          <a:blip r:embed="rId3" cstate="print"/>
          <a:srcRect b="20558"/>
          <a:stretch/>
        </p:blipFill>
        <p:spPr bwMode="auto">
          <a:xfrm>
            <a:off x="0" y="1449616"/>
            <a:ext cx="12192000" cy="5448141"/>
          </a:xfrm>
          <a:prstGeom prst="rect">
            <a:avLst/>
          </a:prstGeom>
          <a:noFill/>
        </p:spPr>
      </p:pic>
    </p:spTree>
    <p:extLst>
      <p:ext uri="{BB962C8B-B14F-4D97-AF65-F5344CB8AC3E}">
        <p14:creationId xmlns:p14="http://schemas.microsoft.com/office/powerpoint/2010/main" val="26553480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Responsible</a:t>
            </a:r>
            <a:r>
              <a:rPr lang="fr-FR" sz="4000" b="1" dirty="0" smtClean="0">
                <a:solidFill>
                  <a:srgbClr val="212879"/>
                </a:solidFill>
                <a:latin typeface="Proxima Nova" charset="0"/>
                <a:ea typeface="Proxima Nova" charset="0"/>
                <a:cs typeface="Proxima Nova" charset="0"/>
              </a:rPr>
              <a:t> Innovation EXAMPLE</a:t>
            </a:r>
            <a:endParaRPr lang="fr-FR" sz="4000" b="1" dirty="0">
              <a:solidFill>
                <a:srgbClr val="212879"/>
              </a:solidFill>
              <a:latin typeface="Proxima Nova" charset="0"/>
              <a:ea typeface="Proxima Nova" charset="0"/>
              <a:cs typeface="Proxima Nova" charset="0"/>
            </a:endParaRPr>
          </a:p>
        </p:txBody>
      </p:sp>
      <p:pic>
        <p:nvPicPr>
          <p:cNvPr id="5" name="Content Placeholder 4"/>
          <p:cNvPicPr>
            <a:picLocks noChangeAspect="1"/>
          </p:cNvPicPr>
          <p:nvPr/>
        </p:nvPicPr>
        <p:blipFill rotWithShape="1">
          <a:blip r:embed="rId3" cstate="email">
            <a:extLst>
              <a:ext uri="{28A0092B-C50C-407E-A947-70E740481C1C}">
                <a14:useLocalDpi xmlns:a14="http://schemas.microsoft.com/office/drawing/2010/main"/>
              </a:ext>
            </a:extLst>
          </a:blip>
          <a:srcRect l="-91" r="-9698"/>
          <a:stretch/>
        </p:blipFill>
        <p:spPr>
          <a:xfrm>
            <a:off x="838200" y="2398332"/>
            <a:ext cx="5977467" cy="1236876"/>
          </a:xfrm>
          <a:prstGeom prst="rect">
            <a:avLst/>
          </a:prstGeom>
        </p:spPr>
      </p:pic>
    </p:spTree>
    <p:extLst>
      <p:ext uri="{BB962C8B-B14F-4D97-AF65-F5344CB8AC3E}">
        <p14:creationId xmlns:p14="http://schemas.microsoft.com/office/powerpoint/2010/main" val="5756097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Innovation EXAMPLE</a:t>
            </a:r>
          </a:p>
        </p:txBody>
      </p:sp>
      <p:pic>
        <p:nvPicPr>
          <p:cNvPr id="5" name="Content Placeholder 4"/>
          <p:cNvPicPr>
            <a:picLocks noChangeAspect="1"/>
          </p:cNvPicPr>
          <p:nvPr/>
        </p:nvPicPr>
        <p:blipFill rotWithShape="1">
          <a:blip r:embed="rId3" cstate="email">
            <a:extLst>
              <a:ext uri="{28A0092B-C50C-407E-A947-70E740481C1C}">
                <a14:useLocalDpi xmlns:a14="http://schemas.microsoft.com/office/drawing/2010/main"/>
              </a:ext>
            </a:extLst>
          </a:blip>
          <a:srcRect l="-91" r="-9698"/>
          <a:stretch/>
        </p:blipFill>
        <p:spPr>
          <a:xfrm>
            <a:off x="838200" y="2398332"/>
            <a:ext cx="5977467" cy="1236876"/>
          </a:xfrm>
          <a:prstGeom prst="rect">
            <a:avLst/>
          </a:prstGeom>
        </p:spPr>
      </p:pic>
      <p:sp>
        <p:nvSpPr>
          <p:cNvPr id="7" name="ZoneTexte 6"/>
          <p:cNvSpPr txBox="1"/>
          <p:nvPr/>
        </p:nvSpPr>
        <p:spPr>
          <a:xfrm>
            <a:off x="7282927" y="2398332"/>
            <a:ext cx="4765638" cy="2677656"/>
          </a:xfrm>
          <a:prstGeom prst="rect">
            <a:avLst/>
          </a:prstGeom>
          <a:noFill/>
        </p:spPr>
        <p:txBody>
          <a:bodyPr wrap="square" rtlCol="0">
            <a:spAutoFit/>
          </a:bodyPr>
          <a:lstStyle/>
          <a:p>
            <a:r>
              <a:rPr lang="en-US" sz="2400" dirty="0"/>
              <a:t>Falls</a:t>
            </a:r>
          </a:p>
          <a:p>
            <a:endParaRPr lang="en-US" sz="2400" dirty="0"/>
          </a:p>
          <a:p>
            <a:r>
              <a:rPr lang="en-US" sz="2400" dirty="0"/>
              <a:t>Leading cause of death if you are &gt;65+</a:t>
            </a:r>
          </a:p>
          <a:p>
            <a:endParaRPr lang="en-US" sz="2400" dirty="0"/>
          </a:p>
          <a:p>
            <a:r>
              <a:rPr lang="en-US" sz="2400" dirty="0"/>
              <a:t>In France (today) :</a:t>
            </a:r>
          </a:p>
          <a:p>
            <a:r>
              <a:rPr lang="en-US" sz="2400" dirty="0"/>
              <a:t>400 000 falls every year / </a:t>
            </a:r>
          </a:p>
          <a:p>
            <a:r>
              <a:rPr lang="en-US" sz="2400" dirty="0"/>
              <a:t>12 000 fatal falls</a:t>
            </a:r>
          </a:p>
        </p:txBody>
      </p:sp>
    </p:spTree>
    <p:extLst>
      <p:ext uri="{BB962C8B-B14F-4D97-AF65-F5344CB8AC3E}">
        <p14:creationId xmlns:p14="http://schemas.microsoft.com/office/powerpoint/2010/main" val="167250171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Innovation EXAMPLE</a:t>
            </a:r>
          </a:p>
        </p:txBody>
      </p:sp>
      <p:pic>
        <p:nvPicPr>
          <p:cNvPr id="5" name="Content Placeholder 4"/>
          <p:cNvPicPr>
            <a:picLocks noChangeAspect="1"/>
          </p:cNvPicPr>
          <p:nvPr/>
        </p:nvPicPr>
        <p:blipFill rotWithShape="1">
          <a:blip r:embed="rId3" cstate="email">
            <a:extLst>
              <a:ext uri="{28A0092B-C50C-407E-A947-70E740481C1C}">
                <a14:useLocalDpi xmlns:a14="http://schemas.microsoft.com/office/drawing/2010/main"/>
              </a:ext>
            </a:extLst>
          </a:blip>
          <a:srcRect l="-91" r="-9698"/>
          <a:stretch/>
        </p:blipFill>
        <p:spPr>
          <a:xfrm>
            <a:off x="838200" y="2398332"/>
            <a:ext cx="5977467" cy="1236876"/>
          </a:xfrm>
          <a:prstGeom prst="rect">
            <a:avLst/>
          </a:prstGeom>
        </p:spPr>
      </p:pic>
      <p:pic>
        <p:nvPicPr>
          <p:cNvPr id="6" name="Picture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189011" y="3990602"/>
            <a:ext cx="3275844" cy="1438731"/>
          </a:xfrm>
          <a:prstGeom prst="rect">
            <a:avLst/>
          </a:prstGeom>
        </p:spPr>
      </p:pic>
      <p:sp>
        <p:nvSpPr>
          <p:cNvPr id="8" name="ZoneTexte 7"/>
          <p:cNvSpPr txBox="1"/>
          <p:nvPr/>
        </p:nvSpPr>
        <p:spPr>
          <a:xfrm>
            <a:off x="7282927" y="2398332"/>
            <a:ext cx="4765638" cy="2677656"/>
          </a:xfrm>
          <a:prstGeom prst="rect">
            <a:avLst/>
          </a:prstGeom>
          <a:noFill/>
        </p:spPr>
        <p:txBody>
          <a:bodyPr wrap="square" rtlCol="0">
            <a:spAutoFit/>
          </a:bodyPr>
          <a:lstStyle/>
          <a:p>
            <a:r>
              <a:rPr lang="fr-FR" sz="2400" dirty="0" err="1"/>
              <a:t>Falls</a:t>
            </a:r>
            <a:endParaRPr lang="fr-FR" sz="2400" dirty="0"/>
          </a:p>
          <a:p>
            <a:endParaRPr lang="fr-FR" sz="2400" dirty="0"/>
          </a:p>
          <a:p>
            <a:r>
              <a:rPr lang="fr-FR" sz="2400" dirty="0" err="1"/>
              <a:t>Leading</a:t>
            </a:r>
            <a:r>
              <a:rPr lang="fr-FR" sz="2400" dirty="0"/>
              <a:t> cause of </a:t>
            </a:r>
            <a:r>
              <a:rPr lang="fr-FR" sz="2400" dirty="0" err="1"/>
              <a:t>death</a:t>
            </a:r>
            <a:r>
              <a:rPr lang="fr-FR" sz="2400" dirty="0"/>
              <a:t> if </a:t>
            </a:r>
            <a:r>
              <a:rPr lang="fr-FR" sz="2400" dirty="0" err="1"/>
              <a:t>you</a:t>
            </a:r>
            <a:r>
              <a:rPr lang="fr-FR" sz="2400" dirty="0"/>
              <a:t> are &gt;65+</a:t>
            </a:r>
          </a:p>
          <a:p>
            <a:endParaRPr lang="fr-FR" sz="2400" dirty="0"/>
          </a:p>
          <a:p>
            <a:r>
              <a:rPr lang="fr-FR" sz="2400" dirty="0"/>
              <a:t>In France (</a:t>
            </a:r>
            <a:r>
              <a:rPr lang="fr-FR" sz="2400" dirty="0" err="1"/>
              <a:t>today</a:t>
            </a:r>
            <a:r>
              <a:rPr lang="fr-FR" sz="2400" dirty="0"/>
              <a:t>) :</a:t>
            </a:r>
          </a:p>
          <a:p>
            <a:r>
              <a:rPr lang="fr-FR" sz="2400" dirty="0"/>
              <a:t>400 000 </a:t>
            </a:r>
            <a:r>
              <a:rPr lang="fr-FR" sz="2400" dirty="0" err="1"/>
              <a:t>falls</a:t>
            </a:r>
            <a:r>
              <a:rPr lang="fr-FR" sz="2400" dirty="0"/>
              <a:t> </a:t>
            </a:r>
            <a:r>
              <a:rPr lang="fr-FR" sz="2400" dirty="0" err="1"/>
              <a:t>every</a:t>
            </a:r>
            <a:r>
              <a:rPr lang="fr-FR" sz="2400" dirty="0"/>
              <a:t> </a:t>
            </a:r>
            <a:r>
              <a:rPr lang="fr-FR" sz="2400" dirty="0" err="1"/>
              <a:t>year</a:t>
            </a:r>
            <a:r>
              <a:rPr lang="fr-FR" sz="2400" dirty="0"/>
              <a:t> / </a:t>
            </a:r>
          </a:p>
          <a:p>
            <a:r>
              <a:rPr lang="fr-FR" sz="2400" dirty="0"/>
              <a:t>12 000 fatal </a:t>
            </a:r>
            <a:r>
              <a:rPr lang="fr-FR" sz="2400" dirty="0" err="1"/>
              <a:t>falls</a:t>
            </a:r>
            <a:endParaRPr lang="fr-FR" sz="2400" dirty="0"/>
          </a:p>
        </p:txBody>
      </p:sp>
      <p:sp>
        <p:nvSpPr>
          <p:cNvPr id="7" name="ZoneTexte 6"/>
          <p:cNvSpPr txBox="1"/>
          <p:nvPr/>
        </p:nvSpPr>
        <p:spPr>
          <a:xfrm>
            <a:off x="0" y="5682584"/>
            <a:ext cx="12192000" cy="769441"/>
          </a:xfrm>
          <a:prstGeom prst="rect">
            <a:avLst/>
          </a:prstGeom>
          <a:noFill/>
        </p:spPr>
        <p:txBody>
          <a:bodyPr wrap="square" rtlCol="0">
            <a:spAutoFit/>
          </a:bodyPr>
          <a:lstStyle/>
          <a:p>
            <a:pPr algn="ctr">
              <a:buClr>
                <a:srgbClr val="E2017A"/>
              </a:buClr>
            </a:pPr>
            <a:r>
              <a:rPr lang="fr-FR" sz="2200" b="1" dirty="0" err="1" smtClean="0"/>
              <a:t>Mind</a:t>
            </a:r>
            <a:r>
              <a:rPr lang="fr-FR" sz="2200" b="1" dirty="0" smtClean="0"/>
              <a:t> shift</a:t>
            </a:r>
            <a:r>
              <a:rPr lang="fr-FR" sz="2200" dirty="0" smtClean="0"/>
              <a:t>: A </a:t>
            </a:r>
            <a:r>
              <a:rPr lang="fr-FR" sz="2200" b="1" dirty="0" err="1" smtClean="0">
                <a:solidFill>
                  <a:schemeClr val="accent6">
                    <a:lumMod val="75000"/>
                  </a:schemeClr>
                </a:solidFill>
              </a:rPr>
              <a:t>flooring</a:t>
            </a:r>
            <a:r>
              <a:rPr lang="fr-FR" sz="2200" b="1" dirty="0" smtClean="0">
                <a:solidFill>
                  <a:schemeClr val="accent6">
                    <a:lumMod val="75000"/>
                  </a:schemeClr>
                </a:solidFill>
              </a:rPr>
              <a:t> expert </a:t>
            </a:r>
            <a:r>
              <a:rPr lang="fr-FR" sz="2200" dirty="0" err="1" smtClean="0"/>
              <a:t>innovated</a:t>
            </a:r>
            <a:r>
              <a:rPr lang="fr-FR" sz="2200" dirty="0" smtClean="0"/>
              <a:t> to </a:t>
            </a:r>
            <a:r>
              <a:rPr lang="fr-FR" sz="2200" dirty="0" err="1" smtClean="0"/>
              <a:t>answer</a:t>
            </a:r>
            <a:r>
              <a:rPr lang="fr-FR" sz="2200" dirty="0" smtClean="0"/>
              <a:t> a </a:t>
            </a:r>
            <a:r>
              <a:rPr lang="fr-FR" sz="2200" b="1" dirty="0" smtClean="0">
                <a:solidFill>
                  <a:srgbClr val="FF0000"/>
                </a:solidFill>
              </a:rPr>
              <a:t>public </a:t>
            </a:r>
            <a:r>
              <a:rPr lang="fr-FR" sz="2200" b="1" dirty="0" err="1" smtClean="0">
                <a:solidFill>
                  <a:srgbClr val="FF0000"/>
                </a:solidFill>
              </a:rPr>
              <a:t>health</a:t>
            </a:r>
            <a:r>
              <a:rPr lang="fr-FR" sz="2200" b="1" dirty="0" smtClean="0">
                <a:solidFill>
                  <a:srgbClr val="FF0000"/>
                </a:solidFill>
              </a:rPr>
              <a:t> issue</a:t>
            </a:r>
            <a:r>
              <a:rPr lang="fr-FR" sz="2200" dirty="0" smtClean="0"/>
              <a:t> </a:t>
            </a:r>
            <a:r>
              <a:rPr lang="fr-FR" sz="2200" dirty="0" err="1" smtClean="0"/>
              <a:t>it</a:t>
            </a:r>
            <a:r>
              <a:rPr lang="fr-FR" sz="2200" dirty="0" smtClean="0"/>
              <a:t> </a:t>
            </a:r>
            <a:r>
              <a:rPr lang="fr-FR" sz="2200" dirty="0" err="1" smtClean="0"/>
              <a:t>was</a:t>
            </a:r>
            <a:r>
              <a:rPr lang="fr-FR" sz="2200" dirty="0" smtClean="0"/>
              <a:t> not </a:t>
            </a:r>
            <a:r>
              <a:rPr lang="fr-FR" sz="2200" dirty="0" err="1" smtClean="0"/>
              <a:t>responsible</a:t>
            </a:r>
            <a:r>
              <a:rPr lang="fr-FR" sz="2200" dirty="0" smtClean="0"/>
              <a:t> for. </a:t>
            </a:r>
          </a:p>
          <a:p>
            <a:pPr algn="ctr">
              <a:buClr>
                <a:srgbClr val="E2017A"/>
              </a:buClr>
            </a:pPr>
            <a:r>
              <a:rPr lang="fr-FR" sz="2200" b="1" dirty="0" smtClean="0"/>
              <a:t>	Key point: </a:t>
            </a:r>
            <a:r>
              <a:rPr lang="fr-FR" sz="2200" b="1" dirty="0" err="1" smtClean="0"/>
              <a:t>Create</a:t>
            </a:r>
            <a:r>
              <a:rPr lang="fr-FR" sz="2200" b="1" dirty="0" smtClean="0"/>
              <a:t> a positive impact, not </a:t>
            </a:r>
            <a:r>
              <a:rPr lang="fr-FR" sz="2200" b="1" dirty="0" err="1" smtClean="0"/>
              <a:t>just</a:t>
            </a:r>
            <a:r>
              <a:rPr lang="fr-FR" sz="2200" b="1" dirty="0" smtClean="0"/>
              <a:t> </a:t>
            </a:r>
            <a:r>
              <a:rPr lang="fr-FR" sz="2200" b="1" dirty="0" err="1" smtClean="0"/>
              <a:t>reducing</a:t>
            </a:r>
            <a:r>
              <a:rPr lang="fr-FR" sz="2200" b="1" dirty="0" smtClean="0"/>
              <a:t> </a:t>
            </a:r>
            <a:r>
              <a:rPr lang="fr-FR" sz="2200" b="1" dirty="0" err="1" smtClean="0"/>
              <a:t>negative</a:t>
            </a:r>
            <a:r>
              <a:rPr lang="fr-FR" sz="2200" b="1" dirty="0" smtClean="0"/>
              <a:t> impact!</a:t>
            </a:r>
            <a:endParaRPr lang="fr-FR" sz="2200" b="1" dirty="0"/>
          </a:p>
        </p:txBody>
      </p:sp>
    </p:spTree>
    <p:extLst>
      <p:ext uri="{BB962C8B-B14F-4D97-AF65-F5344CB8AC3E}">
        <p14:creationId xmlns:p14="http://schemas.microsoft.com/office/powerpoint/2010/main" val="34651187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55889"/>
            <a:ext cx="10515600" cy="1325563"/>
          </a:xfrm>
        </p:spPr>
        <p:txBody>
          <a:bodyPr>
            <a:normAutofit/>
          </a:bodyPr>
          <a:lstStyle/>
          <a:p>
            <a:r>
              <a:rPr lang="fr-FR" sz="4000" b="1" dirty="0" err="1" smtClean="0">
                <a:solidFill>
                  <a:srgbClr val="212879"/>
                </a:solidFill>
                <a:latin typeface="Proxima Nova" charset="0"/>
                <a:ea typeface="Proxima Nova" charset="0"/>
                <a:cs typeface="Proxima Nova" charset="0"/>
              </a:rPr>
              <a:t>Why</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choosing</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this</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path</a:t>
            </a:r>
            <a:r>
              <a:rPr lang="fr-FR" sz="4000" b="1" dirty="0" smtClean="0">
                <a:solidFill>
                  <a:srgbClr val="212879"/>
                </a:solidFill>
                <a:latin typeface="Proxima Nova" charset="0"/>
                <a:ea typeface="Proxima Nova" charset="0"/>
                <a:cs typeface="Proxima Nova" charset="0"/>
              </a:rPr>
              <a:t> in </a:t>
            </a:r>
            <a:r>
              <a:rPr lang="fr-FR" sz="4000" b="1" dirty="0" err="1" smtClean="0">
                <a:solidFill>
                  <a:srgbClr val="212879"/>
                </a:solidFill>
                <a:latin typeface="Proxima Nova" charset="0"/>
                <a:ea typeface="Proxima Nova" charset="0"/>
                <a:cs typeface="Proxima Nova" charset="0"/>
              </a:rPr>
              <a:t>industry</a:t>
            </a:r>
            <a:r>
              <a:rPr lang="fr-FR" sz="4000" b="1" dirty="0" smtClean="0">
                <a:solidFill>
                  <a:srgbClr val="212879"/>
                </a:solidFill>
                <a:latin typeface="Proxima Nova" charset="0"/>
                <a:ea typeface="Proxima Nova" charset="0"/>
                <a:cs typeface="Proxima Nova" charset="0"/>
              </a:rPr>
              <a:t>?</a:t>
            </a:r>
            <a:endParaRPr lang="fr-FR" sz="4000" b="1" dirty="0">
              <a:solidFill>
                <a:srgbClr val="212879"/>
              </a:solidFill>
              <a:latin typeface="Proxima Nova" charset="0"/>
              <a:ea typeface="Proxima Nova" charset="0"/>
              <a:cs typeface="Proxima Nova" charset="0"/>
            </a:endParaRPr>
          </a:p>
        </p:txBody>
      </p:sp>
      <p:sp>
        <p:nvSpPr>
          <p:cNvPr id="53" name="Espace réservé du contenu 2"/>
          <p:cNvSpPr>
            <a:spLocks noGrp="1"/>
          </p:cNvSpPr>
          <p:nvPr>
            <p:ph idx="1"/>
          </p:nvPr>
        </p:nvSpPr>
        <p:spPr>
          <a:xfrm>
            <a:off x="838200" y="1825625"/>
            <a:ext cx="10515600" cy="4351338"/>
          </a:xfrm>
        </p:spPr>
        <p:txBody>
          <a:bodyPr anchor="ctr">
            <a:normAutofit/>
          </a:bodyPr>
          <a:lstStyle/>
          <a:p>
            <a:pPr marL="0" indent="0" algn="ctr">
              <a:buNone/>
            </a:pPr>
            <a:r>
              <a:rPr lang="en-US" sz="4000" dirty="0" smtClean="0"/>
              <a:t>Opening new opportunities</a:t>
            </a:r>
          </a:p>
        </p:txBody>
      </p:sp>
    </p:spTree>
    <p:extLst>
      <p:ext uri="{BB962C8B-B14F-4D97-AF65-F5344CB8AC3E}">
        <p14:creationId xmlns:p14="http://schemas.microsoft.com/office/powerpoint/2010/main" val="1702183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709411" y="553791"/>
            <a:ext cx="10515600" cy="763409"/>
          </a:xfrm>
        </p:spPr>
        <p:txBody>
          <a:bodyPr/>
          <a:lstStyle/>
          <a:p>
            <a:r>
              <a:rPr lang="fr-FR" b="1" dirty="0" err="1" smtClean="0">
                <a:solidFill>
                  <a:srgbClr val="212879"/>
                </a:solidFill>
                <a:latin typeface="Proxima Nova" charset="0"/>
                <a:ea typeface="Proxima Nova" charset="0"/>
                <a:cs typeface="Proxima Nova" charset="0"/>
              </a:rPr>
              <a:t>Opportunity</a:t>
            </a:r>
            <a:r>
              <a:rPr lang="fr-FR" b="1" dirty="0" smtClean="0">
                <a:solidFill>
                  <a:srgbClr val="212879"/>
                </a:solidFill>
                <a:latin typeface="Proxima Nova" charset="0"/>
                <a:ea typeface="Proxima Nova" charset="0"/>
                <a:cs typeface="Proxima Nova" charset="0"/>
              </a:rPr>
              <a:t> matrix</a:t>
            </a:r>
            <a:endParaRPr lang="fr-FR" b="1" dirty="0">
              <a:solidFill>
                <a:srgbClr val="212879"/>
              </a:solidFill>
              <a:latin typeface="Proxima Nova" charset="0"/>
              <a:ea typeface="Proxima Nova" charset="0"/>
              <a:cs typeface="Proxima Nova" charset="0"/>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7326" y="1317200"/>
            <a:ext cx="7059769" cy="4821134"/>
          </a:xfrm>
          <a:prstGeom prst="rect">
            <a:avLst/>
          </a:prstGeom>
        </p:spPr>
      </p:pic>
    </p:spTree>
    <p:extLst>
      <p:ext uri="{BB962C8B-B14F-4D97-AF65-F5344CB8AC3E}">
        <p14:creationId xmlns:p14="http://schemas.microsoft.com/office/powerpoint/2010/main" val="3636915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709411" y="553791"/>
            <a:ext cx="10515600" cy="763409"/>
          </a:xfrm>
        </p:spPr>
        <p:txBody>
          <a:bodyPr/>
          <a:lstStyle/>
          <a:p>
            <a:r>
              <a:rPr lang="fr-FR" b="1" dirty="0" err="1" smtClean="0">
                <a:solidFill>
                  <a:srgbClr val="212879"/>
                </a:solidFill>
                <a:latin typeface="Proxima Nova" charset="0"/>
                <a:ea typeface="Proxima Nova" charset="0"/>
                <a:cs typeface="Proxima Nova" charset="0"/>
              </a:rPr>
              <a:t>Opportunity</a:t>
            </a:r>
            <a:r>
              <a:rPr lang="fr-FR" b="1" dirty="0" smtClean="0">
                <a:solidFill>
                  <a:srgbClr val="212879"/>
                </a:solidFill>
                <a:latin typeface="Proxima Nova" charset="0"/>
                <a:ea typeface="Proxima Nova" charset="0"/>
                <a:cs typeface="Proxima Nova" charset="0"/>
              </a:rPr>
              <a:t> matrix</a:t>
            </a:r>
            <a:endParaRPr lang="fr-FR" b="1" dirty="0">
              <a:solidFill>
                <a:srgbClr val="212879"/>
              </a:solidFill>
              <a:latin typeface="Proxima Nova" charset="0"/>
              <a:ea typeface="Proxima Nova" charset="0"/>
              <a:cs typeface="Proxima Nova" charset="0"/>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7326" y="1317200"/>
            <a:ext cx="7059768" cy="4821134"/>
          </a:xfrm>
          <a:prstGeom prst="rect">
            <a:avLst/>
          </a:prstGeom>
        </p:spPr>
      </p:pic>
    </p:spTree>
    <p:extLst>
      <p:ext uri="{BB962C8B-B14F-4D97-AF65-F5344CB8AC3E}">
        <p14:creationId xmlns:p14="http://schemas.microsoft.com/office/powerpoint/2010/main" val="3942199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709411" y="553791"/>
            <a:ext cx="10515600" cy="763409"/>
          </a:xfrm>
        </p:spPr>
        <p:txBody>
          <a:bodyPr/>
          <a:lstStyle/>
          <a:p>
            <a:r>
              <a:rPr lang="fr-FR" b="1" dirty="0" err="1">
                <a:solidFill>
                  <a:srgbClr val="212879"/>
                </a:solidFill>
                <a:latin typeface="Proxima Nova" charset="0"/>
                <a:ea typeface="Proxima Nova" charset="0"/>
                <a:cs typeface="Proxima Nova" charset="0"/>
              </a:rPr>
              <a:t>Opportunity</a:t>
            </a:r>
            <a:r>
              <a:rPr lang="fr-FR" b="1" dirty="0">
                <a:solidFill>
                  <a:srgbClr val="212879"/>
                </a:solidFill>
                <a:latin typeface="Proxima Nova" charset="0"/>
                <a:ea typeface="Proxima Nova" charset="0"/>
                <a:cs typeface="Proxima Nova" charset="0"/>
              </a:rPr>
              <a:t> matrix</a:t>
            </a: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7326" y="1317200"/>
            <a:ext cx="7059768" cy="4821133"/>
          </a:xfrm>
          <a:prstGeom prst="rect">
            <a:avLst/>
          </a:prstGeom>
        </p:spPr>
      </p:pic>
    </p:spTree>
    <p:extLst>
      <p:ext uri="{BB962C8B-B14F-4D97-AF65-F5344CB8AC3E}">
        <p14:creationId xmlns:p14="http://schemas.microsoft.com/office/powerpoint/2010/main" val="2752742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709411" y="553791"/>
            <a:ext cx="10515600" cy="763409"/>
          </a:xfrm>
        </p:spPr>
        <p:txBody>
          <a:bodyPr/>
          <a:lstStyle/>
          <a:p>
            <a:r>
              <a:rPr lang="fr-FR" b="1" dirty="0" err="1">
                <a:solidFill>
                  <a:srgbClr val="212879"/>
                </a:solidFill>
                <a:latin typeface="Proxima Nova" charset="0"/>
                <a:ea typeface="Proxima Nova" charset="0"/>
                <a:cs typeface="Proxima Nova" charset="0"/>
              </a:rPr>
              <a:t>Opportunity</a:t>
            </a:r>
            <a:r>
              <a:rPr lang="fr-FR" b="1" dirty="0">
                <a:solidFill>
                  <a:srgbClr val="212879"/>
                </a:solidFill>
                <a:latin typeface="Proxima Nova" charset="0"/>
                <a:ea typeface="Proxima Nova" charset="0"/>
                <a:cs typeface="Proxima Nova" charset="0"/>
              </a:rPr>
              <a:t> matrix</a:t>
            </a: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7327" y="1317200"/>
            <a:ext cx="7059766" cy="4821133"/>
          </a:xfrm>
          <a:prstGeom prst="rect">
            <a:avLst/>
          </a:prstGeom>
        </p:spPr>
      </p:pic>
    </p:spTree>
    <p:extLst>
      <p:ext uri="{BB962C8B-B14F-4D97-AF65-F5344CB8AC3E}">
        <p14:creationId xmlns:p14="http://schemas.microsoft.com/office/powerpoint/2010/main" val="1185685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709411" y="553791"/>
            <a:ext cx="10515600" cy="763409"/>
          </a:xfrm>
        </p:spPr>
        <p:txBody>
          <a:bodyPr/>
          <a:lstStyle/>
          <a:p>
            <a:r>
              <a:rPr lang="fr-FR" b="1" dirty="0" err="1">
                <a:solidFill>
                  <a:srgbClr val="212879"/>
                </a:solidFill>
                <a:latin typeface="Proxima Nova" charset="0"/>
                <a:ea typeface="Proxima Nova" charset="0"/>
                <a:cs typeface="Proxima Nova" charset="0"/>
              </a:rPr>
              <a:t>Opportunity</a:t>
            </a:r>
            <a:r>
              <a:rPr lang="fr-FR" b="1" dirty="0">
                <a:solidFill>
                  <a:srgbClr val="212879"/>
                </a:solidFill>
                <a:latin typeface="Proxima Nova" charset="0"/>
                <a:ea typeface="Proxima Nova" charset="0"/>
                <a:cs typeface="Proxima Nova" charset="0"/>
              </a:rPr>
              <a:t> matrix</a:t>
            </a:r>
          </a:p>
        </p:txBody>
      </p:sp>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b="63209"/>
          <a:stretch/>
        </p:blipFill>
        <p:spPr>
          <a:xfrm>
            <a:off x="2437327" y="1317201"/>
            <a:ext cx="7059766" cy="1773730"/>
          </a:xfrm>
          <a:prstGeom prst="rect">
            <a:avLst/>
          </a:prstGeom>
        </p:spPr>
      </p:pic>
      <p:sp>
        <p:nvSpPr>
          <p:cNvPr id="4" name="ZoneTexte 3"/>
          <p:cNvSpPr txBox="1"/>
          <p:nvPr/>
        </p:nvSpPr>
        <p:spPr>
          <a:xfrm>
            <a:off x="2947906" y="3627799"/>
            <a:ext cx="1661374" cy="430887"/>
          </a:xfrm>
          <a:prstGeom prst="rect">
            <a:avLst/>
          </a:prstGeom>
          <a:noFill/>
        </p:spPr>
        <p:txBody>
          <a:bodyPr wrap="square" rtlCol="0">
            <a:spAutoFit/>
          </a:bodyPr>
          <a:lstStyle/>
          <a:p>
            <a:pPr algn="r"/>
            <a:r>
              <a:rPr lang="fr-FR" sz="1100" dirty="0" err="1" smtClean="0">
                <a:latin typeface="Roboto Condensed" charset="0"/>
                <a:ea typeface="Roboto Condensed" charset="0"/>
                <a:cs typeface="Roboto Condensed" charset="0"/>
              </a:rPr>
              <a:t>Which</a:t>
            </a:r>
            <a:r>
              <a:rPr lang="fr-FR" sz="1100" dirty="0" smtClean="0">
                <a:latin typeface="Roboto Condensed" charset="0"/>
                <a:ea typeface="Roboto Condensed" charset="0"/>
                <a:cs typeface="Roboto Condensed" charset="0"/>
              </a:rPr>
              <a:t> </a:t>
            </a:r>
            <a:r>
              <a:rPr lang="fr-FR" sz="1100" dirty="0" err="1" smtClean="0">
                <a:latin typeface="Roboto Condensed" charset="0"/>
                <a:ea typeface="Roboto Condensed" charset="0"/>
                <a:cs typeface="Roboto Condensed" charset="0"/>
              </a:rPr>
              <a:t>health</a:t>
            </a:r>
            <a:r>
              <a:rPr lang="fr-FR" sz="1100" dirty="0" smtClean="0">
                <a:latin typeface="Roboto Condensed" charset="0"/>
                <a:ea typeface="Roboto Condensed" charset="0"/>
                <a:cs typeface="Roboto Condensed" charset="0"/>
              </a:rPr>
              <a:t> system for an </a:t>
            </a:r>
            <a:r>
              <a:rPr lang="fr-FR" sz="1100" dirty="0" err="1" smtClean="0">
                <a:latin typeface="Roboto Condensed" charset="0"/>
                <a:ea typeface="Roboto Condensed" charset="0"/>
                <a:cs typeface="Roboto Condensed" charset="0"/>
              </a:rPr>
              <a:t>ageing</a:t>
            </a:r>
            <a:r>
              <a:rPr lang="fr-FR" sz="1100" dirty="0" smtClean="0">
                <a:latin typeface="Roboto Condensed" charset="0"/>
                <a:ea typeface="Roboto Condensed" charset="0"/>
                <a:cs typeface="Roboto Condensed" charset="0"/>
              </a:rPr>
              <a:t> population</a:t>
            </a:r>
            <a:endParaRPr lang="fr-FR" sz="1100" dirty="0">
              <a:latin typeface="Roboto Condensed" charset="0"/>
              <a:ea typeface="Roboto Condensed" charset="0"/>
              <a:cs typeface="Roboto Condensed" charset="0"/>
            </a:endParaRPr>
          </a:p>
        </p:txBody>
      </p:sp>
      <p:sp>
        <p:nvSpPr>
          <p:cNvPr id="5" name="ZoneTexte 4"/>
          <p:cNvSpPr txBox="1"/>
          <p:nvPr/>
        </p:nvSpPr>
        <p:spPr>
          <a:xfrm>
            <a:off x="3041768" y="4461895"/>
            <a:ext cx="2130006" cy="600164"/>
          </a:xfrm>
          <a:prstGeom prst="rect">
            <a:avLst/>
          </a:prstGeom>
          <a:noFill/>
        </p:spPr>
        <p:txBody>
          <a:bodyPr wrap="square" rtlCol="0">
            <a:spAutoFit/>
          </a:bodyPr>
          <a:lstStyle/>
          <a:p>
            <a:pPr algn="r"/>
            <a:r>
              <a:rPr lang="fr-FR" sz="1100" dirty="0" err="1" smtClean="0">
                <a:latin typeface="Roboto Condensed" charset="0"/>
                <a:ea typeface="Roboto Condensed" charset="0"/>
                <a:cs typeface="Roboto Condensed" charset="0"/>
              </a:rPr>
              <a:t>Health</a:t>
            </a:r>
            <a:r>
              <a:rPr lang="fr-FR" sz="1100" dirty="0" smtClean="0">
                <a:latin typeface="Roboto Condensed" charset="0"/>
                <a:ea typeface="Roboto Condensed" charset="0"/>
                <a:cs typeface="Roboto Condensed" charset="0"/>
              </a:rPr>
              <a:t> issue </a:t>
            </a:r>
            <a:r>
              <a:rPr lang="fr-FR" sz="1100" dirty="0" err="1" smtClean="0">
                <a:latin typeface="Roboto Condensed" charset="0"/>
                <a:ea typeface="Roboto Condensed" charset="0"/>
                <a:cs typeface="Roboto Condensed" charset="0"/>
              </a:rPr>
              <a:t>emergence</a:t>
            </a:r>
            <a:r>
              <a:rPr lang="fr-FR" sz="1100" dirty="0" smtClean="0">
                <a:latin typeface="Roboto Condensed" charset="0"/>
                <a:ea typeface="Roboto Condensed" charset="0"/>
                <a:cs typeface="Roboto Condensed" charset="0"/>
              </a:rPr>
              <a:t> due to pollution and </a:t>
            </a:r>
            <a:r>
              <a:rPr lang="fr-FR" sz="1100" dirty="0" err="1" smtClean="0">
                <a:latin typeface="Roboto Condensed" charset="0"/>
                <a:ea typeface="Roboto Condensed" charset="0"/>
                <a:cs typeface="Roboto Condensed" charset="0"/>
              </a:rPr>
              <a:t>environmental</a:t>
            </a:r>
            <a:r>
              <a:rPr lang="fr-FR" sz="1100" dirty="0" smtClean="0">
                <a:latin typeface="Roboto Condensed" charset="0"/>
                <a:ea typeface="Roboto Condensed" charset="0"/>
                <a:cs typeface="Roboto Condensed" charset="0"/>
              </a:rPr>
              <a:t> changes</a:t>
            </a:r>
            <a:endParaRPr lang="fr-FR" sz="1100" dirty="0">
              <a:latin typeface="Roboto Condensed" charset="0"/>
              <a:ea typeface="Roboto Condensed" charset="0"/>
              <a:cs typeface="Roboto Condensed" charset="0"/>
            </a:endParaRPr>
          </a:p>
        </p:txBody>
      </p:sp>
      <p:sp>
        <p:nvSpPr>
          <p:cNvPr id="7" name="ZoneTexte 6"/>
          <p:cNvSpPr txBox="1"/>
          <p:nvPr/>
        </p:nvSpPr>
        <p:spPr>
          <a:xfrm>
            <a:off x="3839414" y="5286342"/>
            <a:ext cx="1925282" cy="430887"/>
          </a:xfrm>
          <a:prstGeom prst="rect">
            <a:avLst/>
          </a:prstGeom>
          <a:noFill/>
        </p:spPr>
        <p:txBody>
          <a:bodyPr wrap="square" rtlCol="0">
            <a:spAutoFit/>
          </a:bodyPr>
          <a:lstStyle/>
          <a:p>
            <a:pPr algn="r"/>
            <a:r>
              <a:rPr lang="fr-FR" sz="1100" dirty="0" err="1" smtClean="0">
                <a:latin typeface="Roboto Condensed" charset="0"/>
                <a:ea typeface="Roboto Condensed" charset="0"/>
                <a:cs typeface="Roboto Condensed" charset="0"/>
              </a:rPr>
              <a:t>Health</a:t>
            </a:r>
            <a:r>
              <a:rPr lang="fr-FR" sz="1100" dirty="0" smtClean="0">
                <a:latin typeface="Roboto Condensed" charset="0"/>
                <a:ea typeface="Roboto Condensed" charset="0"/>
                <a:cs typeface="Roboto Condensed" charset="0"/>
              </a:rPr>
              <a:t> in the city and the </a:t>
            </a:r>
            <a:r>
              <a:rPr lang="fr-FR" sz="1100" dirty="0" err="1" smtClean="0">
                <a:latin typeface="Roboto Condensed" charset="0"/>
                <a:ea typeface="Roboto Condensed" charset="0"/>
                <a:cs typeface="Roboto Condensed" charset="0"/>
              </a:rPr>
              <a:t>countryside</a:t>
            </a:r>
            <a:endParaRPr lang="fr-FR" sz="1100" dirty="0">
              <a:latin typeface="Roboto Condensed" charset="0"/>
              <a:ea typeface="Roboto Condensed" charset="0"/>
              <a:cs typeface="Roboto Condensed" charset="0"/>
            </a:endParaRPr>
          </a:p>
        </p:txBody>
      </p:sp>
      <p:sp>
        <p:nvSpPr>
          <p:cNvPr id="8" name="ZoneTexte 7"/>
          <p:cNvSpPr txBox="1"/>
          <p:nvPr/>
        </p:nvSpPr>
        <p:spPr>
          <a:xfrm>
            <a:off x="6453346" y="5370980"/>
            <a:ext cx="2130006" cy="261610"/>
          </a:xfrm>
          <a:prstGeom prst="rect">
            <a:avLst/>
          </a:prstGeom>
          <a:noFill/>
        </p:spPr>
        <p:txBody>
          <a:bodyPr wrap="square" rtlCol="0">
            <a:spAutoFit/>
          </a:bodyPr>
          <a:lstStyle/>
          <a:p>
            <a:r>
              <a:rPr lang="fr-FR" sz="1100" dirty="0" smtClean="0">
                <a:latin typeface="Roboto Condensed" charset="0"/>
                <a:ea typeface="Roboto Condensed" charset="0"/>
                <a:cs typeface="Roboto Condensed" charset="0"/>
              </a:rPr>
              <a:t>Use data for </a:t>
            </a:r>
            <a:r>
              <a:rPr lang="fr-FR" sz="1100" dirty="0" err="1" smtClean="0">
                <a:latin typeface="Roboto Condensed" charset="0"/>
                <a:ea typeface="Roboto Condensed" charset="0"/>
                <a:cs typeface="Roboto Condensed" charset="0"/>
              </a:rPr>
              <a:t>health</a:t>
            </a:r>
            <a:endParaRPr lang="fr-FR" sz="1100" dirty="0">
              <a:latin typeface="Roboto Condensed" charset="0"/>
              <a:ea typeface="Roboto Condensed" charset="0"/>
              <a:cs typeface="Roboto Condensed" charset="0"/>
            </a:endParaRPr>
          </a:p>
        </p:txBody>
      </p:sp>
      <p:sp>
        <p:nvSpPr>
          <p:cNvPr id="9" name="ZoneTexte 8"/>
          <p:cNvSpPr txBox="1"/>
          <p:nvPr/>
        </p:nvSpPr>
        <p:spPr>
          <a:xfrm>
            <a:off x="6988395" y="4544066"/>
            <a:ext cx="2130006" cy="430887"/>
          </a:xfrm>
          <a:prstGeom prst="rect">
            <a:avLst/>
          </a:prstGeom>
          <a:noFill/>
        </p:spPr>
        <p:txBody>
          <a:bodyPr wrap="square" rtlCol="0">
            <a:spAutoFit/>
          </a:bodyPr>
          <a:lstStyle/>
          <a:p>
            <a:r>
              <a:rPr lang="fr-FR" sz="1100" b="1" dirty="0" err="1" smtClean="0">
                <a:solidFill>
                  <a:srgbClr val="212879"/>
                </a:solidFill>
                <a:latin typeface="Roboto Condensed" charset="0"/>
                <a:ea typeface="Roboto Condensed" charset="0"/>
                <a:cs typeface="Roboto Condensed" charset="0"/>
              </a:rPr>
              <a:t>What</a:t>
            </a:r>
            <a:r>
              <a:rPr lang="fr-FR" sz="1100" b="1" dirty="0" smtClean="0">
                <a:solidFill>
                  <a:srgbClr val="212879"/>
                </a:solidFill>
                <a:latin typeface="Roboto Condensed" charset="0"/>
                <a:ea typeface="Roboto Condensed" charset="0"/>
                <a:cs typeface="Roboto Condensed" charset="0"/>
              </a:rPr>
              <a:t> </a:t>
            </a:r>
            <a:r>
              <a:rPr lang="fr-FR" sz="1100" b="1" dirty="0" err="1" smtClean="0">
                <a:solidFill>
                  <a:srgbClr val="212879"/>
                </a:solidFill>
                <a:latin typeface="Roboto Condensed" charset="0"/>
                <a:ea typeface="Roboto Condensed" charset="0"/>
                <a:cs typeface="Roboto Condensed" charset="0"/>
              </a:rPr>
              <a:t>does</a:t>
            </a:r>
            <a:r>
              <a:rPr lang="fr-FR" sz="1100" b="1" dirty="0" smtClean="0">
                <a:solidFill>
                  <a:srgbClr val="212879"/>
                </a:solidFill>
                <a:latin typeface="Roboto Condensed" charset="0"/>
                <a:ea typeface="Roboto Condensed" charset="0"/>
                <a:cs typeface="Roboto Condensed" charset="0"/>
              </a:rPr>
              <a:t> </a:t>
            </a:r>
            <a:r>
              <a:rPr lang="fr-FR" sz="1100" b="1" dirty="0" err="1" smtClean="0">
                <a:solidFill>
                  <a:srgbClr val="212879"/>
                </a:solidFill>
                <a:latin typeface="Roboto Condensed" charset="0"/>
                <a:ea typeface="Roboto Condensed" charset="0"/>
                <a:cs typeface="Roboto Condensed" charset="0"/>
              </a:rPr>
              <a:t>healthcare</a:t>
            </a:r>
            <a:r>
              <a:rPr lang="fr-FR" sz="1100" b="1" dirty="0" smtClean="0">
                <a:solidFill>
                  <a:srgbClr val="212879"/>
                </a:solidFill>
                <a:latin typeface="Roboto Condensed" charset="0"/>
                <a:ea typeface="Roboto Condensed" charset="0"/>
                <a:cs typeface="Roboto Condensed" charset="0"/>
              </a:rPr>
              <a:t> for the Base of the </a:t>
            </a:r>
            <a:r>
              <a:rPr lang="fr-FR" sz="1100" b="1" dirty="0" err="1" smtClean="0">
                <a:solidFill>
                  <a:srgbClr val="212879"/>
                </a:solidFill>
                <a:latin typeface="Roboto Condensed" charset="0"/>
                <a:ea typeface="Roboto Condensed" charset="0"/>
                <a:cs typeface="Roboto Condensed" charset="0"/>
              </a:rPr>
              <a:t>Pyramid</a:t>
            </a:r>
            <a:r>
              <a:rPr lang="fr-FR" sz="1100" b="1" dirty="0" smtClean="0">
                <a:solidFill>
                  <a:srgbClr val="212879"/>
                </a:solidFill>
                <a:latin typeface="Roboto Condensed" charset="0"/>
                <a:ea typeface="Roboto Condensed" charset="0"/>
                <a:cs typeface="Roboto Condensed" charset="0"/>
              </a:rPr>
              <a:t> </a:t>
            </a:r>
            <a:r>
              <a:rPr lang="fr-FR" sz="1100" b="1" dirty="0" err="1" smtClean="0">
                <a:solidFill>
                  <a:srgbClr val="212879"/>
                </a:solidFill>
                <a:latin typeface="Roboto Condensed" charset="0"/>
                <a:ea typeface="Roboto Condensed" charset="0"/>
                <a:cs typeface="Roboto Condensed" charset="0"/>
              </a:rPr>
              <a:t>mean</a:t>
            </a:r>
            <a:r>
              <a:rPr lang="fr-FR" sz="1100" b="1" dirty="0" smtClean="0">
                <a:solidFill>
                  <a:srgbClr val="212879"/>
                </a:solidFill>
                <a:latin typeface="Roboto Condensed" charset="0"/>
                <a:ea typeface="Roboto Condensed" charset="0"/>
                <a:cs typeface="Roboto Condensed" charset="0"/>
              </a:rPr>
              <a:t>?</a:t>
            </a:r>
            <a:endParaRPr lang="fr-FR" sz="1100" b="1" dirty="0">
              <a:solidFill>
                <a:srgbClr val="212879"/>
              </a:solidFill>
              <a:latin typeface="Roboto Condensed" charset="0"/>
              <a:ea typeface="Roboto Condensed" charset="0"/>
              <a:cs typeface="Roboto Condensed" charset="0"/>
            </a:endParaRPr>
          </a:p>
        </p:txBody>
      </p:sp>
      <p:sp>
        <p:nvSpPr>
          <p:cNvPr id="10" name="ZoneTexte 9"/>
          <p:cNvSpPr txBox="1"/>
          <p:nvPr/>
        </p:nvSpPr>
        <p:spPr>
          <a:xfrm>
            <a:off x="7633016" y="3838540"/>
            <a:ext cx="2130006" cy="261610"/>
          </a:xfrm>
          <a:prstGeom prst="rect">
            <a:avLst/>
          </a:prstGeom>
          <a:noFill/>
        </p:spPr>
        <p:txBody>
          <a:bodyPr wrap="square" rtlCol="0">
            <a:spAutoFit/>
          </a:bodyPr>
          <a:lstStyle/>
          <a:p>
            <a:r>
              <a:rPr lang="fr-FR" sz="1100" dirty="0" err="1" smtClean="0">
                <a:latin typeface="Roboto Condensed" charset="0"/>
                <a:ea typeface="Roboto Condensed" charset="0"/>
                <a:cs typeface="Roboto Condensed" charset="0"/>
              </a:rPr>
              <a:t>Personalized</a:t>
            </a:r>
            <a:r>
              <a:rPr lang="fr-FR" sz="1100" dirty="0" smtClean="0">
                <a:latin typeface="Roboto Condensed" charset="0"/>
                <a:ea typeface="Roboto Condensed" charset="0"/>
                <a:cs typeface="Roboto Condensed" charset="0"/>
              </a:rPr>
              <a:t> </a:t>
            </a:r>
            <a:r>
              <a:rPr lang="fr-FR" sz="1100" dirty="0" err="1" smtClean="0">
                <a:latin typeface="Roboto Condensed" charset="0"/>
                <a:ea typeface="Roboto Condensed" charset="0"/>
                <a:cs typeface="Roboto Condensed" charset="0"/>
              </a:rPr>
              <a:t>medicine</a:t>
            </a:r>
            <a:endParaRPr lang="fr-FR" sz="1100" dirty="0">
              <a:latin typeface="Roboto Condensed" charset="0"/>
              <a:ea typeface="Roboto Condensed" charset="0"/>
              <a:cs typeface="Roboto Condensed" charset="0"/>
            </a:endParaRPr>
          </a:p>
        </p:txBody>
      </p:sp>
      <p:sp>
        <p:nvSpPr>
          <p:cNvPr id="11" name="ZoneTexte 10"/>
          <p:cNvSpPr txBox="1"/>
          <p:nvPr/>
        </p:nvSpPr>
        <p:spPr>
          <a:xfrm>
            <a:off x="8293210" y="3335639"/>
            <a:ext cx="2130006" cy="261610"/>
          </a:xfrm>
          <a:prstGeom prst="rect">
            <a:avLst/>
          </a:prstGeom>
          <a:noFill/>
        </p:spPr>
        <p:txBody>
          <a:bodyPr wrap="square" rtlCol="0">
            <a:spAutoFit/>
          </a:bodyPr>
          <a:lstStyle/>
          <a:p>
            <a:r>
              <a:rPr lang="fr-FR" sz="1100" dirty="0" err="1" smtClean="0">
                <a:latin typeface="Roboto Condensed" charset="0"/>
                <a:ea typeface="Roboto Condensed" charset="0"/>
                <a:cs typeface="Roboto Condensed" charset="0"/>
              </a:rPr>
              <a:t>Health</a:t>
            </a:r>
            <a:r>
              <a:rPr lang="fr-FR" sz="1100" dirty="0" smtClean="0">
                <a:latin typeface="Roboto Condensed" charset="0"/>
                <a:ea typeface="Roboto Condensed" charset="0"/>
                <a:cs typeface="Roboto Condensed" charset="0"/>
              </a:rPr>
              <a:t> at </a:t>
            </a:r>
            <a:r>
              <a:rPr lang="fr-FR" sz="1100" dirty="0" err="1" smtClean="0">
                <a:latin typeface="Roboto Condensed" charset="0"/>
                <a:ea typeface="Roboto Condensed" charset="0"/>
                <a:cs typeface="Roboto Condensed" charset="0"/>
              </a:rPr>
              <a:t>work</a:t>
            </a:r>
            <a:endParaRPr lang="fr-FR" sz="1100" dirty="0">
              <a:latin typeface="Roboto Condensed" charset="0"/>
              <a:ea typeface="Roboto Condensed" charset="0"/>
              <a:cs typeface="Roboto Condensed" charset="0"/>
            </a:endParaRPr>
          </a:p>
        </p:txBody>
      </p:sp>
      <p:sp>
        <p:nvSpPr>
          <p:cNvPr id="3" name="Ellipse 2"/>
          <p:cNvSpPr/>
          <p:nvPr/>
        </p:nvSpPr>
        <p:spPr>
          <a:xfrm>
            <a:off x="4468603" y="277043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5628874" y="2769537"/>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p:cNvSpPr/>
          <p:nvPr/>
        </p:nvSpPr>
        <p:spPr>
          <a:xfrm>
            <a:off x="6277200" y="2821242"/>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p:cNvSpPr/>
          <p:nvPr/>
        </p:nvSpPr>
        <p:spPr>
          <a:xfrm>
            <a:off x="6824429" y="2768638"/>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llipse 15"/>
          <p:cNvSpPr/>
          <p:nvPr/>
        </p:nvSpPr>
        <p:spPr>
          <a:xfrm>
            <a:off x="5083701" y="2821242"/>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1" name="Connecteur droit 30"/>
          <p:cNvCxnSpPr>
            <a:stCxn id="3" idx="4"/>
            <a:endCxn id="4" idx="3"/>
          </p:cNvCxnSpPr>
          <p:nvPr/>
        </p:nvCxnSpPr>
        <p:spPr>
          <a:xfrm>
            <a:off x="4609280" y="3051790"/>
            <a:ext cx="0" cy="791453"/>
          </a:xfrm>
          <a:prstGeom prst="line">
            <a:avLst/>
          </a:prstGeom>
          <a:ln>
            <a:solidFill>
              <a:srgbClr val="212879"/>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a:endCxn id="5" idx="3"/>
          </p:cNvCxnSpPr>
          <p:nvPr/>
        </p:nvCxnSpPr>
        <p:spPr>
          <a:xfrm flipH="1">
            <a:off x="5171774" y="2997388"/>
            <a:ext cx="11997" cy="1764589"/>
          </a:xfrm>
          <a:prstGeom prst="line">
            <a:avLst/>
          </a:prstGeom>
          <a:ln>
            <a:solidFill>
              <a:srgbClr val="212879"/>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a:endCxn id="7" idx="3"/>
          </p:cNvCxnSpPr>
          <p:nvPr/>
        </p:nvCxnSpPr>
        <p:spPr>
          <a:xfrm flipH="1">
            <a:off x="5764696" y="3050891"/>
            <a:ext cx="1" cy="2450895"/>
          </a:xfrm>
          <a:prstGeom prst="line">
            <a:avLst/>
          </a:prstGeom>
          <a:ln>
            <a:solidFill>
              <a:srgbClr val="212879"/>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6365273" y="2997388"/>
            <a:ext cx="0" cy="2504397"/>
          </a:xfrm>
          <a:prstGeom prst="line">
            <a:avLst/>
          </a:prstGeom>
          <a:ln>
            <a:solidFill>
              <a:srgbClr val="212879"/>
            </a:solidFill>
          </a:ln>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a:off x="6965106" y="3024139"/>
            <a:ext cx="0" cy="1737838"/>
          </a:xfrm>
          <a:prstGeom prst="line">
            <a:avLst/>
          </a:prstGeom>
          <a:ln>
            <a:solidFill>
              <a:srgbClr val="212879"/>
            </a:solidFill>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H="1">
            <a:off x="7625301" y="2909315"/>
            <a:ext cx="7715" cy="1149371"/>
          </a:xfrm>
          <a:prstGeom prst="line">
            <a:avLst/>
          </a:prstGeom>
          <a:ln>
            <a:solidFill>
              <a:srgbClr val="212879"/>
            </a:solidFill>
          </a:ln>
        </p:spPr>
        <p:style>
          <a:lnRef idx="1">
            <a:schemeClr val="accent1"/>
          </a:lnRef>
          <a:fillRef idx="0">
            <a:schemeClr val="accent1"/>
          </a:fillRef>
          <a:effectRef idx="0">
            <a:schemeClr val="accent1"/>
          </a:effectRef>
          <a:fontRef idx="minor">
            <a:schemeClr val="tx1"/>
          </a:fontRef>
        </p:style>
      </p:cxnSp>
      <p:cxnSp>
        <p:nvCxnSpPr>
          <p:cNvPr id="48" name="Connecteur droit 47"/>
          <p:cNvCxnSpPr>
            <a:endCxn id="11" idx="1"/>
          </p:cNvCxnSpPr>
          <p:nvPr/>
        </p:nvCxnSpPr>
        <p:spPr>
          <a:xfrm flipH="1">
            <a:off x="8293210" y="2905633"/>
            <a:ext cx="1362" cy="560811"/>
          </a:xfrm>
          <a:prstGeom prst="line">
            <a:avLst/>
          </a:prstGeom>
          <a:ln>
            <a:solidFill>
              <a:srgbClr val="212879"/>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6965106" y="4496178"/>
            <a:ext cx="2153295" cy="521300"/>
          </a:xfrm>
          <a:prstGeom prst="rect">
            <a:avLst/>
          </a:prstGeom>
          <a:noFill/>
          <a:ln w="38100">
            <a:solidFill>
              <a:srgbClr val="2128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09844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709411" y="553791"/>
            <a:ext cx="10515600" cy="763409"/>
          </a:xfrm>
        </p:spPr>
        <p:txBody>
          <a:bodyPr>
            <a:normAutofit/>
          </a:bodyPr>
          <a:lstStyle/>
          <a:p>
            <a:r>
              <a:rPr lang="fr-FR" b="1" dirty="0" err="1">
                <a:solidFill>
                  <a:srgbClr val="212879"/>
                </a:solidFill>
                <a:latin typeface="Proxima Nova" charset="0"/>
                <a:ea typeface="Proxima Nova" charset="0"/>
                <a:cs typeface="Proxima Nova" charset="0"/>
              </a:rPr>
              <a:t>Why</a:t>
            </a:r>
            <a:r>
              <a:rPr lang="fr-FR" b="1" dirty="0">
                <a:solidFill>
                  <a:srgbClr val="212879"/>
                </a:solidFill>
                <a:latin typeface="Proxima Nova" charset="0"/>
                <a:ea typeface="Proxima Nova" charset="0"/>
                <a:cs typeface="Proxima Nova" charset="0"/>
              </a:rPr>
              <a:t> </a:t>
            </a:r>
            <a:r>
              <a:rPr lang="fr-FR" b="1" dirty="0" err="1">
                <a:solidFill>
                  <a:srgbClr val="212879"/>
                </a:solidFill>
                <a:latin typeface="Proxima Nova" charset="0"/>
                <a:ea typeface="Proxima Nova" charset="0"/>
                <a:cs typeface="Proxima Nova" charset="0"/>
              </a:rPr>
              <a:t>choosing</a:t>
            </a:r>
            <a:r>
              <a:rPr lang="fr-FR" b="1" dirty="0">
                <a:solidFill>
                  <a:srgbClr val="212879"/>
                </a:solidFill>
                <a:latin typeface="Proxima Nova" charset="0"/>
                <a:ea typeface="Proxima Nova" charset="0"/>
                <a:cs typeface="Proxima Nova" charset="0"/>
              </a:rPr>
              <a:t> </a:t>
            </a:r>
            <a:r>
              <a:rPr lang="fr-FR" b="1" dirty="0" err="1">
                <a:solidFill>
                  <a:srgbClr val="212879"/>
                </a:solidFill>
                <a:latin typeface="Proxima Nova" charset="0"/>
                <a:ea typeface="Proxima Nova" charset="0"/>
                <a:cs typeface="Proxima Nova" charset="0"/>
              </a:rPr>
              <a:t>this</a:t>
            </a:r>
            <a:r>
              <a:rPr lang="fr-FR" b="1" dirty="0">
                <a:solidFill>
                  <a:srgbClr val="212879"/>
                </a:solidFill>
                <a:latin typeface="Proxima Nova" charset="0"/>
                <a:ea typeface="Proxima Nova" charset="0"/>
                <a:cs typeface="Proxima Nova" charset="0"/>
              </a:rPr>
              <a:t> </a:t>
            </a:r>
            <a:r>
              <a:rPr lang="fr-FR" b="1" dirty="0" err="1">
                <a:solidFill>
                  <a:srgbClr val="212879"/>
                </a:solidFill>
                <a:latin typeface="Proxima Nova" charset="0"/>
                <a:ea typeface="Proxima Nova" charset="0"/>
                <a:cs typeface="Proxima Nova" charset="0"/>
              </a:rPr>
              <a:t>path</a:t>
            </a:r>
            <a:r>
              <a:rPr lang="fr-FR" b="1" dirty="0">
                <a:solidFill>
                  <a:srgbClr val="212879"/>
                </a:solidFill>
                <a:latin typeface="Proxima Nova" charset="0"/>
                <a:ea typeface="Proxima Nova" charset="0"/>
                <a:cs typeface="Proxima Nova" charset="0"/>
              </a:rPr>
              <a:t> in </a:t>
            </a:r>
            <a:r>
              <a:rPr lang="fr-FR" b="1" dirty="0" err="1">
                <a:solidFill>
                  <a:srgbClr val="212879"/>
                </a:solidFill>
                <a:latin typeface="Proxima Nova" charset="0"/>
                <a:ea typeface="Proxima Nova" charset="0"/>
                <a:cs typeface="Proxima Nova" charset="0"/>
              </a:rPr>
              <a:t>industry</a:t>
            </a:r>
            <a:r>
              <a:rPr lang="fr-FR" b="1" dirty="0">
                <a:solidFill>
                  <a:srgbClr val="212879"/>
                </a:solidFill>
                <a:latin typeface="Proxima Nova" charset="0"/>
                <a:ea typeface="Proxima Nova" charset="0"/>
                <a:cs typeface="Proxima Nova" charset="0"/>
              </a:rPr>
              <a:t>?</a:t>
            </a:r>
          </a:p>
        </p:txBody>
      </p:sp>
      <p:grpSp>
        <p:nvGrpSpPr>
          <p:cNvPr id="17" name="Grouper 16"/>
          <p:cNvGrpSpPr/>
          <p:nvPr/>
        </p:nvGrpSpPr>
        <p:grpSpPr>
          <a:xfrm>
            <a:off x="387927" y="1485773"/>
            <a:ext cx="5748178" cy="3118248"/>
            <a:chOff x="387927" y="1534390"/>
            <a:chExt cx="6388100" cy="3465390"/>
          </a:xfrm>
        </p:grpSpPr>
        <p:pic>
          <p:nvPicPr>
            <p:cNvPr id="12" name="Imag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927" y="1534390"/>
              <a:ext cx="6388100" cy="3111500"/>
            </a:xfrm>
            <a:prstGeom prst="rect">
              <a:avLst/>
            </a:prstGeom>
          </p:spPr>
        </p:pic>
        <p:sp>
          <p:nvSpPr>
            <p:cNvPr id="25" name="Ellipse 24"/>
            <p:cNvSpPr/>
            <p:nvPr/>
          </p:nvSpPr>
          <p:spPr>
            <a:xfrm>
              <a:off x="2246103" y="283393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3234924" y="283393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Ellipse 26"/>
            <p:cNvSpPr/>
            <p:nvPr/>
          </p:nvSpPr>
          <p:spPr>
            <a:xfrm>
              <a:off x="5609824" y="320858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Ellipse 27"/>
            <p:cNvSpPr/>
            <p:nvPr/>
          </p:nvSpPr>
          <p:spPr>
            <a:xfrm>
              <a:off x="2707874" y="361498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Accolade fermante 28"/>
            <p:cNvSpPr/>
            <p:nvPr/>
          </p:nvSpPr>
          <p:spPr>
            <a:xfrm rot="5400000">
              <a:off x="3991098" y="2603920"/>
              <a:ext cx="261765" cy="3896158"/>
            </a:xfrm>
            <a:prstGeom prst="rightBrace">
              <a:avLst>
                <a:gd name="adj1" fmla="val 0"/>
                <a:gd name="adj2" fmla="val 48003"/>
              </a:avLst>
            </a:prstGeom>
            <a:ln>
              <a:solidFill>
                <a:srgbClr val="212879"/>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30" name="Zone de texte 1036"/>
            <p:cNvSpPr txBox="1"/>
            <p:nvPr/>
          </p:nvSpPr>
          <p:spPr>
            <a:xfrm>
              <a:off x="3317710" y="4726380"/>
              <a:ext cx="1722479" cy="2734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fr-FR" sz="1400" b="1">
                  <a:solidFill>
                    <a:srgbClr val="212879"/>
                  </a:solidFill>
                  <a:effectLst/>
                  <a:latin typeface="Roboto Condensed" charset="0"/>
                  <a:ea typeface="Roboto Condensed" charset="0"/>
                  <a:cs typeface="Roboto Condensed" charset="0"/>
                </a:rPr>
                <a:t>Your</a:t>
              </a:r>
              <a:r>
                <a:rPr lang="fr-FR" sz="1400" b="1" dirty="0">
                  <a:solidFill>
                    <a:srgbClr val="212879"/>
                  </a:solidFill>
                  <a:effectLst/>
                  <a:latin typeface="Roboto Condensed" charset="0"/>
                  <a:ea typeface="Roboto Condensed" charset="0"/>
                  <a:cs typeface="Roboto Condensed" charset="0"/>
                </a:rPr>
                <a:t> expertise</a:t>
              </a:r>
              <a:endParaRPr lang="fr-FR" sz="1000" b="1" dirty="0">
                <a:solidFill>
                  <a:srgbClr val="212879"/>
                </a:solidFill>
                <a:effectLst/>
                <a:latin typeface="Roboto Condensed" charset="0"/>
                <a:ea typeface="Roboto Condensed" charset="0"/>
                <a:cs typeface="Roboto Condensed" charset="0"/>
              </a:endParaRPr>
            </a:p>
          </p:txBody>
        </p:sp>
      </p:grpSp>
      <p:sp>
        <p:nvSpPr>
          <p:cNvPr id="81" name="ZoneTexte 80"/>
          <p:cNvSpPr txBox="1"/>
          <p:nvPr/>
        </p:nvSpPr>
        <p:spPr>
          <a:xfrm>
            <a:off x="601521" y="5442869"/>
            <a:ext cx="5534584" cy="400110"/>
          </a:xfrm>
          <a:prstGeom prst="rect">
            <a:avLst/>
          </a:prstGeom>
          <a:noFill/>
        </p:spPr>
        <p:txBody>
          <a:bodyPr wrap="square" rtlCol="0">
            <a:spAutoFit/>
          </a:bodyPr>
          <a:lstStyle/>
          <a:p>
            <a:pPr algn="ctr"/>
            <a:r>
              <a:rPr lang="en-US" sz="2000" dirty="0">
                <a:solidFill>
                  <a:srgbClr val="212879"/>
                </a:solidFill>
                <a:latin typeface="Roboto Condensed" charset="0"/>
                <a:ea typeface="Roboto Condensed" charset="0"/>
                <a:cs typeface="Roboto Condensed" charset="0"/>
              </a:rPr>
              <a:t>Opening new opportunities</a:t>
            </a:r>
          </a:p>
        </p:txBody>
      </p:sp>
    </p:spTree>
    <p:extLst>
      <p:ext uri="{BB962C8B-B14F-4D97-AF65-F5344CB8AC3E}">
        <p14:creationId xmlns:p14="http://schemas.microsoft.com/office/powerpoint/2010/main" val="3446497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a:solidFill>
                  <a:srgbClr val="212879"/>
                </a:solidFill>
                <a:latin typeface="Proxima Nova" charset="0"/>
                <a:ea typeface="Proxima Nova" charset="0"/>
                <a:cs typeface="Proxima Nova" charset="0"/>
              </a:rPr>
              <a:t>« Can </a:t>
            </a:r>
            <a:r>
              <a:rPr lang="fr-FR" sz="3600" b="1" dirty="0" err="1">
                <a:solidFill>
                  <a:srgbClr val="212879"/>
                </a:solidFill>
                <a:latin typeface="Proxima Nova" charset="0"/>
                <a:ea typeface="Proxima Nova" charset="0"/>
                <a:cs typeface="Proxima Nova" charset="0"/>
              </a:rPr>
              <a:t>technology</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solve</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our</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big</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problems</a:t>
            </a:r>
            <a:r>
              <a:rPr lang="fr-FR" sz="3600" b="1" dirty="0">
                <a:solidFill>
                  <a:srgbClr val="212879"/>
                </a:solidFill>
                <a:latin typeface="Proxima Nova" charset="0"/>
                <a:ea typeface="Proxima Nova" charset="0"/>
                <a:cs typeface="Proxima Nova" charset="0"/>
              </a:rPr>
              <a:t>? »</a:t>
            </a:r>
          </a:p>
        </p:txBody>
      </p:sp>
      <p:sp>
        <p:nvSpPr>
          <p:cNvPr id="3" name="Espace réservé du contenu 2"/>
          <p:cNvSpPr>
            <a:spLocks noGrp="1"/>
          </p:cNvSpPr>
          <p:nvPr>
            <p:ph idx="1"/>
          </p:nvPr>
        </p:nvSpPr>
        <p:spPr/>
        <p:txBody>
          <a:bodyPr/>
          <a:lstStyle/>
          <a:p>
            <a:pPr marL="0" indent="0">
              <a:buNone/>
            </a:pPr>
            <a:endParaRPr lang="fr-FR" dirty="0" smtClean="0"/>
          </a:p>
          <a:p>
            <a:endParaRPr lang="fr-FR" dirty="0" smtClean="0"/>
          </a:p>
          <a:p>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pic>
        <p:nvPicPr>
          <p:cNvPr id="6" name="Picture 2" descr="C:\Users\Mélanie\Dropbox\SoScience! Corporate\Communication\Conférences\French Tech Safari\jason-pontin-can-technology-solve-our-big-problems1-960x540.jpg"/>
          <p:cNvPicPr>
            <a:picLocks noChangeAspect="1" noChangeArrowheads="1"/>
          </p:cNvPicPr>
          <p:nvPr/>
        </p:nvPicPr>
        <p:blipFill rotWithShape="1">
          <a:blip r:embed="rId3" cstate="print"/>
          <a:srcRect b="20558"/>
          <a:stretch/>
        </p:blipFill>
        <p:spPr bwMode="auto">
          <a:xfrm>
            <a:off x="0" y="1449616"/>
            <a:ext cx="12192000" cy="5448141"/>
          </a:xfrm>
          <a:prstGeom prst="rect">
            <a:avLst/>
          </a:prstGeom>
          <a:noFill/>
        </p:spPr>
      </p:pic>
      <p:sp>
        <p:nvSpPr>
          <p:cNvPr id="5" name="Rectangle 4"/>
          <p:cNvSpPr/>
          <p:nvPr/>
        </p:nvSpPr>
        <p:spPr>
          <a:xfrm>
            <a:off x="0" y="1463560"/>
            <a:ext cx="12192000" cy="5524589"/>
          </a:xfrm>
          <a:prstGeom prst="rect">
            <a:avLst/>
          </a:prstGeom>
          <a:solidFill>
            <a:schemeClr val="tx1">
              <a:alpha val="20000"/>
            </a:schemeClr>
          </a:solidFill>
        </p:spPr>
        <p:txBody>
          <a:bodyPr wrap="square">
            <a:spAutoFit/>
          </a:bodyPr>
          <a:lstStyle/>
          <a:p>
            <a:pPr algn="just"/>
            <a:r>
              <a:rPr lang="en-US" sz="3200" dirty="0" smtClean="0">
                <a:solidFill>
                  <a:schemeClr val="bg1"/>
                </a:solidFill>
              </a:rPr>
              <a:t>“The early 20th </a:t>
            </a:r>
            <a:r>
              <a:rPr lang="en-US" sz="3200" dirty="0">
                <a:solidFill>
                  <a:schemeClr val="bg1"/>
                </a:solidFill>
              </a:rPr>
              <a:t>century produced the assembly </a:t>
            </a:r>
            <a:r>
              <a:rPr lang="en-US" sz="3200" dirty="0" smtClean="0">
                <a:solidFill>
                  <a:schemeClr val="bg1"/>
                </a:solidFill>
              </a:rPr>
              <a:t>line, the </a:t>
            </a:r>
            <a:r>
              <a:rPr lang="en-US" sz="3200" dirty="0">
                <a:solidFill>
                  <a:schemeClr val="bg1"/>
                </a:solidFill>
              </a:rPr>
              <a:t>airplane</a:t>
            </a:r>
            <a:r>
              <a:rPr lang="en-US" sz="3200" dirty="0" smtClean="0">
                <a:solidFill>
                  <a:schemeClr val="bg1"/>
                </a:solidFill>
              </a:rPr>
              <a:t>, penicillin, a </a:t>
            </a:r>
            <a:r>
              <a:rPr lang="en-US" sz="3200" dirty="0">
                <a:solidFill>
                  <a:schemeClr val="bg1"/>
                </a:solidFill>
              </a:rPr>
              <a:t>vaccine for tuberculosis. </a:t>
            </a:r>
            <a:r>
              <a:rPr lang="en-US" sz="3200" dirty="0" smtClean="0">
                <a:solidFill>
                  <a:schemeClr val="bg1"/>
                </a:solidFill>
              </a:rPr>
              <a:t>Polio </a:t>
            </a:r>
            <a:r>
              <a:rPr lang="en-US" sz="3200" dirty="0">
                <a:solidFill>
                  <a:schemeClr val="bg1"/>
                </a:solidFill>
              </a:rPr>
              <a:t>was eradicated and smallpox eliminated. </a:t>
            </a:r>
            <a:r>
              <a:rPr lang="en-US" sz="1100" dirty="0" smtClean="0">
                <a:solidFill>
                  <a:schemeClr val="bg1"/>
                </a:solidFill>
              </a:rPr>
              <a:t> </a:t>
            </a:r>
          </a:p>
          <a:p>
            <a:pPr algn="just"/>
            <a:endParaRPr lang="en-US" sz="1100" dirty="0">
              <a:solidFill>
                <a:schemeClr val="bg1"/>
              </a:solidFill>
            </a:endParaRPr>
          </a:p>
          <a:p>
            <a:pPr algn="just"/>
            <a:endParaRPr lang="en-US" sz="1100" dirty="0" smtClean="0">
              <a:solidFill>
                <a:schemeClr val="bg1"/>
              </a:solidFill>
            </a:endParaRPr>
          </a:p>
          <a:p>
            <a:pPr algn="just"/>
            <a:endParaRPr lang="en-US" sz="1100" dirty="0">
              <a:solidFill>
                <a:schemeClr val="bg1"/>
              </a:solidFill>
            </a:endParaRPr>
          </a:p>
          <a:p>
            <a:pPr algn="just"/>
            <a:endParaRPr lang="en-US" sz="3200" dirty="0" smtClean="0">
              <a:solidFill>
                <a:schemeClr val="bg1"/>
              </a:solidFill>
            </a:endParaRPr>
          </a:p>
          <a:p>
            <a:pPr algn="just"/>
            <a:endParaRPr lang="en-US" sz="3200" dirty="0">
              <a:solidFill>
                <a:schemeClr val="bg1"/>
              </a:solidFill>
            </a:endParaRPr>
          </a:p>
          <a:p>
            <a:pPr algn="just"/>
            <a:endParaRPr lang="en-US" sz="3200" dirty="0" smtClean="0">
              <a:solidFill>
                <a:schemeClr val="bg1"/>
              </a:solidFill>
            </a:endParaRPr>
          </a:p>
          <a:p>
            <a:pPr algn="just"/>
            <a:endParaRPr lang="en-US" sz="3200" dirty="0">
              <a:solidFill>
                <a:schemeClr val="bg1"/>
              </a:solidFill>
            </a:endParaRPr>
          </a:p>
          <a:p>
            <a:pPr algn="just"/>
            <a:endParaRPr lang="en-US" sz="3200" dirty="0" smtClean="0">
              <a:solidFill>
                <a:schemeClr val="bg1"/>
              </a:solidFill>
            </a:endParaRPr>
          </a:p>
          <a:p>
            <a:pPr algn="just"/>
            <a:endParaRPr lang="en-US" sz="3200" dirty="0">
              <a:solidFill>
                <a:schemeClr val="bg1"/>
              </a:solidFill>
            </a:endParaRPr>
          </a:p>
          <a:p>
            <a:pPr algn="just"/>
            <a:endParaRPr lang="en-US" sz="3200" dirty="0" smtClean="0">
              <a:solidFill>
                <a:schemeClr val="bg1"/>
              </a:solidFill>
            </a:endParaRPr>
          </a:p>
          <a:p>
            <a:pPr algn="just"/>
            <a:endParaRPr lang="en-US" sz="3200" dirty="0">
              <a:solidFill>
                <a:schemeClr val="bg1"/>
              </a:solidFill>
            </a:endParaRPr>
          </a:p>
        </p:txBody>
      </p:sp>
    </p:spTree>
    <p:extLst>
      <p:ext uri="{BB962C8B-B14F-4D97-AF65-F5344CB8AC3E}">
        <p14:creationId xmlns:p14="http://schemas.microsoft.com/office/powerpoint/2010/main" val="3681503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7" name="Grouper 16"/>
          <p:cNvGrpSpPr/>
          <p:nvPr/>
        </p:nvGrpSpPr>
        <p:grpSpPr>
          <a:xfrm>
            <a:off x="387927" y="1485773"/>
            <a:ext cx="5748178" cy="3118248"/>
            <a:chOff x="387927" y="1534390"/>
            <a:chExt cx="6388100" cy="3465390"/>
          </a:xfrm>
        </p:grpSpPr>
        <p:pic>
          <p:nvPicPr>
            <p:cNvPr id="12" name="Imag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927" y="1534390"/>
              <a:ext cx="6388100" cy="3111500"/>
            </a:xfrm>
            <a:prstGeom prst="rect">
              <a:avLst/>
            </a:prstGeom>
          </p:spPr>
        </p:pic>
        <p:sp>
          <p:nvSpPr>
            <p:cNvPr id="25" name="Ellipse 24"/>
            <p:cNvSpPr/>
            <p:nvPr/>
          </p:nvSpPr>
          <p:spPr>
            <a:xfrm>
              <a:off x="2246103" y="283393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3234924" y="283393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Ellipse 26"/>
            <p:cNvSpPr/>
            <p:nvPr/>
          </p:nvSpPr>
          <p:spPr>
            <a:xfrm>
              <a:off x="5609824" y="320858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Ellipse 27"/>
            <p:cNvSpPr/>
            <p:nvPr/>
          </p:nvSpPr>
          <p:spPr>
            <a:xfrm>
              <a:off x="2707874" y="361498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Accolade fermante 28"/>
            <p:cNvSpPr/>
            <p:nvPr/>
          </p:nvSpPr>
          <p:spPr>
            <a:xfrm rot="5400000">
              <a:off x="3991098" y="2603920"/>
              <a:ext cx="261765" cy="3896158"/>
            </a:xfrm>
            <a:prstGeom prst="rightBrace">
              <a:avLst>
                <a:gd name="adj1" fmla="val 0"/>
                <a:gd name="adj2" fmla="val 48003"/>
              </a:avLst>
            </a:prstGeom>
            <a:ln>
              <a:solidFill>
                <a:srgbClr val="212879"/>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30" name="Zone de texte 1036"/>
            <p:cNvSpPr txBox="1"/>
            <p:nvPr/>
          </p:nvSpPr>
          <p:spPr>
            <a:xfrm>
              <a:off x="3317710" y="4726380"/>
              <a:ext cx="1722479" cy="2734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fr-FR" sz="1400" b="1">
                  <a:solidFill>
                    <a:srgbClr val="212879"/>
                  </a:solidFill>
                  <a:effectLst/>
                  <a:latin typeface="Roboto Condensed" charset="0"/>
                  <a:ea typeface="Roboto Condensed" charset="0"/>
                  <a:cs typeface="Roboto Condensed" charset="0"/>
                </a:rPr>
                <a:t>Your</a:t>
              </a:r>
              <a:r>
                <a:rPr lang="fr-FR" sz="1400" b="1" dirty="0">
                  <a:solidFill>
                    <a:srgbClr val="212879"/>
                  </a:solidFill>
                  <a:effectLst/>
                  <a:latin typeface="Roboto Condensed" charset="0"/>
                  <a:ea typeface="Roboto Condensed" charset="0"/>
                  <a:cs typeface="Roboto Condensed" charset="0"/>
                </a:rPr>
                <a:t> expertise</a:t>
              </a:r>
              <a:endParaRPr lang="fr-FR" sz="1000" b="1" dirty="0">
                <a:solidFill>
                  <a:srgbClr val="212879"/>
                </a:solidFill>
                <a:effectLst/>
                <a:latin typeface="Roboto Condensed" charset="0"/>
                <a:ea typeface="Roboto Condensed" charset="0"/>
                <a:cs typeface="Roboto Condensed" charset="0"/>
              </a:endParaRPr>
            </a:p>
          </p:txBody>
        </p:sp>
      </p:grpSp>
      <p:grpSp>
        <p:nvGrpSpPr>
          <p:cNvPr id="18" name="Grouper 17"/>
          <p:cNvGrpSpPr/>
          <p:nvPr/>
        </p:nvGrpSpPr>
        <p:grpSpPr>
          <a:xfrm>
            <a:off x="6136105" y="1477949"/>
            <a:ext cx="5505902" cy="3759995"/>
            <a:chOff x="6136105" y="1477949"/>
            <a:chExt cx="5505902" cy="3759995"/>
          </a:xfrm>
        </p:grpSpPr>
        <p:pic>
          <p:nvPicPr>
            <p:cNvPr id="32" name="Imag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36105" y="1477949"/>
              <a:ext cx="5505902" cy="3759995"/>
            </a:xfrm>
            <a:prstGeom prst="rect">
              <a:avLst/>
            </a:prstGeom>
          </p:spPr>
        </p:pic>
        <p:sp>
          <p:nvSpPr>
            <p:cNvPr id="33" name="Ellipse 32"/>
            <p:cNvSpPr/>
            <p:nvPr/>
          </p:nvSpPr>
          <p:spPr>
            <a:xfrm>
              <a:off x="7706819" y="3312010"/>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p:cNvSpPr/>
            <p:nvPr/>
          </p:nvSpPr>
          <p:spPr>
            <a:xfrm>
              <a:off x="7759423" y="3715985"/>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Ellipse 34"/>
            <p:cNvSpPr/>
            <p:nvPr/>
          </p:nvSpPr>
          <p:spPr>
            <a:xfrm>
              <a:off x="7706819" y="2950011"/>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Ellipse 36"/>
            <p:cNvSpPr/>
            <p:nvPr/>
          </p:nvSpPr>
          <p:spPr>
            <a:xfrm>
              <a:off x="7706819" y="2575320"/>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Ellipse 37"/>
            <p:cNvSpPr/>
            <p:nvPr/>
          </p:nvSpPr>
          <p:spPr>
            <a:xfrm>
              <a:off x="7759423" y="4083324"/>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Ellipse 39"/>
            <p:cNvSpPr/>
            <p:nvPr/>
          </p:nvSpPr>
          <p:spPr>
            <a:xfrm>
              <a:off x="7706819" y="4736237"/>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Ellipse 40"/>
            <p:cNvSpPr/>
            <p:nvPr/>
          </p:nvSpPr>
          <p:spPr>
            <a:xfrm>
              <a:off x="7706819" y="4374238"/>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Ellipse 42"/>
            <p:cNvSpPr/>
            <p:nvPr/>
          </p:nvSpPr>
          <p:spPr>
            <a:xfrm>
              <a:off x="8196419" y="4740918"/>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Ellipse 44"/>
            <p:cNvSpPr/>
            <p:nvPr/>
          </p:nvSpPr>
          <p:spPr>
            <a:xfrm>
              <a:off x="8196419" y="4378919"/>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Ellipse 46"/>
            <p:cNvSpPr/>
            <p:nvPr/>
          </p:nvSpPr>
          <p:spPr>
            <a:xfrm>
              <a:off x="8196419" y="4004228"/>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Ellipse 48"/>
            <p:cNvSpPr/>
            <p:nvPr/>
          </p:nvSpPr>
          <p:spPr>
            <a:xfrm>
              <a:off x="8189219" y="3658825"/>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Ellipse 50"/>
            <p:cNvSpPr/>
            <p:nvPr/>
          </p:nvSpPr>
          <p:spPr>
            <a:xfrm>
              <a:off x="8189219" y="329682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Ellipse 51"/>
            <p:cNvSpPr/>
            <p:nvPr/>
          </p:nvSpPr>
          <p:spPr>
            <a:xfrm>
              <a:off x="8189219" y="2922135"/>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Ellipse 52"/>
            <p:cNvSpPr/>
            <p:nvPr/>
          </p:nvSpPr>
          <p:spPr>
            <a:xfrm>
              <a:off x="8241823" y="2627924"/>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Ellipse 53"/>
            <p:cNvSpPr/>
            <p:nvPr/>
          </p:nvSpPr>
          <p:spPr>
            <a:xfrm>
              <a:off x="8606063" y="2588283"/>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Ellipse 54"/>
            <p:cNvSpPr/>
            <p:nvPr/>
          </p:nvSpPr>
          <p:spPr>
            <a:xfrm>
              <a:off x="8658667" y="2992258"/>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Ellipse 55"/>
            <p:cNvSpPr/>
            <p:nvPr/>
          </p:nvSpPr>
          <p:spPr>
            <a:xfrm>
              <a:off x="8616167" y="3312010"/>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Ellipse 56"/>
            <p:cNvSpPr/>
            <p:nvPr/>
          </p:nvSpPr>
          <p:spPr>
            <a:xfrm>
              <a:off x="8668771" y="3715985"/>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Ellipse 57"/>
            <p:cNvSpPr/>
            <p:nvPr/>
          </p:nvSpPr>
          <p:spPr>
            <a:xfrm>
              <a:off x="8622666" y="4756073"/>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Ellipse 58"/>
            <p:cNvSpPr/>
            <p:nvPr/>
          </p:nvSpPr>
          <p:spPr>
            <a:xfrm>
              <a:off x="8622666" y="4394074"/>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Ellipse 59"/>
            <p:cNvSpPr/>
            <p:nvPr/>
          </p:nvSpPr>
          <p:spPr>
            <a:xfrm>
              <a:off x="8622666" y="4019383"/>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Ellipse 60"/>
            <p:cNvSpPr/>
            <p:nvPr/>
          </p:nvSpPr>
          <p:spPr>
            <a:xfrm>
              <a:off x="9117755" y="4745970"/>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Ellipse 61"/>
            <p:cNvSpPr/>
            <p:nvPr/>
          </p:nvSpPr>
          <p:spPr>
            <a:xfrm>
              <a:off x="9117755" y="4009280"/>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Ellipse 62"/>
            <p:cNvSpPr/>
            <p:nvPr/>
          </p:nvSpPr>
          <p:spPr>
            <a:xfrm>
              <a:off x="9143652" y="2634220"/>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Ellipse 63"/>
            <p:cNvSpPr/>
            <p:nvPr/>
          </p:nvSpPr>
          <p:spPr>
            <a:xfrm>
              <a:off x="9153756" y="3357947"/>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Ellipse 64"/>
            <p:cNvSpPr/>
            <p:nvPr/>
          </p:nvSpPr>
          <p:spPr>
            <a:xfrm>
              <a:off x="9648846" y="3357947"/>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Ellipse 65"/>
            <p:cNvSpPr/>
            <p:nvPr/>
          </p:nvSpPr>
          <p:spPr>
            <a:xfrm>
              <a:off x="9606346" y="3677699"/>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Ellipse 66"/>
            <p:cNvSpPr/>
            <p:nvPr/>
          </p:nvSpPr>
          <p:spPr>
            <a:xfrm>
              <a:off x="9658950" y="4081674"/>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Ellipse 67"/>
            <p:cNvSpPr/>
            <p:nvPr/>
          </p:nvSpPr>
          <p:spPr>
            <a:xfrm>
              <a:off x="9658950" y="4802151"/>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Ellipse 68"/>
            <p:cNvSpPr/>
            <p:nvPr/>
          </p:nvSpPr>
          <p:spPr>
            <a:xfrm>
              <a:off x="9577982" y="2588283"/>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Ellipse 69"/>
            <p:cNvSpPr/>
            <p:nvPr/>
          </p:nvSpPr>
          <p:spPr>
            <a:xfrm>
              <a:off x="10143936" y="3345975"/>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Ellipse 70"/>
            <p:cNvSpPr/>
            <p:nvPr/>
          </p:nvSpPr>
          <p:spPr>
            <a:xfrm>
              <a:off x="10143936" y="3713314"/>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Ellipse 71"/>
            <p:cNvSpPr/>
            <p:nvPr/>
          </p:nvSpPr>
          <p:spPr>
            <a:xfrm>
              <a:off x="10091332" y="4004228"/>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Ellipse 72"/>
            <p:cNvSpPr/>
            <p:nvPr/>
          </p:nvSpPr>
          <p:spPr>
            <a:xfrm>
              <a:off x="10143936" y="2992258"/>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Ellipse 73"/>
            <p:cNvSpPr/>
            <p:nvPr/>
          </p:nvSpPr>
          <p:spPr>
            <a:xfrm>
              <a:off x="10143936" y="4802151"/>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Ellipse 74"/>
            <p:cNvSpPr/>
            <p:nvPr/>
          </p:nvSpPr>
          <p:spPr>
            <a:xfrm>
              <a:off x="10606629" y="3667595"/>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Ellipse 75"/>
            <p:cNvSpPr/>
            <p:nvPr/>
          </p:nvSpPr>
          <p:spPr>
            <a:xfrm>
              <a:off x="10659233" y="4071570"/>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Ellipse 76"/>
            <p:cNvSpPr/>
            <p:nvPr/>
          </p:nvSpPr>
          <p:spPr>
            <a:xfrm>
              <a:off x="10606629" y="3305596"/>
              <a:ext cx="281354" cy="281354"/>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Ellipse 77"/>
            <p:cNvSpPr/>
            <p:nvPr/>
          </p:nvSpPr>
          <p:spPr>
            <a:xfrm>
              <a:off x="10659233" y="4438909"/>
              <a:ext cx="176146" cy="176146"/>
            </a:xfrm>
            <a:prstGeom prst="ellipse">
              <a:avLst/>
            </a:prstGeom>
            <a:solidFill>
              <a:srgbClr val="212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79" name="Accolade fermante 78"/>
          <p:cNvSpPr/>
          <p:nvPr/>
        </p:nvSpPr>
        <p:spPr>
          <a:xfrm rot="5400000">
            <a:off x="9147333" y="3579703"/>
            <a:ext cx="235543" cy="3505864"/>
          </a:xfrm>
          <a:prstGeom prst="rightBrace">
            <a:avLst>
              <a:gd name="adj1" fmla="val 0"/>
              <a:gd name="adj2" fmla="val 48003"/>
            </a:avLst>
          </a:prstGeom>
          <a:ln>
            <a:solidFill>
              <a:srgbClr val="212879"/>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80" name="Zone de texte 1036"/>
          <p:cNvSpPr txBox="1"/>
          <p:nvPr/>
        </p:nvSpPr>
        <p:spPr>
          <a:xfrm>
            <a:off x="8541401" y="5489548"/>
            <a:ext cx="1549931" cy="24601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fr-FR" sz="1400" b="1">
                <a:solidFill>
                  <a:srgbClr val="212879"/>
                </a:solidFill>
                <a:effectLst/>
                <a:latin typeface="Roboto Condensed" charset="0"/>
                <a:ea typeface="Roboto Condensed" charset="0"/>
                <a:cs typeface="Roboto Condensed" charset="0"/>
              </a:rPr>
              <a:t>Your</a:t>
            </a:r>
            <a:r>
              <a:rPr lang="fr-FR" sz="1400" b="1" dirty="0">
                <a:solidFill>
                  <a:srgbClr val="212879"/>
                </a:solidFill>
                <a:effectLst/>
                <a:latin typeface="Roboto Condensed" charset="0"/>
                <a:ea typeface="Roboto Condensed" charset="0"/>
                <a:cs typeface="Roboto Condensed" charset="0"/>
              </a:rPr>
              <a:t> expertise</a:t>
            </a:r>
            <a:endParaRPr lang="fr-FR" sz="1000" b="1" dirty="0">
              <a:solidFill>
                <a:srgbClr val="212879"/>
              </a:solidFill>
              <a:effectLst/>
              <a:latin typeface="Roboto Condensed" charset="0"/>
              <a:ea typeface="Roboto Condensed" charset="0"/>
              <a:cs typeface="Roboto Condensed" charset="0"/>
            </a:endParaRPr>
          </a:p>
        </p:txBody>
      </p:sp>
      <p:sp>
        <p:nvSpPr>
          <p:cNvPr id="81" name="ZoneTexte 80"/>
          <p:cNvSpPr txBox="1"/>
          <p:nvPr/>
        </p:nvSpPr>
        <p:spPr>
          <a:xfrm>
            <a:off x="601521" y="5442869"/>
            <a:ext cx="5534584" cy="400110"/>
          </a:xfrm>
          <a:prstGeom prst="rect">
            <a:avLst/>
          </a:prstGeom>
          <a:noFill/>
        </p:spPr>
        <p:txBody>
          <a:bodyPr wrap="square" rtlCol="0">
            <a:spAutoFit/>
          </a:bodyPr>
          <a:lstStyle/>
          <a:p>
            <a:pPr algn="ctr"/>
            <a:r>
              <a:rPr lang="fr-FR" sz="2000" dirty="0" err="1">
                <a:solidFill>
                  <a:srgbClr val="212879"/>
                </a:solidFill>
                <a:latin typeface="Roboto Condensed" charset="0"/>
                <a:ea typeface="Roboto Condensed" charset="0"/>
                <a:cs typeface="Roboto Condensed" charset="0"/>
              </a:rPr>
              <a:t>Opening</a:t>
            </a:r>
            <a:r>
              <a:rPr lang="fr-FR" sz="2000" dirty="0">
                <a:solidFill>
                  <a:srgbClr val="212879"/>
                </a:solidFill>
                <a:latin typeface="Roboto Condensed" charset="0"/>
                <a:ea typeface="Roboto Condensed" charset="0"/>
                <a:cs typeface="Roboto Condensed" charset="0"/>
              </a:rPr>
              <a:t> new </a:t>
            </a:r>
            <a:r>
              <a:rPr lang="fr-FR" sz="2000" dirty="0" err="1">
                <a:solidFill>
                  <a:srgbClr val="212879"/>
                </a:solidFill>
                <a:latin typeface="Roboto Condensed" charset="0"/>
                <a:ea typeface="Roboto Condensed" charset="0"/>
                <a:cs typeface="Roboto Condensed" charset="0"/>
              </a:rPr>
              <a:t>opportunities</a:t>
            </a:r>
            <a:endParaRPr lang="fr-FR" sz="2000" dirty="0">
              <a:solidFill>
                <a:srgbClr val="212879"/>
              </a:solidFill>
              <a:latin typeface="Roboto Condensed" charset="0"/>
              <a:ea typeface="Roboto Condensed" charset="0"/>
              <a:cs typeface="Roboto Condensed" charset="0"/>
            </a:endParaRPr>
          </a:p>
        </p:txBody>
      </p:sp>
      <p:sp>
        <p:nvSpPr>
          <p:cNvPr id="82" name="Titre 1"/>
          <p:cNvSpPr>
            <a:spLocks noGrp="1"/>
          </p:cNvSpPr>
          <p:nvPr>
            <p:ph type="title"/>
          </p:nvPr>
        </p:nvSpPr>
        <p:spPr>
          <a:xfrm>
            <a:off x="709411" y="553791"/>
            <a:ext cx="10515600" cy="763409"/>
          </a:xfrm>
        </p:spPr>
        <p:txBody>
          <a:bodyPr>
            <a:normAutofit/>
          </a:bodyPr>
          <a:lstStyle/>
          <a:p>
            <a:r>
              <a:rPr lang="fr-FR" b="1" dirty="0" err="1">
                <a:solidFill>
                  <a:srgbClr val="212879"/>
                </a:solidFill>
                <a:latin typeface="Proxima Nova" charset="0"/>
                <a:ea typeface="Proxima Nova" charset="0"/>
                <a:cs typeface="Proxima Nova" charset="0"/>
              </a:rPr>
              <a:t>Why</a:t>
            </a:r>
            <a:r>
              <a:rPr lang="fr-FR" b="1" dirty="0">
                <a:solidFill>
                  <a:srgbClr val="212879"/>
                </a:solidFill>
                <a:latin typeface="Proxima Nova" charset="0"/>
                <a:ea typeface="Proxima Nova" charset="0"/>
                <a:cs typeface="Proxima Nova" charset="0"/>
              </a:rPr>
              <a:t> </a:t>
            </a:r>
            <a:r>
              <a:rPr lang="fr-FR" b="1" dirty="0" err="1">
                <a:solidFill>
                  <a:srgbClr val="212879"/>
                </a:solidFill>
                <a:latin typeface="Proxima Nova" charset="0"/>
                <a:ea typeface="Proxima Nova" charset="0"/>
                <a:cs typeface="Proxima Nova" charset="0"/>
              </a:rPr>
              <a:t>choosing</a:t>
            </a:r>
            <a:r>
              <a:rPr lang="fr-FR" b="1" dirty="0">
                <a:solidFill>
                  <a:srgbClr val="212879"/>
                </a:solidFill>
                <a:latin typeface="Proxima Nova" charset="0"/>
                <a:ea typeface="Proxima Nova" charset="0"/>
                <a:cs typeface="Proxima Nova" charset="0"/>
              </a:rPr>
              <a:t> </a:t>
            </a:r>
            <a:r>
              <a:rPr lang="fr-FR" b="1" dirty="0" err="1">
                <a:solidFill>
                  <a:srgbClr val="212879"/>
                </a:solidFill>
                <a:latin typeface="Proxima Nova" charset="0"/>
                <a:ea typeface="Proxima Nova" charset="0"/>
                <a:cs typeface="Proxima Nova" charset="0"/>
              </a:rPr>
              <a:t>this</a:t>
            </a:r>
            <a:r>
              <a:rPr lang="fr-FR" b="1" dirty="0">
                <a:solidFill>
                  <a:srgbClr val="212879"/>
                </a:solidFill>
                <a:latin typeface="Proxima Nova" charset="0"/>
                <a:ea typeface="Proxima Nova" charset="0"/>
                <a:cs typeface="Proxima Nova" charset="0"/>
              </a:rPr>
              <a:t> </a:t>
            </a:r>
            <a:r>
              <a:rPr lang="fr-FR" b="1" dirty="0" err="1">
                <a:solidFill>
                  <a:srgbClr val="212879"/>
                </a:solidFill>
                <a:latin typeface="Proxima Nova" charset="0"/>
                <a:ea typeface="Proxima Nova" charset="0"/>
                <a:cs typeface="Proxima Nova" charset="0"/>
              </a:rPr>
              <a:t>path</a:t>
            </a:r>
            <a:r>
              <a:rPr lang="fr-FR" b="1" dirty="0">
                <a:solidFill>
                  <a:srgbClr val="212879"/>
                </a:solidFill>
                <a:latin typeface="Proxima Nova" charset="0"/>
                <a:ea typeface="Proxima Nova" charset="0"/>
                <a:cs typeface="Proxima Nova" charset="0"/>
              </a:rPr>
              <a:t> in </a:t>
            </a:r>
            <a:r>
              <a:rPr lang="fr-FR" b="1" dirty="0" err="1">
                <a:solidFill>
                  <a:srgbClr val="212879"/>
                </a:solidFill>
                <a:latin typeface="Proxima Nova" charset="0"/>
                <a:ea typeface="Proxima Nova" charset="0"/>
                <a:cs typeface="Proxima Nova" charset="0"/>
              </a:rPr>
              <a:t>industry</a:t>
            </a:r>
            <a:r>
              <a:rPr lang="fr-FR" b="1" dirty="0">
                <a:solidFill>
                  <a:srgbClr val="212879"/>
                </a:solidFill>
                <a:latin typeface="Proxima Nova" charset="0"/>
                <a:ea typeface="Proxima Nova" charset="0"/>
                <a:cs typeface="Proxima Nova" charset="0"/>
              </a:rPr>
              <a:t>?</a:t>
            </a:r>
          </a:p>
        </p:txBody>
      </p:sp>
    </p:spTree>
    <p:extLst>
      <p:ext uri="{BB962C8B-B14F-4D97-AF65-F5344CB8AC3E}">
        <p14:creationId xmlns:p14="http://schemas.microsoft.com/office/powerpoint/2010/main" val="29504222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Car </a:t>
            </a:r>
            <a:r>
              <a:rPr lang="fr-FR" sz="4000" b="1" dirty="0" err="1">
                <a:solidFill>
                  <a:srgbClr val="212879"/>
                </a:solidFill>
                <a:latin typeface="Proxima Nova" charset="0"/>
                <a:ea typeface="Proxima Nova" charset="0"/>
                <a:cs typeface="Proxima Nova" charset="0"/>
              </a:rPr>
              <a:t>industry</a:t>
            </a:r>
            <a:r>
              <a:rPr lang="fr-FR" sz="4000" b="1" dirty="0">
                <a:solidFill>
                  <a:srgbClr val="212879"/>
                </a:solidFill>
                <a:latin typeface="Proxima Nova" charset="0"/>
                <a:ea typeface="Proxima Nova" charset="0"/>
                <a:cs typeface="Proxima Nova" charset="0"/>
              </a:rPr>
              <a:t> &amp; </a:t>
            </a:r>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Innovation</a:t>
            </a:r>
          </a:p>
        </p:txBody>
      </p:sp>
      <p:graphicFrame>
        <p:nvGraphicFramePr>
          <p:cNvPr id="15" name="Graphique 14"/>
          <p:cNvGraphicFramePr/>
          <p:nvPr>
            <p:extLst>
              <p:ext uri="{D42A27DB-BD31-4B8C-83A1-F6EECF244321}">
                <p14:modId xmlns:p14="http://schemas.microsoft.com/office/powerpoint/2010/main" val="1145712828"/>
              </p:ext>
            </p:extLst>
          </p:nvPr>
        </p:nvGraphicFramePr>
        <p:xfrm>
          <a:off x="-735713" y="1327641"/>
          <a:ext cx="4465522" cy="2549767"/>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p:cNvSpPr/>
          <p:nvPr/>
        </p:nvSpPr>
        <p:spPr>
          <a:xfrm>
            <a:off x="3793661" y="2064871"/>
            <a:ext cx="5809041" cy="646331"/>
          </a:xfrm>
          <a:prstGeom prst="rect">
            <a:avLst/>
          </a:prstGeom>
        </p:spPr>
        <p:txBody>
          <a:bodyPr wrap="square">
            <a:spAutoFit/>
          </a:bodyPr>
          <a:lstStyle/>
          <a:p>
            <a:r>
              <a:rPr lang="en-US" dirty="0"/>
              <a:t>Absence of reliable, affordable refrigeration for transport causes 10-30% of </a:t>
            </a:r>
            <a:r>
              <a:rPr lang="en-US" dirty="0" smtClean="0"/>
              <a:t>production </a:t>
            </a:r>
            <a:r>
              <a:rPr lang="en-US" dirty="0"/>
              <a:t>to be lost (</a:t>
            </a:r>
            <a:r>
              <a:rPr lang="en-US" dirty="0" err="1"/>
              <a:t>Kitinoja</a:t>
            </a:r>
            <a:r>
              <a:rPr lang="en-US" dirty="0"/>
              <a:t> &amp; Kader, 2003)</a:t>
            </a:r>
          </a:p>
        </p:txBody>
      </p:sp>
      <p:cxnSp>
        <p:nvCxnSpPr>
          <p:cNvPr id="11" name="Connecteur droit avec flèche 10"/>
          <p:cNvCxnSpPr/>
          <p:nvPr/>
        </p:nvCxnSpPr>
        <p:spPr>
          <a:xfrm flipV="1">
            <a:off x="2578018" y="2270861"/>
            <a:ext cx="1094856" cy="1136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8266641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Car </a:t>
            </a:r>
            <a:r>
              <a:rPr lang="fr-FR" sz="4000" b="1" dirty="0" err="1">
                <a:solidFill>
                  <a:srgbClr val="212879"/>
                </a:solidFill>
                <a:latin typeface="Proxima Nova" charset="0"/>
                <a:ea typeface="Proxima Nova" charset="0"/>
                <a:cs typeface="Proxima Nova" charset="0"/>
              </a:rPr>
              <a:t>industry</a:t>
            </a:r>
            <a:r>
              <a:rPr lang="fr-FR" sz="4000" b="1" dirty="0">
                <a:solidFill>
                  <a:srgbClr val="212879"/>
                </a:solidFill>
                <a:latin typeface="Proxima Nova" charset="0"/>
                <a:ea typeface="Proxima Nova" charset="0"/>
                <a:cs typeface="Proxima Nova" charset="0"/>
              </a:rPr>
              <a:t> &amp; </a:t>
            </a:r>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Innovation</a:t>
            </a:r>
          </a:p>
        </p:txBody>
      </p:sp>
      <p:sp>
        <p:nvSpPr>
          <p:cNvPr id="5" name="ZoneTexte 4"/>
          <p:cNvSpPr txBox="1"/>
          <p:nvPr/>
        </p:nvSpPr>
        <p:spPr>
          <a:xfrm>
            <a:off x="3793660" y="1519588"/>
            <a:ext cx="5872893" cy="3323987"/>
          </a:xfrm>
          <a:prstGeom prst="rect">
            <a:avLst/>
          </a:prstGeom>
          <a:noFill/>
        </p:spPr>
        <p:txBody>
          <a:bodyPr wrap="square" rtlCol="0">
            <a:spAutoFit/>
          </a:bodyPr>
          <a:lstStyle/>
          <a:p>
            <a:endParaRPr lang="en-US" sz="2400" dirty="0" smtClean="0"/>
          </a:p>
          <a:p>
            <a:r>
              <a:rPr lang="en-US" sz="2400" dirty="0"/>
              <a:t>	</a:t>
            </a:r>
            <a:endParaRPr lang="en-US" sz="2400" dirty="0" smtClean="0"/>
          </a:p>
          <a:p>
            <a:endParaRPr lang="en-US" sz="2400" dirty="0"/>
          </a:p>
          <a:p>
            <a:endParaRPr lang="en-US" sz="2400" dirty="0" smtClean="0"/>
          </a:p>
          <a:p>
            <a:pPr>
              <a:buClr>
                <a:srgbClr val="E2017A"/>
              </a:buClr>
            </a:pPr>
            <a:endParaRPr lang="en-US" sz="2400" dirty="0"/>
          </a:p>
          <a:p>
            <a:pPr>
              <a:buClr>
                <a:srgbClr val="E2017A"/>
              </a:buClr>
            </a:pPr>
            <a:endParaRPr lang="fr-FR" dirty="0" smtClean="0"/>
          </a:p>
          <a:p>
            <a:pPr>
              <a:buClr>
                <a:srgbClr val="E2017A"/>
              </a:buClr>
            </a:pPr>
            <a:r>
              <a:rPr lang="fr-FR" b="1" dirty="0"/>
              <a:t>Low-cost </a:t>
            </a:r>
            <a:r>
              <a:rPr lang="fr-FR" b="1" dirty="0" err="1"/>
              <a:t>refrigerated</a:t>
            </a:r>
            <a:r>
              <a:rPr lang="fr-FR" b="1" dirty="0"/>
              <a:t> utility </a:t>
            </a:r>
            <a:r>
              <a:rPr lang="fr-FR" b="1" dirty="0" err="1"/>
              <a:t>vehicle</a:t>
            </a:r>
            <a:r>
              <a:rPr lang="fr-FR" b="1" dirty="0"/>
              <a:t> </a:t>
            </a:r>
            <a:r>
              <a:rPr lang="fr-FR" dirty="0" err="1"/>
              <a:t>targeting</a:t>
            </a:r>
            <a:r>
              <a:rPr lang="fr-FR" dirty="0"/>
              <a:t> rural </a:t>
            </a:r>
            <a:r>
              <a:rPr lang="fr-FR" dirty="0" err="1"/>
              <a:t>markets</a:t>
            </a:r>
            <a:r>
              <a:rPr lang="fr-FR" dirty="0"/>
              <a:t> for </a:t>
            </a:r>
            <a:r>
              <a:rPr lang="fr-FR" dirty="0" err="1"/>
              <a:t>edible</a:t>
            </a:r>
            <a:r>
              <a:rPr lang="fr-FR" dirty="0"/>
              <a:t> </a:t>
            </a:r>
            <a:r>
              <a:rPr lang="fr-FR" dirty="0" err="1"/>
              <a:t>goods</a:t>
            </a:r>
            <a:r>
              <a:rPr lang="fr-FR" dirty="0"/>
              <a:t> transportation </a:t>
            </a:r>
            <a:r>
              <a:rPr lang="fr-FR" dirty="0" err="1"/>
              <a:t>would</a:t>
            </a:r>
            <a:r>
              <a:rPr lang="fr-FR" dirty="0"/>
              <a:t> </a:t>
            </a:r>
            <a:r>
              <a:rPr lang="fr-FR" dirty="0" err="1"/>
              <a:t>be</a:t>
            </a:r>
            <a:r>
              <a:rPr lang="fr-FR" dirty="0"/>
              <a:t> a </a:t>
            </a:r>
            <a:r>
              <a:rPr lang="fr-FR" b="1" dirty="0" err="1" smtClean="0"/>
              <a:t>game</a:t>
            </a:r>
            <a:r>
              <a:rPr lang="fr-FR" b="1" dirty="0" smtClean="0"/>
              <a:t>-changer</a:t>
            </a:r>
          </a:p>
          <a:p>
            <a:pPr>
              <a:buClr>
                <a:srgbClr val="E2017A"/>
              </a:buClr>
            </a:pPr>
            <a:endParaRPr lang="fr-FR" dirty="0"/>
          </a:p>
          <a:p>
            <a:pPr>
              <a:buClr>
                <a:srgbClr val="E2017A"/>
              </a:buClr>
            </a:pPr>
            <a:r>
              <a:rPr lang="fr-FR" i="1" dirty="0" smtClean="0"/>
              <a:t>50BreakThroughs </a:t>
            </a:r>
            <a:r>
              <a:rPr lang="fr-FR" dirty="0" smtClean="0"/>
              <a:t>– Berkeley</a:t>
            </a:r>
            <a:endParaRPr lang="fr-FR" dirty="0"/>
          </a:p>
        </p:txBody>
      </p:sp>
      <p:sp>
        <p:nvSpPr>
          <p:cNvPr id="16" name="Rectangle 15"/>
          <p:cNvSpPr/>
          <p:nvPr/>
        </p:nvSpPr>
        <p:spPr>
          <a:xfrm>
            <a:off x="3793661" y="2064871"/>
            <a:ext cx="5809041" cy="646331"/>
          </a:xfrm>
          <a:prstGeom prst="rect">
            <a:avLst/>
          </a:prstGeom>
        </p:spPr>
        <p:txBody>
          <a:bodyPr wrap="square">
            <a:spAutoFit/>
          </a:bodyPr>
          <a:lstStyle/>
          <a:p>
            <a:r>
              <a:rPr lang="en-US" dirty="0"/>
              <a:t>Absence of reliable, affordable refrigeration for transport causes 10-30% of </a:t>
            </a:r>
            <a:r>
              <a:rPr lang="en-US" dirty="0" smtClean="0"/>
              <a:t>production </a:t>
            </a:r>
            <a:r>
              <a:rPr lang="en-US" dirty="0"/>
              <a:t>to be lost (</a:t>
            </a:r>
            <a:r>
              <a:rPr lang="en-US" dirty="0" err="1"/>
              <a:t>Kitinoja</a:t>
            </a:r>
            <a:r>
              <a:rPr lang="en-US" dirty="0"/>
              <a:t> &amp; Kader, 2003)</a:t>
            </a:r>
          </a:p>
        </p:txBody>
      </p:sp>
      <p:cxnSp>
        <p:nvCxnSpPr>
          <p:cNvPr id="8" name="Connecteur droit avec flèche 7"/>
          <p:cNvCxnSpPr/>
          <p:nvPr/>
        </p:nvCxnSpPr>
        <p:spPr>
          <a:xfrm flipV="1">
            <a:off x="2578018" y="3798276"/>
            <a:ext cx="1094856" cy="1136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026" name="Picture 2" descr="https://ligtt.org/sites/all/files/styles/maximage/public/50bts-2pp.png?itok=W7EXD0KL"/>
          <p:cNvPicPr>
            <a:picLocks noChangeAspect="1" noChangeArrowheads="1"/>
          </p:cNvPicPr>
          <p:nvPr/>
        </p:nvPicPr>
        <p:blipFill rotWithShape="1">
          <a:blip r:embed="rId3">
            <a:extLst>
              <a:ext uri="{28A0092B-C50C-407E-A947-70E740481C1C}">
                <a14:useLocalDpi xmlns:a14="http://schemas.microsoft.com/office/drawing/2010/main" val="0"/>
              </a:ext>
            </a:extLst>
          </a:blip>
          <a:srcRect l="51893"/>
          <a:stretch/>
        </p:blipFill>
        <p:spPr bwMode="auto">
          <a:xfrm>
            <a:off x="9787339" y="1938759"/>
            <a:ext cx="2079986" cy="2947309"/>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necteur droit avec flèche 10"/>
          <p:cNvCxnSpPr/>
          <p:nvPr/>
        </p:nvCxnSpPr>
        <p:spPr>
          <a:xfrm flipV="1">
            <a:off x="2578018" y="2270861"/>
            <a:ext cx="1094856" cy="1136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graphicFrame>
        <p:nvGraphicFramePr>
          <p:cNvPr id="12" name="Graphique 11"/>
          <p:cNvGraphicFramePr/>
          <p:nvPr>
            <p:extLst>
              <p:ext uri="{D42A27DB-BD31-4B8C-83A1-F6EECF244321}">
                <p14:modId xmlns:p14="http://schemas.microsoft.com/office/powerpoint/2010/main" val="3480970977"/>
              </p:ext>
            </p:extLst>
          </p:nvPr>
        </p:nvGraphicFramePr>
        <p:xfrm>
          <a:off x="-735713" y="1327641"/>
          <a:ext cx="4465522" cy="254976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50872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solidFill>
                  <a:srgbClr val="212879"/>
                </a:solidFill>
                <a:latin typeface="Proxima Nova" charset="0"/>
                <a:ea typeface="Proxima Nova" charset="0"/>
                <a:cs typeface="Proxima Nova" charset="0"/>
              </a:rPr>
              <a:t>Car </a:t>
            </a:r>
            <a:r>
              <a:rPr lang="fr-FR" sz="4000" b="1" dirty="0" err="1">
                <a:solidFill>
                  <a:srgbClr val="212879"/>
                </a:solidFill>
                <a:latin typeface="Proxima Nova" charset="0"/>
                <a:ea typeface="Proxima Nova" charset="0"/>
                <a:cs typeface="Proxima Nova" charset="0"/>
              </a:rPr>
              <a:t>industry</a:t>
            </a:r>
            <a:r>
              <a:rPr lang="fr-FR" sz="4000" b="1" dirty="0">
                <a:solidFill>
                  <a:srgbClr val="212879"/>
                </a:solidFill>
                <a:latin typeface="Proxima Nova" charset="0"/>
                <a:ea typeface="Proxima Nova" charset="0"/>
                <a:cs typeface="Proxima Nova" charset="0"/>
              </a:rPr>
              <a:t> &amp; </a:t>
            </a:r>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Innovation</a:t>
            </a:r>
          </a:p>
        </p:txBody>
      </p:sp>
      <p:sp>
        <p:nvSpPr>
          <p:cNvPr id="5" name="ZoneTexte 4"/>
          <p:cNvSpPr txBox="1"/>
          <p:nvPr/>
        </p:nvSpPr>
        <p:spPr>
          <a:xfrm>
            <a:off x="3793660" y="1519588"/>
            <a:ext cx="5872893" cy="3323987"/>
          </a:xfrm>
          <a:prstGeom prst="rect">
            <a:avLst/>
          </a:prstGeom>
          <a:noFill/>
        </p:spPr>
        <p:txBody>
          <a:bodyPr wrap="square" rtlCol="0">
            <a:spAutoFit/>
          </a:bodyPr>
          <a:lstStyle/>
          <a:p>
            <a:endParaRPr lang="en-US" sz="2400" dirty="0" smtClean="0"/>
          </a:p>
          <a:p>
            <a:r>
              <a:rPr lang="en-US" sz="2400" dirty="0"/>
              <a:t>	</a:t>
            </a:r>
            <a:endParaRPr lang="en-US" sz="2400" dirty="0" smtClean="0"/>
          </a:p>
          <a:p>
            <a:endParaRPr lang="en-US" sz="2400" dirty="0"/>
          </a:p>
          <a:p>
            <a:endParaRPr lang="en-US" sz="2400" dirty="0" smtClean="0"/>
          </a:p>
          <a:p>
            <a:pPr>
              <a:buClr>
                <a:srgbClr val="E2017A"/>
              </a:buClr>
            </a:pPr>
            <a:endParaRPr lang="en-US" sz="2400" dirty="0"/>
          </a:p>
          <a:p>
            <a:pPr>
              <a:buClr>
                <a:srgbClr val="E2017A"/>
              </a:buClr>
            </a:pPr>
            <a:endParaRPr lang="fr-FR" dirty="0" smtClean="0"/>
          </a:p>
          <a:p>
            <a:pPr>
              <a:buClr>
                <a:srgbClr val="E2017A"/>
              </a:buClr>
            </a:pPr>
            <a:r>
              <a:rPr lang="fr-FR" b="1" dirty="0"/>
              <a:t>Low-cost </a:t>
            </a:r>
            <a:r>
              <a:rPr lang="fr-FR" b="1" dirty="0" err="1"/>
              <a:t>refrigerated</a:t>
            </a:r>
            <a:r>
              <a:rPr lang="fr-FR" b="1" dirty="0"/>
              <a:t> utility </a:t>
            </a:r>
            <a:r>
              <a:rPr lang="fr-FR" b="1" dirty="0" err="1"/>
              <a:t>vehicle</a:t>
            </a:r>
            <a:r>
              <a:rPr lang="fr-FR" b="1" dirty="0"/>
              <a:t> </a:t>
            </a:r>
            <a:r>
              <a:rPr lang="fr-FR" dirty="0" err="1"/>
              <a:t>targeting</a:t>
            </a:r>
            <a:r>
              <a:rPr lang="fr-FR" dirty="0"/>
              <a:t> rural </a:t>
            </a:r>
            <a:r>
              <a:rPr lang="fr-FR" dirty="0" err="1"/>
              <a:t>markets</a:t>
            </a:r>
            <a:r>
              <a:rPr lang="fr-FR" dirty="0"/>
              <a:t> for </a:t>
            </a:r>
            <a:r>
              <a:rPr lang="fr-FR" dirty="0" err="1"/>
              <a:t>edible</a:t>
            </a:r>
            <a:r>
              <a:rPr lang="fr-FR" dirty="0"/>
              <a:t> </a:t>
            </a:r>
            <a:r>
              <a:rPr lang="fr-FR" dirty="0" err="1"/>
              <a:t>goods</a:t>
            </a:r>
            <a:r>
              <a:rPr lang="fr-FR" dirty="0"/>
              <a:t> transportation </a:t>
            </a:r>
            <a:r>
              <a:rPr lang="fr-FR" dirty="0" err="1"/>
              <a:t>would</a:t>
            </a:r>
            <a:r>
              <a:rPr lang="fr-FR" dirty="0"/>
              <a:t> </a:t>
            </a:r>
            <a:r>
              <a:rPr lang="fr-FR" dirty="0" err="1"/>
              <a:t>be</a:t>
            </a:r>
            <a:r>
              <a:rPr lang="fr-FR" dirty="0"/>
              <a:t> a </a:t>
            </a:r>
            <a:r>
              <a:rPr lang="fr-FR" b="1" dirty="0" err="1" smtClean="0"/>
              <a:t>game</a:t>
            </a:r>
            <a:r>
              <a:rPr lang="fr-FR" b="1" dirty="0" smtClean="0"/>
              <a:t>-changer</a:t>
            </a:r>
          </a:p>
          <a:p>
            <a:pPr>
              <a:buClr>
                <a:srgbClr val="E2017A"/>
              </a:buClr>
            </a:pPr>
            <a:endParaRPr lang="fr-FR" dirty="0"/>
          </a:p>
          <a:p>
            <a:pPr>
              <a:buClr>
                <a:srgbClr val="E2017A"/>
              </a:buClr>
            </a:pPr>
            <a:r>
              <a:rPr lang="fr-FR" i="1" dirty="0" smtClean="0"/>
              <a:t>50BreakThroughs </a:t>
            </a:r>
            <a:r>
              <a:rPr lang="fr-FR" dirty="0" smtClean="0"/>
              <a:t>– Berkeley</a:t>
            </a:r>
            <a:endParaRPr lang="fr-FR" dirty="0"/>
          </a:p>
        </p:txBody>
      </p:sp>
      <p:sp>
        <p:nvSpPr>
          <p:cNvPr id="16" name="Rectangle 15"/>
          <p:cNvSpPr/>
          <p:nvPr/>
        </p:nvSpPr>
        <p:spPr>
          <a:xfrm>
            <a:off x="3793661" y="2064871"/>
            <a:ext cx="5809041" cy="646331"/>
          </a:xfrm>
          <a:prstGeom prst="rect">
            <a:avLst/>
          </a:prstGeom>
        </p:spPr>
        <p:txBody>
          <a:bodyPr wrap="square">
            <a:spAutoFit/>
          </a:bodyPr>
          <a:lstStyle/>
          <a:p>
            <a:r>
              <a:rPr lang="en-US" dirty="0"/>
              <a:t>Absence of reliable, affordable refrigeration for transport causes 10-30% of </a:t>
            </a:r>
            <a:r>
              <a:rPr lang="en-US" dirty="0" smtClean="0"/>
              <a:t>production </a:t>
            </a:r>
            <a:r>
              <a:rPr lang="en-US" dirty="0"/>
              <a:t>to be lost (</a:t>
            </a:r>
            <a:r>
              <a:rPr lang="en-US" dirty="0" err="1"/>
              <a:t>Kitinoja</a:t>
            </a:r>
            <a:r>
              <a:rPr lang="en-US" dirty="0"/>
              <a:t> &amp; Kader, 2003)</a:t>
            </a:r>
          </a:p>
        </p:txBody>
      </p:sp>
      <p:cxnSp>
        <p:nvCxnSpPr>
          <p:cNvPr id="8" name="Connecteur droit avec flèche 7"/>
          <p:cNvCxnSpPr/>
          <p:nvPr/>
        </p:nvCxnSpPr>
        <p:spPr>
          <a:xfrm flipV="1">
            <a:off x="2578018" y="3798276"/>
            <a:ext cx="1094856" cy="1136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026" name="Picture 2" descr="https://ligtt.org/sites/all/files/styles/maximage/public/50bts-2pp.png?itok=W7EXD0KL"/>
          <p:cNvPicPr>
            <a:picLocks noChangeAspect="1" noChangeArrowheads="1"/>
          </p:cNvPicPr>
          <p:nvPr/>
        </p:nvPicPr>
        <p:blipFill rotWithShape="1">
          <a:blip r:embed="rId3">
            <a:extLst>
              <a:ext uri="{28A0092B-C50C-407E-A947-70E740481C1C}">
                <a14:useLocalDpi xmlns:a14="http://schemas.microsoft.com/office/drawing/2010/main" val="0"/>
              </a:ext>
            </a:extLst>
          </a:blip>
          <a:srcRect l="51893"/>
          <a:stretch/>
        </p:blipFill>
        <p:spPr bwMode="auto">
          <a:xfrm>
            <a:off x="9787339" y="1938759"/>
            <a:ext cx="2079986" cy="2947309"/>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necteur droit avec flèche 10"/>
          <p:cNvCxnSpPr/>
          <p:nvPr/>
        </p:nvCxnSpPr>
        <p:spPr>
          <a:xfrm flipV="1">
            <a:off x="2578018" y="2270861"/>
            <a:ext cx="1094856" cy="1136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graphicFrame>
        <p:nvGraphicFramePr>
          <p:cNvPr id="12" name="Graphique 11"/>
          <p:cNvGraphicFramePr/>
          <p:nvPr>
            <p:extLst/>
          </p:nvPr>
        </p:nvGraphicFramePr>
        <p:xfrm>
          <a:off x="-735713" y="1327641"/>
          <a:ext cx="4465522" cy="2549767"/>
        </p:xfrm>
        <a:graphic>
          <a:graphicData uri="http://schemas.openxmlformats.org/drawingml/2006/chart">
            <c:chart xmlns:c="http://schemas.openxmlformats.org/drawingml/2006/chart" xmlns:r="http://schemas.openxmlformats.org/officeDocument/2006/relationships" r:id="rId4"/>
          </a:graphicData>
        </a:graphic>
      </p:graphicFrame>
      <p:sp>
        <p:nvSpPr>
          <p:cNvPr id="9" name="ZoneTexte 8"/>
          <p:cNvSpPr txBox="1"/>
          <p:nvPr/>
        </p:nvSpPr>
        <p:spPr>
          <a:xfrm>
            <a:off x="0" y="5629831"/>
            <a:ext cx="12192000" cy="646331"/>
          </a:xfrm>
          <a:prstGeom prst="rect">
            <a:avLst/>
          </a:prstGeom>
          <a:noFill/>
        </p:spPr>
        <p:txBody>
          <a:bodyPr wrap="square" rtlCol="0">
            <a:spAutoFit/>
          </a:bodyPr>
          <a:lstStyle/>
          <a:p>
            <a:pPr algn="ctr">
              <a:buClr>
                <a:srgbClr val="E2017A"/>
              </a:buClr>
            </a:pPr>
            <a:r>
              <a:rPr lang="fr-FR" b="1" dirty="0" err="1" smtClean="0"/>
              <a:t>Mind</a:t>
            </a:r>
            <a:r>
              <a:rPr lang="fr-FR" b="1" dirty="0" smtClean="0"/>
              <a:t> shift</a:t>
            </a:r>
            <a:r>
              <a:rPr lang="fr-FR" dirty="0" smtClean="0"/>
              <a:t>: </a:t>
            </a:r>
            <a:r>
              <a:rPr lang="fr-FR" dirty="0"/>
              <a:t>A</a:t>
            </a:r>
            <a:r>
              <a:rPr lang="fr-FR" dirty="0" smtClean="0"/>
              <a:t> </a:t>
            </a:r>
            <a:r>
              <a:rPr lang="fr-FR" b="1" dirty="0" smtClean="0">
                <a:solidFill>
                  <a:srgbClr val="7030A0"/>
                </a:solidFill>
              </a:rPr>
              <a:t>car maker</a:t>
            </a:r>
            <a:r>
              <a:rPr lang="fr-FR" dirty="0" smtClean="0"/>
              <a:t> </a:t>
            </a:r>
            <a:r>
              <a:rPr lang="fr-FR" dirty="0" err="1" smtClean="0"/>
              <a:t>can</a:t>
            </a:r>
            <a:r>
              <a:rPr lang="fr-FR" dirty="0" smtClean="0"/>
              <a:t> </a:t>
            </a:r>
            <a:r>
              <a:rPr lang="fr-FR" dirty="0" err="1" smtClean="0"/>
              <a:t>answer</a:t>
            </a:r>
            <a:r>
              <a:rPr lang="fr-FR" dirty="0" smtClean="0"/>
              <a:t> a </a:t>
            </a:r>
            <a:r>
              <a:rPr lang="fr-FR" b="1" dirty="0" err="1" smtClean="0">
                <a:solidFill>
                  <a:srgbClr val="FFC000"/>
                </a:solidFill>
              </a:rPr>
              <a:t>food</a:t>
            </a:r>
            <a:r>
              <a:rPr lang="fr-FR" b="1" dirty="0" smtClean="0">
                <a:solidFill>
                  <a:srgbClr val="FFC000"/>
                </a:solidFill>
              </a:rPr>
              <a:t> </a:t>
            </a:r>
            <a:r>
              <a:rPr lang="fr-FR" b="1" dirty="0" err="1" smtClean="0">
                <a:solidFill>
                  <a:srgbClr val="FFC000"/>
                </a:solidFill>
              </a:rPr>
              <a:t>safety</a:t>
            </a:r>
            <a:r>
              <a:rPr lang="fr-FR" b="1" dirty="0" smtClean="0">
                <a:solidFill>
                  <a:srgbClr val="FFC000"/>
                </a:solidFill>
              </a:rPr>
              <a:t> and </a:t>
            </a:r>
            <a:r>
              <a:rPr lang="fr-FR" b="1" dirty="0" err="1" smtClean="0">
                <a:solidFill>
                  <a:srgbClr val="FFC000"/>
                </a:solidFill>
              </a:rPr>
              <a:t>waste</a:t>
            </a:r>
            <a:r>
              <a:rPr lang="fr-FR" b="1" dirty="0" smtClean="0">
                <a:solidFill>
                  <a:srgbClr val="FFC000"/>
                </a:solidFill>
              </a:rPr>
              <a:t> issue</a:t>
            </a:r>
            <a:r>
              <a:rPr lang="fr-FR" dirty="0" smtClean="0"/>
              <a:t> </a:t>
            </a:r>
            <a:r>
              <a:rPr lang="fr-FR" dirty="0" err="1" smtClean="0"/>
              <a:t>through</a:t>
            </a:r>
            <a:r>
              <a:rPr lang="fr-FR" dirty="0" smtClean="0"/>
              <a:t> a new </a:t>
            </a:r>
            <a:r>
              <a:rPr lang="fr-FR" dirty="0" err="1" smtClean="0"/>
              <a:t>product</a:t>
            </a:r>
            <a:r>
              <a:rPr lang="fr-FR" dirty="0" smtClean="0"/>
              <a:t> (innovation + business </a:t>
            </a:r>
            <a:r>
              <a:rPr lang="fr-FR" dirty="0" err="1" smtClean="0"/>
              <a:t>opportunity</a:t>
            </a:r>
            <a:r>
              <a:rPr lang="fr-FR" dirty="0" smtClean="0"/>
              <a:t>). </a:t>
            </a:r>
          </a:p>
          <a:p>
            <a:pPr algn="ctr">
              <a:buClr>
                <a:srgbClr val="E2017A"/>
              </a:buClr>
            </a:pPr>
            <a:r>
              <a:rPr lang="fr-FR" b="1" dirty="0" smtClean="0"/>
              <a:t>Key point: Open </a:t>
            </a:r>
            <a:r>
              <a:rPr lang="fr-FR" b="1" dirty="0" err="1" smtClean="0"/>
              <a:t>your</a:t>
            </a:r>
            <a:r>
              <a:rPr lang="fr-FR" b="1" dirty="0" smtClean="0"/>
              <a:t> </a:t>
            </a:r>
            <a:r>
              <a:rPr lang="fr-FR" b="1" dirty="0" err="1" smtClean="0"/>
              <a:t>mind</a:t>
            </a:r>
            <a:r>
              <a:rPr lang="fr-FR" b="1" dirty="0" smtClean="0"/>
              <a:t> to </a:t>
            </a:r>
            <a:r>
              <a:rPr lang="fr-FR" b="1" dirty="0" err="1" smtClean="0"/>
              <a:t>unexpected</a:t>
            </a:r>
            <a:r>
              <a:rPr lang="fr-FR" b="1" dirty="0" smtClean="0"/>
              <a:t> or </a:t>
            </a:r>
            <a:r>
              <a:rPr lang="fr-FR" b="1" dirty="0" err="1" smtClean="0"/>
              <a:t>exotic</a:t>
            </a:r>
            <a:r>
              <a:rPr lang="fr-FR" b="1" dirty="0" smtClean="0"/>
              <a:t> </a:t>
            </a:r>
            <a:r>
              <a:rPr lang="fr-FR" b="1" dirty="0" err="1" smtClean="0"/>
              <a:t>fields</a:t>
            </a:r>
            <a:r>
              <a:rPr lang="fr-FR" b="1" dirty="0" smtClean="0"/>
              <a:t>!</a:t>
            </a:r>
            <a:endParaRPr lang="fr-FR" b="1" dirty="0"/>
          </a:p>
        </p:txBody>
      </p:sp>
    </p:spTree>
    <p:extLst>
      <p:ext uri="{BB962C8B-B14F-4D97-AF65-F5344CB8AC3E}">
        <p14:creationId xmlns:p14="http://schemas.microsoft.com/office/powerpoint/2010/main" val="248989993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smtClean="0">
                <a:solidFill>
                  <a:srgbClr val="212879"/>
                </a:solidFill>
                <a:latin typeface="Proxima Nova" charset="0"/>
                <a:ea typeface="Proxima Nova" charset="0"/>
                <a:cs typeface="Proxima Nova" charset="0"/>
              </a:rPr>
              <a:t>Toto </a:t>
            </a:r>
            <a:r>
              <a:rPr lang="fr-FR" sz="4000" b="1" dirty="0">
                <a:solidFill>
                  <a:srgbClr val="212879"/>
                </a:solidFill>
                <a:latin typeface="Proxima Nova" charset="0"/>
                <a:ea typeface="Proxima Nova" charset="0"/>
                <a:cs typeface="Proxima Nova" charset="0"/>
              </a:rPr>
              <a:t>&amp; </a:t>
            </a:r>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Innovation</a:t>
            </a:r>
          </a:p>
        </p:txBody>
      </p:sp>
      <p:pic>
        <p:nvPicPr>
          <p:cNvPr id="3" name="Picture 2" descr="http://www.japanbullet.com/images/2012/07/totowashletgjul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9532" y="1690688"/>
            <a:ext cx="6028036" cy="3406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47609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smtClean="0">
                <a:solidFill>
                  <a:srgbClr val="212879"/>
                </a:solidFill>
                <a:latin typeface="Proxima Nova" charset="0"/>
                <a:ea typeface="Proxima Nova" charset="0"/>
                <a:cs typeface="Proxima Nova" charset="0"/>
              </a:rPr>
              <a:t>Toto </a:t>
            </a:r>
            <a:r>
              <a:rPr lang="fr-FR" sz="4000" b="1" dirty="0">
                <a:solidFill>
                  <a:srgbClr val="212879"/>
                </a:solidFill>
                <a:latin typeface="Proxima Nova" charset="0"/>
                <a:ea typeface="Proxima Nova" charset="0"/>
                <a:cs typeface="Proxima Nova" charset="0"/>
              </a:rPr>
              <a:t>&amp; </a:t>
            </a:r>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Innovation</a:t>
            </a:r>
          </a:p>
        </p:txBody>
      </p:sp>
      <p:sp>
        <p:nvSpPr>
          <p:cNvPr id="12" name="ZoneTexte 11"/>
          <p:cNvSpPr txBox="1"/>
          <p:nvPr/>
        </p:nvSpPr>
        <p:spPr>
          <a:xfrm>
            <a:off x="0" y="5629831"/>
            <a:ext cx="12192000" cy="646331"/>
          </a:xfrm>
          <a:prstGeom prst="rect">
            <a:avLst/>
          </a:prstGeom>
          <a:noFill/>
        </p:spPr>
        <p:txBody>
          <a:bodyPr wrap="square" rtlCol="0">
            <a:spAutoFit/>
          </a:bodyPr>
          <a:lstStyle/>
          <a:p>
            <a:pPr algn="ctr">
              <a:buClr>
                <a:srgbClr val="E2017A"/>
              </a:buClr>
            </a:pPr>
            <a:r>
              <a:rPr lang="fr-FR" b="1" dirty="0" err="1" smtClean="0"/>
              <a:t>Mind</a:t>
            </a:r>
            <a:r>
              <a:rPr lang="fr-FR" b="1" dirty="0" smtClean="0"/>
              <a:t> shift</a:t>
            </a:r>
            <a:r>
              <a:rPr lang="fr-FR" dirty="0" smtClean="0"/>
              <a:t>: </a:t>
            </a:r>
            <a:r>
              <a:rPr lang="fr-FR" dirty="0"/>
              <a:t>A</a:t>
            </a:r>
            <a:r>
              <a:rPr lang="fr-FR" dirty="0" smtClean="0"/>
              <a:t> </a:t>
            </a:r>
            <a:r>
              <a:rPr lang="fr-FR" b="1" dirty="0" err="1" smtClean="0">
                <a:solidFill>
                  <a:schemeClr val="accent3"/>
                </a:solidFill>
              </a:rPr>
              <a:t>sanitary</a:t>
            </a:r>
            <a:r>
              <a:rPr lang="fr-FR" b="1" dirty="0" smtClean="0">
                <a:solidFill>
                  <a:schemeClr val="accent3"/>
                </a:solidFill>
              </a:rPr>
              <a:t> </a:t>
            </a:r>
            <a:r>
              <a:rPr lang="fr-FR" b="1" dirty="0" err="1" smtClean="0">
                <a:solidFill>
                  <a:schemeClr val="accent3"/>
                </a:solidFill>
              </a:rPr>
              <a:t>producer</a:t>
            </a:r>
            <a:r>
              <a:rPr lang="fr-FR" b="1" dirty="0" smtClean="0">
                <a:solidFill>
                  <a:schemeClr val="accent3"/>
                </a:solidFill>
              </a:rPr>
              <a:t> </a:t>
            </a:r>
            <a:r>
              <a:rPr lang="fr-FR" dirty="0" err="1" smtClean="0"/>
              <a:t>could</a:t>
            </a:r>
            <a:r>
              <a:rPr lang="fr-FR" dirty="0" smtClean="0"/>
              <a:t> </a:t>
            </a:r>
            <a:r>
              <a:rPr lang="fr-FR" dirty="0" err="1" smtClean="0"/>
              <a:t>take</a:t>
            </a:r>
            <a:r>
              <a:rPr lang="fr-FR" dirty="0" smtClean="0"/>
              <a:t> care of </a:t>
            </a:r>
            <a:r>
              <a:rPr lang="fr-FR" dirty="0" err="1" smtClean="0"/>
              <a:t>your</a:t>
            </a:r>
            <a:r>
              <a:rPr lang="fr-FR" dirty="0" smtClean="0"/>
              <a:t> </a:t>
            </a:r>
            <a:r>
              <a:rPr lang="fr-FR" b="1" dirty="0" err="1" smtClean="0">
                <a:solidFill>
                  <a:schemeClr val="accent2"/>
                </a:solidFill>
              </a:rPr>
              <a:t>health</a:t>
            </a:r>
            <a:r>
              <a:rPr lang="fr-FR" dirty="0" smtClean="0">
                <a:solidFill>
                  <a:schemeClr val="accent2"/>
                </a:solidFill>
              </a:rPr>
              <a:t> </a:t>
            </a:r>
          </a:p>
          <a:p>
            <a:pPr algn="ctr">
              <a:buClr>
                <a:srgbClr val="E2017A"/>
              </a:buClr>
            </a:pPr>
            <a:r>
              <a:rPr lang="fr-FR" b="1" dirty="0" smtClean="0"/>
              <a:t>Key point: </a:t>
            </a:r>
            <a:r>
              <a:rPr lang="fr-FR" b="1" dirty="0" err="1" smtClean="0"/>
              <a:t>Cutting-edge</a:t>
            </a:r>
            <a:r>
              <a:rPr lang="fr-FR" b="1" dirty="0" smtClean="0"/>
              <a:t> technologies are </a:t>
            </a:r>
            <a:r>
              <a:rPr lang="fr-FR" b="1" dirty="0" err="1" smtClean="0"/>
              <a:t>becoming</a:t>
            </a:r>
            <a:r>
              <a:rPr lang="fr-FR" b="1" dirty="0" smtClean="0"/>
              <a:t> </a:t>
            </a:r>
            <a:r>
              <a:rPr lang="fr-FR" b="1" dirty="0" err="1" smtClean="0"/>
              <a:t>cheaper</a:t>
            </a:r>
            <a:endParaRPr lang="fr-FR" b="1" dirty="0"/>
          </a:p>
        </p:txBody>
      </p:sp>
      <p:pic>
        <p:nvPicPr>
          <p:cNvPr id="3" name="Picture 2" descr="http://www.japanbullet.com/images/2012/07/totowashletgjul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9532" y="1690688"/>
            <a:ext cx="6028036" cy="3406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28030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Stranger</a:t>
            </a:r>
            <a:r>
              <a:rPr lang="fr-FR" sz="4000" b="1" dirty="0" smtClean="0">
                <a:solidFill>
                  <a:srgbClr val="212879"/>
                </a:solidFill>
                <a:latin typeface="Proxima Nova" charset="0"/>
                <a:ea typeface="Proxima Nova" charset="0"/>
                <a:cs typeface="Proxima Nova" charset="0"/>
              </a:rPr>
              <a:t> Visions</a:t>
            </a:r>
            <a:endParaRPr lang="fr-FR" sz="4000" b="1" dirty="0">
              <a:solidFill>
                <a:srgbClr val="212879"/>
              </a:solidFill>
              <a:latin typeface="Proxima Nova" charset="0"/>
              <a:ea typeface="Proxima Nova" charset="0"/>
              <a:cs typeface="Proxima Nova" charset="0"/>
            </a:endParaRPr>
          </a:p>
        </p:txBody>
      </p:sp>
      <p:sp>
        <p:nvSpPr>
          <p:cNvPr id="12" name="ZoneTexte 11"/>
          <p:cNvSpPr txBox="1"/>
          <p:nvPr/>
        </p:nvSpPr>
        <p:spPr>
          <a:xfrm>
            <a:off x="0" y="5629831"/>
            <a:ext cx="12192000" cy="646331"/>
          </a:xfrm>
          <a:prstGeom prst="rect">
            <a:avLst/>
          </a:prstGeom>
          <a:noFill/>
        </p:spPr>
        <p:txBody>
          <a:bodyPr wrap="square" rtlCol="0">
            <a:spAutoFit/>
          </a:bodyPr>
          <a:lstStyle/>
          <a:p>
            <a:pPr algn="ctr">
              <a:buClr>
                <a:srgbClr val="E2017A"/>
              </a:buClr>
            </a:pPr>
            <a:r>
              <a:rPr lang="fr-FR" b="1" dirty="0" err="1" smtClean="0"/>
              <a:t>Mind</a:t>
            </a:r>
            <a:r>
              <a:rPr lang="fr-FR" b="1" dirty="0" smtClean="0"/>
              <a:t> shift</a:t>
            </a:r>
            <a:r>
              <a:rPr lang="fr-FR" dirty="0" smtClean="0"/>
              <a:t>: A </a:t>
            </a:r>
            <a:r>
              <a:rPr lang="fr-FR" b="1" dirty="0" err="1" smtClean="0">
                <a:solidFill>
                  <a:srgbClr val="7030A0"/>
                </a:solidFill>
              </a:rPr>
              <a:t>toilet</a:t>
            </a:r>
            <a:r>
              <a:rPr lang="fr-FR" b="1" dirty="0" smtClean="0">
                <a:solidFill>
                  <a:srgbClr val="7030A0"/>
                </a:solidFill>
              </a:rPr>
              <a:t> manufacturer</a:t>
            </a:r>
            <a:r>
              <a:rPr lang="fr-FR" dirty="0" smtClean="0"/>
              <a:t> </a:t>
            </a:r>
            <a:r>
              <a:rPr lang="fr-FR" dirty="0" err="1" smtClean="0"/>
              <a:t>is</a:t>
            </a:r>
            <a:r>
              <a:rPr lang="fr-FR" dirty="0" smtClean="0"/>
              <a:t> </a:t>
            </a:r>
            <a:r>
              <a:rPr lang="fr-FR" dirty="0" err="1" smtClean="0"/>
              <a:t>will</a:t>
            </a:r>
            <a:r>
              <a:rPr lang="fr-FR" dirty="0" smtClean="0"/>
              <a:t> </a:t>
            </a:r>
            <a:r>
              <a:rPr lang="fr-FR" dirty="0" err="1" smtClean="0"/>
              <a:t>take</a:t>
            </a:r>
            <a:r>
              <a:rPr lang="fr-FR" dirty="0" smtClean="0"/>
              <a:t> care of </a:t>
            </a:r>
            <a:r>
              <a:rPr lang="fr-FR" dirty="0" err="1" smtClean="0"/>
              <a:t>your</a:t>
            </a:r>
            <a:r>
              <a:rPr lang="fr-FR" dirty="0" smtClean="0"/>
              <a:t> </a:t>
            </a:r>
            <a:r>
              <a:rPr lang="fr-FR" b="1" dirty="0" smtClean="0">
                <a:solidFill>
                  <a:srgbClr val="FFC000"/>
                </a:solidFill>
              </a:rPr>
              <a:t>Health</a:t>
            </a:r>
            <a:r>
              <a:rPr lang="fr-FR" dirty="0" smtClean="0"/>
              <a:t> </a:t>
            </a:r>
          </a:p>
          <a:p>
            <a:pPr algn="ctr">
              <a:buClr>
                <a:srgbClr val="E2017A"/>
              </a:buClr>
            </a:pPr>
            <a:r>
              <a:rPr lang="fr-FR" b="1" dirty="0" smtClean="0"/>
              <a:t>Key point: Advanced </a:t>
            </a:r>
            <a:r>
              <a:rPr lang="fr-FR" b="1" dirty="0" err="1" smtClean="0"/>
              <a:t>technology</a:t>
            </a:r>
            <a:r>
              <a:rPr lang="fr-FR" b="1" dirty="0" smtClean="0"/>
              <a:t> </a:t>
            </a:r>
            <a:r>
              <a:rPr lang="fr-FR" b="1" dirty="0" err="1" smtClean="0"/>
              <a:t>is</a:t>
            </a:r>
            <a:r>
              <a:rPr lang="fr-FR" b="1" dirty="0" smtClean="0"/>
              <a:t> </a:t>
            </a:r>
            <a:r>
              <a:rPr lang="fr-FR" b="1" dirty="0" err="1" smtClean="0"/>
              <a:t>becoming</a:t>
            </a:r>
            <a:r>
              <a:rPr lang="fr-FR" b="1" dirty="0" smtClean="0"/>
              <a:t> </a:t>
            </a:r>
            <a:r>
              <a:rPr lang="fr-FR" b="1" dirty="0" err="1" smtClean="0"/>
              <a:t>cheaper</a:t>
            </a:r>
            <a:endParaRPr lang="fr-FR" b="1" dirty="0"/>
          </a:p>
        </p:txBody>
      </p:sp>
      <p:pic>
        <p:nvPicPr>
          <p:cNvPr id="3" name="Picture 2" descr="http://www.japanbullet.com/images/2012/07/totowashletgjul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9532" y="1690688"/>
            <a:ext cx="6028036" cy="340646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ooekulturquartier.at/site/assets/files/58771/ok15_ca_dewey-hagborg1_larg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5680" y="1521196"/>
            <a:ext cx="7855551" cy="5243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0792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1575412"/>
            <a:ext cx="5629977" cy="3789802"/>
          </a:xfrm>
        </p:spPr>
        <p:txBody>
          <a:bodyPr>
            <a:normAutofit/>
          </a:bodyPr>
          <a:lstStyle/>
          <a:p>
            <a:pPr marL="0" indent="0">
              <a:buNone/>
            </a:pPr>
            <a:r>
              <a:rPr lang="en-GB" sz="2600" dirty="0" smtClean="0"/>
              <a:t>1986 – One mission: get rid of world hunger</a:t>
            </a:r>
          </a:p>
        </p:txBody>
      </p:sp>
      <p:sp>
        <p:nvSpPr>
          <p:cNvPr id="7" name="Titre 1"/>
          <p:cNvSpPr>
            <a:spLocks noGrp="1"/>
          </p:cNvSpPr>
          <p:nvPr>
            <p:ph type="title"/>
          </p:nvPr>
        </p:nvSpPr>
        <p:spPr>
          <a:xfrm>
            <a:off x="838200" y="365125"/>
            <a:ext cx="10515600" cy="1325563"/>
          </a:xfrm>
        </p:spPr>
        <p:txBody>
          <a:bodyPr>
            <a:normAutofit/>
          </a:bodyPr>
          <a:lstStyle/>
          <a:p>
            <a:r>
              <a:rPr lang="en-GB" sz="4000" b="1" dirty="0" smtClean="0">
                <a:solidFill>
                  <a:srgbClr val="212879"/>
                </a:solidFill>
                <a:latin typeface="Proxima Nova" charset="0"/>
                <a:ea typeface="Proxima Nova" charset="0"/>
                <a:cs typeface="Proxima Nova" charset="0"/>
              </a:rPr>
              <a:t>New actors</a:t>
            </a:r>
            <a:endParaRPr lang="en-GB" sz="4000" b="1" dirty="0">
              <a:solidFill>
                <a:srgbClr val="212879"/>
              </a:solidFill>
              <a:latin typeface="Proxima Nova" charset="0"/>
              <a:ea typeface="Proxima Nova" charset="0"/>
              <a:cs typeface="Proxima Nova" charset="0"/>
            </a:endParaRPr>
          </a:p>
        </p:txBody>
      </p:sp>
      <p:pic>
        <p:nvPicPr>
          <p:cNvPr id="1026" name="Picture 2" descr="http://www.groupenutriset.fr/wp-content/uploads/2014/05/logo-Nutriset-2-p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6677" y="1178323"/>
            <a:ext cx="3890637" cy="1527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894157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1575412"/>
            <a:ext cx="5629977" cy="3789802"/>
          </a:xfrm>
        </p:spPr>
        <p:txBody>
          <a:bodyPr>
            <a:normAutofit/>
          </a:bodyPr>
          <a:lstStyle/>
          <a:p>
            <a:pPr marL="0" indent="0">
              <a:buNone/>
            </a:pPr>
            <a:r>
              <a:rPr lang="en-GB" sz="2600" dirty="0" smtClean="0"/>
              <a:t>1986 </a:t>
            </a:r>
            <a:r>
              <a:rPr lang="en-GB" sz="2600" dirty="0"/>
              <a:t>– One mission: get rid of world hunger</a:t>
            </a:r>
          </a:p>
          <a:p>
            <a:pPr marL="0" indent="0">
              <a:buNone/>
            </a:pPr>
            <a:endParaRPr lang="en-GB" sz="2600" dirty="0"/>
          </a:p>
          <a:p>
            <a:pPr marL="0" indent="0">
              <a:buNone/>
            </a:pPr>
            <a:r>
              <a:rPr lang="en-GB" sz="2600" dirty="0" smtClean="0"/>
              <a:t>1996 – Creation of </a:t>
            </a:r>
            <a:r>
              <a:rPr lang="en-GB" sz="2600" dirty="0" err="1" smtClean="0"/>
              <a:t>Plumpy’Nut</a:t>
            </a:r>
            <a:endParaRPr lang="en-GB" sz="2600" dirty="0" smtClean="0"/>
          </a:p>
          <a:p>
            <a:pPr marL="0" indent="0">
              <a:buNone/>
            </a:pPr>
            <a:endParaRPr lang="en-GB" sz="2600" dirty="0"/>
          </a:p>
          <a:p>
            <a:pPr marL="0" indent="0">
              <a:buNone/>
            </a:pPr>
            <a:r>
              <a:rPr lang="en-GB" sz="2600" dirty="0" smtClean="0"/>
              <a:t>2005 – A unique intellectual property strategy</a:t>
            </a:r>
          </a:p>
        </p:txBody>
      </p:sp>
      <p:pic>
        <p:nvPicPr>
          <p:cNvPr id="3074" name="Picture 2" descr="http://image.ec21.com/image/kenyakhatproducts/OF0023951504_1/Sell_Plumpy_nu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7314" y="3071325"/>
            <a:ext cx="3810000" cy="2181226"/>
          </a:xfrm>
          <a:prstGeom prst="rect">
            <a:avLst/>
          </a:prstGeom>
          <a:noFill/>
          <a:extLst>
            <a:ext uri="{909E8E84-426E-40DD-AFC4-6F175D3DCCD1}">
              <a14:hiddenFill xmlns:a14="http://schemas.microsoft.com/office/drawing/2010/main">
                <a:solidFill>
                  <a:srgbClr val="FFFFFF"/>
                </a:solidFill>
              </a14:hiddenFill>
            </a:ext>
          </a:extLst>
        </p:spPr>
      </p:pic>
      <p:sp>
        <p:nvSpPr>
          <p:cNvPr id="7" name="Titre 1"/>
          <p:cNvSpPr>
            <a:spLocks noGrp="1"/>
          </p:cNvSpPr>
          <p:nvPr>
            <p:ph type="title"/>
          </p:nvPr>
        </p:nvSpPr>
        <p:spPr>
          <a:xfrm>
            <a:off x="838200" y="365125"/>
            <a:ext cx="10515600" cy="1325563"/>
          </a:xfrm>
        </p:spPr>
        <p:txBody>
          <a:bodyPr>
            <a:normAutofit/>
          </a:bodyPr>
          <a:lstStyle/>
          <a:p>
            <a:r>
              <a:rPr lang="en-GB" sz="4000" b="1" dirty="0">
                <a:solidFill>
                  <a:srgbClr val="212879"/>
                </a:solidFill>
                <a:latin typeface="Proxima Nova" charset="0"/>
                <a:ea typeface="Proxima Nova" charset="0"/>
                <a:cs typeface="Proxima Nova" charset="0"/>
              </a:rPr>
              <a:t>New actors</a:t>
            </a:r>
          </a:p>
        </p:txBody>
      </p:sp>
      <p:pic>
        <p:nvPicPr>
          <p:cNvPr id="1026" name="Picture 2" descr="http://www.groupenutriset.fr/wp-content/uploads/2014/05/logo-Nutriset-2-p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46677" y="1178323"/>
            <a:ext cx="3890637" cy="1527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89188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1575412"/>
            <a:ext cx="5629977" cy="3789802"/>
          </a:xfrm>
        </p:spPr>
        <p:txBody>
          <a:bodyPr>
            <a:normAutofit fontScale="92500" lnSpcReduction="20000"/>
          </a:bodyPr>
          <a:lstStyle/>
          <a:p>
            <a:pPr marL="0" indent="0">
              <a:buNone/>
            </a:pPr>
            <a:r>
              <a:rPr lang="en-GB" dirty="0"/>
              <a:t>1986 – One mission: get rid of world hunger</a:t>
            </a:r>
          </a:p>
          <a:p>
            <a:pPr marL="0" indent="0">
              <a:buNone/>
            </a:pPr>
            <a:endParaRPr lang="en-GB" dirty="0"/>
          </a:p>
          <a:p>
            <a:pPr marL="0" indent="0">
              <a:buNone/>
            </a:pPr>
            <a:r>
              <a:rPr lang="en-GB" dirty="0"/>
              <a:t>1996 – Creation of </a:t>
            </a:r>
            <a:r>
              <a:rPr lang="en-GB" dirty="0" err="1"/>
              <a:t>Plumpy’Nut</a:t>
            </a:r>
            <a:endParaRPr lang="en-GB" dirty="0"/>
          </a:p>
          <a:p>
            <a:pPr marL="0" indent="0">
              <a:buNone/>
            </a:pPr>
            <a:endParaRPr lang="en-GB" dirty="0"/>
          </a:p>
          <a:p>
            <a:pPr marL="0" indent="0">
              <a:buNone/>
            </a:pPr>
            <a:r>
              <a:rPr lang="en-GB" dirty="0"/>
              <a:t>2005 – A unique intellectual property strategy</a:t>
            </a:r>
          </a:p>
          <a:p>
            <a:pPr marL="0" indent="0">
              <a:buNone/>
            </a:pPr>
            <a:endParaRPr lang="en-GB" dirty="0"/>
          </a:p>
          <a:p>
            <a:pPr marL="0" indent="0">
              <a:buNone/>
            </a:pPr>
            <a:r>
              <a:rPr lang="en-GB" dirty="0" smtClean="0"/>
              <a:t>2015 – 105 millions euros of revenues and 6 millions beneficiaries</a:t>
            </a:r>
          </a:p>
        </p:txBody>
      </p:sp>
      <p:pic>
        <p:nvPicPr>
          <p:cNvPr id="3074" name="Picture 2" descr="http://image.ec21.com/image/kenyakhatproducts/OF0023951504_1/Sell_Plumpy_nu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7314" y="3071325"/>
            <a:ext cx="3810000" cy="2181226"/>
          </a:xfrm>
          <a:prstGeom prst="rect">
            <a:avLst/>
          </a:prstGeom>
          <a:noFill/>
          <a:extLst>
            <a:ext uri="{909E8E84-426E-40DD-AFC4-6F175D3DCCD1}">
              <a14:hiddenFill xmlns:a14="http://schemas.microsoft.com/office/drawing/2010/main">
                <a:solidFill>
                  <a:srgbClr val="FFFFFF"/>
                </a:solidFill>
              </a14:hiddenFill>
            </a:ext>
          </a:extLst>
        </p:spPr>
      </p:pic>
      <p:sp>
        <p:nvSpPr>
          <p:cNvPr id="7" name="Titre 1"/>
          <p:cNvSpPr>
            <a:spLocks noGrp="1"/>
          </p:cNvSpPr>
          <p:nvPr>
            <p:ph type="title"/>
          </p:nvPr>
        </p:nvSpPr>
        <p:spPr>
          <a:xfrm>
            <a:off x="838200" y="365125"/>
            <a:ext cx="10515600" cy="1325563"/>
          </a:xfrm>
        </p:spPr>
        <p:txBody>
          <a:bodyPr>
            <a:normAutofit/>
          </a:bodyPr>
          <a:lstStyle/>
          <a:p>
            <a:r>
              <a:rPr lang="en-GB" sz="4000" b="1" dirty="0" smtClean="0">
                <a:solidFill>
                  <a:srgbClr val="212879"/>
                </a:solidFill>
                <a:latin typeface="Proxima Nova" charset="0"/>
                <a:ea typeface="Proxima Nova" charset="0"/>
                <a:cs typeface="Proxima Nova" charset="0"/>
              </a:rPr>
              <a:t>New actors</a:t>
            </a:r>
            <a:endParaRPr lang="en-GB" sz="4000" b="1" dirty="0">
              <a:solidFill>
                <a:srgbClr val="212879"/>
              </a:solidFill>
              <a:latin typeface="Proxima Nova" charset="0"/>
              <a:ea typeface="Proxima Nova" charset="0"/>
              <a:cs typeface="Proxima Nova" charset="0"/>
            </a:endParaRPr>
          </a:p>
        </p:txBody>
      </p:sp>
      <p:sp>
        <p:nvSpPr>
          <p:cNvPr id="9" name="ZoneTexte 8"/>
          <p:cNvSpPr txBox="1"/>
          <p:nvPr/>
        </p:nvSpPr>
        <p:spPr>
          <a:xfrm>
            <a:off x="0" y="5682584"/>
            <a:ext cx="12192000" cy="769441"/>
          </a:xfrm>
          <a:prstGeom prst="rect">
            <a:avLst/>
          </a:prstGeom>
          <a:noFill/>
        </p:spPr>
        <p:txBody>
          <a:bodyPr wrap="square" rtlCol="0">
            <a:spAutoFit/>
          </a:bodyPr>
          <a:lstStyle/>
          <a:p>
            <a:pPr algn="ctr">
              <a:buClr>
                <a:srgbClr val="E2017A"/>
              </a:buClr>
            </a:pPr>
            <a:r>
              <a:rPr lang="fr-FR" sz="2200" b="1" dirty="0" err="1" smtClean="0"/>
              <a:t>Mind</a:t>
            </a:r>
            <a:r>
              <a:rPr lang="fr-FR" sz="2200" b="1" dirty="0" smtClean="0"/>
              <a:t> shift</a:t>
            </a:r>
            <a:r>
              <a:rPr lang="fr-FR" sz="2200" dirty="0" smtClean="0"/>
              <a:t>: One </a:t>
            </a:r>
            <a:r>
              <a:rPr lang="fr-FR" sz="2200" dirty="0" err="1" smtClean="0"/>
              <a:t>company</a:t>
            </a:r>
            <a:r>
              <a:rPr lang="fr-FR" sz="2200" dirty="0" smtClean="0"/>
              <a:t> </a:t>
            </a:r>
            <a:r>
              <a:rPr lang="fr-FR" sz="2200" dirty="0" err="1" smtClean="0"/>
              <a:t>can</a:t>
            </a:r>
            <a:r>
              <a:rPr lang="fr-FR" sz="2200" dirty="0" smtClean="0"/>
              <a:t> </a:t>
            </a:r>
            <a:r>
              <a:rPr lang="fr-FR" sz="2200" dirty="0" err="1" smtClean="0"/>
              <a:t>be</a:t>
            </a:r>
            <a:r>
              <a:rPr lang="fr-FR" sz="2200" dirty="0" smtClean="0"/>
              <a:t> </a:t>
            </a:r>
            <a:r>
              <a:rPr lang="fr-FR" sz="2200" dirty="0" err="1" smtClean="0"/>
              <a:t>created</a:t>
            </a:r>
            <a:r>
              <a:rPr lang="fr-FR" sz="2200" dirty="0" smtClean="0"/>
              <a:t> </a:t>
            </a:r>
            <a:r>
              <a:rPr lang="fr-FR" sz="2200" dirty="0" err="1" smtClean="0"/>
              <a:t>only</a:t>
            </a:r>
            <a:r>
              <a:rPr lang="fr-FR" sz="2200" dirty="0" smtClean="0"/>
              <a:t> to </a:t>
            </a:r>
            <a:r>
              <a:rPr lang="fr-FR" sz="2200" dirty="0" err="1" smtClean="0"/>
              <a:t>answer</a:t>
            </a:r>
            <a:r>
              <a:rPr lang="fr-FR" sz="2200" dirty="0" smtClean="0"/>
              <a:t> </a:t>
            </a:r>
            <a:r>
              <a:rPr lang="fr-FR" sz="2200" b="1" dirty="0" smtClean="0">
                <a:solidFill>
                  <a:schemeClr val="accent6">
                    <a:lumMod val="75000"/>
                  </a:schemeClr>
                </a:solidFill>
              </a:rPr>
              <a:t>a </a:t>
            </a:r>
            <a:r>
              <a:rPr lang="fr-FR" sz="2200" b="1" dirty="0" err="1" smtClean="0">
                <a:solidFill>
                  <a:schemeClr val="accent6">
                    <a:lumMod val="75000"/>
                  </a:schemeClr>
                </a:solidFill>
              </a:rPr>
              <a:t>strong</a:t>
            </a:r>
            <a:r>
              <a:rPr lang="fr-FR" sz="2200" b="1" dirty="0" smtClean="0">
                <a:solidFill>
                  <a:schemeClr val="accent6">
                    <a:lumMod val="75000"/>
                  </a:schemeClr>
                </a:solidFill>
              </a:rPr>
              <a:t> social mission.</a:t>
            </a:r>
          </a:p>
          <a:p>
            <a:pPr algn="ctr">
              <a:buClr>
                <a:srgbClr val="E2017A"/>
              </a:buClr>
            </a:pPr>
            <a:r>
              <a:rPr lang="fr-FR" sz="2200" b="1" dirty="0" smtClean="0"/>
              <a:t>Key point: Win the </a:t>
            </a:r>
            <a:r>
              <a:rPr lang="fr-FR" sz="2200" b="1" dirty="0" err="1" smtClean="0"/>
              <a:t>market</a:t>
            </a:r>
            <a:r>
              <a:rPr lang="fr-FR" sz="2200" b="1" dirty="0" smtClean="0"/>
              <a:t> </a:t>
            </a:r>
            <a:r>
              <a:rPr lang="fr-FR" sz="2200" b="1" dirty="0" err="1" smtClean="0"/>
              <a:t>through</a:t>
            </a:r>
            <a:r>
              <a:rPr lang="fr-FR" sz="2200" b="1" dirty="0" smtClean="0"/>
              <a:t> positive impact</a:t>
            </a:r>
            <a:endParaRPr lang="fr-FR" sz="2200" b="1" dirty="0"/>
          </a:p>
        </p:txBody>
      </p:sp>
      <p:pic>
        <p:nvPicPr>
          <p:cNvPr id="1026" name="Picture 2" descr="http://www.groupenutriset.fr/wp-content/uploads/2014/05/logo-Nutriset-2-p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46677" y="1178323"/>
            <a:ext cx="3890637" cy="1527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7155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a:solidFill>
                  <a:srgbClr val="212879"/>
                </a:solidFill>
                <a:latin typeface="Proxima Nova" charset="0"/>
                <a:ea typeface="Proxima Nova" charset="0"/>
                <a:cs typeface="Proxima Nova" charset="0"/>
              </a:rPr>
              <a:t>« Can </a:t>
            </a:r>
            <a:r>
              <a:rPr lang="fr-FR" sz="3600" b="1" dirty="0" err="1">
                <a:solidFill>
                  <a:srgbClr val="212879"/>
                </a:solidFill>
                <a:latin typeface="Proxima Nova" charset="0"/>
                <a:ea typeface="Proxima Nova" charset="0"/>
                <a:cs typeface="Proxima Nova" charset="0"/>
              </a:rPr>
              <a:t>technology</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solve</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our</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big</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problems</a:t>
            </a:r>
            <a:r>
              <a:rPr lang="fr-FR" sz="3600" b="1" dirty="0">
                <a:solidFill>
                  <a:srgbClr val="212879"/>
                </a:solidFill>
                <a:latin typeface="Proxima Nova" charset="0"/>
                <a:ea typeface="Proxima Nova" charset="0"/>
                <a:cs typeface="Proxima Nova" charset="0"/>
              </a:rPr>
              <a:t>? »</a:t>
            </a:r>
          </a:p>
        </p:txBody>
      </p:sp>
      <p:sp>
        <p:nvSpPr>
          <p:cNvPr id="3" name="Espace réservé du contenu 2"/>
          <p:cNvSpPr>
            <a:spLocks noGrp="1"/>
          </p:cNvSpPr>
          <p:nvPr>
            <p:ph idx="1"/>
          </p:nvPr>
        </p:nvSpPr>
        <p:spPr/>
        <p:txBody>
          <a:bodyPr/>
          <a:lstStyle/>
          <a:p>
            <a:pPr marL="0" indent="0">
              <a:buNone/>
            </a:pPr>
            <a:endParaRPr lang="fr-FR" dirty="0" smtClean="0"/>
          </a:p>
          <a:p>
            <a:endParaRPr lang="fr-FR" dirty="0" smtClean="0"/>
          </a:p>
          <a:p>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pic>
        <p:nvPicPr>
          <p:cNvPr id="6" name="Picture 2" descr="C:\Users\Mélanie\Dropbox\SoScience! Corporate\Communication\Conférences\French Tech Safari\jason-pontin-can-technology-solve-our-big-problems1-960x540.jpg"/>
          <p:cNvPicPr>
            <a:picLocks noChangeAspect="1" noChangeArrowheads="1"/>
          </p:cNvPicPr>
          <p:nvPr/>
        </p:nvPicPr>
        <p:blipFill rotWithShape="1">
          <a:blip r:embed="rId3" cstate="print"/>
          <a:srcRect b="20558"/>
          <a:stretch/>
        </p:blipFill>
        <p:spPr bwMode="auto">
          <a:xfrm>
            <a:off x="0" y="1449616"/>
            <a:ext cx="12192000" cy="5448141"/>
          </a:xfrm>
          <a:prstGeom prst="rect">
            <a:avLst/>
          </a:prstGeom>
          <a:noFill/>
        </p:spPr>
      </p:pic>
      <p:sp>
        <p:nvSpPr>
          <p:cNvPr id="5" name="Rectangle 4"/>
          <p:cNvSpPr/>
          <p:nvPr/>
        </p:nvSpPr>
        <p:spPr>
          <a:xfrm>
            <a:off x="0" y="1463560"/>
            <a:ext cx="12192000" cy="5847755"/>
          </a:xfrm>
          <a:prstGeom prst="rect">
            <a:avLst/>
          </a:prstGeom>
          <a:solidFill>
            <a:schemeClr val="tx1">
              <a:alpha val="20000"/>
            </a:schemeClr>
          </a:solidFill>
        </p:spPr>
        <p:txBody>
          <a:bodyPr wrap="square">
            <a:spAutoFit/>
          </a:bodyPr>
          <a:lstStyle/>
          <a:p>
            <a:pPr algn="just"/>
            <a:r>
              <a:rPr lang="en-US" sz="3200" dirty="0" smtClean="0">
                <a:solidFill>
                  <a:schemeClr val="bg1"/>
                </a:solidFill>
              </a:rPr>
              <a:t>“The early 20th </a:t>
            </a:r>
            <a:r>
              <a:rPr lang="en-US" sz="3200" dirty="0">
                <a:solidFill>
                  <a:schemeClr val="bg1"/>
                </a:solidFill>
              </a:rPr>
              <a:t>century produced the assembly </a:t>
            </a:r>
            <a:r>
              <a:rPr lang="en-US" sz="3200" dirty="0" smtClean="0">
                <a:solidFill>
                  <a:schemeClr val="bg1"/>
                </a:solidFill>
              </a:rPr>
              <a:t>line, the </a:t>
            </a:r>
            <a:r>
              <a:rPr lang="en-US" sz="3200" dirty="0">
                <a:solidFill>
                  <a:schemeClr val="bg1"/>
                </a:solidFill>
              </a:rPr>
              <a:t>airplane</a:t>
            </a:r>
            <a:r>
              <a:rPr lang="en-US" sz="3200" dirty="0" smtClean="0">
                <a:solidFill>
                  <a:schemeClr val="bg1"/>
                </a:solidFill>
              </a:rPr>
              <a:t>, penicillin, a </a:t>
            </a:r>
            <a:r>
              <a:rPr lang="en-US" sz="3200" dirty="0">
                <a:solidFill>
                  <a:schemeClr val="bg1"/>
                </a:solidFill>
              </a:rPr>
              <a:t>vaccine for tuberculosis. </a:t>
            </a:r>
            <a:r>
              <a:rPr lang="en-US" sz="3200" dirty="0" smtClean="0">
                <a:solidFill>
                  <a:schemeClr val="bg1"/>
                </a:solidFill>
              </a:rPr>
              <a:t>Polio </a:t>
            </a:r>
            <a:r>
              <a:rPr lang="en-US" sz="3200" dirty="0">
                <a:solidFill>
                  <a:schemeClr val="bg1"/>
                </a:solidFill>
              </a:rPr>
              <a:t>was eradicated and smallpox eliminated. </a:t>
            </a:r>
            <a:endParaRPr lang="en-US" sz="3200" dirty="0" smtClean="0">
              <a:solidFill>
                <a:schemeClr val="bg1"/>
              </a:solidFill>
            </a:endParaRPr>
          </a:p>
          <a:p>
            <a:pPr algn="just"/>
            <a:r>
              <a:rPr lang="en-US" sz="1100" dirty="0" smtClean="0">
                <a:solidFill>
                  <a:schemeClr val="bg1"/>
                </a:solidFill>
              </a:rPr>
              <a:t> </a:t>
            </a:r>
          </a:p>
          <a:p>
            <a:pPr algn="just"/>
            <a:endParaRPr lang="en-US" sz="1100" dirty="0">
              <a:solidFill>
                <a:schemeClr val="bg1"/>
              </a:solidFill>
            </a:endParaRPr>
          </a:p>
          <a:p>
            <a:pPr algn="just"/>
            <a:r>
              <a:rPr lang="en-US" sz="3200" dirty="0">
                <a:solidFill>
                  <a:schemeClr val="bg1"/>
                </a:solidFill>
              </a:rPr>
              <a:t>[…] Blithe optimism about technology's powers has evaporated as big problems we had imagined technology would </a:t>
            </a:r>
            <a:r>
              <a:rPr lang="en-US" sz="3200" dirty="0" smtClean="0">
                <a:solidFill>
                  <a:schemeClr val="bg1"/>
                </a:solidFill>
              </a:rPr>
              <a:t>solve (going </a:t>
            </a:r>
            <a:r>
              <a:rPr lang="en-US" sz="3200" dirty="0">
                <a:solidFill>
                  <a:schemeClr val="bg1"/>
                </a:solidFill>
              </a:rPr>
              <a:t>to Mars, creating clean energy, curing cancer, or feeding the </a:t>
            </a:r>
            <a:r>
              <a:rPr lang="en-US" sz="3200" dirty="0" smtClean="0">
                <a:solidFill>
                  <a:schemeClr val="bg1"/>
                </a:solidFill>
              </a:rPr>
              <a:t>world) </a:t>
            </a:r>
            <a:r>
              <a:rPr lang="en-US" sz="3200" dirty="0">
                <a:solidFill>
                  <a:schemeClr val="bg1"/>
                </a:solidFill>
              </a:rPr>
              <a:t>have come to seem intractably hard</a:t>
            </a:r>
            <a:r>
              <a:rPr lang="en-US" sz="3200" dirty="0" smtClean="0">
                <a:solidFill>
                  <a:schemeClr val="bg1"/>
                </a:solidFill>
              </a:rPr>
              <a:t>.</a:t>
            </a:r>
          </a:p>
          <a:p>
            <a:pPr algn="just"/>
            <a:endParaRPr lang="en-US" sz="3200" dirty="0" smtClean="0">
              <a:solidFill>
                <a:schemeClr val="bg1"/>
              </a:solidFill>
            </a:endParaRPr>
          </a:p>
          <a:p>
            <a:pPr algn="just"/>
            <a:endParaRPr lang="en-US" sz="3200" dirty="0">
              <a:solidFill>
                <a:schemeClr val="bg1"/>
              </a:solidFill>
            </a:endParaRPr>
          </a:p>
          <a:p>
            <a:pPr algn="just"/>
            <a:endParaRPr lang="en-US" sz="3200" dirty="0" smtClean="0">
              <a:solidFill>
                <a:schemeClr val="bg1"/>
              </a:solidFill>
            </a:endParaRPr>
          </a:p>
          <a:p>
            <a:pPr algn="just"/>
            <a:endParaRPr lang="en-US" sz="3200" dirty="0">
              <a:solidFill>
                <a:schemeClr val="bg1"/>
              </a:solidFill>
            </a:endParaRPr>
          </a:p>
        </p:txBody>
      </p:sp>
    </p:spTree>
    <p:extLst>
      <p:ext uri="{BB962C8B-B14F-4D97-AF65-F5344CB8AC3E}">
        <p14:creationId xmlns:p14="http://schemas.microsoft.com/office/powerpoint/2010/main" val="4986515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sz="4000" b="1" dirty="0" smtClean="0">
                <a:solidFill>
                  <a:srgbClr val="212879"/>
                </a:solidFill>
                <a:latin typeface="Proxima Nova" charset="0"/>
                <a:ea typeface="Proxima Nova" charset="0"/>
                <a:cs typeface="Proxima Nova" charset="0"/>
              </a:rPr>
              <a:t>New actors</a:t>
            </a:r>
            <a:endParaRPr lang="en-GB" sz="4000" b="1" dirty="0">
              <a:solidFill>
                <a:srgbClr val="212879"/>
              </a:solidFill>
              <a:latin typeface="Proxima Nova" charset="0"/>
              <a:ea typeface="Proxima Nova" charset="0"/>
              <a:cs typeface="Proxima Nova" charset="0"/>
            </a:endParaRPr>
          </a:p>
        </p:txBody>
      </p:sp>
      <p:sp>
        <p:nvSpPr>
          <p:cNvPr id="3" name="Espace réservé du contenu 2"/>
          <p:cNvSpPr>
            <a:spLocks noGrp="1"/>
          </p:cNvSpPr>
          <p:nvPr>
            <p:ph idx="1"/>
          </p:nvPr>
        </p:nvSpPr>
        <p:spPr>
          <a:xfrm>
            <a:off x="838200" y="2193394"/>
            <a:ext cx="5629977" cy="4208633"/>
          </a:xfrm>
        </p:spPr>
        <p:txBody>
          <a:bodyPr>
            <a:normAutofit/>
          </a:bodyPr>
          <a:lstStyle/>
          <a:p>
            <a:pPr marL="0" indent="0">
              <a:buNone/>
            </a:pPr>
            <a:r>
              <a:rPr lang="en-GB" dirty="0" smtClean="0"/>
              <a:t>Mark Post: in-vitro meat</a:t>
            </a:r>
          </a:p>
        </p:txBody>
      </p:sp>
      <p:pic>
        <p:nvPicPr>
          <p:cNvPr id="1028" name="Picture 4" descr="https://upload.wikimedia.org/wikipedia/commons/e/e0/Minced_beef_meat_cow_cattle_shadow.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71787" y="1360830"/>
            <a:ext cx="2468452" cy="152845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lepoint.fr/images/2014/04/18/cultured-beef-2585866-jpg_2226754_660x2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90" y="3848542"/>
            <a:ext cx="4225348" cy="1798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93986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sz="4000" b="1" dirty="0" smtClean="0">
                <a:solidFill>
                  <a:srgbClr val="212879"/>
                </a:solidFill>
                <a:latin typeface="Proxima Nova" charset="0"/>
                <a:ea typeface="Proxima Nova" charset="0"/>
                <a:cs typeface="Proxima Nova" charset="0"/>
              </a:rPr>
              <a:t>New actors</a:t>
            </a:r>
            <a:endParaRPr lang="en-GB" sz="4000" b="1" dirty="0">
              <a:solidFill>
                <a:srgbClr val="212879"/>
              </a:solidFill>
              <a:latin typeface="Proxima Nova" charset="0"/>
              <a:ea typeface="Proxima Nova" charset="0"/>
              <a:cs typeface="Proxima Nova" charset="0"/>
            </a:endParaRPr>
          </a:p>
        </p:txBody>
      </p:sp>
      <p:sp>
        <p:nvSpPr>
          <p:cNvPr id="3" name="Espace réservé du contenu 2"/>
          <p:cNvSpPr>
            <a:spLocks noGrp="1"/>
          </p:cNvSpPr>
          <p:nvPr>
            <p:ph idx="1"/>
          </p:nvPr>
        </p:nvSpPr>
        <p:spPr>
          <a:xfrm>
            <a:off x="838200" y="2193394"/>
            <a:ext cx="5629977" cy="4208633"/>
          </a:xfrm>
        </p:spPr>
        <p:txBody>
          <a:bodyPr>
            <a:normAutofit/>
          </a:bodyPr>
          <a:lstStyle/>
          <a:p>
            <a:pPr marL="0" indent="0">
              <a:buNone/>
            </a:pPr>
            <a:r>
              <a:rPr lang="en-GB" dirty="0" smtClean="0"/>
              <a:t>Mark Post: in-vitro meat</a:t>
            </a:r>
          </a:p>
        </p:txBody>
      </p:sp>
      <p:pic>
        <p:nvPicPr>
          <p:cNvPr id="1028" name="Picture 4" descr="https://upload.wikimedia.org/wikipedia/commons/e/e0/Minced_beef_meat_cow_cattle_shadow.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71787" y="1360830"/>
            <a:ext cx="2468452" cy="152845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lepoint.fr/images/2014/04/18/cultured-beef-2585866-jpg_2226754_660x2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90" y="3848542"/>
            <a:ext cx="4225348" cy="17989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www.greenchallenge.info/images/nominees/2015/producten/Muufri_product.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08441" y="2889283"/>
            <a:ext cx="2383464" cy="3717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204698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sz="4000" b="1" dirty="0" smtClean="0">
                <a:solidFill>
                  <a:srgbClr val="212879"/>
                </a:solidFill>
                <a:latin typeface="Proxima Nova" charset="0"/>
                <a:ea typeface="Proxima Nova" charset="0"/>
                <a:cs typeface="Proxima Nova" charset="0"/>
              </a:rPr>
              <a:t>New actors</a:t>
            </a:r>
            <a:endParaRPr lang="en-GB" sz="4000" b="1" dirty="0">
              <a:solidFill>
                <a:srgbClr val="212879"/>
              </a:solidFill>
              <a:latin typeface="Proxima Nova" charset="0"/>
              <a:ea typeface="Proxima Nova" charset="0"/>
              <a:cs typeface="Proxima Nova" charset="0"/>
            </a:endParaRPr>
          </a:p>
        </p:txBody>
      </p:sp>
      <p:sp>
        <p:nvSpPr>
          <p:cNvPr id="3" name="Espace réservé du contenu 2"/>
          <p:cNvSpPr>
            <a:spLocks noGrp="1"/>
          </p:cNvSpPr>
          <p:nvPr>
            <p:ph idx="1"/>
          </p:nvPr>
        </p:nvSpPr>
        <p:spPr>
          <a:xfrm>
            <a:off x="838200" y="2193394"/>
            <a:ext cx="5629977" cy="4208633"/>
          </a:xfrm>
        </p:spPr>
        <p:txBody>
          <a:bodyPr>
            <a:normAutofit/>
          </a:bodyPr>
          <a:lstStyle/>
          <a:p>
            <a:pPr marL="0" indent="0">
              <a:buNone/>
            </a:pPr>
            <a:r>
              <a:rPr lang="en-GB" dirty="0" smtClean="0"/>
              <a:t>Mark Post: in-vitro meat</a:t>
            </a:r>
          </a:p>
        </p:txBody>
      </p:sp>
      <p:pic>
        <p:nvPicPr>
          <p:cNvPr id="1028" name="Picture 4" descr="https://upload.wikimedia.org/wikipedia/commons/e/e0/Minced_beef_meat_cow_cattle_shadow.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71787" y="1360830"/>
            <a:ext cx="2468452" cy="152845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lepoint.fr/images/2014/04/18/cultured-beef-2585866-jpg_2226754_660x2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90" y="3848542"/>
            <a:ext cx="4225348" cy="17989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www.greenchallenge.info/images/nominees/2015/producten/Muufri_product.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08441" y="2889283"/>
            <a:ext cx="2383464" cy="371749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d3n8a8pro7vhmx.cloudfront.net/newharvest/pages/51/attachments/original/1447871092/darson-du-horn.jpg?144787109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6603" r="21937"/>
          <a:stretch/>
        </p:blipFill>
        <p:spPr bwMode="auto">
          <a:xfrm>
            <a:off x="9082239" y="3317226"/>
            <a:ext cx="2435191" cy="3154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42052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838200" y="365125"/>
            <a:ext cx="10515600" cy="1325563"/>
          </a:xfrm>
        </p:spPr>
        <p:txBody>
          <a:bodyPr>
            <a:normAutofit/>
          </a:bodyPr>
          <a:lstStyle/>
          <a:p>
            <a:r>
              <a:rPr lang="en-GB" sz="4000" b="1" dirty="0" smtClean="0">
                <a:solidFill>
                  <a:srgbClr val="212879"/>
                </a:solidFill>
                <a:latin typeface="Proxima Nova" charset="0"/>
                <a:ea typeface="Proxima Nova" charset="0"/>
                <a:cs typeface="Proxima Nova" charset="0"/>
              </a:rPr>
              <a:t>New actors</a:t>
            </a:r>
            <a:endParaRPr lang="en-GB" sz="4000" b="1" dirty="0">
              <a:solidFill>
                <a:srgbClr val="212879"/>
              </a:solidFill>
              <a:latin typeface="Proxima Nova" charset="0"/>
              <a:ea typeface="Proxima Nova" charset="0"/>
              <a:cs typeface="Proxima Nova" charset="0"/>
            </a:endParaRPr>
          </a:p>
        </p:txBody>
      </p:sp>
      <p:pic>
        <p:nvPicPr>
          <p:cNvPr id="4098" name="Picture 2" descr="http://assets.inhabitots.com/wp-content/uploads/2016/05/Leka-on-dock-happy-face-pink-ligh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892" y="1690688"/>
            <a:ext cx="3057223" cy="203750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media.treehugger.com/assets/images/2015/04/biocarbon-drone.jpg.650x0_q70_crop-sma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5938" y="1666998"/>
            <a:ext cx="3299734" cy="219813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plumelabsfr.files.wordpress.com/2016/03/pigeons-casing.jpg?w=750&amp;h=422&amp;crop=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892" y="4344883"/>
            <a:ext cx="4134746" cy="2326484"/>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s://pbs.twimg.com/media/CPhVH7EWgAALPe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56328" y="4344883"/>
            <a:ext cx="3959172" cy="2230334"/>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Résultat de recherche d'images pour &quot;agricool&quo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64478" y="1643307"/>
            <a:ext cx="3335422" cy="22218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0023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838200" y="365125"/>
            <a:ext cx="10515600" cy="1325563"/>
          </a:xfrm>
        </p:spPr>
        <p:txBody>
          <a:bodyPr>
            <a:normAutofit/>
          </a:bodyPr>
          <a:lstStyle/>
          <a:p>
            <a:r>
              <a:rPr lang="en-GB" sz="4000" b="1" dirty="0" smtClean="0">
                <a:solidFill>
                  <a:srgbClr val="212879"/>
                </a:solidFill>
                <a:latin typeface="Proxima Nova" charset="0"/>
                <a:ea typeface="Proxima Nova" charset="0"/>
                <a:cs typeface="Proxima Nova" charset="0"/>
              </a:rPr>
              <a:t>New actors</a:t>
            </a:r>
            <a:endParaRPr lang="en-GB" sz="4000" b="1" dirty="0">
              <a:solidFill>
                <a:srgbClr val="212879"/>
              </a:solidFill>
              <a:latin typeface="Proxima Nova" charset="0"/>
              <a:ea typeface="Proxima Nova" charset="0"/>
              <a:cs typeface="Proxima Nova" charset="0"/>
            </a:endParaRPr>
          </a:p>
        </p:txBody>
      </p:sp>
      <p:pic>
        <p:nvPicPr>
          <p:cNvPr id="4098" name="Picture 2" descr="http://assets.inhabitots.com/wp-content/uploads/2016/05/Leka-on-dock-happy-face-pink-ligh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892" y="1690688"/>
            <a:ext cx="3057223" cy="203750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media.treehugger.com/assets/images/2015/04/biocarbon-drone.jpg.650x0_q70_crop-sma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5938" y="1666998"/>
            <a:ext cx="3299734" cy="219813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plumelabsfr.files.wordpress.com/2016/03/pigeons-casing.jpg?w=750&amp;h=422&amp;crop=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892" y="4344883"/>
            <a:ext cx="4134746" cy="2326484"/>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s://pbs.twimg.com/media/CPhVH7EWgAALPe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56328" y="4344883"/>
            <a:ext cx="3959172" cy="2230334"/>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Résultat de recherche d'images pour &quot;agricool&quo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64478" y="1643307"/>
            <a:ext cx="3335422" cy="222182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andrewzimmern.com/wp-content/uploads/2013/12/HamptonCreekFoods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76575" y="2557842"/>
            <a:ext cx="4318459" cy="3010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2471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r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smtClean="0">
                <a:solidFill>
                  <a:srgbClr val="212879"/>
                </a:solidFill>
                <a:latin typeface="Proxima Nova" charset="0"/>
                <a:ea typeface="Proxima Nova" charset="0"/>
                <a:cs typeface="Proxima Nova" charset="0"/>
              </a:rPr>
              <a:t>New actors</a:t>
            </a:r>
            <a:endParaRPr lang="en-GB" sz="4000" b="1" dirty="0">
              <a:solidFill>
                <a:srgbClr val="212879"/>
              </a:solidFill>
              <a:latin typeface="Proxima Nova" charset="0"/>
              <a:ea typeface="Proxima Nova" charset="0"/>
              <a:cs typeface="Proxima Nova" charset="0"/>
            </a:endParaRPr>
          </a:p>
        </p:txBody>
      </p:sp>
      <p:pic>
        <p:nvPicPr>
          <p:cNvPr id="1026" name="Picture 2" descr="http://www.herault-tribune.com/rep/rep_article/2015-05-29_085802_LiloKS-950x3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371" y="1658716"/>
            <a:ext cx="5972175" cy="2200275"/>
          </a:xfrm>
          <a:prstGeom prst="rect">
            <a:avLst/>
          </a:prstGeom>
          <a:noFill/>
          <a:extLst>
            <a:ext uri="{909E8E84-426E-40DD-AFC4-6F175D3DCCD1}">
              <a14:hiddenFill xmlns:a14="http://schemas.microsoft.com/office/drawing/2010/main">
                <a:solidFill>
                  <a:srgbClr val="FFFFFF"/>
                </a:solidFill>
              </a14:hiddenFill>
            </a:ext>
          </a:extLst>
        </p:spPr>
      </p:pic>
      <p:sp>
        <p:nvSpPr>
          <p:cNvPr id="8" name="Espace réservé du contenu 2"/>
          <p:cNvSpPr>
            <a:spLocks noGrp="1"/>
          </p:cNvSpPr>
          <p:nvPr>
            <p:ph idx="1"/>
          </p:nvPr>
        </p:nvSpPr>
        <p:spPr>
          <a:xfrm>
            <a:off x="6946360" y="1850633"/>
            <a:ext cx="5629977" cy="4208633"/>
          </a:xfrm>
        </p:spPr>
        <p:txBody>
          <a:bodyPr>
            <a:normAutofit/>
          </a:bodyPr>
          <a:lstStyle/>
          <a:p>
            <a:pPr marL="0" indent="0">
              <a:buNone/>
            </a:pPr>
            <a:r>
              <a:rPr lang="en-GB" dirty="0" smtClean="0"/>
              <a:t>2015: Prêt à </a:t>
            </a:r>
            <a:r>
              <a:rPr lang="en-GB" dirty="0" err="1" smtClean="0"/>
              <a:t>Pousser</a:t>
            </a:r>
            <a:endParaRPr lang="en-GB" dirty="0" smtClean="0"/>
          </a:p>
        </p:txBody>
      </p:sp>
    </p:spTree>
    <p:extLst>
      <p:ext uri="{BB962C8B-B14F-4D97-AF65-F5344CB8AC3E}">
        <p14:creationId xmlns:p14="http://schemas.microsoft.com/office/powerpoint/2010/main" val="7401022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3"/>
          <a:srcRect l="51275" t="27203" r="6240" b="22798"/>
          <a:stretch/>
        </p:blipFill>
        <p:spPr>
          <a:xfrm>
            <a:off x="456533" y="1452006"/>
            <a:ext cx="5527107" cy="4336606"/>
          </a:xfrm>
          <a:prstGeom prst="rect">
            <a:avLst/>
          </a:prstGeom>
        </p:spPr>
      </p:pic>
      <p:sp>
        <p:nvSpPr>
          <p:cNvPr id="5" name="Titr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smtClean="0">
                <a:solidFill>
                  <a:srgbClr val="212879"/>
                </a:solidFill>
                <a:latin typeface="Proxima Nova" charset="0"/>
                <a:ea typeface="Proxima Nova" charset="0"/>
                <a:cs typeface="Proxima Nova" charset="0"/>
              </a:rPr>
              <a:t>New actors</a:t>
            </a:r>
            <a:endParaRPr lang="en-GB" sz="4000" b="1" dirty="0">
              <a:solidFill>
                <a:srgbClr val="212879"/>
              </a:solidFill>
              <a:latin typeface="Proxima Nova" charset="0"/>
              <a:ea typeface="Proxima Nova" charset="0"/>
              <a:cs typeface="Proxima Nova" charset="0"/>
            </a:endParaRPr>
          </a:p>
        </p:txBody>
      </p:sp>
      <p:pic>
        <p:nvPicPr>
          <p:cNvPr id="6" name="Image 5"/>
          <p:cNvPicPr>
            <a:picLocks noChangeAspect="1"/>
          </p:cNvPicPr>
          <p:nvPr/>
        </p:nvPicPr>
        <p:blipFill rotWithShape="1">
          <a:blip r:embed="rId4"/>
          <a:srcRect l="2433" t="48571" r="4152" b="10000"/>
          <a:stretch/>
        </p:blipFill>
        <p:spPr>
          <a:xfrm>
            <a:off x="4272357" y="4584317"/>
            <a:ext cx="7233843" cy="2138776"/>
          </a:xfrm>
          <a:prstGeom prst="rect">
            <a:avLst/>
          </a:prstGeom>
        </p:spPr>
      </p:pic>
      <p:sp>
        <p:nvSpPr>
          <p:cNvPr id="8" name="Espace réservé du contenu 2"/>
          <p:cNvSpPr>
            <a:spLocks noGrp="1"/>
          </p:cNvSpPr>
          <p:nvPr>
            <p:ph idx="1"/>
          </p:nvPr>
        </p:nvSpPr>
        <p:spPr>
          <a:xfrm>
            <a:off x="6946360" y="1850633"/>
            <a:ext cx="5629977" cy="4208633"/>
          </a:xfrm>
        </p:spPr>
        <p:txBody>
          <a:bodyPr>
            <a:normAutofit/>
          </a:bodyPr>
          <a:lstStyle/>
          <a:p>
            <a:pPr marL="0" indent="0">
              <a:buNone/>
            </a:pPr>
            <a:r>
              <a:rPr lang="en-GB" dirty="0" smtClean="0"/>
              <a:t>2015: Prêt à </a:t>
            </a:r>
            <a:r>
              <a:rPr lang="en-GB" dirty="0" err="1" smtClean="0"/>
              <a:t>Pousser</a:t>
            </a:r>
            <a:endParaRPr lang="en-GB" dirty="0" smtClean="0"/>
          </a:p>
          <a:p>
            <a:pPr marL="0" indent="0">
              <a:buNone/>
            </a:pPr>
            <a:r>
              <a:rPr lang="en-GB" dirty="0" smtClean="0"/>
              <a:t>2016: IKEA</a:t>
            </a:r>
          </a:p>
        </p:txBody>
      </p:sp>
    </p:spTree>
    <p:extLst>
      <p:ext uri="{BB962C8B-B14F-4D97-AF65-F5344CB8AC3E}">
        <p14:creationId xmlns:p14="http://schemas.microsoft.com/office/powerpoint/2010/main" val="39096605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Bibliography</a:t>
            </a:r>
            <a:endParaRPr lang="fr-FR" sz="4000" b="1" dirty="0">
              <a:solidFill>
                <a:srgbClr val="212879"/>
              </a:solidFill>
              <a:latin typeface="Proxima Nova" charset="0"/>
              <a:ea typeface="Proxima Nova" charset="0"/>
              <a:cs typeface="Proxima Nova" charset="0"/>
            </a:endParaRPr>
          </a:p>
        </p:txBody>
      </p:sp>
      <p:pic>
        <p:nvPicPr>
          <p:cNvPr id="12290" name="Picture 2" descr="http://tse1.mm.bing.net/th?id=OIP.M782562fe6147cdd1b5994cfc6a7ea40eo0&amp;pid=15.1&amp;H=234&amp;W=16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74286" y="2923760"/>
            <a:ext cx="1628041" cy="2381010"/>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ecx.images-amazon.com/images/I/51-QeIYwqFL._SX310_BO1,204,203,200_.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49630" y="2775179"/>
            <a:ext cx="1674528" cy="267817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789914" y="2518535"/>
            <a:ext cx="2161803" cy="2988375"/>
          </a:xfrm>
          <a:prstGeom prst="rect">
            <a:avLst/>
          </a:prstGeom>
          <a:noFill/>
          <a:ln w="9525">
            <a:noFill/>
            <a:miter lim="800000"/>
            <a:headEnd/>
            <a:tailEnd/>
          </a:ln>
        </p:spPr>
      </p:pic>
      <p:sp>
        <p:nvSpPr>
          <p:cNvPr id="11" name="ZoneTexte 10"/>
          <p:cNvSpPr txBox="1"/>
          <p:nvPr/>
        </p:nvSpPr>
        <p:spPr>
          <a:xfrm>
            <a:off x="7678201" y="5616631"/>
            <a:ext cx="2385227" cy="954107"/>
          </a:xfrm>
          <a:prstGeom prst="rect">
            <a:avLst/>
          </a:prstGeom>
          <a:noFill/>
        </p:spPr>
        <p:txBody>
          <a:bodyPr wrap="square" rtlCol="0">
            <a:spAutoFit/>
          </a:bodyPr>
          <a:lstStyle/>
          <a:p>
            <a:pPr algn="ctr">
              <a:buClr>
                <a:srgbClr val="00B050"/>
              </a:buClr>
            </a:pPr>
            <a:r>
              <a:rPr lang="fr-FR" sz="2000" dirty="0">
                <a:solidFill>
                  <a:schemeClr val="accent1"/>
                </a:solidFill>
                <a:latin typeface="+mj-lt"/>
              </a:rPr>
              <a:t>2014</a:t>
            </a:r>
            <a:r>
              <a:rPr lang="fr-FR" sz="2000" dirty="0">
                <a:latin typeface="+mj-lt"/>
              </a:rPr>
              <a:t>, </a:t>
            </a:r>
            <a:r>
              <a:rPr lang="fr-FR" dirty="0" err="1"/>
              <a:t>Making</a:t>
            </a:r>
            <a:r>
              <a:rPr lang="fr-FR" dirty="0"/>
              <a:t> Innovation Policy </a:t>
            </a:r>
            <a:r>
              <a:rPr lang="fr-FR" dirty="0" err="1"/>
              <a:t>Work</a:t>
            </a:r>
            <a:endParaRPr lang="fr-FR" dirty="0"/>
          </a:p>
          <a:p>
            <a:pPr algn="ctr">
              <a:buClr>
                <a:srgbClr val="00B050"/>
              </a:buClr>
            </a:pPr>
            <a:r>
              <a:rPr lang="fr-FR" dirty="0" err="1" smtClean="0"/>
              <a:t>Chapter</a:t>
            </a:r>
            <a:r>
              <a:rPr lang="fr-FR" dirty="0" smtClean="0"/>
              <a:t> </a:t>
            </a:r>
            <a:r>
              <a:rPr lang="fr-FR" dirty="0"/>
              <a:t>4</a:t>
            </a:r>
          </a:p>
        </p:txBody>
      </p:sp>
      <p:sp>
        <p:nvSpPr>
          <p:cNvPr id="10" name="Rectangle 9"/>
          <p:cNvSpPr/>
          <p:nvPr/>
        </p:nvSpPr>
        <p:spPr>
          <a:xfrm>
            <a:off x="428968" y="2175212"/>
            <a:ext cx="2732537" cy="39184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Imag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8337" y="1982707"/>
            <a:ext cx="2825866" cy="3996988"/>
          </a:xfrm>
          <a:prstGeom prst="rect">
            <a:avLst/>
          </a:prstGeom>
        </p:spPr>
      </p:pic>
    </p:spTree>
    <p:extLst>
      <p:ext uri="{BB962C8B-B14F-4D97-AF65-F5344CB8AC3E}">
        <p14:creationId xmlns:p14="http://schemas.microsoft.com/office/powerpoint/2010/main" val="235046432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572000" cy="6858693"/>
          </a:xfrm>
          <a:prstGeom prst="rect">
            <a:avLst/>
          </a:prstGeom>
        </p:spPr>
      </p:pic>
      <p:sp>
        <p:nvSpPr>
          <p:cNvPr id="5" name="Sous-titre 2"/>
          <p:cNvSpPr txBox="1">
            <a:spLocks/>
          </p:cNvSpPr>
          <p:nvPr/>
        </p:nvSpPr>
        <p:spPr>
          <a:xfrm>
            <a:off x="4572000" y="1597446"/>
            <a:ext cx="7620000" cy="437369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dirty="0" smtClean="0"/>
              <a:t>On the </a:t>
            </a:r>
            <a:r>
              <a:rPr lang="fr-FR" dirty="0" err="1" smtClean="0"/>
              <a:t>field</a:t>
            </a:r>
            <a:r>
              <a:rPr lang="fr-FR" dirty="0" smtClean="0"/>
              <a:t> </a:t>
            </a:r>
            <a:r>
              <a:rPr lang="fr-FR" dirty="0" err="1" smtClean="0"/>
              <a:t>since</a:t>
            </a:r>
            <a:r>
              <a:rPr lang="fr-FR" dirty="0" smtClean="0"/>
              <a:t> 2012</a:t>
            </a:r>
          </a:p>
          <a:p>
            <a:pPr marL="0" indent="0" algn="ctr">
              <a:buNone/>
            </a:pPr>
            <a:endParaRPr lang="fr-FR" dirty="0"/>
          </a:p>
          <a:p>
            <a:pPr algn="ctr"/>
            <a:r>
              <a:rPr lang="fr-FR" dirty="0" smtClean="0"/>
              <a:t>&gt; 40 </a:t>
            </a:r>
            <a:r>
              <a:rPr lang="fr-FR" dirty="0" err="1" smtClean="0"/>
              <a:t>examples</a:t>
            </a:r>
            <a:r>
              <a:rPr lang="fr-FR" dirty="0" smtClean="0"/>
              <a:t>, case </a:t>
            </a:r>
            <a:r>
              <a:rPr lang="fr-FR" dirty="0" err="1" smtClean="0"/>
              <a:t>studies</a:t>
            </a:r>
            <a:r>
              <a:rPr lang="fr-FR" dirty="0" smtClean="0"/>
              <a:t> and </a:t>
            </a:r>
            <a:r>
              <a:rPr lang="fr-FR" dirty="0" err="1" smtClean="0"/>
              <a:t>experiences</a:t>
            </a:r>
            <a:endParaRPr lang="fr-FR" dirty="0" smtClean="0"/>
          </a:p>
          <a:p>
            <a:pPr algn="ctr"/>
            <a:r>
              <a:rPr lang="fr-FR" dirty="0" smtClean="0"/>
              <a:t>9 interviews </a:t>
            </a:r>
            <a:r>
              <a:rPr lang="fr-FR" dirty="0" err="1" smtClean="0"/>
              <a:t>form</a:t>
            </a:r>
            <a:r>
              <a:rPr lang="fr-FR" dirty="0" smtClean="0"/>
              <a:t> France, Europe, United States, </a:t>
            </a:r>
            <a:r>
              <a:rPr lang="fr-FR" dirty="0" err="1" smtClean="0"/>
              <a:t>Africa</a:t>
            </a:r>
            <a:endParaRPr lang="fr-FR" dirty="0" smtClean="0"/>
          </a:p>
          <a:p>
            <a:pPr marL="0" indent="0" algn="ctr">
              <a:buNone/>
            </a:pPr>
            <a:endParaRPr lang="fr-FR" dirty="0"/>
          </a:p>
          <a:p>
            <a:pPr marL="0" indent="0" algn="ctr">
              <a:buNone/>
            </a:pPr>
            <a:r>
              <a:rPr lang="fr-FR" dirty="0" err="1" smtClean="0"/>
              <a:t>Around</a:t>
            </a:r>
            <a:r>
              <a:rPr lang="fr-FR" dirty="0" smtClean="0"/>
              <a:t> a few questions…</a:t>
            </a:r>
          </a:p>
          <a:p>
            <a:pPr marL="0" indent="0" algn="ctr">
              <a:buNone/>
            </a:pPr>
            <a:r>
              <a:rPr lang="fr-FR" dirty="0" err="1" smtClean="0"/>
              <a:t>Which</a:t>
            </a:r>
            <a:r>
              <a:rPr lang="fr-FR" dirty="0" smtClean="0"/>
              <a:t> impact and </a:t>
            </a:r>
            <a:r>
              <a:rPr lang="fr-FR" dirty="0" err="1" smtClean="0"/>
              <a:t>role</a:t>
            </a:r>
            <a:r>
              <a:rPr lang="fr-FR" dirty="0" smtClean="0"/>
              <a:t> of the </a:t>
            </a:r>
            <a:r>
              <a:rPr lang="fr-FR" dirty="0" err="1" smtClean="0"/>
              <a:t>research</a:t>
            </a:r>
            <a:r>
              <a:rPr lang="fr-FR" dirty="0" smtClean="0"/>
              <a:t> system </a:t>
            </a:r>
            <a:r>
              <a:rPr lang="fr-FR" dirty="0" err="1" smtClean="0"/>
              <a:t>today</a:t>
            </a:r>
            <a:r>
              <a:rPr lang="fr-FR" dirty="0" smtClean="0"/>
              <a:t>? </a:t>
            </a:r>
          </a:p>
          <a:p>
            <a:pPr marL="0" indent="0" algn="ctr">
              <a:buNone/>
            </a:pPr>
            <a:r>
              <a:rPr lang="fr-FR" dirty="0" err="1" smtClean="0"/>
              <a:t>Should</a:t>
            </a:r>
            <a:r>
              <a:rPr lang="fr-FR" dirty="0" smtClean="0"/>
              <a:t> </a:t>
            </a:r>
            <a:r>
              <a:rPr lang="fr-FR" dirty="0" err="1" smtClean="0"/>
              <a:t>it</a:t>
            </a:r>
            <a:r>
              <a:rPr lang="fr-FR" dirty="0" smtClean="0"/>
              <a:t> </a:t>
            </a:r>
            <a:r>
              <a:rPr lang="fr-FR" dirty="0" err="1" smtClean="0"/>
              <a:t>be</a:t>
            </a:r>
            <a:r>
              <a:rPr lang="fr-FR" dirty="0" smtClean="0"/>
              <a:t> </a:t>
            </a:r>
            <a:r>
              <a:rPr lang="fr-FR" dirty="0" err="1" smtClean="0"/>
              <a:t>revamped</a:t>
            </a:r>
            <a:r>
              <a:rPr lang="fr-FR" dirty="0"/>
              <a:t> ?</a:t>
            </a:r>
          </a:p>
          <a:p>
            <a:pPr marL="0" indent="0" algn="ctr">
              <a:buNone/>
            </a:pPr>
            <a:r>
              <a:rPr lang="fr-FR" dirty="0" smtClean="0"/>
              <a:t> Can </a:t>
            </a:r>
            <a:r>
              <a:rPr lang="fr-FR" dirty="0" err="1" smtClean="0"/>
              <a:t>technology</a:t>
            </a:r>
            <a:r>
              <a:rPr lang="fr-FR" dirty="0" smtClean="0"/>
              <a:t> </a:t>
            </a:r>
            <a:r>
              <a:rPr lang="fr-FR" dirty="0" err="1" smtClean="0"/>
              <a:t>answer</a:t>
            </a:r>
            <a:r>
              <a:rPr lang="fr-FR" dirty="0" smtClean="0"/>
              <a:t> </a:t>
            </a:r>
            <a:r>
              <a:rPr lang="fr-FR" dirty="0" err="1" smtClean="0"/>
              <a:t>our</a:t>
            </a:r>
            <a:r>
              <a:rPr lang="fr-FR" dirty="0" smtClean="0"/>
              <a:t> social and </a:t>
            </a:r>
            <a:r>
              <a:rPr lang="fr-FR" dirty="0" err="1" smtClean="0"/>
              <a:t>environmental</a:t>
            </a:r>
            <a:r>
              <a:rPr lang="fr-FR" dirty="0" smtClean="0"/>
              <a:t> issues?</a:t>
            </a:r>
          </a:p>
        </p:txBody>
      </p:sp>
    </p:spTree>
    <p:extLst>
      <p:ext uri="{BB962C8B-B14F-4D97-AF65-F5344CB8AC3E}">
        <p14:creationId xmlns:p14="http://schemas.microsoft.com/office/powerpoint/2010/main" val="50073770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Thank</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you</a:t>
            </a:r>
            <a:r>
              <a:rPr lang="fr-FR" sz="4000" b="1" dirty="0" smtClean="0">
                <a:solidFill>
                  <a:srgbClr val="212879"/>
                </a:solidFill>
                <a:latin typeface="Proxima Nova" charset="0"/>
                <a:ea typeface="Proxima Nova" charset="0"/>
                <a:cs typeface="Proxima Nova" charset="0"/>
              </a:rPr>
              <a:t> for </a:t>
            </a:r>
            <a:r>
              <a:rPr lang="fr-FR" sz="4000" b="1" dirty="0" err="1" smtClean="0">
                <a:solidFill>
                  <a:srgbClr val="212879"/>
                </a:solidFill>
                <a:latin typeface="Proxima Nova" charset="0"/>
                <a:ea typeface="Proxima Nova" charset="0"/>
                <a:cs typeface="Proxima Nova" charset="0"/>
              </a:rPr>
              <a:t>your</a:t>
            </a:r>
            <a:r>
              <a:rPr lang="fr-FR" sz="4000" b="1" dirty="0" smtClean="0">
                <a:solidFill>
                  <a:srgbClr val="212879"/>
                </a:solidFill>
                <a:latin typeface="Proxima Nova" charset="0"/>
                <a:ea typeface="Proxima Nova" charset="0"/>
                <a:cs typeface="Proxima Nova" charset="0"/>
              </a:rPr>
              <a:t> attention!</a:t>
            </a:r>
            <a:endParaRPr lang="fr-FR" sz="4000" b="1" dirty="0">
              <a:solidFill>
                <a:srgbClr val="212879"/>
              </a:solidFill>
              <a:latin typeface="Proxima Nova" charset="0"/>
              <a:ea typeface="Proxima Nova" charset="0"/>
              <a:cs typeface="Proxima Nova" charset="0"/>
            </a:endParaRPr>
          </a:p>
        </p:txBody>
      </p:sp>
      <p:sp>
        <p:nvSpPr>
          <p:cNvPr id="5" name="ZoneTexte 4"/>
          <p:cNvSpPr txBox="1"/>
          <p:nvPr/>
        </p:nvSpPr>
        <p:spPr>
          <a:xfrm>
            <a:off x="3310487" y="3718679"/>
            <a:ext cx="4968552" cy="3139321"/>
          </a:xfrm>
          <a:prstGeom prst="rect">
            <a:avLst/>
          </a:prstGeom>
          <a:noFill/>
        </p:spPr>
        <p:txBody>
          <a:bodyPr wrap="square" rtlCol="0">
            <a:spAutoFit/>
          </a:bodyPr>
          <a:lstStyle/>
          <a:p>
            <a:r>
              <a:rPr lang="fr-FR" dirty="0"/>
              <a:t>SoScience!          </a:t>
            </a:r>
            <a:r>
              <a:rPr lang="fr-FR" dirty="0" smtClean="0"/>
              <a:t>5bis rue </a:t>
            </a:r>
            <a:r>
              <a:rPr lang="fr-FR" dirty="0" err="1" smtClean="0"/>
              <a:t>Jadin</a:t>
            </a:r>
            <a:r>
              <a:rPr lang="fr-FR" dirty="0" smtClean="0"/>
              <a:t>, 75017 </a:t>
            </a:r>
            <a:r>
              <a:rPr lang="fr-FR" dirty="0"/>
              <a:t>Paris</a:t>
            </a:r>
          </a:p>
          <a:p>
            <a:endParaRPr lang="fr-FR" dirty="0"/>
          </a:p>
          <a:p>
            <a:r>
              <a:rPr lang="fr-FR" dirty="0"/>
              <a:t>+33 6 76 59 31 21 – </a:t>
            </a:r>
            <a:r>
              <a:rPr lang="fr-FR" dirty="0" smtClean="0">
                <a:hlinkClick r:id="rId3"/>
              </a:rPr>
              <a:t>melanie.marcel@soscience.org</a:t>
            </a:r>
            <a:endParaRPr lang="fr-FR" dirty="0" smtClean="0"/>
          </a:p>
          <a:p>
            <a:endParaRPr lang="fr-FR" dirty="0"/>
          </a:p>
          <a:p>
            <a:endParaRPr lang="fr-FR" dirty="0"/>
          </a:p>
          <a:p>
            <a:endParaRPr lang="fr-FR" dirty="0"/>
          </a:p>
          <a:p>
            <a:r>
              <a:rPr lang="fr-FR" dirty="0"/>
              <a:t>            @</a:t>
            </a:r>
            <a:r>
              <a:rPr lang="fr-FR" dirty="0" err="1"/>
              <a:t>SoScienceTweet</a:t>
            </a:r>
            <a:r>
              <a:rPr lang="fr-FR" dirty="0"/>
              <a:t> 		/SoScience</a:t>
            </a:r>
          </a:p>
          <a:p>
            <a:endParaRPr lang="fr-FR" dirty="0"/>
          </a:p>
          <a:p>
            <a:endParaRPr lang="fr-FR" dirty="0"/>
          </a:p>
          <a:p>
            <a:endParaRPr lang="fr-FR" dirty="0"/>
          </a:p>
          <a:p>
            <a:pPr algn="ctr"/>
            <a:endParaRPr lang="fr-FR" dirty="0"/>
          </a:p>
        </p:txBody>
      </p:sp>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5450" y="2030432"/>
            <a:ext cx="3618626" cy="1194394"/>
          </a:xfrm>
          <a:prstGeom prst="rect">
            <a:avLst/>
          </a:prstGeom>
        </p:spPr>
      </p:pic>
      <p:pic>
        <p:nvPicPr>
          <p:cNvPr id="7" name="Picture 2" descr="https://g.twimg.com/Twitter_logo_blue.png"/>
          <p:cNvPicPr>
            <a:picLocks noChangeAspect="1" noChangeArrowheads="1"/>
          </p:cNvPicPr>
          <p:nvPr/>
        </p:nvPicPr>
        <p:blipFill>
          <a:blip r:embed="rId5" cstate="print"/>
          <a:srcRect/>
          <a:stretch>
            <a:fillRect/>
          </a:stretch>
        </p:blipFill>
        <p:spPr bwMode="auto">
          <a:xfrm>
            <a:off x="3310487" y="5250898"/>
            <a:ext cx="531428" cy="432048"/>
          </a:xfrm>
          <a:prstGeom prst="rect">
            <a:avLst/>
          </a:prstGeom>
          <a:noFill/>
          <a:effectLst>
            <a:outerShdw blurRad="50800" dist="38100" dir="2700000" algn="tl" rotWithShape="0">
              <a:prstClr val="black">
                <a:alpha val="40000"/>
              </a:prstClr>
            </a:outerShdw>
          </a:effectLst>
        </p:spPr>
      </p:pic>
      <p:pic>
        <p:nvPicPr>
          <p:cNvPr id="8" name="Picture 4" descr="http://img3.wikia.nocookie.net/__cb20130219013954/walkingdead/images/4/44/Facebook_Logo.png"/>
          <p:cNvPicPr>
            <a:picLocks noChangeAspect="1" noChangeArrowheads="1"/>
          </p:cNvPicPr>
          <p:nvPr/>
        </p:nvPicPr>
        <p:blipFill>
          <a:blip r:embed="rId6" cstate="print"/>
          <a:srcRect/>
          <a:stretch>
            <a:fillRect/>
          </a:stretch>
        </p:blipFill>
        <p:spPr bwMode="auto">
          <a:xfrm>
            <a:off x="6406831" y="5178890"/>
            <a:ext cx="504056" cy="504056"/>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188633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a:solidFill>
                  <a:srgbClr val="212879"/>
                </a:solidFill>
                <a:latin typeface="Proxima Nova" charset="0"/>
                <a:ea typeface="Proxima Nova" charset="0"/>
                <a:cs typeface="Proxima Nova" charset="0"/>
              </a:rPr>
              <a:t>« Can </a:t>
            </a:r>
            <a:r>
              <a:rPr lang="fr-FR" sz="3600" b="1" dirty="0" err="1">
                <a:solidFill>
                  <a:srgbClr val="212879"/>
                </a:solidFill>
                <a:latin typeface="Proxima Nova" charset="0"/>
                <a:ea typeface="Proxima Nova" charset="0"/>
                <a:cs typeface="Proxima Nova" charset="0"/>
              </a:rPr>
              <a:t>technology</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solve</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our</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big</a:t>
            </a:r>
            <a:r>
              <a:rPr lang="fr-FR" sz="3600" b="1" dirty="0">
                <a:solidFill>
                  <a:srgbClr val="212879"/>
                </a:solidFill>
                <a:latin typeface="Proxima Nova" charset="0"/>
                <a:ea typeface="Proxima Nova" charset="0"/>
                <a:cs typeface="Proxima Nova" charset="0"/>
              </a:rPr>
              <a:t> </a:t>
            </a:r>
            <a:r>
              <a:rPr lang="fr-FR" sz="3600" b="1" dirty="0" err="1">
                <a:solidFill>
                  <a:srgbClr val="212879"/>
                </a:solidFill>
                <a:latin typeface="Proxima Nova" charset="0"/>
                <a:ea typeface="Proxima Nova" charset="0"/>
                <a:cs typeface="Proxima Nova" charset="0"/>
              </a:rPr>
              <a:t>problems</a:t>
            </a:r>
            <a:r>
              <a:rPr lang="fr-FR" sz="3600" b="1" dirty="0">
                <a:solidFill>
                  <a:srgbClr val="212879"/>
                </a:solidFill>
                <a:latin typeface="Proxima Nova" charset="0"/>
                <a:ea typeface="Proxima Nova" charset="0"/>
                <a:cs typeface="Proxima Nova" charset="0"/>
              </a:rPr>
              <a:t>? »</a:t>
            </a:r>
          </a:p>
        </p:txBody>
      </p:sp>
      <p:sp>
        <p:nvSpPr>
          <p:cNvPr id="3" name="Espace réservé du contenu 2"/>
          <p:cNvSpPr>
            <a:spLocks noGrp="1"/>
          </p:cNvSpPr>
          <p:nvPr>
            <p:ph idx="1"/>
          </p:nvPr>
        </p:nvSpPr>
        <p:spPr/>
        <p:txBody>
          <a:bodyPr/>
          <a:lstStyle/>
          <a:p>
            <a:pPr marL="0" indent="0">
              <a:buNone/>
            </a:pPr>
            <a:endParaRPr lang="fr-FR" dirty="0" smtClean="0"/>
          </a:p>
          <a:p>
            <a:endParaRPr lang="fr-FR" dirty="0" smtClean="0"/>
          </a:p>
          <a:p>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pic>
        <p:nvPicPr>
          <p:cNvPr id="6" name="Picture 2" descr="C:\Users\Mélanie\Dropbox\SoScience! Corporate\Communication\Conférences\French Tech Safari\jason-pontin-can-technology-solve-our-big-problems1-960x540.jpg"/>
          <p:cNvPicPr>
            <a:picLocks noChangeAspect="1" noChangeArrowheads="1"/>
          </p:cNvPicPr>
          <p:nvPr/>
        </p:nvPicPr>
        <p:blipFill rotWithShape="1">
          <a:blip r:embed="rId3" cstate="print"/>
          <a:srcRect b="20558"/>
          <a:stretch/>
        </p:blipFill>
        <p:spPr bwMode="auto">
          <a:xfrm>
            <a:off x="0" y="1449616"/>
            <a:ext cx="12192000" cy="5448141"/>
          </a:xfrm>
          <a:prstGeom prst="rect">
            <a:avLst/>
          </a:prstGeom>
          <a:noFill/>
        </p:spPr>
      </p:pic>
      <p:sp>
        <p:nvSpPr>
          <p:cNvPr id="5" name="Rectangle 4"/>
          <p:cNvSpPr/>
          <p:nvPr/>
        </p:nvSpPr>
        <p:spPr>
          <a:xfrm>
            <a:off x="0" y="1463560"/>
            <a:ext cx="12192000" cy="5786199"/>
          </a:xfrm>
          <a:prstGeom prst="rect">
            <a:avLst/>
          </a:prstGeom>
          <a:solidFill>
            <a:schemeClr val="tx1">
              <a:alpha val="20000"/>
            </a:schemeClr>
          </a:solidFill>
        </p:spPr>
        <p:txBody>
          <a:bodyPr wrap="square">
            <a:spAutoFit/>
          </a:bodyPr>
          <a:lstStyle/>
          <a:p>
            <a:pPr algn="just"/>
            <a:r>
              <a:rPr lang="en-US" sz="3200" dirty="0" smtClean="0">
                <a:solidFill>
                  <a:schemeClr val="bg1"/>
                </a:solidFill>
              </a:rPr>
              <a:t>“The early 20th </a:t>
            </a:r>
            <a:r>
              <a:rPr lang="en-US" sz="3200" dirty="0">
                <a:solidFill>
                  <a:schemeClr val="bg1"/>
                </a:solidFill>
              </a:rPr>
              <a:t>century produced the assembly </a:t>
            </a:r>
            <a:r>
              <a:rPr lang="en-US" sz="3200" dirty="0" smtClean="0">
                <a:solidFill>
                  <a:schemeClr val="bg1"/>
                </a:solidFill>
              </a:rPr>
              <a:t>line, the </a:t>
            </a:r>
            <a:r>
              <a:rPr lang="en-US" sz="3200" dirty="0">
                <a:solidFill>
                  <a:schemeClr val="bg1"/>
                </a:solidFill>
              </a:rPr>
              <a:t>airplane</a:t>
            </a:r>
            <a:r>
              <a:rPr lang="en-US" sz="3200" dirty="0" smtClean="0">
                <a:solidFill>
                  <a:schemeClr val="bg1"/>
                </a:solidFill>
              </a:rPr>
              <a:t>, penicillin, a </a:t>
            </a:r>
            <a:r>
              <a:rPr lang="en-US" sz="3200" dirty="0">
                <a:solidFill>
                  <a:schemeClr val="bg1"/>
                </a:solidFill>
              </a:rPr>
              <a:t>vaccine for tuberculosis. </a:t>
            </a:r>
            <a:r>
              <a:rPr lang="en-US" sz="3200" dirty="0" smtClean="0">
                <a:solidFill>
                  <a:schemeClr val="bg1"/>
                </a:solidFill>
              </a:rPr>
              <a:t>Polio </a:t>
            </a:r>
            <a:r>
              <a:rPr lang="en-US" sz="3200" dirty="0">
                <a:solidFill>
                  <a:schemeClr val="bg1"/>
                </a:solidFill>
              </a:rPr>
              <a:t>was eradicated and smallpox eliminated. </a:t>
            </a:r>
            <a:endParaRPr lang="en-US" sz="3200" dirty="0" smtClean="0">
              <a:solidFill>
                <a:schemeClr val="bg1"/>
              </a:solidFill>
            </a:endParaRPr>
          </a:p>
          <a:p>
            <a:pPr algn="just"/>
            <a:r>
              <a:rPr lang="en-US" sz="1100" dirty="0" smtClean="0">
                <a:solidFill>
                  <a:schemeClr val="bg1"/>
                </a:solidFill>
              </a:rPr>
              <a:t> </a:t>
            </a:r>
          </a:p>
          <a:p>
            <a:pPr algn="just"/>
            <a:endParaRPr lang="en-US" sz="1100" dirty="0">
              <a:solidFill>
                <a:schemeClr val="bg1"/>
              </a:solidFill>
            </a:endParaRPr>
          </a:p>
          <a:p>
            <a:pPr algn="just"/>
            <a:r>
              <a:rPr lang="en-US" sz="3200" dirty="0">
                <a:solidFill>
                  <a:schemeClr val="bg1"/>
                </a:solidFill>
              </a:rPr>
              <a:t>[…] Blithe optimism about technology's powers has evaporated as big problems we had imagined technology would </a:t>
            </a:r>
            <a:r>
              <a:rPr lang="en-US" sz="3200" dirty="0" smtClean="0">
                <a:solidFill>
                  <a:schemeClr val="bg1"/>
                </a:solidFill>
              </a:rPr>
              <a:t>solve (going </a:t>
            </a:r>
            <a:r>
              <a:rPr lang="en-US" sz="3200" dirty="0">
                <a:solidFill>
                  <a:schemeClr val="bg1"/>
                </a:solidFill>
              </a:rPr>
              <a:t>to Mars, creating clean energy, curing cancer, or feeding the </a:t>
            </a:r>
            <a:r>
              <a:rPr lang="en-US" sz="3200" dirty="0" smtClean="0">
                <a:solidFill>
                  <a:schemeClr val="bg1"/>
                </a:solidFill>
              </a:rPr>
              <a:t>world) </a:t>
            </a:r>
            <a:r>
              <a:rPr lang="en-US" sz="3200" dirty="0">
                <a:solidFill>
                  <a:schemeClr val="bg1"/>
                </a:solidFill>
              </a:rPr>
              <a:t>have come to seem intractably hard</a:t>
            </a:r>
            <a:r>
              <a:rPr lang="en-US" sz="3200" dirty="0" smtClean="0">
                <a:solidFill>
                  <a:schemeClr val="bg1"/>
                </a:solidFill>
              </a:rPr>
              <a:t>.</a:t>
            </a:r>
          </a:p>
          <a:p>
            <a:pPr algn="just"/>
            <a:r>
              <a:rPr lang="en-US" sz="1400" dirty="0" smtClean="0">
                <a:solidFill>
                  <a:schemeClr val="bg1"/>
                </a:solidFill>
              </a:rPr>
              <a:t> </a:t>
            </a:r>
          </a:p>
          <a:p>
            <a:pPr algn="just"/>
            <a:endParaRPr lang="en-US" sz="1400" dirty="0">
              <a:solidFill>
                <a:schemeClr val="bg1"/>
              </a:solidFill>
            </a:endParaRPr>
          </a:p>
          <a:p>
            <a:pPr algn="just"/>
            <a:r>
              <a:rPr lang="en-US" sz="3200" dirty="0">
                <a:solidFill>
                  <a:schemeClr val="bg1"/>
                </a:solidFill>
              </a:rPr>
              <a:t>[…] "Something happened to our capacity to solve big problems with technology" has become a </a:t>
            </a:r>
            <a:r>
              <a:rPr lang="en-US" sz="3200" dirty="0" smtClean="0">
                <a:solidFill>
                  <a:schemeClr val="bg1"/>
                </a:solidFill>
              </a:rPr>
              <a:t>commonplace.”</a:t>
            </a:r>
          </a:p>
          <a:p>
            <a:pPr algn="just"/>
            <a:endParaRPr lang="en-US" sz="3200" dirty="0">
              <a:solidFill>
                <a:schemeClr val="bg1"/>
              </a:solidFill>
            </a:endParaRPr>
          </a:p>
        </p:txBody>
      </p:sp>
    </p:spTree>
    <p:extLst>
      <p:ext uri="{BB962C8B-B14F-4D97-AF65-F5344CB8AC3E}">
        <p14:creationId xmlns:p14="http://schemas.microsoft.com/office/powerpoint/2010/main" val="188450504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0" descr="http://ec.europa.eu/wel/template-2012/images/logo/logo_en.gif"/>
          <p:cNvPicPr>
            <a:picLocks noChangeAspect="1" noChangeArrowheads="1"/>
          </p:cNvPicPr>
          <p:nvPr/>
        </p:nvPicPr>
        <p:blipFill>
          <a:blip r:embed="rId3" cstate="print"/>
          <a:srcRect/>
          <a:stretch>
            <a:fillRect/>
          </a:stretch>
        </p:blipFill>
        <p:spPr bwMode="auto">
          <a:xfrm>
            <a:off x="3401648" y="4210850"/>
            <a:ext cx="1728192" cy="1195668"/>
          </a:xfrm>
          <a:prstGeom prst="rect">
            <a:avLst/>
          </a:prstGeom>
          <a:noFill/>
        </p:spPr>
      </p:pic>
      <p:pic>
        <p:nvPicPr>
          <p:cNvPr id="7" name="Picture 20" descr="http://consultandcoachforacause.com/wp-content/uploads/2013/12/ashoka_logo.p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165040" y="1754742"/>
            <a:ext cx="2160240" cy="1620180"/>
          </a:xfrm>
          <a:prstGeom prst="rect">
            <a:avLst/>
          </a:prstGeom>
          <a:noFill/>
        </p:spPr>
      </p:pic>
      <p:sp>
        <p:nvSpPr>
          <p:cNvPr id="9" name="ZoneTexte 8"/>
          <p:cNvSpPr txBox="1"/>
          <p:nvPr/>
        </p:nvSpPr>
        <p:spPr>
          <a:xfrm>
            <a:off x="2805000" y="3133927"/>
            <a:ext cx="2880320" cy="338554"/>
          </a:xfrm>
          <a:prstGeom prst="rect">
            <a:avLst/>
          </a:prstGeom>
          <a:noFill/>
        </p:spPr>
        <p:txBody>
          <a:bodyPr wrap="square" rtlCol="0">
            <a:spAutoFit/>
          </a:bodyPr>
          <a:lstStyle/>
          <a:p>
            <a:pPr algn="ctr"/>
            <a:r>
              <a:rPr lang="fr-FR" sz="1600" i="1" dirty="0" err="1" smtClean="0">
                <a:solidFill>
                  <a:prstClr val="black"/>
                </a:solidFill>
                <a:latin typeface="Calibri"/>
              </a:rPr>
              <a:t>Named</a:t>
            </a:r>
            <a:r>
              <a:rPr lang="fr-FR" sz="1600" i="1" dirty="0" smtClean="0">
                <a:solidFill>
                  <a:prstClr val="black"/>
                </a:solidFill>
                <a:latin typeface="Calibri"/>
              </a:rPr>
              <a:t> </a:t>
            </a:r>
            <a:r>
              <a:rPr lang="fr-FR" sz="1600" i="1" dirty="0">
                <a:solidFill>
                  <a:prstClr val="black"/>
                </a:solidFill>
                <a:latin typeface="Calibri"/>
              </a:rPr>
              <a:t>Ashoka Changemaker</a:t>
            </a:r>
          </a:p>
        </p:txBody>
      </p:sp>
      <p:sp>
        <p:nvSpPr>
          <p:cNvPr id="13" name="ZoneTexte 12"/>
          <p:cNvSpPr txBox="1"/>
          <p:nvPr/>
        </p:nvSpPr>
        <p:spPr>
          <a:xfrm>
            <a:off x="2681568" y="5362996"/>
            <a:ext cx="3168352" cy="584775"/>
          </a:xfrm>
          <a:prstGeom prst="rect">
            <a:avLst/>
          </a:prstGeom>
          <a:noFill/>
        </p:spPr>
        <p:txBody>
          <a:bodyPr wrap="square" rtlCol="0">
            <a:spAutoFit/>
          </a:bodyPr>
          <a:lstStyle/>
          <a:p>
            <a:pPr algn="ctr"/>
            <a:r>
              <a:rPr lang="fr-FR" sz="1600" i="1" dirty="0" smtClean="0">
                <a:solidFill>
                  <a:prstClr val="black"/>
                </a:solidFill>
                <a:latin typeface="Calibri"/>
              </a:rPr>
              <a:t>Science and society expert for the </a:t>
            </a:r>
            <a:r>
              <a:rPr lang="fr-FR" sz="1600" i="1" dirty="0" err="1" smtClean="0">
                <a:solidFill>
                  <a:prstClr val="black"/>
                </a:solidFill>
                <a:latin typeface="Calibri"/>
              </a:rPr>
              <a:t>European</a:t>
            </a:r>
            <a:r>
              <a:rPr lang="fr-FR" sz="1600" i="1" dirty="0" smtClean="0">
                <a:solidFill>
                  <a:prstClr val="black"/>
                </a:solidFill>
                <a:latin typeface="Calibri"/>
              </a:rPr>
              <a:t> Commission</a:t>
            </a:r>
            <a:endParaRPr lang="fr-FR" sz="1600" i="1" dirty="0">
              <a:solidFill>
                <a:prstClr val="black"/>
              </a:solidFill>
              <a:latin typeface="Calibri"/>
            </a:endParaRPr>
          </a:p>
        </p:txBody>
      </p:sp>
      <p:pic>
        <p:nvPicPr>
          <p:cNvPr id="10" name="Picture 2" descr="https://media.licdn.com/media/p/3/005/075/382/1e583ba.png"/>
          <p:cNvPicPr>
            <a:picLocks noChangeAspect="1" noChangeArrowheads="1"/>
          </p:cNvPicPr>
          <p:nvPr/>
        </p:nvPicPr>
        <p:blipFill>
          <a:blip r:embed="rId5" cstate="print"/>
          <a:srcRect l="18675" r="20471"/>
          <a:stretch>
            <a:fillRect/>
          </a:stretch>
        </p:blipFill>
        <p:spPr bwMode="auto">
          <a:xfrm>
            <a:off x="7041962" y="4393361"/>
            <a:ext cx="1852495" cy="1013157"/>
          </a:xfrm>
          <a:prstGeom prst="rect">
            <a:avLst/>
          </a:prstGeom>
          <a:noFill/>
        </p:spPr>
      </p:pic>
      <p:sp>
        <p:nvSpPr>
          <p:cNvPr id="11" name="ZoneTexte 9"/>
          <p:cNvSpPr txBox="1"/>
          <p:nvPr/>
        </p:nvSpPr>
        <p:spPr>
          <a:xfrm>
            <a:off x="6960096" y="5475701"/>
            <a:ext cx="2016224" cy="584775"/>
          </a:xfrm>
          <a:prstGeom prst="rect">
            <a:avLst/>
          </a:prstGeom>
          <a:noFill/>
        </p:spPr>
        <p:txBody>
          <a:bodyPr wrap="square" rtlCol="0">
            <a:spAutoFit/>
          </a:bodyPr>
          <a:lstStyle/>
          <a:p>
            <a:pPr algn="ctr"/>
            <a:r>
              <a:rPr lang="fr-FR" sz="1600" i="1" dirty="0" smtClean="0">
                <a:solidFill>
                  <a:prstClr val="black"/>
                </a:solidFill>
                <a:latin typeface="Calibri"/>
              </a:rPr>
              <a:t>Positive </a:t>
            </a:r>
            <a:r>
              <a:rPr lang="fr-FR" sz="1600" i="1" dirty="0" err="1" smtClean="0">
                <a:solidFill>
                  <a:prstClr val="black"/>
                </a:solidFill>
                <a:latin typeface="Calibri"/>
              </a:rPr>
              <a:t>Economy</a:t>
            </a:r>
            <a:r>
              <a:rPr lang="fr-FR" sz="1600" i="1" dirty="0" smtClean="0">
                <a:solidFill>
                  <a:prstClr val="black"/>
                </a:solidFill>
                <a:latin typeface="Calibri"/>
              </a:rPr>
              <a:t> </a:t>
            </a:r>
            <a:r>
              <a:rPr lang="fr-FR" sz="1600" i="1" dirty="0" err="1" smtClean="0">
                <a:solidFill>
                  <a:prstClr val="black"/>
                </a:solidFill>
                <a:latin typeface="Calibri"/>
              </a:rPr>
              <a:t>Award</a:t>
            </a:r>
            <a:r>
              <a:rPr lang="fr-FR" sz="1600" i="1" dirty="0" smtClean="0">
                <a:solidFill>
                  <a:prstClr val="black"/>
                </a:solidFill>
                <a:latin typeface="Calibri"/>
              </a:rPr>
              <a:t> </a:t>
            </a:r>
            <a:r>
              <a:rPr lang="fr-FR" sz="1600" i="1" dirty="0">
                <a:solidFill>
                  <a:prstClr val="black"/>
                </a:solidFill>
                <a:latin typeface="Calibri"/>
              </a:rPr>
              <a:t>2014</a:t>
            </a:r>
          </a:p>
        </p:txBody>
      </p:sp>
      <p:pic>
        <p:nvPicPr>
          <p:cNvPr id="12" name="Imag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0922" y="217330"/>
            <a:ext cx="3618626" cy="1194394"/>
          </a:xfrm>
          <a:prstGeom prst="rect">
            <a:avLst/>
          </a:prstGeom>
        </p:spPr>
      </p:pic>
      <p:pic>
        <p:nvPicPr>
          <p:cNvPr id="1026" name="Picture 2" descr="Résultat de recherche d'images pour &quot;echoing green logo&quo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1962" y="1751269"/>
            <a:ext cx="1514653" cy="1345182"/>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p:cNvSpPr txBox="1"/>
          <p:nvPr/>
        </p:nvSpPr>
        <p:spPr>
          <a:xfrm>
            <a:off x="6348941" y="3133927"/>
            <a:ext cx="2880320" cy="338554"/>
          </a:xfrm>
          <a:prstGeom prst="rect">
            <a:avLst/>
          </a:prstGeom>
          <a:noFill/>
        </p:spPr>
        <p:txBody>
          <a:bodyPr wrap="square" rtlCol="0">
            <a:spAutoFit/>
          </a:bodyPr>
          <a:lstStyle/>
          <a:p>
            <a:pPr algn="ctr"/>
            <a:r>
              <a:rPr lang="fr-FR" sz="1600" i="1" dirty="0" err="1" smtClean="0">
                <a:solidFill>
                  <a:prstClr val="black"/>
                </a:solidFill>
                <a:latin typeface="Calibri"/>
              </a:rPr>
              <a:t>Echoing</a:t>
            </a:r>
            <a:r>
              <a:rPr lang="fr-FR" sz="1600" i="1" dirty="0" smtClean="0">
                <a:solidFill>
                  <a:prstClr val="black"/>
                </a:solidFill>
                <a:latin typeface="Calibri"/>
              </a:rPr>
              <a:t> Green </a:t>
            </a:r>
            <a:r>
              <a:rPr lang="fr-FR" sz="1600" i="1" dirty="0" err="1" smtClean="0">
                <a:solidFill>
                  <a:prstClr val="black"/>
                </a:solidFill>
                <a:latin typeface="Calibri"/>
              </a:rPr>
              <a:t>Fellow</a:t>
            </a:r>
            <a:r>
              <a:rPr lang="fr-FR" sz="1600" i="1" dirty="0" smtClean="0">
                <a:solidFill>
                  <a:prstClr val="black"/>
                </a:solidFill>
                <a:latin typeface="Calibri"/>
              </a:rPr>
              <a:t> 2017</a:t>
            </a:r>
            <a:endParaRPr lang="fr-FR" sz="1600" i="1" dirty="0">
              <a:solidFill>
                <a:prstClr val="black"/>
              </a:solidFill>
              <a:latin typeface="Calibri"/>
            </a:endParaRPr>
          </a:p>
        </p:txBody>
      </p:sp>
    </p:spTree>
    <p:extLst>
      <p:ext uri="{BB962C8B-B14F-4D97-AF65-F5344CB8AC3E}">
        <p14:creationId xmlns:p14="http://schemas.microsoft.com/office/powerpoint/2010/main" val="135761994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2513856" y="1770879"/>
            <a:ext cx="7452320" cy="400110"/>
          </a:xfrm>
          <a:prstGeom prst="rect">
            <a:avLst/>
          </a:prstGeom>
          <a:noFill/>
        </p:spPr>
        <p:txBody>
          <a:bodyPr wrap="square" rtlCol="0">
            <a:spAutoFit/>
          </a:bodyPr>
          <a:lstStyle/>
          <a:p>
            <a:pPr algn="ctr"/>
            <a:r>
              <a:rPr lang="fr-FR" sz="2000" b="1" dirty="0" smtClean="0">
                <a:solidFill>
                  <a:schemeClr val="tx2"/>
                </a:solidFill>
                <a:latin typeface="Calibri"/>
              </a:rPr>
              <a:t>Our actions</a:t>
            </a:r>
            <a:endParaRPr lang="fr-FR" sz="2000" b="1" dirty="0">
              <a:solidFill>
                <a:schemeClr val="tx2"/>
              </a:solidFill>
              <a:latin typeface="Calibri"/>
            </a:endParaRPr>
          </a:p>
        </p:txBody>
      </p:sp>
      <p:sp>
        <p:nvSpPr>
          <p:cNvPr id="13" name="ZoneTexte 12"/>
          <p:cNvSpPr txBox="1"/>
          <p:nvPr/>
        </p:nvSpPr>
        <p:spPr>
          <a:xfrm>
            <a:off x="5705737" y="2315203"/>
            <a:ext cx="2880320" cy="646331"/>
          </a:xfrm>
          <a:prstGeom prst="rect">
            <a:avLst/>
          </a:prstGeom>
          <a:noFill/>
        </p:spPr>
        <p:txBody>
          <a:bodyPr wrap="square" rtlCol="0">
            <a:spAutoFit/>
          </a:bodyPr>
          <a:lstStyle/>
          <a:p>
            <a:pPr algn="ctr"/>
            <a:r>
              <a:rPr lang="fr-FR" sz="1200" dirty="0" smtClean="0">
                <a:solidFill>
                  <a:prstClr val="black"/>
                </a:solidFill>
                <a:latin typeface="Calibri"/>
              </a:rPr>
              <a:t>First multi-</a:t>
            </a:r>
            <a:r>
              <a:rPr lang="fr-FR" sz="1200" dirty="0" err="1" smtClean="0">
                <a:solidFill>
                  <a:prstClr val="black"/>
                </a:solidFill>
                <a:latin typeface="Calibri"/>
              </a:rPr>
              <a:t>actor</a:t>
            </a:r>
            <a:r>
              <a:rPr lang="fr-FR" sz="1200" dirty="0" smtClean="0">
                <a:solidFill>
                  <a:prstClr val="black"/>
                </a:solidFill>
                <a:latin typeface="Calibri"/>
              </a:rPr>
              <a:t> </a:t>
            </a:r>
            <a:r>
              <a:rPr lang="fr-FR" sz="1200" dirty="0" err="1" smtClean="0">
                <a:solidFill>
                  <a:prstClr val="black"/>
                </a:solidFill>
                <a:latin typeface="Calibri"/>
              </a:rPr>
              <a:t>thematic</a:t>
            </a:r>
            <a:r>
              <a:rPr lang="fr-FR" sz="1200" dirty="0" smtClean="0">
                <a:solidFill>
                  <a:prstClr val="black"/>
                </a:solidFill>
                <a:latin typeface="Calibri"/>
              </a:rPr>
              <a:t> program </a:t>
            </a:r>
            <a:r>
              <a:rPr lang="fr-FR" sz="1200" dirty="0" err="1" smtClean="0">
                <a:solidFill>
                  <a:prstClr val="black"/>
                </a:solidFill>
                <a:latin typeface="Calibri"/>
              </a:rPr>
              <a:t>centered</a:t>
            </a:r>
            <a:r>
              <a:rPr lang="fr-FR" sz="1200" dirty="0" smtClean="0">
                <a:solidFill>
                  <a:prstClr val="black"/>
                </a:solidFill>
                <a:latin typeface="Calibri"/>
              </a:rPr>
              <a:t> on </a:t>
            </a:r>
            <a:r>
              <a:rPr lang="fr-FR" sz="1200" dirty="0" err="1" smtClean="0">
                <a:solidFill>
                  <a:prstClr val="black"/>
                </a:solidFill>
                <a:latin typeface="Calibri"/>
              </a:rPr>
              <a:t>Responsible</a:t>
            </a:r>
            <a:r>
              <a:rPr lang="fr-FR" sz="1200" dirty="0" smtClean="0">
                <a:solidFill>
                  <a:prstClr val="black"/>
                </a:solidFill>
                <a:latin typeface="Calibri"/>
              </a:rPr>
              <a:t> Innovation</a:t>
            </a:r>
            <a:endParaRPr lang="fr-FR" sz="1200" dirty="0">
              <a:solidFill>
                <a:prstClr val="black"/>
              </a:solidFill>
              <a:latin typeface="Calibri"/>
            </a:endParaRPr>
          </a:p>
          <a:p>
            <a:pPr algn="ctr"/>
            <a:r>
              <a:rPr lang="fr-FR" sz="1200" i="1" dirty="0" err="1" smtClean="0">
                <a:solidFill>
                  <a:prstClr val="black"/>
                </a:solidFill>
                <a:latin typeface="Calibri"/>
              </a:rPr>
              <a:t>Created</a:t>
            </a:r>
            <a:r>
              <a:rPr lang="fr-FR" sz="1200" i="1" dirty="0" smtClean="0">
                <a:solidFill>
                  <a:prstClr val="black"/>
                </a:solidFill>
                <a:latin typeface="Calibri"/>
              </a:rPr>
              <a:t> by </a:t>
            </a:r>
            <a:r>
              <a:rPr lang="fr-FR" sz="1200" i="1" dirty="0">
                <a:solidFill>
                  <a:prstClr val="black"/>
                </a:solidFill>
                <a:latin typeface="Calibri"/>
              </a:rPr>
              <a:t>SoScience</a:t>
            </a:r>
          </a:p>
        </p:txBody>
      </p:sp>
      <p:sp>
        <p:nvSpPr>
          <p:cNvPr id="14" name="ZoneTexte 13"/>
          <p:cNvSpPr txBox="1"/>
          <p:nvPr/>
        </p:nvSpPr>
        <p:spPr>
          <a:xfrm>
            <a:off x="4223792" y="3430742"/>
            <a:ext cx="2016224" cy="646331"/>
          </a:xfrm>
          <a:prstGeom prst="rect">
            <a:avLst/>
          </a:prstGeom>
          <a:noFill/>
        </p:spPr>
        <p:txBody>
          <a:bodyPr wrap="square" rtlCol="0">
            <a:spAutoFit/>
          </a:bodyPr>
          <a:lstStyle/>
          <a:p>
            <a:pPr algn="ctr"/>
            <a:r>
              <a:rPr lang="fr-FR" sz="1200" dirty="0">
                <a:solidFill>
                  <a:prstClr val="black"/>
                </a:solidFill>
                <a:latin typeface="Calibri"/>
              </a:rPr>
              <a:t>Newsletter Réseau Innovation Responsable</a:t>
            </a:r>
          </a:p>
          <a:p>
            <a:pPr algn="ctr"/>
            <a:r>
              <a:rPr lang="fr-FR" sz="1200" i="1" dirty="0" err="1" smtClean="0">
                <a:solidFill>
                  <a:prstClr val="black"/>
                </a:solidFill>
                <a:latin typeface="Calibri"/>
              </a:rPr>
              <a:t>Launched</a:t>
            </a:r>
            <a:r>
              <a:rPr lang="fr-FR" sz="1200" i="1" dirty="0" smtClean="0">
                <a:solidFill>
                  <a:prstClr val="black"/>
                </a:solidFill>
                <a:latin typeface="Calibri"/>
              </a:rPr>
              <a:t> by </a:t>
            </a:r>
            <a:r>
              <a:rPr lang="fr-FR" sz="1200" i="1" dirty="0">
                <a:solidFill>
                  <a:prstClr val="black"/>
                </a:solidFill>
                <a:latin typeface="Calibri"/>
              </a:rPr>
              <a:t>SoScience</a:t>
            </a:r>
          </a:p>
        </p:txBody>
      </p:sp>
      <p:sp>
        <p:nvSpPr>
          <p:cNvPr id="17" name="ZoneTexte 16"/>
          <p:cNvSpPr txBox="1"/>
          <p:nvPr/>
        </p:nvSpPr>
        <p:spPr>
          <a:xfrm>
            <a:off x="7680176" y="3573017"/>
            <a:ext cx="2339752" cy="646331"/>
          </a:xfrm>
          <a:prstGeom prst="rect">
            <a:avLst/>
          </a:prstGeom>
          <a:noFill/>
        </p:spPr>
        <p:txBody>
          <a:bodyPr wrap="square" rtlCol="0">
            <a:spAutoFit/>
          </a:bodyPr>
          <a:lstStyle/>
          <a:p>
            <a:pPr algn="ctr"/>
            <a:r>
              <a:rPr lang="fr-FR" sz="1200" dirty="0" err="1">
                <a:solidFill>
                  <a:prstClr val="black"/>
                </a:solidFill>
                <a:latin typeface="Calibri"/>
              </a:rPr>
              <a:t>Think</a:t>
            </a:r>
            <a:r>
              <a:rPr lang="fr-FR" sz="1200" dirty="0">
                <a:solidFill>
                  <a:prstClr val="black"/>
                </a:solidFill>
                <a:latin typeface="Calibri"/>
              </a:rPr>
              <a:t>-tank « L’innovation Responsable en Industrie »</a:t>
            </a:r>
          </a:p>
          <a:p>
            <a:pPr algn="ctr"/>
            <a:r>
              <a:rPr lang="fr-FR" sz="1200" i="1" dirty="0" err="1" smtClean="0">
                <a:solidFill>
                  <a:prstClr val="black"/>
                </a:solidFill>
                <a:latin typeface="Calibri"/>
              </a:rPr>
              <a:t>Launched</a:t>
            </a:r>
            <a:r>
              <a:rPr lang="fr-FR" sz="1200" i="1" dirty="0" smtClean="0">
                <a:solidFill>
                  <a:prstClr val="black"/>
                </a:solidFill>
                <a:latin typeface="Calibri"/>
              </a:rPr>
              <a:t> by </a:t>
            </a:r>
            <a:r>
              <a:rPr lang="fr-FR" sz="1200" i="1" dirty="0">
                <a:solidFill>
                  <a:prstClr val="black"/>
                </a:solidFill>
                <a:latin typeface="Calibri"/>
              </a:rPr>
              <a:t>SoScience</a:t>
            </a:r>
          </a:p>
        </p:txBody>
      </p:sp>
      <p:pic>
        <p:nvPicPr>
          <p:cNvPr id="19" name="Picture 10"/>
          <p:cNvPicPr>
            <a:picLocks noChangeAspect="1" noChangeArrowheads="1"/>
          </p:cNvPicPr>
          <p:nvPr/>
        </p:nvPicPr>
        <p:blipFill>
          <a:blip r:embed="rId2" cstate="print"/>
          <a:srcRect l="26578" t="46495" r="39166" b="36495"/>
          <a:stretch>
            <a:fillRect/>
          </a:stretch>
        </p:blipFill>
        <p:spPr bwMode="auto">
          <a:xfrm>
            <a:off x="2639617" y="3501008"/>
            <a:ext cx="1624181" cy="504056"/>
          </a:xfrm>
          <a:prstGeom prst="rect">
            <a:avLst/>
          </a:prstGeom>
          <a:noFill/>
          <a:ln w="9525">
            <a:noFill/>
            <a:miter lim="800000"/>
            <a:headEnd/>
            <a:tailEnd/>
          </a:ln>
        </p:spPr>
      </p:pic>
      <p:pic>
        <p:nvPicPr>
          <p:cNvPr id="20" name="Picture 13" descr="http://www.google.fr/url?source=imglanding&amp;ct=img&amp;q=http://www.up-magazine.info/images/newup3/positive-book.jpg&amp;sa=X&amp;ei=-YJEVeWCAoPmatCrgIgE&amp;ved=0CAkQ8wc&amp;usg=AFQjCNGv5zOkbAJP6wWeFDtbBJX5GUA-qg"/>
          <p:cNvPicPr>
            <a:picLocks noChangeAspect="1" noChangeArrowheads="1"/>
          </p:cNvPicPr>
          <p:nvPr/>
        </p:nvPicPr>
        <p:blipFill>
          <a:blip r:embed="rId3" cstate="print"/>
          <a:srcRect l="24863" t="19515" r="24131" b="8936"/>
          <a:stretch>
            <a:fillRect/>
          </a:stretch>
        </p:blipFill>
        <p:spPr bwMode="auto">
          <a:xfrm>
            <a:off x="6528049" y="3356992"/>
            <a:ext cx="1065175" cy="1008112"/>
          </a:xfrm>
          <a:prstGeom prst="rect">
            <a:avLst/>
          </a:prstGeom>
          <a:noFill/>
        </p:spPr>
      </p:pic>
      <p:pic>
        <p:nvPicPr>
          <p:cNvPr id="21" name="Picture 21" descr="http://www.google.fr/url?source=imglanding&amp;ct=img&amp;q=http://impact-day.essec.fr/wp-content/uploads/2015/02/Diateino-300x94.jpg&amp;sa=X&amp;ei=dINEVauuFsPTUcysgVg&amp;ved=0CAkQ8wc&amp;usg=AFQjCNF73uzbj2IA3Bs6l_E0QPFvtwbh_Q"/>
          <p:cNvPicPr>
            <a:picLocks noChangeAspect="1" noChangeArrowheads="1"/>
          </p:cNvPicPr>
          <p:nvPr/>
        </p:nvPicPr>
        <p:blipFill>
          <a:blip r:embed="rId4" cstate="print"/>
          <a:srcRect/>
          <a:stretch>
            <a:fillRect/>
          </a:stretch>
        </p:blipFill>
        <p:spPr bwMode="auto">
          <a:xfrm>
            <a:off x="2711624" y="4437112"/>
            <a:ext cx="1368152" cy="428688"/>
          </a:xfrm>
          <a:prstGeom prst="rect">
            <a:avLst/>
          </a:prstGeom>
          <a:noFill/>
        </p:spPr>
      </p:pic>
      <p:sp>
        <p:nvSpPr>
          <p:cNvPr id="22" name="ZoneTexte 21"/>
          <p:cNvSpPr txBox="1"/>
          <p:nvPr/>
        </p:nvSpPr>
        <p:spPr>
          <a:xfrm>
            <a:off x="4223792" y="4581129"/>
            <a:ext cx="5256584" cy="276999"/>
          </a:xfrm>
          <a:prstGeom prst="rect">
            <a:avLst/>
          </a:prstGeom>
          <a:noFill/>
        </p:spPr>
        <p:txBody>
          <a:bodyPr wrap="square" rtlCol="0">
            <a:spAutoFit/>
          </a:bodyPr>
          <a:lstStyle/>
          <a:p>
            <a:pPr algn="ctr"/>
            <a:r>
              <a:rPr lang="fr-FR" sz="1200" dirty="0" smtClean="0">
                <a:solidFill>
                  <a:prstClr val="black"/>
                </a:solidFill>
                <a:latin typeface="Calibri"/>
              </a:rPr>
              <a:t>«</a:t>
            </a:r>
            <a:r>
              <a:rPr lang="fr-FR" sz="1200" dirty="0">
                <a:solidFill>
                  <a:prstClr val="black"/>
                </a:solidFill>
                <a:latin typeface="Calibri"/>
              </a:rPr>
              <a:t> </a:t>
            </a:r>
            <a:r>
              <a:rPr lang="fr-FR" sz="1200" dirty="0" smtClean="0">
                <a:solidFill>
                  <a:prstClr val="black"/>
                </a:solidFill>
                <a:latin typeface="Calibri"/>
              </a:rPr>
              <a:t>Science et impact social: vers une recherche responsable</a:t>
            </a:r>
            <a:r>
              <a:rPr lang="fr-FR" sz="1200" dirty="0">
                <a:solidFill>
                  <a:prstClr val="black"/>
                </a:solidFill>
                <a:latin typeface="Calibri"/>
              </a:rPr>
              <a:t> </a:t>
            </a:r>
            <a:r>
              <a:rPr lang="fr-FR" sz="1200" dirty="0" smtClean="0">
                <a:solidFill>
                  <a:prstClr val="black"/>
                </a:solidFill>
                <a:latin typeface="Calibri"/>
              </a:rPr>
              <a:t>», </a:t>
            </a:r>
            <a:r>
              <a:rPr lang="fr-FR" sz="1200" dirty="0" err="1" smtClean="0">
                <a:solidFill>
                  <a:prstClr val="black"/>
                </a:solidFill>
                <a:latin typeface="Calibri"/>
              </a:rPr>
              <a:t>Diateino</a:t>
            </a:r>
            <a:r>
              <a:rPr lang="fr-FR" sz="1200" dirty="0" smtClean="0">
                <a:solidFill>
                  <a:prstClr val="black"/>
                </a:solidFill>
                <a:latin typeface="Calibri"/>
              </a:rPr>
              <a:t>, </a:t>
            </a:r>
            <a:r>
              <a:rPr lang="fr-FR" sz="1200" i="1" dirty="0" err="1" smtClean="0">
                <a:solidFill>
                  <a:prstClr val="black"/>
                </a:solidFill>
                <a:latin typeface="Calibri"/>
              </a:rPr>
              <a:t>June</a:t>
            </a:r>
            <a:r>
              <a:rPr lang="fr-FR" sz="1200" i="1" dirty="0" smtClean="0">
                <a:solidFill>
                  <a:prstClr val="black"/>
                </a:solidFill>
                <a:latin typeface="Calibri"/>
              </a:rPr>
              <a:t> 2017</a:t>
            </a:r>
            <a:endParaRPr lang="fr-FR" sz="1200" i="1" dirty="0">
              <a:solidFill>
                <a:prstClr val="black"/>
              </a:solidFill>
              <a:latin typeface="Calibri"/>
            </a:endParaRPr>
          </a:p>
        </p:txBody>
      </p:sp>
      <p:sp>
        <p:nvSpPr>
          <p:cNvPr id="23" name="ZoneTexte 22"/>
          <p:cNvSpPr txBox="1"/>
          <p:nvPr/>
        </p:nvSpPr>
        <p:spPr>
          <a:xfrm>
            <a:off x="2513856" y="5477162"/>
            <a:ext cx="7452320" cy="400110"/>
          </a:xfrm>
          <a:prstGeom prst="rect">
            <a:avLst/>
          </a:prstGeom>
          <a:noFill/>
        </p:spPr>
        <p:txBody>
          <a:bodyPr wrap="square" rtlCol="0">
            <a:spAutoFit/>
          </a:bodyPr>
          <a:lstStyle/>
          <a:p>
            <a:pPr algn="ctr"/>
            <a:r>
              <a:rPr lang="fr-FR" sz="2000" b="1" dirty="0" err="1" smtClean="0">
                <a:solidFill>
                  <a:schemeClr val="tx2"/>
                </a:solidFill>
                <a:latin typeface="Calibri"/>
              </a:rPr>
              <a:t>Join</a:t>
            </a:r>
            <a:r>
              <a:rPr lang="fr-FR" sz="2000" b="1" dirty="0" smtClean="0">
                <a:solidFill>
                  <a:schemeClr val="tx2"/>
                </a:solidFill>
                <a:latin typeface="Calibri"/>
              </a:rPr>
              <a:t> us!</a:t>
            </a:r>
            <a:endParaRPr lang="fr-FR" sz="2000" b="1" dirty="0">
              <a:solidFill>
                <a:schemeClr val="tx2"/>
              </a:solidFill>
              <a:latin typeface="Calibri"/>
            </a:endParaRPr>
          </a:p>
        </p:txBody>
      </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707" y="2170989"/>
            <a:ext cx="2014683" cy="867638"/>
          </a:xfrm>
          <a:prstGeom prst="rect">
            <a:avLst/>
          </a:prstGeom>
        </p:spPr>
      </p:pic>
      <p:pic>
        <p:nvPicPr>
          <p:cNvPr id="15" name="Imag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0922" y="217330"/>
            <a:ext cx="3618626" cy="1194394"/>
          </a:xfrm>
          <a:prstGeom prst="rect">
            <a:avLst/>
          </a:prstGeom>
        </p:spPr>
      </p:pic>
    </p:spTree>
    <p:extLst>
      <p:ext uri="{BB962C8B-B14F-4D97-AF65-F5344CB8AC3E}">
        <p14:creationId xmlns:p14="http://schemas.microsoft.com/office/powerpoint/2010/main" val="45794954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seomofo.com/downloads/new-google-logo-knockoff.png"/>
          <p:cNvPicPr>
            <a:picLocks noChangeAspect="1" noChangeArrowheads="1"/>
          </p:cNvPicPr>
          <p:nvPr/>
        </p:nvPicPr>
        <p:blipFill>
          <a:blip r:embed="rId3" cstate="print"/>
          <a:srcRect/>
          <a:stretch>
            <a:fillRect/>
          </a:stretch>
        </p:blipFill>
        <p:spPr bwMode="auto">
          <a:xfrm>
            <a:off x="4053608" y="2652554"/>
            <a:ext cx="1724220" cy="627513"/>
          </a:xfrm>
          <a:prstGeom prst="rect">
            <a:avLst/>
          </a:prstGeom>
          <a:noFill/>
        </p:spPr>
      </p:pic>
      <p:sp>
        <p:nvSpPr>
          <p:cNvPr id="9" name="ZoneTexte 8"/>
          <p:cNvSpPr txBox="1"/>
          <p:nvPr/>
        </p:nvSpPr>
        <p:spPr>
          <a:xfrm>
            <a:off x="2351584" y="1683996"/>
            <a:ext cx="7452320" cy="461665"/>
          </a:xfrm>
          <a:prstGeom prst="rect">
            <a:avLst/>
          </a:prstGeom>
          <a:noFill/>
        </p:spPr>
        <p:txBody>
          <a:bodyPr wrap="square" rtlCol="0">
            <a:spAutoFit/>
          </a:bodyPr>
          <a:lstStyle/>
          <a:p>
            <a:pPr algn="ctr"/>
            <a:r>
              <a:rPr lang="fr-FR" sz="2400" b="1" dirty="0" smtClean="0">
                <a:solidFill>
                  <a:schemeClr val="tx2"/>
                </a:solidFill>
                <a:latin typeface="Calibri"/>
              </a:rPr>
              <a:t>Clients and </a:t>
            </a:r>
            <a:r>
              <a:rPr lang="fr-FR" sz="2400" b="1" dirty="0" err="1" smtClean="0">
                <a:solidFill>
                  <a:schemeClr val="tx2"/>
                </a:solidFill>
                <a:latin typeface="Calibri"/>
              </a:rPr>
              <a:t>partners</a:t>
            </a:r>
            <a:endParaRPr lang="fr-FR" sz="2400" b="1" dirty="0">
              <a:solidFill>
                <a:schemeClr val="tx2"/>
              </a:solidFill>
              <a:latin typeface="Calibri"/>
            </a:endParaRPr>
          </a:p>
        </p:txBody>
      </p:sp>
      <p:pic>
        <p:nvPicPr>
          <p:cNvPr id="13" name="Picture 2" descr="http://www.google.fr/url?source=imglanding&amp;ct=img&amp;q=http://www.ph.airliquide.com/image/photoelement/pj/6d/a5/23/b9/al_logo_signature_rgb672172927865693961.jpg&amp;sa=X&amp;ei=YSxDVePiNJHYarz1gOgJ&amp;ved=0CAkQ8wc&amp;usg=AFQjCNEATm7F8M4ndv7BOAgWJz9dRaZ9IA"/>
          <p:cNvPicPr>
            <a:picLocks noChangeAspect="1" noChangeArrowheads="1"/>
          </p:cNvPicPr>
          <p:nvPr/>
        </p:nvPicPr>
        <p:blipFill>
          <a:blip r:embed="rId4" cstate="print"/>
          <a:srcRect/>
          <a:stretch>
            <a:fillRect/>
          </a:stretch>
        </p:blipFill>
        <p:spPr bwMode="auto">
          <a:xfrm>
            <a:off x="2351584" y="3614337"/>
            <a:ext cx="3581711" cy="1553281"/>
          </a:xfrm>
          <a:prstGeom prst="rect">
            <a:avLst/>
          </a:prstGeom>
          <a:noFill/>
        </p:spPr>
      </p:pic>
      <p:pic>
        <p:nvPicPr>
          <p:cNvPr id="15" name="Picture 4" descr="http://upload.wikimedia.org/wikipedia/commons/thumb/4/49/Renault_2009_logo.svg/2000px-Renault_2009_logo.svg.png"/>
          <p:cNvPicPr>
            <a:picLocks noChangeAspect="1" noChangeArrowheads="1"/>
          </p:cNvPicPr>
          <p:nvPr/>
        </p:nvPicPr>
        <p:blipFill>
          <a:blip r:embed="rId5" cstate="print"/>
          <a:srcRect/>
          <a:stretch>
            <a:fillRect/>
          </a:stretch>
        </p:blipFill>
        <p:spPr bwMode="auto">
          <a:xfrm>
            <a:off x="2464763" y="2441585"/>
            <a:ext cx="919084" cy="919084"/>
          </a:xfrm>
          <a:prstGeom prst="rect">
            <a:avLst/>
          </a:prstGeom>
          <a:noFill/>
        </p:spPr>
      </p:pic>
      <p:pic>
        <p:nvPicPr>
          <p:cNvPr id="5122" name="Picture 2" descr="http://www.pejfrance.org/wp-content/uploads/2013/02/logo_mesr.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86469" y="2189941"/>
            <a:ext cx="1208441" cy="1120100"/>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10" descr="http://ec.europa.eu/wel/template-2012/images/logo/logo_en.gif"/>
          <p:cNvPicPr>
            <a:picLocks noChangeAspect="1" noChangeArrowheads="1"/>
          </p:cNvPicPr>
          <p:nvPr/>
        </p:nvPicPr>
        <p:blipFill>
          <a:blip r:embed="rId7" cstate="print"/>
          <a:srcRect/>
          <a:stretch>
            <a:fillRect/>
          </a:stretch>
        </p:blipFill>
        <p:spPr bwMode="auto">
          <a:xfrm>
            <a:off x="6447589" y="2248974"/>
            <a:ext cx="1369119" cy="947239"/>
          </a:xfrm>
          <a:prstGeom prst="rect">
            <a:avLst/>
          </a:prstGeom>
          <a:noFill/>
        </p:spPr>
      </p:pic>
      <p:pic>
        <p:nvPicPr>
          <p:cNvPr id="10" name="Picture 2" descr="http://solve.mit.edu/img/logo.solv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59373" y="4067127"/>
            <a:ext cx="28384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s://d-lab.mit.edu/sites/all/themes/dlab/logo.png"/>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85904" b="46254"/>
          <a:stretch/>
        </p:blipFill>
        <p:spPr bwMode="auto">
          <a:xfrm>
            <a:off x="7816708" y="3656594"/>
            <a:ext cx="613129" cy="410533"/>
          </a:xfrm>
          <a:prstGeom prst="rect">
            <a:avLst/>
          </a:prstGeom>
          <a:noFill/>
        </p:spPr>
      </p:pic>
      <p:pic>
        <p:nvPicPr>
          <p:cNvPr id="12" name="Image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70922" y="217330"/>
            <a:ext cx="3618626" cy="1194394"/>
          </a:xfrm>
          <a:prstGeom prst="rect">
            <a:avLst/>
          </a:prstGeom>
        </p:spPr>
      </p:pic>
    </p:spTree>
    <p:extLst>
      <p:ext uri="{BB962C8B-B14F-4D97-AF65-F5344CB8AC3E}">
        <p14:creationId xmlns:p14="http://schemas.microsoft.com/office/powerpoint/2010/main" val="21348202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p:cNvSpPr txBox="1"/>
          <p:nvPr/>
        </p:nvSpPr>
        <p:spPr>
          <a:xfrm>
            <a:off x="3647729" y="2627629"/>
            <a:ext cx="4968552" cy="3139321"/>
          </a:xfrm>
          <a:prstGeom prst="rect">
            <a:avLst/>
          </a:prstGeom>
          <a:noFill/>
        </p:spPr>
        <p:txBody>
          <a:bodyPr wrap="square" rtlCol="0">
            <a:spAutoFit/>
          </a:bodyPr>
          <a:lstStyle/>
          <a:p>
            <a:r>
              <a:rPr lang="fr-FR" dirty="0"/>
              <a:t>SoScience!          </a:t>
            </a:r>
            <a:r>
              <a:rPr lang="fr-FR" dirty="0" smtClean="0"/>
              <a:t>5bis rue </a:t>
            </a:r>
            <a:r>
              <a:rPr lang="fr-FR" dirty="0" err="1" smtClean="0"/>
              <a:t>Jadin</a:t>
            </a:r>
            <a:r>
              <a:rPr lang="fr-FR" dirty="0" smtClean="0"/>
              <a:t>, 75017 </a:t>
            </a:r>
            <a:r>
              <a:rPr lang="fr-FR" dirty="0"/>
              <a:t>Paris</a:t>
            </a:r>
          </a:p>
          <a:p>
            <a:endParaRPr lang="fr-FR" dirty="0"/>
          </a:p>
          <a:p>
            <a:r>
              <a:rPr lang="fr-FR" dirty="0"/>
              <a:t>+33 6 76 59 31 21 – </a:t>
            </a:r>
            <a:r>
              <a:rPr lang="fr-FR" dirty="0" smtClean="0">
                <a:hlinkClick r:id="rId2"/>
              </a:rPr>
              <a:t>melanie.marcel@soscience.org</a:t>
            </a:r>
            <a:endParaRPr lang="fr-FR" dirty="0" smtClean="0"/>
          </a:p>
          <a:p>
            <a:endParaRPr lang="fr-FR" dirty="0"/>
          </a:p>
          <a:p>
            <a:endParaRPr lang="fr-FR" dirty="0"/>
          </a:p>
          <a:p>
            <a:endParaRPr lang="fr-FR" dirty="0"/>
          </a:p>
          <a:p>
            <a:r>
              <a:rPr lang="fr-FR" dirty="0"/>
              <a:t>            @</a:t>
            </a:r>
            <a:r>
              <a:rPr lang="fr-FR" dirty="0" err="1"/>
              <a:t>SoScienceTweet</a:t>
            </a:r>
            <a:r>
              <a:rPr lang="fr-FR" dirty="0"/>
              <a:t> 		/SoScience</a:t>
            </a:r>
          </a:p>
          <a:p>
            <a:endParaRPr lang="fr-FR" dirty="0"/>
          </a:p>
          <a:p>
            <a:endParaRPr lang="fr-FR" dirty="0"/>
          </a:p>
          <a:p>
            <a:endParaRPr lang="fr-FR" dirty="0"/>
          </a:p>
          <a:p>
            <a:pPr algn="ctr"/>
            <a:endParaRPr lang="fr-FR" dirty="0"/>
          </a:p>
        </p:txBody>
      </p:sp>
      <p:pic>
        <p:nvPicPr>
          <p:cNvPr id="1026" name="Picture 2" descr="https://g.twimg.com/Twitter_logo_blue.png"/>
          <p:cNvPicPr>
            <a:picLocks noChangeAspect="1" noChangeArrowheads="1"/>
          </p:cNvPicPr>
          <p:nvPr/>
        </p:nvPicPr>
        <p:blipFill>
          <a:blip r:embed="rId3" cstate="print"/>
          <a:srcRect/>
          <a:stretch>
            <a:fillRect/>
          </a:stretch>
        </p:blipFill>
        <p:spPr bwMode="auto">
          <a:xfrm>
            <a:off x="3719736" y="4221088"/>
            <a:ext cx="531428" cy="432048"/>
          </a:xfrm>
          <a:prstGeom prst="rect">
            <a:avLst/>
          </a:prstGeom>
          <a:noFill/>
          <a:effectLst>
            <a:outerShdw blurRad="50800" dist="38100" dir="2700000" algn="tl" rotWithShape="0">
              <a:prstClr val="black">
                <a:alpha val="40000"/>
              </a:prstClr>
            </a:outerShdw>
          </a:effectLst>
        </p:spPr>
      </p:pic>
      <p:pic>
        <p:nvPicPr>
          <p:cNvPr id="1028" name="Picture 4" descr="http://img3.wikia.nocookie.net/__cb20130219013954/walkingdead/images/4/44/Facebook_Logo.png"/>
          <p:cNvPicPr>
            <a:picLocks noChangeAspect="1" noChangeArrowheads="1"/>
          </p:cNvPicPr>
          <p:nvPr/>
        </p:nvPicPr>
        <p:blipFill>
          <a:blip r:embed="rId4" cstate="print"/>
          <a:srcRect/>
          <a:stretch>
            <a:fillRect/>
          </a:stretch>
        </p:blipFill>
        <p:spPr bwMode="auto">
          <a:xfrm>
            <a:off x="6816080" y="4149080"/>
            <a:ext cx="504056" cy="504056"/>
          </a:xfrm>
          <a:prstGeom prst="rect">
            <a:avLst/>
          </a:prstGeom>
          <a:noFill/>
          <a:effectLst>
            <a:outerShdw blurRad="50800" dist="38100" dir="2700000" algn="tl" rotWithShape="0">
              <a:prstClr val="black">
                <a:alpha val="40000"/>
              </a:prstClr>
            </a:outerShdw>
          </a:effectLst>
        </p:spPr>
      </p:pic>
      <p:pic>
        <p:nvPicPr>
          <p:cNvPr id="9"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85450" y="525035"/>
            <a:ext cx="3618626" cy="1194394"/>
          </a:xfrm>
          <a:prstGeom prst="rect">
            <a:avLst/>
          </a:prstGeom>
        </p:spPr>
      </p:pic>
    </p:spTree>
    <p:extLst>
      <p:ext uri="{BB962C8B-B14F-4D97-AF65-F5344CB8AC3E}">
        <p14:creationId xmlns:p14="http://schemas.microsoft.com/office/powerpoint/2010/main" val="184189311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55889"/>
            <a:ext cx="10515600" cy="1325563"/>
          </a:xfrm>
        </p:spPr>
        <p:txBody>
          <a:bodyPr>
            <a:normAutofit/>
          </a:bodyPr>
          <a:lstStyle/>
          <a:p>
            <a:r>
              <a:rPr lang="fr-FR" sz="3600" b="1" dirty="0" smtClean="0">
                <a:solidFill>
                  <a:srgbClr val="212879"/>
                </a:solidFill>
                <a:latin typeface="Proxima Nova" charset="0"/>
                <a:ea typeface="Proxima Nova" charset="0"/>
                <a:cs typeface="Proxima Nova" charset="0"/>
              </a:rPr>
              <a:t>How to </a:t>
            </a:r>
            <a:r>
              <a:rPr lang="fr-FR" sz="3600" b="1" dirty="0" err="1" smtClean="0">
                <a:solidFill>
                  <a:srgbClr val="212879"/>
                </a:solidFill>
                <a:latin typeface="Proxima Nova" charset="0"/>
                <a:ea typeface="Proxima Nova" charset="0"/>
                <a:cs typeface="Proxima Nova" charset="0"/>
              </a:rPr>
              <a:t>consider</a:t>
            </a:r>
            <a:r>
              <a:rPr lang="fr-FR" sz="3600" b="1" dirty="0" smtClean="0">
                <a:solidFill>
                  <a:srgbClr val="212879"/>
                </a:solidFill>
                <a:latin typeface="Proxima Nova" charset="0"/>
                <a:ea typeface="Proxima Nova" charset="0"/>
                <a:cs typeface="Proxima Nova" charset="0"/>
              </a:rPr>
              <a:t> </a:t>
            </a:r>
            <a:r>
              <a:rPr lang="fr-FR" sz="3600" b="1" dirty="0" err="1" smtClean="0">
                <a:solidFill>
                  <a:srgbClr val="212879"/>
                </a:solidFill>
                <a:latin typeface="Proxima Nova" charset="0"/>
                <a:ea typeface="Proxima Nova" charset="0"/>
                <a:cs typeface="Proxima Nova" charset="0"/>
              </a:rPr>
              <a:t>Responsible</a:t>
            </a:r>
            <a:r>
              <a:rPr lang="fr-FR" sz="3600" b="1" dirty="0" smtClean="0">
                <a:solidFill>
                  <a:srgbClr val="212879"/>
                </a:solidFill>
                <a:latin typeface="Proxima Nova" charset="0"/>
                <a:ea typeface="Proxima Nova" charset="0"/>
                <a:cs typeface="Proxima Nova" charset="0"/>
              </a:rPr>
              <a:t> Innovation?</a:t>
            </a:r>
            <a:endParaRPr lang="fr-FR" sz="3600" b="1" dirty="0">
              <a:solidFill>
                <a:srgbClr val="212879"/>
              </a:solidFill>
              <a:latin typeface="Proxima Nova" charset="0"/>
              <a:ea typeface="Proxima Nova" charset="0"/>
              <a:cs typeface="Proxima Nova" charset="0"/>
            </a:endParaRPr>
          </a:p>
        </p:txBody>
      </p:sp>
      <p:pic>
        <p:nvPicPr>
          <p:cNvPr id="1030" name="Picture 6" descr="https://smhttp-ssl-41607.nexcesscdn.net/media/catalog/product/cache/1/image/9df78eab33525d08d6e5fb8d27136e95/4/6/4697000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78797" y="1410081"/>
            <a:ext cx="3541521" cy="5182425"/>
          </a:xfrm>
          <a:prstGeom prst="rect">
            <a:avLst/>
          </a:prstGeom>
          <a:noFill/>
          <a:extLst>
            <a:ext uri="{909E8E84-426E-40DD-AFC4-6F175D3DCCD1}">
              <a14:hiddenFill xmlns:a14="http://schemas.microsoft.com/office/drawing/2010/main">
                <a:solidFill>
                  <a:srgbClr val="FFFFFF"/>
                </a:solidFill>
              </a14:hiddenFill>
            </a:ext>
          </a:extLst>
        </p:spPr>
      </p:pic>
      <p:sp>
        <p:nvSpPr>
          <p:cNvPr id="53" name="Espace réservé du contenu 2"/>
          <p:cNvSpPr>
            <a:spLocks noGrp="1"/>
          </p:cNvSpPr>
          <p:nvPr>
            <p:ph idx="1"/>
          </p:nvPr>
        </p:nvSpPr>
        <p:spPr>
          <a:xfrm>
            <a:off x="838200" y="1825625"/>
            <a:ext cx="8041395" cy="4351338"/>
          </a:xfrm>
        </p:spPr>
        <p:txBody>
          <a:bodyPr anchor="ctr">
            <a:normAutofit/>
          </a:bodyPr>
          <a:lstStyle/>
          <a:p>
            <a:pPr marL="0" indent="0">
              <a:buNone/>
            </a:pP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endParaRPr lang="en-US" sz="4000" dirty="0" smtClean="0"/>
          </a:p>
          <a:p>
            <a:pPr marL="0" indent="0">
              <a:buNone/>
            </a:pPr>
            <a:endParaRPr lang="en-US" sz="4000" dirty="0" smtClean="0"/>
          </a:p>
          <a:p>
            <a:pPr marL="0" indent="0">
              <a:buNone/>
            </a:pPr>
            <a:r>
              <a:rPr lang="fr-FR" sz="4000" dirty="0" err="1" smtClean="0"/>
              <a:t>Sustainable</a:t>
            </a:r>
            <a:r>
              <a:rPr lang="fr-FR" sz="4000" dirty="0" smtClean="0"/>
              <a:t> innovation or how to </a:t>
            </a:r>
            <a:r>
              <a:rPr lang="fr-FR" sz="4000" dirty="0" err="1" smtClean="0"/>
              <a:t>reduce</a:t>
            </a:r>
            <a:r>
              <a:rPr lang="fr-FR" sz="4000" dirty="0" smtClean="0"/>
              <a:t> </a:t>
            </a:r>
            <a:r>
              <a:rPr lang="fr-FR" sz="4000" dirty="0" err="1" smtClean="0"/>
              <a:t>negative</a:t>
            </a:r>
            <a:r>
              <a:rPr lang="fr-FR" sz="4000" dirty="0" smtClean="0"/>
              <a:t> impacts</a:t>
            </a:r>
            <a:r>
              <a:rPr lang="fr-FR" sz="4000" dirty="0"/>
              <a:t> </a:t>
            </a:r>
            <a:endParaRPr lang="en-US" sz="4000" dirty="0" smtClean="0"/>
          </a:p>
        </p:txBody>
      </p:sp>
      <p:cxnSp>
        <p:nvCxnSpPr>
          <p:cNvPr id="5" name="Connecteur droit 4"/>
          <p:cNvCxnSpPr/>
          <p:nvPr/>
        </p:nvCxnSpPr>
        <p:spPr>
          <a:xfrm flipV="1">
            <a:off x="9028778" y="4704202"/>
            <a:ext cx="2450796" cy="1"/>
          </a:xfrm>
          <a:prstGeom prst="line">
            <a:avLst/>
          </a:prstGeom>
          <a:ln w="28575">
            <a:prstDash val="lgDash"/>
          </a:ln>
        </p:spPr>
        <p:style>
          <a:lnRef idx="1">
            <a:schemeClr val="dk1"/>
          </a:lnRef>
          <a:fillRef idx="0">
            <a:schemeClr val="dk1"/>
          </a:fillRef>
          <a:effectRef idx="0">
            <a:schemeClr val="dk1"/>
          </a:effectRef>
          <a:fontRef idx="minor">
            <a:schemeClr val="tx1"/>
          </a:fontRef>
        </p:style>
      </p:cxnSp>
      <p:cxnSp>
        <p:nvCxnSpPr>
          <p:cNvPr id="10" name="Connecteur droit 9"/>
          <p:cNvCxnSpPr/>
          <p:nvPr/>
        </p:nvCxnSpPr>
        <p:spPr>
          <a:xfrm flipV="1">
            <a:off x="9024159" y="2815899"/>
            <a:ext cx="2450796" cy="1"/>
          </a:xfrm>
          <a:prstGeom prst="line">
            <a:avLst/>
          </a:prstGeom>
          <a:ln w="28575">
            <a:prstDash val="lg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68395703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55889"/>
            <a:ext cx="10515600" cy="1325563"/>
          </a:xfrm>
        </p:spPr>
        <p:txBody>
          <a:bodyPr>
            <a:normAutofit/>
          </a:bodyPr>
          <a:lstStyle/>
          <a:p>
            <a:r>
              <a:rPr lang="fr-FR" sz="3600" b="1" dirty="0" smtClean="0">
                <a:solidFill>
                  <a:srgbClr val="212879"/>
                </a:solidFill>
                <a:latin typeface="Proxima Nova" charset="0"/>
                <a:ea typeface="Proxima Nova" charset="0"/>
                <a:cs typeface="Proxima Nova" charset="0"/>
              </a:rPr>
              <a:t>How to </a:t>
            </a:r>
            <a:r>
              <a:rPr lang="fr-FR" sz="3600" b="1" dirty="0" err="1" smtClean="0">
                <a:solidFill>
                  <a:srgbClr val="212879"/>
                </a:solidFill>
                <a:latin typeface="Proxima Nova" charset="0"/>
                <a:ea typeface="Proxima Nova" charset="0"/>
                <a:cs typeface="Proxima Nova" charset="0"/>
              </a:rPr>
              <a:t>consider</a:t>
            </a:r>
            <a:r>
              <a:rPr lang="fr-FR" sz="3600" b="1" dirty="0" smtClean="0">
                <a:solidFill>
                  <a:srgbClr val="212879"/>
                </a:solidFill>
                <a:latin typeface="Proxima Nova" charset="0"/>
                <a:ea typeface="Proxima Nova" charset="0"/>
                <a:cs typeface="Proxima Nova" charset="0"/>
              </a:rPr>
              <a:t> </a:t>
            </a:r>
            <a:r>
              <a:rPr lang="fr-FR" sz="3600" b="1" dirty="0" err="1" smtClean="0">
                <a:solidFill>
                  <a:srgbClr val="212879"/>
                </a:solidFill>
                <a:latin typeface="Proxima Nova" charset="0"/>
                <a:ea typeface="Proxima Nova" charset="0"/>
                <a:cs typeface="Proxima Nova" charset="0"/>
              </a:rPr>
              <a:t>Responsible</a:t>
            </a:r>
            <a:r>
              <a:rPr lang="fr-FR" sz="3600" b="1" dirty="0" smtClean="0">
                <a:solidFill>
                  <a:srgbClr val="212879"/>
                </a:solidFill>
                <a:latin typeface="Proxima Nova" charset="0"/>
                <a:ea typeface="Proxima Nova" charset="0"/>
                <a:cs typeface="Proxima Nova" charset="0"/>
              </a:rPr>
              <a:t> Innovation?</a:t>
            </a:r>
            <a:endParaRPr lang="fr-FR" sz="3600" b="1" dirty="0">
              <a:solidFill>
                <a:srgbClr val="212879"/>
              </a:solidFill>
              <a:latin typeface="Proxima Nova" charset="0"/>
              <a:ea typeface="Proxima Nova" charset="0"/>
              <a:cs typeface="Proxima Nova" charset="0"/>
            </a:endParaRPr>
          </a:p>
        </p:txBody>
      </p:sp>
      <p:pic>
        <p:nvPicPr>
          <p:cNvPr id="1030" name="Picture 6" descr="https://smhttp-ssl-41607.nexcesscdn.net/media/catalog/product/cache/1/image/9df78eab33525d08d6e5fb8d27136e95/4/6/4697000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78797" y="1410081"/>
            <a:ext cx="3541521" cy="5182425"/>
          </a:xfrm>
          <a:prstGeom prst="rect">
            <a:avLst/>
          </a:prstGeom>
          <a:noFill/>
          <a:extLst>
            <a:ext uri="{909E8E84-426E-40DD-AFC4-6F175D3DCCD1}">
              <a14:hiddenFill xmlns:a14="http://schemas.microsoft.com/office/drawing/2010/main">
                <a:solidFill>
                  <a:srgbClr val="FFFFFF"/>
                </a:solidFill>
              </a14:hiddenFill>
            </a:ext>
          </a:extLst>
        </p:spPr>
      </p:pic>
      <p:sp>
        <p:nvSpPr>
          <p:cNvPr id="53" name="Espace réservé du contenu 2"/>
          <p:cNvSpPr>
            <a:spLocks noGrp="1"/>
          </p:cNvSpPr>
          <p:nvPr>
            <p:ph idx="1"/>
          </p:nvPr>
        </p:nvSpPr>
        <p:spPr>
          <a:xfrm>
            <a:off x="838200" y="1825625"/>
            <a:ext cx="8041395" cy="4351338"/>
          </a:xfrm>
        </p:spPr>
        <p:txBody>
          <a:bodyPr anchor="ctr">
            <a:normAutofit fontScale="92500" lnSpcReduction="20000"/>
          </a:bodyPr>
          <a:lstStyle/>
          <a:p>
            <a:pPr marL="0" indent="0">
              <a:buNone/>
            </a:pPr>
            <a:r>
              <a:rPr lang="fr-FR" sz="4000" dirty="0" smtClean="0"/>
              <a:t/>
            </a:r>
            <a:br>
              <a:rPr lang="fr-FR" sz="4000" dirty="0" smtClean="0"/>
            </a:br>
            <a:endParaRPr lang="fr-FR" sz="4000" b="1" dirty="0" smtClean="0"/>
          </a:p>
          <a:p>
            <a:pPr marL="0" indent="0">
              <a:buNone/>
            </a:pPr>
            <a:endParaRPr lang="fr-FR" sz="4000" dirty="0" smtClean="0"/>
          </a:p>
          <a:p>
            <a:pPr marL="0" indent="0">
              <a:buNone/>
            </a:pPr>
            <a:r>
              <a:rPr lang="en-US" sz="4000" dirty="0" smtClean="0"/>
              <a:t>Responsible innovation, or how to create positive impacts through core business activities</a:t>
            </a:r>
          </a:p>
          <a:p>
            <a:pPr marL="0" indent="0">
              <a:buNone/>
            </a:pPr>
            <a:endParaRPr lang="en-US" sz="4000" dirty="0" smtClean="0"/>
          </a:p>
          <a:p>
            <a:pPr marL="0" indent="0">
              <a:buNone/>
            </a:pPr>
            <a:r>
              <a:rPr lang="fr-FR" sz="4000" dirty="0" err="1" smtClean="0"/>
              <a:t>Sustainable</a:t>
            </a:r>
            <a:r>
              <a:rPr lang="fr-FR" sz="4000" dirty="0" smtClean="0"/>
              <a:t> innovation or how to </a:t>
            </a:r>
            <a:r>
              <a:rPr lang="fr-FR" sz="4000" dirty="0" err="1" smtClean="0"/>
              <a:t>reduce</a:t>
            </a:r>
            <a:r>
              <a:rPr lang="fr-FR" sz="4000" dirty="0" smtClean="0"/>
              <a:t> </a:t>
            </a:r>
            <a:r>
              <a:rPr lang="fr-FR" sz="4000" dirty="0" err="1" smtClean="0"/>
              <a:t>negative</a:t>
            </a:r>
            <a:r>
              <a:rPr lang="fr-FR" sz="4000" dirty="0" smtClean="0"/>
              <a:t> impacts</a:t>
            </a:r>
            <a:r>
              <a:rPr lang="fr-FR" sz="4000" dirty="0"/>
              <a:t> </a:t>
            </a:r>
            <a:endParaRPr lang="en-US" sz="4000" dirty="0" smtClean="0"/>
          </a:p>
        </p:txBody>
      </p:sp>
      <p:cxnSp>
        <p:nvCxnSpPr>
          <p:cNvPr id="5" name="Connecteur droit 4"/>
          <p:cNvCxnSpPr/>
          <p:nvPr/>
        </p:nvCxnSpPr>
        <p:spPr>
          <a:xfrm flipV="1">
            <a:off x="9028778" y="4704202"/>
            <a:ext cx="2450796" cy="1"/>
          </a:xfrm>
          <a:prstGeom prst="line">
            <a:avLst/>
          </a:prstGeom>
          <a:ln w="28575">
            <a:prstDash val="lgDash"/>
          </a:ln>
        </p:spPr>
        <p:style>
          <a:lnRef idx="1">
            <a:schemeClr val="dk1"/>
          </a:lnRef>
          <a:fillRef idx="0">
            <a:schemeClr val="dk1"/>
          </a:fillRef>
          <a:effectRef idx="0">
            <a:schemeClr val="dk1"/>
          </a:effectRef>
          <a:fontRef idx="minor">
            <a:schemeClr val="tx1"/>
          </a:fontRef>
        </p:style>
      </p:cxnSp>
      <p:cxnSp>
        <p:nvCxnSpPr>
          <p:cNvPr id="10" name="Connecteur droit 9"/>
          <p:cNvCxnSpPr/>
          <p:nvPr/>
        </p:nvCxnSpPr>
        <p:spPr>
          <a:xfrm flipV="1">
            <a:off x="9024159" y="2815899"/>
            <a:ext cx="2450796" cy="1"/>
          </a:xfrm>
          <a:prstGeom prst="line">
            <a:avLst/>
          </a:prstGeom>
          <a:ln w="28575">
            <a:prstDash val="lg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9172773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55889"/>
            <a:ext cx="10515600" cy="1325563"/>
          </a:xfrm>
        </p:spPr>
        <p:txBody>
          <a:bodyPr>
            <a:normAutofit/>
          </a:bodyPr>
          <a:lstStyle/>
          <a:p>
            <a:r>
              <a:rPr lang="fr-FR" sz="3600" b="1" dirty="0" smtClean="0">
                <a:solidFill>
                  <a:srgbClr val="212879"/>
                </a:solidFill>
                <a:latin typeface="Proxima Nova" charset="0"/>
                <a:ea typeface="Proxima Nova" charset="0"/>
                <a:cs typeface="Proxima Nova" charset="0"/>
              </a:rPr>
              <a:t>How to </a:t>
            </a:r>
            <a:r>
              <a:rPr lang="fr-FR" sz="3600" b="1" dirty="0" err="1" smtClean="0">
                <a:solidFill>
                  <a:srgbClr val="212879"/>
                </a:solidFill>
                <a:latin typeface="Proxima Nova" charset="0"/>
                <a:ea typeface="Proxima Nova" charset="0"/>
                <a:cs typeface="Proxima Nova" charset="0"/>
              </a:rPr>
              <a:t>consider</a:t>
            </a:r>
            <a:r>
              <a:rPr lang="fr-FR" sz="3600" b="1" dirty="0" smtClean="0">
                <a:solidFill>
                  <a:srgbClr val="212879"/>
                </a:solidFill>
                <a:latin typeface="Proxima Nova" charset="0"/>
                <a:ea typeface="Proxima Nova" charset="0"/>
                <a:cs typeface="Proxima Nova" charset="0"/>
              </a:rPr>
              <a:t> </a:t>
            </a:r>
            <a:r>
              <a:rPr lang="fr-FR" sz="3600" b="1" dirty="0" err="1" smtClean="0">
                <a:solidFill>
                  <a:srgbClr val="212879"/>
                </a:solidFill>
                <a:latin typeface="Proxima Nova" charset="0"/>
                <a:ea typeface="Proxima Nova" charset="0"/>
                <a:cs typeface="Proxima Nova" charset="0"/>
              </a:rPr>
              <a:t>Responsible</a:t>
            </a:r>
            <a:r>
              <a:rPr lang="fr-FR" sz="3600" b="1" dirty="0" smtClean="0">
                <a:solidFill>
                  <a:srgbClr val="212879"/>
                </a:solidFill>
                <a:latin typeface="Proxima Nova" charset="0"/>
                <a:ea typeface="Proxima Nova" charset="0"/>
                <a:cs typeface="Proxima Nova" charset="0"/>
              </a:rPr>
              <a:t> Innovation?</a:t>
            </a:r>
            <a:endParaRPr lang="fr-FR" sz="3600" b="1" dirty="0">
              <a:solidFill>
                <a:srgbClr val="212879"/>
              </a:solidFill>
              <a:latin typeface="Proxima Nova" charset="0"/>
              <a:ea typeface="Proxima Nova" charset="0"/>
              <a:cs typeface="Proxima Nova" charset="0"/>
            </a:endParaRPr>
          </a:p>
        </p:txBody>
      </p:sp>
      <p:pic>
        <p:nvPicPr>
          <p:cNvPr id="1030" name="Picture 6" descr="https://smhttp-ssl-41607.nexcesscdn.net/media/catalog/product/cache/1/image/9df78eab33525d08d6e5fb8d27136e95/4/6/4697000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78797" y="1410081"/>
            <a:ext cx="3541521" cy="5182425"/>
          </a:xfrm>
          <a:prstGeom prst="rect">
            <a:avLst/>
          </a:prstGeom>
          <a:noFill/>
          <a:extLst>
            <a:ext uri="{909E8E84-426E-40DD-AFC4-6F175D3DCCD1}">
              <a14:hiddenFill xmlns:a14="http://schemas.microsoft.com/office/drawing/2010/main">
                <a:solidFill>
                  <a:srgbClr val="FFFFFF"/>
                </a:solidFill>
              </a14:hiddenFill>
            </a:ext>
          </a:extLst>
        </p:spPr>
      </p:pic>
      <p:sp>
        <p:nvSpPr>
          <p:cNvPr id="53" name="Espace réservé du contenu 2"/>
          <p:cNvSpPr>
            <a:spLocks noGrp="1"/>
          </p:cNvSpPr>
          <p:nvPr>
            <p:ph idx="1"/>
          </p:nvPr>
        </p:nvSpPr>
        <p:spPr>
          <a:xfrm>
            <a:off x="838200" y="1825625"/>
            <a:ext cx="8041395" cy="4351338"/>
          </a:xfrm>
        </p:spPr>
        <p:txBody>
          <a:bodyPr anchor="ctr">
            <a:normAutofit fontScale="92500" lnSpcReduction="10000"/>
          </a:bodyPr>
          <a:lstStyle/>
          <a:p>
            <a:pPr marL="0" indent="0">
              <a:buNone/>
            </a:pPr>
            <a:r>
              <a:rPr lang="fr-FR" sz="4000" dirty="0" smtClean="0"/>
              <a:t>Last </a:t>
            </a:r>
            <a:r>
              <a:rPr lang="fr-FR" sz="4000" dirty="0" err="1" smtClean="0"/>
              <a:t>step</a:t>
            </a:r>
            <a:r>
              <a:rPr lang="fr-FR" sz="4000" dirty="0" smtClean="0"/>
              <a:t>: </a:t>
            </a:r>
            <a:r>
              <a:rPr lang="fr-FR" sz="4000" dirty="0" err="1" smtClean="0"/>
              <a:t>create</a:t>
            </a:r>
            <a:r>
              <a:rPr lang="fr-FR" sz="4000" dirty="0" smtClean="0"/>
              <a:t> a positive impact for all</a:t>
            </a:r>
            <a:endParaRPr lang="fr-FR" sz="4000" b="1" dirty="0" smtClean="0"/>
          </a:p>
          <a:p>
            <a:pPr marL="0" indent="0">
              <a:buNone/>
            </a:pPr>
            <a:endParaRPr lang="fr-FR" sz="4000" dirty="0" smtClean="0"/>
          </a:p>
          <a:p>
            <a:pPr marL="0" indent="0">
              <a:buNone/>
            </a:pPr>
            <a:r>
              <a:rPr lang="en-US" sz="4000" dirty="0" smtClean="0"/>
              <a:t>Responsible innovation, or how to create positive impacts through core business activities</a:t>
            </a:r>
          </a:p>
          <a:p>
            <a:pPr marL="0" indent="0">
              <a:buNone/>
            </a:pPr>
            <a:endParaRPr lang="en-US" sz="4000" dirty="0" smtClean="0"/>
          </a:p>
          <a:p>
            <a:pPr marL="0" indent="0">
              <a:buNone/>
            </a:pPr>
            <a:r>
              <a:rPr lang="fr-FR" sz="4000" dirty="0" err="1" smtClean="0"/>
              <a:t>Sustainable</a:t>
            </a:r>
            <a:r>
              <a:rPr lang="fr-FR" sz="4000" dirty="0" smtClean="0"/>
              <a:t> innovation or how to </a:t>
            </a:r>
            <a:r>
              <a:rPr lang="fr-FR" sz="4000" dirty="0" err="1" smtClean="0"/>
              <a:t>reduce</a:t>
            </a:r>
            <a:r>
              <a:rPr lang="fr-FR" sz="4000" dirty="0" smtClean="0"/>
              <a:t> </a:t>
            </a:r>
            <a:r>
              <a:rPr lang="fr-FR" sz="4000" dirty="0" err="1" smtClean="0"/>
              <a:t>negative</a:t>
            </a:r>
            <a:r>
              <a:rPr lang="fr-FR" sz="4000" dirty="0" smtClean="0"/>
              <a:t> impacts</a:t>
            </a:r>
            <a:r>
              <a:rPr lang="fr-FR" sz="4000" dirty="0"/>
              <a:t> </a:t>
            </a:r>
            <a:endParaRPr lang="en-US" sz="4000" dirty="0" smtClean="0"/>
          </a:p>
        </p:txBody>
      </p:sp>
      <p:cxnSp>
        <p:nvCxnSpPr>
          <p:cNvPr id="5" name="Connecteur droit 4"/>
          <p:cNvCxnSpPr/>
          <p:nvPr/>
        </p:nvCxnSpPr>
        <p:spPr>
          <a:xfrm flipV="1">
            <a:off x="9028778" y="4704202"/>
            <a:ext cx="2450796" cy="1"/>
          </a:xfrm>
          <a:prstGeom prst="line">
            <a:avLst/>
          </a:prstGeom>
          <a:ln w="28575">
            <a:prstDash val="lgDash"/>
          </a:ln>
        </p:spPr>
        <p:style>
          <a:lnRef idx="1">
            <a:schemeClr val="dk1"/>
          </a:lnRef>
          <a:fillRef idx="0">
            <a:schemeClr val="dk1"/>
          </a:fillRef>
          <a:effectRef idx="0">
            <a:schemeClr val="dk1"/>
          </a:effectRef>
          <a:fontRef idx="minor">
            <a:schemeClr val="tx1"/>
          </a:fontRef>
        </p:style>
      </p:cxnSp>
      <p:cxnSp>
        <p:nvCxnSpPr>
          <p:cNvPr id="10" name="Connecteur droit 9"/>
          <p:cNvCxnSpPr/>
          <p:nvPr/>
        </p:nvCxnSpPr>
        <p:spPr>
          <a:xfrm flipV="1">
            <a:off x="9024159" y="2815899"/>
            <a:ext cx="2450796" cy="1"/>
          </a:xfrm>
          <a:prstGeom prst="line">
            <a:avLst/>
          </a:prstGeom>
          <a:ln w="28575">
            <a:prstDash val="lg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2388643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RRI - </a:t>
            </a:r>
            <a:r>
              <a:rPr lang="fr-FR" dirty="0" err="1" smtClean="0"/>
              <a:t>Criteria</a:t>
            </a:r>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5" name="ZoneTexte 4"/>
          <p:cNvSpPr txBox="1"/>
          <p:nvPr/>
        </p:nvSpPr>
        <p:spPr>
          <a:xfrm>
            <a:off x="2495600" y="1628801"/>
            <a:ext cx="7200800" cy="4893647"/>
          </a:xfrm>
          <a:prstGeom prst="rect">
            <a:avLst/>
          </a:prstGeom>
          <a:noFill/>
        </p:spPr>
        <p:txBody>
          <a:bodyPr wrap="square" rtlCol="0">
            <a:spAutoFit/>
          </a:bodyPr>
          <a:lstStyle/>
          <a:p>
            <a:r>
              <a:rPr lang="fr-FR" sz="2800" dirty="0"/>
              <a:t>Is the </a:t>
            </a:r>
            <a:r>
              <a:rPr lang="fr-FR" sz="2800" dirty="0" err="1"/>
              <a:t>project</a:t>
            </a:r>
            <a:r>
              <a:rPr lang="fr-FR" sz="2800" dirty="0"/>
              <a:t> :</a:t>
            </a:r>
          </a:p>
          <a:p>
            <a:endParaRPr lang="fr-FR" sz="2000" dirty="0"/>
          </a:p>
          <a:p>
            <a:pPr marL="342900" indent="-342900">
              <a:buClr>
                <a:schemeClr val="accent1"/>
              </a:buClr>
              <a:buFont typeface="Arial" panose="020B0604020202020204" pitchFamily="34" charset="0"/>
              <a:buChar char="•"/>
            </a:pPr>
            <a:r>
              <a:rPr lang="fr-FR" sz="2400" dirty="0" err="1" smtClean="0"/>
              <a:t>Centered</a:t>
            </a:r>
            <a:r>
              <a:rPr lang="fr-FR" sz="2400" dirty="0" smtClean="0"/>
              <a:t> on a </a:t>
            </a:r>
            <a:r>
              <a:rPr lang="fr-FR" sz="2400" dirty="0" err="1" smtClean="0"/>
              <a:t>need</a:t>
            </a:r>
            <a:endParaRPr lang="fr-FR" sz="2400" dirty="0"/>
          </a:p>
          <a:p>
            <a:pPr marL="342900" indent="-342900">
              <a:buClr>
                <a:srgbClr val="E2017A"/>
              </a:buClr>
              <a:buFont typeface="Arial" panose="020B0604020202020204" pitchFamily="34" charset="0"/>
              <a:buChar char="•"/>
            </a:pPr>
            <a:endParaRPr lang="fr-FR" sz="2400" dirty="0"/>
          </a:p>
          <a:p>
            <a:pPr marL="342900" indent="-342900">
              <a:buClr>
                <a:schemeClr val="accent1"/>
              </a:buClr>
              <a:buFont typeface="Arial" panose="020B0604020202020204" pitchFamily="34" charset="0"/>
              <a:buChar char="•"/>
            </a:pPr>
            <a:r>
              <a:rPr lang="fr-FR" sz="2400" dirty="0" err="1" smtClean="0"/>
              <a:t>Turned</a:t>
            </a:r>
            <a:r>
              <a:rPr lang="fr-FR" sz="2400" dirty="0" smtClean="0"/>
              <a:t> </a:t>
            </a:r>
            <a:r>
              <a:rPr lang="fr-FR" sz="2400" dirty="0" err="1" smtClean="0"/>
              <a:t>towards</a:t>
            </a:r>
            <a:r>
              <a:rPr lang="fr-FR" sz="2400" dirty="0" smtClean="0"/>
              <a:t> </a:t>
            </a:r>
            <a:r>
              <a:rPr lang="fr-FR" sz="2400" dirty="0" err="1" smtClean="0"/>
              <a:t>beneficiaries</a:t>
            </a:r>
            <a:endParaRPr lang="fr-FR" sz="2400" dirty="0"/>
          </a:p>
          <a:p>
            <a:pPr marL="342900" indent="-342900">
              <a:buClr>
                <a:schemeClr val="accent1"/>
              </a:buClr>
              <a:buFont typeface="Arial" panose="020B0604020202020204" pitchFamily="34" charset="0"/>
              <a:buChar char="•"/>
            </a:pPr>
            <a:endParaRPr lang="fr-FR" sz="2400" dirty="0"/>
          </a:p>
          <a:p>
            <a:pPr marL="342900" indent="-342900">
              <a:buClr>
                <a:schemeClr val="accent1"/>
              </a:buClr>
              <a:buFont typeface="Arial" panose="020B0604020202020204" pitchFamily="34" charset="0"/>
              <a:buChar char="•"/>
            </a:pPr>
            <a:r>
              <a:rPr lang="fr-FR" sz="2400" dirty="0"/>
              <a:t>Simple</a:t>
            </a:r>
          </a:p>
          <a:p>
            <a:pPr marL="342900" indent="-342900">
              <a:buClr>
                <a:schemeClr val="accent1"/>
              </a:buClr>
              <a:buFont typeface="Arial" panose="020B0604020202020204" pitchFamily="34" charset="0"/>
              <a:buChar char="•"/>
            </a:pPr>
            <a:endParaRPr lang="fr-FR" sz="2400" dirty="0"/>
          </a:p>
          <a:p>
            <a:pPr marL="342900" indent="-342900">
              <a:buClr>
                <a:schemeClr val="accent1"/>
              </a:buClr>
              <a:buFont typeface="Arial" panose="020B0604020202020204" pitchFamily="34" charset="0"/>
              <a:buChar char="•"/>
            </a:pPr>
            <a:r>
              <a:rPr lang="fr-FR" sz="2400" dirty="0"/>
              <a:t>Accessible</a:t>
            </a:r>
          </a:p>
          <a:p>
            <a:pPr marL="342900" indent="-342900">
              <a:buClr>
                <a:schemeClr val="accent1"/>
              </a:buClr>
              <a:buFont typeface="Arial" panose="020B0604020202020204" pitchFamily="34" charset="0"/>
              <a:buChar char="•"/>
            </a:pPr>
            <a:endParaRPr lang="fr-FR" sz="2400" dirty="0"/>
          </a:p>
          <a:p>
            <a:pPr marL="342900" indent="-342900">
              <a:buClr>
                <a:schemeClr val="accent1"/>
              </a:buClr>
              <a:buFont typeface="Arial" panose="020B0604020202020204" pitchFamily="34" charset="0"/>
              <a:buChar char="•"/>
            </a:pPr>
            <a:r>
              <a:rPr lang="fr-FR" sz="2400" dirty="0" err="1" smtClean="0"/>
              <a:t>Sustainable</a:t>
            </a:r>
            <a:endParaRPr lang="fr-FR" sz="2400" dirty="0"/>
          </a:p>
          <a:p>
            <a:pPr marL="342900" indent="-342900">
              <a:buClr>
                <a:schemeClr val="accent1"/>
              </a:buClr>
              <a:buFont typeface="Arial" panose="020B0604020202020204" pitchFamily="34" charset="0"/>
              <a:buChar char="•"/>
            </a:pPr>
            <a:endParaRPr lang="fr-FR" sz="2400" dirty="0"/>
          </a:p>
          <a:p>
            <a:pPr marL="342900" indent="-342900">
              <a:buClr>
                <a:schemeClr val="accent1"/>
              </a:buClr>
              <a:buFont typeface="Arial" panose="020B0604020202020204" pitchFamily="34" charset="0"/>
              <a:buChar char="•"/>
            </a:pPr>
            <a:r>
              <a:rPr lang="fr-FR" sz="2400" dirty="0" err="1" smtClean="0"/>
              <a:t>Environmentally</a:t>
            </a:r>
            <a:r>
              <a:rPr lang="fr-FR" sz="2400" dirty="0" smtClean="0"/>
              <a:t> </a:t>
            </a:r>
            <a:r>
              <a:rPr lang="fr-FR" sz="2400" dirty="0" err="1" smtClean="0"/>
              <a:t>conscious</a:t>
            </a:r>
            <a:endParaRPr lang="fr-FR" sz="2400" dirty="0"/>
          </a:p>
        </p:txBody>
      </p:sp>
    </p:spTree>
    <p:extLst>
      <p:ext uri="{BB962C8B-B14F-4D97-AF65-F5344CB8AC3E}">
        <p14:creationId xmlns:p14="http://schemas.microsoft.com/office/powerpoint/2010/main" val="314406888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web2mag.info/wp-content/uploads/2011/10/Fotolia_26236700_Subscription_XXL.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978652" y="1449616"/>
            <a:ext cx="9203848" cy="5408384"/>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fr-FR" dirty="0" smtClean="0"/>
              <a:t>RRI - </a:t>
            </a:r>
            <a:r>
              <a:rPr lang="fr-FR" dirty="0" err="1" smtClean="0"/>
              <a:t>Criteria</a:t>
            </a:r>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5" name="ZoneTexte 4"/>
          <p:cNvSpPr txBox="1"/>
          <p:nvPr/>
        </p:nvSpPr>
        <p:spPr>
          <a:xfrm>
            <a:off x="150433" y="1564255"/>
            <a:ext cx="7200800" cy="4893647"/>
          </a:xfrm>
          <a:prstGeom prst="rect">
            <a:avLst/>
          </a:prstGeom>
          <a:noFill/>
        </p:spPr>
        <p:txBody>
          <a:bodyPr wrap="square" rtlCol="0">
            <a:spAutoFit/>
          </a:bodyPr>
          <a:lstStyle/>
          <a:p>
            <a:r>
              <a:rPr lang="fr-FR" sz="2800" dirty="0">
                <a:solidFill>
                  <a:schemeClr val="bg1">
                    <a:lumMod val="85000"/>
                  </a:schemeClr>
                </a:solidFill>
              </a:rPr>
              <a:t>Is the </a:t>
            </a:r>
            <a:r>
              <a:rPr lang="fr-FR" sz="2800" dirty="0" err="1">
                <a:solidFill>
                  <a:schemeClr val="bg1">
                    <a:lumMod val="85000"/>
                  </a:schemeClr>
                </a:solidFill>
              </a:rPr>
              <a:t>project</a:t>
            </a:r>
            <a:r>
              <a:rPr lang="fr-FR" sz="2800" dirty="0">
                <a:solidFill>
                  <a:schemeClr val="bg1">
                    <a:lumMod val="85000"/>
                  </a:schemeClr>
                </a:solidFill>
              </a:rPr>
              <a:t> :</a:t>
            </a:r>
          </a:p>
          <a:p>
            <a:endParaRPr lang="fr-FR" sz="2000" dirty="0"/>
          </a:p>
          <a:p>
            <a:pPr marL="342900" indent="-342900">
              <a:buClr>
                <a:schemeClr val="accent1"/>
              </a:buClr>
              <a:buFont typeface="Arial" panose="020B0604020202020204" pitchFamily="34" charset="0"/>
              <a:buChar char="•"/>
            </a:pPr>
            <a:r>
              <a:rPr lang="fr-FR" sz="2400" b="1" dirty="0" err="1" smtClean="0">
                <a:solidFill>
                  <a:schemeClr val="accent1"/>
                </a:solidFill>
              </a:rPr>
              <a:t>Centered</a:t>
            </a:r>
            <a:r>
              <a:rPr lang="fr-FR" sz="2400" b="1" dirty="0" smtClean="0">
                <a:solidFill>
                  <a:schemeClr val="accent1"/>
                </a:solidFill>
              </a:rPr>
              <a:t> on a </a:t>
            </a:r>
            <a:r>
              <a:rPr lang="fr-FR" sz="2400" b="1" dirty="0" err="1" smtClean="0">
                <a:solidFill>
                  <a:schemeClr val="accent1"/>
                </a:solidFill>
              </a:rPr>
              <a:t>need</a:t>
            </a:r>
            <a:endParaRPr lang="fr-FR" sz="2400" b="1" dirty="0">
              <a:solidFill>
                <a:schemeClr val="accent1"/>
              </a:solidFill>
            </a:endParaRPr>
          </a:p>
          <a:p>
            <a:pPr>
              <a:buClr>
                <a:srgbClr val="E2017A"/>
              </a:buClr>
            </a:pPr>
            <a:endParaRPr lang="fr-FR" sz="24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Turned</a:t>
            </a:r>
            <a:r>
              <a:rPr lang="fr-FR" sz="2400" dirty="0" smtClean="0">
                <a:solidFill>
                  <a:schemeClr val="bg1">
                    <a:lumMod val="85000"/>
                  </a:schemeClr>
                </a:solidFill>
              </a:rPr>
              <a:t> </a:t>
            </a:r>
            <a:r>
              <a:rPr lang="fr-FR" sz="2400" dirty="0" err="1" smtClean="0">
                <a:solidFill>
                  <a:schemeClr val="bg1">
                    <a:lumMod val="85000"/>
                  </a:schemeClr>
                </a:solidFill>
              </a:rPr>
              <a:t>towards</a:t>
            </a:r>
            <a:r>
              <a:rPr lang="fr-FR" sz="2400" dirty="0" smtClean="0">
                <a:solidFill>
                  <a:schemeClr val="bg1">
                    <a:lumMod val="85000"/>
                  </a:schemeClr>
                </a:solidFill>
              </a:rPr>
              <a:t> </a:t>
            </a:r>
            <a:r>
              <a:rPr lang="fr-FR" sz="2400" dirty="0" err="1" smtClean="0">
                <a:solidFill>
                  <a:schemeClr val="bg1">
                    <a:lumMod val="85000"/>
                  </a:schemeClr>
                </a:solidFill>
              </a:rPr>
              <a:t>beneficiaries</a:t>
            </a:r>
            <a:endParaRPr lang="fr-FR" sz="2400" dirty="0">
              <a:solidFill>
                <a:schemeClr val="bg1">
                  <a:lumMod val="85000"/>
                </a:schemeClr>
              </a:solidFill>
            </a:endParaRPr>
          </a:p>
          <a:p>
            <a:pPr marL="342900" indent="-342900">
              <a:buClr>
                <a:srgbClr val="E2017A"/>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85000"/>
                  </a:schemeClr>
                </a:solidFill>
              </a:rPr>
              <a:t>Simple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85000"/>
                  </a:schemeClr>
                </a:solidFill>
              </a:rPr>
              <a:t>Accessible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Sustainable</a:t>
            </a: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Environmentally</a:t>
            </a:r>
            <a:r>
              <a:rPr lang="fr-FR" sz="2400" dirty="0" smtClean="0">
                <a:solidFill>
                  <a:schemeClr val="bg1">
                    <a:lumMod val="85000"/>
                  </a:schemeClr>
                </a:solidFill>
              </a:rPr>
              <a:t> </a:t>
            </a:r>
            <a:r>
              <a:rPr lang="fr-FR" sz="2400" dirty="0" err="1" smtClean="0">
                <a:solidFill>
                  <a:schemeClr val="bg1">
                    <a:lumMod val="85000"/>
                  </a:schemeClr>
                </a:solidFill>
              </a:rPr>
              <a:t>conscious</a:t>
            </a:r>
            <a:endParaRPr lang="fr-FR" sz="2400" dirty="0">
              <a:solidFill>
                <a:schemeClr val="bg1">
                  <a:lumMod val="85000"/>
                </a:schemeClr>
              </a:solidFill>
            </a:endParaRPr>
          </a:p>
        </p:txBody>
      </p:sp>
      <p:sp>
        <p:nvSpPr>
          <p:cNvPr id="3" name="ZoneTexte 2"/>
          <p:cNvSpPr txBox="1"/>
          <p:nvPr/>
        </p:nvSpPr>
        <p:spPr>
          <a:xfrm>
            <a:off x="6591113" y="818471"/>
            <a:ext cx="3909869" cy="646331"/>
          </a:xfrm>
          <a:prstGeom prst="rect">
            <a:avLst/>
          </a:prstGeom>
          <a:noFill/>
        </p:spPr>
        <p:txBody>
          <a:bodyPr wrap="square" rtlCol="0">
            <a:spAutoFit/>
          </a:bodyPr>
          <a:lstStyle/>
          <a:p>
            <a:r>
              <a:rPr lang="fr-FR" dirty="0" smtClean="0">
                <a:latin typeface="HoratioDLig" pitchFamily="34" charset="0"/>
              </a:rPr>
              <a:t>Is </a:t>
            </a:r>
            <a:r>
              <a:rPr lang="fr-FR" dirty="0" err="1">
                <a:latin typeface="HoratioDLig" pitchFamily="34" charset="0"/>
              </a:rPr>
              <a:t>it</a:t>
            </a:r>
            <a:r>
              <a:rPr lang="fr-FR" dirty="0">
                <a:latin typeface="HoratioDLig" pitchFamily="34" charset="0"/>
              </a:rPr>
              <a:t> a </a:t>
            </a:r>
            <a:r>
              <a:rPr lang="fr-FR" dirty="0" err="1">
                <a:latin typeface="HoratioDLig" pitchFamily="34" charset="0"/>
              </a:rPr>
              <a:t>lab</a:t>
            </a:r>
            <a:r>
              <a:rPr lang="fr-FR" dirty="0">
                <a:latin typeface="HoratioDLig" pitchFamily="34" charset="0"/>
              </a:rPr>
              <a:t> </a:t>
            </a:r>
            <a:r>
              <a:rPr lang="fr-FR" dirty="0" err="1">
                <a:latin typeface="HoratioDLig" pitchFamily="34" charset="0"/>
              </a:rPr>
              <a:t>technology</a:t>
            </a:r>
            <a:r>
              <a:rPr lang="fr-FR" dirty="0">
                <a:latin typeface="HoratioDLig" pitchFamily="34" charset="0"/>
              </a:rPr>
              <a:t> </a:t>
            </a:r>
            <a:r>
              <a:rPr lang="fr-FR" dirty="0" err="1">
                <a:latin typeface="HoratioDLig" pitchFamily="34" charset="0"/>
              </a:rPr>
              <a:t>pushed</a:t>
            </a:r>
            <a:r>
              <a:rPr lang="fr-FR" dirty="0">
                <a:latin typeface="HoratioDLig" pitchFamily="34" charset="0"/>
              </a:rPr>
              <a:t> on people or a </a:t>
            </a:r>
            <a:r>
              <a:rPr lang="fr-FR" dirty="0" err="1">
                <a:latin typeface="HoratioDLig" pitchFamily="34" charset="0"/>
              </a:rPr>
              <a:t>need</a:t>
            </a:r>
            <a:r>
              <a:rPr lang="fr-FR" dirty="0">
                <a:latin typeface="HoratioDLig" pitchFamily="34" charset="0"/>
              </a:rPr>
              <a:t> </a:t>
            </a:r>
            <a:r>
              <a:rPr lang="fr-FR" dirty="0" err="1">
                <a:latin typeface="HoratioDLig" pitchFamily="34" charset="0"/>
              </a:rPr>
              <a:t>being</a:t>
            </a:r>
            <a:r>
              <a:rPr lang="fr-FR" dirty="0">
                <a:latin typeface="HoratioDLig" pitchFamily="34" charset="0"/>
              </a:rPr>
              <a:t> </a:t>
            </a:r>
            <a:r>
              <a:rPr lang="fr-FR" dirty="0" err="1">
                <a:latin typeface="HoratioDLig" pitchFamily="34" charset="0"/>
              </a:rPr>
              <a:t>solved</a:t>
            </a:r>
            <a:r>
              <a:rPr lang="fr-FR" dirty="0">
                <a:latin typeface="HoratioDLig" pitchFamily="34" charset="0"/>
              </a:rPr>
              <a:t> </a:t>
            </a:r>
            <a:r>
              <a:rPr lang="fr-FR" dirty="0" err="1">
                <a:latin typeface="HoratioDLig" pitchFamily="34" charset="0"/>
              </a:rPr>
              <a:t>through</a:t>
            </a:r>
            <a:r>
              <a:rPr lang="fr-FR" dirty="0">
                <a:latin typeface="HoratioDLig" pitchFamily="34" charset="0"/>
              </a:rPr>
              <a:t> </a:t>
            </a:r>
            <a:r>
              <a:rPr lang="fr-FR" dirty="0" smtClean="0">
                <a:latin typeface="HoratioDLig" pitchFamily="34" charset="0"/>
              </a:rPr>
              <a:t>innovation?</a:t>
            </a:r>
            <a:endParaRPr lang="fr-FR" dirty="0">
              <a:latin typeface="HoratioDLig" pitchFamily="34" charset="0"/>
            </a:endParaRPr>
          </a:p>
        </p:txBody>
      </p:sp>
    </p:spTree>
    <p:extLst>
      <p:ext uri="{BB962C8B-B14F-4D97-AF65-F5344CB8AC3E}">
        <p14:creationId xmlns:p14="http://schemas.microsoft.com/office/powerpoint/2010/main" val="22289199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48000" y="1449616"/>
            <a:ext cx="9144000" cy="5481458"/>
          </a:xfrm>
          <a:prstGeom prst="rect">
            <a:avLst/>
          </a:prstGeom>
        </p:spPr>
      </p:pic>
      <p:sp>
        <p:nvSpPr>
          <p:cNvPr id="2" name="Titre 1"/>
          <p:cNvSpPr>
            <a:spLocks noGrp="1"/>
          </p:cNvSpPr>
          <p:nvPr>
            <p:ph type="title"/>
          </p:nvPr>
        </p:nvSpPr>
        <p:spPr/>
        <p:txBody>
          <a:bodyPr/>
          <a:lstStyle/>
          <a:p>
            <a:r>
              <a:rPr lang="fr-FR" dirty="0" smtClean="0"/>
              <a:t>RRI - </a:t>
            </a:r>
            <a:r>
              <a:rPr lang="fr-FR" dirty="0" err="1" smtClean="0"/>
              <a:t>Criteria</a:t>
            </a:r>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5" name="ZoneTexte 4"/>
          <p:cNvSpPr txBox="1"/>
          <p:nvPr/>
        </p:nvSpPr>
        <p:spPr>
          <a:xfrm>
            <a:off x="150433" y="1564255"/>
            <a:ext cx="7200800" cy="4893647"/>
          </a:xfrm>
          <a:prstGeom prst="rect">
            <a:avLst/>
          </a:prstGeom>
          <a:noFill/>
        </p:spPr>
        <p:txBody>
          <a:bodyPr wrap="square" rtlCol="0">
            <a:spAutoFit/>
          </a:bodyPr>
          <a:lstStyle/>
          <a:p>
            <a:r>
              <a:rPr lang="fr-FR" sz="2800" dirty="0">
                <a:solidFill>
                  <a:schemeClr val="bg1">
                    <a:lumMod val="85000"/>
                  </a:schemeClr>
                </a:solidFill>
              </a:rPr>
              <a:t>Is the </a:t>
            </a:r>
            <a:r>
              <a:rPr lang="fr-FR" sz="2800" dirty="0" err="1">
                <a:solidFill>
                  <a:schemeClr val="bg1">
                    <a:lumMod val="85000"/>
                  </a:schemeClr>
                </a:solidFill>
              </a:rPr>
              <a:t>project</a:t>
            </a:r>
            <a:r>
              <a:rPr lang="fr-FR" sz="2800" dirty="0">
                <a:solidFill>
                  <a:schemeClr val="bg1">
                    <a:lumMod val="85000"/>
                  </a:schemeClr>
                </a:solidFill>
              </a:rPr>
              <a:t> :</a:t>
            </a:r>
          </a:p>
          <a:p>
            <a:endParaRPr lang="fr-FR" sz="20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Centered</a:t>
            </a:r>
            <a:r>
              <a:rPr lang="fr-FR" sz="2400" dirty="0" smtClean="0">
                <a:solidFill>
                  <a:schemeClr val="bg1">
                    <a:lumMod val="85000"/>
                  </a:schemeClr>
                </a:solidFill>
              </a:rPr>
              <a:t> on a </a:t>
            </a:r>
            <a:r>
              <a:rPr lang="fr-FR" sz="2400" dirty="0" err="1" smtClean="0">
                <a:solidFill>
                  <a:schemeClr val="bg1">
                    <a:lumMod val="85000"/>
                  </a:schemeClr>
                </a:solidFill>
              </a:rPr>
              <a:t>need</a:t>
            </a:r>
            <a:endParaRPr lang="fr-FR" sz="2400" dirty="0">
              <a:solidFill>
                <a:schemeClr val="bg1">
                  <a:lumMod val="85000"/>
                </a:schemeClr>
              </a:solidFill>
            </a:endParaRPr>
          </a:p>
          <a:p>
            <a:pPr>
              <a:buClr>
                <a:srgbClr val="E2017A"/>
              </a:buClr>
            </a:pPr>
            <a:endParaRPr lang="fr-FR" sz="2400" dirty="0"/>
          </a:p>
          <a:p>
            <a:pPr marL="342900" indent="-342900">
              <a:buClr>
                <a:schemeClr val="accent1"/>
              </a:buClr>
              <a:buFont typeface="Arial" panose="020B0604020202020204" pitchFamily="34" charset="0"/>
              <a:buChar char="•"/>
            </a:pPr>
            <a:r>
              <a:rPr lang="fr-FR" sz="2400" b="1" dirty="0" err="1" smtClean="0">
                <a:solidFill>
                  <a:schemeClr val="accent1"/>
                </a:solidFill>
              </a:rPr>
              <a:t>Turned</a:t>
            </a:r>
            <a:r>
              <a:rPr lang="fr-FR" sz="2400" b="1" dirty="0" smtClean="0">
                <a:solidFill>
                  <a:schemeClr val="accent1"/>
                </a:solidFill>
              </a:rPr>
              <a:t> </a:t>
            </a:r>
            <a:r>
              <a:rPr lang="fr-FR" sz="2400" b="1" dirty="0" err="1" smtClean="0">
                <a:solidFill>
                  <a:schemeClr val="accent1"/>
                </a:solidFill>
              </a:rPr>
              <a:t>towards</a:t>
            </a:r>
            <a:r>
              <a:rPr lang="fr-FR" sz="2400" b="1" dirty="0" smtClean="0">
                <a:solidFill>
                  <a:schemeClr val="accent1"/>
                </a:solidFill>
              </a:rPr>
              <a:t> </a:t>
            </a:r>
            <a:r>
              <a:rPr lang="fr-FR" sz="2400" b="1" dirty="0" err="1" smtClean="0">
                <a:solidFill>
                  <a:schemeClr val="accent1"/>
                </a:solidFill>
              </a:rPr>
              <a:t>beneficiaries</a:t>
            </a:r>
            <a:endParaRPr lang="fr-FR" sz="2400" b="1" dirty="0">
              <a:solidFill>
                <a:schemeClr val="accent1"/>
              </a:solidFill>
            </a:endParaRPr>
          </a:p>
          <a:p>
            <a:pPr marL="342900" indent="-342900">
              <a:buClr>
                <a:srgbClr val="E2017A"/>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85000"/>
                  </a:schemeClr>
                </a:solidFill>
              </a:rPr>
              <a:t>Simple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85000"/>
                  </a:schemeClr>
                </a:solidFill>
              </a:rPr>
              <a:t>Accessible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Sustainable</a:t>
            </a: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Environmentally</a:t>
            </a:r>
            <a:r>
              <a:rPr lang="fr-FR" sz="2400" dirty="0" smtClean="0">
                <a:solidFill>
                  <a:schemeClr val="bg1">
                    <a:lumMod val="85000"/>
                  </a:schemeClr>
                </a:solidFill>
              </a:rPr>
              <a:t> </a:t>
            </a:r>
            <a:r>
              <a:rPr lang="fr-FR" sz="2400" dirty="0" err="1" smtClean="0">
                <a:solidFill>
                  <a:schemeClr val="bg1">
                    <a:lumMod val="85000"/>
                  </a:schemeClr>
                </a:solidFill>
              </a:rPr>
              <a:t>conscious</a:t>
            </a:r>
            <a:endParaRPr lang="fr-FR" sz="2400" dirty="0">
              <a:solidFill>
                <a:schemeClr val="bg1">
                  <a:lumMod val="85000"/>
                </a:schemeClr>
              </a:solidFill>
            </a:endParaRPr>
          </a:p>
        </p:txBody>
      </p:sp>
      <p:sp>
        <p:nvSpPr>
          <p:cNvPr id="3" name="Rectangle 2"/>
          <p:cNvSpPr/>
          <p:nvPr/>
        </p:nvSpPr>
        <p:spPr>
          <a:xfrm>
            <a:off x="6552803" y="1027906"/>
            <a:ext cx="5210401" cy="369332"/>
          </a:xfrm>
          <a:prstGeom prst="rect">
            <a:avLst/>
          </a:prstGeom>
        </p:spPr>
        <p:txBody>
          <a:bodyPr wrap="none">
            <a:spAutoFit/>
          </a:bodyPr>
          <a:lstStyle/>
          <a:p>
            <a:r>
              <a:rPr lang="fr-FR" dirty="0" smtClean="0">
                <a:latin typeface="HoratioDLig" pitchFamily="34" charset="0"/>
              </a:rPr>
              <a:t> To </a:t>
            </a:r>
            <a:r>
              <a:rPr lang="fr-FR" dirty="0" err="1">
                <a:latin typeface="HoratioDLig" pitchFamily="34" charset="0"/>
              </a:rPr>
              <a:t>what</a:t>
            </a:r>
            <a:r>
              <a:rPr lang="fr-FR" dirty="0">
                <a:latin typeface="HoratioDLig" pitchFamily="34" charset="0"/>
              </a:rPr>
              <a:t> </a:t>
            </a:r>
            <a:r>
              <a:rPr lang="fr-FR" dirty="0" err="1">
                <a:latin typeface="HoratioDLig" pitchFamily="34" charset="0"/>
              </a:rPr>
              <a:t>extent</a:t>
            </a:r>
            <a:r>
              <a:rPr lang="fr-FR" dirty="0">
                <a:latin typeface="HoratioDLig" pitchFamily="34" charset="0"/>
              </a:rPr>
              <a:t> </a:t>
            </a:r>
            <a:r>
              <a:rPr lang="fr-FR" dirty="0" err="1">
                <a:latin typeface="HoratioDLig" pitchFamily="34" charset="0"/>
              </a:rPr>
              <a:t>was</a:t>
            </a:r>
            <a:r>
              <a:rPr lang="fr-FR" dirty="0">
                <a:latin typeface="HoratioDLig" pitchFamily="34" charset="0"/>
              </a:rPr>
              <a:t> the population </a:t>
            </a:r>
            <a:r>
              <a:rPr lang="fr-FR" dirty="0" err="1" smtClean="0">
                <a:latin typeface="HoratioDLig" pitchFamily="34" charset="0"/>
              </a:rPr>
              <a:t>consulted</a:t>
            </a:r>
            <a:r>
              <a:rPr lang="fr-FR" dirty="0" smtClean="0">
                <a:latin typeface="HoratioDLig" pitchFamily="34" charset="0"/>
              </a:rPr>
              <a:t>? </a:t>
            </a:r>
            <a:r>
              <a:rPr lang="fr-FR" dirty="0" err="1" smtClean="0">
                <a:latin typeface="HoratioDLig" pitchFamily="34" charset="0"/>
              </a:rPr>
              <a:t>Involved</a:t>
            </a:r>
            <a:r>
              <a:rPr lang="fr-FR" dirty="0" smtClean="0">
                <a:latin typeface="HoratioDLig" pitchFamily="34" charset="0"/>
              </a:rPr>
              <a:t>?</a:t>
            </a:r>
            <a:endParaRPr lang="fr-FR" dirty="0">
              <a:latin typeface="HoratioDLig" pitchFamily="34" charset="0"/>
            </a:endParaRPr>
          </a:p>
        </p:txBody>
      </p:sp>
    </p:spTree>
    <p:extLst>
      <p:ext uri="{BB962C8B-B14F-4D97-AF65-F5344CB8AC3E}">
        <p14:creationId xmlns:p14="http://schemas.microsoft.com/office/powerpoint/2010/main" val="41588882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err="1" smtClean="0">
                <a:solidFill>
                  <a:srgbClr val="212879"/>
                </a:solidFill>
                <a:latin typeface="Proxima Nova" charset="0"/>
                <a:ea typeface="Proxima Nova" charset="0"/>
                <a:cs typeface="Proxima Nova" charset="0"/>
              </a:rPr>
              <a:t>Responsible</a:t>
            </a:r>
            <a:r>
              <a:rPr lang="fr-FR" sz="4000" b="1" dirty="0" smtClean="0">
                <a:solidFill>
                  <a:srgbClr val="212879"/>
                </a:solidFill>
                <a:latin typeface="Proxima Nova" charset="0"/>
                <a:ea typeface="Proxima Nova" charset="0"/>
                <a:cs typeface="Proxima Nova" charset="0"/>
              </a:rPr>
              <a:t> </a:t>
            </a:r>
            <a:r>
              <a:rPr lang="fr-FR" sz="4000" b="1" dirty="0" err="1" smtClean="0">
                <a:solidFill>
                  <a:srgbClr val="212879"/>
                </a:solidFill>
                <a:latin typeface="Proxima Nova" charset="0"/>
                <a:ea typeface="Proxima Nova" charset="0"/>
                <a:cs typeface="Proxima Nova" charset="0"/>
              </a:rPr>
              <a:t>Research</a:t>
            </a:r>
            <a:r>
              <a:rPr lang="fr-FR" sz="4000" b="1" dirty="0" smtClean="0">
                <a:solidFill>
                  <a:srgbClr val="212879"/>
                </a:solidFill>
                <a:latin typeface="Proxima Nova" charset="0"/>
                <a:ea typeface="Proxima Nova" charset="0"/>
                <a:cs typeface="Proxima Nova" charset="0"/>
              </a:rPr>
              <a:t> and Innovation</a:t>
            </a:r>
            <a:endParaRPr lang="fr-FR" sz="4000" b="1" dirty="0">
              <a:solidFill>
                <a:srgbClr val="212879"/>
              </a:solidFill>
              <a:latin typeface="Proxima Nova" charset="0"/>
              <a:ea typeface="Proxima Nova" charset="0"/>
              <a:cs typeface="Proxima Nova" charset="0"/>
            </a:endParaRPr>
          </a:p>
        </p:txBody>
      </p:sp>
      <p:sp>
        <p:nvSpPr>
          <p:cNvPr id="3" name="Espace réservé du contenu 2"/>
          <p:cNvSpPr>
            <a:spLocks noGrp="1"/>
          </p:cNvSpPr>
          <p:nvPr>
            <p:ph idx="1"/>
          </p:nvPr>
        </p:nvSpPr>
        <p:spPr/>
        <p:txBody>
          <a:bodyPr/>
          <a:lstStyle/>
          <a:p>
            <a:pPr marL="0" indent="0">
              <a:buNone/>
            </a:pPr>
            <a:r>
              <a:rPr lang="fr-FR" dirty="0" err="1" smtClean="0"/>
              <a:t>Context</a:t>
            </a:r>
            <a:r>
              <a:rPr lang="fr-FR" dirty="0" smtClean="0"/>
              <a:t>:</a:t>
            </a:r>
            <a:endParaRPr lang="fr-FR" dirty="0"/>
          </a:p>
        </p:txBody>
      </p:sp>
      <p:pic>
        <p:nvPicPr>
          <p:cNvPr id="27650" name="Picture 2" descr="http://un.org.au/files/2015/09/09-09-E-SDG-Poster-1024x68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20470" y="1690688"/>
            <a:ext cx="7569254" cy="5048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077111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fs01.androidpit.info/a/2e/2b/japanese-brush-2e2b21-h900.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061483" y="1449616"/>
            <a:ext cx="9277535" cy="5440506"/>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fr-FR" dirty="0" smtClean="0"/>
              <a:t>RRI - </a:t>
            </a:r>
            <a:r>
              <a:rPr lang="fr-FR" dirty="0" err="1" smtClean="0"/>
              <a:t>Criteria</a:t>
            </a:r>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5" name="ZoneTexte 4"/>
          <p:cNvSpPr txBox="1"/>
          <p:nvPr/>
        </p:nvSpPr>
        <p:spPr>
          <a:xfrm>
            <a:off x="150433" y="1564255"/>
            <a:ext cx="7200800" cy="4893647"/>
          </a:xfrm>
          <a:prstGeom prst="rect">
            <a:avLst/>
          </a:prstGeom>
          <a:noFill/>
        </p:spPr>
        <p:txBody>
          <a:bodyPr wrap="square" rtlCol="0">
            <a:spAutoFit/>
          </a:bodyPr>
          <a:lstStyle/>
          <a:p>
            <a:r>
              <a:rPr lang="fr-FR" sz="2800" dirty="0">
                <a:solidFill>
                  <a:schemeClr val="bg1">
                    <a:lumMod val="85000"/>
                  </a:schemeClr>
                </a:solidFill>
              </a:rPr>
              <a:t>Is the </a:t>
            </a:r>
            <a:r>
              <a:rPr lang="fr-FR" sz="2800" dirty="0" err="1">
                <a:solidFill>
                  <a:schemeClr val="bg1">
                    <a:lumMod val="85000"/>
                  </a:schemeClr>
                </a:solidFill>
              </a:rPr>
              <a:t>project</a:t>
            </a:r>
            <a:r>
              <a:rPr lang="fr-FR" sz="2800" dirty="0">
                <a:solidFill>
                  <a:schemeClr val="bg1">
                    <a:lumMod val="85000"/>
                  </a:schemeClr>
                </a:solidFill>
              </a:rPr>
              <a:t> :</a:t>
            </a:r>
          </a:p>
          <a:p>
            <a:endParaRPr lang="fr-FR" sz="20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Centered</a:t>
            </a:r>
            <a:r>
              <a:rPr lang="fr-FR" sz="2400" dirty="0" smtClean="0">
                <a:solidFill>
                  <a:schemeClr val="bg1">
                    <a:lumMod val="85000"/>
                  </a:schemeClr>
                </a:solidFill>
              </a:rPr>
              <a:t> on a </a:t>
            </a:r>
            <a:r>
              <a:rPr lang="fr-FR" sz="2400" dirty="0" err="1" smtClean="0">
                <a:solidFill>
                  <a:schemeClr val="bg1">
                    <a:lumMod val="85000"/>
                  </a:schemeClr>
                </a:solidFill>
              </a:rPr>
              <a:t>need</a:t>
            </a:r>
            <a:endParaRPr lang="fr-FR" sz="2400" dirty="0">
              <a:solidFill>
                <a:schemeClr val="bg1">
                  <a:lumMod val="85000"/>
                </a:schemeClr>
              </a:solidFill>
            </a:endParaRPr>
          </a:p>
          <a:p>
            <a:pPr>
              <a:buClr>
                <a:srgbClr val="E2017A"/>
              </a:buClr>
            </a:pPr>
            <a:endParaRPr lang="fr-FR" sz="24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Turned</a:t>
            </a:r>
            <a:r>
              <a:rPr lang="fr-FR" sz="2400" dirty="0" smtClean="0">
                <a:solidFill>
                  <a:schemeClr val="bg1">
                    <a:lumMod val="85000"/>
                  </a:schemeClr>
                </a:solidFill>
              </a:rPr>
              <a:t> </a:t>
            </a:r>
            <a:r>
              <a:rPr lang="fr-FR" sz="2400" dirty="0" err="1" smtClean="0">
                <a:solidFill>
                  <a:schemeClr val="bg1">
                    <a:lumMod val="85000"/>
                  </a:schemeClr>
                </a:solidFill>
              </a:rPr>
              <a:t>towards</a:t>
            </a:r>
            <a:r>
              <a:rPr lang="fr-FR" sz="2400" dirty="0" smtClean="0">
                <a:solidFill>
                  <a:schemeClr val="bg1">
                    <a:lumMod val="85000"/>
                  </a:schemeClr>
                </a:solidFill>
              </a:rPr>
              <a:t> </a:t>
            </a:r>
            <a:r>
              <a:rPr lang="fr-FR" sz="2400" dirty="0" err="1" smtClean="0">
                <a:solidFill>
                  <a:schemeClr val="bg1">
                    <a:lumMod val="85000"/>
                  </a:schemeClr>
                </a:solidFill>
              </a:rPr>
              <a:t>beneficiaries</a:t>
            </a:r>
            <a:endParaRPr lang="fr-FR" sz="2400" dirty="0">
              <a:solidFill>
                <a:schemeClr val="bg1">
                  <a:lumMod val="85000"/>
                </a:schemeClr>
              </a:solidFill>
            </a:endParaRPr>
          </a:p>
          <a:p>
            <a:pPr marL="342900" indent="-342900">
              <a:buClr>
                <a:srgbClr val="E2017A"/>
              </a:buClr>
              <a:buFont typeface="Arial" panose="020B0604020202020204" pitchFamily="34" charset="0"/>
              <a:buChar char="•"/>
            </a:pPr>
            <a:endParaRPr lang="fr-FR" sz="2400" dirty="0">
              <a:solidFill>
                <a:schemeClr val="bg1">
                  <a:lumMod val="85000"/>
                </a:schemeClr>
              </a:solidFill>
            </a:endParaRPr>
          </a:p>
          <a:p>
            <a:pPr marL="342900" indent="-342900">
              <a:buClr>
                <a:schemeClr val="accent1"/>
              </a:buClr>
              <a:buFont typeface="Arial" panose="020B0604020202020204" pitchFamily="34" charset="0"/>
              <a:buChar char="•"/>
            </a:pPr>
            <a:r>
              <a:rPr lang="fr-FR" sz="2400" b="1" dirty="0">
                <a:solidFill>
                  <a:schemeClr val="accent1"/>
                </a:solidFill>
              </a:rPr>
              <a:t>Simple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85000"/>
                  </a:schemeClr>
                </a:solidFill>
              </a:rPr>
              <a:t>Accessible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Sustainable</a:t>
            </a: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Environmentally</a:t>
            </a:r>
            <a:r>
              <a:rPr lang="fr-FR" sz="2400" dirty="0" smtClean="0">
                <a:solidFill>
                  <a:schemeClr val="bg1">
                    <a:lumMod val="85000"/>
                  </a:schemeClr>
                </a:solidFill>
              </a:rPr>
              <a:t> </a:t>
            </a:r>
            <a:r>
              <a:rPr lang="fr-FR" sz="2400" dirty="0" err="1" smtClean="0">
                <a:solidFill>
                  <a:schemeClr val="bg1">
                    <a:lumMod val="85000"/>
                  </a:schemeClr>
                </a:solidFill>
              </a:rPr>
              <a:t>conscious</a:t>
            </a:r>
            <a:endParaRPr lang="fr-FR" sz="2400" dirty="0">
              <a:solidFill>
                <a:schemeClr val="bg1">
                  <a:lumMod val="85000"/>
                </a:schemeClr>
              </a:solidFill>
            </a:endParaRPr>
          </a:p>
        </p:txBody>
      </p:sp>
      <p:sp>
        <p:nvSpPr>
          <p:cNvPr id="3" name="Rectangle 2"/>
          <p:cNvSpPr/>
          <p:nvPr/>
        </p:nvSpPr>
        <p:spPr>
          <a:xfrm>
            <a:off x="6573517" y="821431"/>
            <a:ext cx="5118324" cy="646331"/>
          </a:xfrm>
          <a:prstGeom prst="rect">
            <a:avLst/>
          </a:prstGeom>
        </p:spPr>
        <p:txBody>
          <a:bodyPr wrap="none">
            <a:spAutoFit/>
          </a:bodyPr>
          <a:lstStyle/>
          <a:p>
            <a:r>
              <a:rPr lang="fr-FR" dirty="0" err="1" smtClean="0">
                <a:latin typeface="HoratioDLig" pitchFamily="34" charset="0"/>
              </a:rPr>
              <a:t>What</a:t>
            </a:r>
            <a:r>
              <a:rPr lang="fr-FR" dirty="0" smtClean="0">
                <a:latin typeface="HoratioDLig" pitchFamily="34" charset="0"/>
              </a:rPr>
              <a:t> </a:t>
            </a:r>
            <a:r>
              <a:rPr lang="fr-FR" dirty="0" err="1">
                <a:latin typeface="HoratioDLig" pitchFamily="34" charset="0"/>
              </a:rPr>
              <a:t>is</a:t>
            </a:r>
            <a:r>
              <a:rPr lang="fr-FR" dirty="0">
                <a:latin typeface="HoratioDLig" pitchFamily="34" charset="0"/>
              </a:rPr>
              <a:t> the R&amp;D </a:t>
            </a:r>
            <a:r>
              <a:rPr lang="fr-FR" dirty="0" err="1">
                <a:latin typeface="HoratioDLig" pitchFamily="34" charset="0"/>
              </a:rPr>
              <a:t>investment</a:t>
            </a:r>
            <a:r>
              <a:rPr lang="fr-FR" dirty="0">
                <a:latin typeface="HoratioDLig" pitchFamily="34" charset="0"/>
              </a:rPr>
              <a:t>? The </a:t>
            </a:r>
            <a:r>
              <a:rPr lang="fr-FR" dirty="0" err="1">
                <a:latin typeface="HoratioDLig" pitchFamily="34" charset="0"/>
              </a:rPr>
              <a:t>cost</a:t>
            </a:r>
            <a:r>
              <a:rPr lang="fr-FR" dirty="0">
                <a:latin typeface="HoratioDLig" pitchFamily="34" charset="0"/>
              </a:rPr>
              <a:t> of the final </a:t>
            </a:r>
            <a:r>
              <a:rPr lang="fr-FR" dirty="0" err="1">
                <a:latin typeface="HoratioDLig" pitchFamily="34" charset="0"/>
              </a:rPr>
              <a:t>product</a:t>
            </a:r>
            <a:r>
              <a:rPr lang="fr-FR" dirty="0" smtClean="0">
                <a:latin typeface="HoratioDLig" pitchFamily="34" charset="0"/>
              </a:rPr>
              <a:t>?</a:t>
            </a:r>
          </a:p>
          <a:p>
            <a:r>
              <a:rPr lang="fr-FR" dirty="0" smtClean="0">
                <a:latin typeface="HoratioDLig" pitchFamily="34" charset="0"/>
              </a:rPr>
              <a:t>Is </a:t>
            </a:r>
            <a:r>
              <a:rPr lang="fr-FR" dirty="0" err="1" smtClean="0">
                <a:latin typeface="HoratioDLig" pitchFamily="34" charset="0"/>
              </a:rPr>
              <a:t>it</a:t>
            </a:r>
            <a:r>
              <a:rPr lang="fr-FR" dirty="0" smtClean="0">
                <a:latin typeface="HoratioDLig" pitchFamily="34" charset="0"/>
              </a:rPr>
              <a:t> the </a:t>
            </a:r>
            <a:r>
              <a:rPr lang="fr-FR" dirty="0" err="1" smtClean="0">
                <a:latin typeface="HoratioDLig" pitchFamily="34" charset="0"/>
              </a:rPr>
              <a:t>simplest</a:t>
            </a:r>
            <a:r>
              <a:rPr lang="fr-FR" dirty="0" smtClean="0">
                <a:latin typeface="HoratioDLig" pitchFamily="34" charset="0"/>
              </a:rPr>
              <a:t> solution?</a:t>
            </a:r>
            <a:endParaRPr lang="fr-FR" dirty="0">
              <a:latin typeface="HoratioDLig" pitchFamily="34" charset="0"/>
            </a:endParaRPr>
          </a:p>
        </p:txBody>
      </p:sp>
    </p:spTree>
    <p:extLst>
      <p:ext uri="{BB962C8B-B14F-4D97-AF65-F5344CB8AC3E}">
        <p14:creationId xmlns:p14="http://schemas.microsoft.com/office/powerpoint/2010/main" val="221564800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farm8.staticflickr.com/7507/16151271309_a852969fbe_b.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045726" y="1449616"/>
            <a:ext cx="9146274" cy="542606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fr-FR" dirty="0" smtClean="0"/>
              <a:t>RRI - </a:t>
            </a:r>
            <a:r>
              <a:rPr lang="fr-FR" dirty="0" err="1" smtClean="0"/>
              <a:t>Criteria</a:t>
            </a:r>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5" name="ZoneTexte 4"/>
          <p:cNvSpPr txBox="1"/>
          <p:nvPr/>
        </p:nvSpPr>
        <p:spPr>
          <a:xfrm>
            <a:off x="150433" y="1564255"/>
            <a:ext cx="7200800" cy="4893647"/>
          </a:xfrm>
          <a:prstGeom prst="rect">
            <a:avLst/>
          </a:prstGeom>
          <a:noFill/>
        </p:spPr>
        <p:txBody>
          <a:bodyPr wrap="square" rtlCol="0">
            <a:spAutoFit/>
          </a:bodyPr>
          <a:lstStyle/>
          <a:p>
            <a:r>
              <a:rPr lang="fr-FR" sz="2800" dirty="0">
                <a:solidFill>
                  <a:schemeClr val="bg1">
                    <a:lumMod val="85000"/>
                  </a:schemeClr>
                </a:solidFill>
              </a:rPr>
              <a:t>Is the </a:t>
            </a:r>
            <a:r>
              <a:rPr lang="fr-FR" sz="2800" dirty="0" err="1">
                <a:solidFill>
                  <a:schemeClr val="bg1">
                    <a:lumMod val="85000"/>
                  </a:schemeClr>
                </a:solidFill>
              </a:rPr>
              <a:t>project</a:t>
            </a:r>
            <a:r>
              <a:rPr lang="fr-FR" sz="2800" dirty="0">
                <a:solidFill>
                  <a:schemeClr val="bg1">
                    <a:lumMod val="85000"/>
                  </a:schemeClr>
                </a:solidFill>
              </a:rPr>
              <a:t> :</a:t>
            </a:r>
          </a:p>
          <a:p>
            <a:endParaRPr lang="fr-FR" sz="20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Centered</a:t>
            </a:r>
            <a:r>
              <a:rPr lang="fr-FR" sz="2400" dirty="0" smtClean="0">
                <a:solidFill>
                  <a:schemeClr val="bg1">
                    <a:lumMod val="85000"/>
                  </a:schemeClr>
                </a:solidFill>
              </a:rPr>
              <a:t> on a </a:t>
            </a:r>
            <a:r>
              <a:rPr lang="fr-FR" sz="2400" dirty="0" err="1" smtClean="0">
                <a:solidFill>
                  <a:schemeClr val="bg1">
                    <a:lumMod val="85000"/>
                  </a:schemeClr>
                </a:solidFill>
              </a:rPr>
              <a:t>need</a:t>
            </a:r>
            <a:endParaRPr lang="fr-FR" sz="2400" dirty="0">
              <a:solidFill>
                <a:schemeClr val="bg1">
                  <a:lumMod val="85000"/>
                </a:schemeClr>
              </a:solidFill>
            </a:endParaRPr>
          </a:p>
          <a:p>
            <a:pPr>
              <a:buClr>
                <a:srgbClr val="E2017A"/>
              </a:buClr>
            </a:pPr>
            <a:endParaRPr lang="fr-FR" sz="24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Turned</a:t>
            </a:r>
            <a:r>
              <a:rPr lang="fr-FR" sz="2400" dirty="0" smtClean="0">
                <a:solidFill>
                  <a:schemeClr val="bg1">
                    <a:lumMod val="85000"/>
                  </a:schemeClr>
                </a:solidFill>
              </a:rPr>
              <a:t> </a:t>
            </a:r>
            <a:r>
              <a:rPr lang="fr-FR" sz="2400" dirty="0" err="1" smtClean="0">
                <a:solidFill>
                  <a:schemeClr val="bg1">
                    <a:lumMod val="85000"/>
                  </a:schemeClr>
                </a:solidFill>
              </a:rPr>
              <a:t>towards</a:t>
            </a:r>
            <a:r>
              <a:rPr lang="fr-FR" sz="2400" dirty="0" smtClean="0">
                <a:solidFill>
                  <a:schemeClr val="bg1">
                    <a:lumMod val="85000"/>
                  </a:schemeClr>
                </a:solidFill>
              </a:rPr>
              <a:t> </a:t>
            </a:r>
            <a:r>
              <a:rPr lang="fr-FR" sz="2400" dirty="0" err="1" smtClean="0">
                <a:solidFill>
                  <a:schemeClr val="bg1">
                    <a:lumMod val="85000"/>
                  </a:schemeClr>
                </a:solidFill>
              </a:rPr>
              <a:t>beneficiaries</a:t>
            </a:r>
            <a:endParaRPr lang="fr-FR" sz="2400" dirty="0">
              <a:solidFill>
                <a:schemeClr val="bg1">
                  <a:lumMod val="85000"/>
                </a:schemeClr>
              </a:solidFill>
            </a:endParaRPr>
          </a:p>
          <a:p>
            <a:pPr marL="342900" indent="-342900">
              <a:buClr>
                <a:srgbClr val="E2017A"/>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75000"/>
                  </a:schemeClr>
                </a:solidFill>
              </a:rPr>
              <a:t>Simple</a:t>
            </a:r>
          </a:p>
          <a:p>
            <a:pPr marL="342900" indent="-342900">
              <a:buClr>
                <a:schemeClr val="accent1"/>
              </a:buClr>
              <a:buFont typeface="Arial" panose="020B0604020202020204" pitchFamily="34" charset="0"/>
              <a:buChar char="•"/>
            </a:pPr>
            <a:endParaRPr lang="fr-FR" sz="2400" dirty="0">
              <a:solidFill>
                <a:schemeClr val="accent1"/>
              </a:solidFill>
            </a:endParaRPr>
          </a:p>
          <a:p>
            <a:pPr marL="342900" indent="-342900">
              <a:buClr>
                <a:schemeClr val="accent1"/>
              </a:buClr>
              <a:buFont typeface="Arial" panose="020B0604020202020204" pitchFamily="34" charset="0"/>
              <a:buChar char="•"/>
            </a:pPr>
            <a:r>
              <a:rPr lang="fr-FR" sz="2400" b="1" dirty="0">
                <a:solidFill>
                  <a:schemeClr val="accent1"/>
                </a:solidFill>
              </a:rPr>
              <a:t>Accessible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Sustainable</a:t>
            </a: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Environmentally</a:t>
            </a:r>
            <a:r>
              <a:rPr lang="fr-FR" sz="2400" dirty="0" smtClean="0">
                <a:solidFill>
                  <a:schemeClr val="bg1">
                    <a:lumMod val="85000"/>
                  </a:schemeClr>
                </a:solidFill>
              </a:rPr>
              <a:t> </a:t>
            </a:r>
            <a:r>
              <a:rPr lang="fr-FR" sz="2400" dirty="0" err="1" smtClean="0">
                <a:solidFill>
                  <a:schemeClr val="bg1">
                    <a:lumMod val="85000"/>
                  </a:schemeClr>
                </a:solidFill>
              </a:rPr>
              <a:t>conscious</a:t>
            </a:r>
            <a:endParaRPr lang="fr-FR" sz="2400" dirty="0">
              <a:solidFill>
                <a:schemeClr val="bg1">
                  <a:lumMod val="85000"/>
                </a:schemeClr>
              </a:solidFill>
            </a:endParaRPr>
          </a:p>
        </p:txBody>
      </p:sp>
      <p:sp>
        <p:nvSpPr>
          <p:cNvPr id="3" name="Rectangle 2"/>
          <p:cNvSpPr/>
          <p:nvPr/>
        </p:nvSpPr>
        <p:spPr>
          <a:xfrm>
            <a:off x="6573517" y="818471"/>
            <a:ext cx="2860384" cy="646331"/>
          </a:xfrm>
          <a:prstGeom prst="rect">
            <a:avLst/>
          </a:prstGeom>
        </p:spPr>
        <p:txBody>
          <a:bodyPr wrap="square">
            <a:spAutoFit/>
          </a:bodyPr>
          <a:lstStyle/>
          <a:p>
            <a:r>
              <a:rPr lang="fr-FR" dirty="0" smtClean="0">
                <a:latin typeface="HoratioDLig" pitchFamily="34" charset="0"/>
              </a:rPr>
              <a:t>Is </a:t>
            </a:r>
            <a:r>
              <a:rPr lang="fr-FR" dirty="0" err="1">
                <a:latin typeface="HoratioDLig" pitchFamily="34" charset="0"/>
              </a:rPr>
              <a:t>it</a:t>
            </a:r>
            <a:r>
              <a:rPr lang="fr-FR" dirty="0">
                <a:latin typeface="HoratioDLig" pitchFamily="34" charset="0"/>
              </a:rPr>
              <a:t> accessible</a:t>
            </a:r>
            <a:r>
              <a:rPr lang="fr-FR" dirty="0" smtClean="0">
                <a:latin typeface="HoratioDLig" pitchFamily="34" charset="0"/>
              </a:rPr>
              <a:t>? To </a:t>
            </a:r>
            <a:r>
              <a:rPr lang="fr-FR" dirty="0" err="1" smtClean="0">
                <a:latin typeface="HoratioDLig" pitchFamily="34" charset="0"/>
              </a:rPr>
              <a:t>who</a:t>
            </a:r>
            <a:r>
              <a:rPr lang="fr-FR" dirty="0" smtClean="0">
                <a:latin typeface="HoratioDLig" pitchFamily="34" charset="0"/>
              </a:rPr>
              <a:t>? In </a:t>
            </a:r>
            <a:r>
              <a:rPr lang="fr-FR" dirty="0" err="1" smtClean="0">
                <a:latin typeface="HoratioDLig" pitchFamily="34" charset="0"/>
              </a:rPr>
              <a:t>what</a:t>
            </a:r>
            <a:r>
              <a:rPr lang="fr-FR" dirty="0" smtClean="0">
                <a:latin typeface="HoratioDLig" pitchFamily="34" charset="0"/>
              </a:rPr>
              <a:t> </a:t>
            </a:r>
            <a:r>
              <a:rPr lang="fr-FR" dirty="0" err="1" smtClean="0">
                <a:latin typeface="HoratioDLig" pitchFamily="34" charset="0"/>
              </a:rPr>
              <a:t>kind</a:t>
            </a:r>
            <a:r>
              <a:rPr lang="fr-FR" dirty="0" smtClean="0">
                <a:latin typeface="HoratioDLig" pitchFamily="34" charset="0"/>
              </a:rPr>
              <a:t> of setting?</a:t>
            </a:r>
            <a:endParaRPr lang="fr-FR" dirty="0">
              <a:latin typeface="HoratioDLig" pitchFamily="34" charset="0"/>
            </a:endParaRPr>
          </a:p>
        </p:txBody>
      </p:sp>
    </p:spTree>
    <p:extLst>
      <p:ext uri="{BB962C8B-B14F-4D97-AF65-F5344CB8AC3E}">
        <p14:creationId xmlns:p14="http://schemas.microsoft.com/office/powerpoint/2010/main" val="46961732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RRI - </a:t>
            </a:r>
            <a:r>
              <a:rPr lang="fr-FR" dirty="0" err="1" smtClean="0"/>
              <a:t>Criteria</a:t>
            </a:r>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5" name="ZoneTexte 4"/>
          <p:cNvSpPr txBox="1"/>
          <p:nvPr/>
        </p:nvSpPr>
        <p:spPr>
          <a:xfrm>
            <a:off x="150433" y="1564255"/>
            <a:ext cx="7200800" cy="4893647"/>
          </a:xfrm>
          <a:prstGeom prst="rect">
            <a:avLst/>
          </a:prstGeom>
          <a:noFill/>
        </p:spPr>
        <p:txBody>
          <a:bodyPr wrap="square" rtlCol="0">
            <a:spAutoFit/>
          </a:bodyPr>
          <a:lstStyle/>
          <a:p>
            <a:r>
              <a:rPr lang="fr-FR" sz="2800" dirty="0">
                <a:solidFill>
                  <a:schemeClr val="bg1">
                    <a:lumMod val="85000"/>
                  </a:schemeClr>
                </a:solidFill>
              </a:rPr>
              <a:t>Is the </a:t>
            </a:r>
            <a:r>
              <a:rPr lang="fr-FR" sz="2800" dirty="0" err="1">
                <a:solidFill>
                  <a:schemeClr val="bg1">
                    <a:lumMod val="85000"/>
                  </a:schemeClr>
                </a:solidFill>
              </a:rPr>
              <a:t>project</a:t>
            </a:r>
            <a:r>
              <a:rPr lang="fr-FR" sz="2800" dirty="0">
                <a:solidFill>
                  <a:schemeClr val="bg1">
                    <a:lumMod val="85000"/>
                  </a:schemeClr>
                </a:solidFill>
              </a:rPr>
              <a:t> :</a:t>
            </a:r>
          </a:p>
          <a:p>
            <a:endParaRPr lang="fr-FR" sz="20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Centered</a:t>
            </a:r>
            <a:r>
              <a:rPr lang="fr-FR" sz="2400" dirty="0" smtClean="0">
                <a:solidFill>
                  <a:schemeClr val="bg1">
                    <a:lumMod val="85000"/>
                  </a:schemeClr>
                </a:solidFill>
              </a:rPr>
              <a:t> on a </a:t>
            </a:r>
            <a:r>
              <a:rPr lang="fr-FR" sz="2400" dirty="0" err="1" smtClean="0">
                <a:solidFill>
                  <a:schemeClr val="bg1">
                    <a:lumMod val="85000"/>
                  </a:schemeClr>
                </a:solidFill>
              </a:rPr>
              <a:t>need</a:t>
            </a:r>
            <a:endParaRPr lang="fr-FR" sz="2400" dirty="0">
              <a:solidFill>
                <a:schemeClr val="bg1">
                  <a:lumMod val="85000"/>
                </a:schemeClr>
              </a:solidFill>
            </a:endParaRPr>
          </a:p>
          <a:p>
            <a:pPr>
              <a:buClr>
                <a:srgbClr val="E2017A"/>
              </a:buClr>
            </a:pPr>
            <a:endParaRPr lang="fr-FR" sz="24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Turned</a:t>
            </a:r>
            <a:r>
              <a:rPr lang="fr-FR" sz="2400" dirty="0" smtClean="0">
                <a:solidFill>
                  <a:schemeClr val="bg1">
                    <a:lumMod val="85000"/>
                  </a:schemeClr>
                </a:solidFill>
              </a:rPr>
              <a:t> </a:t>
            </a:r>
            <a:r>
              <a:rPr lang="fr-FR" sz="2400" dirty="0" err="1" smtClean="0">
                <a:solidFill>
                  <a:schemeClr val="bg1">
                    <a:lumMod val="85000"/>
                  </a:schemeClr>
                </a:solidFill>
              </a:rPr>
              <a:t>towards</a:t>
            </a:r>
            <a:r>
              <a:rPr lang="fr-FR" sz="2400" dirty="0" smtClean="0">
                <a:solidFill>
                  <a:schemeClr val="bg1">
                    <a:lumMod val="85000"/>
                  </a:schemeClr>
                </a:solidFill>
              </a:rPr>
              <a:t> </a:t>
            </a:r>
            <a:r>
              <a:rPr lang="fr-FR" sz="2400" dirty="0" err="1" smtClean="0">
                <a:solidFill>
                  <a:schemeClr val="bg1">
                    <a:lumMod val="85000"/>
                  </a:schemeClr>
                </a:solidFill>
              </a:rPr>
              <a:t>beneficiaries</a:t>
            </a:r>
            <a:endParaRPr lang="fr-FR" sz="2400" dirty="0">
              <a:solidFill>
                <a:schemeClr val="bg1">
                  <a:lumMod val="85000"/>
                </a:schemeClr>
              </a:solidFill>
            </a:endParaRPr>
          </a:p>
          <a:p>
            <a:pPr marL="342900" indent="-342900">
              <a:buClr>
                <a:srgbClr val="E2017A"/>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75000"/>
                  </a:schemeClr>
                </a:solidFill>
              </a:rPr>
              <a:t>Simple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85000"/>
                  </a:schemeClr>
                </a:solidFill>
              </a:rPr>
              <a:t>Accessible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accent1"/>
              </a:buClr>
              <a:buFont typeface="Arial" panose="020B0604020202020204" pitchFamily="34" charset="0"/>
              <a:buChar char="•"/>
            </a:pPr>
            <a:r>
              <a:rPr lang="fr-FR" sz="2400" b="1" dirty="0" err="1" smtClean="0">
                <a:solidFill>
                  <a:schemeClr val="accent1"/>
                </a:solidFill>
              </a:rPr>
              <a:t>Sustainable</a:t>
            </a:r>
            <a:endParaRPr lang="fr-FR" sz="2400" b="1" dirty="0">
              <a:solidFill>
                <a:schemeClr val="accent1"/>
              </a:solidFill>
            </a:endParaRP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Environmentally</a:t>
            </a:r>
            <a:r>
              <a:rPr lang="fr-FR" sz="2400" dirty="0" smtClean="0">
                <a:solidFill>
                  <a:schemeClr val="bg1">
                    <a:lumMod val="85000"/>
                  </a:schemeClr>
                </a:solidFill>
              </a:rPr>
              <a:t> </a:t>
            </a:r>
            <a:r>
              <a:rPr lang="fr-FR" sz="2400" dirty="0" err="1" smtClean="0">
                <a:solidFill>
                  <a:schemeClr val="bg1">
                    <a:lumMod val="85000"/>
                  </a:schemeClr>
                </a:solidFill>
              </a:rPr>
              <a:t>conscious</a:t>
            </a:r>
            <a:endParaRPr lang="fr-FR" sz="2400" dirty="0">
              <a:solidFill>
                <a:schemeClr val="bg1">
                  <a:lumMod val="85000"/>
                </a:schemeClr>
              </a:solidFill>
            </a:endParaRPr>
          </a:p>
        </p:txBody>
      </p:sp>
      <p:pic>
        <p:nvPicPr>
          <p:cNvPr id="6" name="Picture 2" descr="http://africagreenmedia.co.za/wp-content/uploads/2014/02/Green-Economy-1.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323856" y="1805326"/>
            <a:ext cx="5868144" cy="508518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573518" y="808481"/>
            <a:ext cx="5468049" cy="646331"/>
          </a:xfrm>
          <a:prstGeom prst="rect">
            <a:avLst/>
          </a:prstGeom>
        </p:spPr>
        <p:txBody>
          <a:bodyPr wrap="square">
            <a:spAutoFit/>
          </a:bodyPr>
          <a:lstStyle/>
          <a:p>
            <a:r>
              <a:rPr lang="fr-FR" dirty="0" smtClean="0">
                <a:latin typeface="HoratioDLig" pitchFamily="34" charset="0"/>
              </a:rPr>
              <a:t>Is </a:t>
            </a:r>
            <a:r>
              <a:rPr lang="fr-FR" dirty="0" err="1">
                <a:latin typeface="HoratioDLig" pitchFamily="34" charset="0"/>
              </a:rPr>
              <a:t>it</a:t>
            </a:r>
            <a:r>
              <a:rPr lang="fr-FR" dirty="0">
                <a:latin typeface="HoratioDLig" pitchFamily="34" charset="0"/>
              </a:rPr>
              <a:t> </a:t>
            </a:r>
            <a:r>
              <a:rPr lang="fr-FR" dirty="0" err="1">
                <a:latin typeface="HoratioDLig" pitchFamily="34" charset="0"/>
              </a:rPr>
              <a:t>useful</a:t>
            </a:r>
            <a:r>
              <a:rPr lang="fr-FR" dirty="0">
                <a:latin typeface="HoratioDLig" pitchFamily="34" charset="0"/>
              </a:rPr>
              <a:t> on the </a:t>
            </a:r>
            <a:r>
              <a:rPr lang="fr-FR" dirty="0" err="1">
                <a:latin typeface="HoratioDLig" pitchFamily="34" charset="0"/>
              </a:rPr>
              <a:t>field</a:t>
            </a:r>
            <a:r>
              <a:rPr lang="fr-FR" dirty="0" smtClean="0">
                <a:latin typeface="HoratioDLig" pitchFamily="34" charset="0"/>
              </a:rPr>
              <a:t>? </a:t>
            </a:r>
            <a:r>
              <a:rPr lang="fr-FR" dirty="0" err="1" smtClean="0">
                <a:latin typeface="HoratioDLig" pitchFamily="34" charset="0"/>
              </a:rPr>
              <a:t>Could</a:t>
            </a:r>
            <a:r>
              <a:rPr lang="fr-FR" dirty="0" smtClean="0">
                <a:latin typeface="HoratioDLig" pitchFamily="34" charset="0"/>
              </a:rPr>
              <a:t> </a:t>
            </a:r>
            <a:r>
              <a:rPr lang="fr-FR" dirty="0" err="1" smtClean="0">
                <a:latin typeface="HoratioDLig" pitchFamily="34" charset="0"/>
              </a:rPr>
              <a:t>it</a:t>
            </a:r>
            <a:r>
              <a:rPr lang="fr-FR" dirty="0" smtClean="0">
                <a:latin typeface="HoratioDLig" pitchFamily="34" charset="0"/>
              </a:rPr>
              <a:t> </a:t>
            </a:r>
            <a:r>
              <a:rPr lang="fr-FR" dirty="0" err="1" smtClean="0">
                <a:latin typeface="HoratioDLig" pitchFamily="34" charset="0"/>
              </a:rPr>
              <a:t>be</a:t>
            </a:r>
            <a:r>
              <a:rPr lang="fr-FR" dirty="0" smtClean="0">
                <a:latin typeface="HoratioDLig" pitchFamily="34" charset="0"/>
              </a:rPr>
              <a:t> </a:t>
            </a:r>
            <a:r>
              <a:rPr lang="fr-FR" dirty="0" err="1" smtClean="0">
                <a:latin typeface="HoratioDLig" pitchFamily="34" charset="0"/>
              </a:rPr>
              <a:t>sell</a:t>
            </a:r>
            <a:r>
              <a:rPr lang="fr-FR" dirty="0" smtClean="0">
                <a:latin typeface="HoratioDLig" pitchFamily="34" charset="0"/>
              </a:rPr>
              <a:t>? How?  </a:t>
            </a:r>
            <a:r>
              <a:rPr lang="fr-FR" dirty="0">
                <a:latin typeface="HoratioDLig" pitchFamily="34" charset="0"/>
              </a:rPr>
              <a:t>Is </a:t>
            </a:r>
            <a:r>
              <a:rPr lang="fr-FR" dirty="0" err="1">
                <a:latin typeface="HoratioDLig" pitchFamily="34" charset="0"/>
              </a:rPr>
              <a:t>is</a:t>
            </a:r>
            <a:r>
              <a:rPr lang="fr-FR" dirty="0">
                <a:latin typeface="HoratioDLig" pitchFamily="34" charset="0"/>
              </a:rPr>
              <a:t> </a:t>
            </a:r>
            <a:r>
              <a:rPr lang="fr-FR" dirty="0" err="1">
                <a:latin typeface="HoratioDLig" pitchFamily="34" charset="0"/>
              </a:rPr>
              <a:t>economically</a:t>
            </a:r>
            <a:r>
              <a:rPr lang="fr-FR" dirty="0">
                <a:latin typeface="HoratioDLig" pitchFamily="34" charset="0"/>
              </a:rPr>
              <a:t> </a:t>
            </a:r>
            <a:r>
              <a:rPr lang="fr-FR" dirty="0" err="1">
                <a:latin typeface="HoratioDLig" pitchFamily="34" charset="0"/>
              </a:rPr>
              <a:t>sustainable</a:t>
            </a:r>
            <a:r>
              <a:rPr lang="fr-FR" dirty="0">
                <a:latin typeface="HoratioDLig" pitchFamily="34" charset="0"/>
              </a:rPr>
              <a:t>?</a:t>
            </a:r>
          </a:p>
        </p:txBody>
      </p:sp>
    </p:spTree>
    <p:extLst>
      <p:ext uri="{BB962C8B-B14F-4D97-AF65-F5344CB8AC3E}">
        <p14:creationId xmlns:p14="http://schemas.microsoft.com/office/powerpoint/2010/main" val="238576282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www.chargerbulletin.com/wp-content/uploads/2014/12/carbon-footprin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5181325" y="-492050"/>
            <a:ext cx="5007476" cy="8713008"/>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fr-FR" dirty="0" smtClean="0"/>
              <a:t>RRI - </a:t>
            </a:r>
            <a:r>
              <a:rPr lang="fr-FR" dirty="0" err="1" smtClean="0"/>
              <a:t>Criteria</a:t>
            </a:r>
            <a:endParaRPr lang="fr-FR" dirty="0"/>
          </a:p>
        </p:txBody>
      </p:sp>
      <p:cxnSp>
        <p:nvCxnSpPr>
          <p:cNvPr id="4" name="Connecteur droit 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5" name="ZoneTexte 4"/>
          <p:cNvSpPr txBox="1"/>
          <p:nvPr/>
        </p:nvSpPr>
        <p:spPr>
          <a:xfrm>
            <a:off x="150433" y="1564255"/>
            <a:ext cx="7200800" cy="4893647"/>
          </a:xfrm>
          <a:prstGeom prst="rect">
            <a:avLst/>
          </a:prstGeom>
          <a:noFill/>
        </p:spPr>
        <p:txBody>
          <a:bodyPr wrap="square" rtlCol="0">
            <a:spAutoFit/>
          </a:bodyPr>
          <a:lstStyle/>
          <a:p>
            <a:r>
              <a:rPr lang="fr-FR" sz="2800" dirty="0">
                <a:solidFill>
                  <a:schemeClr val="bg1">
                    <a:lumMod val="85000"/>
                  </a:schemeClr>
                </a:solidFill>
              </a:rPr>
              <a:t>Is the </a:t>
            </a:r>
            <a:r>
              <a:rPr lang="fr-FR" sz="2800" dirty="0" err="1">
                <a:solidFill>
                  <a:schemeClr val="bg1">
                    <a:lumMod val="85000"/>
                  </a:schemeClr>
                </a:solidFill>
              </a:rPr>
              <a:t>project</a:t>
            </a:r>
            <a:r>
              <a:rPr lang="fr-FR" sz="2800" dirty="0">
                <a:solidFill>
                  <a:schemeClr val="bg1">
                    <a:lumMod val="85000"/>
                  </a:schemeClr>
                </a:solidFill>
              </a:rPr>
              <a:t> :</a:t>
            </a:r>
          </a:p>
          <a:p>
            <a:endParaRPr lang="fr-FR" sz="20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Centered</a:t>
            </a:r>
            <a:r>
              <a:rPr lang="fr-FR" sz="2400" dirty="0" smtClean="0">
                <a:solidFill>
                  <a:schemeClr val="bg1">
                    <a:lumMod val="85000"/>
                  </a:schemeClr>
                </a:solidFill>
              </a:rPr>
              <a:t> on a </a:t>
            </a:r>
            <a:r>
              <a:rPr lang="fr-FR" sz="2400" dirty="0" err="1" smtClean="0">
                <a:solidFill>
                  <a:schemeClr val="bg1">
                    <a:lumMod val="85000"/>
                  </a:schemeClr>
                </a:solidFill>
              </a:rPr>
              <a:t>need</a:t>
            </a:r>
            <a:endParaRPr lang="fr-FR" sz="2400" dirty="0">
              <a:solidFill>
                <a:schemeClr val="bg1">
                  <a:lumMod val="85000"/>
                </a:schemeClr>
              </a:solidFill>
            </a:endParaRPr>
          </a:p>
          <a:p>
            <a:pPr>
              <a:buClr>
                <a:srgbClr val="E2017A"/>
              </a:buClr>
            </a:pPr>
            <a:endParaRPr lang="fr-FR" sz="2400" dirty="0"/>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Turned</a:t>
            </a:r>
            <a:r>
              <a:rPr lang="fr-FR" sz="2400" dirty="0" smtClean="0">
                <a:solidFill>
                  <a:schemeClr val="bg1">
                    <a:lumMod val="85000"/>
                  </a:schemeClr>
                </a:solidFill>
              </a:rPr>
              <a:t> </a:t>
            </a:r>
            <a:r>
              <a:rPr lang="fr-FR" sz="2400" dirty="0" err="1" smtClean="0">
                <a:solidFill>
                  <a:schemeClr val="bg1">
                    <a:lumMod val="85000"/>
                  </a:schemeClr>
                </a:solidFill>
              </a:rPr>
              <a:t>towards</a:t>
            </a:r>
            <a:r>
              <a:rPr lang="fr-FR" sz="2400" dirty="0" smtClean="0">
                <a:solidFill>
                  <a:schemeClr val="bg1">
                    <a:lumMod val="85000"/>
                  </a:schemeClr>
                </a:solidFill>
              </a:rPr>
              <a:t> </a:t>
            </a:r>
            <a:r>
              <a:rPr lang="fr-FR" sz="2400" dirty="0" err="1" smtClean="0">
                <a:solidFill>
                  <a:schemeClr val="bg1">
                    <a:lumMod val="85000"/>
                  </a:schemeClr>
                </a:solidFill>
              </a:rPr>
              <a:t>beneficiaries</a:t>
            </a:r>
            <a:endParaRPr lang="fr-FR" sz="2400" dirty="0">
              <a:solidFill>
                <a:schemeClr val="bg1">
                  <a:lumMod val="85000"/>
                </a:schemeClr>
              </a:solidFill>
            </a:endParaRPr>
          </a:p>
          <a:p>
            <a:pPr marL="342900" indent="-342900">
              <a:buClr>
                <a:srgbClr val="E2017A"/>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75000"/>
                  </a:schemeClr>
                </a:solidFill>
              </a:rPr>
              <a:t>Simple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a:solidFill>
                  <a:schemeClr val="bg1">
                    <a:lumMod val="85000"/>
                  </a:schemeClr>
                </a:solidFill>
              </a:rPr>
              <a:t>Accessible</a:t>
            </a: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r>
              <a:rPr lang="fr-FR" sz="2400" dirty="0" err="1" smtClean="0">
                <a:solidFill>
                  <a:schemeClr val="bg1">
                    <a:lumMod val="85000"/>
                  </a:schemeClr>
                </a:solidFill>
              </a:rPr>
              <a:t>Sustainable</a:t>
            </a:r>
            <a:endParaRPr lang="fr-FR" sz="2400" dirty="0">
              <a:solidFill>
                <a:schemeClr val="bg1">
                  <a:lumMod val="85000"/>
                </a:schemeClr>
              </a:solidFill>
            </a:endParaRPr>
          </a:p>
          <a:p>
            <a:pPr marL="342900" indent="-342900">
              <a:buClr>
                <a:schemeClr val="bg1">
                  <a:lumMod val="85000"/>
                </a:schemeClr>
              </a:buClr>
              <a:buFont typeface="Arial" panose="020B0604020202020204" pitchFamily="34" charset="0"/>
              <a:buChar char="•"/>
            </a:pPr>
            <a:endParaRPr lang="fr-FR" sz="2400" dirty="0">
              <a:solidFill>
                <a:schemeClr val="bg1">
                  <a:lumMod val="85000"/>
                </a:schemeClr>
              </a:solidFill>
            </a:endParaRPr>
          </a:p>
          <a:p>
            <a:pPr marL="342900" indent="-342900">
              <a:buClr>
                <a:schemeClr val="accent1"/>
              </a:buClr>
              <a:buFont typeface="Arial" panose="020B0604020202020204" pitchFamily="34" charset="0"/>
              <a:buChar char="•"/>
            </a:pPr>
            <a:r>
              <a:rPr lang="fr-FR" sz="2400" b="1" dirty="0" err="1" smtClean="0">
                <a:solidFill>
                  <a:schemeClr val="accent1"/>
                </a:solidFill>
              </a:rPr>
              <a:t>Environmentally</a:t>
            </a:r>
            <a:r>
              <a:rPr lang="fr-FR" sz="2400" b="1" dirty="0" smtClean="0">
                <a:solidFill>
                  <a:schemeClr val="accent1"/>
                </a:solidFill>
              </a:rPr>
              <a:t> </a:t>
            </a:r>
            <a:r>
              <a:rPr lang="fr-FR" sz="2400" b="1" dirty="0" err="1" smtClean="0">
                <a:solidFill>
                  <a:schemeClr val="accent1"/>
                </a:solidFill>
              </a:rPr>
              <a:t>conscious</a:t>
            </a:r>
            <a:endParaRPr lang="fr-FR" sz="2400" b="1" dirty="0">
              <a:solidFill>
                <a:schemeClr val="accent1"/>
              </a:solidFill>
            </a:endParaRPr>
          </a:p>
        </p:txBody>
      </p:sp>
      <p:sp>
        <p:nvSpPr>
          <p:cNvPr id="6" name="Rectangle 5"/>
          <p:cNvSpPr/>
          <p:nvPr/>
        </p:nvSpPr>
        <p:spPr>
          <a:xfrm>
            <a:off x="6573518" y="803285"/>
            <a:ext cx="5468049" cy="646331"/>
          </a:xfrm>
          <a:prstGeom prst="rect">
            <a:avLst/>
          </a:prstGeom>
        </p:spPr>
        <p:txBody>
          <a:bodyPr wrap="square">
            <a:spAutoFit/>
          </a:bodyPr>
          <a:lstStyle/>
          <a:p>
            <a:r>
              <a:rPr lang="fr-FR" dirty="0" smtClean="0">
                <a:latin typeface="HoratioDLig" pitchFamily="34" charset="0"/>
              </a:rPr>
              <a:t>How </a:t>
            </a:r>
            <a:r>
              <a:rPr lang="fr-FR" dirty="0" err="1" smtClean="0">
                <a:latin typeface="HoratioDLig" pitchFamily="34" charset="0"/>
              </a:rPr>
              <a:t>will</a:t>
            </a:r>
            <a:r>
              <a:rPr lang="fr-FR" dirty="0" smtClean="0">
                <a:latin typeface="HoratioDLig" pitchFamily="34" charset="0"/>
              </a:rPr>
              <a:t> the </a:t>
            </a:r>
            <a:r>
              <a:rPr lang="fr-FR" dirty="0" err="1" smtClean="0">
                <a:latin typeface="HoratioDLig" pitchFamily="34" charset="0"/>
              </a:rPr>
              <a:t>product</a:t>
            </a:r>
            <a:r>
              <a:rPr lang="fr-FR" dirty="0" smtClean="0">
                <a:latin typeface="HoratioDLig" pitchFamily="34" charset="0"/>
              </a:rPr>
              <a:t> </a:t>
            </a:r>
            <a:r>
              <a:rPr lang="fr-FR" dirty="0" err="1" smtClean="0">
                <a:latin typeface="HoratioDLig" pitchFamily="34" charset="0"/>
              </a:rPr>
              <a:t>be</a:t>
            </a:r>
            <a:r>
              <a:rPr lang="fr-FR" dirty="0" smtClean="0">
                <a:latin typeface="HoratioDLig" pitchFamily="34" charset="0"/>
              </a:rPr>
              <a:t> </a:t>
            </a:r>
            <a:r>
              <a:rPr lang="fr-FR" dirty="0" err="1" smtClean="0">
                <a:latin typeface="HoratioDLig" pitchFamily="34" charset="0"/>
              </a:rPr>
              <a:t>discarded</a:t>
            </a:r>
            <a:r>
              <a:rPr lang="fr-FR" dirty="0" smtClean="0">
                <a:latin typeface="HoratioDLig" pitchFamily="34" charset="0"/>
              </a:rPr>
              <a:t>? </a:t>
            </a:r>
            <a:r>
              <a:rPr lang="fr-FR" dirty="0" err="1" smtClean="0">
                <a:latin typeface="HoratioDLig" pitchFamily="34" charset="0"/>
              </a:rPr>
              <a:t>Could</a:t>
            </a:r>
            <a:r>
              <a:rPr lang="fr-FR" dirty="0" smtClean="0">
                <a:latin typeface="HoratioDLig" pitchFamily="34" charset="0"/>
              </a:rPr>
              <a:t> </a:t>
            </a:r>
            <a:r>
              <a:rPr lang="fr-FR" dirty="0" err="1" smtClean="0">
                <a:latin typeface="HoratioDLig" pitchFamily="34" charset="0"/>
              </a:rPr>
              <a:t>we</a:t>
            </a:r>
            <a:r>
              <a:rPr lang="fr-FR" dirty="0" smtClean="0">
                <a:latin typeface="HoratioDLig" pitchFamily="34" charset="0"/>
              </a:rPr>
              <a:t> imagine a </a:t>
            </a:r>
            <a:r>
              <a:rPr lang="fr-FR" dirty="0" err="1" smtClean="0">
                <a:latin typeface="HoratioDLig" pitchFamily="34" charset="0"/>
              </a:rPr>
              <a:t>circular</a:t>
            </a:r>
            <a:r>
              <a:rPr lang="fr-FR" dirty="0" smtClean="0">
                <a:latin typeface="HoratioDLig" pitchFamily="34" charset="0"/>
              </a:rPr>
              <a:t> model?  Can </a:t>
            </a:r>
            <a:r>
              <a:rPr lang="fr-FR" dirty="0" err="1" smtClean="0">
                <a:latin typeface="HoratioDLig" pitchFamily="34" charset="0"/>
              </a:rPr>
              <a:t>we</a:t>
            </a:r>
            <a:r>
              <a:rPr lang="fr-FR" dirty="0" smtClean="0">
                <a:latin typeface="HoratioDLig" pitchFamily="34" charset="0"/>
              </a:rPr>
              <a:t> use </a:t>
            </a:r>
            <a:r>
              <a:rPr lang="fr-FR" dirty="0" err="1" smtClean="0">
                <a:latin typeface="HoratioDLig" pitchFamily="34" charset="0"/>
              </a:rPr>
              <a:t>other</a:t>
            </a:r>
            <a:r>
              <a:rPr lang="fr-FR" dirty="0" smtClean="0">
                <a:latin typeface="HoratioDLig" pitchFamily="34" charset="0"/>
              </a:rPr>
              <a:t> </a:t>
            </a:r>
            <a:r>
              <a:rPr lang="fr-FR" dirty="0" err="1" smtClean="0">
                <a:latin typeface="HoratioDLig" pitchFamily="34" charset="0"/>
              </a:rPr>
              <a:t>materials</a:t>
            </a:r>
            <a:r>
              <a:rPr lang="fr-FR" dirty="0" smtClean="0">
                <a:latin typeface="HoratioDLig" pitchFamily="34" charset="0"/>
              </a:rPr>
              <a:t>?</a:t>
            </a:r>
            <a:endParaRPr lang="fr-FR" dirty="0">
              <a:latin typeface="HoratioDLig" pitchFamily="34" charset="0"/>
            </a:endParaRPr>
          </a:p>
        </p:txBody>
      </p:sp>
    </p:spTree>
    <p:extLst>
      <p:ext uri="{BB962C8B-B14F-4D97-AF65-F5344CB8AC3E}">
        <p14:creationId xmlns:p14="http://schemas.microsoft.com/office/powerpoint/2010/main" val="96472441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Mélanie\Dropbox\SoScience! Corporate\Communication\Conférences\French Tech Safari\project loon.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0"/>
            <a:ext cx="9144000" cy="6858000"/>
          </a:xfrm>
          <a:prstGeom prst="rect">
            <a:avLst/>
          </a:prstGeom>
          <a:noFill/>
        </p:spPr>
      </p:pic>
      <p:sp>
        <p:nvSpPr>
          <p:cNvPr id="4" name="Rectangle 3"/>
          <p:cNvSpPr/>
          <p:nvPr/>
        </p:nvSpPr>
        <p:spPr>
          <a:xfrm>
            <a:off x="1524000" y="2276872"/>
            <a:ext cx="2771800" cy="86409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400" dirty="0">
                <a:solidFill>
                  <a:schemeClr val="bg1"/>
                </a:solidFill>
                <a:latin typeface="HoratioDLig" pitchFamily="34" charset="0"/>
              </a:rPr>
              <a:t>Project </a:t>
            </a:r>
            <a:r>
              <a:rPr lang="fr-FR" sz="4400" dirty="0" err="1">
                <a:solidFill>
                  <a:schemeClr val="bg1"/>
                </a:solidFill>
                <a:latin typeface="HoratioDLig" pitchFamily="34" charset="0"/>
              </a:rPr>
              <a:t>loon</a:t>
            </a:r>
            <a:endParaRPr lang="fr-FR" sz="4400" dirty="0">
              <a:solidFill>
                <a:schemeClr val="bg1"/>
              </a:solidFill>
              <a:latin typeface="HoratioDLig" pitchFamily="34" charset="0"/>
            </a:endParaRPr>
          </a:p>
        </p:txBody>
      </p:sp>
      <p:sp>
        <p:nvSpPr>
          <p:cNvPr id="8" name="Rectangle 7"/>
          <p:cNvSpPr/>
          <p:nvPr/>
        </p:nvSpPr>
        <p:spPr>
          <a:xfrm>
            <a:off x="1524000" y="3140968"/>
            <a:ext cx="6156176" cy="1728983"/>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rgbClr val="0076BD"/>
                </a:solidFill>
                <a:latin typeface="HoratioDLig" pitchFamily="34" charset="0"/>
              </a:rPr>
              <a:t>But: donner accès à internet à tout le monde</a:t>
            </a:r>
            <a:br>
              <a:rPr lang="fr-FR" sz="1600" dirty="0">
                <a:solidFill>
                  <a:srgbClr val="0076BD"/>
                </a:solidFill>
                <a:latin typeface="HoratioDLig" pitchFamily="34" charset="0"/>
              </a:rPr>
            </a:br>
            <a:r>
              <a:rPr lang="fr-FR" sz="1600" dirty="0">
                <a:solidFill>
                  <a:srgbClr val="0076BD"/>
                </a:solidFill>
                <a:latin typeface="HoratioDLig" pitchFamily="34" charset="0"/>
              </a:rPr>
              <a:t>Fonctionnement : réseau de ballon à 20km (stratosphère) du sol, 15m de diamètre, Les ballons communiquent avec une antenne internet au sol. On filtre le signal pour que les antennes et ballons ne reçoivent que des signaux du </a:t>
            </a:r>
            <a:r>
              <a:rPr lang="fr-FR" sz="1600" dirty="0" err="1">
                <a:solidFill>
                  <a:srgbClr val="0076BD"/>
                </a:solidFill>
                <a:latin typeface="HoratioDLig" pitchFamily="34" charset="0"/>
              </a:rPr>
              <a:t>project</a:t>
            </a:r>
            <a:r>
              <a:rPr lang="fr-FR" sz="1600" dirty="0">
                <a:solidFill>
                  <a:srgbClr val="0076BD"/>
                </a:solidFill>
                <a:latin typeface="HoratioDLig" pitchFamily="34" charset="0"/>
              </a:rPr>
              <a:t> </a:t>
            </a:r>
            <a:r>
              <a:rPr lang="fr-FR" sz="1600" dirty="0" err="1">
                <a:solidFill>
                  <a:srgbClr val="0076BD"/>
                </a:solidFill>
                <a:latin typeface="HoratioDLig" pitchFamily="34" charset="0"/>
              </a:rPr>
              <a:t>loon</a:t>
            </a:r>
            <a:r>
              <a:rPr lang="fr-FR" sz="1600" dirty="0">
                <a:solidFill>
                  <a:srgbClr val="0076BD"/>
                </a:solidFill>
                <a:latin typeface="HoratioDLig" pitchFamily="34" charset="0"/>
              </a:rPr>
              <a:t> (grande bande passante sur longue distance). Les ballons marchent à l’énergie solaire</a:t>
            </a:r>
            <a:r>
              <a:rPr lang="fr-FR" sz="1600" dirty="0" smtClean="0">
                <a:solidFill>
                  <a:srgbClr val="0076BD"/>
                </a:solidFill>
                <a:latin typeface="HoratioDLig" pitchFamily="34" charset="0"/>
              </a:rPr>
              <a:t>.</a:t>
            </a:r>
            <a:endParaRPr lang="fr-FR" sz="1600" dirty="0">
              <a:solidFill>
                <a:srgbClr val="0076BD"/>
              </a:solidFill>
              <a:latin typeface="HoratioDLig" pitchFamily="34" charset="0"/>
            </a:endParaRPr>
          </a:p>
        </p:txBody>
      </p:sp>
      <p:sp>
        <p:nvSpPr>
          <p:cNvPr id="6" name="Titre 1"/>
          <p:cNvSpPr>
            <a:spLocks noGrp="1"/>
          </p:cNvSpPr>
          <p:nvPr>
            <p:ph type="title"/>
          </p:nvPr>
        </p:nvSpPr>
        <p:spPr>
          <a:xfrm>
            <a:off x="838200" y="365125"/>
            <a:ext cx="10515600" cy="1325563"/>
          </a:xfrm>
        </p:spPr>
        <p:txBody>
          <a:bodyPr/>
          <a:lstStyle/>
          <a:p>
            <a:r>
              <a:rPr lang="fr-FR" dirty="0" err="1" smtClean="0"/>
              <a:t>Responsible</a:t>
            </a:r>
            <a:r>
              <a:rPr lang="fr-FR" dirty="0" smtClean="0"/>
              <a:t> Innovation - </a:t>
            </a:r>
            <a:r>
              <a:rPr lang="fr-FR" sz="2400" dirty="0" err="1" smtClean="0"/>
              <a:t>Criterias</a:t>
            </a:r>
            <a:r>
              <a:rPr lang="fr-FR" sz="2400" dirty="0" smtClean="0"/>
              <a:t>: Case </a:t>
            </a:r>
            <a:r>
              <a:rPr lang="en-GB" sz="2400" dirty="0" smtClean="0"/>
              <a:t>studies</a:t>
            </a:r>
            <a:r>
              <a:rPr lang="fr-FR" sz="2400" dirty="0" smtClean="0"/>
              <a:t> &amp; discussion</a:t>
            </a:r>
            <a:endParaRPr lang="fr-FR" sz="2400" dirty="0"/>
          </a:p>
        </p:txBody>
      </p:sp>
      <p:cxnSp>
        <p:nvCxnSpPr>
          <p:cNvPr id="7" name="Connecteur droit 6"/>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10" name="Rectangle 9"/>
          <p:cNvSpPr/>
          <p:nvPr/>
        </p:nvSpPr>
        <p:spPr>
          <a:xfrm>
            <a:off x="9348192" y="1449616"/>
            <a:ext cx="2843808" cy="158417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bg1"/>
                </a:solidFill>
                <a:latin typeface="HoratioDLig" pitchFamily="34" charset="0"/>
              </a:rPr>
              <a:t>1- Techno-push / </a:t>
            </a:r>
            <a:r>
              <a:rPr lang="fr-FR" sz="1600" dirty="0" err="1" smtClean="0">
                <a:solidFill>
                  <a:schemeClr val="bg1"/>
                </a:solidFill>
                <a:latin typeface="HoratioDLig" pitchFamily="34" charset="0"/>
              </a:rPr>
              <a:t>Market</a:t>
            </a:r>
            <a:r>
              <a:rPr lang="fr-FR" sz="1600" dirty="0" smtClean="0">
                <a:solidFill>
                  <a:schemeClr val="bg1"/>
                </a:solidFill>
                <a:latin typeface="HoratioDLig" pitchFamily="34" charset="0"/>
              </a:rPr>
              <a:t>-pull</a:t>
            </a:r>
          </a:p>
          <a:p>
            <a:r>
              <a:rPr lang="fr-FR" sz="1600" dirty="0" smtClean="0">
                <a:solidFill>
                  <a:schemeClr val="bg1"/>
                </a:solidFill>
                <a:latin typeface="HoratioDLig" pitchFamily="34" charset="0"/>
              </a:rPr>
              <a:t>2- </a:t>
            </a:r>
            <a:r>
              <a:rPr lang="fr-FR" sz="1600" dirty="0" err="1">
                <a:solidFill>
                  <a:schemeClr val="bg1"/>
                </a:solidFill>
                <a:latin typeface="HoratioDLig" pitchFamily="34" charset="0"/>
              </a:rPr>
              <a:t>People’s</a:t>
            </a:r>
            <a:r>
              <a:rPr lang="fr-FR" sz="1600" dirty="0">
                <a:solidFill>
                  <a:schemeClr val="bg1"/>
                </a:solidFill>
                <a:latin typeface="HoratioDLig" pitchFamily="34" charset="0"/>
              </a:rPr>
              <a:t> participation?</a:t>
            </a:r>
          </a:p>
          <a:p>
            <a:r>
              <a:rPr lang="fr-FR" sz="1600" dirty="0">
                <a:solidFill>
                  <a:schemeClr val="bg1"/>
                </a:solidFill>
                <a:latin typeface="HoratioDLig" pitchFamily="34" charset="0"/>
              </a:rPr>
              <a:t>3- </a:t>
            </a:r>
            <a:r>
              <a:rPr lang="fr-FR" sz="1600" dirty="0" smtClean="0">
                <a:solidFill>
                  <a:schemeClr val="bg1"/>
                </a:solidFill>
                <a:latin typeface="HoratioDLig" pitchFamily="34" charset="0"/>
              </a:rPr>
              <a:t>Simple / Frugal </a:t>
            </a:r>
            <a:r>
              <a:rPr lang="fr-FR" sz="1600" dirty="0">
                <a:solidFill>
                  <a:schemeClr val="bg1"/>
                </a:solidFill>
                <a:latin typeface="HoratioDLig" pitchFamily="34" charset="0"/>
              </a:rPr>
              <a:t>Innovation</a:t>
            </a:r>
            <a:r>
              <a:rPr lang="fr-FR" sz="1600" dirty="0" smtClean="0">
                <a:solidFill>
                  <a:schemeClr val="bg1"/>
                </a:solidFill>
                <a:latin typeface="HoratioDLig" pitchFamily="34" charset="0"/>
              </a:rPr>
              <a:t>? </a:t>
            </a:r>
          </a:p>
          <a:p>
            <a:r>
              <a:rPr lang="fr-FR" sz="1600" dirty="0" smtClean="0">
                <a:solidFill>
                  <a:schemeClr val="bg1"/>
                </a:solidFill>
                <a:latin typeface="HoratioDLig" pitchFamily="34" charset="0"/>
              </a:rPr>
              <a:t>4- </a:t>
            </a:r>
            <a:r>
              <a:rPr lang="fr-FR" sz="1600" dirty="0" err="1" smtClean="0">
                <a:latin typeface="HoratioDLig" pitchFamily="34" charset="0"/>
              </a:rPr>
              <a:t>Accessibility</a:t>
            </a:r>
            <a:r>
              <a:rPr lang="fr-FR" sz="1600" dirty="0" smtClean="0">
                <a:latin typeface="HoratioDLig" pitchFamily="34" charset="0"/>
              </a:rPr>
              <a:t>?</a:t>
            </a:r>
          </a:p>
          <a:p>
            <a:r>
              <a:rPr lang="fr-FR" sz="1600" dirty="0" smtClean="0">
                <a:solidFill>
                  <a:schemeClr val="bg1"/>
                </a:solidFill>
                <a:latin typeface="HoratioDLig" pitchFamily="34" charset="0"/>
              </a:rPr>
              <a:t>5 – </a:t>
            </a:r>
            <a:r>
              <a:rPr lang="fr-FR" sz="1600" dirty="0" err="1" smtClean="0">
                <a:solidFill>
                  <a:schemeClr val="bg1"/>
                </a:solidFill>
                <a:latin typeface="HoratioDLig" pitchFamily="34" charset="0"/>
              </a:rPr>
              <a:t>Economic</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s</a:t>
            </a:r>
            <a:r>
              <a:rPr lang="fr-FR" sz="1600" dirty="0" err="1" smtClean="0">
                <a:latin typeface="HoratioDLig" pitchFamily="34" charset="0"/>
              </a:rPr>
              <a:t>ustainability</a:t>
            </a:r>
            <a:r>
              <a:rPr lang="fr-FR" sz="1600" dirty="0" smtClean="0">
                <a:latin typeface="HoratioDLig" pitchFamily="34" charset="0"/>
              </a:rPr>
              <a:t>/</a:t>
            </a:r>
          </a:p>
          <a:p>
            <a:r>
              <a:rPr lang="fr-FR" sz="1600" dirty="0" smtClean="0">
                <a:solidFill>
                  <a:schemeClr val="bg1"/>
                </a:solidFill>
                <a:latin typeface="HoratioDLig" pitchFamily="34" charset="0"/>
              </a:rPr>
              <a:t>6- </a:t>
            </a:r>
            <a:r>
              <a:rPr lang="fr-FR" sz="1600" dirty="0" err="1" smtClean="0">
                <a:solidFill>
                  <a:schemeClr val="bg1"/>
                </a:solidFill>
                <a:latin typeface="HoratioDLig" pitchFamily="34" charset="0"/>
              </a:rPr>
              <a:t>Environmentally</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conscious</a:t>
            </a:r>
            <a:r>
              <a:rPr lang="fr-FR" sz="1600" dirty="0" smtClean="0">
                <a:solidFill>
                  <a:schemeClr val="bg1"/>
                </a:solidFill>
                <a:latin typeface="HoratioDLig" pitchFamily="34" charset="0"/>
              </a:rPr>
              <a:t>?</a:t>
            </a:r>
            <a:endParaRPr lang="fr-FR" sz="1600" dirty="0">
              <a:solidFill>
                <a:schemeClr val="bg1"/>
              </a:solidFill>
              <a:latin typeface="HoratioDLig" pitchFamily="34" charset="0"/>
            </a:endParaRPr>
          </a:p>
        </p:txBody>
      </p:sp>
    </p:spTree>
    <p:extLst>
      <p:ext uri="{BB962C8B-B14F-4D97-AF65-F5344CB8AC3E}">
        <p14:creationId xmlns:p14="http://schemas.microsoft.com/office/powerpoint/2010/main" val="187882477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026"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7110" r="4764"/>
          <a:stretch/>
        </p:blipFill>
        <p:spPr bwMode="auto">
          <a:xfrm>
            <a:off x="-24680" y="0"/>
            <a:ext cx="10749565"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51343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Mélanie\Dropbox\SoScience! Corporate\Communication\Conférences\French Tech Safari\glbal good zap.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1449616"/>
            <a:ext cx="9144000" cy="5408384"/>
          </a:xfrm>
          <a:prstGeom prst="rect">
            <a:avLst/>
          </a:prstGeom>
          <a:noFill/>
        </p:spPr>
      </p:pic>
      <p:sp>
        <p:nvSpPr>
          <p:cNvPr id="5" name="Rectangle 4"/>
          <p:cNvSpPr/>
          <p:nvPr/>
        </p:nvSpPr>
        <p:spPr>
          <a:xfrm>
            <a:off x="1524000" y="2276872"/>
            <a:ext cx="7596336" cy="86409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400" dirty="0" err="1">
                <a:solidFill>
                  <a:schemeClr val="bg1"/>
                </a:solidFill>
                <a:latin typeface="HoratioDLig" pitchFamily="34" charset="0"/>
              </a:rPr>
              <a:t>Intellectual</a:t>
            </a:r>
            <a:r>
              <a:rPr lang="fr-FR" sz="4400" dirty="0">
                <a:solidFill>
                  <a:schemeClr val="bg1"/>
                </a:solidFill>
                <a:latin typeface="HoratioDLig" pitchFamily="34" charset="0"/>
              </a:rPr>
              <a:t> Ventures, Global Good</a:t>
            </a:r>
          </a:p>
        </p:txBody>
      </p:sp>
      <p:sp>
        <p:nvSpPr>
          <p:cNvPr id="12" name="Rectangle 11"/>
          <p:cNvSpPr/>
          <p:nvPr/>
        </p:nvSpPr>
        <p:spPr>
          <a:xfrm>
            <a:off x="1524000" y="3140968"/>
            <a:ext cx="6156176" cy="1780353"/>
          </a:xfrm>
          <a:prstGeom prst="rect">
            <a:avLst/>
          </a:prstGeom>
          <a:solidFill>
            <a:schemeClr val="bg1">
              <a:lumMod val="95000"/>
              <a:alpha val="5294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rgbClr val="0076BD"/>
                </a:solidFill>
                <a:latin typeface="HoratioDLig" pitchFamily="34" charset="0"/>
              </a:rPr>
              <a:t>Ce projet vise à lutter contre la malaria en protégeant les zones les plus sensibles (hôpitaux) des moustiques en les shootant au laser</a:t>
            </a:r>
          </a:p>
          <a:p>
            <a:r>
              <a:rPr lang="fr-FR" sz="1600" dirty="0">
                <a:solidFill>
                  <a:srgbClr val="0076BD"/>
                </a:solidFill>
                <a:latin typeface="HoratioDLig" pitchFamily="34" charset="0"/>
              </a:rPr>
              <a:t>Un faisceau inoffensif permet de distinguer les espèces grâce au rythme de la lumière réfractée par le battement des ailes. Une fois le moustique repéré, on calcule sa trajectoire puis  on lui tire dessus au laser concentré. Peut être fait pour 50</a:t>
            </a:r>
            <a:r>
              <a:rPr lang="fr-FR" sz="1600" dirty="0" smtClean="0">
                <a:solidFill>
                  <a:srgbClr val="0076BD"/>
                </a:solidFill>
                <a:latin typeface="HoratioDLig" pitchFamily="34" charset="0"/>
              </a:rPr>
              <a:t>$.</a:t>
            </a:r>
            <a:endParaRPr lang="fr-FR" sz="1600" dirty="0">
              <a:solidFill>
                <a:srgbClr val="0076BD"/>
              </a:solidFill>
              <a:latin typeface="HoratioDLig" pitchFamily="34" charset="0"/>
            </a:endParaRPr>
          </a:p>
        </p:txBody>
      </p:sp>
      <p:sp>
        <p:nvSpPr>
          <p:cNvPr id="10" name="Titr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mtClean="0"/>
              <a:t>Responsible Innovation - </a:t>
            </a:r>
            <a:r>
              <a:rPr lang="fr-FR" sz="2400" smtClean="0"/>
              <a:t>Criterias: Case </a:t>
            </a:r>
            <a:r>
              <a:rPr lang="en-GB" sz="2400" smtClean="0"/>
              <a:t>studies</a:t>
            </a:r>
            <a:r>
              <a:rPr lang="fr-FR" sz="2400" smtClean="0"/>
              <a:t> &amp; discussion</a:t>
            </a:r>
            <a:endParaRPr lang="fr-FR" sz="2400" dirty="0"/>
          </a:p>
        </p:txBody>
      </p:sp>
      <p:cxnSp>
        <p:nvCxnSpPr>
          <p:cNvPr id="13" name="Connecteur droit 12"/>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13"/>
          <p:cNvSpPr/>
          <p:nvPr/>
        </p:nvSpPr>
        <p:spPr>
          <a:xfrm>
            <a:off x="9348192" y="1449616"/>
            <a:ext cx="2843808" cy="158417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bg1"/>
                </a:solidFill>
                <a:latin typeface="HoratioDLig" pitchFamily="34" charset="0"/>
              </a:rPr>
              <a:t>1- Techno-push / </a:t>
            </a:r>
            <a:r>
              <a:rPr lang="fr-FR" sz="1600" dirty="0" err="1" smtClean="0">
                <a:solidFill>
                  <a:schemeClr val="bg1"/>
                </a:solidFill>
                <a:latin typeface="HoratioDLig" pitchFamily="34" charset="0"/>
              </a:rPr>
              <a:t>Market</a:t>
            </a:r>
            <a:r>
              <a:rPr lang="fr-FR" sz="1600" dirty="0" smtClean="0">
                <a:solidFill>
                  <a:schemeClr val="bg1"/>
                </a:solidFill>
                <a:latin typeface="HoratioDLig" pitchFamily="34" charset="0"/>
              </a:rPr>
              <a:t>-pull</a:t>
            </a:r>
          </a:p>
          <a:p>
            <a:r>
              <a:rPr lang="fr-FR" sz="1600" dirty="0" smtClean="0">
                <a:solidFill>
                  <a:schemeClr val="bg1"/>
                </a:solidFill>
                <a:latin typeface="HoratioDLig" pitchFamily="34" charset="0"/>
              </a:rPr>
              <a:t>2- </a:t>
            </a:r>
            <a:r>
              <a:rPr lang="fr-FR" sz="1600" dirty="0" err="1">
                <a:solidFill>
                  <a:schemeClr val="bg1"/>
                </a:solidFill>
                <a:latin typeface="HoratioDLig" pitchFamily="34" charset="0"/>
              </a:rPr>
              <a:t>People’s</a:t>
            </a:r>
            <a:r>
              <a:rPr lang="fr-FR" sz="1600" dirty="0">
                <a:solidFill>
                  <a:schemeClr val="bg1"/>
                </a:solidFill>
                <a:latin typeface="HoratioDLig" pitchFamily="34" charset="0"/>
              </a:rPr>
              <a:t> participation?</a:t>
            </a:r>
          </a:p>
          <a:p>
            <a:r>
              <a:rPr lang="fr-FR" sz="1600" dirty="0">
                <a:solidFill>
                  <a:schemeClr val="bg1"/>
                </a:solidFill>
                <a:latin typeface="HoratioDLig" pitchFamily="34" charset="0"/>
              </a:rPr>
              <a:t>3- </a:t>
            </a:r>
            <a:r>
              <a:rPr lang="fr-FR" sz="1600" dirty="0" smtClean="0">
                <a:solidFill>
                  <a:schemeClr val="bg1"/>
                </a:solidFill>
                <a:latin typeface="HoratioDLig" pitchFamily="34" charset="0"/>
              </a:rPr>
              <a:t>Simple / Frugal </a:t>
            </a:r>
            <a:r>
              <a:rPr lang="fr-FR" sz="1600" dirty="0">
                <a:solidFill>
                  <a:schemeClr val="bg1"/>
                </a:solidFill>
                <a:latin typeface="HoratioDLig" pitchFamily="34" charset="0"/>
              </a:rPr>
              <a:t>Innovation</a:t>
            </a:r>
            <a:r>
              <a:rPr lang="fr-FR" sz="1600" dirty="0" smtClean="0">
                <a:solidFill>
                  <a:schemeClr val="bg1"/>
                </a:solidFill>
                <a:latin typeface="HoratioDLig" pitchFamily="34" charset="0"/>
              </a:rPr>
              <a:t>? </a:t>
            </a:r>
          </a:p>
          <a:p>
            <a:r>
              <a:rPr lang="fr-FR" sz="1600" dirty="0" smtClean="0">
                <a:solidFill>
                  <a:schemeClr val="bg1"/>
                </a:solidFill>
                <a:latin typeface="HoratioDLig" pitchFamily="34" charset="0"/>
              </a:rPr>
              <a:t>4- </a:t>
            </a:r>
            <a:r>
              <a:rPr lang="fr-FR" sz="1600" dirty="0" err="1" smtClean="0">
                <a:latin typeface="HoratioDLig" pitchFamily="34" charset="0"/>
              </a:rPr>
              <a:t>Accessibility</a:t>
            </a:r>
            <a:r>
              <a:rPr lang="fr-FR" sz="1600" dirty="0" smtClean="0">
                <a:latin typeface="HoratioDLig" pitchFamily="34" charset="0"/>
              </a:rPr>
              <a:t>?</a:t>
            </a:r>
          </a:p>
          <a:p>
            <a:r>
              <a:rPr lang="fr-FR" sz="1600" dirty="0" smtClean="0">
                <a:solidFill>
                  <a:schemeClr val="bg1"/>
                </a:solidFill>
                <a:latin typeface="HoratioDLig" pitchFamily="34" charset="0"/>
              </a:rPr>
              <a:t>5 – </a:t>
            </a:r>
            <a:r>
              <a:rPr lang="fr-FR" sz="1600" dirty="0" err="1" smtClean="0">
                <a:solidFill>
                  <a:schemeClr val="bg1"/>
                </a:solidFill>
                <a:latin typeface="HoratioDLig" pitchFamily="34" charset="0"/>
              </a:rPr>
              <a:t>Economic</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s</a:t>
            </a:r>
            <a:r>
              <a:rPr lang="fr-FR" sz="1600" dirty="0" err="1" smtClean="0">
                <a:latin typeface="HoratioDLig" pitchFamily="34" charset="0"/>
              </a:rPr>
              <a:t>ustainability</a:t>
            </a:r>
            <a:r>
              <a:rPr lang="fr-FR" sz="1600" dirty="0" smtClean="0">
                <a:latin typeface="HoratioDLig" pitchFamily="34" charset="0"/>
              </a:rPr>
              <a:t>/</a:t>
            </a:r>
          </a:p>
          <a:p>
            <a:r>
              <a:rPr lang="fr-FR" sz="1600" dirty="0" smtClean="0">
                <a:solidFill>
                  <a:schemeClr val="bg1"/>
                </a:solidFill>
                <a:latin typeface="HoratioDLig" pitchFamily="34" charset="0"/>
              </a:rPr>
              <a:t>6- </a:t>
            </a:r>
            <a:r>
              <a:rPr lang="fr-FR" sz="1600" dirty="0" err="1" smtClean="0">
                <a:solidFill>
                  <a:schemeClr val="bg1"/>
                </a:solidFill>
                <a:latin typeface="HoratioDLig" pitchFamily="34" charset="0"/>
              </a:rPr>
              <a:t>Environmentally</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conscious</a:t>
            </a:r>
            <a:r>
              <a:rPr lang="fr-FR" sz="1600" dirty="0" smtClean="0">
                <a:solidFill>
                  <a:schemeClr val="bg1"/>
                </a:solidFill>
                <a:latin typeface="HoratioDLig" pitchFamily="34" charset="0"/>
              </a:rPr>
              <a:t>?</a:t>
            </a:r>
            <a:endParaRPr lang="fr-FR" sz="1600" dirty="0">
              <a:solidFill>
                <a:schemeClr val="bg1"/>
              </a:solidFill>
              <a:latin typeface="HoratioDLig" pitchFamily="34" charset="0"/>
            </a:endParaRPr>
          </a:p>
        </p:txBody>
      </p:sp>
    </p:spTree>
    <p:extLst>
      <p:ext uri="{BB962C8B-B14F-4D97-AF65-F5344CB8AC3E}">
        <p14:creationId xmlns:p14="http://schemas.microsoft.com/office/powerpoint/2010/main" val="172704021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524000" y="0"/>
            <a:ext cx="13011150" cy="731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463877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isegiving.org/wp/wp-content/uploads/2014/05/icantakephotos-embrace-infant-warmer-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524000" y="2276872"/>
            <a:ext cx="2123728" cy="86409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400" dirty="0" err="1">
                <a:solidFill>
                  <a:schemeClr val="bg1"/>
                </a:solidFill>
                <a:latin typeface="HoratioDLig" pitchFamily="34" charset="0"/>
              </a:rPr>
              <a:t>Embrace</a:t>
            </a:r>
            <a:endParaRPr lang="fr-FR" sz="4400" dirty="0">
              <a:solidFill>
                <a:schemeClr val="bg1"/>
              </a:solidFill>
              <a:latin typeface="HoratioDLig" pitchFamily="34" charset="0"/>
            </a:endParaRPr>
          </a:p>
        </p:txBody>
      </p:sp>
      <p:sp>
        <p:nvSpPr>
          <p:cNvPr id="12" name="Rectangle 11"/>
          <p:cNvSpPr/>
          <p:nvPr/>
        </p:nvSpPr>
        <p:spPr>
          <a:xfrm>
            <a:off x="1524000" y="3140968"/>
            <a:ext cx="6156176" cy="1441306"/>
          </a:xfrm>
          <a:prstGeom prst="rect">
            <a:avLst/>
          </a:prstGeom>
          <a:solidFill>
            <a:schemeClr val="bg1">
              <a:lumMod val="95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rgbClr val="0076BD"/>
                </a:solidFill>
                <a:latin typeface="HoratioDLig" pitchFamily="34" charset="0"/>
              </a:rPr>
              <a:t>Le jour le plus dangereux pour un nourrisson est le jour de sa naissance: 1 millions de morts et 98% de ces morts dans le monde en voie de développement, principalement d’hypothermie (pas de couveuse, </a:t>
            </a:r>
            <a:r>
              <a:rPr lang="fr-FR" sz="1600" dirty="0" err="1">
                <a:solidFill>
                  <a:srgbClr val="0076BD"/>
                </a:solidFill>
                <a:latin typeface="HoratioDLig" pitchFamily="34" charset="0"/>
              </a:rPr>
              <a:t>etc</a:t>
            </a:r>
            <a:r>
              <a:rPr lang="fr-FR" sz="1600" dirty="0">
                <a:solidFill>
                  <a:srgbClr val="0076BD"/>
                </a:solidFill>
                <a:latin typeface="HoratioDLig" pitchFamily="34" charset="0"/>
              </a:rPr>
              <a:t>). </a:t>
            </a:r>
            <a:r>
              <a:rPr lang="fr-FR" sz="1600" dirty="0" err="1">
                <a:solidFill>
                  <a:srgbClr val="0076BD"/>
                </a:solidFill>
                <a:latin typeface="HoratioDLig" pitchFamily="34" charset="0"/>
              </a:rPr>
              <a:t>Embrace</a:t>
            </a:r>
            <a:r>
              <a:rPr lang="fr-FR" sz="1600" dirty="0">
                <a:solidFill>
                  <a:srgbClr val="0076BD"/>
                </a:solidFill>
                <a:latin typeface="HoratioDLig" pitchFamily="34" charset="0"/>
              </a:rPr>
              <a:t> a développé un « cocon » pour tenir le nourrisson à 37°C grâce à un matériau à changement de phase. </a:t>
            </a:r>
          </a:p>
        </p:txBody>
      </p:sp>
      <p:sp>
        <p:nvSpPr>
          <p:cNvPr id="10" name="Titr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mtClean="0"/>
              <a:t>Responsible Innovation - </a:t>
            </a:r>
            <a:r>
              <a:rPr lang="fr-FR" sz="2400" smtClean="0"/>
              <a:t>Criterias: Case </a:t>
            </a:r>
            <a:r>
              <a:rPr lang="en-GB" sz="2400" smtClean="0"/>
              <a:t>studies</a:t>
            </a:r>
            <a:r>
              <a:rPr lang="fr-FR" sz="2400" smtClean="0"/>
              <a:t> &amp; discussion</a:t>
            </a:r>
            <a:endParaRPr lang="fr-FR" sz="2400" dirty="0"/>
          </a:p>
        </p:txBody>
      </p:sp>
      <p:cxnSp>
        <p:nvCxnSpPr>
          <p:cNvPr id="13" name="Connecteur droit 12"/>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13"/>
          <p:cNvSpPr/>
          <p:nvPr/>
        </p:nvSpPr>
        <p:spPr>
          <a:xfrm>
            <a:off x="9348192" y="1449616"/>
            <a:ext cx="2843808" cy="158417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bg1"/>
                </a:solidFill>
                <a:latin typeface="HoratioDLig" pitchFamily="34" charset="0"/>
              </a:rPr>
              <a:t>1- Techno-push / </a:t>
            </a:r>
            <a:r>
              <a:rPr lang="fr-FR" sz="1600" dirty="0" err="1" smtClean="0">
                <a:solidFill>
                  <a:schemeClr val="bg1"/>
                </a:solidFill>
                <a:latin typeface="HoratioDLig" pitchFamily="34" charset="0"/>
              </a:rPr>
              <a:t>Market</a:t>
            </a:r>
            <a:r>
              <a:rPr lang="fr-FR" sz="1600" dirty="0" smtClean="0">
                <a:solidFill>
                  <a:schemeClr val="bg1"/>
                </a:solidFill>
                <a:latin typeface="HoratioDLig" pitchFamily="34" charset="0"/>
              </a:rPr>
              <a:t>-pull</a:t>
            </a:r>
          </a:p>
          <a:p>
            <a:r>
              <a:rPr lang="fr-FR" sz="1600" dirty="0" smtClean="0">
                <a:solidFill>
                  <a:schemeClr val="bg1"/>
                </a:solidFill>
                <a:latin typeface="HoratioDLig" pitchFamily="34" charset="0"/>
              </a:rPr>
              <a:t>2- </a:t>
            </a:r>
            <a:r>
              <a:rPr lang="fr-FR" sz="1600" dirty="0" err="1">
                <a:solidFill>
                  <a:schemeClr val="bg1"/>
                </a:solidFill>
                <a:latin typeface="HoratioDLig" pitchFamily="34" charset="0"/>
              </a:rPr>
              <a:t>People’s</a:t>
            </a:r>
            <a:r>
              <a:rPr lang="fr-FR" sz="1600" dirty="0">
                <a:solidFill>
                  <a:schemeClr val="bg1"/>
                </a:solidFill>
                <a:latin typeface="HoratioDLig" pitchFamily="34" charset="0"/>
              </a:rPr>
              <a:t> participation?</a:t>
            </a:r>
          </a:p>
          <a:p>
            <a:r>
              <a:rPr lang="fr-FR" sz="1600" dirty="0">
                <a:solidFill>
                  <a:schemeClr val="bg1"/>
                </a:solidFill>
                <a:latin typeface="HoratioDLig" pitchFamily="34" charset="0"/>
              </a:rPr>
              <a:t>3- </a:t>
            </a:r>
            <a:r>
              <a:rPr lang="fr-FR" sz="1600" dirty="0" smtClean="0">
                <a:solidFill>
                  <a:schemeClr val="bg1"/>
                </a:solidFill>
                <a:latin typeface="HoratioDLig" pitchFamily="34" charset="0"/>
              </a:rPr>
              <a:t>Simple / Frugal </a:t>
            </a:r>
            <a:r>
              <a:rPr lang="fr-FR" sz="1600" dirty="0">
                <a:solidFill>
                  <a:schemeClr val="bg1"/>
                </a:solidFill>
                <a:latin typeface="HoratioDLig" pitchFamily="34" charset="0"/>
              </a:rPr>
              <a:t>Innovation</a:t>
            </a:r>
            <a:r>
              <a:rPr lang="fr-FR" sz="1600" dirty="0" smtClean="0">
                <a:solidFill>
                  <a:schemeClr val="bg1"/>
                </a:solidFill>
                <a:latin typeface="HoratioDLig" pitchFamily="34" charset="0"/>
              </a:rPr>
              <a:t>? </a:t>
            </a:r>
          </a:p>
          <a:p>
            <a:r>
              <a:rPr lang="fr-FR" sz="1600" dirty="0" smtClean="0">
                <a:solidFill>
                  <a:schemeClr val="bg1"/>
                </a:solidFill>
                <a:latin typeface="HoratioDLig" pitchFamily="34" charset="0"/>
              </a:rPr>
              <a:t>4- </a:t>
            </a:r>
            <a:r>
              <a:rPr lang="fr-FR" sz="1600" dirty="0" err="1" smtClean="0">
                <a:latin typeface="HoratioDLig" pitchFamily="34" charset="0"/>
              </a:rPr>
              <a:t>Accessibility</a:t>
            </a:r>
            <a:r>
              <a:rPr lang="fr-FR" sz="1600" dirty="0" smtClean="0">
                <a:latin typeface="HoratioDLig" pitchFamily="34" charset="0"/>
              </a:rPr>
              <a:t>?</a:t>
            </a:r>
          </a:p>
          <a:p>
            <a:r>
              <a:rPr lang="fr-FR" sz="1600" dirty="0" smtClean="0">
                <a:solidFill>
                  <a:schemeClr val="bg1"/>
                </a:solidFill>
                <a:latin typeface="HoratioDLig" pitchFamily="34" charset="0"/>
              </a:rPr>
              <a:t>5 – </a:t>
            </a:r>
            <a:r>
              <a:rPr lang="fr-FR" sz="1600" dirty="0" err="1" smtClean="0">
                <a:solidFill>
                  <a:schemeClr val="bg1"/>
                </a:solidFill>
                <a:latin typeface="HoratioDLig" pitchFamily="34" charset="0"/>
              </a:rPr>
              <a:t>Economic</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s</a:t>
            </a:r>
            <a:r>
              <a:rPr lang="fr-FR" sz="1600" dirty="0" err="1" smtClean="0">
                <a:latin typeface="HoratioDLig" pitchFamily="34" charset="0"/>
              </a:rPr>
              <a:t>ustainability</a:t>
            </a:r>
            <a:r>
              <a:rPr lang="fr-FR" sz="1600" dirty="0" smtClean="0">
                <a:latin typeface="HoratioDLig" pitchFamily="34" charset="0"/>
              </a:rPr>
              <a:t>/</a:t>
            </a:r>
          </a:p>
          <a:p>
            <a:r>
              <a:rPr lang="fr-FR" sz="1600" dirty="0" smtClean="0">
                <a:solidFill>
                  <a:schemeClr val="bg1"/>
                </a:solidFill>
                <a:latin typeface="HoratioDLig" pitchFamily="34" charset="0"/>
              </a:rPr>
              <a:t>6- </a:t>
            </a:r>
            <a:r>
              <a:rPr lang="fr-FR" sz="1600" dirty="0" err="1" smtClean="0">
                <a:solidFill>
                  <a:schemeClr val="bg1"/>
                </a:solidFill>
                <a:latin typeface="HoratioDLig" pitchFamily="34" charset="0"/>
              </a:rPr>
              <a:t>Environmentally</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conscious</a:t>
            </a:r>
            <a:r>
              <a:rPr lang="fr-FR" sz="1600" dirty="0" smtClean="0">
                <a:solidFill>
                  <a:schemeClr val="bg1"/>
                </a:solidFill>
                <a:latin typeface="HoratioDLig" pitchFamily="34" charset="0"/>
              </a:rPr>
              <a:t>?</a:t>
            </a:r>
            <a:endParaRPr lang="fr-FR" sz="1600" dirty="0">
              <a:solidFill>
                <a:schemeClr val="bg1"/>
              </a:solidFill>
              <a:latin typeface="HoratioDLig" pitchFamily="34" charset="0"/>
            </a:endParaRPr>
          </a:p>
        </p:txBody>
      </p:sp>
    </p:spTree>
    <p:extLst>
      <p:ext uri="{BB962C8B-B14F-4D97-AF65-F5344CB8AC3E}">
        <p14:creationId xmlns:p14="http://schemas.microsoft.com/office/powerpoint/2010/main" val="308106748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524000" y="489814"/>
            <a:ext cx="9144000" cy="5459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8647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r>
              <a:rPr lang="fr-FR" dirty="0" err="1" smtClean="0"/>
              <a:t>Context</a:t>
            </a:r>
            <a:r>
              <a:rPr lang="fr-FR" dirty="0" smtClean="0"/>
              <a:t>:</a:t>
            </a:r>
            <a:endParaRPr lang="fr-FR" dirty="0"/>
          </a:p>
        </p:txBody>
      </p:sp>
      <p:sp>
        <p:nvSpPr>
          <p:cNvPr id="12" name="Titre 1"/>
          <p:cNvSpPr>
            <a:spLocks noGrp="1"/>
          </p:cNvSpPr>
          <p:nvPr>
            <p:ph type="title"/>
          </p:nvPr>
        </p:nvSpPr>
        <p:spPr>
          <a:xfrm>
            <a:off x="838200" y="365125"/>
            <a:ext cx="10515600" cy="1325563"/>
          </a:xfrm>
        </p:spPr>
        <p:txBody>
          <a:bodyPr>
            <a:normAutofit/>
          </a:bodyPr>
          <a:lstStyle/>
          <a:p>
            <a:r>
              <a:rPr lang="fr-FR" sz="4000" b="1" dirty="0" err="1">
                <a:solidFill>
                  <a:srgbClr val="212879"/>
                </a:solidFill>
                <a:latin typeface="Proxima Nova" charset="0"/>
                <a:ea typeface="Proxima Nova" charset="0"/>
                <a:cs typeface="Proxima Nova" charset="0"/>
              </a:rPr>
              <a:t>Responsible</a:t>
            </a:r>
            <a:r>
              <a:rPr lang="fr-FR" sz="4000" b="1" dirty="0">
                <a:solidFill>
                  <a:srgbClr val="212879"/>
                </a:solidFill>
                <a:latin typeface="Proxima Nova" charset="0"/>
                <a:ea typeface="Proxima Nova" charset="0"/>
                <a:cs typeface="Proxima Nova" charset="0"/>
              </a:rPr>
              <a:t> </a:t>
            </a:r>
            <a:r>
              <a:rPr lang="fr-FR" sz="4000" b="1" dirty="0" err="1">
                <a:solidFill>
                  <a:srgbClr val="212879"/>
                </a:solidFill>
                <a:latin typeface="Proxima Nova" charset="0"/>
                <a:ea typeface="Proxima Nova" charset="0"/>
                <a:cs typeface="Proxima Nova" charset="0"/>
              </a:rPr>
              <a:t>Research</a:t>
            </a:r>
            <a:r>
              <a:rPr lang="fr-FR" sz="4000" b="1" dirty="0">
                <a:solidFill>
                  <a:srgbClr val="212879"/>
                </a:solidFill>
                <a:latin typeface="Proxima Nova" charset="0"/>
                <a:ea typeface="Proxima Nova" charset="0"/>
                <a:cs typeface="Proxima Nova" charset="0"/>
              </a:rPr>
              <a:t> and Innovation</a:t>
            </a:r>
          </a:p>
        </p:txBody>
      </p:sp>
      <p:sp>
        <p:nvSpPr>
          <p:cNvPr id="10" name="ZoneTexte 9"/>
          <p:cNvSpPr txBox="1"/>
          <p:nvPr/>
        </p:nvSpPr>
        <p:spPr>
          <a:xfrm>
            <a:off x="946673" y="2700169"/>
            <a:ext cx="2576346" cy="1569660"/>
          </a:xfrm>
          <a:prstGeom prst="rect">
            <a:avLst/>
          </a:prstGeom>
          <a:noFill/>
        </p:spPr>
        <p:txBody>
          <a:bodyPr wrap="none" rtlCol="0">
            <a:spAutoFit/>
          </a:bodyPr>
          <a:lstStyle/>
          <a:p>
            <a:r>
              <a:rPr lang="fr-FR" sz="2400" b="1" dirty="0" smtClean="0">
                <a:solidFill>
                  <a:schemeClr val="accent4"/>
                </a:solidFill>
              </a:rPr>
              <a:t>Clean </a:t>
            </a:r>
            <a:r>
              <a:rPr lang="fr-FR" sz="2400" b="1" dirty="0" err="1" smtClean="0">
                <a:solidFill>
                  <a:schemeClr val="accent4"/>
                </a:solidFill>
              </a:rPr>
              <a:t>drinking</a:t>
            </a:r>
            <a:r>
              <a:rPr lang="fr-FR" sz="2400" b="1" dirty="0" smtClean="0">
                <a:solidFill>
                  <a:schemeClr val="accent4"/>
                </a:solidFill>
              </a:rPr>
              <a:t> water</a:t>
            </a:r>
          </a:p>
          <a:p>
            <a:endParaRPr lang="fr-FR" dirty="0" smtClean="0">
              <a:solidFill>
                <a:schemeClr val="accent4">
                  <a:lumMod val="60000"/>
                  <a:lumOff val="40000"/>
                </a:schemeClr>
              </a:solidFill>
            </a:endParaRPr>
          </a:p>
          <a:p>
            <a:r>
              <a:rPr lang="fr-FR" dirty="0" smtClean="0"/>
              <a:t>Climate Change</a:t>
            </a:r>
          </a:p>
          <a:p>
            <a:r>
              <a:rPr lang="fr-FR" dirty="0" smtClean="0"/>
              <a:t>	</a:t>
            </a:r>
          </a:p>
          <a:p>
            <a:r>
              <a:rPr lang="fr-FR" dirty="0"/>
              <a:t>	</a:t>
            </a:r>
            <a:r>
              <a:rPr lang="fr-FR" dirty="0" err="1" smtClean="0"/>
              <a:t>Overfishing</a:t>
            </a:r>
            <a:endParaRPr lang="fr-FR" dirty="0" smtClean="0"/>
          </a:p>
        </p:txBody>
      </p:sp>
      <p:sp>
        <p:nvSpPr>
          <p:cNvPr id="11" name="ZoneTexte 10"/>
          <p:cNvSpPr txBox="1"/>
          <p:nvPr/>
        </p:nvSpPr>
        <p:spPr>
          <a:xfrm>
            <a:off x="4582758" y="2700169"/>
            <a:ext cx="2917786" cy="1569660"/>
          </a:xfrm>
          <a:prstGeom prst="rect">
            <a:avLst/>
          </a:prstGeom>
          <a:noFill/>
        </p:spPr>
        <p:txBody>
          <a:bodyPr wrap="none" rtlCol="0">
            <a:spAutoFit/>
          </a:bodyPr>
          <a:lstStyle/>
          <a:p>
            <a:r>
              <a:rPr lang="fr-FR" sz="2400" b="1" dirty="0">
                <a:solidFill>
                  <a:schemeClr val="accent2"/>
                </a:solidFill>
              </a:rPr>
              <a:t>Food production</a:t>
            </a:r>
          </a:p>
          <a:p>
            <a:endParaRPr lang="fr-FR" dirty="0" smtClean="0"/>
          </a:p>
          <a:p>
            <a:r>
              <a:rPr lang="fr-FR" dirty="0" err="1" smtClean="0"/>
              <a:t>Urbanization</a:t>
            </a:r>
            <a:endParaRPr lang="fr-FR" dirty="0"/>
          </a:p>
          <a:p>
            <a:endParaRPr lang="fr-FR" dirty="0" smtClean="0"/>
          </a:p>
          <a:p>
            <a:r>
              <a:rPr lang="fr-FR" dirty="0"/>
              <a:t>	</a:t>
            </a:r>
            <a:r>
              <a:rPr lang="fr-FR" dirty="0" smtClean="0"/>
              <a:t>Internet </a:t>
            </a:r>
            <a:r>
              <a:rPr lang="fr-FR" dirty="0" err="1" smtClean="0"/>
              <a:t>Governance</a:t>
            </a:r>
            <a:endParaRPr lang="fr-FR" dirty="0"/>
          </a:p>
        </p:txBody>
      </p:sp>
      <p:sp>
        <p:nvSpPr>
          <p:cNvPr id="13" name="ZoneTexte 12"/>
          <p:cNvSpPr txBox="1"/>
          <p:nvPr/>
        </p:nvSpPr>
        <p:spPr>
          <a:xfrm>
            <a:off x="7849065" y="2700169"/>
            <a:ext cx="3368230" cy="2646878"/>
          </a:xfrm>
          <a:prstGeom prst="rect">
            <a:avLst/>
          </a:prstGeom>
          <a:noFill/>
        </p:spPr>
        <p:txBody>
          <a:bodyPr wrap="none" rtlCol="0">
            <a:spAutoFit/>
          </a:bodyPr>
          <a:lstStyle/>
          <a:p>
            <a:r>
              <a:rPr lang="fr-FR" sz="2400" b="1" dirty="0" err="1">
                <a:solidFill>
                  <a:schemeClr val="accent1"/>
                </a:solidFill>
              </a:rPr>
              <a:t>Mobility</a:t>
            </a:r>
            <a:r>
              <a:rPr lang="fr-FR" sz="2400" b="1" dirty="0">
                <a:solidFill>
                  <a:schemeClr val="accent1"/>
                </a:solidFill>
              </a:rPr>
              <a:t> and transport</a:t>
            </a:r>
          </a:p>
          <a:p>
            <a:endParaRPr lang="fr-FR" sz="1600" dirty="0" smtClean="0">
              <a:solidFill>
                <a:schemeClr val="accent1"/>
              </a:solidFill>
            </a:endParaRPr>
          </a:p>
          <a:p>
            <a:r>
              <a:rPr lang="fr-FR" dirty="0" err="1"/>
              <a:t>Affordable</a:t>
            </a:r>
            <a:r>
              <a:rPr lang="fr-FR" dirty="0"/>
              <a:t> </a:t>
            </a:r>
            <a:r>
              <a:rPr lang="fr-FR" dirty="0" err="1" smtClean="0"/>
              <a:t>healthcare</a:t>
            </a:r>
            <a:endParaRPr lang="fr-FR" dirty="0" smtClean="0"/>
          </a:p>
          <a:p>
            <a:endParaRPr lang="fr-FR" dirty="0"/>
          </a:p>
          <a:p>
            <a:r>
              <a:rPr lang="fr-FR" dirty="0" smtClean="0"/>
              <a:t>		Cyber </a:t>
            </a:r>
            <a:r>
              <a:rPr lang="fr-FR" dirty="0" err="1"/>
              <a:t>security</a:t>
            </a:r>
            <a:endParaRPr lang="fr-FR" dirty="0"/>
          </a:p>
          <a:p>
            <a:endParaRPr lang="fr-FR" dirty="0" smtClean="0"/>
          </a:p>
          <a:p>
            <a:endParaRPr lang="fr-FR" dirty="0"/>
          </a:p>
          <a:p>
            <a:endParaRPr lang="fr-FR" dirty="0" smtClean="0"/>
          </a:p>
          <a:p>
            <a:r>
              <a:rPr lang="fr-FR" dirty="0" smtClean="0"/>
              <a:t>	</a:t>
            </a:r>
            <a:r>
              <a:rPr lang="fr-FR" dirty="0"/>
              <a:t>	</a:t>
            </a:r>
            <a:r>
              <a:rPr lang="fr-FR" dirty="0" smtClean="0"/>
              <a:t>…</a:t>
            </a:r>
            <a:endParaRPr lang="fr-FR" dirty="0"/>
          </a:p>
        </p:txBody>
      </p:sp>
      <p:sp>
        <p:nvSpPr>
          <p:cNvPr id="14" name="ZoneTexte 13"/>
          <p:cNvSpPr txBox="1"/>
          <p:nvPr/>
        </p:nvSpPr>
        <p:spPr>
          <a:xfrm>
            <a:off x="1468735" y="4484732"/>
            <a:ext cx="2875595" cy="1477328"/>
          </a:xfrm>
          <a:prstGeom prst="rect">
            <a:avLst/>
          </a:prstGeom>
          <a:noFill/>
        </p:spPr>
        <p:txBody>
          <a:bodyPr wrap="none" rtlCol="0">
            <a:spAutoFit/>
          </a:bodyPr>
          <a:lstStyle/>
          <a:p>
            <a:r>
              <a:rPr lang="fr-FR" dirty="0" err="1" smtClean="0"/>
              <a:t>Deforestation</a:t>
            </a:r>
            <a:endParaRPr lang="fr-FR" dirty="0" smtClean="0"/>
          </a:p>
          <a:p>
            <a:endParaRPr lang="fr-FR" dirty="0" smtClean="0"/>
          </a:p>
          <a:p>
            <a:r>
              <a:rPr lang="fr-FR" dirty="0" smtClean="0"/>
              <a:t>	</a:t>
            </a:r>
            <a:r>
              <a:rPr lang="fr-FR" dirty="0" err="1" smtClean="0"/>
              <a:t>Sustainable</a:t>
            </a:r>
            <a:r>
              <a:rPr lang="fr-FR" dirty="0" smtClean="0"/>
              <a:t> Energy</a:t>
            </a:r>
          </a:p>
          <a:p>
            <a:endParaRPr lang="fr-FR" dirty="0" smtClean="0"/>
          </a:p>
          <a:p>
            <a:r>
              <a:rPr lang="fr-FR" dirty="0" err="1" smtClean="0"/>
              <a:t>Waste</a:t>
            </a:r>
            <a:r>
              <a:rPr lang="fr-FR" dirty="0" smtClean="0"/>
              <a:t> management</a:t>
            </a:r>
          </a:p>
        </p:txBody>
      </p:sp>
      <p:sp>
        <p:nvSpPr>
          <p:cNvPr id="15" name="Rectangle 14"/>
          <p:cNvSpPr/>
          <p:nvPr/>
        </p:nvSpPr>
        <p:spPr>
          <a:xfrm>
            <a:off x="4801065" y="4385659"/>
            <a:ext cx="6096000" cy="1754326"/>
          </a:xfrm>
          <a:prstGeom prst="rect">
            <a:avLst/>
          </a:prstGeom>
        </p:spPr>
        <p:txBody>
          <a:bodyPr>
            <a:spAutoFit/>
          </a:bodyPr>
          <a:lstStyle/>
          <a:p>
            <a:r>
              <a:rPr lang="fr-FR" dirty="0" err="1"/>
              <a:t>Poverty</a:t>
            </a:r>
            <a:endParaRPr lang="fr-FR" dirty="0"/>
          </a:p>
          <a:p>
            <a:r>
              <a:rPr lang="fr-FR" dirty="0" smtClean="0"/>
              <a:t>	</a:t>
            </a:r>
          </a:p>
          <a:p>
            <a:r>
              <a:rPr lang="fr-FR" dirty="0"/>
              <a:t>	</a:t>
            </a:r>
            <a:r>
              <a:rPr lang="fr-FR" dirty="0" err="1" smtClean="0"/>
              <a:t>Hunger</a:t>
            </a:r>
            <a:endParaRPr lang="fr-FR" dirty="0"/>
          </a:p>
          <a:p>
            <a:r>
              <a:rPr lang="fr-FR" dirty="0" smtClean="0"/>
              <a:t>		Child </a:t>
            </a:r>
            <a:r>
              <a:rPr lang="fr-FR" dirty="0" err="1"/>
              <a:t>mortality</a:t>
            </a:r>
            <a:endParaRPr lang="fr-FR" dirty="0"/>
          </a:p>
          <a:p>
            <a:endParaRPr lang="fr-FR" dirty="0" smtClean="0"/>
          </a:p>
          <a:p>
            <a:r>
              <a:rPr lang="fr-FR" dirty="0" err="1" smtClean="0"/>
              <a:t>Orphan</a:t>
            </a:r>
            <a:r>
              <a:rPr lang="fr-FR" dirty="0" smtClean="0"/>
              <a:t> </a:t>
            </a:r>
            <a:r>
              <a:rPr lang="fr-FR" dirty="0" err="1"/>
              <a:t>diseases</a:t>
            </a:r>
            <a:endParaRPr lang="fr-FR" dirty="0"/>
          </a:p>
        </p:txBody>
      </p:sp>
    </p:spTree>
    <p:extLst>
      <p:ext uri="{BB962C8B-B14F-4D97-AF65-F5344CB8AC3E}">
        <p14:creationId xmlns:p14="http://schemas.microsoft.com/office/powerpoint/2010/main" val="174254808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etpong.net/wetpong/wp-content/uploads/2010/02/paper_microfluidics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1449616"/>
            <a:ext cx="9144000" cy="540838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524000" y="2276872"/>
            <a:ext cx="5508104" cy="86409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400" dirty="0" err="1">
                <a:solidFill>
                  <a:schemeClr val="bg1"/>
                </a:solidFill>
                <a:latin typeface="HoratioDLig" pitchFamily="34" charset="0"/>
              </a:rPr>
              <a:t>Microfluidique</a:t>
            </a:r>
            <a:r>
              <a:rPr lang="fr-FR" sz="4400" dirty="0">
                <a:solidFill>
                  <a:schemeClr val="bg1"/>
                </a:solidFill>
                <a:latin typeface="HoratioDLig" pitchFamily="34" charset="0"/>
              </a:rPr>
              <a:t> sur papier</a:t>
            </a:r>
          </a:p>
        </p:txBody>
      </p:sp>
      <p:sp>
        <p:nvSpPr>
          <p:cNvPr id="13" name="Rectangle 12"/>
          <p:cNvSpPr/>
          <p:nvPr/>
        </p:nvSpPr>
        <p:spPr>
          <a:xfrm>
            <a:off x="1524000" y="3140968"/>
            <a:ext cx="6156176" cy="1020066"/>
          </a:xfrm>
          <a:prstGeom prst="rect">
            <a:avLst/>
          </a:prstGeom>
          <a:solidFill>
            <a:schemeClr val="bg1">
              <a:lumMod val="9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rgbClr val="0076BD"/>
                </a:solidFill>
                <a:latin typeface="HoratioDLig" pitchFamily="34" charset="0"/>
              </a:rPr>
              <a:t>Le but est de construire des puces </a:t>
            </a:r>
            <a:r>
              <a:rPr lang="fr-FR" sz="1600" dirty="0" err="1">
                <a:solidFill>
                  <a:srgbClr val="0076BD"/>
                </a:solidFill>
                <a:latin typeface="HoratioDLig" pitchFamily="34" charset="0"/>
              </a:rPr>
              <a:t>microfluidiques</a:t>
            </a:r>
            <a:r>
              <a:rPr lang="fr-FR" sz="1600" dirty="0">
                <a:solidFill>
                  <a:srgbClr val="0076BD"/>
                </a:solidFill>
                <a:latin typeface="HoratioDLig" pitchFamily="34" charset="0"/>
              </a:rPr>
              <a:t> peu chères pour le diagnostic médical (même principe que le test de grossesse).</a:t>
            </a:r>
          </a:p>
          <a:p>
            <a:r>
              <a:rPr lang="fr-FR" sz="1600" dirty="0">
                <a:solidFill>
                  <a:srgbClr val="0076BD"/>
                </a:solidFill>
                <a:latin typeface="HoratioDLig" pitchFamily="34" charset="0"/>
              </a:rPr>
              <a:t>Voir les travaux réalisés à l’ESPCI ParisTech notamment. </a:t>
            </a:r>
          </a:p>
        </p:txBody>
      </p:sp>
      <p:sp>
        <p:nvSpPr>
          <p:cNvPr id="10" name="Titr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mtClean="0"/>
              <a:t>Responsible Innovation - </a:t>
            </a:r>
            <a:r>
              <a:rPr lang="fr-FR" sz="2400" smtClean="0"/>
              <a:t>Criterias: Case </a:t>
            </a:r>
            <a:r>
              <a:rPr lang="en-GB" sz="2400" smtClean="0"/>
              <a:t>studies</a:t>
            </a:r>
            <a:r>
              <a:rPr lang="fr-FR" sz="2400" smtClean="0"/>
              <a:t> &amp; discussion</a:t>
            </a:r>
            <a:endParaRPr lang="fr-FR" sz="2400" dirty="0"/>
          </a:p>
        </p:txBody>
      </p:sp>
      <p:cxnSp>
        <p:nvCxnSpPr>
          <p:cNvPr id="11" name="Connecteur droit 10"/>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13"/>
          <p:cNvSpPr/>
          <p:nvPr/>
        </p:nvSpPr>
        <p:spPr>
          <a:xfrm>
            <a:off x="9348192" y="1449616"/>
            <a:ext cx="2843808" cy="158417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bg1"/>
                </a:solidFill>
                <a:latin typeface="HoratioDLig" pitchFamily="34" charset="0"/>
              </a:rPr>
              <a:t>1- Techno-push / </a:t>
            </a:r>
            <a:r>
              <a:rPr lang="fr-FR" sz="1600" dirty="0" err="1" smtClean="0">
                <a:solidFill>
                  <a:schemeClr val="bg1"/>
                </a:solidFill>
                <a:latin typeface="HoratioDLig" pitchFamily="34" charset="0"/>
              </a:rPr>
              <a:t>Market</a:t>
            </a:r>
            <a:r>
              <a:rPr lang="fr-FR" sz="1600" dirty="0" smtClean="0">
                <a:solidFill>
                  <a:schemeClr val="bg1"/>
                </a:solidFill>
                <a:latin typeface="HoratioDLig" pitchFamily="34" charset="0"/>
              </a:rPr>
              <a:t>-pull</a:t>
            </a:r>
          </a:p>
          <a:p>
            <a:r>
              <a:rPr lang="fr-FR" sz="1600" dirty="0" smtClean="0">
                <a:solidFill>
                  <a:schemeClr val="bg1"/>
                </a:solidFill>
                <a:latin typeface="HoratioDLig" pitchFamily="34" charset="0"/>
              </a:rPr>
              <a:t>2- </a:t>
            </a:r>
            <a:r>
              <a:rPr lang="fr-FR" sz="1600" dirty="0" err="1">
                <a:solidFill>
                  <a:schemeClr val="bg1"/>
                </a:solidFill>
                <a:latin typeface="HoratioDLig" pitchFamily="34" charset="0"/>
              </a:rPr>
              <a:t>People’s</a:t>
            </a:r>
            <a:r>
              <a:rPr lang="fr-FR" sz="1600" dirty="0">
                <a:solidFill>
                  <a:schemeClr val="bg1"/>
                </a:solidFill>
                <a:latin typeface="HoratioDLig" pitchFamily="34" charset="0"/>
              </a:rPr>
              <a:t> participation?</a:t>
            </a:r>
          </a:p>
          <a:p>
            <a:r>
              <a:rPr lang="fr-FR" sz="1600" dirty="0">
                <a:solidFill>
                  <a:schemeClr val="bg1"/>
                </a:solidFill>
                <a:latin typeface="HoratioDLig" pitchFamily="34" charset="0"/>
              </a:rPr>
              <a:t>3- </a:t>
            </a:r>
            <a:r>
              <a:rPr lang="fr-FR" sz="1600" dirty="0" smtClean="0">
                <a:solidFill>
                  <a:schemeClr val="bg1"/>
                </a:solidFill>
                <a:latin typeface="HoratioDLig" pitchFamily="34" charset="0"/>
              </a:rPr>
              <a:t>Simple / Frugal </a:t>
            </a:r>
            <a:r>
              <a:rPr lang="fr-FR" sz="1600" dirty="0">
                <a:solidFill>
                  <a:schemeClr val="bg1"/>
                </a:solidFill>
                <a:latin typeface="HoratioDLig" pitchFamily="34" charset="0"/>
              </a:rPr>
              <a:t>Innovation</a:t>
            </a:r>
            <a:r>
              <a:rPr lang="fr-FR" sz="1600" dirty="0" smtClean="0">
                <a:solidFill>
                  <a:schemeClr val="bg1"/>
                </a:solidFill>
                <a:latin typeface="HoratioDLig" pitchFamily="34" charset="0"/>
              </a:rPr>
              <a:t>? </a:t>
            </a:r>
          </a:p>
          <a:p>
            <a:r>
              <a:rPr lang="fr-FR" sz="1600" dirty="0" smtClean="0">
                <a:solidFill>
                  <a:schemeClr val="bg1"/>
                </a:solidFill>
                <a:latin typeface="HoratioDLig" pitchFamily="34" charset="0"/>
              </a:rPr>
              <a:t>4- </a:t>
            </a:r>
            <a:r>
              <a:rPr lang="fr-FR" sz="1600" dirty="0" err="1" smtClean="0">
                <a:latin typeface="HoratioDLig" pitchFamily="34" charset="0"/>
              </a:rPr>
              <a:t>Accessibility</a:t>
            </a:r>
            <a:r>
              <a:rPr lang="fr-FR" sz="1600" dirty="0" smtClean="0">
                <a:latin typeface="HoratioDLig" pitchFamily="34" charset="0"/>
              </a:rPr>
              <a:t>?</a:t>
            </a:r>
          </a:p>
          <a:p>
            <a:r>
              <a:rPr lang="fr-FR" sz="1600" dirty="0" smtClean="0">
                <a:solidFill>
                  <a:schemeClr val="bg1"/>
                </a:solidFill>
                <a:latin typeface="HoratioDLig" pitchFamily="34" charset="0"/>
              </a:rPr>
              <a:t>5 – </a:t>
            </a:r>
            <a:r>
              <a:rPr lang="fr-FR" sz="1600" dirty="0" err="1" smtClean="0">
                <a:solidFill>
                  <a:schemeClr val="bg1"/>
                </a:solidFill>
                <a:latin typeface="HoratioDLig" pitchFamily="34" charset="0"/>
              </a:rPr>
              <a:t>Economic</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s</a:t>
            </a:r>
            <a:r>
              <a:rPr lang="fr-FR" sz="1600" dirty="0" err="1" smtClean="0">
                <a:latin typeface="HoratioDLig" pitchFamily="34" charset="0"/>
              </a:rPr>
              <a:t>ustainability</a:t>
            </a:r>
            <a:r>
              <a:rPr lang="fr-FR" sz="1600" dirty="0" smtClean="0">
                <a:latin typeface="HoratioDLig" pitchFamily="34" charset="0"/>
              </a:rPr>
              <a:t>/</a:t>
            </a:r>
          </a:p>
          <a:p>
            <a:r>
              <a:rPr lang="fr-FR" sz="1600" dirty="0" smtClean="0">
                <a:solidFill>
                  <a:schemeClr val="bg1"/>
                </a:solidFill>
                <a:latin typeface="HoratioDLig" pitchFamily="34" charset="0"/>
              </a:rPr>
              <a:t>6- </a:t>
            </a:r>
            <a:r>
              <a:rPr lang="fr-FR" sz="1600" dirty="0" err="1" smtClean="0">
                <a:solidFill>
                  <a:schemeClr val="bg1"/>
                </a:solidFill>
                <a:latin typeface="HoratioDLig" pitchFamily="34" charset="0"/>
              </a:rPr>
              <a:t>Environmentally</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conscious</a:t>
            </a:r>
            <a:r>
              <a:rPr lang="fr-FR" sz="1600" dirty="0" smtClean="0">
                <a:solidFill>
                  <a:schemeClr val="bg1"/>
                </a:solidFill>
                <a:latin typeface="HoratioDLig" pitchFamily="34" charset="0"/>
              </a:rPr>
              <a:t>?</a:t>
            </a:r>
            <a:endParaRPr lang="fr-FR" sz="1600" dirty="0">
              <a:solidFill>
                <a:schemeClr val="bg1"/>
              </a:solidFill>
              <a:latin typeface="HoratioDLig" pitchFamily="34" charset="0"/>
            </a:endParaRPr>
          </a:p>
        </p:txBody>
      </p:sp>
    </p:spTree>
    <p:extLst>
      <p:ext uri="{BB962C8B-B14F-4D97-AF65-F5344CB8AC3E}">
        <p14:creationId xmlns:p14="http://schemas.microsoft.com/office/powerpoint/2010/main" val="18893881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theglobaljournal.s3.amazonaws.com/photos%2F2012%2F01%2F66b7a05c1abd2129.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501" b="-84"/>
          <a:stretch/>
        </p:blipFill>
        <p:spPr bwMode="auto">
          <a:xfrm>
            <a:off x="1524000" y="1449616"/>
            <a:ext cx="8812979" cy="567972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524000" y="2276872"/>
            <a:ext cx="1979712" cy="86409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400" dirty="0">
                <a:solidFill>
                  <a:schemeClr val="bg1"/>
                </a:solidFill>
                <a:latin typeface="HoratioDLig" pitchFamily="34" charset="0"/>
              </a:rPr>
              <a:t>APOPO</a:t>
            </a:r>
          </a:p>
        </p:txBody>
      </p:sp>
      <p:sp>
        <p:nvSpPr>
          <p:cNvPr id="4" name="AutoShape 2" descr="http://theglobaljournal.s3.amazonaws.com/photos%2F2012%2F01%2F66b7a05c1abd2129.jpg"/>
          <p:cNvSpPr>
            <a:spLocks noChangeAspect="1" noChangeArrowheads="1"/>
          </p:cNvSpPr>
          <p:nvPr/>
        </p:nvSpPr>
        <p:spPr bwMode="auto">
          <a:xfrm>
            <a:off x="1679576" y="-2057400"/>
            <a:ext cx="6486525" cy="4295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3" name="Rectangle 12"/>
          <p:cNvSpPr/>
          <p:nvPr/>
        </p:nvSpPr>
        <p:spPr>
          <a:xfrm>
            <a:off x="1524000" y="3140968"/>
            <a:ext cx="6156176" cy="1081711"/>
          </a:xfrm>
          <a:prstGeom prst="rect">
            <a:avLst/>
          </a:prstGeom>
          <a:solidFill>
            <a:schemeClr val="bg1">
              <a:lumMod val="95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rgbClr val="0076BD"/>
                </a:solidFill>
                <a:latin typeface="HoratioDLig" pitchFamily="34" charset="0"/>
              </a:rPr>
              <a:t>Le but est d’entrainer des rats pour déminer des zones en Afrique.</a:t>
            </a:r>
          </a:p>
          <a:p>
            <a:r>
              <a:rPr lang="fr-FR" sz="1600" dirty="0">
                <a:solidFill>
                  <a:srgbClr val="0076BD"/>
                </a:solidFill>
                <a:latin typeface="HoratioDLig" pitchFamily="34" charset="0"/>
              </a:rPr>
              <a:t>L’odorat du rat étant très développé, ils sentent la TNT et sont trop léger pour faire exploser les mines. Projet annexe pour tester la tuberculose dans la salive</a:t>
            </a:r>
            <a:r>
              <a:rPr lang="fr-FR" sz="1600" dirty="0" smtClean="0">
                <a:solidFill>
                  <a:srgbClr val="0076BD"/>
                </a:solidFill>
                <a:latin typeface="HoratioDLig" pitchFamily="34" charset="0"/>
              </a:rPr>
              <a:t>.</a:t>
            </a:r>
            <a:endParaRPr lang="fr-FR" sz="1600" dirty="0">
              <a:solidFill>
                <a:srgbClr val="0076BD"/>
              </a:solidFill>
              <a:latin typeface="HoratioDLig" pitchFamily="34" charset="0"/>
            </a:endParaRPr>
          </a:p>
        </p:txBody>
      </p:sp>
      <p:sp>
        <p:nvSpPr>
          <p:cNvPr id="11" name="Titre 1"/>
          <p:cNvSpPr>
            <a:spLocks noGrp="1"/>
          </p:cNvSpPr>
          <p:nvPr>
            <p:ph type="title"/>
          </p:nvPr>
        </p:nvSpPr>
        <p:spPr>
          <a:xfrm>
            <a:off x="838200" y="365125"/>
            <a:ext cx="10515600" cy="1325563"/>
          </a:xfrm>
        </p:spPr>
        <p:txBody>
          <a:bodyPr/>
          <a:lstStyle/>
          <a:p>
            <a:r>
              <a:rPr lang="fr-FR" dirty="0" err="1" smtClean="0"/>
              <a:t>Responsible</a:t>
            </a:r>
            <a:r>
              <a:rPr lang="fr-FR" dirty="0" smtClean="0"/>
              <a:t> Innovation - </a:t>
            </a:r>
            <a:r>
              <a:rPr lang="fr-FR" sz="2400" dirty="0" err="1" smtClean="0"/>
              <a:t>Criterias</a:t>
            </a:r>
            <a:r>
              <a:rPr lang="fr-FR" sz="2400" dirty="0" smtClean="0"/>
              <a:t>: Case </a:t>
            </a:r>
            <a:r>
              <a:rPr lang="en-GB" sz="2400" dirty="0" smtClean="0"/>
              <a:t>studies</a:t>
            </a:r>
            <a:r>
              <a:rPr lang="fr-FR" sz="2400" dirty="0" smtClean="0"/>
              <a:t> &amp; discussion</a:t>
            </a:r>
            <a:endParaRPr lang="fr-FR" sz="2400" dirty="0"/>
          </a:p>
        </p:txBody>
      </p:sp>
      <p:cxnSp>
        <p:nvCxnSpPr>
          <p:cNvPr id="14" name="Connecteur droit 13"/>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15" name="Rectangle 14"/>
          <p:cNvSpPr/>
          <p:nvPr/>
        </p:nvSpPr>
        <p:spPr>
          <a:xfrm>
            <a:off x="9348192" y="1449616"/>
            <a:ext cx="2843808" cy="158417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bg1"/>
                </a:solidFill>
                <a:latin typeface="HoratioDLig" pitchFamily="34" charset="0"/>
              </a:rPr>
              <a:t>1- Techno-push / </a:t>
            </a:r>
            <a:r>
              <a:rPr lang="fr-FR" sz="1600" dirty="0" err="1" smtClean="0">
                <a:solidFill>
                  <a:schemeClr val="bg1"/>
                </a:solidFill>
                <a:latin typeface="HoratioDLig" pitchFamily="34" charset="0"/>
              </a:rPr>
              <a:t>Market</a:t>
            </a:r>
            <a:r>
              <a:rPr lang="fr-FR" sz="1600" dirty="0" smtClean="0">
                <a:solidFill>
                  <a:schemeClr val="bg1"/>
                </a:solidFill>
                <a:latin typeface="HoratioDLig" pitchFamily="34" charset="0"/>
              </a:rPr>
              <a:t>-pull</a:t>
            </a:r>
          </a:p>
          <a:p>
            <a:r>
              <a:rPr lang="fr-FR" sz="1600" dirty="0" smtClean="0">
                <a:solidFill>
                  <a:schemeClr val="bg1"/>
                </a:solidFill>
                <a:latin typeface="HoratioDLig" pitchFamily="34" charset="0"/>
              </a:rPr>
              <a:t>2- </a:t>
            </a:r>
            <a:r>
              <a:rPr lang="fr-FR" sz="1600" dirty="0" err="1">
                <a:solidFill>
                  <a:schemeClr val="bg1"/>
                </a:solidFill>
                <a:latin typeface="HoratioDLig" pitchFamily="34" charset="0"/>
              </a:rPr>
              <a:t>People’s</a:t>
            </a:r>
            <a:r>
              <a:rPr lang="fr-FR" sz="1600" dirty="0">
                <a:solidFill>
                  <a:schemeClr val="bg1"/>
                </a:solidFill>
                <a:latin typeface="HoratioDLig" pitchFamily="34" charset="0"/>
              </a:rPr>
              <a:t> participation?</a:t>
            </a:r>
          </a:p>
          <a:p>
            <a:r>
              <a:rPr lang="fr-FR" sz="1600" dirty="0">
                <a:solidFill>
                  <a:schemeClr val="bg1"/>
                </a:solidFill>
                <a:latin typeface="HoratioDLig" pitchFamily="34" charset="0"/>
              </a:rPr>
              <a:t>3- </a:t>
            </a:r>
            <a:r>
              <a:rPr lang="fr-FR" sz="1600" dirty="0" smtClean="0">
                <a:solidFill>
                  <a:schemeClr val="bg1"/>
                </a:solidFill>
                <a:latin typeface="HoratioDLig" pitchFamily="34" charset="0"/>
              </a:rPr>
              <a:t>Simple / Frugal </a:t>
            </a:r>
            <a:r>
              <a:rPr lang="fr-FR" sz="1600" dirty="0">
                <a:solidFill>
                  <a:schemeClr val="bg1"/>
                </a:solidFill>
                <a:latin typeface="HoratioDLig" pitchFamily="34" charset="0"/>
              </a:rPr>
              <a:t>Innovation</a:t>
            </a:r>
            <a:r>
              <a:rPr lang="fr-FR" sz="1600" dirty="0" smtClean="0">
                <a:solidFill>
                  <a:schemeClr val="bg1"/>
                </a:solidFill>
                <a:latin typeface="HoratioDLig" pitchFamily="34" charset="0"/>
              </a:rPr>
              <a:t>? </a:t>
            </a:r>
          </a:p>
          <a:p>
            <a:r>
              <a:rPr lang="fr-FR" sz="1600" dirty="0" smtClean="0">
                <a:solidFill>
                  <a:schemeClr val="bg1"/>
                </a:solidFill>
                <a:latin typeface="HoratioDLig" pitchFamily="34" charset="0"/>
              </a:rPr>
              <a:t>4- </a:t>
            </a:r>
            <a:r>
              <a:rPr lang="fr-FR" sz="1600" dirty="0" err="1" smtClean="0">
                <a:latin typeface="HoratioDLig" pitchFamily="34" charset="0"/>
              </a:rPr>
              <a:t>Accessibility</a:t>
            </a:r>
            <a:r>
              <a:rPr lang="fr-FR" sz="1600" dirty="0" smtClean="0">
                <a:latin typeface="HoratioDLig" pitchFamily="34" charset="0"/>
              </a:rPr>
              <a:t>?</a:t>
            </a:r>
          </a:p>
          <a:p>
            <a:r>
              <a:rPr lang="fr-FR" sz="1600" dirty="0" smtClean="0">
                <a:solidFill>
                  <a:schemeClr val="bg1"/>
                </a:solidFill>
                <a:latin typeface="HoratioDLig" pitchFamily="34" charset="0"/>
              </a:rPr>
              <a:t>5 – </a:t>
            </a:r>
            <a:r>
              <a:rPr lang="fr-FR" sz="1600" dirty="0" err="1" smtClean="0">
                <a:solidFill>
                  <a:schemeClr val="bg1"/>
                </a:solidFill>
                <a:latin typeface="HoratioDLig" pitchFamily="34" charset="0"/>
              </a:rPr>
              <a:t>Economic</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s</a:t>
            </a:r>
            <a:r>
              <a:rPr lang="fr-FR" sz="1600" dirty="0" err="1" smtClean="0">
                <a:latin typeface="HoratioDLig" pitchFamily="34" charset="0"/>
              </a:rPr>
              <a:t>ustainability</a:t>
            </a:r>
            <a:r>
              <a:rPr lang="fr-FR" sz="1600" dirty="0" smtClean="0">
                <a:latin typeface="HoratioDLig" pitchFamily="34" charset="0"/>
              </a:rPr>
              <a:t>/</a:t>
            </a:r>
          </a:p>
          <a:p>
            <a:r>
              <a:rPr lang="fr-FR" sz="1600" dirty="0" smtClean="0">
                <a:solidFill>
                  <a:schemeClr val="bg1"/>
                </a:solidFill>
                <a:latin typeface="HoratioDLig" pitchFamily="34" charset="0"/>
              </a:rPr>
              <a:t>6- </a:t>
            </a:r>
            <a:r>
              <a:rPr lang="fr-FR" sz="1600" dirty="0" err="1" smtClean="0">
                <a:solidFill>
                  <a:schemeClr val="bg1"/>
                </a:solidFill>
                <a:latin typeface="HoratioDLig" pitchFamily="34" charset="0"/>
              </a:rPr>
              <a:t>Environmentally</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conscious</a:t>
            </a:r>
            <a:r>
              <a:rPr lang="fr-FR" sz="1600" dirty="0" smtClean="0">
                <a:solidFill>
                  <a:schemeClr val="bg1"/>
                </a:solidFill>
                <a:latin typeface="HoratioDLig" pitchFamily="34" charset="0"/>
              </a:rPr>
              <a:t>?</a:t>
            </a:r>
            <a:endParaRPr lang="fr-FR" sz="1600" dirty="0">
              <a:solidFill>
                <a:schemeClr val="bg1"/>
              </a:solidFill>
              <a:latin typeface="HoratioDLig" pitchFamily="34" charset="0"/>
            </a:endParaRPr>
          </a:p>
        </p:txBody>
      </p:sp>
    </p:spTree>
    <p:extLst>
      <p:ext uri="{BB962C8B-B14F-4D97-AF65-F5344CB8AC3E}">
        <p14:creationId xmlns:p14="http://schemas.microsoft.com/office/powerpoint/2010/main" val="278448583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1524000" y="1452152"/>
            <a:ext cx="9244405" cy="6586884"/>
          </a:xfrm>
        </p:spPr>
      </p:pic>
      <p:sp>
        <p:nvSpPr>
          <p:cNvPr id="5" name="Rectangle 4"/>
          <p:cNvSpPr/>
          <p:nvPr/>
        </p:nvSpPr>
        <p:spPr>
          <a:xfrm>
            <a:off x="1524000" y="2276872"/>
            <a:ext cx="3059832" cy="86409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400" dirty="0" err="1">
                <a:solidFill>
                  <a:schemeClr val="bg1"/>
                </a:solidFill>
                <a:latin typeface="HoratioDLig" pitchFamily="34" charset="0"/>
              </a:rPr>
              <a:t>Prakti</a:t>
            </a:r>
            <a:r>
              <a:rPr lang="fr-FR" sz="4400" dirty="0">
                <a:solidFill>
                  <a:schemeClr val="bg1"/>
                </a:solidFill>
                <a:latin typeface="HoratioDLig" pitchFamily="34" charset="0"/>
              </a:rPr>
              <a:t> Design</a:t>
            </a:r>
          </a:p>
        </p:txBody>
      </p:sp>
      <p:sp>
        <p:nvSpPr>
          <p:cNvPr id="11" name="Rectangle 10"/>
          <p:cNvSpPr/>
          <p:nvPr/>
        </p:nvSpPr>
        <p:spPr>
          <a:xfrm>
            <a:off x="1524000" y="3140968"/>
            <a:ext cx="6156176" cy="1584176"/>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rgbClr val="0076BD"/>
                </a:solidFill>
                <a:latin typeface="HoratioDLig" pitchFamily="34" charset="0"/>
              </a:rPr>
              <a:t>Pour la problématique de la cuisson sur foyers ouverts dans les pays en développement, voir le blog de </a:t>
            </a:r>
            <a:r>
              <a:rPr lang="fr-FR" sz="1600" dirty="0" err="1">
                <a:solidFill>
                  <a:srgbClr val="0076BD"/>
                </a:solidFill>
                <a:latin typeface="HoratioDLig" pitchFamily="34" charset="0"/>
              </a:rPr>
              <a:t>SoScience</a:t>
            </a:r>
            <a:r>
              <a:rPr lang="fr-FR" sz="1600" dirty="0">
                <a:solidFill>
                  <a:srgbClr val="0076BD"/>
                </a:solidFill>
                <a:latin typeface="HoratioDLig" pitchFamily="34" charset="0"/>
              </a:rPr>
              <a:t>, il y a un dossier.</a:t>
            </a:r>
          </a:p>
          <a:p>
            <a:r>
              <a:rPr lang="fr-FR" sz="1600" dirty="0" err="1">
                <a:solidFill>
                  <a:srgbClr val="0076BD"/>
                </a:solidFill>
                <a:latin typeface="HoratioDLig" pitchFamily="34" charset="0"/>
              </a:rPr>
              <a:t>Prakti</a:t>
            </a:r>
            <a:r>
              <a:rPr lang="fr-FR" sz="1600" dirty="0">
                <a:solidFill>
                  <a:srgbClr val="0076BD"/>
                </a:solidFill>
                <a:latin typeface="HoratioDLig" pitchFamily="34" charset="0"/>
              </a:rPr>
              <a:t> Design est une entreprise sociale qui conçoit et vend des fours fermés, plus propres, plus efficaces. Ca marche en grande partie parce que le design des fours est fait en intégrant l’utilisateur, et qu’il est adapté aux habitudes et traditions.</a:t>
            </a:r>
          </a:p>
        </p:txBody>
      </p:sp>
      <p:sp>
        <p:nvSpPr>
          <p:cNvPr id="9" name="Titre 1"/>
          <p:cNvSpPr>
            <a:spLocks noGrp="1"/>
          </p:cNvSpPr>
          <p:nvPr>
            <p:ph type="title"/>
          </p:nvPr>
        </p:nvSpPr>
        <p:spPr>
          <a:xfrm>
            <a:off x="838200" y="365125"/>
            <a:ext cx="10515600" cy="1325563"/>
          </a:xfrm>
        </p:spPr>
        <p:txBody>
          <a:bodyPr/>
          <a:lstStyle/>
          <a:p>
            <a:r>
              <a:rPr lang="fr-FR" dirty="0" err="1" smtClean="0"/>
              <a:t>Responsible</a:t>
            </a:r>
            <a:r>
              <a:rPr lang="fr-FR" dirty="0" smtClean="0"/>
              <a:t> Innovation - </a:t>
            </a:r>
            <a:r>
              <a:rPr lang="fr-FR" sz="2400" dirty="0" err="1" smtClean="0"/>
              <a:t>Criterias</a:t>
            </a:r>
            <a:r>
              <a:rPr lang="fr-FR" sz="2400" dirty="0" smtClean="0"/>
              <a:t>: Case </a:t>
            </a:r>
            <a:r>
              <a:rPr lang="en-GB" sz="2400" dirty="0" smtClean="0"/>
              <a:t>studies</a:t>
            </a:r>
            <a:r>
              <a:rPr lang="fr-FR" sz="2400" dirty="0" smtClean="0"/>
              <a:t> &amp; discussion</a:t>
            </a:r>
            <a:endParaRPr lang="fr-FR" sz="2400" dirty="0"/>
          </a:p>
        </p:txBody>
      </p:sp>
      <p:cxnSp>
        <p:nvCxnSpPr>
          <p:cNvPr id="12" name="Connecteur droit 11"/>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13" name="Rectangle 12"/>
          <p:cNvSpPr/>
          <p:nvPr/>
        </p:nvSpPr>
        <p:spPr>
          <a:xfrm>
            <a:off x="9348192" y="1449616"/>
            <a:ext cx="2843808" cy="158417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bg1"/>
                </a:solidFill>
                <a:latin typeface="HoratioDLig" pitchFamily="34" charset="0"/>
              </a:rPr>
              <a:t>1- Techno-push / </a:t>
            </a:r>
            <a:r>
              <a:rPr lang="fr-FR" sz="1600" dirty="0" err="1" smtClean="0">
                <a:solidFill>
                  <a:schemeClr val="bg1"/>
                </a:solidFill>
                <a:latin typeface="HoratioDLig" pitchFamily="34" charset="0"/>
              </a:rPr>
              <a:t>Market</a:t>
            </a:r>
            <a:r>
              <a:rPr lang="fr-FR" sz="1600" dirty="0" smtClean="0">
                <a:solidFill>
                  <a:schemeClr val="bg1"/>
                </a:solidFill>
                <a:latin typeface="HoratioDLig" pitchFamily="34" charset="0"/>
              </a:rPr>
              <a:t>-pull</a:t>
            </a:r>
          </a:p>
          <a:p>
            <a:r>
              <a:rPr lang="fr-FR" sz="1600" dirty="0" smtClean="0">
                <a:solidFill>
                  <a:schemeClr val="bg1"/>
                </a:solidFill>
                <a:latin typeface="HoratioDLig" pitchFamily="34" charset="0"/>
              </a:rPr>
              <a:t>2- </a:t>
            </a:r>
            <a:r>
              <a:rPr lang="fr-FR" sz="1600" dirty="0" err="1">
                <a:solidFill>
                  <a:schemeClr val="bg1"/>
                </a:solidFill>
                <a:latin typeface="HoratioDLig" pitchFamily="34" charset="0"/>
              </a:rPr>
              <a:t>People’s</a:t>
            </a:r>
            <a:r>
              <a:rPr lang="fr-FR" sz="1600" dirty="0">
                <a:solidFill>
                  <a:schemeClr val="bg1"/>
                </a:solidFill>
                <a:latin typeface="HoratioDLig" pitchFamily="34" charset="0"/>
              </a:rPr>
              <a:t> participation?</a:t>
            </a:r>
          </a:p>
          <a:p>
            <a:r>
              <a:rPr lang="fr-FR" sz="1600" dirty="0">
                <a:solidFill>
                  <a:schemeClr val="bg1"/>
                </a:solidFill>
                <a:latin typeface="HoratioDLig" pitchFamily="34" charset="0"/>
              </a:rPr>
              <a:t>3- </a:t>
            </a:r>
            <a:r>
              <a:rPr lang="fr-FR" sz="1600" dirty="0" smtClean="0">
                <a:solidFill>
                  <a:schemeClr val="bg1"/>
                </a:solidFill>
                <a:latin typeface="HoratioDLig" pitchFamily="34" charset="0"/>
              </a:rPr>
              <a:t>Simple / Frugal </a:t>
            </a:r>
            <a:r>
              <a:rPr lang="fr-FR" sz="1600" dirty="0">
                <a:solidFill>
                  <a:schemeClr val="bg1"/>
                </a:solidFill>
                <a:latin typeface="HoratioDLig" pitchFamily="34" charset="0"/>
              </a:rPr>
              <a:t>Innovation</a:t>
            </a:r>
            <a:r>
              <a:rPr lang="fr-FR" sz="1600" dirty="0" smtClean="0">
                <a:solidFill>
                  <a:schemeClr val="bg1"/>
                </a:solidFill>
                <a:latin typeface="HoratioDLig" pitchFamily="34" charset="0"/>
              </a:rPr>
              <a:t>? </a:t>
            </a:r>
          </a:p>
          <a:p>
            <a:r>
              <a:rPr lang="fr-FR" sz="1600" dirty="0" smtClean="0">
                <a:solidFill>
                  <a:schemeClr val="bg1"/>
                </a:solidFill>
                <a:latin typeface="HoratioDLig" pitchFamily="34" charset="0"/>
              </a:rPr>
              <a:t>4- </a:t>
            </a:r>
            <a:r>
              <a:rPr lang="fr-FR" sz="1600" dirty="0" err="1" smtClean="0">
                <a:latin typeface="HoratioDLig" pitchFamily="34" charset="0"/>
              </a:rPr>
              <a:t>Accessibility</a:t>
            </a:r>
            <a:r>
              <a:rPr lang="fr-FR" sz="1600" dirty="0" smtClean="0">
                <a:latin typeface="HoratioDLig" pitchFamily="34" charset="0"/>
              </a:rPr>
              <a:t>?</a:t>
            </a:r>
          </a:p>
          <a:p>
            <a:r>
              <a:rPr lang="fr-FR" sz="1600" dirty="0" smtClean="0">
                <a:solidFill>
                  <a:schemeClr val="bg1"/>
                </a:solidFill>
                <a:latin typeface="HoratioDLig" pitchFamily="34" charset="0"/>
              </a:rPr>
              <a:t>5 – </a:t>
            </a:r>
            <a:r>
              <a:rPr lang="fr-FR" sz="1600" dirty="0" err="1" smtClean="0">
                <a:solidFill>
                  <a:schemeClr val="bg1"/>
                </a:solidFill>
                <a:latin typeface="HoratioDLig" pitchFamily="34" charset="0"/>
              </a:rPr>
              <a:t>Economic</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s</a:t>
            </a:r>
            <a:r>
              <a:rPr lang="fr-FR" sz="1600" dirty="0" err="1" smtClean="0">
                <a:latin typeface="HoratioDLig" pitchFamily="34" charset="0"/>
              </a:rPr>
              <a:t>ustainability</a:t>
            </a:r>
            <a:r>
              <a:rPr lang="fr-FR" sz="1600" dirty="0" smtClean="0">
                <a:latin typeface="HoratioDLig" pitchFamily="34" charset="0"/>
              </a:rPr>
              <a:t>/</a:t>
            </a:r>
          </a:p>
          <a:p>
            <a:r>
              <a:rPr lang="fr-FR" sz="1600" dirty="0" smtClean="0">
                <a:solidFill>
                  <a:schemeClr val="bg1"/>
                </a:solidFill>
                <a:latin typeface="HoratioDLig" pitchFamily="34" charset="0"/>
              </a:rPr>
              <a:t>6- </a:t>
            </a:r>
            <a:r>
              <a:rPr lang="fr-FR" sz="1600" dirty="0" err="1" smtClean="0">
                <a:solidFill>
                  <a:schemeClr val="bg1"/>
                </a:solidFill>
                <a:latin typeface="HoratioDLig" pitchFamily="34" charset="0"/>
              </a:rPr>
              <a:t>Environmentally</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conscious</a:t>
            </a:r>
            <a:r>
              <a:rPr lang="fr-FR" sz="1600" dirty="0" smtClean="0">
                <a:solidFill>
                  <a:schemeClr val="bg1"/>
                </a:solidFill>
                <a:latin typeface="HoratioDLig" pitchFamily="34" charset="0"/>
              </a:rPr>
              <a:t>?</a:t>
            </a:r>
            <a:endParaRPr lang="fr-FR" sz="1600" dirty="0">
              <a:solidFill>
                <a:schemeClr val="bg1"/>
              </a:solidFill>
              <a:latin typeface="HoratioDLig" pitchFamily="34" charset="0"/>
            </a:endParaRPr>
          </a:p>
        </p:txBody>
      </p:sp>
    </p:spTree>
    <p:extLst>
      <p:ext uri="{BB962C8B-B14F-4D97-AF65-F5344CB8AC3E}">
        <p14:creationId xmlns:p14="http://schemas.microsoft.com/office/powerpoint/2010/main" val="45491955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iflscience.com/sites/www.iflscience.com/files/styles/ifls_large/public/blog/%5Bnid%5D/lens%20plate%20with%20Lee.jpg?itok=EpQ2_dz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524000" y="2276872"/>
            <a:ext cx="3995936" cy="86409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400" dirty="0">
                <a:solidFill>
                  <a:schemeClr val="bg1"/>
                </a:solidFill>
                <a:latin typeface="HoratioDLig" pitchFamily="34" charset="0"/>
              </a:rPr>
              <a:t>Lentilles PDMS</a:t>
            </a:r>
          </a:p>
        </p:txBody>
      </p:sp>
      <p:sp>
        <p:nvSpPr>
          <p:cNvPr id="12" name="Rectangle 11"/>
          <p:cNvSpPr/>
          <p:nvPr/>
        </p:nvSpPr>
        <p:spPr>
          <a:xfrm>
            <a:off x="1524000" y="3140968"/>
            <a:ext cx="6156176" cy="1584176"/>
          </a:xfrm>
          <a:prstGeom prst="rect">
            <a:avLst/>
          </a:prstGeom>
          <a:solidFill>
            <a:schemeClr val="bg1">
              <a:lumMod val="95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rgbClr val="0076BD"/>
                </a:solidFill>
                <a:latin typeface="HoratioDLig" pitchFamily="34" charset="0"/>
              </a:rPr>
              <a:t>Innovation très frugale : faire des lentilles de microscope avec du PDMS. On dépose une goutte, on retourne le support et la gravité lui donne une forme parabolique parfaite. On cuit ensuite au four. Moins d’un centime pour une lentille qui grossit 160 fois avec une résolution de 4 micromètre. 2$ pour le </a:t>
            </a:r>
            <a:r>
              <a:rPr lang="fr-FR" sz="1600" dirty="0" err="1">
                <a:solidFill>
                  <a:srgbClr val="0076BD"/>
                </a:solidFill>
                <a:latin typeface="HoratioDLig" pitchFamily="34" charset="0"/>
              </a:rPr>
              <a:t>device</a:t>
            </a:r>
            <a:r>
              <a:rPr lang="fr-FR" sz="1600" dirty="0">
                <a:solidFill>
                  <a:srgbClr val="0076BD"/>
                </a:solidFill>
                <a:latin typeface="HoratioDLig" pitchFamily="34" charset="0"/>
              </a:rPr>
              <a:t> qu’ils ont fait autour (</a:t>
            </a:r>
            <a:r>
              <a:rPr lang="fr-FR" sz="1600" dirty="0" err="1">
                <a:solidFill>
                  <a:srgbClr val="0076BD"/>
                </a:solidFill>
                <a:latin typeface="HoratioDLig" pitchFamily="34" charset="0"/>
              </a:rPr>
              <a:t>led</a:t>
            </a:r>
            <a:r>
              <a:rPr lang="fr-FR" sz="1600" dirty="0">
                <a:solidFill>
                  <a:srgbClr val="0076BD"/>
                </a:solidFill>
                <a:latin typeface="HoratioDLig" pitchFamily="34" charset="0"/>
              </a:rPr>
              <a:t>) et 500$ pour l’i-phone. Pour comparaison, un </a:t>
            </a:r>
            <a:r>
              <a:rPr lang="fr-FR" sz="1600" dirty="0" err="1">
                <a:solidFill>
                  <a:srgbClr val="0076BD"/>
                </a:solidFill>
                <a:latin typeface="HoratioDLig" pitchFamily="34" charset="0"/>
              </a:rPr>
              <a:t>dermascope</a:t>
            </a:r>
            <a:r>
              <a:rPr lang="fr-FR" sz="1600" dirty="0">
                <a:solidFill>
                  <a:srgbClr val="0076BD"/>
                </a:solidFill>
                <a:latin typeface="HoratioDLig" pitchFamily="34" charset="0"/>
              </a:rPr>
              <a:t> coute environ 500$ pour voir des mélanomes.</a:t>
            </a:r>
          </a:p>
        </p:txBody>
      </p:sp>
      <p:sp>
        <p:nvSpPr>
          <p:cNvPr id="10" name="Titre 1"/>
          <p:cNvSpPr>
            <a:spLocks noGrp="1"/>
          </p:cNvSpPr>
          <p:nvPr>
            <p:ph type="title"/>
          </p:nvPr>
        </p:nvSpPr>
        <p:spPr>
          <a:xfrm>
            <a:off x="838200" y="365125"/>
            <a:ext cx="10515600" cy="1325563"/>
          </a:xfrm>
        </p:spPr>
        <p:txBody>
          <a:bodyPr/>
          <a:lstStyle/>
          <a:p>
            <a:r>
              <a:rPr lang="fr-FR" dirty="0" err="1" smtClean="0"/>
              <a:t>Responsible</a:t>
            </a:r>
            <a:r>
              <a:rPr lang="fr-FR" dirty="0" smtClean="0"/>
              <a:t> Innovation - </a:t>
            </a:r>
            <a:r>
              <a:rPr lang="fr-FR" sz="2400" dirty="0" err="1" smtClean="0"/>
              <a:t>Criterias</a:t>
            </a:r>
            <a:r>
              <a:rPr lang="fr-FR" sz="2400" dirty="0" smtClean="0"/>
              <a:t>: Case </a:t>
            </a:r>
            <a:r>
              <a:rPr lang="en-GB" sz="2400" dirty="0" smtClean="0"/>
              <a:t>studies</a:t>
            </a:r>
            <a:r>
              <a:rPr lang="fr-FR" sz="2400" dirty="0" smtClean="0"/>
              <a:t> &amp; discussion</a:t>
            </a:r>
            <a:endParaRPr lang="fr-FR" sz="2400" dirty="0"/>
          </a:p>
        </p:txBody>
      </p:sp>
      <p:cxnSp>
        <p:nvCxnSpPr>
          <p:cNvPr id="13" name="Connecteur droit 12"/>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13"/>
          <p:cNvSpPr/>
          <p:nvPr/>
        </p:nvSpPr>
        <p:spPr>
          <a:xfrm>
            <a:off x="9348192" y="1449616"/>
            <a:ext cx="2843808" cy="158417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bg1"/>
                </a:solidFill>
                <a:latin typeface="HoratioDLig" pitchFamily="34" charset="0"/>
              </a:rPr>
              <a:t>1- Techno-push / </a:t>
            </a:r>
            <a:r>
              <a:rPr lang="fr-FR" sz="1600" dirty="0" err="1" smtClean="0">
                <a:solidFill>
                  <a:schemeClr val="bg1"/>
                </a:solidFill>
                <a:latin typeface="HoratioDLig" pitchFamily="34" charset="0"/>
              </a:rPr>
              <a:t>Market</a:t>
            </a:r>
            <a:r>
              <a:rPr lang="fr-FR" sz="1600" dirty="0" smtClean="0">
                <a:solidFill>
                  <a:schemeClr val="bg1"/>
                </a:solidFill>
                <a:latin typeface="HoratioDLig" pitchFamily="34" charset="0"/>
              </a:rPr>
              <a:t>-pull</a:t>
            </a:r>
          </a:p>
          <a:p>
            <a:r>
              <a:rPr lang="fr-FR" sz="1600" dirty="0" smtClean="0">
                <a:solidFill>
                  <a:schemeClr val="bg1"/>
                </a:solidFill>
                <a:latin typeface="HoratioDLig" pitchFamily="34" charset="0"/>
              </a:rPr>
              <a:t>2- </a:t>
            </a:r>
            <a:r>
              <a:rPr lang="fr-FR" sz="1600" dirty="0" err="1">
                <a:solidFill>
                  <a:schemeClr val="bg1"/>
                </a:solidFill>
                <a:latin typeface="HoratioDLig" pitchFamily="34" charset="0"/>
              </a:rPr>
              <a:t>People’s</a:t>
            </a:r>
            <a:r>
              <a:rPr lang="fr-FR" sz="1600" dirty="0">
                <a:solidFill>
                  <a:schemeClr val="bg1"/>
                </a:solidFill>
                <a:latin typeface="HoratioDLig" pitchFamily="34" charset="0"/>
              </a:rPr>
              <a:t> participation?</a:t>
            </a:r>
          </a:p>
          <a:p>
            <a:r>
              <a:rPr lang="fr-FR" sz="1600" dirty="0">
                <a:solidFill>
                  <a:schemeClr val="bg1"/>
                </a:solidFill>
                <a:latin typeface="HoratioDLig" pitchFamily="34" charset="0"/>
              </a:rPr>
              <a:t>3- </a:t>
            </a:r>
            <a:r>
              <a:rPr lang="fr-FR" sz="1600" dirty="0" smtClean="0">
                <a:solidFill>
                  <a:schemeClr val="bg1"/>
                </a:solidFill>
                <a:latin typeface="HoratioDLig" pitchFamily="34" charset="0"/>
              </a:rPr>
              <a:t>Simple / Frugal </a:t>
            </a:r>
            <a:r>
              <a:rPr lang="fr-FR" sz="1600" dirty="0">
                <a:solidFill>
                  <a:schemeClr val="bg1"/>
                </a:solidFill>
                <a:latin typeface="HoratioDLig" pitchFamily="34" charset="0"/>
              </a:rPr>
              <a:t>Innovation</a:t>
            </a:r>
            <a:r>
              <a:rPr lang="fr-FR" sz="1600" dirty="0" smtClean="0">
                <a:solidFill>
                  <a:schemeClr val="bg1"/>
                </a:solidFill>
                <a:latin typeface="HoratioDLig" pitchFamily="34" charset="0"/>
              </a:rPr>
              <a:t>? </a:t>
            </a:r>
          </a:p>
          <a:p>
            <a:r>
              <a:rPr lang="fr-FR" sz="1600" dirty="0" smtClean="0">
                <a:solidFill>
                  <a:schemeClr val="bg1"/>
                </a:solidFill>
                <a:latin typeface="HoratioDLig" pitchFamily="34" charset="0"/>
              </a:rPr>
              <a:t>4- </a:t>
            </a:r>
            <a:r>
              <a:rPr lang="fr-FR" sz="1600" dirty="0" err="1" smtClean="0">
                <a:latin typeface="HoratioDLig" pitchFamily="34" charset="0"/>
              </a:rPr>
              <a:t>Accessibility</a:t>
            </a:r>
            <a:r>
              <a:rPr lang="fr-FR" sz="1600" dirty="0" smtClean="0">
                <a:latin typeface="HoratioDLig" pitchFamily="34" charset="0"/>
              </a:rPr>
              <a:t>?</a:t>
            </a:r>
          </a:p>
          <a:p>
            <a:r>
              <a:rPr lang="fr-FR" sz="1600" dirty="0" smtClean="0">
                <a:solidFill>
                  <a:schemeClr val="bg1"/>
                </a:solidFill>
                <a:latin typeface="HoratioDLig" pitchFamily="34" charset="0"/>
              </a:rPr>
              <a:t>5 – </a:t>
            </a:r>
            <a:r>
              <a:rPr lang="fr-FR" sz="1600" dirty="0" err="1" smtClean="0">
                <a:solidFill>
                  <a:schemeClr val="bg1"/>
                </a:solidFill>
                <a:latin typeface="HoratioDLig" pitchFamily="34" charset="0"/>
              </a:rPr>
              <a:t>Economic</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s</a:t>
            </a:r>
            <a:r>
              <a:rPr lang="fr-FR" sz="1600" dirty="0" err="1" smtClean="0">
                <a:latin typeface="HoratioDLig" pitchFamily="34" charset="0"/>
              </a:rPr>
              <a:t>ustainability</a:t>
            </a:r>
            <a:r>
              <a:rPr lang="fr-FR" sz="1600" dirty="0" smtClean="0">
                <a:latin typeface="HoratioDLig" pitchFamily="34" charset="0"/>
              </a:rPr>
              <a:t>/</a:t>
            </a:r>
          </a:p>
          <a:p>
            <a:r>
              <a:rPr lang="fr-FR" sz="1600" dirty="0" smtClean="0">
                <a:solidFill>
                  <a:schemeClr val="bg1"/>
                </a:solidFill>
                <a:latin typeface="HoratioDLig" pitchFamily="34" charset="0"/>
              </a:rPr>
              <a:t>6- </a:t>
            </a:r>
            <a:r>
              <a:rPr lang="fr-FR" sz="1600" dirty="0" err="1" smtClean="0">
                <a:solidFill>
                  <a:schemeClr val="bg1"/>
                </a:solidFill>
                <a:latin typeface="HoratioDLig" pitchFamily="34" charset="0"/>
              </a:rPr>
              <a:t>Environmentally</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conscious</a:t>
            </a:r>
            <a:r>
              <a:rPr lang="fr-FR" sz="1600" dirty="0" smtClean="0">
                <a:solidFill>
                  <a:schemeClr val="bg1"/>
                </a:solidFill>
                <a:latin typeface="HoratioDLig" pitchFamily="34" charset="0"/>
              </a:rPr>
              <a:t>?</a:t>
            </a:r>
            <a:endParaRPr lang="fr-FR" sz="1600" dirty="0">
              <a:solidFill>
                <a:schemeClr val="bg1"/>
              </a:solidFill>
              <a:latin typeface="HoratioDLig" pitchFamily="34" charset="0"/>
            </a:endParaRPr>
          </a:p>
        </p:txBody>
      </p:sp>
    </p:spTree>
    <p:extLst>
      <p:ext uri="{BB962C8B-B14F-4D97-AF65-F5344CB8AC3E}">
        <p14:creationId xmlns:p14="http://schemas.microsoft.com/office/powerpoint/2010/main" val="329281921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production-ems.s3-ap-southeast-2.amazonaws.com/assets/94200/web_image_article/lens-image5.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575703" y="1268760"/>
            <a:ext cx="8870310" cy="4346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517747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wired.com/images_blogs/wiredscience/2014/03/foldscope-660x37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171400"/>
            <a:ext cx="9144000" cy="72008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524000" y="2276872"/>
            <a:ext cx="2555776" cy="86409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400" dirty="0" err="1">
                <a:solidFill>
                  <a:schemeClr val="bg1"/>
                </a:solidFill>
                <a:latin typeface="HoratioDLig" pitchFamily="34" charset="0"/>
              </a:rPr>
              <a:t>Foldscope</a:t>
            </a:r>
            <a:endParaRPr lang="fr-FR" sz="4400" dirty="0">
              <a:solidFill>
                <a:schemeClr val="bg1"/>
              </a:solidFill>
              <a:latin typeface="HoratioDLig" pitchFamily="34" charset="0"/>
            </a:endParaRPr>
          </a:p>
        </p:txBody>
      </p:sp>
      <p:sp>
        <p:nvSpPr>
          <p:cNvPr id="13" name="Rectangle 12"/>
          <p:cNvSpPr/>
          <p:nvPr/>
        </p:nvSpPr>
        <p:spPr>
          <a:xfrm>
            <a:off x="1524000" y="3140968"/>
            <a:ext cx="6156176" cy="1584176"/>
          </a:xfrm>
          <a:prstGeom prst="rect">
            <a:avLst/>
          </a:prstGeom>
          <a:solidFill>
            <a:schemeClr val="bg1">
              <a:lumMod val="95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rgbClr val="0076BD"/>
                </a:solidFill>
                <a:latin typeface="HoratioDLig" pitchFamily="34" charset="0"/>
              </a:rPr>
              <a:t>But : faire un microscope très bon marché pour le diagnostic médical. Le </a:t>
            </a:r>
            <a:r>
              <a:rPr lang="fr-FR" sz="1600" dirty="0" err="1">
                <a:solidFill>
                  <a:srgbClr val="0076BD"/>
                </a:solidFill>
                <a:latin typeface="HoratioDLig" pitchFamily="34" charset="0"/>
              </a:rPr>
              <a:t>foldscope</a:t>
            </a:r>
            <a:r>
              <a:rPr lang="fr-FR" sz="1600" dirty="0">
                <a:solidFill>
                  <a:srgbClr val="0076BD"/>
                </a:solidFill>
                <a:latin typeface="HoratioDLig" pitchFamily="34" charset="0"/>
              </a:rPr>
              <a:t> est fait principalement en papier (plus une lentille bon marché, et quelques LED suivant le modèle), il est donc très peu cher à construire et distribuer. Il se monte sur le principe de l’origami et chacun peut le faire grâce à un code couleur très simple. Il y a plusieurs modèles afin de cibler différentes maladies.</a:t>
            </a:r>
          </a:p>
        </p:txBody>
      </p:sp>
      <p:sp>
        <p:nvSpPr>
          <p:cNvPr id="10" name="Titre 1"/>
          <p:cNvSpPr>
            <a:spLocks noGrp="1"/>
          </p:cNvSpPr>
          <p:nvPr>
            <p:ph type="title"/>
          </p:nvPr>
        </p:nvSpPr>
        <p:spPr>
          <a:xfrm>
            <a:off x="838200" y="365125"/>
            <a:ext cx="10515600" cy="1325563"/>
          </a:xfrm>
        </p:spPr>
        <p:txBody>
          <a:bodyPr/>
          <a:lstStyle/>
          <a:p>
            <a:r>
              <a:rPr lang="fr-FR" dirty="0" err="1" smtClean="0"/>
              <a:t>Responsible</a:t>
            </a:r>
            <a:r>
              <a:rPr lang="fr-FR" dirty="0" smtClean="0"/>
              <a:t> Innovation - </a:t>
            </a:r>
            <a:r>
              <a:rPr lang="fr-FR" sz="2400" dirty="0" err="1" smtClean="0"/>
              <a:t>Criterias</a:t>
            </a:r>
            <a:r>
              <a:rPr lang="fr-FR" sz="2400" dirty="0" smtClean="0"/>
              <a:t>: Case </a:t>
            </a:r>
            <a:r>
              <a:rPr lang="en-GB" sz="2400" dirty="0" smtClean="0"/>
              <a:t>studies</a:t>
            </a:r>
            <a:r>
              <a:rPr lang="fr-FR" sz="2400" dirty="0" smtClean="0"/>
              <a:t> &amp; discussion</a:t>
            </a:r>
            <a:endParaRPr lang="fr-FR" sz="2400" dirty="0"/>
          </a:p>
        </p:txBody>
      </p:sp>
      <p:cxnSp>
        <p:nvCxnSpPr>
          <p:cNvPr id="11" name="Connecteur droit 10"/>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13"/>
          <p:cNvSpPr/>
          <p:nvPr/>
        </p:nvSpPr>
        <p:spPr>
          <a:xfrm>
            <a:off x="9348192" y="1449616"/>
            <a:ext cx="2843808" cy="158417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bg1"/>
                </a:solidFill>
                <a:latin typeface="HoratioDLig" pitchFamily="34" charset="0"/>
              </a:rPr>
              <a:t>1- Techno-push / </a:t>
            </a:r>
            <a:r>
              <a:rPr lang="fr-FR" sz="1600" dirty="0" err="1" smtClean="0">
                <a:solidFill>
                  <a:schemeClr val="bg1"/>
                </a:solidFill>
                <a:latin typeface="HoratioDLig" pitchFamily="34" charset="0"/>
              </a:rPr>
              <a:t>Market</a:t>
            </a:r>
            <a:r>
              <a:rPr lang="fr-FR" sz="1600" dirty="0" smtClean="0">
                <a:solidFill>
                  <a:schemeClr val="bg1"/>
                </a:solidFill>
                <a:latin typeface="HoratioDLig" pitchFamily="34" charset="0"/>
              </a:rPr>
              <a:t>-pull</a:t>
            </a:r>
          </a:p>
          <a:p>
            <a:r>
              <a:rPr lang="fr-FR" sz="1600" dirty="0" smtClean="0">
                <a:solidFill>
                  <a:schemeClr val="bg1"/>
                </a:solidFill>
                <a:latin typeface="HoratioDLig" pitchFamily="34" charset="0"/>
              </a:rPr>
              <a:t>2- </a:t>
            </a:r>
            <a:r>
              <a:rPr lang="fr-FR" sz="1600" dirty="0" err="1">
                <a:solidFill>
                  <a:schemeClr val="bg1"/>
                </a:solidFill>
                <a:latin typeface="HoratioDLig" pitchFamily="34" charset="0"/>
              </a:rPr>
              <a:t>People’s</a:t>
            </a:r>
            <a:r>
              <a:rPr lang="fr-FR" sz="1600" dirty="0">
                <a:solidFill>
                  <a:schemeClr val="bg1"/>
                </a:solidFill>
                <a:latin typeface="HoratioDLig" pitchFamily="34" charset="0"/>
              </a:rPr>
              <a:t> participation?</a:t>
            </a:r>
          </a:p>
          <a:p>
            <a:r>
              <a:rPr lang="fr-FR" sz="1600" dirty="0">
                <a:solidFill>
                  <a:schemeClr val="bg1"/>
                </a:solidFill>
                <a:latin typeface="HoratioDLig" pitchFamily="34" charset="0"/>
              </a:rPr>
              <a:t>3- </a:t>
            </a:r>
            <a:r>
              <a:rPr lang="fr-FR" sz="1600" dirty="0" smtClean="0">
                <a:solidFill>
                  <a:schemeClr val="bg1"/>
                </a:solidFill>
                <a:latin typeface="HoratioDLig" pitchFamily="34" charset="0"/>
              </a:rPr>
              <a:t>Simple / Frugal </a:t>
            </a:r>
            <a:r>
              <a:rPr lang="fr-FR" sz="1600" dirty="0">
                <a:solidFill>
                  <a:schemeClr val="bg1"/>
                </a:solidFill>
                <a:latin typeface="HoratioDLig" pitchFamily="34" charset="0"/>
              </a:rPr>
              <a:t>Innovation</a:t>
            </a:r>
            <a:r>
              <a:rPr lang="fr-FR" sz="1600" dirty="0" smtClean="0">
                <a:solidFill>
                  <a:schemeClr val="bg1"/>
                </a:solidFill>
                <a:latin typeface="HoratioDLig" pitchFamily="34" charset="0"/>
              </a:rPr>
              <a:t>? </a:t>
            </a:r>
          </a:p>
          <a:p>
            <a:r>
              <a:rPr lang="fr-FR" sz="1600" dirty="0" smtClean="0">
                <a:solidFill>
                  <a:schemeClr val="bg1"/>
                </a:solidFill>
                <a:latin typeface="HoratioDLig" pitchFamily="34" charset="0"/>
              </a:rPr>
              <a:t>4- </a:t>
            </a:r>
            <a:r>
              <a:rPr lang="fr-FR" sz="1600" dirty="0" err="1" smtClean="0">
                <a:latin typeface="HoratioDLig" pitchFamily="34" charset="0"/>
              </a:rPr>
              <a:t>Accessibility</a:t>
            </a:r>
            <a:r>
              <a:rPr lang="fr-FR" sz="1600" dirty="0" smtClean="0">
                <a:latin typeface="HoratioDLig" pitchFamily="34" charset="0"/>
              </a:rPr>
              <a:t>?</a:t>
            </a:r>
          </a:p>
          <a:p>
            <a:r>
              <a:rPr lang="fr-FR" sz="1600" dirty="0" smtClean="0">
                <a:solidFill>
                  <a:schemeClr val="bg1"/>
                </a:solidFill>
                <a:latin typeface="HoratioDLig" pitchFamily="34" charset="0"/>
              </a:rPr>
              <a:t>5 – </a:t>
            </a:r>
            <a:r>
              <a:rPr lang="fr-FR" sz="1600" dirty="0" err="1" smtClean="0">
                <a:solidFill>
                  <a:schemeClr val="bg1"/>
                </a:solidFill>
                <a:latin typeface="HoratioDLig" pitchFamily="34" charset="0"/>
              </a:rPr>
              <a:t>Economic</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s</a:t>
            </a:r>
            <a:r>
              <a:rPr lang="fr-FR" sz="1600" dirty="0" err="1" smtClean="0">
                <a:latin typeface="HoratioDLig" pitchFamily="34" charset="0"/>
              </a:rPr>
              <a:t>ustainability</a:t>
            </a:r>
            <a:r>
              <a:rPr lang="fr-FR" sz="1600" dirty="0" smtClean="0">
                <a:latin typeface="HoratioDLig" pitchFamily="34" charset="0"/>
              </a:rPr>
              <a:t>/</a:t>
            </a:r>
          </a:p>
          <a:p>
            <a:r>
              <a:rPr lang="fr-FR" sz="1600" dirty="0" smtClean="0">
                <a:solidFill>
                  <a:schemeClr val="bg1"/>
                </a:solidFill>
                <a:latin typeface="HoratioDLig" pitchFamily="34" charset="0"/>
              </a:rPr>
              <a:t>6- </a:t>
            </a:r>
            <a:r>
              <a:rPr lang="fr-FR" sz="1600" dirty="0" err="1" smtClean="0">
                <a:solidFill>
                  <a:schemeClr val="bg1"/>
                </a:solidFill>
                <a:latin typeface="HoratioDLig" pitchFamily="34" charset="0"/>
              </a:rPr>
              <a:t>Environmentally</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conscious</a:t>
            </a:r>
            <a:r>
              <a:rPr lang="fr-FR" sz="1600" dirty="0" smtClean="0">
                <a:solidFill>
                  <a:schemeClr val="bg1"/>
                </a:solidFill>
                <a:latin typeface="HoratioDLig" pitchFamily="34" charset="0"/>
              </a:rPr>
              <a:t>?</a:t>
            </a:r>
            <a:endParaRPr lang="fr-FR" sz="1600" dirty="0">
              <a:solidFill>
                <a:schemeClr val="bg1"/>
              </a:solidFill>
              <a:latin typeface="HoratioDLig" pitchFamily="34" charset="0"/>
            </a:endParaRPr>
          </a:p>
        </p:txBody>
      </p:sp>
    </p:spTree>
    <p:extLst>
      <p:ext uri="{BB962C8B-B14F-4D97-AF65-F5344CB8AC3E}">
        <p14:creationId xmlns:p14="http://schemas.microsoft.com/office/powerpoint/2010/main" val="156044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atic3.businessinsider.com/image/533451f66bb3f7e46d12ceef/this-edible-blob-could-be-the-water-bottle-of-the-futur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524000" y="2276872"/>
            <a:ext cx="5004048" cy="86409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400" dirty="0">
                <a:solidFill>
                  <a:schemeClr val="bg1"/>
                </a:solidFill>
                <a:latin typeface="HoratioDLig" pitchFamily="34" charset="0"/>
              </a:rPr>
              <a:t>Bouteilles comestibles</a:t>
            </a:r>
          </a:p>
        </p:txBody>
      </p:sp>
      <p:sp>
        <p:nvSpPr>
          <p:cNvPr id="12" name="Rectangle 11"/>
          <p:cNvSpPr/>
          <p:nvPr/>
        </p:nvSpPr>
        <p:spPr>
          <a:xfrm>
            <a:off x="1524000" y="3140968"/>
            <a:ext cx="6156176" cy="179062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rgbClr val="0076BD"/>
                </a:solidFill>
                <a:latin typeface="HoratioDLig" pitchFamily="34" charset="0"/>
              </a:rPr>
              <a:t>Nom du projet : OHOO. Le but est de réduire les déchets plastiques en créant une bouteille comestible (au moins biodégradable). Il s’agit d’une membrane faite grâce à de l’alginate de calcium, qui provient de l’algue brune et du chlorure de calcium . C’est un procédé de gélification (technique classique de </a:t>
            </a:r>
            <a:r>
              <a:rPr lang="fr-FR" sz="1600" dirty="0" err="1">
                <a:solidFill>
                  <a:srgbClr val="0076BD"/>
                </a:solidFill>
                <a:latin typeface="HoratioDLig" pitchFamily="34" charset="0"/>
              </a:rPr>
              <a:t>sphérification</a:t>
            </a:r>
            <a:r>
              <a:rPr lang="fr-FR" sz="1600" dirty="0">
                <a:solidFill>
                  <a:srgbClr val="0076BD"/>
                </a:solidFill>
                <a:latin typeface="HoratioDLig" pitchFamily="34" charset="0"/>
              </a:rPr>
              <a:t> utilisée en cuisine moléculaire).</a:t>
            </a:r>
          </a:p>
          <a:p>
            <a:r>
              <a:rPr lang="fr-FR" sz="1600" dirty="0">
                <a:solidFill>
                  <a:srgbClr val="0076BD"/>
                </a:solidFill>
                <a:latin typeface="HoratioDLig" pitchFamily="34" charset="0"/>
              </a:rPr>
              <a:t>Le résultat est simple, facilement </a:t>
            </a:r>
            <a:r>
              <a:rPr lang="fr-FR" sz="1600" dirty="0" err="1">
                <a:solidFill>
                  <a:srgbClr val="0076BD"/>
                </a:solidFill>
                <a:latin typeface="HoratioDLig" pitchFamily="34" charset="0"/>
              </a:rPr>
              <a:t>réplicable</a:t>
            </a:r>
            <a:r>
              <a:rPr lang="fr-FR" sz="1600" dirty="0">
                <a:solidFill>
                  <a:srgbClr val="0076BD"/>
                </a:solidFill>
                <a:latin typeface="HoratioDLig" pitchFamily="34" charset="0"/>
              </a:rPr>
              <a:t> et coûte 2 centimes</a:t>
            </a:r>
            <a:r>
              <a:rPr lang="fr-FR" sz="1600" dirty="0" smtClean="0">
                <a:solidFill>
                  <a:srgbClr val="0076BD"/>
                </a:solidFill>
                <a:latin typeface="HoratioDLig" pitchFamily="34" charset="0"/>
              </a:rPr>
              <a:t>.</a:t>
            </a:r>
            <a:endParaRPr lang="fr-FR" sz="1600" dirty="0">
              <a:solidFill>
                <a:srgbClr val="0076BD"/>
              </a:solidFill>
              <a:latin typeface="HoratioDLig" pitchFamily="34" charset="0"/>
            </a:endParaRPr>
          </a:p>
        </p:txBody>
      </p:sp>
      <p:sp>
        <p:nvSpPr>
          <p:cNvPr id="10" name="Titre 1"/>
          <p:cNvSpPr>
            <a:spLocks noGrp="1"/>
          </p:cNvSpPr>
          <p:nvPr>
            <p:ph type="title"/>
          </p:nvPr>
        </p:nvSpPr>
        <p:spPr>
          <a:xfrm>
            <a:off x="838200" y="365125"/>
            <a:ext cx="10515600" cy="1325563"/>
          </a:xfrm>
        </p:spPr>
        <p:txBody>
          <a:bodyPr/>
          <a:lstStyle/>
          <a:p>
            <a:r>
              <a:rPr lang="fr-FR" dirty="0" err="1" smtClean="0"/>
              <a:t>Responsible</a:t>
            </a:r>
            <a:r>
              <a:rPr lang="fr-FR" dirty="0" smtClean="0"/>
              <a:t> Innovation - </a:t>
            </a:r>
            <a:r>
              <a:rPr lang="fr-FR" sz="2400" dirty="0" err="1" smtClean="0"/>
              <a:t>Criterias</a:t>
            </a:r>
            <a:r>
              <a:rPr lang="fr-FR" sz="2400" dirty="0" smtClean="0"/>
              <a:t>: Case </a:t>
            </a:r>
            <a:r>
              <a:rPr lang="en-GB" sz="2400" dirty="0" smtClean="0"/>
              <a:t>studies</a:t>
            </a:r>
            <a:r>
              <a:rPr lang="fr-FR" sz="2400" dirty="0" smtClean="0"/>
              <a:t> &amp; discussion</a:t>
            </a:r>
            <a:endParaRPr lang="fr-FR" sz="2400" dirty="0"/>
          </a:p>
        </p:txBody>
      </p:sp>
      <p:cxnSp>
        <p:nvCxnSpPr>
          <p:cNvPr id="13" name="Connecteur droit 12"/>
          <p:cNvCxnSpPr/>
          <p:nvPr/>
        </p:nvCxnSpPr>
        <p:spPr>
          <a:xfrm>
            <a:off x="0" y="1449616"/>
            <a:ext cx="10850336"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13"/>
          <p:cNvSpPr/>
          <p:nvPr/>
        </p:nvSpPr>
        <p:spPr>
          <a:xfrm>
            <a:off x="9348192" y="1449616"/>
            <a:ext cx="2843808" cy="1584176"/>
          </a:xfrm>
          <a:prstGeom prst="rect">
            <a:avLst/>
          </a:prstGeom>
          <a:solidFill>
            <a:srgbClr val="0076B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bg1"/>
                </a:solidFill>
                <a:latin typeface="HoratioDLig" pitchFamily="34" charset="0"/>
              </a:rPr>
              <a:t>1- Techno-push / </a:t>
            </a:r>
            <a:r>
              <a:rPr lang="fr-FR" sz="1600" dirty="0" err="1" smtClean="0">
                <a:solidFill>
                  <a:schemeClr val="bg1"/>
                </a:solidFill>
                <a:latin typeface="HoratioDLig" pitchFamily="34" charset="0"/>
              </a:rPr>
              <a:t>Market</a:t>
            </a:r>
            <a:r>
              <a:rPr lang="fr-FR" sz="1600" dirty="0" smtClean="0">
                <a:solidFill>
                  <a:schemeClr val="bg1"/>
                </a:solidFill>
                <a:latin typeface="HoratioDLig" pitchFamily="34" charset="0"/>
              </a:rPr>
              <a:t>-pull</a:t>
            </a:r>
          </a:p>
          <a:p>
            <a:r>
              <a:rPr lang="fr-FR" sz="1600" dirty="0" smtClean="0">
                <a:solidFill>
                  <a:schemeClr val="bg1"/>
                </a:solidFill>
                <a:latin typeface="HoratioDLig" pitchFamily="34" charset="0"/>
              </a:rPr>
              <a:t>2- </a:t>
            </a:r>
            <a:r>
              <a:rPr lang="fr-FR" sz="1600" dirty="0" err="1">
                <a:solidFill>
                  <a:schemeClr val="bg1"/>
                </a:solidFill>
                <a:latin typeface="HoratioDLig" pitchFamily="34" charset="0"/>
              </a:rPr>
              <a:t>People’s</a:t>
            </a:r>
            <a:r>
              <a:rPr lang="fr-FR" sz="1600" dirty="0">
                <a:solidFill>
                  <a:schemeClr val="bg1"/>
                </a:solidFill>
                <a:latin typeface="HoratioDLig" pitchFamily="34" charset="0"/>
              </a:rPr>
              <a:t> participation?</a:t>
            </a:r>
          </a:p>
          <a:p>
            <a:r>
              <a:rPr lang="fr-FR" sz="1600" dirty="0">
                <a:solidFill>
                  <a:schemeClr val="bg1"/>
                </a:solidFill>
                <a:latin typeface="HoratioDLig" pitchFamily="34" charset="0"/>
              </a:rPr>
              <a:t>3- </a:t>
            </a:r>
            <a:r>
              <a:rPr lang="fr-FR" sz="1600" dirty="0" smtClean="0">
                <a:solidFill>
                  <a:schemeClr val="bg1"/>
                </a:solidFill>
                <a:latin typeface="HoratioDLig" pitchFamily="34" charset="0"/>
              </a:rPr>
              <a:t>Simple / Frugal </a:t>
            </a:r>
            <a:r>
              <a:rPr lang="fr-FR" sz="1600" dirty="0">
                <a:solidFill>
                  <a:schemeClr val="bg1"/>
                </a:solidFill>
                <a:latin typeface="HoratioDLig" pitchFamily="34" charset="0"/>
              </a:rPr>
              <a:t>Innovation</a:t>
            </a:r>
            <a:r>
              <a:rPr lang="fr-FR" sz="1600" dirty="0" smtClean="0">
                <a:solidFill>
                  <a:schemeClr val="bg1"/>
                </a:solidFill>
                <a:latin typeface="HoratioDLig" pitchFamily="34" charset="0"/>
              </a:rPr>
              <a:t>? </a:t>
            </a:r>
          </a:p>
          <a:p>
            <a:r>
              <a:rPr lang="fr-FR" sz="1600" dirty="0" smtClean="0">
                <a:solidFill>
                  <a:schemeClr val="bg1"/>
                </a:solidFill>
                <a:latin typeface="HoratioDLig" pitchFamily="34" charset="0"/>
              </a:rPr>
              <a:t>4- </a:t>
            </a:r>
            <a:r>
              <a:rPr lang="fr-FR" sz="1600" dirty="0" err="1" smtClean="0">
                <a:latin typeface="HoratioDLig" pitchFamily="34" charset="0"/>
              </a:rPr>
              <a:t>Accessibility</a:t>
            </a:r>
            <a:r>
              <a:rPr lang="fr-FR" sz="1600" dirty="0" smtClean="0">
                <a:latin typeface="HoratioDLig" pitchFamily="34" charset="0"/>
              </a:rPr>
              <a:t>?</a:t>
            </a:r>
          </a:p>
          <a:p>
            <a:r>
              <a:rPr lang="fr-FR" sz="1600" dirty="0" smtClean="0">
                <a:solidFill>
                  <a:schemeClr val="bg1"/>
                </a:solidFill>
                <a:latin typeface="HoratioDLig" pitchFamily="34" charset="0"/>
              </a:rPr>
              <a:t>5 – </a:t>
            </a:r>
            <a:r>
              <a:rPr lang="fr-FR" sz="1600" dirty="0" err="1" smtClean="0">
                <a:solidFill>
                  <a:schemeClr val="bg1"/>
                </a:solidFill>
                <a:latin typeface="HoratioDLig" pitchFamily="34" charset="0"/>
              </a:rPr>
              <a:t>Economic</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s</a:t>
            </a:r>
            <a:r>
              <a:rPr lang="fr-FR" sz="1600" dirty="0" err="1" smtClean="0">
                <a:latin typeface="HoratioDLig" pitchFamily="34" charset="0"/>
              </a:rPr>
              <a:t>ustainability</a:t>
            </a:r>
            <a:r>
              <a:rPr lang="fr-FR" sz="1600" dirty="0" smtClean="0">
                <a:latin typeface="HoratioDLig" pitchFamily="34" charset="0"/>
              </a:rPr>
              <a:t>/</a:t>
            </a:r>
          </a:p>
          <a:p>
            <a:r>
              <a:rPr lang="fr-FR" sz="1600" dirty="0" smtClean="0">
                <a:solidFill>
                  <a:schemeClr val="bg1"/>
                </a:solidFill>
                <a:latin typeface="HoratioDLig" pitchFamily="34" charset="0"/>
              </a:rPr>
              <a:t>6- </a:t>
            </a:r>
            <a:r>
              <a:rPr lang="fr-FR" sz="1600" dirty="0" err="1" smtClean="0">
                <a:solidFill>
                  <a:schemeClr val="bg1"/>
                </a:solidFill>
                <a:latin typeface="HoratioDLig" pitchFamily="34" charset="0"/>
              </a:rPr>
              <a:t>Environmentally</a:t>
            </a:r>
            <a:r>
              <a:rPr lang="fr-FR" sz="1600" dirty="0" smtClean="0">
                <a:solidFill>
                  <a:schemeClr val="bg1"/>
                </a:solidFill>
                <a:latin typeface="HoratioDLig" pitchFamily="34" charset="0"/>
              </a:rPr>
              <a:t> </a:t>
            </a:r>
            <a:r>
              <a:rPr lang="fr-FR" sz="1600" dirty="0" err="1" smtClean="0">
                <a:solidFill>
                  <a:schemeClr val="bg1"/>
                </a:solidFill>
                <a:latin typeface="HoratioDLig" pitchFamily="34" charset="0"/>
              </a:rPr>
              <a:t>conscious</a:t>
            </a:r>
            <a:r>
              <a:rPr lang="fr-FR" sz="1600" dirty="0" smtClean="0">
                <a:solidFill>
                  <a:schemeClr val="bg1"/>
                </a:solidFill>
                <a:latin typeface="HoratioDLig" pitchFamily="34" charset="0"/>
              </a:rPr>
              <a:t>?</a:t>
            </a:r>
            <a:endParaRPr lang="fr-FR" sz="1600" dirty="0">
              <a:solidFill>
                <a:schemeClr val="bg1"/>
              </a:solidFill>
              <a:latin typeface="HoratioDLig" pitchFamily="34" charset="0"/>
            </a:endParaRPr>
          </a:p>
        </p:txBody>
      </p:sp>
    </p:spTree>
    <p:extLst>
      <p:ext uri="{BB962C8B-B14F-4D97-AF65-F5344CB8AC3E}">
        <p14:creationId xmlns:p14="http://schemas.microsoft.com/office/powerpoint/2010/main" val="186059631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212879"/>
                </a:solidFill>
                <a:latin typeface="Proxima Nova" charset="0"/>
                <a:ea typeface="Proxima Nova" charset="0"/>
                <a:cs typeface="Proxima Nova" charset="0"/>
              </a:rPr>
              <a:t>Socratic Dialogue</a:t>
            </a:r>
          </a:p>
        </p:txBody>
      </p:sp>
      <p:sp>
        <p:nvSpPr>
          <p:cNvPr id="4" name="TextBox 3"/>
          <p:cNvSpPr txBox="1"/>
          <p:nvPr/>
        </p:nvSpPr>
        <p:spPr>
          <a:xfrm>
            <a:off x="1981200" y="2919509"/>
            <a:ext cx="8229600" cy="2554545"/>
          </a:xfrm>
          <a:prstGeom prst="rect">
            <a:avLst/>
          </a:prstGeom>
          <a:noFill/>
        </p:spPr>
        <p:txBody>
          <a:bodyPr wrap="square" rtlCol="0">
            <a:spAutoFit/>
          </a:bodyPr>
          <a:lstStyle/>
          <a:p>
            <a:pPr algn="ctr"/>
            <a:r>
              <a:rPr lang="en-US" sz="3000" dirty="0"/>
              <a:t>Would you consider these examples a </a:t>
            </a:r>
            <a:r>
              <a:rPr lang="en-US" sz="3000" dirty="0" smtClean="0"/>
              <a:t>Responsible Research and Innovation?</a:t>
            </a:r>
            <a:endParaRPr lang="en-US" sz="3000" dirty="0"/>
          </a:p>
          <a:p>
            <a:pPr algn="ctr"/>
            <a:endParaRPr lang="en-US" sz="2500" dirty="0"/>
          </a:p>
          <a:p>
            <a:pPr algn="ctr"/>
            <a:r>
              <a:rPr lang="en-US" sz="2500" b="1" dirty="0"/>
              <a:t>Why?</a:t>
            </a:r>
          </a:p>
          <a:p>
            <a:pPr algn="ctr"/>
            <a:endParaRPr lang="en-US" sz="2500" dirty="0">
              <a:solidFill>
                <a:srgbClr val="32959E"/>
              </a:solidFill>
            </a:endParaRPr>
          </a:p>
          <a:p>
            <a:pPr algn="ctr"/>
            <a:endParaRPr lang="en-US" sz="2500" dirty="0">
              <a:solidFill>
                <a:srgbClr val="32959E"/>
              </a:solidFill>
            </a:endParaRPr>
          </a:p>
        </p:txBody>
      </p:sp>
    </p:spTree>
    <p:extLst>
      <p:ext uri="{BB962C8B-B14F-4D97-AF65-F5344CB8AC3E}">
        <p14:creationId xmlns:p14="http://schemas.microsoft.com/office/powerpoint/2010/main" val="2347140533"/>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212879"/>
                </a:solidFill>
                <a:latin typeface="Proxima Nova" charset="0"/>
                <a:ea typeface="Proxima Nova" charset="0"/>
                <a:cs typeface="Proxima Nova" charset="0"/>
              </a:rPr>
              <a:t>Socratic Dialogue</a:t>
            </a:r>
          </a:p>
        </p:txBody>
      </p:sp>
      <p:sp>
        <p:nvSpPr>
          <p:cNvPr id="4" name="TextBox 3"/>
          <p:cNvSpPr txBox="1"/>
          <p:nvPr/>
        </p:nvSpPr>
        <p:spPr>
          <a:xfrm>
            <a:off x="1981200" y="2102852"/>
            <a:ext cx="8229600" cy="4755148"/>
          </a:xfrm>
          <a:prstGeom prst="rect">
            <a:avLst/>
          </a:prstGeom>
          <a:noFill/>
        </p:spPr>
        <p:txBody>
          <a:bodyPr wrap="square" rtlCol="0">
            <a:spAutoFit/>
          </a:bodyPr>
          <a:lstStyle/>
          <a:p>
            <a:pPr algn="ctr"/>
            <a:r>
              <a:rPr lang="en-US" sz="3200" dirty="0"/>
              <a:t>Why </a:t>
            </a:r>
            <a:r>
              <a:rPr lang="en-US" sz="3200" dirty="0" smtClean="0"/>
              <a:t>does it mean for a research to be responsible? What does it mean for an innovation to be responsible?</a:t>
            </a:r>
            <a:endParaRPr lang="en-US" sz="3200" dirty="0"/>
          </a:p>
          <a:p>
            <a:pPr algn="ctr"/>
            <a:endParaRPr lang="en-US" sz="3200" dirty="0"/>
          </a:p>
          <a:p>
            <a:pPr algn="ctr"/>
            <a:r>
              <a:rPr lang="en-US" sz="2500" b="1" dirty="0"/>
              <a:t>Why?</a:t>
            </a:r>
          </a:p>
          <a:p>
            <a:pPr algn="ctr"/>
            <a:r>
              <a:rPr lang="en-US" sz="2500" b="1" dirty="0"/>
              <a:t>Why do say that?</a:t>
            </a:r>
          </a:p>
          <a:p>
            <a:pPr algn="ctr"/>
            <a:r>
              <a:rPr lang="en-US" sz="2500" b="1" dirty="0"/>
              <a:t>What are you implying?</a:t>
            </a:r>
          </a:p>
          <a:p>
            <a:pPr algn="ctr"/>
            <a:r>
              <a:rPr lang="en-US" sz="2500" b="1" dirty="0"/>
              <a:t>What could we assume instead?</a:t>
            </a:r>
          </a:p>
          <a:p>
            <a:pPr algn="ctr"/>
            <a:r>
              <a:rPr lang="en-US" sz="2500" b="1" dirty="0"/>
              <a:t>How does this relate to our discussion?</a:t>
            </a:r>
          </a:p>
          <a:p>
            <a:pPr algn="ctr"/>
            <a:endParaRPr lang="en-US" sz="2500" dirty="0">
              <a:solidFill>
                <a:srgbClr val="32959E"/>
              </a:solidFill>
            </a:endParaRPr>
          </a:p>
          <a:p>
            <a:pPr algn="ctr"/>
            <a:endParaRPr lang="en-US" sz="2500" dirty="0">
              <a:solidFill>
                <a:srgbClr val="32959E"/>
              </a:solidFill>
            </a:endParaRPr>
          </a:p>
        </p:txBody>
      </p:sp>
    </p:spTree>
    <p:extLst>
      <p:ext uri="{BB962C8B-B14F-4D97-AF65-F5344CB8AC3E}">
        <p14:creationId xmlns:p14="http://schemas.microsoft.com/office/powerpoint/2010/main" val="388499865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212879"/>
                </a:solidFill>
                <a:latin typeface="Proxima Nova" charset="0"/>
                <a:ea typeface="Proxima Nova" charset="0"/>
                <a:cs typeface="Proxima Nova" charset="0"/>
              </a:rPr>
              <a:t>Socratic Dialogue</a:t>
            </a:r>
          </a:p>
        </p:txBody>
      </p:sp>
      <p:sp>
        <p:nvSpPr>
          <p:cNvPr id="4" name="TextBox 3"/>
          <p:cNvSpPr txBox="1"/>
          <p:nvPr/>
        </p:nvSpPr>
        <p:spPr>
          <a:xfrm>
            <a:off x="1981200" y="2333101"/>
            <a:ext cx="8229600" cy="3770263"/>
          </a:xfrm>
          <a:prstGeom prst="rect">
            <a:avLst/>
          </a:prstGeom>
          <a:noFill/>
        </p:spPr>
        <p:txBody>
          <a:bodyPr wrap="square" rtlCol="0">
            <a:spAutoFit/>
          </a:bodyPr>
          <a:lstStyle/>
          <a:p>
            <a:pPr algn="ctr"/>
            <a:r>
              <a:rPr lang="en-US" sz="3200" dirty="0"/>
              <a:t>What type of values and human qualities are necessary to practice this </a:t>
            </a:r>
            <a:r>
              <a:rPr lang="en-US" sz="3200" dirty="0" smtClean="0"/>
              <a:t>mindset?</a:t>
            </a:r>
            <a:endParaRPr lang="en-US" sz="3200" dirty="0"/>
          </a:p>
          <a:p>
            <a:pPr algn="ctr"/>
            <a:endParaRPr lang="en-US" sz="2500" dirty="0"/>
          </a:p>
          <a:p>
            <a:pPr algn="ctr"/>
            <a:r>
              <a:rPr lang="en-US" sz="2500" b="1" dirty="0"/>
              <a:t>Why?</a:t>
            </a:r>
          </a:p>
          <a:p>
            <a:pPr algn="ctr"/>
            <a:r>
              <a:rPr lang="en-US" sz="2500" b="1" dirty="0"/>
              <a:t>Why do say that?</a:t>
            </a:r>
          </a:p>
          <a:p>
            <a:pPr algn="ctr"/>
            <a:r>
              <a:rPr lang="en-US" sz="2500" b="1" dirty="0"/>
              <a:t>What are you implying?</a:t>
            </a:r>
          </a:p>
          <a:p>
            <a:pPr algn="ctr"/>
            <a:r>
              <a:rPr lang="en-US" sz="2500" b="1" dirty="0"/>
              <a:t>What could we assume instead?</a:t>
            </a:r>
          </a:p>
          <a:p>
            <a:pPr algn="ctr"/>
            <a:r>
              <a:rPr lang="en-US" sz="2500" b="1" dirty="0"/>
              <a:t>How does this relate to our discussion?</a:t>
            </a:r>
          </a:p>
          <a:p>
            <a:pPr algn="ctr"/>
            <a:endParaRPr lang="en-US" sz="2500" dirty="0">
              <a:solidFill>
                <a:srgbClr val="32959E"/>
              </a:solidFill>
            </a:endParaRPr>
          </a:p>
        </p:txBody>
      </p:sp>
    </p:spTree>
    <p:extLst>
      <p:ext uri="{BB962C8B-B14F-4D97-AF65-F5344CB8AC3E}">
        <p14:creationId xmlns:p14="http://schemas.microsoft.com/office/powerpoint/2010/main" val="314413155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SoScience charte graphique">
      <a:dk1>
        <a:sysClr val="windowText" lastClr="000000"/>
      </a:dk1>
      <a:lt1>
        <a:sysClr val="window" lastClr="FFFFFF"/>
      </a:lt1>
      <a:dk2>
        <a:srgbClr val="24277C"/>
      </a:dk2>
      <a:lt2>
        <a:srgbClr val="F0F5F5"/>
      </a:lt2>
      <a:accent1>
        <a:srgbClr val="4FC1B5"/>
      </a:accent1>
      <a:accent2>
        <a:srgbClr val="E68479"/>
      </a:accent2>
      <a:accent3>
        <a:srgbClr val="99A1AE"/>
      </a:accent3>
      <a:accent4>
        <a:srgbClr val="FCCF9C"/>
      </a:accent4>
      <a:accent5>
        <a:srgbClr val="24277C"/>
      </a:accent5>
      <a:accent6>
        <a:srgbClr val="000000"/>
      </a:accent6>
      <a:hlink>
        <a:srgbClr val="4FC1B5"/>
      </a:hlink>
      <a:folHlink>
        <a:srgbClr val="E68479"/>
      </a:folHlink>
    </a:clrScheme>
    <a:fontScheme name="Personnalisé 2">
      <a:majorFont>
        <a:latin typeface="Proxima Nova Bl"/>
        <a:ea typeface=""/>
        <a:cs typeface=""/>
      </a:majorFont>
      <a:minorFont>
        <a:latin typeface="Roboto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8870</TotalTime>
  <Words>7067</Words>
  <Application>Microsoft Office PowerPoint</Application>
  <PresentationFormat>Grand écran</PresentationFormat>
  <Paragraphs>940</Paragraphs>
  <Slides>108</Slides>
  <Notes>99</Notes>
  <HiddenSlides>18</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108</vt:i4>
      </vt:variant>
    </vt:vector>
  </HeadingPairs>
  <TitlesOfParts>
    <vt:vector size="116" baseType="lpstr">
      <vt:lpstr>Arial</vt:lpstr>
      <vt:lpstr>Calibri</vt:lpstr>
      <vt:lpstr>HoratioDLig</vt:lpstr>
      <vt:lpstr>Proxima Nova</vt:lpstr>
      <vt:lpstr>Proxima Nova Bl</vt:lpstr>
      <vt:lpstr>Roboto Condensed</vt:lpstr>
      <vt:lpstr>Roboto Condensed Light</vt:lpstr>
      <vt:lpstr>Thème Office</vt:lpstr>
      <vt:lpstr>Présentation PowerPoint</vt:lpstr>
      <vt:lpstr>Responsible Research and Innovation: concepts and opportunities</vt:lpstr>
      <vt:lpstr>Hi!</vt:lpstr>
      <vt:lpstr>« Can technology solve our big problems? »</vt:lpstr>
      <vt:lpstr>« Can technology solve our big problems? »</vt:lpstr>
      <vt:lpstr>« Can technology solve our big problems? »</vt:lpstr>
      <vt:lpstr>« Can technology solve our big problems? »</vt:lpstr>
      <vt:lpstr>Responsible Research and Innovation</vt:lpstr>
      <vt:lpstr>Responsible Research and Innovation</vt:lpstr>
      <vt:lpstr>Water scarcity is impacting  40% of global population  (rising)</vt:lpstr>
      <vt:lpstr>Présentation PowerPoint</vt:lpstr>
      <vt:lpstr>Présentation PowerPoint</vt:lpstr>
      <vt:lpstr>Présentation PowerPoint</vt:lpstr>
      <vt:lpstr>Responsible Research and Innovation</vt:lpstr>
      <vt:lpstr>Responsible Research and Innovation</vt:lpstr>
      <vt:lpstr>Responsible Research and Innovation</vt:lpstr>
      <vt:lpstr>Several actors and concepts</vt:lpstr>
      <vt:lpstr>Several actors</vt:lpstr>
      <vt:lpstr>Several actors</vt:lpstr>
      <vt:lpstr>Several actors</vt:lpstr>
      <vt:lpstr>Several actors</vt:lpstr>
      <vt:lpstr>Several actors</vt:lpstr>
      <vt:lpstr>Several actors</vt:lpstr>
      <vt:lpstr>Several actors</vt:lpstr>
      <vt:lpstr>Several actors</vt:lpstr>
      <vt:lpstr>Several actors</vt:lpstr>
      <vt:lpstr>Several actors</vt:lpstr>
      <vt:lpstr>Several actors</vt:lpstr>
      <vt:lpstr>Inclusive innovation</vt:lpstr>
      <vt:lpstr>Inclusive innovation</vt:lpstr>
      <vt:lpstr>Inclusive innovation</vt:lpstr>
      <vt:lpstr>Inclusive innovation EXEMPLE</vt:lpstr>
      <vt:lpstr>Inclusive innovation</vt:lpstr>
      <vt:lpstr>Frugal innovation</vt:lpstr>
      <vt:lpstr>Frugal innovation EXAMPLE</vt:lpstr>
      <vt:lpstr>Frugal innovation EXAMPLE</vt:lpstr>
      <vt:lpstr>Frugal innovation EXAMPLE</vt:lpstr>
      <vt:lpstr>Frugal innovation EXAMPLE</vt:lpstr>
      <vt:lpstr>Frugal innovation EXAMPLE</vt:lpstr>
      <vt:lpstr>Responsible Innovation EXAMPLE</vt:lpstr>
      <vt:lpstr>Responsible Innovation EXAMPLE</vt:lpstr>
      <vt:lpstr>Responsible Innovation EXAMPLE</vt:lpstr>
      <vt:lpstr>Why choosing this path in industry?</vt:lpstr>
      <vt:lpstr>Opportunity matrix</vt:lpstr>
      <vt:lpstr>Opportunity matrix</vt:lpstr>
      <vt:lpstr>Opportunity matrix</vt:lpstr>
      <vt:lpstr>Opportunity matrix</vt:lpstr>
      <vt:lpstr>Opportunity matrix</vt:lpstr>
      <vt:lpstr>Why choosing this path in industry?</vt:lpstr>
      <vt:lpstr>Why choosing this path in industry?</vt:lpstr>
      <vt:lpstr>Car industry &amp; Responsible Innovation</vt:lpstr>
      <vt:lpstr>Car industry &amp; Responsible Innovation</vt:lpstr>
      <vt:lpstr>Car industry &amp; Responsible Innovation</vt:lpstr>
      <vt:lpstr>Toto &amp; Responsible Innovation</vt:lpstr>
      <vt:lpstr>Toto &amp; Responsible Innovation</vt:lpstr>
      <vt:lpstr>Stranger Visions</vt:lpstr>
      <vt:lpstr>New actors</vt:lpstr>
      <vt:lpstr>New actors</vt:lpstr>
      <vt:lpstr>New actors</vt:lpstr>
      <vt:lpstr>New actors</vt:lpstr>
      <vt:lpstr>New actors</vt:lpstr>
      <vt:lpstr>New actors</vt:lpstr>
      <vt:lpstr>New actors</vt:lpstr>
      <vt:lpstr>New actors</vt:lpstr>
      <vt:lpstr>Présentation PowerPoint</vt:lpstr>
      <vt:lpstr>Présentation PowerPoint</vt:lpstr>
      <vt:lpstr>Bibliography</vt:lpstr>
      <vt:lpstr>Présentation PowerPoint</vt:lpstr>
      <vt:lpstr>Thank you for your attention!</vt:lpstr>
      <vt:lpstr>Présentation PowerPoint</vt:lpstr>
      <vt:lpstr>Présentation PowerPoint</vt:lpstr>
      <vt:lpstr>Présentation PowerPoint</vt:lpstr>
      <vt:lpstr>Présentation PowerPoint</vt:lpstr>
      <vt:lpstr>How to consider Responsible Innovation?</vt:lpstr>
      <vt:lpstr>How to consider Responsible Innovation?</vt:lpstr>
      <vt:lpstr>How to consider Responsible Innovation?</vt:lpstr>
      <vt:lpstr>RRI - Criteria</vt:lpstr>
      <vt:lpstr>RRI - Criteria</vt:lpstr>
      <vt:lpstr>RRI - Criteria</vt:lpstr>
      <vt:lpstr>RRI - Criteria</vt:lpstr>
      <vt:lpstr>RRI - Criteria</vt:lpstr>
      <vt:lpstr>RRI - Criteria</vt:lpstr>
      <vt:lpstr>RRI - Criteria</vt:lpstr>
      <vt:lpstr>Responsible Innovation - Criterias: Case studies &amp; discussion</vt:lpstr>
      <vt:lpstr>Présentation PowerPoint</vt:lpstr>
      <vt:lpstr>Présentation PowerPoint</vt:lpstr>
      <vt:lpstr>Présentation PowerPoint</vt:lpstr>
      <vt:lpstr>Présentation PowerPoint</vt:lpstr>
      <vt:lpstr>Présentation PowerPoint</vt:lpstr>
      <vt:lpstr>Présentation PowerPoint</vt:lpstr>
      <vt:lpstr>Responsible Innovation - Criterias: Case studies &amp; discussion</vt:lpstr>
      <vt:lpstr>Responsible Innovation - Criterias: Case studies &amp; discussion</vt:lpstr>
      <vt:lpstr>Responsible Innovation - Criterias: Case studies &amp; discussion</vt:lpstr>
      <vt:lpstr>Présentation PowerPoint</vt:lpstr>
      <vt:lpstr>Responsible Innovation - Criterias: Case studies &amp; discussion</vt:lpstr>
      <vt:lpstr>Responsible Innovation - Criterias: Case studies &amp; discussion</vt:lpstr>
      <vt:lpstr>Socratic Dialogue</vt:lpstr>
      <vt:lpstr>Socratic Dialogue</vt:lpstr>
      <vt:lpstr>Socratic Dialogue</vt:lpstr>
      <vt:lpstr>BoP Market – Research context</vt:lpstr>
      <vt:lpstr>BoP Market – Research context</vt:lpstr>
      <vt:lpstr>BoP Market – Research context</vt:lpstr>
      <vt:lpstr>BoP Market – Research context</vt:lpstr>
      <vt:lpstr>Research for Bottom of the Pyramid contexts</vt:lpstr>
      <vt:lpstr>Research for Bottom of the Pyramid contexts</vt:lpstr>
      <vt:lpstr>Research for Bottom of the Pyramid contexts</vt:lpstr>
      <vt:lpstr>Research for Bottom of the Pyramid contexts</vt:lpstr>
      <vt:lpstr>Research for Bottom of the Pyramid contexts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Mélanie Marcel</dc:creator>
  <cp:lastModifiedBy>Mélanie Marcel</cp:lastModifiedBy>
  <cp:revision>65</cp:revision>
  <dcterms:created xsi:type="dcterms:W3CDTF">2017-02-21T08:47:14Z</dcterms:created>
  <dcterms:modified xsi:type="dcterms:W3CDTF">2017-09-14T05:12:15Z</dcterms:modified>
</cp:coreProperties>
</file>