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58" r:id="rId4"/>
    <p:sldId id="259" r:id="rId5"/>
    <p:sldId id="263" r:id="rId6"/>
    <p:sldId id="266" r:id="rId7"/>
    <p:sldId id="294" r:id="rId8"/>
    <p:sldId id="269" r:id="rId9"/>
    <p:sldId id="270" r:id="rId10"/>
    <p:sldId id="268" r:id="rId11"/>
    <p:sldId id="271" r:id="rId12"/>
    <p:sldId id="272" r:id="rId13"/>
    <p:sldId id="275" r:id="rId14"/>
    <p:sldId id="274" r:id="rId15"/>
    <p:sldId id="276" r:id="rId16"/>
    <p:sldId id="290" r:id="rId17"/>
    <p:sldId id="280" r:id="rId18"/>
    <p:sldId id="281" r:id="rId19"/>
    <p:sldId id="297" r:id="rId20"/>
    <p:sldId id="282" r:id="rId21"/>
    <p:sldId id="283" r:id="rId22"/>
    <p:sldId id="295" r:id="rId23"/>
    <p:sldId id="296" r:id="rId2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0566" autoAdjust="0"/>
    <p:restoredTop sz="50000" autoAdjust="0"/>
  </p:normalViewPr>
  <p:slideViewPr>
    <p:cSldViewPr snapToGrid="0" snapToObjects="1">
      <p:cViewPr varScale="1">
        <p:scale>
          <a:sx n="210" d="100"/>
          <a:sy n="210" d="100"/>
        </p:scale>
        <p:origin x="1520" y="1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7" d="100"/>
        <a:sy n="17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9/15/17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9/15/17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15 September, 2017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emf"/><Relationship Id="rId3" Type="http://schemas.openxmlformats.org/officeDocument/2006/relationships/image" Target="../media/image12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Relationship Id="rId3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9.emf"/><Relationship Id="rId5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/>
              <a:t>nuSTORM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7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Search for </a:t>
            </a:r>
            <a:r>
              <a:rPr lang="en-US" dirty="0" err="1" smtClean="0"/>
              <a:t>CPiV</a:t>
            </a:r>
            <a:r>
              <a:rPr lang="en-US" dirty="0" smtClean="0"/>
              <a:t> in </a:t>
            </a:r>
            <a:r>
              <a:rPr lang="en-US" dirty="0" err="1" smtClean="0"/>
              <a:t>lbl</a:t>
            </a:r>
            <a:r>
              <a:rPr lang="en-US" dirty="0" smtClean="0"/>
              <a:t> oscillations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Seek to measure asymmetry:</a:t>
            </a:r>
          </a:p>
          <a:p>
            <a:pPr lvl="1"/>
            <a:r>
              <a:rPr lang="en-US" i="1" dirty="0" smtClean="0"/>
              <a:t>P</a:t>
            </a:r>
            <a:r>
              <a:rPr lang="en-US" dirty="0" smtClean="0"/>
              <a:t>(</a:t>
            </a:r>
            <a:r>
              <a:rPr lang="en-US" dirty="0" err="1" smtClean="0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baseline="-25000" dirty="0" err="1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2000" dirty="0" err="1" smtClean="0"/>
              <a:t>➤</a:t>
            </a:r>
            <a:r>
              <a:rPr lang="en-US" b="0" dirty="0" err="1" smtClean="0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i="1" baseline="-25000" dirty="0" err="1" smtClean="0"/>
              <a:t>e</a:t>
            </a:r>
            <a:r>
              <a:rPr lang="en-US" dirty="0"/>
              <a:t>)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i="1" dirty="0" smtClean="0"/>
              <a:t>P</a:t>
            </a:r>
            <a:r>
              <a:rPr lang="en-US" dirty="0" smtClean="0"/>
              <a:t>(</a:t>
            </a:r>
            <a:r>
              <a:rPr lang="en-US" dirty="0" err="1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baseline="-25000" dirty="0" err="1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1800" dirty="0" err="1"/>
              <a:t>➤</a:t>
            </a:r>
            <a:r>
              <a:rPr lang="en-US" b="0" dirty="0" err="1" smtClean="0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i="1" baseline="-25000" dirty="0" err="1" smtClean="0"/>
              <a:t>e</a:t>
            </a:r>
            <a:r>
              <a:rPr lang="en-US" dirty="0" smtClean="0"/>
              <a:t>)</a:t>
            </a:r>
          </a:p>
          <a:p>
            <a:pPr marL="219075" indent="-233363"/>
            <a:r>
              <a:rPr lang="en-US" dirty="0" smtClean="0"/>
              <a:t>Event rates convolution of:</a:t>
            </a:r>
          </a:p>
          <a:p>
            <a:pPr marL="619125" lvl="1" indent="-233363"/>
            <a:r>
              <a:rPr lang="en-US" dirty="0"/>
              <a:t>F</a:t>
            </a:r>
            <a:r>
              <a:rPr lang="en-US" dirty="0" smtClean="0"/>
              <a:t>lux, cross sections, detector mass, efficiency, </a:t>
            </a:r>
            <a:r>
              <a:rPr lang="en-US" i="1" dirty="0" smtClean="0"/>
              <a:t>E</a:t>
            </a:r>
            <a:r>
              <a:rPr lang="en-US" dirty="0" smtClean="0"/>
              <a:t>-scale</a:t>
            </a:r>
          </a:p>
          <a:p>
            <a:pPr marL="1019175" lvl="2" indent="-233363"/>
            <a:r>
              <a:rPr lang="en-US" dirty="0" smtClean="0"/>
              <a:t>Measurements at %-level required</a:t>
            </a:r>
          </a:p>
          <a:p>
            <a:pPr marL="219075" indent="-233363"/>
            <a:r>
              <a:rPr lang="en-US" dirty="0" smtClean="0"/>
              <a:t>Lack of knowledge of cross-sections leads to:</a:t>
            </a:r>
          </a:p>
          <a:p>
            <a:pPr marL="619125" lvl="1" indent="-233363"/>
            <a:r>
              <a:rPr lang="en-US" dirty="0" smtClean="0"/>
              <a:t>Systematic uncertainties; and </a:t>
            </a:r>
          </a:p>
          <a:p>
            <a:pPr marL="619125" lvl="1" indent="-233363"/>
            <a:r>
              <a:rPr lang="en-US" dirty="0" smtClean="0"/>
              <a:t>Biases; pernicious if </a:t>
            </a:r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n </a:t>
            </a:r>
            <a:r>
              <a:rPr lang="en-US" dirty="0" smtClean="0"/>
              <a:t>and 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n </a:t>
            </a:r>
            <a:r>
              <a:rPr lang="en-US" dirty="0" smtClean="0"/>
              <a:t>differ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10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3317413" y="1291071"/>
            <a:ext cx="165562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768138" y="1291938"/>
            <a:ext cx="165562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632960" y="4428608"/>
            <a:ext cx="165562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396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benefit of </a:t>
            </a:r>
            <a:r>
              <a:rPr lang="en-US" cap="none" dirty="0" err="1" smtClean="0"/>
              <a:t>nu</a:t>
            </a:r>
            <a:r>
              <a:rPr lang="en-US" dirty="0" err="1" smtClean="0"/>
              <a:t>STORM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nuSTORM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32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baseline="-25000" dirty="0" err="1" smtClean="0"/>
              <a:t>e</a:t>
            </a:r>
            <a:r>
              <a:rPr lang="en-US" i="1" dirty="0" err="1" smtClean="0"/>
              <a:t>N</a:t>
            </a:r>
            <a:r>
              <a:rPr lang="en-US" dirty="0" smtClean="0"/>
              <a:t> cross section measurements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08" y="658292"/>
            <a:ext cx="4407143" cy="2630474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0" y="4550"/>
            <a:ext cx="6270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solidFill>
                  <a:schemeClr val="bg1"/>
                </a:solidFill>
              </a:rPr>
              <a:t>Morfin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3580" y="2113097"/>
            <a:ext cx="4572000" cy="2992855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10557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Systematic uncertainties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13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2690" y="589097"/>
            <a:ext cx="7101598" cy="4515213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0" y="4550"/>
            <a:ext cx="6270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solidFill>
                  <a:schemeClr val="bg1"/>
                </a:solidFill>
              </a:rPr>
              <a:t>Morfin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4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CCQE measurement at </a:t>
            </a:r>
            <a:r>
              <a:rPr lang="en-US" dirty="0" err="1" smtClean="0"/>
              <a:t>nuSTORM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54539"/>
            <a:ext cx="4206240" cy="410034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CCQE at </a:t>
            </a:r>
            <a:r>
              <a:rPr lang="en-US" dirty="0" err="1"/>
              <a:t>nuSTORM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Six-fold improvement in systematic uncertainty compared with “state of the art”</a:t>
            </a:r>
          </a:p>
          <a:p>
            <a:pPr lvl="1"/>
            <a:r>
              <a:rPr lang="en-US" dirty="0"/>
              <a:t>Electron-neutrino cross section measurement unique</a:t>
            </a:r>
          </a:p>
          <a:p>
            <a:endParaRPr lang="en-US" dirty="0" smtClean="0"/>
          </a:p>
          <a:p>
            <a:r>
              <a:rPr lang="en-US" dirty="0" smtClean="0"/>
              <a:t>Require to demonstrate:</a:t>
            </a:r>
          </a:p>
          <a:p>
            <a:pPr lvl="1"/>
            <a:r>
              <a:rPr lang="en-US" dirty="0" smtClean="0"/>
              <a:t>~&lt;1% precision on flux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14</a:t>
            </a:fld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0" y="4872748"/>
            <a:ext cx="29738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FFFFFF"/>
                </a:solidFill>
              </a:rPr>
              <a:t>10.1103/PhysRevD.</a:t>
            </a:r>
            <a:r>
              <a:rPr lang="en-US" sz="1100" b="1" dirty="0" smtClean="0">
                <a:solidFill>
                  <a:srgbClr val="FFFFFF"/>
                </a:solidFill>
              </a:rPr>
              <a:t>89.071301; arXiv:1305.1419</a:t>
            </a:r>
            <a:endParaRPr lang="en-US" sz="1100" b="1" dirty="0">
              <a:solidFill>
                <a:srgbClr val="FFFFFF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967451" y="4738425"/>
            <a:ext cx="395332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Individual </a:t>
            </a:r>
            <a:r>
              <a:rPr lang="en-US" sz="1100" b="1" dirty="0" err="1" smtClean="0">
                <a:solidFill>
                  <a:schemeClr val="bg1"/>
                </a:solidFill>
              </a:rPr>
              <a:t>ν</a:t>
            </a:r>
            <a:r>
              <a:rPr lang="en-US" sz="1100" b="1" baseline="-25000" dirty="0" err="1" smtClean="0">
                <a:solidFill>
                  <a:schemeClr val="bg1"/>
                </a:solidFill>
              </a:rPr>
              <a:t>e</a:t>
            </a:r>
            <a:r>
              <a:rPr lang="en-US" sz="1100" b="1" dirty="0" smtClean="0">
                <a:solidFill>
                  <a:schemeClr val="bg1"/>
                </a:solidFill>
              </a:rPr>
              <a:t> measurements from T2K and </a:t>
            </a:r>
            <a:r>
              <a:rPr lang="en-US" sz="1100" b="1" dirty="0" err="1" smtClean="0">
                <a:solidFill>
                  <a:schemeClr val="bg1"/>
                </a:solidFill>
              </a:rPr>
              <a:t>MINERvA</a:t>
            </a:r>
            <a:endParaRPr lang="en-US" sz="11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[</a:t>
            </a:r>
            <a:r>
              <a:rPr lang="sk-SK" sz="1000" b="1" dirty="0">
                <a:solidFill>
                  <a:schemeClr val="bg1"/>
                </a:solidFill>
              </a:rPr>
              <a:t>10.1103/PhysRevLett.113.241803, 10.1103/PhysRevLett.116.081802 </a:t>
            </a:r>
            <a:r>
              <a:rPr lang="sk-SK" sz="1000" b="1" dirty="0" smtClean="0">
                <a:solidFill>
                  <a:schemeClr val="bg1"/>
                </a:solidFill>
              </a:rPr>
              <a:t>]</a:t>
            </a:r>
            <a:endParaRPr lang="en-US" sz="1000" b="1" dirty="0">
              <a:solidFill>
                <a:schemeClr val="bg1"/>
              </a:solidFill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1623" y="588611"/>
            <a:ext cx="3457553" cy="4166270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35" name="Rectangle 34"/>
          <p:cNvSpPr/>
          <p:nvPr/>
        </p:nvSpPr>
        <p:spPr>
          <a:xfrm>
            <a:off x="7010401" y="599118"/>
            <a:ext cx="1697274" cy="4123861"/>
          </a:xfrm>
          <a:prstGeom prst="rect">
            <a:avLst/>
          </a:prstGeom>
          <a:solidFill>
            <a:srgbClr val="FFFF00">
              <a:alpha val="25000"/>
            </a:srgbClr>
          </a:solidFill>
          <a:ln w="28575" cmpd="sng">
            <a:solidFill>
              <a:srgbClr val="00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047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446" y="3305176"/>
            <a:ext cx="8194267" cy="1021556"/>
          </a:xfrm>
        </p:spPr>
        <p:txBody>
          <a:bodyPr>
            <a:normAutofit fontScale="90000"/>
          </a:bodyPr>
          <a:lstStyle/>
          <a:p>
            <a:r>
              <a:rPr lang="en-US" cap="none" dirty="0" err="1" smtClean="0"/>
              <a:t>nu</a:t>
            </a:r>
            <a:r>
              <a:rPr lang="en-US" dirty="0" err="1" smtClean="0"/>
              <a:t>STORM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&amp; the</a:t>
            </a:r>
            <a:r>
              <a:rPr lang="en-US" dirty="0"/>
              <a:t> </a:t>
            </a:r>
            <a:r>
              <a:rPr lang="en-US" dirty="0" smtClean="0"/>
              <a:t>CERN Physics Beyond Colliders </a:t>
            </a:r>
            <a:br>
              <a:rPr lang="en-US" dirty="0" smtClean="0"/>
            </a:br>
            <a:r>
              <a:rPr lang="en-US" dirty="0" smtClean="0"/>
              <a:t>Study group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nuSTORM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76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Physics Beyond Colliders study group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349" y="720232"/>
            <a:ext cx="6241301" cy="4316564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1427496" y="693601"/>
            <a:ext cx="143020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/>
              <a:t>http://</a:t>
            </a:r>
            <a:r>
              <a:rPr lang="en-US" sz="1000" b="1" dirty="0" err="1"/>
              <a:t>pbc.web.cern.ch</a:t>
            </a:r>
            <a:endParaRPr lang="en-US" sz="1000" b="1" dirty="0"/>
          </a:p>
        </p:txBody>
      </p:sp>
      <p:sp>
        <p:nvSpPr>
          <p:cNvPr id="7" name="Rectangle 6"/>
          <p:cNvSpPr/>
          <p:nvPr/>
        </p:nvSpPr>
        <p:spPr>
          <a:xfrm>
            <a:off x="6289482" y="2735249"/>
            <a:ext cx="1240403" cy="61225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747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Elements of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40" y="737667"/>
            <a:ext cx="4418960" cy="4192426"/>
          </a:xfrm>
          <a:ln>
            <a:solidFill>
              <a:schemeClr val="bg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Physics case:</a:t>
            </a:r>
          </a:p>
          <a:p>
            <a:pPr lvl="1"/>
            <a:r>
              <a:rPr lang="en-US" dirty="0" smtClean="0"/>
              <a:t>Neutrino-scattering for:</a:t>
            </a:r>
          </a:p>
          <a:p>
            <a:pPr lvl="2"/>
            <a:r>
              <a:rPr lang="en-US" dirty="0" smtClean="0"/>
              <a:t>Oscillation</a:t>
            </a:r>
          </a:p>
          <a:p>
            <a:pPr lvl="2"/>
            <a:r>
              <a:rPr lang="en-US" dirty="0" smtClean="0"/>
              <a:t>Nuclear</a:t>
            </a:r>
          </a:p>
          <a:p>
            <a:r>
              <a:rPr lang="en-US" dirty="0" smtClean="0"/>
              <a:t>Specification:</a:t>
            </a:r>
          </a:p>
          <a:p>
            <a:pPr lvl="1"/>
            <a:r>
              <a:rPr lang="en-US" dirty="0"/>
              <a:t>Energy range:</a:t>
            </a:r>
          </a:p>
          <a:p>
            <a:pPr lvl="2"/>
            <a:r>
              <a:rPr lang="en-US" dirty="0"/>
              <a:t>Long- and short-baseline neutrino</a:t>
            </a:r>
          </a:p>
          <a:p>
            <a:pPr lvl="2"/>
            <a:r>
              <a:rPr lang="en-US" dirty="0"/>
              <a:t>Nuclear and particle physics</a:t>
            </a:r>
          </a:p>
          <a:p>
            <a:pPr lvl="1"/>
            <a:r>
              <a:rPr lang="en-US" dirty="0"/>
              <a:t>Acceptance:</a:t>
            </a:r>
          </a:p>
          <a:p>
            <a:pPr lvl="2"/>
            <a:r>
              <a:rPr lang="en-US" dirty="0"/>
              <a:t>Rate</a:t>
            </a:r>
          </a:p>
          <a:p>
            <a:pPr lvl="2"/>
            <a:r>
              <a:rPr lang="en-US" dirty="0"/>
              <a:t>Neutrino-energy </a:t>
            </a:r>
            <a:r>
              <a:rPr lang="en-US" dirty="0" smtClean="0"/>
              <a:t>calibration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0516" y="737667"/>
            <a:ext cx="4418960" cy="4192426"/>
          </a:xfrm>
          <a:ln>
            <a:solidFill>
              <a:schemeClr val="bg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en-US" dirty="0"/>
              <a:t>Accelerator:</a:t>
            </a:r>
          </a:p>
          <a:p>
            <a:pPr lvl="1"/>
            <a:r>
              <a:rPr lang="en-US" dirty="0"/>
              <a:t>Full simulation that demonstrates &lt;~1% flux precision</a:t>
            </a:r>
          </a:p>
          <a:p>
            <a:pPr lvl="1"/>
            <a:r>
              <a:rPr lang="en-US" dirty="0"/>
              <a:t>Energy range (i.e. sweep down from max)</a:t>
            </a:r>
          </a:p>
          <a:p>
            <a:r>
              <a:rPr lang="en-US" dirty="0"/>
              <a:t>Implementation:</a:t>
            </a:r>
          </a:p>
          <a:p>
            <a:pPr lvl="1"/>
            <a:r>
              <a:rPr lang="en-US" dirty="0"/>
              <a:t>Feasibility at CERN (see next slide)</a:t>
            </a:r>
          </a:p>
          <a:p>
            <a:r>
              <a:rPr lang="en-US" dirty="0"/>
              <a:t>Detector:</a:t>
            </a:r>
          </a:p>
          <a:p>
            <a:pPr lvl="1"/>
            <a:r>
              <a:rPr lang="en-US" dirty="0"/>
              <a:t>Others are “on this”, so:</a:t>
            </a:r>
          </a:p>
          <a:p>
            <a:pPr lvl="2"/>
            <a:r>
              <a:rPr lang="en-US" dirty="0"/>
              <a:t>Adopt performance of typical, or assumed, </a:t>
            </a:r>
            <a:r>
              <a:rPr lang="en-US" dirty="0" smtClean="0"/>
              <a:t>detector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71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900" dirty="0" smtClean="0"/>
              <a:t>Implementation @ CERN Exploratory study</a:t>
            </a:r>
            <a:endParaRPr lang="en-US" sz="3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44582"/>
            <a:ext cx="9144000" cy="4398917"/>
          </a:xfrm>
        </p:spPr>
        <p:txBody>
          <a:bodyPr>
            <a:normAutofit/>
          </a:bodyPr>
          <a:lstStyle/>
          <a:p>
            <a:r>
              <a:rPr lang="en-US" dirty="0" smtClean="0"/>
              <a:t>A credible proposal for siting at CERN, including:</a:t>
            </a:r>
          </a:p>
          <a:p>
            <a:pPr lvl="1"/>
            <a:r>
              <a:rPr lang="en-US" dirty="0"/>
              <a:t>SPS </a:t>
            </a:r>
            <a:r>
              <a:rPr lang="en-US" dirty="0" smtClean="0"/>
              <a:t>requirements</a:t>
            </a:r>
          </a:p>
          <a:p>
            <a:pPr lvl="1"/>
            <a:r>
              <a:rPr lang="en-US" dirty="0" smtClean="0"/>
              <a:t>Fast extraction, beam-line</a:t>
            </a:r>
          </a:p>
          <a:p>
            <a:pPr lvl="1"/>
            <a:r>
              <a:rPr lang="en-US" dirty="0" smtClean="0"/>
              <a:t>Target and target complex</a:t>
            </a:r>
          </a:p>
          <a:p>
            <a:pPr lvl="1"/>
            <a:r>
              <a:rPr lang="en-US" dirty="0" smtClean="0"/>
              <a:t>Horn</a:t>
            </a:r>
          </a:p>
          <a:p>
            <a:pPr lvl="1"/>
            <a:r>
              <a:rPr lang="en-US" dirty="0" smtClean="0"/>
              <a:t>Siting</a:t>
            </a:r>
          </a:p>
          <a:p>
            <a:pPr lvl="1"/>
            <a:r>
              <a:rPr lang="en-US" dirty="0" smtClean="0"/>
              <a:t>Civil engineering</a:t>
            </a:r>
          </a:p>
          <a:p>
            <a:pPr lvl="1"/>
            <a:r>
              <a:rPr lang="en-US" dirty="0" smtClean="0"/>
              <a:t>Radio-protection implications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05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6111"/>
            <a:ext cx="9144000" cy="48456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66111"/>
            <a:ext cx="1816395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I. </a:t>
            </a:r>
            <a:r>
              <a:rPr lang="en-US" dirty="0" err="1" smtClean="0">
                <a:solidFill>
                  <a:srgbClr val="002060"/>
                </a:solidFill>
              </a:rPr>
              <a:t>Efthymiopoulos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639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cap="none" dirty="0" err="1" smtClean="0"/>
              <a:t>nu</a:t>
            </a:r>
            <a:r>
              <a:rPr lang="en-US" dirty="0" err="1" smtClean="0"/>
              <a:t>STORM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nuSTORM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22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446" y="3305176"/>
            <a:ext cx="8194267" cy="1021556"/>
          </a:xfrm>
        </p:spPr>
        <p:txBody>
          <a:bodyPr>
            <a:normAutofit/>
          </a:bodyPr>
          <a:lstStyle/>
          <a:p>
            <a:r>
              <a:rPr lang="en-US" cap="none" dirty="0" smtClean="0"/>
              <a:t>Conclusions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nuSTORM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30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5"/>
            <a:endParaRPr lang="en-US" sz="1600" dirty="0" smtClean="0"/>
          </a:p>
          <a:p>
            <a:r>
              <a:rPr lang="en-US" sz="2400" dirty="0" err="1" smtClean="0"/>
              <a:t>nuSTORM</a:t>
            </a:r>
            <a:r>
              <a:rPr lang="en-US" sz="2400" dirty="0" smtClean="0"/>
              <a:t> can deliver:</a:t>
            </a:r>
          </a:p>
          <a:p>
            <a:pPr lvl="1"/>
            <a:r>
              <a:rPr lang="en-US" sz="2000" dirty="0" err="1" smtClean="0"/>
              <a:t>n</a:t>
            </a:r>
            <a:r>
              <a:rPr lang="en-US" sz="2000" i="1" dirty="0" err="1" smtClean="0"/>
              <a:t>N</a:t>
            </a:r>
            <a:r>
              <a:rPr lang="en-US" sz="2000" dirty="0" smtClean="0"/>
              <a:t> scattering measurements with precision required to:</a:t>
            </a:r>
          </a:p>
          <a:p>
            <a:pPr lvl="2"/>
            <a:r>
              <a:rPr lang="en-US" sz="1800" dirty="0" smtClean="0"/>
              <a:t>Serve the long- and short-baseline neutrino </a:t>
            </a:r>
            <a:r>
              <a:rPr lang="en-US" sz="1800" dirty="0" err="1" smtClean="0"/>
              <a:t>programmes</a:t>
            </a:r>
            <a:endParaRPr lang="en-US" sz="1800" dirty="0" smtClean="0"/>
          </a:p>
          <a:p>
            <a:pPr lvl="2"/>
            <a:r>
              <a:rPr lang="en-US" sz="1800" dirty="0" smtClean="0"/>
              <a:t>Provide a valuable probe for nuclear physics</a:t>
            </a:r>
            <a:endParaRPr lang="en-US" sz="1800" dirty="0"/>
          </a:p>
          <a:p>
            <a:pPr lvl="4"/>
            <a:endParaRPr lang="en-US" sz="1600" dirty="0" smtClean="0"/>
          </a:p>
          <a:p>
            <a:r>
              <a:rPr lang="en-US" sz="2400" dirty="0" smtClean="0"/>
              <a:t>CERN PBC study: opportunity to define </a:t>
            </a:r>
            <a:r>
              <a:rPr lang="en-US" sz="2400" dirty="0"/>
              <a:t>innovative </a:t>
            </a:r>
            <a:r>
              <a:rPr lang="en-US" sz="2400" dirty="0" err="1"/>
              <a:t>programme</a:t>
            </a:r>
            <a:r>
              <a:rPr lang="en-US" sz="2400" dirty="0"/>
              <a:t>:</a:t>
            </a:r>
          </a:p>
          <a:p>
            <a:pPr lvl="2"/>
            <a:r>
              <a:rPr lang="en-US" sz="1800" dirty="0" err="1" smtClean="0"/>
              <a:t>nuSTORM</a:t>
            </a:r>
            <a:r>
              <a:rPr lang="en-US" sz="1800" dirty="0" smtClean="0"/>
              <a:t>:</a:t>
            </a:r>
            <a:endParaRPr lang="en-US" sz="1800" dirty="0"/>
          </a:p>
          <a:p>
            <a:pPr lvl="3"/>
            <a:r>
              <a:rPr lang="en-US" sz="1600" dirty="0"/>
              <a:t>Delivers critical measurement: </a:t>
            </a:r>
            <a:r>
              <a:rPr lang="en-US" sz="1600" dirty="0" err="1"/>
              <a:t>ν</a:t>
            </a:r>
            <a:r>
              <a:rPr lang="en-US" sz="1600" baseline="-25000" dirty="0" err="1"/>
              <a:t>e</a:t>
            </a:r>
            <a:r>
              <a:rPr lang="en-US" sz="1600" dirty="0"/>
              <a:t>/</a:t>
            </a:r>
            <a:r>
              <a:rPr lang="en-US" sz="1600" dirty="0" err="1"/>
              <a:t>ν</a:t>
            </a:r>
            <a:r>
              <a:rPr lang="en-US" sz="1600" baseline="-25000" dirty="0" err="1"/>
              <a:t>μ</a:t>
            </a:r>
            <a:r>
              <a:rPr lang="en-US" sz="1600" dirty="0"/>
              <a:t> </a:t>
            </a:r>
            <a:r>
              <a:rPr lang="en-US" sz="1600" i="1" dirty="0"/>
              <a:t>N</a:t>
            </a:r>
            <a:r>
              <a:rPr lang="en-US" sz="1600" dirty="0"/>
              <a:t> scattering;</a:t>
            </a:r>
          </a:p>
          <a:p>
            <a:pPr lvl="3"/>
            <a:r>
              <a:rPr lang="en-US" sz="1600" dirty="0"/>
              <a:t>Has discovery potential: sterile neutrinos;</a:t>
            </a:r>
          </a:p>
          <a:p>
            <a:pPr lvl="3"/>
            <a:r>
              <a:rPr lang="en-US" sz="1600" dirty="0" smtClean="0"/>
              <a:t>Potential for 6D ionization-cooling </a:t>
            </a:r>
            <a:r>
              <a:rPr lang="en-US" sz="1600" dirty="0" err="1" smtClean="0"/>
              <a:t>programme</a:t>
            </a:r>
            <a:r>
              <a:rPr lang="en-US" sz="1600" dirty="0" smtClean="0"/>
              <a:t> to follow MICE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801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63098"/>
            <a:ext cx="9144000" cy="673519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nuSTORM</a:t>
            </a:r>
            <a:r>
              <a:rPr lang="en-US" dirty="0" smtClean="0"/>
              <a:t> collaboration and FNAL study of </a:t>
            </a:r>
            <a:r>
              <a:rPr lang="en-US" dirty="0" err="1" smtClean="0"/>
              <a:t>nuSTORM</a:t>
            </a:r>
            <a:r>
              <a:rPr lang="en-US" dirty="0" smtClean="0"/>
              <a:t> (</a:t>
            </a:r>
            <a:r>
              <a:rPr lang="en-US" dirty="0" err="1" smtClean="0"/>
              <a:t>A.Bross</a:t>
            </a:r>
            <a:r>
              <a:rPr lang="en-US" dirty="0" smtClean="0"/>
              <a:t> et al) and especially 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8522" y="923710"/>
            <a:ext cx="7410062" cy="4168160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132198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Event rates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6756" y="3762102"/>
            <a:ext cx="4495800" cy="1381397"/>
          </a:xfrm>
        </p:spPr>
        <p:txBody>
          <a:bodyPr>
            <a:normAutofit fontScale="70000" lnSpcReduction="20000"/>
          </a:bodyPr>
          <a:lstStyle/>
          <a:p>
            <a:pPr marL="231775" indent="-231775"/>
            <a:r>
              <a:rPr lang="en-US" dirty="0" err="1"/>
              <a:t>ν</a:t>
            </a:r>
            <a:r>
              <a:rPr lang="en-US" baseline="-25000" dirty="0" err="1"/>
              <a:t>μ</a:t>
            </a:r>
            <a:r>
              <a:rPr lang="en-US" dirty="0"/>
              <a:t> flash: </a:t>
            </a:r>
          </a:p>
          <a:p>
            <a:pPr marL="542925" lvl="1" indent="-271463"/>
            <a:r>
              <a:rPr lang="en-US" dirty="0"/>
              <a:t>Pion: 6.3 × 10</a:t>
            </a:r>
            <a:r>
              <a:rPr lang="en-US" baseline="30000" dirty="0"/>
              <a:t>16</a:t>
            </a:r>
            <a:r>
              <a:rPr lang="en-US" dirty="0"/>
              <a:t> m</a:t>
            </a:r>
            <a:r>
              <a:rPr lang="en-US" baseline="30000" dirty="0"/>
              <a:t>-2</a:t>
            </a:r>
            <a:r>
              <a:rPr lang="en-US" dirty="0"/>
              <a:t> at 50m</a:t>
            </a:r>
          </a:p>
          <a:p>
            <a:pPr marL="542925" lvl="1" indent="-271463"/>
            <a:r>
              <a:rPr lang="en-US" dirty="0"/>
              <a:t>Kaon: 3.8 × 10</a:t>
            </a:r>
            <a:r>
              <a:rPr lang="en-US" baseline="30000" dirty="0"/>
              <a:t>14</a:t>
            </a:r>
            <a:r>
              <a:rPr lang="en-US" dirty="0"/>
              <a:t> m</a:t>
            </a:r>
            <a:r>
              <a:rPr lang="en-US" baseline="30000" dirty="0"/>
              <a:t>-2</a:t>
            </a:r>
            <a:r>
              <a:rPr lang="en-US" dirty="0"/>
              <a:t> at </a:t>
            </a:r>
            <a:r>
              <a:rPr lang="en-US" dirty="0" smtClean="0"/>
              <a:t>50m</a:t>
            </a:r>
          </a:p>
          <a:p>
            <a:pPr marL="635000" lvl="2" indent="-182563"/>
            <a:r>
              <a:rPr lang="en-US" dirty="0" smtClean="0"/>
              <a:t>Well separated from pion neutrinos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491444" y="3762102"/>
            <a:ext cx="4495800" cy="1381398"/>
          </a:xfrm>
        </p:spPr>
        <p:txBody>
          <a:bodyPr>
            <a:normAutofit fontScale="70000" lnSpcReduction="20000"/>
          </a:bodyPr>
          <a:lstStyle/>
          <a:p>
            <a:pPr marL="231775" indent="-231775"/>
            <a:r>
              <a:rPr lang="en-US" dirty="0" err="1"/>
              <a:t>ν</a:t>
            </a:r>
            <a:r>
              <a:rPr lang="en-US" baseline="-25000" dirty="0" err="1"/>
              <a:t>e</a:t>
            </a:r>
            <a:r>
              <a:rPr lang="en-US" dirty="0"/>
              <a:t> and </a:t>
            </a:r>
            <a:r>
              <a:rPr lang="en-US" dirty="0" err="1"/>
              <a:t>ν</a:t>
            </a:r>
            <a:r>
              <a:rPr lang="en-US" baseline="-25000" dirty="0" err="1"/>
              <a:t>μ</a:t>
            </a:r>
            <a:r>
              <a:rPr lang="en-US" dirty="0"/>
              <a:t> from muon decay:</a:t>
            </a:r>
          </a:p>
          <a:p>
            <a:pPr marL="542925" lvl="1" indent="-271463"/>
            <a:r>
              <a:rPr lang="en-US" dirty="0" smtClean="0"/>
              <a:t>~10 </a:t>
            </a:r>
            <a:r>
              <a:rPr lang="en-US" dirty="0"/>
              <a:t>times as many </a:t>
            </a:r>
            <a:r>
              <a:rPr lang="en-US" dirty="0" err="1"/>
              <a:t>ν</a:t>
            </a:r>
            <a:r>
              <a:rPr lang="en-US" baseline="-25000" dirty="0" err="1"/>
              <a:t>e</a:t>
            </a:r>
            <a:r>
              <a:rPr lang="en-US" dirty="0"/>
              <a:t> as, e.g. J-PARC beam</a:t>
            </a:r>
          </a:p>
          <a:p>
            <a:pPr marL="542925" lvl="1" indent="-271463"/>
            <a:r>
              <a:rPr lang="en-US" dirty="0" err="1" smtClean="0"/>
              <a:t>Flavour</a:t>
            </a:r>
            <a:r>
              <a:rPr lang="en-US" dirty="0" smtClean="0"/>
              <a:t> composition, energy </a:t>
            </a:r>
            <a:r>
              <a:rPr lang="en-US" dirty="0"/>
              <a:t>spectrum</a:t>
            </a:r>
          </a:p>
          <a:p>
            <a:pPr marL="673100" lvl="2" indent="-233363"/>
            <a:r>
              <a:rPr lang="en-US" dirty="0" smtClean="0"/>
              <a:t>Use for energy calibration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3041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sz="1400" b="1" dirty="0">
                <a:solidFill>
                  <a:schemeClr val="bg1"/>
                </a:solidFill>
              </a:rPr>
              <a:t>10.1146/annurev-nucl-102014-021930</a:t>
            </a:r>
            <a:endParaRPr lang="en-US" sz="1400" b="1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8403" y="989619"/>
            <a:ext cx="6175504" cy="2602702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FF0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0" y="566131"/>
            <a:ext cx="5689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Per 10</a:t>
            </a:r>
            <a:r>
              <a:rPr lang="en-US" b="1" baseline="30000" dirty="0" smtClean="0">
                <a:solidFill>
                  <a:srgbClr val="FFFFFF"/>
                </a:solidFill>
              </a:rPr>
              <a:t>21</a:t>
            </a:r>
            <a:r>
              <a:rPr lang="en-US" b="1" dirty="0" smtClean="0">
                <a:solidFill>
                  <a:srgbClr val="FFFFFF"/>
                </a:solidFill>
              </a:rPr>
              <a:t> POT illuminating 100 </a:t>
            </a:r>
            <a:r>
              <a:rPr lang="en-US" b="1" dirty="0" err="1" smtClean="0">
                <a:solidFill>
                  <a:srgbClr val="FFFFFF"/>
                </a:solidFill>
              </a:rPr>
              <a:t>Tonne</a:t>
            </a:r>
            <a:r>
              <a:rPr lang="en-US" b="1" dirty="0" smtClean="0">
                <a:solidFill>
                  <a:srgbClr val="FFFFFF"/>
                </a:solidFill>
              </a:rPr>
              <a:t> </a:t>
            </a:r>
            <a:r>
              <a:rPr lang="en-US" b="1" dirty="0" err="1" smtClean="0">
                <a:solidFill>
                  <a:srgbClr val="FFFFFF"/>
                </a:solidFill>
              </a:rPr>
              <a:t>LAr</a:t>
            </a:r>
            <a:r>
              <a:rPr lang="en-US" b="1" dirty="0" smtClean="0">
                <a:solidFill>
                  <a:srgbClr val="FFFFFF"/>
                </a:solidFill>
              </a:rPr>
              <a:t> detector at 50m</a:t>
            </a:r>
            <a:endParaRPr lang="en-US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17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Neutrinos from stored muons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 descr="nuSTORM-schematic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84" y="637001"/>
            <a:ext cx="9013525" cy="2102411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FF000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1475" y="1359957"/>
            <a:ext cx="2084403" cy="882806"/>
          </a:xfrm>
          <a:prstGeom prst="rect">
            <a:avLst/>
          </a:prstGeom>
          <a:ln w="28575" cmpd="sng">
            <a:solidFill>
              <a:srgbClr val="00FF00"/>
            </a:solidFill>
          </a:ln>
        </p:spPr>
      </p:pic>
      <p:sp>
        <p:nvSpPr>
          <p:cNvPr id="7" name="Content Placeholder 3"/>
          <p:cNvSpPr>
            <a:spLocks noGrp="1"/>
          </p:cNvSpPr>
          <p:nvPr>
            <p:ph sz="half" idx="1"/>
          </p:nvPr>
        </p:nvSpPr>
        <p:spPr>
          <a:xfrm>
            <a:off x="10669" y="2739412"/>
            <a:ext cx="5081451" cy="240408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Scientific objectives: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%-level (</a:t>
            </a:r>
            <a:r>
              <a:rPr lang="en-US" dirty="0" err="1" smtClean="0"/>
              <a:t>ν</a:t>
            </a:r>
            <a:r>
              <a:rPr lang="en-US" baseline="-25000" dirty="0" err="1" smtClean="0"/>
              <a:t>e</a:t>
            </a:r>
            <a:r>
              <a:rPr lang="en-US" i="1" dirty="0" err="1" smtClean="0"/>
              <a:t>N</a:t>
            </a:r>
            <a:r>
              <a:rPr lang="en-US" dirty="0" smtClean="0"/>
              <a:t>)cross sections</a:t>
            </a:r>
          </a:p>
          <a:p>
            <a:pPr lvl="2"/>
            <a:r>
              <a:rPr lang="en-US" dirty="0" smtClean="0"/>
              <a:t>Double differential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Sterile neutrino search</a:t>
            </a:r>
          </a:p>
          <a:p>
            <a:pPr lvl="2"/>
            <a:r>
              <a:rPr lang="en-US" dirty="0" smtClean="0"/>
              <a:t>Beyond </a:t>
            </a:r>
            <a:r>
              <a:rPr lang="en-US" dirty="0" err="1" smtClean="0"/>
              <a:t>Fermilab</a:t>
            </a:r>
            <a:r>
              <a:rPr lang="en-US" dirty="0" smtClean="0"/>
              <a:t> SBN</a:t>
            </a:r>
          </a:p>
        </p:txBody>
      </p:sp>
      <p:sp>
        <p:nvSpPr>
          <p:cNvPr id="9" name="Content Placeholder 4"/>
          <p:cNvSpPr txBox="1">
            <a:spLocks/>
          </p:cNvSpPr>
          <p:nvPr/>
        </p:nvSpPr>
        <p:spPr>
          <a:xfrm>
            <a:off x="5157435" y="2965719"/>
            <a:ext cx="3879822" cy="2029688"/>
          </a:xfrm>
          <a:prstGeom prst="rect">
            <a:avLst/>
          </a:prstGeom>
          <a:ln w="28575" cmpd="sng"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b="1" kern="1200">
                <a:solidFill>
                  <a:srgbClr val="FF8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rgbClr val="00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Precise neutrino flux:</a:t>
            </a:r>
          </a:p>
          <a:p>
            <a:pPr lvl="1"/>
            <a:r>
              <a:rPr lang="en-US" dirty="0" err="1" smtClean="0"/>
              <a:t>Normalisation</a:t>
            </a:r>
            <a:r>
              <a:rPr lang="en-US" dirty="0" smtClean="0"/>
              <a:t>: &lt; 1%</a:t>
            </a:r>
          </a:p>
          <a:p>
            <a:pPr lvl="1"/>
            <a:r>
              <a:rPr lang="en-US" dirty="0" smtClean="0"/>
              <a:t>Energy (and </a:t>
            </a:r>
            <a:r>
              <a:rPr lang="en-US" dirty="0" err="1" smtClean="0"/>
              <a:t>flavour</a:t>
            </a:r>
            <a:r>
              <a:rPr lang="en-US" dirty="0" smtClean="0"/>
              <a:t>) precise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π </a:t>
            </a:r>
            <a:r>
              <a:rPr lang="en-US" sz="20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000" dirty="0" smtClean="0">
                <a:latin typeface="Wingdings"/>
                <a:ea typeface="Wingdings"/>
                <a:cs typeface="Wingdings"/>
                <a:sym typeface="Wingdings"/>
              </a:rPr>
              <a:t> </a:t>
            </a:r>
            <a:r>
              <a:rPr lang="en-US" dirty="0" err="1" smtClean="0">
                <a:latin typeface="Wingdings"/>
                <a:ea typeface="Wingdings"/>
                <a:cs typeface="Wingdings"/>
                <a:sym typeface="Wingdings"/>
              </a:rPr>
              <a:t>μ</a:t>
            </a:r>
            <a:r>
              <a:rPr lang="en-US" dirty="0" smtClean="0">
                <a:ea typeface="Wingdings"/>
                <a:cs typeface="Wingdings"/>
                <a:sym typeface="Wingdings"/>
              </a:rPr>
              <a:t> injection pass:</a:t>
            </a:r>
          </a:p>
          <a:p>
            <a:pPr lvl="1"/>
            <a:r>
              <a:rPr lang="en-US" dirty="0" smtClean="0"/>
              <a:t>“Flash” of muon neutrinos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426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nuSTORM</a:t>
            </a:r>
            <a:r>
              <a:rPr lang="en-US" dirty="0" smtClean="0"/>
              <a:t> </a:t>
            </a:r>
            <a:r>
              <a:rPr lang="en-US" dirty="0" err="1" smtClean="0"/>
              <a:t>oveview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957898"/>
            <a:ext cx="9144000" cy="2185601"/>
          </a:xfrm>
        </p:spPr>
        <p:txBody>
          <a:bodyPr>
            <a:normAutofit fontScale="92500" lnSpcReduction="10000"/>
          </a:bodyPr>
          <a:lstStyle/>
          <a:p>
            <a:pPr lvl="3"/>
            <a:endParaRPr lang="en-US" dirty="0" smtClean="0"/>
          </a:p>
          <a:p>
            <a:r>
              <a:rPr lang="en-US" dirty="0" smtClean="0"/>
              <a:t>Fast </a:t>
            </a:r>
            <a:r>
              <a:rPr lang="en-US" dirty="0"/>
              <a:t>extraction at &gt;~ 100 </a:t>
            </a:r>
            <a:r>
              <a:rPr lang="en-US" dirty="0" smtClean="0"/>
              <a:t>GeV</a:t>
            </a:r>
          </a:p>
          <a:p>
            <a:pPr lvl="3"/>
            <a:endParaRPr lang="en-US" dirty="0"/>
          </a:p>
          <a:p>
            <a:r>
              <a:rPr lang="en-US" dirty="0" smtClean="0"/>
              <a:t>Conventional </a:t>
            </a:r>
            <a:r>
              <a:rPr lang="en-US" dirty="0"/>
              <a:t>pion production and capture (horn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Quadrupole pion-transport channel to decay 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4903" b="33403"/>
          <a:stretch/>
        </p:blipFill>
        <p:spPr>
          <a:xfrm>
            <a:off x="169099" y="666206"/>
            <a:ext cx="8844271" cy="2188584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09461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Neutrino flux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6756" y="3762102"/>
            <a:ext cx="4495800" cy="1381397"/>
          </a:xfrm>
        </p:spPr>
        <p:txBody>
          <a:bodyPr>
            <a:normAutofit fontScale="70000" lnSpcReduction="20000"/>
          </a:bodyPr>
          <a:lstStyle/>
          <a:p>
            <a:pPr marL="231775" indent="-231775"/>
            <a:r>
              <a:rPr lang="en-US" dirty="0" err="1"/>
              <a:t>ν</a:t>
            </a:r>
            <a:r>
              <a:rPr lang="en-US" baseline="-25000" dirty="0" err="1"/>
              <a:t>μ</a:t>
            </a:r>
            <a:r>
              <a:rPr lang="en-US" dirty="0"/>
              <a:t> flash: </a:t>
            </a:r>
          </a:p>
          <a:p>
            <a:pPr marL="542925" lvl="1" indent="-271463"/>
            <a:r>
              <a:rPr lang="en-US" dirty="0"/>
              <a:t>Pion: 6.3 × 10</a:t>
            </a:r>
            <a:r>
              <a:rPr lang="en-US" baseline="30000" dirty="0"/>
              <a:t>16</a:t>
            </a:r>
            <a:r>
              <a:rPr lang="en-US" dirty="0"/>
              <a:t> m</a:t>
            </a:r>
            <a:r>
              <a:rPr lang="en-US" baseline="30000" dirty="0"/>
              <a:t>-2</a:t>
            </a:r>
            <a:r>
              <a:rPr lang="en-US" dirty="0"/>
              <a:t> at 50m</a:t>
            </a:r>
          </a:p>
          <a:p>
            <a:pPr marL="542925" lvl="1" indent="-271463"/>
            <a:r>
              <a:rPr lang="en-US" dirty="0"/>
              <a:t>Kaon: 3.8 × 10</a:t>
            </a:r>
            <a:r>
              <a:rPr lang="en-US" baseline="30000" dirty="0"/>
              <a:t>14</a:t>
            </a:r>
            <a:r>
              <a:rPr lang="en-US" dirty="0"/>
              <a:t> m</a:t>
            </a:r>
            <a:r>
              <a:rPr lang="en-US" baseline="30000" dirty="0"/>
              <a:t>-2</a:t>
            </a:r>
            <a:r>
              <a:rPr lang="en-US" dirty="0"/>
              <a:t> at </a:t>
            </a:r>
            <a:r>
              <a:rPr lang="en-US" dirty="0" smtClean="0"/>
              <a:t>50m</a:t>
            </a:r>
          </a:p>
          <a:p>
            <a:pPr marL="635000" lvl="2" indent="-182563"/>
            <a:r>
              <a:rPr lang="en-US" dirty="0" smtClean="0"/>
              <a:t>Well separated from pion neutrinos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491444" y="3762102"/>
            <a:ext cx="4495800" cy="1381398"/>
          </a:xfrm>
        </p:spPr>
        <p:txBody>
          <a:bodyPr>
            <a:normAutofit fontScale="70000" lnSpcReduction="20000"/>
          </a:bodyPr>
          <a:lstStyle/>
          <a:p>
            <a:pPr marL="231775" indent="-231775"/>
            <a:r>
              <a:rPr lang="en-US" dirty="0" err="1"/>
              <a:t>ν</a:t>
            </a:r>
            <a:r>
              <a:rPr lang="en-US" baseline="-25000" dirty="0" err="1"/>
              <a:t>e</a:t>
            </a:r>
            <a:r>
              <a:rPr lang="en-US" dirty="0"/>
              <a:t> and </a:t>
            </a:r>
            <a:r>
              <a:rPr lang="en-US" dirty="0" err="1"/>
              <a:t>ν</a:t>
            </a:r>
            <a:r>
              <a:rPr lang="en-US" baseline="-25000" dirty="0" err="1"/>
              <a:t>μ</a:t>
            </a:r>
            <a:r>
              <a:rPr lang="en-US" dirty="0"/>
              <a:t> from muon decay:</a:t>
            </a:r>
          </a:p>
          <a:p>
            <a:pPr marL="542925" lvl="1" indent="-271463"/>
            <a:r>
              <a:rPr lang="en-US" dirty="0" smtClean="0"/>
              <a:t>~10 </a:t>
            </a:r>
            <a:r>
              <a:rPr lang="en-US" dirty="0"/>
              <a:t>times as many </a:t>
            </a:r>
            <a:r>
              <a:rPr lang="en-US" dirty="0" err="1"/>
              <a:t>ν</a:t>
            </a:r>
            <a:r>
              <a:rPr lang="en-US" baseline="-25000" dirty="0" err="1"/>
              <a:t>e</a:t>
            </a:r>
            <a:r>
              <a:rPr lang="en-US" dirty="0"/>
              <a:t> as, e.g. J-PARC beam</a:t>
            </a:r>
          </a:p>
          <a:p>
            <a:pPr marL="542925" lvl="1" indent="-271463"/>
            <a:r>
              <a:rPr lang="en-US" dirty="0" err="1" smtClean="0"/>
              <a:t>Flavour</a:t>
            </a:r>
            <a:r>
              <a:rPr lang="en-US" dirty="0" smtClean="0"/>
              <a:t> composition, energy </a:t>
            </a:r>
            <a:r>
              <a:rPr lang="en-US" dirty="0"/>
              <a:t>spectrum</a:t>
            </a:r>
          </a:p>
          <a:p>
            <a:pPr marL="673100" lvl="2" indent="-233363"/>
            <a:r>
              <a:rPr lang="en-US" dirty="0" smtClean="0"/>
              <a:t>Use for energy calibration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3041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sz="1400" b="1" dirty="0">
                <a:solidFill>
                  <a:schemeClr val="bg1"/>
                </a:solidFill>
              </a:rPr>
              <a:t>10.1146/annurev-nucl-102014-021930</a:t>
            </a:r>
            <a:endParaRPr lang="en-US" sz="1400" b="1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97" y="611714"/>
            <a:ext cx="9057280" cy="3054200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FF0000"/>
            </a:solidFill>
          </a:ln>
        </p:spPr>
      </p:pic>
      <p:cxnSp>
        <p:nvCxnSpPr>
          <p:cNvPr id="9" name="Straight Connector 8"/>
          <p:cNvCxnSpPr/>
          <p:nvPr/>
        </p:nvCxnSpPr>
        <p:spPr>
          <a:xfrm flipH="1">
            <a:off x="1911927" y="935204"/>
            <a:ext cx="4624169" cy="86865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7245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study neutrino interactions?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nuSTORM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3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511258" y="1448365"/>
            <a:ext cx="6121484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To understand the nucleus, nucleon and</a:t>
            </a:r>
            <a:br>
              <a:rPr lang="en-US" sz="2800" b="1" dirty="0" smtClean="0">
                <a:solidFill>
                  <a:schemeClr val="bg1"/>
                </a:solidFill>
              </a:rPr>
            </a:br>
            <a:r>
              <a:rPr lang="en-US" sz="2800" b="1" dirty="0" smtClean="0">
                <a:solidFill>
                  <a:schemeClr val="bg1"/>
                </a:solidFill>
              </a:rPr>
              <a:t>contribute to nuclear physics</a:t>
            </a:r>
          </a:p>
          <a:p>
            <a:pPr algn="ctr"/>
            <a:endParaRPr lang="en-US" sz="2800" b="1" dirty="0">
              <a:solidFill>
                <a:schemeClr val="bg1"/>
              </a:solidFill>
            </a:endParaRPr>
          </a:p>
          <a:p>
            <a:pPr algn="ctr"/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mr-IN" sz="2800" b="1" dirty="0" smtClean="0">
                <a:solidFill>
                  <a:schemeClr val="bg1"/>
                </a:solidFill>
              </a:rPr>
              <a:t>…</a:t>
            </a:r>
            <a:r>
              <a:rPr lang="en-US" sz="2800" b="1" dirty="0" smtClean="0">
                <a:solidFill>
                  <a:schemeClr val="bg1"/>
                </a:solidFill>
              </a:rPr>
              <a:t> but also </a:t>
            </a:r>
            <a:r>
              <a:rPr lang="mr-IN" sz="2800" b="1" dirty="0" smtClean="0">
                <a:solidFill>
                  <a:schemeClr val="bg1"/>
                </a:solidFill>
              </a:rPr>
              <a:t>…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08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Search for </a:t>
            </a:r>
            <a:r>
              <a:rPr lang="en-US" dirty="0" err="1" smtClean="0"/>
              <a:t>CPiV</a:t>
            </a:r>
            <a:r>
              <a:rPr lang="en-US" dirty="0" smtClean="0"/>
              <a:t> in </a:t>
            </a:r>
            <a:r>
              <a:rPr lang="en-US" dirty="0" err="1" smtClean="0"/>
              <a:t>lbl</a:t>
            </a:r>
            <a:r>
              <a:rPr lang="en-US" dirty="0" smtClean="0"/>
              <a:t> oscillations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Seek to measure asymmetry:</a:t>
            </a:r>
          </a:p>
          <a:p>
            <a:pPr lvl="1"/>
            <a:r>
              <a:rPr lang="en-US" i="1" dirty="0" smtClean="0"/>
              <a:t>P</a:t>
            </a:r>
            <a:r>
              <a:rPr lang="en-US" dirty="0" smtClean="0"/>
              <a:t>(</a:t>
            </a:r>
            <a:r>
              <a:rPr lang="en-US" dirty="0" err="1" smtClean="0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baseline="-25000" dirty="0" err="1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2000" dirty="0" err="1" smtClean="0"/>
              <a:t>➤</a:t>
            </a:r>
            <a:r>
              <a:rPr lang="en-US" b="0" dirty="0" err="1" smtClean="0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i="1" baseline="-25000" dirty="0" err="1" smtClean="0"/>
              <a:t>e</a:t>
            </a:r>
            <a:r>
              <a:rPr lang="en-US" dirty="0"/>
              <a:t>)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i="1" dirty="0" smtClean="0"/>
              <a:t>P</a:t>
            </a:r>
            <a:r>
              <a:rPr lang="en-US" dirty="0" smtClean="0"/>
              <a:t>(</a:t>
            </a:r>
            <a:r>
              <a:rPr lang="en-US" dirty="0" err="1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baseline="-25000" dirty="0" err="1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1800" dirty="0" err="1"/>
              <a:t>➤</a:t>
            </a:r>
            <a:r>
              <a:rPr lang="en-US" b="0" dirty="0" err="1" smtClean="0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i="1" baseline="-25000" dirty="0" err="1" smtClean="0"/>
              <a:t>e</a:t>
            </a:r>
            <a:r>
              <a:rPr lang="en-US" dirty="0" smtClean="0"/>
              <a:t>)</a:t>
            </a:r>
          </a:p>
          <a:p>
            <a:pPr marL="219075" indent="-233363"/>
            <a:r>
              <a:rPr lang="en-US" dirty="0" smtClean="0"/>
              <a:t>Event rates, convolution of:</a:t>
            </a:r>
          </a:p>
          <a:p>
            <a:pPr marL="619125" lvl="1" indent="-233363"/>
            <a:r>
              <a:rPr lang="en-US" dirty="0"/>
              <a:t>F</a:t>
            </a:r>
            <a:r>
              <a:rPr lang="en-US" dirty="0" smtClean="0"/>
              <a:t>lux, cross sections, detector mass, efficiency, </a:t>
            </a:r>
            <a:r>
              <a:rPr lang="en-US" i="1" dirty="0" smtClean="0"/>
              <a:t>E</a:t>
            </a:r>
            <a:r>
              <a:rPr lang="en-US" dirty="0" smtClean="0"/>
              <a:t>-scale</a:t>
            </a:r>
          </a:p>
          <a:p>
            <a:pPr marL="1019175" lvl="2" indent="-233363"/>
            <a:r>
              <a:rPr lang="en-US" dirty="0" smtClean="0"/>
              <a:t>Measurements at %-level required</a:t>
            </a:r>
          </a:p>
          <a:p>
            <a:pPr marL="619125" lvl="1" indent="-233363"/>
            <a:r>
              <a:rPr lang="en-US" dirty="0" smtClean="0"/>
              <a:t>Theoretical description:</a:t>
            </a:r>
          </a:p>
          <a:p>
            <a:pPr marL="1019175" lvl="2" indent="-233363"/>
            <a:r>
              <a:rPr lang="en-US" dirty="0" smtClean="0"/>
              <a:t>Initial state momentum, nuclear excitations, final-state effects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3317413" y="1291071"/>
            <a:ext cx="165562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2768138" y="1291938"/>
            <a:ext cx="165562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431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Systematic uncertainty and/or bias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203019" y="563098"/>
            <a:ext cx="2581344" cy="3391502"/>
            <a:chOff x="203019" y="563098"/>
            <a:chExt cx="2581344" cy="339150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3019" y="563098"/>
              <a:ext cx="2581344" cy="2545862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692331" y="3154381"/>
              <a:ext cx="1310680" cy="800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Uncertainty</a:t>
              </a:r>
              <a:br>
                <a:rPr lang="en-US" b="1" dirty="0" smtClean="0">
                  <a:solidFill>
                    <a:schemeClr val="bg1"/>
                  </a:solidFill>
                </a:rPr>
              </a:br>
              <a:r>
                <a:rPr lang="en-US" sz="1400" b="1" dirty="0" smtClean="0">
                  <a:solidFill>
                    <a:schemeClr val="bg1"/>
                  </a:solidFill>
                </a:rPr>
                <a:t>(cross section</a:t>
              </a:r>
              <a:br>
                <a:rPr lang="en-US" sz="1400" b="1" dirty="0" smtClean="0">
                  <a:solidFill>
                    <a:schemeClr val="bg1"/>
                  </a:solidFill>
                </a:rPr>
              </a:br>
              <a:r>
                <a:rPr lang="en-US" sz="1400" b="1" dirty="0" smtClean="0">
                  <a:solidFill>
                    <a:schemeClr val="bg1"/>
                  </a:solidFill>
                </a:rPr>
                <a:t>and ratio)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974319" y="563099"/>
            <a:ext cx="3121519" cy="2939139"/>
            <a:chOff x="2974319" y="563099"/>
            <a:chExt cx="3121519" cy="293913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74319" y="563099"/>
              <a:ext cx="3121519" cy="2545862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13" name="TextBox 12"/>
            <p:cNvSpPr txBox="1"/>
            <p:nvPr/>
          </p:nvSpPr>
          <p:spPr>
            <a:xfrm>
              <a:off x="3342463" y="3132906"/>
              <a:ext cx="23981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Event </a:t>
              </a:r>
              <a:r>
                <a:rPr lang="en-US" b="1" dirty="0" err="1" smtClean="0">
                  <a:solidFill>
                    <a:schemeClr val="bg1"/>
                  </a:solidFill>
                </a:rPr>
                <a:t>mis</a:t>
              </a:r>
              <a:r>
                <a:rPr lang="en-US" b="1" dirty="0" smtClean="0">
                  <a:solidFill>
                    <a:schemeClr val="bg1"/>
                  </a:solidFill>
                </a:rPr>
                <a:t>-classification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479670" y="563098"/>
            <a:ext cx="5511464" cy="3492806"/>
            <a:chOff x="3479670" y="563098"/>
            <a:chExt cx="5511464" cy="3492806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11920" y="563098"/>
              <a:ext cx="2679214" cy="2550759"/>
            </a:xfrm>
            <a:prstGeom prst="rect">
              <a:avLst/>
            </a:prstGeom>
            <a:ln w="19050">
              <a:solidFill>
                <a:srgbClr val="FF0000"/>
              </a:solidFill>
            </a:ln>
          </p:spPr>
        </p:pic>
        <p:sp>
          <p:nvSpPr>
            <p:cNvPr id="15" name="TextBox 14"/>
            <p:cNvSpPr txBox="1"/>
            <p:nvPr/>
          </p:nvSpPr>
          <p:spPr>
            <a:xfrm>
              <a:off x="3479670" y="3686572"/>
              <a:ext cx="28322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Energy scale </a:t>
              </a:r>
              <a:r>
                <a:rPr lang="en-US" b="1" dirty="0" err="1" smtClean="0">
                  <a:solidFill>
                    <a:schemeClr val="bg1"/>
                  </a:solidFill>
                </a:rPr>
                <a:t>mis</a:t>
              </a:r>
              <a:r>
                <a:rPr lang="en-US" b="1" dirty="0" smtClean="0">
                  <a:solidFill>
                    <a:schemeClr val="bg1"/>
                  </a:solidFill>
                </a:rPr>
                <a:t>-calibration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V="1">
              <a:off x="6209498" y="3148149"/>
              <a:ext cx="329742" cy="577612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3558184" y="3153656"/>
            <a:ext cx="5432950" cy="1954746"/>
            <a:chOff x="3558184" y="3153656"/>
            <a:chExt cx="5432950" cy="195474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766560" y="3153656"/>
              <a:ext cx="2224574" cy="1954746"/>
            </a:xfrm>
            <a:prstGeom prst="rect">
              <a:avLst/>
            </a:prstGeom>
            <a:ln w="19050">
              <a:solidFill>
                <a:srgbClr val="FF0000"/>
              </a:solidFill>
            </a:ln>
          </p:spPr>
        </p:pic>
        <p:sp>
          <p:nvSpPr>
            <p:cNvPr id="16" name="TextBox 15"/>
            <p:cNvSpPr txBox="1"/>
            <p:nvPr/>
          </p:nvSpPr>
          <p:spPr>
            <a:xfrm>
              <a:off x="3558184" y="4560760"/>
              <a:ext cx="26752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Missing energy </a:t>
              </a:r>
              <a:r>
                <a:rPr lang="en-US" b="1" smtClean="0">
                  <a:solidFill>
                    <a:schemeClr val="bg1"/>
                  </a:solidFill>
                </a:rPr>
                <a:t>(neutrons)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6148090" y="4745426"/>
              <a:ext cx="540093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ectangle 2"/>
          <p:cNvSpPr/>
          <p:nvPr/>
        </p:nvSpPr>
        <p:spPr>
          <a:xfrm>
            <a:off x="6773638" y="2561929"/>
            <a:ext cx="1744388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" b="1" dirty="0" err="1"/>
              <a:t>Phys.Rev</a:t>
            </a:r>
            <a:r>
              <a:rPr lang="en-US" sz="600" b="1" dirty="0"/>
              <a:t>. D89 (2014) no.7, </a:t>
            </a:r>
            <a:r>
              <a:rPr lang="en-US" sz="600" b="1" dirty="0" smtClean="0"/>
              <a:t>073015; Coloma et al </a:t>
            </a:r>
            <a:endParaRPr lang="en-US" sz="600" b="1" dirty="0"/>
          </a:p>
        </p:txBody>
      </p:sp>
      <p:sp>
        <p:nvSpPr>
          <p:cNvPr id="5" name="Rectangle 4"/>
          <p:cNvSpPr/>
          <p:nvPr/>
        </p:nvSpPr>
        <p:spPr>
          <a:xfrm>
            <a:off x="6992216" y="3201642"/>
            <a:ext cx="2077813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00" b="1" dirty="0" err="1"/>
              <a:t>Phys.Rev</a:t>
            </a:r>
            <a:r>
              <a:rPr lang="en-US" sz="700" b="1" dirty="0"/>
              <a:t>. D92 (2015) no.9, </a:t>
            </a:r>
            <a:r>
              <a:rPr lang="en-US" sz="700" b="1" dirty="0" smtClean="0"/>
              <a:t>091301; </a:t>
            </a:r>
            <a:r>
              <a:rPr lang="en-US" sz="700" b="1" dirty="0" err="1" smtClean="0"/>
              <a:t>Ankowski</a:t>
            </a:r>
            <a:r>
              <a:rPr lang="en-US" sz="700" b="1" dirty="0" smtClean="0"/>
              <a:t> et al </a:t>
            </a:r>
            <a:endParaRPr lang="en-US" sz="700" b="1" dirty="0"/>
          </a:p>
        </p:txBody>
      </p:sp>
    </p:spTree>
    <p:extLst>
      <p:ext uri="{BB962C8B-B14F-4D97-AF65-F5344CB8AC3E}">
        <p14:creationId xmlns:p14="http://schemas.microsoft.com/office/powerpoint/2010/main" val="2073394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KL-standard-black-16by9</Template>
  <TotalTime>1106</TotalTime>
  <Words>652</Words>
  <Application>Microsoft Macintosh PowerPoint</Application>
  <PresentationFormat>On-screen Show (16:9)</PresentationFormat>
  <Paragraphs>159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Calibri</vt:lpstr>
      <vt:lpstr>Mangal</vt:lpstr>
      <vt:lpstr>Symbol</vt:lpstr>
      <vt:lpstr>Wingdings</vt:lpstr>
      <vt:lpstr>Arial</vt:lpstr>
      <vt:lpstr>KL-standard-black</vt:lpstr>
      <vt:lpstr>nuSTORM</vt:lpstr>
      <vt:lpstr>What is nuSTORM?</vt:lpstr>
      <vt:lpstr>Neutrinos from stored muons</vt:lpstr>
      <vt:lpstr>nuSTORM oveview</vt:lpstr>
      <vt:lpstr>Neutrino flux</vt:lpstr>
      <vt:lpstr>Why study neutrino interactions?</vt:lpstr>
      <vt:lpstr>PowerPoint Presentation</vt:lpstr>
      <vt:lpstr>Search for CPiV in lbl oscillations</vt:lpstr>
      <vt:lpstr>Systematic uncertainty and/or bias</vt:lpstr>
      <vt:lpstr>Search for CPiV in lbl oscillations</vt:lpstr>
      <vt:lpstr>The benefit of nuSTORM</vt:lpstr>
      <vt:lpstr>neN cross section measurements</vt:lpstr>
      <vt:lpstr>Systematic uncertainties</vt:lpstr>
      <vt:lpstr>CCQE measurement at nuSTORM</vt:lpstr>
      <vt:lpstr>nuSTORM  &amp; the CERN Physics Beyond Colliders  Study group</vt:lpstr>
      <vt:lpstr>Physics Beyond Colliders study group</vt:lpstr>
      <vt:lpstr>Elements of study</vt:lpstr>
      <vt:lpstr>Implementation @ CERN Exploratory study</vt:lpstr>
      <vt:lpstr>PowerPoint Presentation</vt:lpstr>
      <vt:lpstr>Conclusions</vt:lpstr>
      <vt:lpstr>Conclusions</vt:lpstr>
      <vt:lpstr>Acknowledgements</vt:lpstr>
      <vt:lpstr>Event rates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nuSTORM</dc:title>
  <dc:creator>Microsoft Office User</dc:creator>
  <cp:lastModifiedBy>Microsoft Office User</cp:lastModifiedBy>
  <cp:revision>35</cp:revision>
  <dcterms:created xsi:type="dcterms:W3CDTF">2017-03-15T13:50:20Z</dcterms:created>
  <dcterms:modified xsi:type="dcterms:W3CDTF">2017-09-15T07:39:38Z</dcterms:modified>
</cp:coreProperties>
</file>