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446" r:id="rId3"/>
    <p:sldId id="557" r:id="rId4"/>
    <p:sldId id="538" r:id="rId5"/>
    <p:sldId id="561" r:id="rId6"/>
    <p:sldId id="539" r:id="rId7"/>
    <p:sldId id="562" r:id="rId8"/>
    <p:sldId id="577" r:id="rId9"/>
    <p:sldId id="578" r:id="rId10"/>
    <p:sldId id="580" r:id="rId11"/>
    <p:sldId id="579" r:id="rId12"/>
    <p:sldId id="573" r:id="rId13"/>
    <p:sldId id="558" r:id="rId14"/>
    <p:sldId id="568" r:id="rId15"/>
    <p:sldId id="569" r:id="rId16"/>
    <p:sldId id="571" r:id="rId17"/>
    <p:sldId id="567" r:id="rId18"/>
    <p:sldId id="572" r:id="rId19"/>
    <p:sldId id="576" r:id="rId20"/>
    <p:sldId id="559" r:id="rId21"/>
    <p:sldId id="574" r:id="rId22"/>
    <p:sldId id="575" r:id="rId23"/>
    <p:sldId id="447" r:id="rId24"/>
  </p:sldIdLst>
  <p:sldSz cx="9144000" cy="6858000" type="screen4x3"/>
  <p:notesSz cx="6883400" cy="9906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3C8C93"/>
    <a:srgbClr val="333399"/>
    <a:srgbClr val="8B8BD9"/>
    <a:srgbClr val="FF66CC"/>
    <a:srgbClr val="FFCCCC"/>
    <a:srgbClr val="9C9CDF"/>
    <a:srgbClr val="727C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55" autoAdjust="0"/>
    <p:restoredTop sz="95565" autoAdjust="0"/>
  </p:normalViewPr>
  <p:slideViewPr>
    <p:cSldViewPr>
      <p:cViewPr varScale="1">
        <p:scale>
          <a:sx n="110" d="100"/>
          <a:sy n="110" d="100"/>
        </p:scale>
        <p:origin x="10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66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3924" y="90"/>
      </p:cViewPr>
      <p:guideLst>
        <p:guide orient="horz" pos="3120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900" y="0"/>
            <a:ext cx="29829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829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900" y="9409113"/>
            <a:ext cx="29829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DF557ACF-8E54-4615-BAC9-78F541EE59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91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8900" y="0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77F03EC-E6D9-4735-B235-9D33F532F598}" type="datetimeFigureOut">
              <a:rPr lang="fr-FR"/>
              <a:pPr>
                <a:defRPr/>
              </a:pPr>
              <a:t>15/11/2017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975" y="4705350"/>
            <a:ext cx="550545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8900" y="9409113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D0B93C3-E615-447B-9243-967E36C8A8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1387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0B93C3-E615-447B-9243-967E36C8A87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766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250825" y="0"/>
            <a:ext cx="504825" cy="68580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DC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 rot="16200000">
            <a:off x="-3304381" y="3282806"/>
            <a:ext cx="6858000" cy="292388"/>
          </a:xfrm>
          <a:prstGeom prst="rect">
            <a:avLst/>
          </a:prstGeom>
          <a:noFill/>
          <a:ln>
            <a:noFill/>
          </a:ln>
          <a:extLst/>
        </p:spPr>
        <p:txBody>
          <a:bodyPr lIns="180000" rIns="18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Nb</a:t>
            </a:r>
            <a:r>
              <a:rPr lang="en-US" sz="1300" baseline="-25000" dirty="0" smtClean="0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Sn workshop</a:t>
            </a:r>
            <a:r>
              <a:rPr lang="en-US" sz="1300" baseline="30000" dirty="0" smtClean="0">
                <a:solidFill>
                  <a:schemeClr val="bg1"/>
                </a:solidFill>
                <a:latin typeface="Calibri" pitchFamily="34" charset="0"/>
              </a:rPr>
              <a:t> #1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, 15</a:t>
            </a:r>
            <a:r>
              <a:rPr lang="fr-FR" sz="1300" dirty="0" smtClean="0">
                <a:solidFill>
                  <a:srgbClr val="FFC000"/>
                </a:solidFill>
                <a:latin typeface="Calibri" pitchFamily="34" charset="0"/>
              </a:rPr>
              <a:t>11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2017, Pierre Manil, </a:t>
            </a:r>
            <a:fld id="{8A265A1C-1CE6-4A0C-B4E5-137207263749}" type="slidenum">
              <a:rPr lang="fr-FR" sz="1300" smtClean="0">
                <a:solidFill>
                  <a:srgbClr val="FFCC00"/>
                </a:solidFill>
                <a:latin typeface="Calibri" pitchFamily="34" charset="0"/>
              </a:rPr>
              <a:pPr eaLnBrk="1" hangingPunct="1">
                <a:spcBef>
                  <a:spcPct val="50000"/>
                </a:spcBef>
                <a:defRPr/>
              </a:pPr>
              <a:t>‹N°›</a:t>
            </a:fld>
            <a:endParaRPr lang="fr-FR" sz="1300" baseline="-250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1042988" y="4581525"/>
            <a:ext cx="8101012" cy="3810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C1C1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en-US" sz="2400" b="1"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0"/>
            <a:ext cx="8101012" cy="45815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/>
              <a:t>Title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5013325"/>
            <a:ext cx="8101012" cy="1844675"/>
          </a:xfrm>
        </p:spPr>
        <p:txBody>
          <a:bodyPr/>
          <a:lstStyle>
            <a:lvl1pPr marL="0" indent="0" algn="ctr">
              <a:spcBef>
                <a:spcPct val="0"/>
              </a:spcBef>
              <a:buFontTx/>
              <a:buNone/>
              <a:defRPr sz="2400"/>
            </a:lvl1pPr>
          </a:lstStyle>
          <a:p>
            <a:r>
              <a:rPr lang="fr-FR"/>
              <a:t>Author</a:t>
            </a:r>
          </a:p>
          <a:p>
            <a:r>
              <a:rPr lang="fr-FR"/>
              <a:t>Lab</a:t>
            </a:r>
          </a:p>
          <a:p>
            <a:r>
              <a:rPr lang="fr-FR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14679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110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19938" y="0"/>
            <a:ext cx="2024062" cy="6858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42988" y="0"/>
            <a:ext cx="5924550" cy="6858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0130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1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15634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42988" y="1268413"/>
            <a:ext cx="3973512" cy="558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68900" y="1268413"/>
            <a:ext cx="3975100" cy="558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903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550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853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858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43312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6434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 userDrawn="1"/>
        </p:nvSpPr>
        <p:spPr bwMode="auto">
          <a:xfrm>
            <a:off x="250825" y="0"/>
            <a:ext cx="504825" cy="68580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DC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0"/>
            <a:ext cx="81010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268413"/>
            <a:ext cx="8101012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Level 1</a:t>
            </a:r>
          </a:p>
          <a:p>
            <a:pPr lvl="1"/>
            <a:r>
              <a:rPr lang="en-US" smtClean="0"/>
              <a:t>Level 2</a:t>
            </a:r>
          </a:p>
          <a:p>
            <a:pPr lvl="2"/>
            <a:r>
              <a:rPr lang="en-US" smtClean="0"/>
              <a:t>Level 3</a:t>
            </a:r>
          </a:p>
        </p:txBody>
      </p:sp>
      <p:sp>
        <p:nvSpPr>
          <p:cNvPr id="1029" name="Rectangle 8"/>
          <p:cNvSpPr>
            <a:spLocks noChangeArrowheads="1"/>
          </p:cNvSpPr>
          <p:nvPr userDrawn="1"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0" name="Text Box 10"/>
          <p:cNvSpPr txBox="1">
            <a:spLocks noChangeArrowheads="1"/>
          </p:cNvSpPr>
          <p:nvPr userDrawn="1"/>
        </p:nvSpPr>
        <p:spPr bwMode="auto">
          <a:xfrm rot="-5400000">
            <a:off x="-3304381" y="3282806"/>
            <a:ext cx="6858000" cy="292388"/>
          </a:xfrm>
          <a:prstGeom prst="rect">
            <a:avLst/>
          </a:prstGeom>
          <a:noFill/>
          <a:ln>
            <a:noFill/>
          </a:ln>
          <a:extLst/>
        </p:spPr>
        <p:txBody>
          <a:bodyPr lIns="180000" rIns="18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Nb</a:t>
            </a:r>
            <a:r>
              <a:rPr lang="en-US" sz="1300" baseline="-25000" dirty="0" smtClean="0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Sn workshop</a:t>
            </a:r>
            <a:r>
              <a:rPr lang="en-US" sz="1300" baseline="30000" dirty="0" smtClean="0">
                <a:solidFill>
                  <a:schemeClr val="bg1"/>
                </a:solidFill>
                <a:latin typeface="Calibri" pitchFamily="34" charset="0"/>
              </a:rPr>
              <a:t> #1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, 15</a:t>
            </a:r>
            <a:r>
              <a:rPr lang="fr-FR" sz="1300" dirty="0" smtClean="0">
                <a:solidFill>
                  <a:srgbClr val="FFC000"/>
                </a:solidFill>
                <a:latin typeface="Calibri" pitchFamily="34" charset="0"/>
              </a:rPr>
              <a:t>11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2017, Pierre Manil, </a:t>
            </a:r>
            <a:fld id="{8A265A1C-1CE6-4A0C-B4E5-137207263749}" type="slidenum">
              <a:rPr lang="fr-FR" sz="1300" smtClean="0">
                <a:solidFill>
                  <a:srgbClr val="FFCC00"/>
                </a:solidFill>
                <a:latin typeface="Calibri" pitchFamily="34" charset="0"/>
              </a:rPr>
              <a:pPr eaLnBrk="1" hangingPunct="1">
                <a:spcBef>
                  <a:spcPct val="50000"/>
                </a:spcBef>
                <a:defRPr/>
              </a:pPr>
              <a:t>‹N°›</a:t>
            </a:fld>
            <a:endParaRPr lang="fr-FR" sz="1300" baseline="-250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31" name="Rectangle 8"/>
          <p:cNvSpPr>
            <a:spLocks noChangeArrowheads="1"/>
          </p:cNvSpPr>
          <p:nvPr userDrawn="1"/>
        </p:nvSpPr>
        <p:spPr bwMode="auto">
          <a:xfrm>
            <a:off x="1042988" y="836613"/>
            <a:ext cx="8101012" cy="3810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C1C1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en-US" sz="2400" b="1">
              <a:latin typeface="Tahoma" pitchFamily="34" charset="0"/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"/>
        </a:spcBef>
        <a:spcAft>
          <a:spcPct val="0"/>
        </a:spcAft>
        <a:buClr>
          <a:schemeClr val="accent2"/>
        </a:buClr>
        <a:buSzPct val="70000"/>
        <a:buFont typeface="Arial" charset="0"/>
        <a:buChar char="►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Font typeface="Calibri" pitchFamily="34" charset="0"/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5135563"/>
            <a:ext cx="8101012" cy="10795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Pierre MANIL</a:t>
            </a: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8B8BD9"/>
                </a:solidFill>
              </a:rPr>
              <a:t>CEA Paris-Saclay</a:t>
            </a: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8B8BD9"/>
                </a:solidFill>
              </a:rPr>
              <a:t>15 November 2017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6215063"/>
            <a:ext cx="576064" cy="57484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3" y="6219661"/>
            <a:ext cx="693739" cy="57024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8126" y="6502484"/>
            <a:ext cx="3264780" cy="237626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042988" y="1624609"/>
            <a:ext cx="6242050" cy="2678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0753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Workshop </a:t>
            </a:r>
            <a:r>
              <a:rPr lang="en-US" sz="24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#1</a:t>
            </a:r>
          </a:p>
          <a:p>
            <a:pPr defTabSz="10753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+mn-lt"/>
              </a:rPr>
              <a:t>Nb</a:t>
            </a:r>
            <a:r>
              <a:rPr lang="en-US" sz="4800" b="1" baseline="-25000" dirty="0">
                <a:latin typeface="+mn-lt"/>
              </a:rPr>
              <a:t>3</a:t>
            </a:r>
            <a:r>
              <a:rPr lang="en-US" sz="4800" b="1" dirty="0">
                <a:latin typeface="+mn-lt"/>
              </a:rPr>
              <a:t>Sn Rutherford cable</a:t>
            </a:r>
          </a:p>
          <a:p>
            <a:pPr defTabSz="10753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+mn-lt"/>
              </a:rPr>
              <a:t>characterization</a:t>
            </a:r>
          </a:p>
          <a:p>
            <a:pPr defTabSz="10753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+mn-lt"/>
              </a:rPr>
              <a:t>for accelerator magnets</a:t>
            </a:r>
            <a:endParaRPr lang="fr-FR" sz="4800" dirty="0">
              <a:latin typeface="+mn-lt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198313" y="2863139"/>
            <a:ext cx="6895241" cy="1094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1042988" y="1268413"/>
            <a:ext cx="8101012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2400" kern="0" dirty="0" err="1" smtClean="0">
                <a:solidFill>
                  <a:schemeClr val="accent2"/>
                </a:solidFill>
              </a:rPr>
              <a:t>Continuous</a:t>
            </a:r>
            <a:r>
              <a:rPr lang="fr-FR" sz="2400" kern="0" dirty="0" smtClean="0">
                <a:solidFill>
                  <a:schemeClr val="accent2"/>
                </a:solidFill>
              </a:rPr>
              <a:t> </a:t>
            </a:r>
            <a:r>
              <a:rPr lang="fr-FR" sz="2400" kern="0" dirty="0" err="1" smtClean="0">
                <a:solidFill>
                  <a:schemeClr val="accent2"/>
                </a:solidFill>
              </a:rPr>
              <a:t>progress</a:t>
            </a:r>
            <a:r>
              <a:rPr lang="fr-FR" sz="2400" kern="0" dirty="0" smtClean="0">
                <a:solidFill>
                  <a:schemeClr val="accent2"/>
                </a:solidFill>
              </a:rPr>
              <a:t> </a:t>
            </a:r>
            <a:r>
              <a:rPr lang="fr-FR" sz="2400" kern="0" dirty="0" smtClean="0">
                <a:solidFill>
                  <a:schemeClr val="accent2"/>
                </a:solidFill>
              </a:rPr>
              <a:t>+ </a:t>
            </a:r>
            <a:r>
              <a:rPr lang="fr-FR" sz="2400" kern="0" dirty="0" err="1" smtClean="0">
                <a:solidFill>
                  <a:schemeClr val="accent2"/>
                </a:solidFill>
              </a:rPr>
              <a:t>recent</a:t>
            </a:r>
            <a:r>
              <a:rPr lang="fr-FR" sz="2400" kern="0" dirty="0" smtClean="0">
                <a:solidFill>
                  <a:schemeClr val="accent2"/>
                </a:solidFill>
              </a:rPr>
              <a:t> </a:t>
            </a:r>
            <a:r>
              <a:rPr lang="fr-FR" sz="2400" kern="0" dirty="0" err="1" smtClean="0">
                <a:solidFill>
                  <a:schemeClr val="accent2"/>
                </a:solidFill>
              </a:rPr>
              <a:t>encouraging</a:t>
            </a:r>
            <a:r>
              <a:rPr lang="fr-FR" sz="2400" kern="0" dirty="0" smtClean="0">
                <a:solidFill>
                  <a:schemeClr val="accent2"/>
                </a:solidFill>
              </a:rPr>
              <a:t> </a:t>
            </a:r>
            <a:r>
              <a:rPr lang="fr-FR" sz="2400" kern="0" dirty="0" err="1" smtClean="0">
                <a:solidFill>
                  <a:schemeClr val="accent2"/>
                </a:solidFill>
              </a:rPr>
              <a:t>results</a:t>
            </a:r>
            <a:endParaRPr lang="fr-FR" sz="2400" kern="0" dirty="0" smtClean="0">
              <a:solidFill>
                <a:schemeClr val="accent2"/>
              </a:solidFill>
            </a:endParaRPr>
          </a:p>
          <a:p>
            <a:pPr lvl="1"/>
            <a:r>
              <a:rPr lang="fr-FR" sz="1800" kern="0" dirty="0" smtClean="0"/>
              <a:t>LARP/US </a:t>
            </a:r>
            <a:r>
              <a:rPr lang="fr-FR" sz="1800" kern="0" dirty="0" err="1" smtClean="0"/>
              <a:t>magnet</a:t>
            </a:r>
            <a:r>
              <a:rPr lang="fr-FR" sz="1800" kern="0" dirty="0" smtClean="0"/>
              <a:t> </a:t>
            </a:r>
            <a:r>
              <a:rPr lang="fr-FR" sz="1800" kern="0" dirty="0" err="1" smtClean="0"/>
              <a:t>development</a:t>
            </a:r>
            <a:r>
              <a:rPr lang="fr-FR" sz="1800" kern="0" dirty="0" smtClean="0"/>
              <a:t> program: HD, HQ…</a:t>
            </a:r>
          </a:p>
          <a:p>
            <a:pPr lvl="1"/>
            <a:r>
              <a:rPr lang="fr-FR" sz="1800" kern="0" dirty="0" smtClean="0"/>
              <a:t>NED/</a:t>
            </a:r>
            <a:r>
              <a:rPr lang="fr-FR" sz="1800" kern="0" dirty="0" err="1" smtClean="0"/>
              <a:t>EuCARD</a:t>
            </a:r>
            <a:r>
              <a:rPr lang="fr-FR" sz="1800" kern="0" dirty="0" smtClean="0"/>
              <a:t>: SMC, RMC, FRESCA2</a:t>
            </a:r>
          </a:p>
          <a:p>
            <a:pPr lvl="1"/>
            <a:r>
              <a:rPr lang="fr-FR" sz="1800" kern="0" dirty="0"/>
              <a:t>CERN HFM </a:t>
            </a:r>
            <a:r>
              <a:rPr lang="fr-FR" sz="1800" kern="0" dirty="0" smtClean="0"/>
              <a:t>program: </a:t>
            </a:r>
            <a:r>
              <a:rPr lang="fr-FR" sz="1800" kern="0" dirty="0" err="1" smtClean="0"/>
              <a:t>eRMX</a:t>
            </a:r>
            <a:r>
              <a:rPr lang="fr-FR" sz="1800" kern="0" dirty="0" smtClean="0"/>
              <a:t>, RMM…</a:t>
            </a:r>
            <a:endParaRPr lang="fr-FR" sz="1800" kern="0" dirty="0"/>
          </a:p>
          <a:p>
            <a:pPr lvl="1"/>
            <a:r>
              <a:rPr lang="fr-FR" sz="1800" kern="0" dirty="0" err="1" smtClean="0"/>
              <a:t>HiLumi</a:t>
            </a:r>
            <a:r>
              <a:rPr lang="fr-FR" sz="1800" kern="0" dirty="0" smtClean="0"/>
              <a:t>: 11 T </a:t>
            </a:r>
            <a:r>
              <a:rPr lang="fr-FR" sz="1800" kern="0" dirty="0" err="1" smtClean="0"/>
              <a:t>dipole</a:t>
            </a:r>
            <a:r>
              <a:rPr lang="fr-FR" sz="1800" kern="0" dirty="0" smtClean="0"/>
              <a:t>, 4m-long MQXF</a:t>
            </a:r>
            <a:endParaRPr lang="fr-FR" sz="1800" kern="0" dirty="0"/>
          </a:p>
          <a:p>
            <a:pPr lvl="1"/>
            <a:r>
              <a:rPr lang="fr-FR" sz="1800" kern="0" dirty="0" err="1" smtClean="0"/>
              <a:t>EuroCirCol</a:t>
            </a:r>
            <a:r>
              <a:rPr lang="fr-FR" sz="1800" kern="0" dirty="0" smtClean="0"/>
              <a:t>, FCC: new design </a:t>
            </a:r>
            <a:r>
              <a:rPr lang="fr-FR" sz="1800" kern="0" dirty="0" smtClean="0"/>
              <a:t>concepts</a:t>
            </a:r>
          </a:p>
          <a:p>
            <a:pPr lvl="1"/>
            <a:r>
              <a:rPr lang="fr-FR" sz="1800" kern="0" dirty="0" err="1" smtClean="0"/>
              <a:t>Strong</a:t>
            </a:r>
            <a:r>
              <a:rPr lang="fr-FR" sz="1800" kern="0" dirty="0" smtClean="0"/>
              <a:t> </a:t>
            </a:r>
            <a:r>
              <a:rPr lang="fr-FR" sz="1800" kern="0" dirty="0" smtClean="0"/>
              <a:t>implication in China and Japon</a:t>
            </a:r>
            <a:endParaRPr lang="fr-FR" sz="1800" kern="0" dirty="0"/>
          </a:p>
          <a:p>
            <a:pPr lvl="1"/>
            <a:endParaRPr lang="fr-FR" kern="0" dirty="0" smtClean="0"/>
          </a:p>
          <a:p>
            <a:pPr lvl="1"/>
            <a:endParaRPr lang="fr-FR" kern="0" dirty="0"/>
          </a:p>
          <a:p>
            <a:pPr lvl="1"/>
            <a:endParaRPr lang="fr-FR" kern="0" dirty="0" smtClean="0"/>
          </a:p>
          <a:p>
            <a:pPr lvl="1"/>
            <a:endParaRPr lang="fr-FR" kern="0" dirty="0"/>
          </a:p>
          <a:p>
            <a:pPr lvl="1"/>
            <a:endParaRPr lang="fr-FR" kern="0" dirty="0" smtClean="0"/>
          </a:p>
          <a:p>
            <a:pPr lvl="1"/>
            <a:endParaRPr lang="fr-FR" kern="0" dirty="0"/>
          </a:p>
          <a:p>
            <a:pPr lvl="1"/>
            <a:endParaRPr lang="fr-FR" kern="0" dirty="0" smtClean="0"/>
          </a:p>
          <a:p>
            <a:pPr marL="457200" lvl="1" indent="0">
              <a:buNone/>
            </a:pPr>
            <a:endParaRPr lang="fr-FR" kern="0" dirty="0" smtClean="0"/>
          </a:p>
          <a:p>
            <a:pPr marL="457200" lvl="1" indent="0">
              <a:buNone/>
            </a:pPr>
            <a:endParaRPr lang="fr-FR" sz="1400" kern="0" dirty="0" smtClean="0"/>
          </a:p>
          <a:p>
            <a:pPr marL="457200" lvl="1" indent="0">
              <a:buNone/>
            </a:pPr>
            <a:endParaRPr lang="fr-FR" kern="0" dirty="0" smtClean="0"/>
          </a:p>
          <a:p>
            <a:pPr marL="457200" lvl="1" indent="0">
              <a:buNone/>
            </a:pPr>
            <a:r>
              <a:rPr lang="fr-FR" b="1" kern="0" dirty="0" smtClean="0"/>
              <a:t>→ 16 T Nb</a:t>
            </a:r>
            <a:r>
              <a:rPr lang="fr-FR" b="1" kern="0" baseline="-25000" dirty="0" smtClean="0"/>
              <a:t>3</a:t>
            </a:r>
            <a:r>
              <a:rPr lang="fr-FR" b="1" kern="0" dirty="0" smtClean="0"/>
              <a:t>Sn </a:t>
            </a:r>
            <a:r>
              <a:rPr lang="fr-FR" b="1" kern="0" dirty="0" err="1" smtClean="0"/>
              <a:t>magnets</a:t>
            </a:r>
            <a:r>
              <a:rPr lang="fr-FR" b="1" kern="0" dirty="0" smtClean="0"/>
              <a:t> are </a:t>
            </a:r>
            <a:r>
              <a:rPr lang="fr-FR" b="1" kern="0" dirty="0" err="1" smtClean="0"/>
              <a:t>credible</a:t>
            </a:r>
            <a:r>
              <a:rPr lang="fr-FR" b="1" kern="0" dirty="0" smtClean="0"/>
              <a:t>…</a:t>
            </a:r>
          </a:p>
          <a:p>
            <a:pPr lvl="1"/>
            <a:endParaRPr lang="fr-FR" kern="0" dirty="0" smtClean="0"/>
          </a:p>
          <a:p>
            <a:pPr lvl="1"/>
            <a:endParaRPr lang="fr-FR" kern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Why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3" y="2276872"/>
            <a:ext cx="2779075" cy="208823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9819" y="5216919"/>
            <a:ext cx="3368852" cy="1370985"/>
          </a:xfrm>
          <a:prstGeom prst="rect">
            <a:avLst/>
          </a:prstGeom>
        </p:spPr>
      </p:pic>
      <p:pic>
        <p:nvPicPr>
          <p:cNvPr id="11" name="Imag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4050" y="3498384"/>
            <a:ext cx="2587589" cy="155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749" y="3516113"/>
            <a:ext cx="1781540" cy="133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138" y="5058104"/>
            <a:ext cx="3823764" cy="162652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391175" y="4798684"/>
            <a:ext cx="1326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latin typeface="+mn-lt"/>
              </a:rPr>
              <a:t>FRESCA2 structure</a:t>
            </a:r>
            <a:endParaRPr lang="fr-FR" sz="1200" i="1" dirty="0">
              <a:latin typeface="+mn-l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056777" y="4365104"/>
            <a:ext cx="1122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latin typeface="+mn-lt"/>
              </a:rPr>
              <a:t>4m-long MQXF</a:t>
            </a:r>
            <a:endParaRPr lang="fr-FR" sz="1200" i="1" dirty="0">
              <a:latin typeface="+mn-lt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969525" y="5354341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latin typeface="+mn-lt"/>
              </a:rPr>
              <a:t>11T </a:t>
            </a:r>
            <a:r>
              <a:rPr lang="fr-FR" sz="1200" i="1" dirty="0" err="1" smtClean="0">
                <a:latin typeface="+mn-lt"/>
              </a:rPr>
              <a:t>dipole</a:t>
            </a:r>
            <a:endParaRPr lang="fr-FR" sz="1200" i="1" dirty="0">
              <a:latin typeface="+mn-lt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927695" y="4781105"/>
            <a:ext cx="636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latin typeface="+mn-lt"/>
              </a:rPr>
              <a:t>MQXFS</a:t>
            </a:r>
            <a:endParaRPr lang="fr-FR" sz="1200" i="1" dirty="0">
              <a:latin typeface="+mn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1261" y="3460590"/>
            <a:ext cx="4965643" cy="15975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1679819" y="5199339"/>
            <a:ext cx="3468245" cy="1344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5433531" y="4781105"/>
            <a:ext cx="3724371" cy="20135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6156176" y="2182452"/>
            <a:ext cx="2963124" cy="248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61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1042988" y="1268413"/>
            <a:ext cx="8101012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2400" kern="0" dirty="0" smtClean="0">
                <a:solidFill>
                  <a:schemeClr val="accent2"/>
                </a:solidFill>
              </a:rPr>
              <a:t>FCC: a</a:t>
            </a:r>
            <a:r>
              <a:rPr lang="fr-FR" sz="2400" kern="0" dirty="0" smtClean="0">
                <a:solidFill>
                  <a:schemeClr val="accent2"/>
                </a:solidFill>
              </a:rPr>
              <a:t> </a:t>
            </a:r>
            <a:r>
              <a:rPr lang="fr-FR" sz="2400" kern="0" dirty="0" err="1" smtClean="0">
                <a:solidFill>
                  <a:schemeClr val="accent2"/>
                </a:solidFill>
              </a:rPr>
              <a:t>clear</a:t>
            </a:r>
            <a:r>
              <a:rPr lang="fr-FR" sz="2400" kern="0" dirty="0" smtClean="0">
                <a:solidFill>
                  <a:schemeClr val="accent2"/>
                </a:solidFill>
              </a:rPr>
              <a:t> </a:t>
            </a:r>
            <a:r>
              <a:rPr lang="fr-FR" sz="2400" kern="0" dirty="0" err="1" smtClean="0">
                <a:solidFill>
                  <a:schemeClr val="accent2"/>
                </a:solidFill>
              </a:rPr>
              <a:t>timeline</a:t>
            </a:r>
            <a:r>
              <a:rPr lang="fr-FR" sz="2400" kern="0" dirty="0" smtClean="0">
                <a:solidFill>
                  <a:schemeClr val="accent2"/>
                </a:solidFill>
              </a:rPr>
              <a:t> </a:t>
            </a:r>
            <a:r>
              <a:rPr lang="fr-FR" sz="2400" kern="0" dirty="0" err="1" smtClean="0">
                <a:solidFill>
                  <a:schemeClr val="accent2"/>
                </a:solidFill>
              </a:rPr>
              <a:t>proposal</a:t>
            </a:r>
            <a:endParaRPr lang="fr-FR" sz="2400" kern="0" dirty="0" smtClean="0">
              <a:solidFill>
                <a:schemeClr val="accent2"/>
              </a:solidFill>
            </a:endParaRPr>
          </a:p>
          <a:p>
            <a:pPr lvl="1"/>
            <a:endParaRPr lang="fr-FR" kern="0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4922463" y="1916832"/>
            <a:ext cx="4330057" cy="539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None/>
            </a:pPr>
            <a:r>
              <a:rPr lang="fr-FR" kern="0" dirty="0" err="1" smtClean="0">
                <a:solidFill>
                  <a:srgbClr val="3C8C93"/>
                </a:solidFill>
              </a:rPr>
              <a:t>We</a:t>
            </a:r>
            <a:r>
              <a:rPr lang="fr-FR" kern="0" dirty="0" smtClean="0">
                <a:solidFill>
                  <a:srgbClr val="3C8C93"/>
                </a:solidFill>
              </a:rPr>
              <a:t> are at the </a:t>
            </a:r>
            <a:r>
              <a:rPr lang="fr-FR" kern="0" dirty="0" err="1" smtClean="0">
                <a:solidFill>
                  <a:srgbClr val="3C8C93"/>
                </a:solidFill>
              </a:rPr>
              <a:t>crossroads</a:t>
            </a:r>
            <a:r>
              <a:rPr lang="fr-FR" kern="0" dirty="0" smtClean="0">
                <a:solidFill>
                  <a:srgbClr val="3C8C93"/>
                </a:solidFill>
              </a:rPr>
              <a:t> </a:t>
            </a:r>
            <a:r>
              <a:rPr lang="fr-FR" kern="0" dirty="0" err="1" smtClean="0">
                <a:solidFill>
                  <a:srgbClr val="3C8C93"/>
                </a:solidFill>
              </a:rPr>
              <a:t>between</a:t>
            </a:r>
            <a:endParaRPr lang="fr-FR" kern="0" dirty="0">
              <a:solidFill>
                <a:srgbClr val="3C8C93"/>
              </a:solidFill>
            </a:endParaRPr>
          </a:p>
          <a:p>
            <a:pPr marL="457200" lvl="1" indent="0">
              <a:buNone/>
            </a:pPr>
            <a:r>
              <a:rPr lang="fr-FR" kern="0" dirty="0" smtClean="0">
                <a:solidFill>
                  <a:srgbClr val="3C8C93"/>
                </a:solidFill>
              </a:rPr>
              <a:t>R&amp;D/</a:t>
            </a:r>
            <a:r>
              <a:rPr lang="fr-FR" kern="0" dirty="0" err="1" smtClean="0">
                <a:solidFill>
                  <a:srgbClr val="3C8C93"/>
                </a:solidFill>
              </a:rPr>
              <a:t>demonstrator</a:t>
            </a:r>
            <a:r>
              <a:rPr lang="fr-FR" kern="0" dirty="0" smtClean="0">
                <a:solidFill>
                  <a:srgbClr val="3C8C93"/>
                </a:solidFill>
              </a:rPr>
              <a:t> </a:t>
            </a:r>
            <a:r>
              <a:rPr lang="fr-FR" kern="0" dirty="0" err="1" smtClean="0">
                <a:solidFill>
                  <a:srgbClr val="3C8C93"/>
                </a:solidFill>
              </a:rPr>
              <a:t>magnets</a:t>
            </a:r>
            <a:endParaRPr lang="fr-FR" kern="0" dirty="0" smtClean="0">
              <a:solidFill>
                <a:srgbClr val="3C8C93"/>
              </a:solidFill>
            </a:endParaRPr>
          </a:p>
          <a:p>
            <a:pPr marL="457200" lvl="1" indent="0">
              <a:buNone/>
            </a:pPr>
            <a:r>
              <a:rPr lang="fr-FR" kern="0" dirty="0" smtClean="0">
                <a:solidFill>
                  <a:srgbClr val="3C8C93"/>
                </a:solidFill>
              </a:rPr>
              <a:t>and first Nb</a:t>
            </a:r>
            <a:r>
              <a:rPr lang="fr-FR" kern="0" baseline="-25000" dirty="0" smtClean="0">
                <a:solidFill>
                  <a:srgbClr val="3C8C93"/>
                </a:solidFill>
              </a:rPr>
              <a:t>3</a:t>
            </a:r>
            <a:r>
              <a:rPr lang="fr-FR" kern="0" dirty="0" smtClean="0">
                <a:solidFill>
                  <a:srgbClr val="3C8C93"/>
                </a:solidFill>
              </a:rPr>
              <a:t>Sn </a:t>
            </a:r>
            <a:r>
              <a:rPr lang="fr-FR" kern="0" dirty="0" err="1" smtClean="0">
                <a:solidFill>
                  <a:srgbClr val="3C8C93"/>
                </a:solidFill>
              </a:rPr>
              <a:t>magnets</a:t>
            </a:r>
            <a:endParaRPr lang="fr-FR" kern="0" dirty="0" smtClean="0">
              <a:solidFill>
                <a:srgbClr val="3C8C93"/>
              </a:solidFill>
            </a:endParaRPr>
          </a:p>
          <a:p>
            <a:pPr marL="457200" lvl="1" indent="0">
              <a:buNone/>
            </a:pPr>
            <a:r>
              <a:rPr lang="fr-FR" kern="0" dirty="0">
                <a:solidFill>
                  <a:srgbClr val="3C8C93"/>
                </a:solidFill>
              </a:rPr>
              <a:t>o</a:t>
            </a:r>
            <a:r>
              <a:rPr lang="fr-FR" kern="0" dirty="0" smtClean="0">
                <a:solidFill>
                  <a:srgbClr val="3C8C93"/>
                </a:solidFill>
              </a:rPr>
              <a:t>perating in </a:t>
            </a:r>
            <a:r>
              <a:rPr lang="fr-FR" kern="0" dirty="0" err="1" smtClean="0">
                <a:solidFill>
                  <a:srgbClr val="3C8C93"/>
                </a:solidFill>
              </a:rPr>
              <a:t>accelerators</a:t>
            </a:r>
            <a:endParaRPr lang="fr-FR" kern="0" dirty="0" smtClean="0">
              <a:solidFill>
                <a:srgbClr val="3C8C93"/>
              </a:solidFill>
            </a:endParaRPr>
          </a:p>
          <a:p>
            <a:pPr marL="457200" lvl="1" indent="0">
              <a:buNone/>
            </a:pPr>
            <a:r>
              <a:rPr lang="fr-FR" b="1" kern="0" dirty="0"/>
              <a:t>→ </a:t>
            </a:r>
            <a:r>
              <a:rPr lang="fr-FR" b="1" kern="0" dirty="0" err="1" smtClean="0"/>
              <a:t>Perfect</a:t>
            </a:r>
            <a:r>
              <a:rPr lang="fr-FR" b="1" kern="0" dirty="0" smtClean="0"/>
              <a:t> timing for </a:t>
            </a:r>
            <a:r>
              <a:rPr lang="fr-FR" b="1" kern="0" dirty="0" err="1" smtClean="0"/>
              <a:t>consolidating</a:t>
            </a:r>
            <a:endParaRPr lang="fr-FR" b="1" kern="0" dirty="0" smtClean="0"/>
          </a:p>
          <a:p>
            <a:pPr marL="457200" lvl="1" indent="0">
              <a:buNone/>
            </a:pPr>
            <a:r>
              <a:rPr lang="fr-FR" b="1" kern="0" dirty="0" smtClean="0"/>
              <a:t>the </a:t>
            </a:r>
            <a:r>
              <a:rPr lang="fr-FR" b="1" kern="0" dirty="0" err="1" smtClean="0"/>
              <a:t>huge</a:t>
            </a:r>
            <a:r>
              <a:rPr lang="fr-FR" b="1" kern="0" dirty="0" smtClean="0"/>
              <a:t> </a:t>
            </a:r>
            <a:r>
              <a:rPr lang="fr-FR" b="1" kern="0" dirty="0" err="1" smtClean="0"/>
              <a:t>amount</a:t>
            </a:r>
            <a:r>
              <a:rPr lang="fr-FR" b="1" kern="0" dirty="0" smtClean="0"/>
              <a:t> of R&amp;D </a:t>
            </a:r>
            <a:r>
              <a:rPr lang="fr-FR" b="1" kern="0" dirty="0" err="1" smtClean="0"/>
              <a:t>feeback</a:t>
            </a:r>
            <a:endParaRPr lang="fr-FR" b="1" kern="0" dirty="0" smtClean="0"/>
          </a:p>
          <a:p>
            <a:pPr marL="457200" lvl="1" indent="0">
              <a:buNone/>
            </a:pPr>
            <a:r>
              <a:rPr lang="fr-FR" b="1" kern="0" dirty="0" err="1" smtClean="0"/>
              <a:t>acquired</a:t>
            </a:r>
            <a:r>
              <a:rPr lang="fr-FR" b="1" kern="0" dirty="0" smtClean="0"/>
              <a:t> </a:t>
            </a:r>
            <a:r>
              <a:rPr lang="fr-FR" b="1" kern="0" dirty="0" err="1" smtClean="0"/>
              <a:t>worldwide</a:t>
            </a:r>
            <a:r>
              <a:rPr lang="fr-FR" b="1" kern="0" dirty="0" smtClean="0"/>
              <a:t>!</a:t>
            </a:r>
            <a:endParaRPr lang="fr-FR" b="1" kern="0" dirty="0"/>
          </a:p>
          <a:p>
            <a:pPr marL="457200" lvl="1" indent="0">
              <a:buNone/>
            </a:pPr>
            <a:r>
              <a:rPr lang="fr-FR" kern="0" dirty="0" smtClean="0">
                <a:solidFill>
                  <a:srgbClr val="3C8C93"/>
                </a:solidFill>
              </a:rPr>
              <a:t> </a:t>
            </a:r>
            <a:endParaRPr lang="fr-FR" kern="0" dirty="0" smtClean="0">
              <a:solidFill>
                <a:srgbClr val="3C8C93"/>
              </a:solidFill>
            </a:endParaRPr>
          </a:p>
          <a:p>
            <a:pPr lvl="1"/>
            <a:endParaRPr lang="fr-FR" kern="0" dirty="0" smtClean="0"/>
          </a:p>
          <a:p>
            <a:pPr lvl="1"/>
            <a:endParaRPr lang="fr-FR" kern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Why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4193704"/>
            <a:ext cx="6902949" cy="266429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157671"/>
            <a:ext cx="2902782" cy="92223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6956" y="1788894"/>
            <a:ext cx="2443362" cy="126667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 rot="16200000">
            <a:off x="7423299" y="5169828"/>
            <a:ext cx="3099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[</a:t>
            </a:r>
            <a:r>
              <a:rPr lang="fr-FR" sz="12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courtesy</a:t>
            </a:r>
            <a:r>
              <a:rPr lang="fr-FR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of F. </a:t>
            </a:r>
            <a:r>
              <a:rPr lang="fr-FR" sz="12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Bordry</a:t>
            </a:r>
            <a:r>
              <a:rPr lang="fr-FR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, L. </a:t>
            </a:r>
            <a:r>
              <a:rPr lang="fr-FR" sz="12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Bottura</a:t>
            </a:r>
            <a:r>
              <a:rPr lang="fr-FR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, G. de Rijk]</a:t>
            </a:r>
            <a:endParaRPr lang="fr-FR" sz="1200" i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9" name="Accolade fermante 8"/>
          <p:cNvSpPr/>
          <p:nvPr/>
        </p:nvSpPr>
        <p:spPr>
          <a:xfrm>
            <a:off x="5093494" y="1788894"/>
            <a:ext cx="279308" cy="2404810"/>
          </a:xfrm>
          <a:prstGeom prst="rightBrace">
            <a:avLst/>
          </a:prstGeom>
          <a:ln>
            <a:solidFill>
              <a:srgbClr val="3C8C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/>
          <p:cNvCxnSpPr/>
          <p:nvPr/>
        </p:nvCxnSpPr>
        <p:spPr>
          <a:xfrm>
            <a:off x="3611522" y="4716598"/>
            <a:ext cx="0" cy="187220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38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Intention of the workshop </a:t>
            </a:r>
            <a:r>
              <a:rPr lang="fr-FR" dirty="0" err="1" smtClean="0"/>
              <a:t>series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333399"/>
                </a:solidFill>
              </a:rPr>
              <a:t>This workshop </a:t>
            </a:r>
            <a:r>
              <a:rPr lang="en-US" sz="2400" i="1" dirty="0">
                <a:solidFill>
                  <a:srgbClr val="333399"/>
                </a:solidFill>
              </a:rPr>
              <a:t>series</a:t>
            </a:r>
            <a:r>
              <a:rPr lang="en-US" sz="2400" dirty="0">
                <a:solidFill>
                  <a:srgbClr val="333399"/>
                </a:solidFill>
              </a:rPr>
              <a:t> aims at sharing experience gained worldwide in the field of Nb</a:t>
            </a:r>
            <a:r>
              <a:rPr lang="en-US" sz="2400" baseline="-25000" dirty="0">
                <a:solidFill>
                  <a:srgbClr val="333399"/>
                </a:solidFill>
              </a:rPr>
              <a:t>3</a:t>
            </a:r>
            <a:r>
              <a:rPr lang="en-US" sz="2400" dirty="0">
                <a:solidFill>
                  <a:srgbClr val="333399"/>
                </a:solidFill>
              </a:rPr>
              <a:t>Sn conductor </a:t>
            </a:r>
            <a:r>
              <a:rPr lang="en-US" sz="2400" dirty="0" smtClean="0">
                <a:solidFill>
                  <a:srgbClr val="333399"/>
                </a:solidFill>
              </a:rPr>
              <a:t>characterization.</a:t>
            </a:r>
          </a:p>
          <a:p>
            <a:endParaRPr lang="en-US" sz="2400" dirty="0" smtClean="0">
              <a:solidFill>
                <a:srgbClr val="333399"/>
              </a:solidFill>
            </a:endParaRPr>
          </a:p>
          <a:p>
            <a:r>
              <a:rPr lang="en-US" sz="2400" dirty="0" smtClean="0">
                <a:solidFill>
                  <a:srgbClr val="3C8C93"/>
                </a:solidFill>
              </a:rPr>
              <a:t>At </a:t>
            </a:r>
            <a:r>
              <a:rPr lang="en-US" sz="2400" dirty="0">
                <a:solidFill>
                  <a:srgbClr val="3C8C93"/>
                </a:solidFill>
              </a:rPr>
              <a:t>the end of the </a:t>
            </a:r>
            <a:r>
              <a:rPr lang="en-US" sz="2400" dirty="0" smtClean="0">
                <a:solidFill>
                  <a:srgbClr val="3C8C93"/>
                </a:solidFill>
              </a:rPr>
              <a:t>series, </a:t>
            </a:r>
            <a:r>
              <a:rPr lang="en-US" sz="2400" dirty="0">
                <a:solidFill>
                  <a:srgbClr val="3C8C93"/>
                </a:solidFill>
              </a:rPr>
              <a:t>the idea is to set-up a </a:t>
            </a:r>
            <a:r>
              <a:rPr lang="en-US" sz="2400" b="1" dirty="0">
                <a:solidFill>
                  <a:srgbClr val="3C8C93"/>
                </a:solidFill>
              </a:rPr>
              <a:t>best practice manual </a:t>
            </a:r>
            <a:r>
              <a:rPr lang="en-US" sz="2400" dirty="0">
                <a:solidFill>
                  <a:srgbClr val="3C8C93"/>
                </a:solidFill>
              </a:rPr>
              <a:t>resulting from the discussions having taken place all along the </a:t>
            </a:r>
            <a:r>
              <a:rPr lang="en-US" sz="2400" dirty="0" smtClean="0">
                <a:solidFill>
                  <a:srgbClr val="3C8C93"/>
                </a:solidFill>
              </a:rPr>
              <a:t>workshops.</a:t>
            </a:r>
          </a:p>
          <a:p>
            <a:endParaRPr lang="en-US" sz="2400" dirty="0" smtClean="0">
              <a:solidFill>
                <a:srgbClr val="3C8C93"/>
              </a:solidFill>
            </a:endParaRPr>
          </a:p>
          <a:p>
            <a:r>
              <a:rPr lang="en-US" sz="2400" dirty="0" smtClean="0">
                <a:solidFill>
                  <a:srgbClr val="CC00CC"/>
                </a:solidFill>
              </a:rPr>
              <a:t>From </a:t>
            </a:r>
            <a:r>
              <a:rPr lang="en-US" sz="2400" dirty="0">
                <a:solidFill>
                  <a:srgbClr val="CC00CC"/>
                </a:solidFill>
              </a:rPr>
              <a:t>today, we can evaluate that 3 to 5 workshops could be necessary.</a:t>
            </a:r>
            <a:endParaRPr lang="fr-FR" sz="2400" dirty="0">
              <a:solidFill>
                <a:srgbClr val="CC00CC"/>
              </a:solidFill>
            </a:endParaRPr>
          </a:p>
          <a:p>
            <a:pPr marL="0" indent="0">
              <a:buNone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52906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err="1" smtClean="0"/>
              <a:t>Outline</a:t>
            </a:r>
            <a:endParaRPr lang="fr-FR" altLang="fr-FR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691680" y="1772817"/>
            <a:ext cx="7452320" cy="5085184"/>
          </a:xfrm>
        </p:spPr>
        <p:txBody>
          <a:bodyPr/>
          <a:lstStyle/>
          <a:p>
            <a:r>
              <a:rPr lang="fr-FR" altLang="fr-FR" dirty="0" err="1" smtClean="0">
                <a:solidFill>
                  <a:schemeClr val="bg1">
                    <a:lumMod val="85000"/>
                  </a:schemeClr>
                </a:solidFill>
              </a:rPr>
              <a:t>Why</a:t>
            </a:r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altLang="fr-FR" dirty="0" err="1" smtClean="0">
                <a:solidFill>
                  <a:schemeClr val="bg1">
                    <a:lumMod val="85000"/>
                  </a:schemeClr>
                </a:solidFill>
              </a:rPr>
              <a:t>this</a:t>
            </a:r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 workshop </a:t>
            </a:r>
            <a:r>
              <a:rPr lang="fr-FR" altLang="fr-FR" i="1" dirty="0" err="1" smtClean="0">
                <a:solidFill>
                  <a:schemeClr val="bg1">
                    <a:lumMod val="85000"/>
                  </a:schemeClr>
                </a:solidFill>
              </a:rPr>
              <a:t>series</a:t>
            </a:r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?</a:t>
            </a:r>
          </a:p>
          <a:p>
            <a:endParaRPr lang="fr-FR" altLang="fr-FR" dirty="0"/>
          </a:p>
          <a:p>
            <a:r>
              <a:rPr lang="fr-FR" altLang="fr-FR" dirty="0">
                <a:solidFill>
                  <a:srgbClr val="333399"/>
                </a:solidFill>
              </a:rPr>
              <a:t>Introduction to workshop </a:t>
            </a:r>
            <a:r>
              <a:rPr lang="fr-FR" altLang="fr-FR" baseline="30000" dirty="0" smtClean="0">
                <a:solidFill>
                  <a:srgbClr val="333399"/>
                </a:solidFill>
              </a:rPr>
              <a:t>#</a:t>
            </a:r>
            <a:r>
              <a:rPr lang="fr-FR" altLang="fr-FR" baseline="30000" dirty="0" smtClean="0">
                <a:solidFill>
                  <a:srgbClr val="333399"/>
                </a:solidFill>
              </a:rPr>
              <a:t>1</a:t>
            </a:r>
          </a:p>
          <a:p>
            <a:endParaRPr lang="fr-FR" altLang="fr-FR" dirty="0" smtClean="0"/>
          </a:p>
          <a:p>
            <a:r>
              <a:rPr lang="fr-FR" altLang="fr-FR" dirty="0" err="1" smtClean="0">
                <a:solidFill>
                  <a:schemeClr val="bg1">
                    <a:lumMod val="85000"/>
                  </a:schemeClr>
                </a:solidFill>
              </a:rPr>
              <a:t>Next</a:t>
            </a:r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altLang="fr-FR" dirty="0" err="1" smtClean="0">
                <a:solidFill>
                  <a:schemeClr val="bg1">
                    <a:lumMod val="85000"/>
                  </a:schemeClr>
                </a:solidFill>
              </a:rPr>
              <a:t>steps</a:t>
            </a:r>
            <a:endParaRPr lang="fr-FR" altLang="fr-FR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74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Organizing</a:t>
            </a:r>
            <a:r>
              <a:rPr lang="fr-FR" dirty="0" smtClean="0"/>
              <a:t> </a:t>
            </a:r>
            <a:r>
              <a:rPr lang="fr-FR" dirty="0" err="1" smtClean="0"/>
              <a:t>committee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accent2"/>
                </a:solidFill>
              </a:rPr>
              <a:t>Organization</a:t>
            </a:r>
            <a:endParaRPr lang="fr-FR" dirty="0" smtClean="0">
              <a:solidFill>
                <a:schemeClr val="accent2"/>
              </a:solidFill>
            </a:endParaRPr>
          </a:p>
          <a:p>
            <a:pPr lvl="1">
              <a:buClrTx/>
            </a:pPr>
            <a:r>
              <a:rPr lang="fr-FR" b="1" dirty="0" smtClean="0"/>
              <a:t>Cecile </a:t>
            </a:r>
            <a:r>
              <a:rPr lang="fr-FR" b="1" dirty="0" smtClean="0"/>
              <a:t>Noels </a:t>
            </a:r>
            <a:r>
              <a:rPr lang="fr-FR" dirty="0" smtClean="0"/>
              <a:t>@ CERN</a:t>
            </a:r>
          </a:p>
          <a:p>
            <a:pPr lvl="1">
              <a:buClrTx/>
            </a:pPr>
            <a:r>
              <a:rPr lang="fr-FR" dirty="0" smtClean="0"/>
              <a:t>Natacha </a:t>
            </a:r>
            <a:r>
              <a:rPr lang="fr-FR" dirty="0" err="1" smtClean="0"/>
              <a:t>Lomet</a:t>
            </a:r>
            <a:r>
              <a:rPr lang="fr-FR" dirty="0" smtClean="0"/>
              <a:t> @ CEA Paris-Saclay</a:t>
            </a:r>
          </a:p>
          <a:p>
            <a:pPr lvl="1"/>
            <a:endParaRPr lang="fr-FR" dirty="0"/>
          </a:p>
          <a:p>
            <a:r>
              <a:rPr lang="fr-FR" dirty="0" err="1" smtClean="0">
                <a:solidFill>
                  <a:srgbClr val="3C8C93"/>
                </a:solidFill>
              </a:rPr>
              <a:t>Logistics</a:t>
            </a:r>
            <a:r>
              <a:rPr lang="fr-FR" dirty="0" smtClean="0">
                <a:solidFill>
                  <a:srgbClr val="3C8C93"/>
                </a:solidFill>
              </a:rPr>
              <a:t>/support</a:t>
            </a:r>
          </a:p>
          <a:p>
            <a:pPr lvl="1">
              <a:buClrTx/>
            </a:pPr>
            <a:r>
              <a:rPr lang="fr-FR" dirty="0" smtClean="0">
                <a:solidFill>
                  <a:srgbClr val="3C8C93"/>
                </a:solidFill>
              </a:rPr>
              <a:t>Hi-</a:t>
            </a:r>
            <a:r>
              <a:rPr lang="fr-FR" dirty="0" err="1" smtClean="0">
                <a:solidFill>
                  <a:srgbClr val="3C8C93"/>
                </a:solidFill>
              </a:rPr>
              <a:t>Lumi</a:t>
            </a:r>
            <a:r>
              <a:rPr lang="fr-FR" dirty="0" smtClean="0">
                <a:solidFill>
                  <a:srgbClr val="3C8C93"/>
                </a:solidFill>
              </a:rPr>
              <a:t> </a:t>
            </a:r>
            <a:r>
              <a:rPr lang="fr-FR" dirty="0" smtClean="0">
                <a:solidFill>
                  <a:srgbClr val="3C8C93"/>
                </a:solidFill>
              </a:rPr>
              <a:t>collaboration</a:t>
            </a:r>
          </a:p>
          <a:p>
            <a:pPr lvl="1">
              <a:buClrTx/>
            </a:pPr>
            <a:r>
              <a:rPr lang="fr-FR" dirty="0" smtClean="0">
                <a:solidFill>
                  <a:srgbClr val="3C8C93"/>
                </a:solidFill>
              </a:rPr>
              <a:t>Luis </a:t>
            </a:r>
            <a:r>
              <a:rPr lang="fr-FR" dirty="0" smtClean="0">
                <a:solidFill>
                  <a:srgbClr val="3C8C93"/>
                </a:solidFill>
              </a:rPr>
              <a:t>Garcia and </a:t>
            </a:r>
            <a:r>
              <a:rPr lang="fr-FR" dirty="0" smtClean="0">
                <a:solidFill>
                  <a:srgbClr val="3C8C93"/>
                </a:solidFill>
              </a:rPr>
              <a:t>Fernand </a:t>
            </a:r>
            <a:r>
              <a:rPr lang="fr-FR" dirty="0" smtClean="0">
                <a:solidFill>
                  <a:srgbClr val="3C8C93"/>
                </a:solidFill>
              </a:rPr>
              <a:t>Toral @ </a:t>
            </a:r>
            <a:r>
              <a:rPr lang="fr-FR" dirty="0" smtClean="0">
                <a:solidFill>
                  <a:srgbClr val="3C8C93"/>
                </a:solidFill>
              </a:rPr>
              <a:t>CIEMAT</a:t>
            </a:r>
          </a:p>
          <a:p>
            <a:pPr lvl="1">
              <a:buClrTx/>
            </a:pPr>
            <a:r>
              <a:rPr lang="fr-FR" dirty="0" smtClean="0">
                <a:solidFill>
                  <a:srgbClr val="3C8C93"/>
                </a:solidFill>
              </a:rPr>
              <a:t>Pierre </a:t>
            </a:r>
            <a:r>
              <a:rPr lang="fr-FR" dirty="0" smtClean="0">
                <a:solidFill>
                  <a:srgbClr val="3C8C93"/>
                </a:solidFill>
              </a:rPr>
              <a:t>Védrine @ </a:t>
            </a:r>
            <a:r>
              <a:rPr lang="fr-FR" dirty="0" smtClean="0">
                <a:solidFill>
                  <a:srgbClr val="3C8C93"/>
                </a:solidFill>
              </a:rPr>
              <a:t>CEA Paris-Saclay</a:t>
            </a:r>
          </a:p>
          <a:p>
            <a:endParaRPr lang="fr-FR" dirty="0"/>
          </a:p>
          <a:p>
            <a:r>
              <a:rPr lang="fr-FR" dirty="0" smtClean="0">
                <a:solidFill>
                  <a:srgbClr val="CC00CC"/>
                </a:solidFill>
              </a:rPr>
              <a:t>Scientific </a:t>
            </a:r>
            <a:r>
              <a:rPr lang="fr-FR" dirty="0" err="1" smtClean="0">
                <a:solidFill>
                  <a:srgbClr val="CC00CC"/>
                </a:solidFill>
              </a:rPr>
              <a:t>committee</a:t>
            </a:r>
            <a:endParaRPr lang="fr-FR" dirty="0" smtClean="0">
              <a:solidFill>
                <a:srgbClr val="CC00CC"/>
              </a:solidFill>
            </a:endParaRPr>
          </a:p>
          <a:p>
            <a:pPr lvl="1">
              <a:buClrTx/>
            </a:pPr>
            <a:r>
              <a:rPr lang="fr-FR" dirty="0" smtClean="0">
                <a:solidFill>
                  <a:srgbClr val="CC00CC"/>
                </a:solidFill>
              </a:rPr>
              <a:t>Bernardo </a:t>
            </a:r>
            <a:r>
              <a:rPr lang="fr-FR" dirty="0" err="1" smtClean="0">
                <a:solidFill>
                  <a:srgbClr val="CC00CC"/>
                </a:solidFill>
              </a:rPr>
              <a:t>Bordini</a:t>
            </a:r>
            <a:r>
              <a:rPr lang="fr-FR" dirty="0" smtClean="0">
                <a:solidFill>
                  <a:srgbClr val="CC00CC"/>
                </a:solidFill>
              </a:rPr>
              <a:t>, Paolo </a:t>
            </a:r>
            <a:r>
              <a:rPr lang="fr-FR" dirty="0" err="1" smtClean="0">
                <a:solidFill>
                  <a:srgbClr val="CC00CC"/>
                </a:solidFill>
              </a:rPr>
              <a:t>Ferracin</a:t>
            </a:r>
            <a:r>
              <a:rPr lang="fr-FR" dirty="0" smtClean="0">
                <a:solidFill>
                  <a:srgbClr val="CC00CC"/>
                </a:solidFill>
              </a:rPr>
              <a:t>, Friedrich Lackner @ CERN</a:t>
            </a:r>
          </a:p>
          <a:p>
            <a:pPr lvl="1">
              <a:buClrTx/>
            </a:pPr>
            <a:r>
              <a:rPr lang="fr-FR" dirty="0" smtClean="0">
                <a:solidFill>
                  <a:srgbClr val="CC00CC"/>
                </a:solidFill>
              </a:rPr>
              <a:t>Maria Durante, Hélène Felice, Pierre Manil @ CEA Paris-Saclay</a:t>
            </a:r>
            <a:endParaRPr lang="fr-FR" dirty="0" smtClean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1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Useful</a:t>
            </a:r>
            <a:r>
              <a:rPr lang="fr-FR" dirty="0" smtClean="0"/>
              <a:t> documents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Agenda</a:t>
            </a:r>
          </a:p>
          <a:p>
            <a:endParaRPr lang="fr-FR" dirty="0"/>
          </a:p>
          <a:p>
            <a:r>
              <a:rPr lang="fr-FR" dirty="0" err="1" smtClean="0">
                <a:solidFill>
                  <a:schemeClr val="accent2"/>
                </a:solidFill>
              </a:rPr>
              <a:t>Letter</a:t>
            </a:r>
            <a:r>
              <a:rPr lang="fr-FR" dirty="0" smtClean="0">
                <a:solidFill>
                  <a:schemeClr val="accent2"/>
                </a:solidFill>
              </a:rPr>
              <a:t> of </a:t>
            </a:r>
            <a:r>
              <a:rPr lang="fr-FR" dirty="0" err="1" smtClean="0">
                <a:solidFill>
                  <a:schemeClr val="accent2"/>
                </a:solidFill>
              </a:rPr>
              <a:t>intent</a:t>
            </a:r>
            <a:endParaRPr lang="fr-FR" dirty="0">
              <a:solidFill>
                <a:schemeClr val="accent2"/>
              </a:solidFill>
            </a:endParaRPr>
          </a:p>
          <a:p>
            <a:endParaRPr lang="fr-FR" dirty="0"/>
          </a:p>
          <a:p>
            <a:r>
              <a:rPr lang="fr-FR" dirty="0" smtClean="0">
                <a:solidFill>
                  <a:srgbClr val="3C8C93"/>
                </a:solidFill>
              </a:rPr>
              <a:t>Guidelines for the </a:t>
            </a:r>
            <a:r>
              <a:rPr lang="fr-FR" dirty="0" err="1" smtClean="0">
                <a:solidFill>
                  <a:srgbClr val="3C8C93"/>
                </a:solidFill>
              </a:rPr>
              <a:t>presenters</a:t>
            </a:r>
            <a:endParaRPr lang="fr-FR" dirty="0" smtClean="0">
              <a:solidFill>
                <a:srgbClr val="3C8C93"/>
              </a:solidFill>
            </a:endParaRPr>
          </a:p>
          <a:p>
            <a:endParaRPr lang="fr-FR" dirty="0"/>
          </a:p>
          <a:p>
            <a:r>
              <a:rPr lang="fr-FR" dirty="0" smtClean="0">
                <a:solidFill>
                  <a:srgbClr val="CC00CC"/>
                </a:solidFill>
              </a:rPr>
              <a:t>List of participants</a:t>
            </a:r>
          </a:p>
          <a:p>
            <a:pPr lvl="1">
              <a:buClrTx/>
            </a:pPr>
            <a:r>
              <a:rPr lang="fr-FR" dirty="0" err="1" smtClean="0">
                <a:solidFill>
                  <a:srgbClr val="CC00CC"/>
                </a:solidFill>
              </a:rPr>
              <a:t>Including</a:t>
            </a:r>
            <a:r>
              <a:rPr lang="fr-FR" dirty="0" smtClean="0">
                <a:solidFill>
                  <a:srgbClr val="CC00CC"/>
                </a:solidFill>
              </a:rPr>
              <a:t> affiliation, contact, background and </a:t>
            </a:r>
            <a:r>
              <a:rPr lang="fr-FR" dirty="0" err="1" smtClean="0">
                <a:solidFill>
                  <a:srgbClr val="CC00CC"/>
                </a:solidFill>
              </a:rPr>
              <a:t>interest</a:t>
            </a:r>
            <a:endParaRPr lang="fr-FR" dirty="0" smtClean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06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47 participants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2420888"/>
            <a:ext cx="9274376" cy="5013176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2523372" y="3501008"/>
            <a:ext cx="360040" cy="3600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7" name="Ellipse 6"/>
          <p:cNvSpPr/>
          <p:nvPr/>
        </p:nvSpPr>
        <p:spPr>
          <a:xfrm>
            <a:off x="1443252" y="3812282"/>
            <a:ext cx="360040" cy="3600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7419916" y="3734941"/>
            <a:ext cx="360040" cy="3600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10" name="Ellipse 9"/>
          <p:cNvSpPr/>
          <p:nvPr/>
        </p:nvSpPr>
        <p:spPr>
          <a:xfrm>
            <a:off x="7923972" y="3731518"/>
            <a:ext cx="360040" cy="3600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1" name="Ellipse 10"/>
          <p:cNvSpPr/>
          <p:nvPr/>
        </p:nvSpPr>
        <p:spPr>
          <a:xfrm>
            <a:off x="4579200" y="3212975"/>
            <a:ext cx="608468" cy="62368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38</a:t>
            </a:r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3112964" y="1340768"/>
            <a:ext cx="3961060" cy="79243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fr-FR" sz="2000" dirty="0" smtClean="0">
                <a:solidFill>
                  <a:schemeClr val="accent2"/>
                </a:solidFill>
              </a:rPr>
              <a:t>CERN  </a:t>
            </a:r>
            <a:r>
              <a:rPr lang="fr-FR" sz="2000" dirty="0" smtClean="0">
                <a:solidFill>
                  <a:srgbClr val="3C8C93"/>
                </a:solidFill>
              </a:rPr>
              <a:t>CEA  </a:t>
            </a:r>
            <a:r>
              <a:rPr lang="fr-FR" sz="2000" dirty="0" smtClean="0">
                <a:solidFill>
                  <a:srgbClr val="CC00CC"/>
                </a:solidFill>
              </a:rPr>
              <a:t>INFN  </a:t>
            </a:r>
            <a:r>
              <a:rPr lang="fr-FR" sz="2000" dirty="0" smtClean="0">
                <a:solidFill>
                  <a:srgbClr val="8B8BD9"/>
                </a:solidFill>
              </a:rPr>
              <a:t>CIEMAT  </a:t>
            </a:r>
            <a:r>
              <a:rPr lang="fr-FR" sz="2000" dirty="0" smtClean="0"/>
              <a:t>ENEA  </a:t>
            </a:r>
            <a:r>
              <a:rPr lang="fr-FR" sz="2000" dirty="0" smtClean="0">
                <a:solidFill>
                  <a:schemeClr val="accent2"/>
                </a:solidFill>
              </a:rPr>
              <a:t>EFJ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000" dirty="0"/>
              <a:t> </a:t>
            </a:r>
            <a:r>
              <a:rPr lang="fr-FR" sz="2000" dirty="0" smtClean="0"/>
              <a:t> </a:t>
            </a:r>
            <a:r>
              <a:rPr lang="fr-FR" sz="2000" dirty="0" smtClean="0">
                <a:solidFill>
                  <a:schemeClr val="accent2"/>
                </a:solidFill>
              </a:rPr>
              <a:t>15</a:t>
            </a:r>
            <a:r>
              <a:rPr lang="fr-FR" sz="2000" dirty="0" smtClean="0"/>
              <a:t>        </a:t>
            </a:r>
            <a:r>
              <a:rPr lang="fr-FR" sz="2000" dirty="0" smtClean="0">
                <a:solidFill>
                  <a:srgbClr val="3C8C93"/>
                </a:solidFill>
              </a:rPr>
              <a:t>9</a:t>
            </a:r>
            <a:r>
              <a:rPr lang="fr-FR" sz="2000" dirty="0" smtClean="0"/>
              <a:t>       </a:t>
            </a:r>
            <a:r>
              <a:rPr lang="fr-FR" sz="2000" dirty="0" smtClean="0">
                <a:solidFill>
                  <a:srgbClr val="CC00CC"/>
                </a:solidFill>
              </a:rPr>
              <a:t>5</a:t>
            </a:r>
            <a:r>
              <a:rPr lang="fr-FR" sz="2000" dirty="0" smtClean="0"/>
              <a:t>            </a:t>
            </a:r>
            <a:r>
              <a:rPr lang="fr-FR" sz="2000" dirty="0" smtClean="0">
                <a:solidFill>
                  <a:srgbClr val="8B8BD9"/>
                </a:solidFill>
              </a:rPr>
              <a:t>4</a:t>
            </a:r>
            <a:r>
              <a:rPr lang="fr-FR" sz="2000" dirty="0" smtClean="0"/>
              <a:t>            2       </a:t>
            </a:r>
            <a:r>
              <a:rPr lang="fr-FR" sz="2000" dirty="0" smtClean="0">
                <a:solidFill>
                  <a:schemeClr val="accent2"/>
                </a:solidFill>
              </a:rPr>
              <a:t>1</a:t>
            </a:r>
          </a:p>
        </p:txBody>
      </p:sp>
      <p:cxnSp>
        <p:nvCxnSpPr>
          <p:cNvPr id="14" name="Connecteur droit 13"/>
          <p:cNvCxnSpPr>
            <a:endCxn id="11" idx="2"/>
          </p:cNvCxnSpPr>
          <p:nvPr/>
        </p:nvCxnSpPr>
        <p:spPr>
          <a:xfrm>
            <a:off x="3275856" y="1988840"/>
            <a:ext cx="1303344" cy="1535980"/>
          </a:xfrm>
          <a:prstGeom prst="line">
            <a:avLst/>
          </a:prstGeom>
          <a:ln>
            <a:solidFill>
              <a:srgbClr val="3C8C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endCxn id="11" idx="5"/>
          </p:cNvCxnSpPr>
          <p:nvPr/>
        </p:nvCxnSpPr>
        <p:spPr>
          <a:xfrm flipH="1">
            <a:off x="5098560" y="1988840"/>
            <a:ext cx="1784896" cy="1756487"/>
          </a:xfrm>
          <a:prstGeom prst="line">
            <a:avLst/>
          </a:prstGeom>
          <a:ln>
            <a:solidFill>
              <a:srgbClr val="3C8C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83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Topics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b="1" dirty="0" smtClean="0"/>
          </a:p>
          <a:p>
            <a:r>
              <a:rPr lang="en-US" sz="2000" b="1" dirty="0" smtClean="0">
                <a:solidFill>
                  <a:schemeClr val="accent2"/>
                </a:solidFill>
              </a:rPr>
              <a:t>Session </a:t>
            </a:r>
            <a:r>
              <a:rPr lang="en-US" sz="2000" b="1" dirty="0">
                <a:solidFill>
                  <a:schemeClr val="accent2"/>
                </a:solidFill>
              </a:rPr>
              <a:t>#1 | Introduction to the workshop </a:t>
            </a:r>
            <a:r>
              <a:rPr lang="en-US" sz="2000" b="1" dirty="0" smtClean="0">
                <a:solidFill>
                  <a:schemeClr val="accent2"/>
                </a:solidFill>
              </a:rPr>
              <a:t>series</a:t>
            </a:r>
          </a:p>
          <a:p>
            <a:endParaRPr lang="en-US" sz="2000" b="1" dirty="0" smtClean="0"/>
          </a:p>
          <a:p>
            <a:r>
              <a:rPr lang="en-US" sz="2000" b="1" dirty="0">
                <a:solidFill>
                  <a:srgbClr val="3C8C93"/>
                </a:solidFill>
              </a:rPr>
              <a:t>Session #2 | Mechanical characterization of impregnated </a:t>
            </a:r>
            <a:r>
              <a:rPr lang="en-US" sz="2000" b="1" dirty="0" smtClean="0">
                <a:solidFill>
                  <a:srgbClr val="3C8C93"/>
                </a:solidFill>
              </a:rPr>
              <a:t>conductor</a:t>
            </a:r>
            <a:r>
              <a:rPr lang="en-US" sz="2000" i="1" dirty="0" smtClean="0">
                <a:solidFill>
                  <a:srgbClr val="3C8C93"/>
                </a:solidFill>
              </a:rPr>
              <a:t> </a:t>
            </a:r>
            <a:r>
              <a:rPr lang="en-US" sz="1600" i="1" dirty="0" smtClean="0">
                <a:solidFill>
                  <a:srgbClr val="3C8C93"/>
                </a:solidFill>
              </a:rPr>
              <a:t>Session chairs</a:t>
            </a:r>
            <a:r>
              <a:rPr lang="en-US" sz="1600" i="1" dirty="0">
                <a:solidFill>
                  <a:srgbClr val="3C8C93"/>
                </a:solidFill>
              </a:rPr>
              <a:t>: Paolo </a:t>
            </a:r>
            <a:r>
              <a:rPr lang="en-US" sz="1600" i="1" dirty="0" err="1">
                <a:solidFill>
                  <a:srgbClr val="3C8C93"/>
                </a:solidFill>
              </a:rPr>
              <a:t>Ferracin</a:t>
            </a:r>
            <a:r>
              <a:rPr lang="en-US" sz="1600" i="1" dirty="0">
                <a:solidFill>
                  <a:srgbClr val="3C8C93"/>
                </a:solidFill>
              </a:rPr>
              <a:t>, Friedrich </a:t>
            </a:r>
            <a:r>
              <a:rPr lang="en-US" sz="1600" i="1" dirty="0" smtClean="0">
                <a:solidFill>
                  <a:srgbClr val="3C8C93"/>
                </a:solidFill>
              </a:rPr>
              <a:t>Lackner</a:t>
            </a:r>
          </a:p>
          <a:p>
            <a:endParaRPr lang="fr-FR" sz="2000" dirty="0"/>
          </a:p>
          <a:p>
            <a:r>
              <a:rPr lang="en-US" sz="2000" b="1" dirty="0">
                <a:solidFill>
                  <a:srgbClr val="CC00CC"/>
                </a:solidFill>
              </a:rPr>
              <a:t>Session #3 | Dimensional changes during heat </a:t>
            </a:r>
            <a:r>
              <a:rPr lang="en-US" sz="2000" b="1" dirty="0" smtClean="0">
                <a:solidFill>
                  <a:srgbClr val="CC00CC"/>
                </a:solidFill>
              </a:rPr>
              <a:t>treatment</a:t>
            </a:r>
          </a:p>
          <a:p>
            <a:pPr marL="0" indent="0">
              <a:buNone/>
            </a:pPr>
            <a:r>
              <a:rPr lang="en-US" sz="1600" i="1" dirty="0" smtClean="0">
                <a:solidFill>
                  <a:srgbClr val="CC00CC"/>
                </a:solidFill>
              </a:rPr>
              <a:t>        Session </a:t>
            </a:r>
            <a:r>
              <a:rPr lang="en-US" sz="1600" i="1" dirty="0">
                <a:solidFill>
                  <a:srgbClr val="CC00CC"/>
                </a:solidFill>
              </a:rPr>
              <a:t>chairs: </a:t>
            </a:r>
            <a:r>
              <a:rPr lang="en-US" sz="1600" i="1" dirty="0" smtClean="0">
                <a:solidFill>
                  <a:srgbClr val="CC00CC"/>
                </a:solidFill>
              </a:rPr>
              <a:t>Hélène </a:t>
            </a:r>
            <a:r>
              <a:rPr lang="en-US" sz="1600" i="1" dirty="0">
                <a:solidFill>
                  <a:srgbClr val="CC00CC"/>
                </a:solidFill>
              </a:rPr>
              <a:t>Felice, Bernardo </a:t>
            </a:r>
            <a:r>
              <a:rPr lang="en-US" sz="1600" i="1" dirty="0" err="1" smtClean="0">
                <a:solidFill>
                  <a:srgbClr val="CC00CC"/>
                </a:solidFill>
              </a:rPr>
              <a:t>Bordini</a:t>
            </a:r>
            <a:endParaRPr lang="en-US" sz="1600" i="1" dirty="0" smtClean="0">
              <a:solidFill>
                <a:srgbClr val="CC00CC"/>
              </a:solidFill>
            </a:endParaRPr>
          </a:p>
          <a:p>
            <a:pPr marL="0" indent="0">
              <a:buNone/>
            </a:pPr>
            <a:endParaRPr lang="fr-FR" sz="2000" dirty="0"/>
          </a:p>
          <a:p>
            <a:r>
              <a:rPr lang="en-US" sz="2000" b="1" dirty="0">
                <a:solidFill>
                  <a:srgbClr val="8B8BD9"/>
                </a:solidFill>
              </a:rPr>
              <a:t>Session </a:t>
            </a:r>
            <a:r>
              <a:rPr lang="en-US" sz="2000" b="1" dirty="0" smtClean="0">
                <a:solidFill>
                  <a:srgbClr val="8B8BD9"/>
                </a:solidFill>
              </a:rPr>
              <a:t>#4 | Wrap-up and close out</a:t>
            </a:r>
            <a:endParaRPr lang="fr-FR" sz="2000" dirty="0">
              <a:solidFill>
                <a:srgbClr val="8B8BD9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40152" y="1628800"/>
            <a:ext cx="720080" cy="432048"/>
          </a:xfrm>
          <a:prstGeom prst="rect">
            <a:avLst/>
          </a:prstGeom>
          <a:noFill/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771800" y="4365104"/>
            <a:ext cx="1008112" cy="432048"/>
          </a:xfrm>
          <a:prstGeom prst="rect">
            <a:avLst/>
          </a:prstGeom>
          <a:noFill/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770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Guidelines to the </a:t>
            </a:r>
            <a:r>
              <a:rPr lang="fr-FR" dirty="0" err="1" smtClean="0"/>
              <a:t>presenters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>
                <a:solidFill>
                  <a:schemeClr val="accent2"/>
                </a:solidFill>
              </a:rPr>
              <a:t>Besides the scientific results that you wish to present, please keep significant time to present the experimental </a:t>
            </a:r>
            <a:r>
              <a:rPr lang="en-US" sz="2400" b="1" dirty="0">
                <a:solidFill>
                  <a:schemeClr val="accent2"/>
                </a:solidFill>
              </a:rPr>
              <a:t>setups and procedures</a:t>
            </a:r>
            <a:r>
              <a:rPr lang="en-US" sz="2400" dirty="0" smtClean="0">
                <a:solidFill>
                  <a:schemeClr val="accent2"/>
                </a:solidFill>
              </a:rPr>
              <a:t>.</a:t>
            </a:r>
          </a:p>
          <a:p>
            <a:pPr lvl="0"/>
            <a:endParaRPr lang="fr-FR" sz="2400" dirty="0"/>
          </a:p>
          <a:p>
            <a:pPr lvl="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Do not hesitate to present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negative or partial results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if you think they can bring constructive input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lvl="0"/>
            <a:endParaRPr lang="fr-FR" sz="2400" dirty="0"/>
          </a:p>
          <a:p>
            <a:pPr lvl="0"/>
            <a:r>
              <a:rPr lang="en-US" sz="2400" dirty="0">
                <a:solidFill>
                  <a:srgbClr val="CC00CC"/>
                </a:solidFill>
              </a:rPr>
              <a:t>Please take some time at the end of your talk to conclude on the problems and success encountered and try to draw conclusions (even negative) that could </a:t>
            </a:r>
            <a:r>
              <a:rPr lang="en-US" sz="2400" b="1" dirty="0">
                <a:solidFill>
                  <a:srgbClr val="CC00CC"/>
                </a:solidFill>
              </a:rPr>
              <a:t>serve the whole community</a:t>
            </a:r>
            <a:r>
              <a:rPr lang="en-US" sz="2400" dirty="0">
                <a:solidFill>
                  <a:srgbClr val="CC00CC"/>
                </a:solidFill>
              </a:rPr>
              <a:t> rather than sticking to the specificities of a particular project.</a:t>
            </a:r>
            <a:endParaRPr lang="fr-FR" sz="2400" dirty="0">
              <a:solidFill>
                <a:srgbClr val="CC00CC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325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Guidelines to the </a:t>
            </a:r>
            <a:r>
              <a:rPr lang="fr-FR" dirty="0" err="1" smtClean="0"/>
              <a:t>attendees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fr-FR" sz="2400" dirty="0" smtClean="0">
              <a:solidFill>
                <a:schemeClr val="accent2"/>
              </a:solidFill>
            </a:endParaRPr>
          </a:p>
          <a:p>
            <a:pPr lvl="0"/>
            <a:r>
              <a:rPr lang="fr-FR" sz="2400" dirty="0" err="1" smtClean="0">
                <a:solidFill>
                  <a:schemeClr val="accent2"/>
                </a:solidFill>
              </a:rPr>
              <a:t>Ask</a:t>
            </a:r>
            <a:r>
              <a:rPr lang="fr-FR" sz="2400" dirty="0" smtClean="0">
                <a:solidFill>
                  <a:schemeClr val="accent2"/>
                </a:solidFill>
              </a:rPr>
              <a:t> </a:t>
            </a:r>
            <a:r>
              <a:rPr lang="fr-FR" sz="2400" dirty="0" smtClean="0">
                <a:solidFill>
                  <a:schemeClr val="accent2"/>
                </a:solidFill>
              </a:rPr>
              <a:t>questions ;-)</a:t>
            </a:r>
            <a:endParaRPr lang="fr-FR" dirty="0"/>
          </a:p>
          <a:p>
            <a:pPr marL="0" lvl="0" indent="0">
              <a:buNone/>
            </a:pPr>
            <a:endParaRPr lang="fr-FR" sz="2400" dirty="0" smtClean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8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err="1" smtClean="0"/>
              <a:t>Outline</a:t>
            </a:r>
            <a:endParaRPr lang="fr-FR" altLang="fr-FR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691680" y="1772817"/>
            <a:ext cx="7452320" cy="5085184"/>
          </a:xfrm>
        </p:spPr>
        <p:txBody>
          <a:bodyPr/>
          <a:lstStyle/>
          <a:p>
            <a:r>
              <a:rPr lang="fr-FR" altLang="fr-FR" dirty="0" err="1" smtClean="0"/>
              <a:t>Why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this</a:t>
            </a:r>
            <a:r>
              <a:rPr lang="fr-FR" altLang="fr-FR" dirty="0" smtClean="0"/>
              <a:t> workshop </a:t>
            </a:r>
            <a:r>
              <a:rPr lang="fr-FR" altLang="fr-FR" i="1" dirty="0" err="1" smtClean="0"/>
              <a:t>series</a:t>
            </a:r>
            <a:r>
              <a:rPr lang="fr-FR" altLang="fr-FR" dirty="0" smtClean="0"/>
              <a:t>?</a:t>
            </a:r>
          </a:p>
          <a:p>
            <a:endParaRPr lang="fr-FR" altLang="fr-FR" dirty="0"/>
          </a:p>
          <a:p>
            <a:r>
              <a:rPr lang="fr-FR" altLang="fr-FR" dirty="0" smtClean="0">
                <a:solidFill>
                  <a:srgbClr val="333399"/>
                </a:solidFill>
              </a:rPr>
              <a:t>Introduction to w</a:t>
            </a:r>
            <a:r>
              <a:rPr lang="fr-FR" altLang="fr-FR" dirty="0" smtClean="0">
                <a:solidFill>
                  <a:srgbClr val="333399"/>
                </a:solidFill>
              </a:rPr>
              <a:t>orkshop</a:t>
            </a:r>
            <a:r>
              <a:rPr lang="fr-FR" altLang="fr-FR" baseline="30000" dirty="0" smtClean="0">
                <a:solidFill>
                  <a:srgbClr val="333399"/>
                </a:solidFill>
              </a:rPr>
              <a:t> </a:t>
            </a:r>
            <a:r>
              <a:rPr lang="fr-FR" altLang="fr-FR" baseline="30000" dirty="0" smtClean="0">
                <a:solidFill>
                  <a:srgbClr val="333399"/>
                </a:solidFill>
              </a:rPr>
              <a:t>#1</a:t>
            </a:r>
          </a:p>
          <a:p>
            <a:endParaRPr lang="fr-FR" altLang="fr-FR" dirty="0" smtClean="0"/>
          </a:p>
          <a:p>
            <a:r>
              <a:rPr lang="fr-FR" altLang="fr-FR" dirty="0" err="1" smtClean="0">
                <a:solidFill>
                  <a:srgbClr val="3C8C93"/>
                </a:solidFill>
              </a:rPr>
              <a:t>Next</a:t>
            </a:r>
            <a:r>
              <a:rPr lang="fr-FR" altLang="fr-FR" dirty="0" smtClean="0">
                <a:solidFill>
                  <a:srgbClr val="3C8C93"/>
                </a:solidFill>
              </a:rPr>
              <a:t> </a:t>
            </a:r>
            <a:r>
              <a:rPr lang="fr-FR" altLang="fr-FR" dirty="0" err="1" smtClean="0">
                <a:solidFill>
                  <a:srgbClr val="3C8C93"/>
                </a:solidFill>
              </a:rPr>
              <a:t>steps</a:t>
            </a:r>
            <a:endParaRPr lang="fr-FR" altLang="fr-FR" dirty="0" smtClean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68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err="1" smtClean="0"/>
              <a:t>Outline</a:t>
            </a:r>
            <a:endParaRPr lang="fr-FR" altLang="fr-FR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691680" y="1772817"/>
            <a:ext cx="7452320" cy="5085184"/>
          </a:xfrm>
        </p:spPr>
        <p:txBody>
          <a:bodyPr/>
          <a:lstStyle/>
          <a:p>
            <a:r>
              <a:rPr lang="fr-FR" altLang="fr-FR" dirty="0" err="1" smtClean="0">
                <a:solidFill>
                  <a:schemeClr val="bg1">
                    <a:lumMod val="85000"/>
                  </a:schemeClr>
                </a:solidFill>
              </a:rPr>
              <a:t>Why</a:t>
            </a:r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altLang="fr-FR" dirty="0" err="1" smtClean="0">
                <a:solidFill>
                  <a:schemeClr val="bg1">
                    <a:lumMod val="85000"/>
                  </a:schemeClr>
                </a:solidFill>
              </a:rPr>
              <a:t>this</a:t>
            </a:r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 workshop </a:t>
            </a:r>
            <a:r>
              <a:rPr lang="fr-FR" altLang="fr-FR" i="1" dirty="0" err="1" smtClean="0">
                <a:solidFill>
                  <a:schemeClr val="bg1">
                    <a:lumMod val="85000"/>
                  </a:schemeClr>
                </a:solidFill>
              </a:rPr>
              <a:t>series</a:t>
            </a:r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?</a:t>
            </a:r>
          </a:p>
          <a:p>
            <a:endParaRPr lang="fr-FR" altLang="fr-FR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altLang="fr-FR" dirty="0">
                <a:solidFill>
                  <a:schemeClr val="bg1">
                    <a:lumMod val="85000"/>
                  </a:schemeClr>
                </a:solidFill>
              </a:rPr>
              <a:t>Introduction to workshop </a:t>
            </a:r>
            <a:r>
              <a:rPr lang="fr-FR" altLang="fr-FR" baseline="30000" dirty="0" smtClean="0">
                <a:solidFill>
                  <a:schemeClr val="bg1">
                    <a:lumMod val="85000"/>
                  </a:schemeClr>
                </a:solidFill>
              </a:rPr>
              <a:t>#</a:t>
            </a:r>
            <a:r>
              <a:rPr lang="fr-FR" altLang="fr-FR" baseline="30000" dirty="0" smtClean="0">
                <a:solidFill>
                  <a:schemeClr val="bg1">
                    <a:lumMod val="85000"/>
                  </a:schemeClr>
                </a:solidFill>
              </a:rPr>
              <a:t>1</a:t>
            </a:r>
          </a:p>
          <a:p>
            <a:endParaRPr lang="fr-FR" altLang="fr-FR" dirty="0" smtClean="0"/>
          </a:p>
          <a:p>
            <a:r>
              <a:rPr lang="fr-FR" altLang="fr-FR" dirty="0" err="1" smtClean="0">
                <a:solidFill>
                  <a:srgbClr val="3C8C93"/>
                </a:solidFill>
              </a:rPr>
              <a:t>Next</a:t>
            </a:r>
            <a:r>
              <a:rPr lang="fr-FR" altLang="fr-FR" dirty="0" smtClean="0">
                <a:solidFill>
                  <a:srgbClr val="3C8C93"/>
                </a:solidFill>
              </a:rPr>
              <a:t> </a:t>
            </a:r>
            <a:r>
              <a:rPr lang="fr-FR" altLang="fr-FR" dirty="0" err="1" smtClean="0">
                <a:solidFill>
                  <a:srgbClr val="3C8C93"/>
                </a:solidFill>
              </a:rPr>
              <a:t>steps</a:t>
            </a:r>
            <a:endParaRPr lang="fr-FR" altLang="fr-FR" dirty="0" smtClean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9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Proceedings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1" dirty="0" smtClean="0">
                <a:solidFill>
                  <a:schemeClr val="accent2"/>
                </a:solidFill>
              </a:rPr>
              <a:t>The </a:t>
            </a:r>
            <a:r>
              <a:rPr lang="en-US" sz="2400" b="1" dirty="0">
                <a:solidFill>
                  <a:schemeClr val="accent2"/>
                </a:solidFill>
              </a:rPr>
              <a:t>idea is to come out with </a:t>
            </a:r>
            <a:r>
              <a:rPr lang="en-US" sz="2400" b="1" dirty="0" smtClean="0">
                <a:solidFill>
                  <a:schemeClr val="accent2"/>
                </a:solidFill>
              </a:rPr>
              <a:t>proceedings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highlighting </a:t>
            </a:r>
            <a:r>
              <a:rPr lang="en-US" sz="2400" dirty="0">
                <a:solidFill>
                  <a:schemeClr val="accent2"/>
                </a:solidFill>
              </a:rPr>
              <a:t>the common/diverging conclusions arising from the presentations and discussions in each session</a:t>
            </a:r>
            <a:r>
              <a:rPr lang="en-US" sz="2400" dirty="0" smtClean="0">
                <a:solidFill>
                  <a:schemeClr val="accent2"/>
                </a:solidFill>
              </a:rPr>
              <a:t>.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These proceedings will not be a list of abstracts or </a:t>
            </a:r>
            <a:r>
              <a:rPr lang="en-US" sz="2400" dirty="0" smtClean="0">
                <a:solidFill>
                  <a:schemeClr val="accent2"/>
                </a:solidFill>
              </a:rPr>
              <a:t>papers</a:t>
            </a:r>
            <a:r>
              <a:rPr lang="en-US" sz="2400" dirty="0" smtClean="0">
                <a:solidFill>
                  <a:schemeClr val="accent2"/>
                </a:solidFill>
              </a:rPr>
              <a:t>.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They will be short (approx. 2 pages per session).</a:t>
            </a:r>
            <a:endParaRPr lang="fr-FR" sz="2400" dirty="0">
              <a:solidFill>
                <a:schemeClr val="accent2"/>
              </a:solidFill>
            </a:endParaRPr>
          </a:p>
          <a:p>
            <a:endParaRPr lang="en-US" sz="2400" dirty="0" smtClean="0">
              <a:solidFill>
                <a:schemeClr val="accent2"/>
              </a:solidFill>
            </a:endParaRPr>
          </a:p>
          <a:p>
            <a:r>
              <a:rPr lang="en-US" sz="2400" dirty="0" smtClean="0">
                <a:solidFill>
                  <a:srgbClr val="3C8C93"/>
                </a:solidFill>
              </a:rPr>
              <a:t>Following </a:t>
            </a:r>
            <a:r>
              <a:rPr lang="en-US" sz="2400" dirty="0">
                <a:solidFill>
                  <a:srgbClr val="3C8C93"/>
                </a:solidFill>
              </a:rPr>
              <a:t>the workshop, the scientific committee and chairmen will edit the proceedings of each </a:t>
            </a:r>
            <a:r>
              <a:rPr lang="en-US" sz="2400" dirty="0" smtClean="0">
                <a:solidFill>
                  <a:srgbClr val="3C8C93"/>
                </a:solidFill>
              </a:rPr>
              <a:t>session.</a:t>
            </a:r>
          </a:p>
          <a:p>
            <a:pPr lvl="0"/>
            <a:r>
              <a:rPr lang="en-US" sz="2400" dirty="0" smtClean="0">
                <a:solidFill>
                  <a:srgbClr val="3C8C93"/>
                </a:solidFill>
              </a:rPr>
              <a:t>The </a:t>
            </a:r>
            <a:r>
              <a:rPr lang="en-US" sz="2400" dirty="0">
                <a:solidFill>
                  <a:srgbClr val="3C8C93"/>
                </a:solidFill>
              </a:rPr>
              <a:t>proceedings will be reviewed by all the presenters before being </a:t>
            </a:r>
            <a:r>
              <a:rPr lang="en-US" sz="2400" dirty="0" smtClean="0">
                <a:solidFill>
                  <a:srgbClr val="3C8C93"/>
                </a:solidFill>
              </a:rPr>
              <a:t>shared and open for comments.</a:t>
            </a:r>
            <a:endParaRPr lang="fr-FR" sz="2400" dirty="0">
              <a:solidFill>
                <a:srgbClr val="3C8C93"/>
              </a:solidFill>
            </a:endParaRPr>
          </a:p>
          <a:p>
            <a:pPr lvl="0"/>
            <a:r>
              <a:rPr lang="en-US" sz="2400" dirty="0">
                <a:solidFill>
                  <a:srgbClr val="3C8C93"/>
                </a:solidFill>
              </a:rPr>
              <a:t>Unless specific request, the proceedings will be made public</a:t>
            </a:r>
            <a:r>
              <a:rPr lang="en-US" sz="2400" dirty="0">
                <a:solidFill>
                  <a:srgbClr val="333399"/>
                </a:solidFill>
              </a:rPr>
              <a:t>.</a:t>
            </a:r>
            <a:endParaRPr lang="fr-FR" sz="2400" dirty="0">
              <a:solidFill>
                <a:srgbClr val="333399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547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worshop</a:t>
            </a:r>
            <a:r>
              <a:rPr lang="fr-FR" dirty="0" smtClean="0"/>
              <a:t>(s</a:t>
            </a:r>
            <a:r>
              <a:rPr lang="fr-FR" dirty="0" smtClean="0"/>
              <a:t>)?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2400" dirty="0" smtClean="0">
                <a:solidFill>
                  <a:srgbClr val="333399"/>
                </a:solidFill>
              </a:rPr>
              <a:t>Will</a:t>
            </a:r>
            <a:r>
              <a:rPr lang="fr-FR" sz="2400" dirty="0" smtClean="0">
                <a:solidFill>
                  <a:srgbClr val="333399"/>
                </a:solidFill>
              </a:rPr>
              <a:t> </a:t>
            </a:r>
            <a:r>
              <a:rPr lang="fr-FR" sz="2400" dirty="0" err="1" smtClean="0">
                <a:solidFill>
                  <a:srgbClr val="333399"/>
                </a:solidFill>
              </a:rPr>
              <a:t>be</a:t>
            </a:r>
            <a:r>
              <a:rPr lang="fr-FR" sz="2400" dirty="0" smtClean="0">
                <a:solidFill>
                  <a:srgbClr val="333399"/>
                </a:solidFill>
              </a:rPr>
              <a:t> </a:t>
            </a:r>
            <a:r>
              <a:rPr lang="fr-FR" sz="2400" dirty="0" err="1" smtClean="0">
                <a:solidFill>
                  <a:srgbClr val="333399"/>
                </a:solidFill>
              </a:rPr>
              <a:t>discussed</a:t>
            </a:r>
            <a:r>
              <a:rPr lang="fr-FR" sz="2400" dirty="0" smtClean="0">
                <a:solidFill>
                  <a:srgbClr val="333399"/>
                </a:solidFill>
              </a:rPr>
              <a:t> in the wrap-up session:</a:t>
            </a:r>
          </a:p>
          <a:p>
            <a:pPr lvl="1"/>
            <a:r>
              <a:rPr lang="fr-FR" sz="1600" dirty="0" err="1" smtClean="0">
                <a:solidFill>
                  <a:srgbClr val="333399"/>
                </a:solidFill>
              </a:rPr>
              <a:t>Next</a:t>
            </a:r>
            <a:r>
              <a:rPr lang="fr-FR" sz="1600" dirty="0" smtClean="0">
                <a:solidFill>
                  <a:srgbClr val="333399"/>
                </a:solidFill>
              </a:rPr>
              <a:t> topics</a:t>
            </a:r>
            <a:endParaRPr lang="fr-FR" sz="1600" dirty="0">
              <a:solidFill>
                <a:srgbClr val="333399"/>
              </a:solidFill>
            </a:endParaRPr>
          </a:p>
          <a:p>
            <a:pPr lvl="1"/>
            <a:r>
              <a:rPr lang="fr-FR" sz="1600" dirty="0" smtClean="0">
                <a:solidFill>
                  <a:srgbClr val="333399"/>
                </a:solidFill>
              </a:rPr>
              <a:t>Workshop </a:t>
            </a:r>
            <a:r>
              <a:rPr lang="fr-FR" sz="1600" dirty="0" err="1" smtClean="0">
                <a:solidFill>
                  <a:srgbClr val="333399"/>
                </a:solidFill>
              </a:rPr>
              <a:t>regularity</a:t>
            </a:r>
            <a:r>
              <a:rPr lang="fr-FR" sz="1600" dirty="0" smtClean="0">
                <a:solidFill>
                  <a:srgbClr val="333399"/>
                </a:solidFill>
              </a:rPr>
              <a:t>/location</a:t>
            </a:r>
            <a:endParaRPr lang="fr-FR" sz="1600" dirty="0" smtClean="0">
              <a:solidFill>
                <a:srgbClr val="333399"/>
              </a:solidFill>
            </a:endParaRPr>
          </a:p>
          <a:p>
            <a:pPr lvl="1"/>
            <a:r>
              <a:rPr lang="fr-FR" sz="1600" dirty="0" smtClean="0">
                <a:solidFill>
                  <a:srgbClr val="333399"/>
                </a:solidFill>
              </a:rPr>
              <a:t>Method to set a b</a:t>
            </a:r>
            <a:r>
              <a:rPr lang="fr-FR" sz="1600" dirty="0" smtClean="0">
                <a:solidFill>
                  <a:srgbClr val="333399"/>
                </a:solidFill>
              </a:rPr>
              <a:t>est practice </a:t>
            </a:r>
            <a:r>
              <a:rPr lang="fr-FR" sz="1600" dirty="0" err="1" smtClean="0">
                <a:solidFill>
                  <a:srgbClr val="333399"/>
                </a:solidFill>
              </a:rPr>
              <a:t>manual</a:t>
            </a:r>
            <a:endParaRPr lang="fr-FR" sz="1600" dirty="0" smtClean="0">
              <a:solidFill>
                <a:srgbClr val="333399"/>
              </a:solidFill>
            </a:endParaRPr>
          </a:p>
          <a:p>
            <a:pPr lvl="1"/>
            <a:r>
              <a:rPr lang="fr-FR" sz="1600" dirty="0" err="1" smtClean="0">
                <a:solidFill>
                  <a:srgbClr val="333399"/>
                </a:solidFill>
              </a:rPr>
              <a:t>Coordinated</a:t>
            </a:r>
            <a:r>
              <a:rPr lang="fr-FR" sz="1600" dirty="0" smtClean="0">
                <a:solidFill>
                  <a:srgbClr val="333399"/>
                </a:solidFill>
              </a:rPr>
              <a:t> </a:t>
            </a:r>
            <a:r>
              <a:rPr lang="fr-FR" sz="1600" dirty="0" err="1" smtClean="0">
                <a:solidFill>
                  <a:srgbClr val="333399"/>
                </a:solidFill>
              </a:rPr>
              <a:t>research</a:t>
            </a:r>
            <a:r>
              <a:rPr lang="fr-FR" sz="1600" dirty="0" smtClean="0">
                <a:solidFill>
                  <a:srgbClr val="333399"/>
                </a:solidFill>
              </a:rPr>
              <a:t> programs?</a:t>
            </a:r>
          </a:p>
          <a:p>
            <a:pPr lvl="0"/>
            <a:endParaRPr lang="fr-FR" sz="2400" dirty="0"/>
          </a:p>
          <a:p>
            <a:pPr lvl="0"/>
            <a:r>
              <a:rPr lang="fr-FR" sz="2400" dirty="0" smtClean="0">
                <a:solidFill>
                  <a:srgbClr val="CC00CC"/>
                </a:solidFill>
              </a:rPr>
              <a:t>So </a:t>
            </a:r>
            <a:r>
              <a:rPr lang="fr-FR" sz="2400" dirty="0" err="1" smtClean="0">
                <a:solidFill>
                  <a:srgbClr val="CC00CC"/>
                </a:solidFill>
              </a:rPr>
              <a:t>please</a:t>
            </a:r>
            <a:r>
              <a:rPr lang="fr-FR" sz="2400" dirty="0" smtClean="0">
                <a:solidFill>
                  <a:srgbClr val="CC00CC"/>
                </a:solidFill>
              </a:rPr>
              <a:t> </a:t>
            </a:r>
            <a:r>
              <a:rPr lang="fr-FR" sz="2400" dirty="0" err="1" smtClean="0">
                <a:solidFill>
                  <a:srgbClr val="CC00CC"/>
                </a:solidFill>
              </a:rPr>
              <a:t>stay</a:t>
            </a:r>
            <a:r>
              <a:rPr lang="fr-FR" sz="2400" dirty="0" smtClean="0">
                <a:solidFill>
                  <a:srgbClr val="CC00CC"/>
                </a:solidFill>
              </a:rPr>
              <a:t> </a:t>
            </a:r>
            <a:r>
              <a:rPr lang="fr-FR" sz="2400" dirty="0" err="1" smtClean="0">
                <a:solidFill>
                  <a:srgbClr val="CC00CC"/>
                </a:solidFill>
              </a:rPr>
              <a:t>with</a:t>
            </a:r>
            <a:r>
              <a:rPr lang="fr-FR" sz="2400" dirty="0" smtClean="0">
                <a:solidFill>
                  <a:srgbClr val="CC00CC"/>
                </a:solidFill>
              </a:rPr>
              <a:t> </a:t>
            </a:r>
            <a:r>
              <a:rPr lang="fr-FR" sz="2400" dirty="0" smtClean="0">
                <a:solidFill>
                  <a:srgbClr val="CC00CC"/>
                </a:solidFill>
              </a:rPr>
              <a:t>us for </a:t>
            </a:r>
            <a:r>
              <a:rPr lang="fr-FR" sz="2400" dirty="0" smtClean="0">
                <a:solidFill>
                  <a:srgbClr val="CC00CC"/>
                </a:solidFill>
              </a:rPr>
              <a:t>the last </a:t>
            </a:r>
            <a:r>
              <a:rPr lang="fr-FR" sz="2400" dirty="0" smtClean="0">
                <a:solidFill>
                  <a:srgbClr val="CC00CC"/>
                </a:solidFill>
              </a:rPr>
              <a:t>session (</a:t>
            </a:r>
            <a:r>
              <a:rPr lang="fr-FR" sz="2400" dirty="0" err="1" smtClean="0">
                <a:solidFill>
                  <a:srgbClr val="CC00CC"/>
                </a:solidFill>
              </a:rPr>
              <a:t>ending</a:t>
            </a:r>
            <a:r>
              <a:rPr lang="fr-FR" sz="2400" dirty="0" smtClean="0">
                <a:solidFill>
                  <a:srgbClr val="CC00CC"/>
                </a:solidFill>
              </a:rPr>
              <a:t> at 18:30</a:t>
            </a:r>
            <a:r>
              <a:rPr lang="fr-FR" sz="2400" dirty="0" smtClean="0">
                <a:solidFill>
                  <a:srgbClr val="CC00CC"/>
                </a:solidFill>
              </a:rPr>
              <a:t>)!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022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63888" y="3068960"/>
            <a:ext cx="5580112" cy="3789040"/>
          </a:xfrm>
        </p:spPr>
        <p:txBody>
          <a:bodyPr/>
          <a:lstStyle/>
          <a:p>
            <a:pPr marL="0" indent="0">
              <a:buNone/>
            </a:pPr>
            <a:r>
              <a:rPr lang="fr-FR" sz="4000" dirty="0" err="1" smtClean="0"/>
              <a:t>Thank</a:t>
            </a:r>
            <a:r>
              <a:rPr lang="fr-FR" sz="4000" dirty="0" smtClean="0"/>
              <a:t> </a:t>
            </a:r>
            <a:r>
              <a:rPr lang="fr-FR" sz="4000" dirty="0" err="1" smtClean="0"/>
              <a:t>you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37318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err="1" smtClean="0"/>
              <a:t>Outline</a:t>
            </a:r>
            <a:endParaRPr lang="fr-FR" altLang="fr-FR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691680" y="1772817"/>
            <a:ext cx="7452320" cy="5085184"/>
          </a:xfrm>
        </p:spPr>
        <p:txBody>
          <a:bodyPr/>
          <a:lstStyle/>
          <a:p>
            <a:r>
              <a:rPr lang="fr-FR" altLang="fr-FR" dirty="0" err="1" smtClean="0"/>
              <a:t>Why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this</a:t>
            </a:r>
            <a:r>
              <a:rPr lang="fr-FR" altLang="fr-FR" dirty="0" smtClean="0"/>
              <a:t> workshop </a:t>
            </a:r>
            <a:r>
              <a:rPr lang="fr-FR" altLang="fr-FR" i="1" dirty="0" err="1" smtClean="0"/>
              <a:t>series</a:t>
            </a:r>
            <a:r>
              <a:rPr lang="fr-FR" altLang="fr-FR" dirty="0" smtClean="0"/>
              <a:t>?</a:t>
            </a:r>
          </a:p>
          <a:p>
            <a:endParaRPr lang="fr-FR" altLang="fr-FR" dirty="0"/>
          </a:p>
          <a:p>
            <a:r>
              <a:rPr lang="fr-FR" altLang="fr-FR" dirty="0">
                <a:solidFill>
                  <a:schemeClr val="bg1">
                    <a:lumMod val="85000"/>
                  </a:schemeClr>
                </a:solidFill>
              </a:rPr>
              <a:t>Introduction to workshop </a:t>
            </a:r>
            <a:r>
              <a:rPr lang="fr-FR" altLang="fr-FR" baseline="30000" dirty="0" smtClean="0">
                <a:solidFill>
                  <a:schemeClr val="bg1">
                    <a:lumMod val="85000"/>
                  </a:schemeClr>
                </a:solidFill>
              </a:rPr>
              <a:t>#</a:t>
            </a:r>
            <a:r>
              <a:rPr lang="fr-FR" altLang="fr-FR" baseline="30000" dirty="0" smtClean="0">
                <a:solidFill>
                  <a:schemeClr val="bg1">
                    <a:lumMod val="85000"/>
                  </a:schemeClr>
                </a:solidFill>
              </a:rPr>
              <a:t>1</a:t>
            </a:r>
          </a:p>
          <a:p>
            <a:endParaRPr lang="fr-FR" alt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altLang="fr-FR" dirty="0" err="1" smtClean="0">
                <a:solidFill>
                  <a:schemeClr val="bg1">
                    <a:lumMod val="85000"/>
                  </a:schemeClr>
                </a:solidFill>
              </a:rPr>
              <a:t>Next</a:t>
            </a:r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altLang="fr-FR" dirty="0" err="1" smtClean="0">
                <a:solidFill>
                  <a:schemeClr val="bg1">
                    <a:lumMod val="85000"/>
                  </a:schemeClr>
                </a:solidFill>
              </a:rPr>
              <a:t>steps</a:t>
            </a:r>
            <a:endParaRPr lang="fr-FR" altLang="fr-FR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00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145" y="1688825"/>
            <a:ext cx="7885309" cy="4301078"/>
          </a:xfrm>
          <a:prstGeom prst="rect">
            <a:avLst/>
          </a:prstGeom>
        </p:spPr>
      </p:pic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971600" y="1412776"/>
            <a:ext cx="8172400" cy="5445224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solidFill>
                  <a:srgbClr val="3C8C93"/>
                </a:solidFill>
              </a:rPr>
              <a:t>1961: a promising </a:t>
            </a:r>
            <a:r>
              <a:rPr lang="en-US" sz="2400" dirty="0" smtClean="0">
                <a:solidFill>
                  <a:srgbClr val="3C8C93"/>
                </a:solidFill>
              </a:rPr>
              <a:t>observation…</a:t>
            </a:r>
            <a:endParaRPr lang="en-US" sz="2400" dirty="0" smtClean="0">
              <a:solidFill>
                <a:srgbClr val="3C8C93"/>
              </a:solidFill>
            </a:endParaRPr>
          </a:p>
          <a:p>
            <a:pPr>
              <a:defRPr/>
            </a:pPr>
            <a:endParaRPr lang="en-US" sz="2400" dirty="0">
              <a:solidFill>
                <a:srgbClr val="3C8C93"/>
              </a:solidFill>
            </a:endParaRPr>
          </a:p>
          <a:p>
            <a:pPr>
              <a:defRPr/>
            </a:pPr>
            <a:endParaRPr lang="en-US" sz="2400" dirty="0" smtClean="0">
              <a:solidFill>
                <a:srgbClr val="3C8C93"/>
              </a:solidFill>
            </a:endParaRPr>
          </a:p>
          <a:p>
            <a:pPr>
              <a:defRPr/>
            </a:pPr>
            <a:endParaRPr lang="en-US" sz="2400" dirty="0">
              <a:solidFill>
                <a:srgbClr val="3C8C93"/>
              </a:solidFill>
            </a:endParaRPr>
          </a:p>
          <a:p>
            <a:pPr>
              <a:defRPr/>
            </a:pPr>
            <a:endParaRPr lang="en-US" sz="2400" dirty="0" smtClean="0">
              <a:solidFill>
                <a:srgbClr val="3C8C93"/>
              </a:solidFill>
            </a:endParaRPr>
          </a:p>
          <a:p>
            <a:pPr>
              <a:defRPr/>
            </a:pPr>
            <a:endParaRPr lang="en-US" sz="2400" dirty="0">
              <a:solidFill>
                <a:srgbClr val="3C8C93"/>
              </a:solidFill>
            </a:endParaRPr>
          </a:p>
          <a:p>
            <a:pPr>
              <a:defRPr/>
            </a:pPr>
            <a:endParaRPr lang="en-US" sz="2400" dirty="0" smtClean="0">
              <a:solidFill>
                <a:srgbClr val="3C8C93"/>
              </a:solidFill>
            </a:endParaRPr>
          </a:p>
          <a:p>
            <a:pPr>
              <a:defRPr/>
            </a:pPr>
            <a:endParaRPr lang="en-US" sz="2400" dirty="0">
              <a:solidFill>
                <a:srgbClr val="3C8C93"/>
              </a:solidFill>
            </a:endParaRPr>
          </a:p>
          <a:p>
            <a:pPr>
              <a:defRPr/>
            </a:pPr>
            <a:endParaRPr lang="en-US" sz="2400" dirty="0" smtClean="0">
              <a:solidFill>
                <a:srgbClr val="3C8C93"/>
              </a:solidFill>
            </a:endParaRPr>
          </a:p>
          <a:p>
            <a:pPr>
              <a:defRPr/>
            </a:pPr>
            <a:endParaRPr lang="en-US" sz="2400" dirty="0">
              <a:solidFill>
                <a:srgbClr val="3C8C93"/>
              </a:solidFill>
            </a:endParaRPr>
          </a:p>
          <a:p>
            <a:pPr>
              <a:defRPr/>
            </a:pPr>
            <a:endParaRPr lang="en-US" sz="2400" dirty="0" smtClean="0">
              <a:solidFill>
                <a:srgbClr val="3C8C93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rgbClr val="3C8C93"/>
                </a:solidFill>
              </a:rPr>
              <a:t>                                              … involving complex effects</a:t>
            </a:r>
            <a:endParaRPr lang="en-US" sz="2400" dirty="0">
              <a:solidFill>
                <a:srgbClr val="3C8C93"/>
              </a:solidFill>
            </a:endParaRPr>
          </a:p>
          <a:p>
            <a:pPr marL="457200" lvl="1" indent="0">
              <a:buClrTx/>
              <a:buNone/>
              <a:defRPr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Strength</a:t>
            </a:r>
            <a:r>
              <a:rPr lang="fr-FR" dirty="0" smtClean="0"/>
              <a:t> and limitations of Nb</a:t>
            </a:r>
            <a:r>
              <a:rPr lang="fr-FR" baseline="-25000" dirty="0" smtClean="0"/>
              <a:t>3</a:t>
            </a:r>
            <a:r>
              <a:rPr lang="fr-FR" dirty="0" smtClean="0"/>
              <a:t>Sn</a:t>
            </a:r>
            <a:r>
              <a:rPr lang="fr-FR" baseline="30000" dirty="0" smtClean="0">
                <a:solidFill>
                  <a:srgbClr val="8B8BD9"/>
                </a:solidFill>
              </a:rPr>
              <a:t>1/2</a:t>
            </a:r>
            <a:endParaRPr lang="fr-FR" baseline="30000" dirty="0">
              <a:solidFill>
                <a:srgbClr val="8B8BD9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63888" y="3573015"/>
            <a:ext cx="2178886" cy="4605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33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Strength</a:t>
            </a:r>
            <a:r>
              <a:rPr lang="fr-FR" dirty="0"/>
              <a:t> and limitations of </a:t>
            </a:r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</a:t>
            </a:r>
            <a:r>
              <a:rPr lang="fr-FR" baseline="30000" dirty="0" smtClean="0">
                <a:solidFill>
                  <a:srgbClr val="8B8BD9"/>
                </a:solidFill>
              </a:rPr>
              <a:t>2/2</a:t>
            </a:r>
            <a:endParaRPr lang="fr-FR" baseline="30000" dirty="0">
              <a:solidFill>
                <a:srgbClr val="8B8BD9"/>
              </a:solidFill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971600" y="1412776"/>
            <a:ext cx="8172400" cy="5445224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solidFill>
                  <a:srgbClr val="3C8C93"/>
                </a:solidFill>
              </a:rPr>
              <a:t>Nb</a:t>
            </a:r>
            <a:r>
              <a:rPr lang="en-US" sz="2400" baseline="-25000" dirty="0" smtClean="0">
                <a:solidFill>
                  <a:srgbClr val="3C8C93"/>
                </a:solidFill>
              </a:rPr>
              <a:t>3</a:t>
            </a:r>
            <a:r>
              <a:rPr lang="en-US" sz="2400" dirty="0" smtClean="0">
                <a:solidFill>
                  <a:srgbClr val="3C8C93"/>
                </a:solidFill>
              </a:rPr>
              <a:t>Sn performance is not only limited by the critical surface… but also by mechanical effects at the microstructure </a:t>
            </a:r>
            <a:r>
              <a:rPr lang="en-US" sz="2400" dirty="0" smtClean="0">
                <a:solidFill>
                  <a:srgbClr val="3C8C93"/>
                </a:solidFill>
              </a:rPr>
              <a:t>level</a:t>
            </a:r>
            <a:endParaRPr lang="en-US" sz="2400" dirty="0">
              <a:solidFill>
                <a:srgbClr val="3C8C93"/>
              </a:solidFill>
            </a:endParaRPr>
          </a:p>
          <a:p>
            <a:pPr marL="457200" lvl="1" indent="0">
              <a:buClrTx/>
              <a:buNone/>
              <a:defRPr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391" y="2780928"/>
            <a:ext cx="7496206" cy="339736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59632" y="2776364"/>
            <a:ext cx="5976664" cy="4366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00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 raises multiscale questions</a:t>
            </a:r>
            <a:endParaRPr lang="en-GB" baseline="30000" dirty="0">
              <a:solidFill>
                <a:srgbClr val="8B8BD9"/>
              </a:solidFill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042988" y="1482110"/>
            <a:ext cx="8641580" cy="1414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5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Char char="►"/>
              <a:defRPr sz="2000">
                <a:solidFill>
                  <a:schemeClr val="accent2"/>
                </a:solidFill>
                <a:latin typeface="Calibri" panose="020F0502020204030204" pitchFamily="34" charset="0"/>
              </a:defRPr>
            </a:lvl2pPr>
            <a:lvl3pPr marL="1143000" indent="-228600">
              <a:buFont typeface="Calibri" panose="020F050202020403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fr-FR" sz="1800" b="1" dirty="0" smtClean="0">
                <a:solidFill>
                  <a:srgbClr val="333399"/>
                </a:solidFill>
              </a:rPr>
              <a:t>Macro</a:t>
            </a:r>
            <a:r>
              <a:rPr lang="en-GB" altLang="fr-FR" sz="1800" dirty="0" smtClean="0">
                <a:solidFill>
                  <a:srgbClr val="333399"/>
                </a:solidFill>
              </a:rPr>
              <a:t>scopic behaviour of the magnet is controlled at the </a:t>
            </a:r>
            <a:r>
              <a:rPr lang="en-GB" altLang="fr-FR" sz="1800" b="1" dirty="0" smtClean="0">
                <a:solidFill>
                  <a:srgbClr val="333399"/>
                </a:solidFill>
              </a:rPr>
              <a:t>micro</a:t>
            </a:r>
            <a:r>
              <a:rPr lang="en-GB" altLang="fr-FR" sz="1800" dirty="0" smtClean="0">
                <a:solidFill>
                  <a:srgbClr val="333399"/>
                </a:solidFill>
              </a:rPr>
              <a:t>structure </a:t>
            </a:r>
            <a:r>
              <a:rPr lang="en-GB" altLang="fr-FR" sz="1800" dirty="0" smtClean="0">
                <a:solidFill>
                  <a:srgbClr val="333399"/>
                </a:solidFill>
              </a:rPr>
              <a:t>level</a:t>
            </a:r>
            <a:endParaRPr lang="en-GB" altLang="fr-FR" sz="1800" dirty="0" smtClean="0">
              <a:solidFill>
                <a:srgbClr val="333399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276872"/>
            <a:ext cx="4037408" cy="390575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8280" y="5412746"/>
            <a:ext cx="1167495" cy="73394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249788" y="3752131"/>
            <a:ext cx="10553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284440" y="2672011"/>
            <a:ext cx="226164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>
                <a:latin typeface="+mn-lt"/>
              </a:rPr>
              <a:t>Magnet</a:t>
            </a:r>
            <a:r>
              <a:rPr lang="fr-FR" i="1" dirty="0" smtClean="0">
                <a:latin typeface="+mn-lt"/>
              </a:rPr>
              <a:t> </a:t>
            </a:r>
            <a:r>
              <a:rPr lang="fr-FR" i="1" dirty="0" err="1" smtClean="0">
                <a:latin typeface="+mn-lt"/>
              </a:rPr>
              <a:t>scale</a:t>
            </a:r>
            <a:endParaRPr lang="fr-FR" i="1" dirty="0" smtClean="0">
              <a:latin typeface="+mn-lt"/>
            </a:endParaRPr>
          </a:p>
          <a:p>
            <a:endParaRPr lang="fr-FR" i="1" dirty="0">
              <a:latin typeface="+mn-lt"/>
            </a:endParaRPr>
          </a:p>
          <a:p>
            <a:endParaRPr lang="fr-FR" i="1" dirty="0" smtClean="0">
              <a:latin typeface="+mn-lt"/>
            </a:endParaRPr>
          </a:p>
          <a:p>
            <a:endParaRPr lang="fr-FR" i="1" dirty="0">
              <a:latin typeface="+mn-lt"/>
            </a:endParaRPr>
          </a:p>
          <a:p>
            <a:r>
              <a:rPr lang="fr-FR" i="1" dirty="0" err="1" smtClean="0">
                <a:latin typeface="+mn-lt"/>
              </a:rPr>
              <a:t>Cable</a:t>
            </a:r>
            <a:r>
              <a:rPr lang="fr-FR" i="1" dirty="0" smtClean="0">
                <a:latin typeface="+mn-lt"/>
              </a:rPr>
              <a:t> </a:t>
            </a:r>
            <a:r>
              <a:rPr lang="fr-FR" i="1" dirty="0" err="1" smtClean="0">
                <a:latin typeface="+mn-lt"/>
              </a:rPr>
              <a:t>scale</a:t>
            </a:r>
            <a:endParaRPr lang="fr-FR" i="1" dirty="0" smtClean="0">
              <a:latin typeface="+mn-lt"/>
            </a:endParaRPr>
          </a:p>
          <a:p>
            <a:endParaRPr lang="fr-FR" i="1" dirty="0" smtClean="0">
              <a:latin typeface="+mn-lt"/>
            </a:endParaRPr>
          </a:p>
          <a:p>
            <a:endParaRPr lang="fr-FR" i="1" dirty="0" smtClean="0">
              <a:latin typeface="+mn-lt"/>
            </a:endParaRPr>
          </a:p>
          <a:p>
            <a:r>
              <a:rPr lang="fr-FR" i="1" dirty="0" smtClean="0">
                <a:latin typeface="+mn-lt"/>
              </a:rPr>
              <a:t>Strand </a:t>
            </a:r>
            <a:r>
              <a:rPr lang="fr-FR" i="1" dirty="0" err="1" smtClean="0">
                <a:latin typeface="+mn-lt"/>
              </a:rPr>
              <a:t>scale</a:t>
            </a:r>
            <a:endParaRPr lang="fr-FR" i="1" dirty="0" smtClean="0">
              <a:latin typeface="+mn-lt"/>
            </a:endParaRPr>
          </a:p>
          <a:p>
            <a:endParaRPr lang="fr-FR" i="1" dirty="0" smtClean="0">
              <a:latin typeface="+mn-lt"/>
            </a:endParaRPr>
          </a:p>
          <a:p>
            <a:endParaRPr lang="fr-FR" i="1" dirty="0">
              <a:latin typeface="+mn-lt"/>
            </a:endParaRPr>
          </a:p>
          <a:p>
            <a:endParaRPr lang="fr-FR" i="1" dirty="0">
              <a:latin typeface="+mn-lt"/>
            </a:endParaRPr>
          </a:p>
          <a:p>
            <a:r>
              <a:rPr lang="fr-FR" i="1" dirty="0">
                <a:latin typeface="+mn-lt"/>
              </a:rPr>
              <a:t> </a:t>
            </a:r>
            <a:r>
              <a:rPr lang="fr-FR" i="1" dirty="0" smtClean="0">
                <a:latin typeface="+mn-lt"/>
              </a:rPr>
              <a:t>             Filament </a:t>
            </a:r>
            <a:r>
              <a:rPr lang="fr-FR" i="1" dirty="0" err="1" smtClean="0">
                <a:latin typeface="+mn-lt"/>
              </a:rPr>
              <a:t>scale</a:t>
            </a:r>
            <a:endParaRPr lang="fr-FR" i="1" dirty="0">
              <a:latin typeface="+mn-lt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4391025"/>
            <a:ext cx="1176756" cy="126976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249788" y="3690789"/>
            <a:ext cx="1338436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5712021" y="3317508"/>
            <a:ext cx="1536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+mn-lt"/>
              </a:rPr>
              <a:t>This workshop</a:t>
            </a:r>
            <a:endParaRPr lang="fr-FR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1733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Questions </a:t>
            </a:r>
            <a:r>
              <a:rPr lang="fr-FR" dirty="0" err="1" smtClean="0"/>
              <a:t>encountered</a:t>
            </a:r>
            <a:r>
              <a:rPr lang="fr-FR" dirty="0" smtClean="0"/>
              <a:t> </a:t>
            </a:r>
            <a:r>
              <a:rPr lang="fr-FR" dirty="0" err="1" smtClean="0"/>
              <a:t>along</a:t>
            </a:r>
            <a:r>
              <a:rPr lang="fr-FR" dirty="0" smtClean="0"/>
              <a:t> the </a:t>
            </a:r>
            <a:r>
              <a:rPr lang="fr-FR" dirty="0" err="1" smtClean="0"/>
              <a:t>way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Possible showstoppers:</a:t>
            </a:r>
          </a:p>
          <a:p>
            <a:pPr lvl="1"/>
            <a:r>
              <a:rPr lang="en-US" dirty="0" smtClean="0"/>
              <a:t>Heat treatment optimization</a:t>
            </a:r>
          </a:p>
          <a:p>
            <a:pPr lvl="1"/>
            <a:r>
              <a:rPr lang="en-US" dirty="0" smtClean="0"/>
              <a:t>Brittleness: R&amp;W </a:t>
            </a:r>
            <a:r>
              <a:rPr lang="en-US" i="1" dirty="0" smtClean="0"/>
              <a:t>vs</a:t>
            </a:r>
            <a:r>
              <a:rPr lang="en-US" dirty="0" smtClean="0"/>
              <a:t> W&amp;R</a:t>
            </a:r>
          </a:p>
          <a:p>
            <a:pPr lvl="1"/>
            <a:r>
              <a:rPr lang="en-US" dirty="0" smtClean="0"/>
              <a:t>Series production of strand (unit lengths, procurement strategies)</a:t>
            </a:r>
          </a:p>
          <a:p>
            <a:pPr lvl="1"/>
            <a:r>
              <a:rPr lang="en-US" dirty="0" err="1" smtClean="0"/>
              <a:t>J</a:t>
            </a:r>
            <a:r>
              <a:rPr lang="en-US" baseline="-25000" dirty="0" err="1" smtClean="0"/>
              <a:t>c</a:t>
            </a:r>
            <a:r>
              <a:rPr lang="en-US" dirty="0" smtClean="0"/>
              <a:t> optimization (production methods, Cu/</a:t>
            </a:r>
            <a:r>
              <a:rPr lang="en-US" dirty="0" err="1" smtClean="0"/>
              <a:t>nCu</a:t>
            </a:r>
            <a:r>
              <a:rPr lang="en-US" dirty="0" smtClean="0"/>
              <a:t> ratio, flux pinning…)</a:t>
            </a:r>
          </a:p>
          <a:p>
            <a:pPr lvl="1"/>
            <a:r>
              <a:rPr lang="en-US" dirty="0" smtClean="0"/>
              <a:t>Reversible/permanent effect of transverse/longitudinal stress/strain</a:t>
            </a:r>
          </a:p>
          <a:p>
            <a:pPr lvl="1"/>
            <a:r>
              <a:rPr lang="en-US" dirty="0" smtClean="0"/>
              <a:t>Electromagnetic stability (self-field instabilities…)</a:t>
            </a:r>
          </a:p>
          <a:p>
            <a:pPr lvl="1"/>
            <a:r>
              <a:rPr lang="en-US" dirty="0" smtClean="0"/>
              <a:t>Stress management at the magnet level (criterion?)</a:t>
            </a:r>
          </a:p>
          <a:p>
            <a:pPr lvl="1"/>
            <a:r>
              <a:rPr lang="en-US" dirty="0" smtClean="0"/>
              <a:t>Accounting for quench-back effects</a:t>
            </a:r>
          </a:p>
          <a:p>
            <a:pPr lvl="1"/>
            <a:r>
              <a:rPr lang="fr-FR" dirty="0" smtClean="0"/>
              <a:t>…</a:t>
            </a: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3C8C93"/>
                </a:solidFill>
              </a:rPr>
              <a:t>+  « side problems »</a:t>
            </a:r>
          </a:p>
          <a:p>
            <a:pPr lvl="1">
              <a:buClrTx/>
            </a:pPr>
            <a:r>
              <a:rPr lang="fr-FR" dirty="0" err="1" smtClean="0">
                <a:solidFill>
                  <a:srgbClr val="3C8C93"/>
                </a:solidFill>
              </a:rPr>
              <a:t>Heat</a:t>
            </a:r>
            <a:r>
              <a:rPr lang="fr-FR" dirty="0" smtClean="0">
                <a:solidFill>
                  <a:srgbClr val="3C8C93"/>
                </a:solidFill>
              </a:rPr>
              <a:t>-</a:t>
            </a:r>
            <a:r>
              <a:rPr lang="fr-FR" dirty="0" err="1" smtClean="0">
                <a:solidFill>
                  <a:srgbClr val="3C8C93"/>
                </a:solidFill>
              </a:rPr>
              <a:t>treatment</a:t>
            </a:r>
            <a:r>
              <a:rPr lang="fr-FR" dirty="0" smtClean="0">
                <a:solidFill>
                  <a:srgbClr val="3C8C93"/>
                </a:solidFill>
              </a:rPr>
              <a:t>-proof </a:t>
            </a:r>
            <a:r>
              <a:rPr lang="fr-FR" dirty="0" err="1" smtClean="0">
                <a:solidFill>
                  <a:srgbClr val="3C8C93"/>
                </a:solidFill>
              </a:rPr>
              <a:t>tooling</a:t>
            </a:r>
            <a:endParaRPr lang="en-US" dirty="0" smtClean="0">
              <a:solidFill>
                <a:srgbClr val="3C8C93"/>
              </a:solidFill>
            </a:endParaRPr>
          </a:p>
          <a:p>
            <a:pPr lvl="1">
              <a:buClrTx/>
            </a:pPr>
            <a:r>
              <a:rPr lang="en-US" dirty="0" smtClean="0">
                <a:solidFill>
                  <a:srgbClr val="3C8C93"/>
                </a:solidFill>
              </a:rPr>
              <a:t>Test facilities (need </a:t>
            </a:r>
            <a:r>
              <a:rPr lang="en-US" dirty="0" smtClean="0">
                <a:solidFill>
                  <a:srgbClr val="3C8C93"/>
                </a:solidFill>
              </a:rPr>
              <a:t>for high </a:t>
            </a:r>
            <a:r>
              <a:rPr lang="en-US" dirty="0" smtClean="0">
                <a:solidFill>
                  <a:srgbClr val="3C8C93"/>
                </a:solidFill>
              </a:rPr>
              <a:t>field/high pressure)</a:t>
            </a:r>
          </a:p>
          <a:p>
            <a:pPr lvl="1">
              <a:buClrTx/>
            </a:pPr>
            <a:r>
              <a:rPr lang="en-US" dirty="0" smtClean="0">
                <a:solidFill>
                  <a:srgbClr val="3C8C93"/>
                </a:solidFill>
              </a:rPr>
              <a:t>FEM model parameters</a:t>
            </a:r>
          </a:p>
          <a:p>
            <a:pPr lvl="1">
              <a:buClrTx/>
            </a:pPr>
            <a:r>
              <a:rPr lang="fr-FR" dirty="0" err="1" smtClean="0">
                <a:solidFill>
                  <a:srgbClr val="3C8C93"/>
                </a:solidFill>
              </a:rPr>
              <a:t>Difficult</a:t>
            </a:r>
            <a:r>
              <a:rPr lang="fr-FR" dirty="0" smtClean="0">
                <a:solidFill>
                  <a:srgbClr val="3C8C93"/>
                </a:solidFill>
              </a:rPr>
              <a:t> </a:t>
            </a:r>
            <a:r>
              <a:rPr lang="fr-FR" i="1" dirty="0" smtClean="0">
                <a:solidFill>
                  <a:srgbClr val="3C8C93"/>
                </a:solidFill>
              </a:rPr>
              <a:t>in-situ</a:t>
            </a:r>
            <a:r>
              <a:rPr lang="fr-FR" dirty="0" smtClean="0">
                <a:solidFill>
                  <a:srgbClr val="3C8C93"/>
                </a:solidFill>
              </a:rPr>
              <a:t> observation of the </a:t>
            </a:r>
            <a:r>
              <a:rPr lang="fr-FR" dirty="0" err="1" smtClean="0">
                <a:solidFill>
                  <a:srgbClr val="3C8C93"/>
                </a:solidFill>
              </a:rPr>
              <a:t>reaction</a:t>
            </a:r>
            <a:r>
              <a:rPr lang="fr-FR" dirty="0" smtClean="0">
                <a:solidFill>
                  <a:srgbClr val="3C8C93"/>
                </a:solidFill>
              </a:rPr>
              <a:t> </a:t>
            </a:r>
            <a:r>
              <a:rPr lang="fr-FR" dirty="0" err="1" smtClean="0">
                <a:solidFill>
                  <a:srgbClr val="3C8C93"/>
                </a:solidFill>
              </a:rPr>
              <a:t>process</a:t>
            </a:r>
            <a:endParaRPr lang="en-US" dirty="0" smtClean="0">
              <a:solidFill>
                <a:srgbClr val="3C8C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31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Some</a:t>
            </a:r>
            <a:r>
              <a:rPr lang="fr-FR" dirty="0" smtClean="0"/>
              <a:t> (</a:t>
            </a:r>
            <a:r>
              <a:rPr lang="fr-FR" dirty="0" err="1" smtClean="0"/>
              <a:t>old</a:t>
            </a:r>
            <a:r>
              <a:rPr lang="fr-FR" dirty="0" smtClean="0"/>
              <a:t>) ‘trauma’ of mine</a:t>
            </a:r>
            <a:r>
              <a:rPr lang="fr-FR" baseline="30000" dirty="0" smtClean="0">
                <a:solidFill>
                  <a:srgbClr val="8B8BD9"/>
                </a:solidFill>
              </a:rPr>
              <a:t>1/2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2852936"/>
            <a:ext cx="6484788" cy="2899919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042988" y="1268413"/>
            <a:ext cx="8101012" cy="5589587"/>
          </a:xfrm>
        </p:spPr>
        <p:txBody>
          <a:bodyPr/>
          <a:lstStyle/>
          <a:p>
            <a:r>
              <a:rPr lang="fr-FR" sz="2000" dirty="0" err="1" smtClean="0">
                <a:solidFill>
                  <a:schemeClr val="accent2"/>
                </a:solidFill>
              </a:rPr>
              <a:t>Which</a:t>
            </a:r>
            <a:r>
              <a:rPr lang="fr-FR" sz="2000" dirty="0" smtClean="0">
                <a:solidFill>
                  <a:schemeClr val="accent2"/>
                </a:solidFill>
              </a:rPr>
              <a:t> Youg </a:t>
            </a:r>
            <a:r>
              <a:rPr lang="fr-FR" sz="2000" dirty="0" err="1" smtClean="0">
                <a:solidFill>
                  <a:schemeClr val="accent2"/>
                </a:solidFill>
              </a:rPr>
              <a:t>modulus</a:t>
            </a:r>
            <a:r>
              <a:rPr lang="fr-FR" sz="2000" dirty="0" smtClean="0">
                <a:solidFill>
                  <a:schemeClr val="accent2"/>
                </a:solidFill>
              </a:rPr>
              <a:t> in FEM for the </a:t>
            </a:r>
            <a:r>
              <a:rPr lang="fr-FR" sz="2000" dirty="0" err="1" smtClean="0">
                <a:solidFill>
                  <a:schemeClr val="accent2"/>
                </a:solidFill>
              </a:rPr>
              <a:t>insulated</a:t>
            </a:r>
            <a:r>
              <a:rPr lang="fr-FR" sz="2000" dirty="0" smtClean="0">
                <a:solidFill>
                  <a:schemeClr val="accent2"/>
                </a:solidFill>
              </a:rPr>
              <a:t>/</a:t>
            </a:r>
            <a:r>
              <a:rPr lang="fr-FR" sz="2000" dirty="0" err="1" smtClean="0">
                <a:solidFill>
                  <a:schemeClr val="accent2"/>
                </a:solidFill>
              </a:rPr>
              <a:t>impregnated</a:t>
            </a:r>
            <a:r>
              <a:rPr lang="fr-FR" sz="2000" dirty="0" smtClean="0">
                <a:solidFill>
                  <a:schemeClr val="accent2"/>
                </a:solidFill>
              </a:rPr>
              <a:t> </a:t>
            </a:r>
            <a:r>
              <a:rPr lang="fr-FR" sz="2000" dirty="0" err="1" smtClean="0">
                <a:solidFill>
                  <a:schemeClr val="accent2"/>
                </a:solidFill>
              </a:rPr>
              <a:t>cable</a:t>
            </a:r>
            <a:r>
              <a:rPr lang="fr-FR" sz="2000" dirty="0" smtClean="0">
                <a:solidFill>
                  <a:schemeClr val="accent2"/>
                </a:solidFill>
              </a:rPr>
              <a:t>?</a:t>
            </a:r>
          </a:p>
          <a:p>
            <a:r>
              <a:rPr lang="fr-FR" sz="2000" dirty="0" smtClean="0">
                <a:solidFill>
                  <a:srgbClr val="3C8C93"/>
                </a:solidFill>
              </a:rPr>
              <a:t>How </a:t>
            </a:r>
            <a:r>
              <a:rPr lang="fr-FR" sz="2000" dirty="0" smtClean="0">
                <a:solidFill>
                  <a:srgbClr val="3C8C93"/>
                </a:solidFill>
              </a:rPr>
              <a:t>to </a:t>
            </a:r>
            <a:r>
              <a:rPr lang="fr-FR" sz="2000" dirty="0" err="1" smtClean="0">
                <a:solidFill>
                  <a:srgbClr val="3C8C93"/>
                </a:solidFill>
              </a:rPr>
              <a:t>measure</a:t>
            </a:r>
            <a:r>
              <a:rPr lang="fr-FR" sz="2000" dirty="0" smtClean="0">
                <a:solidFill>
                  <a:srgbClr val="3C8C93"/>
                </a:solidFill>
              </a:rPr>
              <a:t> </a:t>
            </a:r>
            <a:r>
              <a:rPr lang="fr-FR" sz="2000" dirty="0" err="1" smtClean="0">
                <a:solidFill>
                  <a:srgbClr val="3C8C93"/>
                </a:solidFill>
              </a:rPr>
              <a:t>it</a:t>
            </a:r>
            <a:r>
              <a:rPr lang="fr-FR" sz="2000" dirty="0" smtClean="0">
                <a:solidFill>
                  <a:srgbClr val="3C8C93"/>
                </a:solidFill>
              </a:rPr>
              <a:t> </a:t>
            </a:r>
            <a:r>
              <a:rPr lang="fr-FR" sz="2000" dirty="0" err="1" smtClean="0">
                <a:solidFill>
                  <a:srgbClr val="3C8C93"/>
                </a:solidFill>
              </a:rPr>
              <a:t>experimentally</a:t>
            </a:r>
            <a:r>
              <a:rPr lang="fr-FR" sz="2000" dirty="0" smtClean="0">
                <a:solidFill>
                  <a:srgbClr val="3C8C93"/>
                </a:solidFill>
              </a:rPr>
              <a:t>?</a:t>
            </a:r>
          </a:p>
          <a:p>
            <a:r>
              <a:rPr lang="fr-FR" sz="2000" dirty="0" err="1" smtClean="0">
                <a:solidFill>
                  <a:srgbClr val="CC00CC"/>
                </a:solidFill>
              </a:rPr>
              <a:t>Which</a:t>
            </a:r>
            <a:r>
              <a:rPr lang="fr-FR" sz="2000" dirty="0" smtClean="0">
                <a:solidFill>
                  <a:srgbClr val="CC00CC"/>
                </a:solidFill>
              </a:rPr>
              <a:t> design </a:t>
            </a:r>
            <a:r>
              <a:rPr lang="fr-FR" sz="2000" dirty="0" err="1" smtClean="0">
                <a:solidFill>
                  <a:srgbClr val="CC00CC"/>
                </a:solidFill>
              </a:rPr>
              <a:t>critetion</a:t>
            </a:r>
            <a:r>
              <a:rPr lang="fr-FR" sz="2000" dirty="0" smtClean="0">
                <a:solidFill>
                  <a:srgbClr val="CC00CC"/>
                </a:solidFill>
              </a:rPr>
              <a:t> in </a:t>
            </a:r>
            <a:r>
              <a:rPr lang="fr-FR" sz="2000" dirty="0" err="1" smtClean="0">
                <a:solidFill>
                  <a:srgbClr val="CC00CC"/>
                </a:solidFill>
              </a:rPr>
              <a:t>terms</a:t>
            </a:r>
            <a:r>
              <a:rPr lang="fr-FR" sz="2000" dirty="0" smtClean="0">
                <a:solidFill>
                  <a:srgbClr val="CC00CC"/>
                </a:solidFill>
              </a:rPr>
              <a:t> </a:t>
            </a:r>
            <a:r>
              <a:rPr lang="fr-FR" sz="2000" dirty="0" smtClean="0">
                <a:solidFill>
                  <a:srgbClr val="CC00CC"/>
                </a:solidFill>
              </a:rPr>
              <a:t>of admissible stresses? </a:t>
            </a:r>
            <a:r>
              <a:rPr lang="el-GR" sz="2000" dirty="0" smtClean="0">
                <a:solidFill>
                  <a:srgbClr val="CC00CC"/>
                </a:solidFill>
              </a:rPr>
              <a:t>σ</a:t>
            </a:r>
            <a:r>
              <a:rPr lang="fr-FR" sz="2000" baseline="-25000" dirty="0" smtClean="0">
                <a:solidFill>
                  <a:srgbClr val="CC00CC"/>
                </a:solidFill>
              </a:rPr>
              <a:t>VM</a:t>
            </a:r>
            <a:r>
              <a:rPr lang="fr-FR" sz="2000" dirty="0" smtClean="0">
                <a:solidFill>
                  <a:srgbClr val="CC00CC"/>
                </a:solidFill>
              </a:rPr>
              <a:t> &lt; 150 </a:t>
            </a:r>
            <a:r>
              <a:rPr lang="fr-FR" sz="2000" dirty="0" err="1" smtClean="0">
                <a:solidFill>
                  <a:srgbClr val="CC00CC"/>
                </a:solidFill>
              </a:rPr>
              <a:t>MPa</a:t>
            </a:r>
            <a:r>
              <a:rPr lang="fr-FR" sz="2000" dirty="0" smtClean="0">
                <a:solidFill>
                  <a:srgbClr val="CC00CC"/>
                </a:solidFill>
              </a:rPr>
              <a:t>??</a:t>
            </a:r>
            <a:endParaRPr lang="fr-FR" sz="2000" dirty="0" smtClean="0">
              <a:solidFill>
                <a:srgbClr val="CC00CC"/>
              </a:solidFill>
            </a:endParaRPr>
          </a:p>
          <a:p>
            <a:pPr marL="457200" lvl="1" indent="0">
              <a:buNone/>
            </a:pP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635896" y="5876878"/>
            <a:ext cx="2360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latin typeface="+mn-lt"/>
              </a:rPr>
              <a:t>SMC </a:t>
            </a:r>
            <a:r>
              <a:rPr lang="fr-FR" sz="1200" i="1" dirty="0" err="1" smtClean="0">
                <a:latin typeface="+mn-lt"/>
              </a:rPr>
              <a:t>mechanical</a:t>
            </a:r>
            <a:r>
              <a:rPr lang="fr-FR" sz="1200" i="1" dirty="0" smtClean="0">
                <a:latin typeface="+mn-lt"/>
              </a:rPr>
              <a:t> </a:t>
            </a:r>
            <a:r>
              <a:rPr lang="fr-FR" sz="1200" i="1" dirty="0" err="1" smtClean="0">
                <a:latin typeface="+mn-lt"/>
              </a:rPr>
              <a:t>models</a:t>
            </a:r>
            <a:r>
              <a:rPr lang="fr-FR" sz="1200" i="1" dirty="0" smtClean="0">
                <a:latin typeface="+mn-lt"/>
              </a:rPr>
              <a:t> (CAST3M)</a:t>
            </a:r>
            <a:endParaRPr lang="fr-FR" sz="1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382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5768" y="1351219"/>
            <a:ext cx="2088232" cy="2413983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042988" y="1268413"/>
            <a:ext cx="8101012" cy="5822728"/>
          </a:xfrm>
        </p:spPr>
        <p:txBody>
          <a:bodyPr/>
          <a:lstStyle/>
          <a:p>
            <a:r>
              <a:rPr lang="fr-FR" sz="2000" dirty="0" err="1" smtClean="0">
                <a:solidFill>
                  <a:schemeClr val="accent2"/>
                </a:solidFill>
              </a:rPr>
              <a:t>What</a:t>
            </a:r>
            <a:r>
              <a:rPr lang="fr-FR" sz="2000" dirty="0" smtClean="0">
                <a:solidFill>
                  <a:schemeClr val="accent2"/>
                </a:solidFill>
              </a:rPr>
              <a:t> </a:t>
            </a:r>
            <a:r>
              <a:rPr lang="fr-FR" sz="2000" dirty="0" err="1" smtClean="0">
                <a:solidFill>
                  <a:schemeClr val="accent2"/>
                </a:solidFill>
              </a:rPr>
              <a:t>cable</a:t>
            </a:r>
            <a:r>
              <a:rPr lang="fr-FR" sz="2000" dirty="0" smtClean="0">
                <a:solidFill>
                  <a:schemeClr val="accent2"/>
                </a:solidFill>
              </a:rPr>
              <a:t> dimensions to </a:t>
            </a:r>
            <a:r>
              <a:rPr lang="fr-FR" sz="2000" dirty="0" err="1" smtClean="0">
                <a:solidFill>
                  <a:schemeClr val="accent2"/>
                </a:solidFill>
              </a:rPr>
              <a:t>consider</a:t>
            </a:r>
            <a:r>
              <a:rPr lang="fr-FR" sz="2000" dirty="0" smtClean="0">
                <a:solidFill>
                  <a:schemeClr val="accent2"/>
                </a:solidFill>
              </a:rPr>
              <a:t> in the CAD design?</a:t>
            </a:r>
          </a:p>
          <a:p>
            <a:endParaRPr lang="fr-FR" sz="2000" dirty="0">
              <a:solidFill>
                <a:schemeClr val="accent2"/>
              </a:solidFill>
            </a:endParaRPr>
          </a:p>
          <a:p>
            <a:r>
              <a:rPr lang="fr-FR" sz="2000" dirty="0" err="1" smtClean="0">
                <a:solidFill>
                  <a:srgbClr val="3C8C93"/>
                </a:solidFill>
              </a:rPr>
              <a:t>What</a:t>
            </a:r>
            <a:r>
              <a:rPr lang="fr-FR" sz="2000" dirty="0" smtClean="0">
                <a:solidFill>
                  <a:srgbClr val="3C8C93"/>
                </a:solidFill>
              </a:rPr>
              <a:t> longitudinal contraction </a:t>
            </a:r>
            <a:r>
              <a:rPr lang="fr-FR" sz="2000" dirty="0" err="1" smtClean="0">
                <a:solidFill>
                  <a:srgbClr val="3C8C93"/>
                </a:solidFill>
              </a:rPr>
              <a:t>expected</a:t>
            </a:r>
            <a:r>
              <a:rPr lang="fr-FR" sz="2000" dirty="0" smtClean="0">
                <a:solidFill>
                  <a:srgbClr val="3C8C93"/>
                </a:solidFill>
              </a:rPr>
              <a:t>?</a:t>
            </a:r>
          </a:p>
          <a:p>
            <a:endParaRPr lang="fr-FR" sz="2000" dirty="0" smtClean="0">
              <a:solidFill>
                <a:srgbClr val="3C8C93"/>
              </a:solidFill>
            </a:endParaRPr>
          </a:p>
          <a:p>
            <a:endParaRPr lang="fr-FR" sz="2000" dirty="0">
              <a:solidFill>
                <a:srgbClr val="3C8C93"/>
              </a:solidFill>
            </a:endParaRPr>
          </a:p>
          <a:p>
            <a:endParaRPr lang="fr-FR" sz="2000" dirty="0" smtClean="0">
              <a:solidFill>
                <a:srgbClr val="3C8C93"/>
              </a:solidFill>
            </a:endParaRPr>
          </a:p>
          <a:p>
            <a:endParaRPr lang="fr-FR" sz="2000" dirty="0">
              <a:solidFill>
                <a:srgbClr val="3C8C93"/>
              </a:solidFill>
            </a:endParaRPr>
          </a:p>
          <a:p>
            <a:endParaRPr lang="fr-FR" sz="2000" dirty="0" smtClean="0">
              <a:solidFill>
                <a:srgbClr val="3C8C93"/>
              </a:solidFill>
            </a:endParaRPr>
          </a:p>
          <a:p>
            <a:r>
              <a:rPr lang="fr-FR" sz="2000" dirty="0" err="1" smtClean="0">
                <a:solidFill>
                  <a:srgbClr val="CC00CC"/>
                </a:solidFill>
              </a:rPr>
              <a:t>Which</a:t>
            </a:r>
            <a:r>
              <a:rPr lang="fr-FR" sz="2000" dirty="0" smtClean="0">
                <a:solidFill>
                  <a:srgbClr val="CC00CC"/>
                </a:solidFill>
              </a:rPr>
              <a:t> </a:t>
            </a:r>
            <a:r>
              <a:rPr lang="fr-FR" sz="2000" dirty="0" err="1" smtClean="0">
                <a:solidFill>
                  <a:srgbClr val="CC00CC"/>
                </a:solidFill>
              </a:rPr>
              <a:t>driving</a:t>
            </a:r>
            <a:r>
              <a:rPr lang="fr-FR" sz="2000" dirty="0" smtClean="0">
                <a:solidFill>
                  <a:srgbClr val="CC00CC"/>
                </a:solidFill>
              </a:rPr>
              <a:t> </a:t>
            </a:r>
            <a:r>
              <a:rPr lang="fr-FR" sz="2000" dirty="0" err="1" smtClean="0">
                <a:solidFill>
                  <a:srgbClr val="CC00CC"/>
                </a:solidFill>
              </a:rPr>
              <a:t>parameter</a:t>
            </a:r>
            <a:r>
              <a:rPr lang="fr-FR" sz="2000" dirty="0" smtClean="0">
                <a:solidFill>
                  <a:srgbClr val="CC00CC"/>
                </a:solidFill>
              </a:rPr>
              <a:t>(s) for the </a:t>
            </a:r>
            <a:r>
              <a:rPr lang="fr-FR" sz="2000" dirty="0" err="1" smtClean="0">
                <a:solidFill>
                  <a:srgbClr val="CC00CC"/>
                </a:solidFill>
              </a:rPr>
              <a:t>electromagnetic</a:t>
            </a:r>
            <a:r>
              <a:rPr lang="fr-FR" sz="2000" dirty="0" smtClean="0">
                <a:solidFill>
                  <a:srgbClr val="CC00CC"/>
                </a:solidFill>
              </a:rPr>
              <a:t> performance?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CC00CC"/>
                </a:solidFill>
              </a:rPr>
              <a:t> </a:t>
            </a:r>
            <a:r>
              <a:rPr lang="fr-FR" sz="2000" dirty="0" smtClean="0">
                <a:solidFill>
                  <a:srgbClr val="CC00CC"/>
                </a:solidFill>
              </a:rPr>
              <a:t>     (</a:t>
            </a:r>
            <a:r>
              <a:rPr lang="fr-FR" sz="2000" dirty="0" err="1" smtClean="0">
                <a:solidFill>
                  <a:srgbClr val="CC00CC"/>
                </a:solidFill>
              </a:rPr>
              <a:t>scaling</a:t>
            </a:r>
            <a:r>
              <a:rPr lang="fr-FR" sz="2000" dirty="0" smtClean="0">
                <a:solidFill>
                  <a:srgbClr val="CC00CC"/>
                </a:solidFill>
              </a:rPr>
              <a:t> </a:t>
            </a:r>
            <a:r>
              <a:rPr lang="fr-FR" sz="2000" dirty="0" err="1" smtClean="0">
                <a:solidFill>
                  <a:srgbClr val="CC00CC"/>
                </a:solidFill>
              </a:rPr>
              <a:t>laws</a:t>
            </a:r>
            <a:r>
              <a:rPr lang="fr-FR" sz="2000" dirty="0" smtClean="0">
                <a:solidFill>
                  <a:srgbClr val="CC00CC"/>
                </a:solidFill>
              </a:rPr>
              <a:t>)</a:t>
            </a:r>
          </a:p>
          <a:p>
            <a:pPr marL="457200" lvl="1" indent="0">
              <a:buNone/>
            </a:pP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Some</a:t>
            </a:r>
            <a:r>
              <a:rPr lang="fr-FR" dirty="0" smtClean="0"/>
              <a:t> (</a:t>
            </a:r>
            <a:r>
              <a:rPr lang="fr-FR" dirty="0" err="1" smtClean="0"/>
              <a:t>old</a:t>
            </a:r>
            <a:r>
              <a:rPr lang="fr-FR" dirty="0" smtClean="0"/>
              <a:t>) ‘trauma’ of mine</a:t>
            </a:r>
            <a:r>
              <a:rPr lang="fr-FR" baseline="30000" dirty="0">
                <a:solidFill>
                  <a:srgbClr val="8B8BD9"/>
                </a:solidFill>
              </a:rPr>
              <a:t>2</a:t>
            </a:r>
            <a:r>
              <a:rPr lang="fr-FR" baseline="30000" dirty="0" smtClean="0">
                <a:solidFill>
                  <a:srgbClr val="8B8BD9"/>
                </a:solidFill>
              </a:rPr>
              <a:t>/2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466770"/>
            <a:ext cx="5193833" cy="1528548"/>
          </a:xfrm>
          <a:prstGeom prst="rect">
            <a:avLst/>
          </a:prstGeom>
        </p:spPr>
      </p:pic>
      <p:pic>
        <p:nvPicPr>
          <p:cNvPr id="11" name="Imag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797152"/>
            <a:ext cx="5848877" cy="1862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5774040" y="3955983"/>
            <a:ext cx="976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latin typeface="+mn-lt"/>
              </a:rPr>
              <a:t>FRESCA2 </a:t>
            </a:r>
            <a:r>
              <a:rPr lang="fr-FR" sz="1200" i="1" dirty="0" err="1" smtClean="0">
                <a:latin typeface="+mn-lt"/>
              </a:rPr>
              <a:t>coil</a:t>
            </a:r>
            <a:endParaRPr lang="fr-FR" sz="1200" i="1" dirty="0">
              <a:latin typeface="+mn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389289" y="3772730"/>
            <a:ext cx="15194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latin typeface="+mn-lt"/>
              </a:rPr>
              <a:t>FRESCA2 </a:t>
            </a:r>
            <a:r>
              <a:rPr lang="fr-FR" sz="1200" i="1" dirty="0" err="1" smtClean="0">
                <a:latin typeface="+mn-lt"/>
              </a:rPr>
              <a:t>cable</a:t>
            </a:r>
            <a:r>
              <a:rPr lang="fr-FR" sz="1200" i="1" dirty="0" smtClean="0">
                <a:latin typeface="+mn-lt"/>
              </a:rPr>
              <a:t> sketch</a:t>
            </a:r>
            <a:endParaRPr lang="fr-FR" sz="1200" i="1" dirty="0">
              <a:latin typeface="+mn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331593" y="6585246"/>
            <a:ext cx="1479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 smtClean="0">
                <a:latin typeface="+mn-lt"/>
              </a:rPr>
              <a:t>CoCaSCOPE</a:t>
            </a:r>
            <a:r>
              <a:rPr lang="fr-FR" sz="1200" i="1" dirty="0" smtClean="0">
                <a:latin typeface="+mn-lt"/>
              </a:rPr>
              <a:t> program</a:t>
            </a:r>
            <a:endParaRPr lang="fr-FR" sz="1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910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9872</TotalTime>
  <Words>857</Words>
  <Application>Microsoft Office PowerPoint</Application>
  <PresentationFormat>Affichage à l'écran (4:3)</PresentationFormat>
  <Paragraphs>205</Paragraphs>
  <Slides>23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8" baseType="lpstr">
      <vt:lpstr>ＭＳ Ｐゴシック</vt:lpstr>
      <vt:lpstr>Arial</vt:lpstr>
      <vt:lpstr>Calibri</vt:lpstr>
      <vt:lpstr>Tahoma</vt:lpstr>
      <vt:lpstr>Modèle par défaut</vt:lpstr>
      <vt:lpstr>Présentation PowerPoint</vt:lpstr>
      <vt:lpstr>Outline</vt:lpstr>
      <vt:lpstr>Outline</vt:lpstr>
      <vt:lpstr>Strength and limitations of Nb3Sn1/2</vt:lpstr>
      <vt:lpstr>Strength and limitations of Nb3Sn2/2</vt:lpstr>
      <vt:lpstr>Nb3Sn raises multiscale questions</vt:lpstr>
      <vt:lpstr>Questions encountered along the way</vt:lpstr>
      <vt:lpstr>Some (old) ‘trauma’ of mine1/2</vt:lpstr>
      <vt:lpstr>Some (old) ‘trauma’ of mine2/2</vt:lpstr>
      <vt:lpstr>Why now?</vt:lpstr>
      <vt:lpstr>Why now?</vt:lpstr>
      <vt:lpstr>Intention of the workshop series</vt:lpstr>
      <vt:lpstr>Outline</vt:lpstr>
      <vt:lpstr>Organizing committee</vt:lpstr>
      <vt:lpstr>Useful documents</vt:lpstr>
      <vt:lpstr>47 participants</vt:lpstr>
      <vt:lpstr>Topics</vt:lpstr>
      <vt:lpstr>Guidelines to the presenters</vt:lpstr>
      <vt:lpstr>Guidelines to the attendees</vt:lpstr>
      <vt:lpstr>Outline</vt:lpstr>
      <vt:lpstr>Proceedings</vt:lpstr>
      <vt:lpstr>Next worshop(s)?</vt:lpstr>
      <vt:lpstr> 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Pierre Manil</dc:creator>
  <cp:lastModifiedBy>Manil Pierre</cp:lastModifiedBy>
  <cp:revision>488</cp:revision>
  <dcterms:created xsi:type="dcterms:W3CDTF">2009-03-12T14:59:47Z</dcterms:created>
  <dcterms:modified xsi:type="dcterms:W3CDTF">2017-11-15T21:09:31Z</dcterms:modified>
</cp:coreProperties>
</file>