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337" r:id="rId4"/>
    <p:sldId id="336" r:id="rId5"/>
    <p:sldId id="271" r:id="rId6"/>
    <p:sldId id="341" r:id="rId7"/>
    <p:sldId id="298" r:id="rId8"/>
    <p:sldId id="299" r:id="rId9"/>
    <p:sldId id="300" r:id="rId10"/>
    <p:sldId id="301" r:id="rId11"/>
    <p:sldId id="302" r:id="rId12"/>
    <p:sldId id="303" r:id="rId13"/>
    <p:sldId id="340" r:id="rId14"/>
    <p:sldId id="316" r:id="rId15"/>
    <p:sldId id="318" r:id="rId16"/>
    <p:sldId id="307" r:id="rId17"/>
    <p:sldId id="308" r:id="rId18"/>
    <p:sldId id="274" r:id="rId19"/>
    <p:sldId id="275" r:id="rId20"/>
    <p:sldId id="276" r:id="rId21"/>
    <p:sldId id="310" r:id="rId22"/>
    <p:sldId id="315" r:id="rId23"/>
    <p:sldId id="319" r:id="rId24"/>
    <p:sldId id="320" r:id="rId25"/>
    <p:sldId id="311" r:id="rId26"/>
    <p:sldId id="312" r:id="rId27"/>
    <p:sldId id="314" r:id="rId28"/>
    <p:sldId id="313" r:id="rId29"/>
    <p:sldId id="321" r:id="rId30"/>
    <p:sldId id="331" r:id="rId31"/>
    <p:sldId id="332" r:id="rId32"/>
    <p:sldId id="333" r:id="rId33"/>
    <p:sldId id="338" r:id="rId34"/>
    <p:sldId id="322" r:id="rId35"/>
    <p:sldId id="339" r:id="rId36"/>
    <p:sldId id="329" r:id="rId37"/>
    <p:sldId id="325" r:id="rId38"/>
    <p:sldId id="330" r:id="rId39"/>
    <p:sldId id="277" r:id="rId40"/>
    <p:sldId id="278" r:id="rId41"/>
    <p:sldId id="279" r:id="rId42"/>
    <p:sldId id="284" r:id="rId43"/>
    <p:sldId id="285" r:id="rId44"/>
  </p:sldIdLst>
  <p:sldSz cx="9144000" cy="6858000" type="screen4x3"/>
  <p:notesSz cx="6858000" cy="9144000"/>
  <p:defaultTextStyle>
    <a:defPPr>
      <a:defRPr lang="en-US"/>
    </a:defPPr>
    <a:lvl1pPr marL="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5" d="100"/>
          <a:sy n="135" d="100"/>
        </p:scale>
        <p:origin x="-2176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66C2C-C3AA-0041-B994-708BA83315C1}" type="datetimeFigureOut">
              <a:rPr lang="en-US" smtClean="0"/>
              <a:t>7/12/17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118FA-F882-3547-ACB7-27EC359A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6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32C49-BE46-6243-8AD9-4196FD0E53B0}" type="datetimeFigureOut">
              <a:rPr lang="en-US" smtClean="0"/>
              <a:t>7/12/17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1FA9F-EBC7-814B-BA60-52D9D3C8E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31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33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4571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6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4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3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8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2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3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4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6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0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3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0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8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14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45714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45714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45714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45714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45714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Relationship Id="rId3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702.0886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35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5" Type="http://schemas.openxmlformats.org/officeDocument/2006/relationships/image" Target="../media/image44.jpg"/><Relationship Id="rId6" Type="http://schemas.openxmlformats.org/officeDocument/2006/relationships/image" Target="../media/image45.jpg"/><Relationship Id="rId7" Type="http://schemas.openxmlformats.org/officeDocument/2006/relationships/image" Target="../media/image46.png"/><Relationship Id="rId8" Type="http://schemas.microsoft.com/office/2007/relationships/hdphoto" Target="../media/hdphoto1.wdp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arxiv.org/abs/1702.08861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5" Type="http://schemas.openxmlformats.org/officeDocument/2006/relationships/image" Target="../media/image44.jpg"/><Relationship Id="rId6" Type="http://schemas.openxmlformats.org/officeDocument/2006/relationships/image" Target="../media/image45.jpg"/><Relationship Id="rId7" Type="http://schemas.openxmlformats.org/officeDocument/2006/relationships/image" Target="../media/image46.png"/><Relationship Id="rId8" Type="http://schemas.microsoft.com/office/2007/relationships/hdphoto" Target="../media/hdphoto1.wdp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arxiv.org/abs/1702.08861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0" y="2839512"/>
            <a:ext cx="9144000" cy="4018488"/>
            <a:chOff x="11835931" y="23201592"/>
            <a:chExt cx="15049971" cy="6613968"/>
          </a:xfrm>
        </p:grpSpPr>
        <p:pic>
          <p:nvPicPr>
            <p:cNvPr id="7" name="Picture 6" descr="IMG_0169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31"/>
            <a:stretch/>
          </p:blipFill>
          <p:spPr>
            <a:xfrm>
              <a:off x="21259802" y="23201592"/>
              <a:ext cx="5626100" cy="6613967"/>
            </a:xfrm>
            <a:prstGeom prst="rect">
              <a:avLst/>
            </a:prstGeom>
          </p:spPr>
        </p:pic>
        <p:pic>
          <p:nvPicPr>
            <p:cNvPr id="8" name="Picture 7" descr="IMG_0039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47" r="10531"/>
            <a:stretch/>
          </p:blipFill>
          <p:spPr>
            <a:xfrm>
              <a:off x="17823633" y="24269512"/>
              <a:ext cx="3228739" cy="5546048"/>
            </a:xfrm>
            <a:prstGeom prst="rect">
              <a:avLst/>
            </a:prstGeom>
          </p:spPr>
        </p:pic>
        <p:pic>
          <p:nvPicPr>
            <p:cNvPr id="9" name="Picture 8" descr="IMG_9202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97" r="20784" b="11472"/>
            <a:stretch/>
          </p:blipFill>
          <p:spPr>
            <a:xfrm>
              <a:off x="11835931" y="25755826"/>
              <a:ext cx="2387558" cy="4059734"/>
            </a:xfrm>
            <a:prstGeom prst="rect">
              <a:avLst/>
            </a:prstGeom>
          </p:spPr>
        </p:pic>
        <p:pic>
          <p:nvPicPr>
            <p:cNvPr id="10" name="Picture 9" descr="XEBC_pic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4" r="20154"/>
            <a:stretch/>
          </p:blipFill>
          <p:spPr>
            <a:xfrm>
              <a:off x="14393750" y="25267529"/>
              <a:ext cx="3230088" cy="4548031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13666999" y="25493757"/>
              <a:ext cx="2627101" cy="331604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3946304" y="27630539"/>
              <a:ext cx="2097869" cy="1851986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6725648" y="25493758"/>
              <a:ext cx="1851142" cy="630143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6938490" y="27710558"/>
              <a:ext cx="1476511" cy="140543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837401" y="24320311"/>
              <a:ext cx="3835400" cy="1377824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0078700" y="27470100"/>
              <a:ext cx="3594100" cy="2224978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17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Liquid-Noble </a:t>
            </a:r>
            <a:r>
              <a:rPr lang="en-US" dirty="0" smtClean="0"/>
              <a:t>Bubble Chambers</a:t>
            </a:r>
            <a:br>
              <a:rPr lang="en-US" dirty="0" smtClean="0"/>
            </a:br>
            <a:r>
              <a:rPr lang="en-US" sz="2000" dirty="0"/>
              <a:t> </a:t>
            </a:r>
            <a:br>
              <a:rPr lang="en-US" sz="2000" dirty="0"/>
            </a:br>
            <a:r>
              <a:rPr lang="en-US" sz="3600" dirty="0"/>
              <a:t>Prospects for neutrino and WIMP detection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8502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Eric Dahl, Northwestern University</a:t>
            </a:r>
          </a:p>
          <a:p>
            <a:pPr algn="l"/>
            <a:r>
              <a:rPr lang="en-US" dirty="0" smtClean="0"/>
              <a:t>COFI seminar</a:t>
            </a:r>
          </a:p>
          <a:p>
            <a:pPr algn="l"/>
            <a:r>
              <a:rPr lang="en-US" dirty="0" smtClean="0"/>
              <a:t>July 13,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96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Inward pressure from surface tension!</a:t>
            </a:r>
          </a:p>
          <a:p>
            <a:pPr lvl="1"/>
            <a:r>
              <a:rPr lang="en-US" i="1" dirty="0" smtClean="0"/>
              <a:t>P</a:t>
            </a:r>
            <a:r>
              <a:rPr lang="en-US" baseline="-25000" dirty="0" smtClean="0"/>
              <a:t>s</a:t>
            </a:r>
            <a:r>
              <a:rPr lang="en-US" dirty="0" smtClean="0"/>
              <a:t> = 2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/</a:t>
            </a:r>
            <a:r>
              <a:rPr lang="en-US" i="1" dirty="0" smtClean="0"/>
              <a:t>r</a:t>
            </a:r>
          </a:p>
          <a:p>
            <a:pPr lvl="7"/>
            <a:endParaRPr lang="en-US" i="1" dirty="0" smtClean="0"/>
          </a:p>
          <a:p>
            <a:r>
              <a:rPr lang="en-US" dirty="0" smtClean="0"/>
              <a:t>Bubble will </a:t>
            </a:r>
            <a:r>
              <a:rPr lang="en-US" i="1" dirty="0" smtClean="0"/>
              <a:t>grow</a:t>
            </a:r>
            <a:r>
              <a:rPr lang="en-US" dirty="0" smtClean="0"/>
              <a:t> if</a:t>
            </a:r>
          </a:p>
          <a:p>
            <a:pPr lvl="6"/>
            <a:endParaRPr lang="en-US" dirty="0" smtClean="0"/>
          </a:p>
          <a:p>
            <a:pPr marL="457146" lvl="1" indent="0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&gt;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 smtClean="0"/>
              <a:t> + </a:t>
            </a:r>
            <a:r>
              <a:rPr lang="en-US" i="1" dirty="0" smtClean="0"/>
              <a:t>P</a:t>
            </a:r>
            <a:r>
              <a:rPr lang="en-US" baseline="-25000" dirty="0" smtClean="0"/>
              <a:t>s </a:t>
            </a:r>
            <a:endParaRPr lang="en-US" dirty="0" smtClean="0"/>
          </a:p>
          <a:p>
            <a:pPr lvl="7"/>
            <a:endParaRPr lang="en-US" dirty="0" smtClean="0"/>
          </a:p>
          <a:p>
            <a:pPr marL="457146" lvl="1" indent="0">
              <a:buNone/>
            </a:pPr>
            <a:r>
              <a:rPr lang="en-US" i="1" dirty="0" smtClean="0"/>
              <a:t>r</a:t>
            </a:r>
            <a:r>
              <a:rPr lang="en-US" dirty="0" smtClean="0"/>
              <a:t> &gt;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 = 2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/ (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–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 smtClean="0"/>
              <a:t>)</a:t>
            </a:r>
          </a:p>
          <a:p>
            <a:pPr marL="457146" lvl="1" indent="0">
              <a:buNone/>
            </a:pPr>
            <a:r>
              <a:rPr lang="en-US" baseline="-25000" dirty="0" smtClean="0"/>
              <a:t>                         </a:t>
            </a:r>
            <a:endParaRPr lang="en-US" baseline="-25000" dirty="0"/>
          </a:p>
          <a:p>
            <a:r>
              <a:rPr lang="en-US" dirty="0" smtClean="0"/>
              <a:t>Bubbles with </a:t>
            </a:r>
            <a:r>
              <a:rPr lang="en-US" i="1" dirty="0" smtClean="0"/>
              <a:t>r </a:t>
            </a:r>
            <a:r>
              <a:rPr lang="en-US" dirty="0" smtClean="0"/>
              <a:t>&lt;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collapse and re-condense</a:t>
            </a:r>
            <a:endParaRPr lang="en-US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10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6172200" y="2846506"/>
              <a:ext cx="85659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l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l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868896" y="3684706"/>
              <a:ext cx="9982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b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b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>
              <a:off x="6934200" y="3379906"/>
              <a:ext cx="22860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7037613" y="3164009"/>
              <a:ext cx="4976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s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40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it take to produce critical bubble?</a:t>
            </a:r>
            <a:endParaRPr lang="en-US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11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5927692" y="2640789"/>
              <a:ext cx="292459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l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=30 </a:t>
              </a:r>
              <a:r>
                <a:rPr lang="en-US" sz="2800" kern="0" dirty="0" err="1">
                  <a:solidFill>
                    <a:sysClr val="windowText" lastClr="000000"/>
                  </a:solidFill>
                </a:rPr>
                <a:t>psia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l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=14</a:t>
              </a:r>
              <a:r>
                <a:rPr lang="en-US" sz="2800" kern="0" baseline="30000" dirty="0">
                  <a:solidFill>
                    <a:sysClr val="windowText" lastClr="000000"/>
                  </a:solidFill>
                </a:rPr>
                <a:t>o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C</a:t>
              </a: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629400" y="3494214"/>
              <a:ext cx="142337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b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= 89.7</a:t>
              </a:r>
              <a:br>
                <a:rPr lang="en-US" sz="2800" kern="0" dirty="0">
                  <a:solidFill>
                    <a:sysClr val="windowText" lastClr="000000"/>
                  </a:solidFill>
                </a:rPr>
              </a:br>
              <a:r>
                <a:rPr lang="en-US" sz="2800" kern="0" dirty="0">
                  <a:solidFill>
                    <a:sysClr val="windowText" lastClr="000000"/>
                  </a:solidFill>
                </a:rPr>
                <a:t>     </a:t>
              </a:r>
              <a:r>
                <a:rPr lang="en-US" sz="2800" kern="0" dirty="0" err="1">
                  <a:solidFill>
                    <a:sysClr val="windowText" lastClr="000000"/>
                  </a:solidFill>
                </a:rPr>
                <a:t>psia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840149" y="4726215"/>
            <a:ext cx="954934" cy="646331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3600" b="1" dirty="0"/>
              <a:t>C</a:t>
            </a:r>
            <a:r>
              <a:rPr lang="en-US" sz="3600" b="1" baseline="-25000" dirty="0"/>
              <a:t>3</a:t>
            </a:r>
            <a:r>
              <a:rPr lang="en-US" sz="3600" b="1" dirty="0"/>
              <a:t>F</a:t>
            </a:r>
            <a:r>
              <a:rPr lang="en-US" sz="3600" b="1" baseline="-25000" dirty="0"/>
              <a:t>8</a:t>
            </a:r>
            <a:endParaRPr lang="en-US" sz="3600" b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4617249"/>
            <a:ext cx="1800038" cy="5232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800" i="1" dirty="0" err="1"/>
              <a:t>r</a:t>
            </a:r>
            <a:r>
              <a:rPr lang="en-US" sz="2800" baseline="-25000" dirty="0" err="1"/>
              <a:t>c</a:t>
            </a:r>
            <a:r>
              <a:rPr lang="en-US" sz="2800" dirty="0"/>
              <a:t>=23.7nm</a:t>
            </a:r>
            <a:endParaRPr lang="en-US" sz="2800" i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395357" y="4372429"/>
            <a:ext cx="371929" cy="35378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4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8" r="55000" b="43726"/>
          <a:stretch>
            <a:fillRect/>
          </a:stretch>
        </p:blipFill>
        <p:spPr bwMode="auto">
          <a:xfrm>
            <a:off x="76200" y="2162602"/>
            <a:ext cx="4114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5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1" t="43768" r="26666" b="43726"/>
          <a:stretch>
            <a:fillRect/>
          </a:stretch>
        </p:blipFill>
        <p:spPr bwMode="auto">
          <a:xfrm>
            <a:off x="990600" y="3153202"/>
            <a:ext cx="2590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6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2" t="43768" b="43726"/>
          <a:stretch>
            <a:fillRect/>
          </a:stretch>
        </p:blipFill>
        <p:spPr bwMode="auto">
          <a:xfrm>
            <a:off x="1066800" y="3991402"/>
            <a:ext cx="2438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990600" y="2238802"/>
            <a:ext cx="32004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990600" y="3381802"/>
            <a:ext cx="2667000" cy="7620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990600" y="4220002"/>
            <a:ext cx="2438400" cy="762000"/>
          </a:xfrm>
          <a:prstGeom prst="rect">
            <a:avLst/>
          </a:prstGeom>
          <a:noFill/>
          <a:ln w="28575">
            <a:solidFill>
              <a:srgbClr val="1C93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3733800" y="3534203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1.81 </a:t>
            </a:r>
            <a:r>
              <a:rPr lang="en-US" sz="2800" dirty="0" err="1">
                <a:solidFill>
                  <a:srgbClr val="0000FF"/>
                </a:solidFill>
              </a:rPr>
              <a:t>keV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3657601" y="4372402"/>
            <a:ext cx="1557991" cy="523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/>
          <a:p>
            <a:r>
              <a:rPr lang="en-US" sz="2800" dirty="0">
                <a:solidFill>
                  <a:srgbClr val="007800"/>
                </a:solidFill>
              </a:rPr>
              <a:t>-</a:t>
            </a:r>
            <a:r>
              <a:rPr lang="en-US" sz="2800" dirty="0">
                <a:solidFill>
                  <a:srgbClr val="007800"/>
                </a:solidFill>
              </a:rPr>
              <a:t>0.15 </a:t>
            </a:r>
            <a:r>
              <a:rPr lang="en-US" sz="2800" dirty="0" err="1">
                <a:solidFill>
                  <a:srgbClr val="007800"/>
                </a:solidFill>
              </a:rPr>
              <a:t>keV</a:t>
            </a:r>
            <a:endParaRPr lang="en-US" sz="2800" dirty="0">
              <a:solidFill>
                <a:srgbClr val="007800"/>
              </a:solidFill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310063" y="2543603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1.53 </a:t>
            </a:r>
            <a:r>
              <a:rPr lang="en-US" sz="2800" dirty="0" err="1">
                <a:solidFill>
                  <a:srgbClr val="FF0000"/>
                </a:solidFill>
              </a:rPr>
              <a:t>keV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18445" y="5602944"/>
            <a:ext cx="68050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Surface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00FF"/>
                </a:solidFill>
              </a:rPr>
              <a:t>Bulk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800"/>
                </a:solidFill>
              </a:rPr>
              <a:t>Reversible Work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90601" y="5079723"/>
            <a:ext cx="2473579" cy="5232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800" dirty="0"/>
              <a:t>= 3.19 </a:t>
            </a:r>
            <a:r>
              <a:rPr lang="en-US" sz="2800" dirty="0" err="1"/>
              <a:t>keV</a:t>
            </a:r>
            <a:r>
              <a:rPr lang="en-US" sz="2800" dirty="0"/>
              <a:t> total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665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32" grpId="0"/>
      <p:bldP spid="33" grpId="0"/>
      <p:bldP spid="3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ammarejectio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1" y="1057058"/>
            <a:ext cx="7416799" cy="5056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7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Bubble Chamber Discrimination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59681" y="1509078"/>
            <a:ext cx="2657157" cy="1200316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dirty="0" smtClean="0"/>
              <a:t>Electron recoil sensitivity in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and CF</a:t>
            </a:r>
            <a:r>
              <a:rPr lang="en-US" baseline="-25000" dirty="0" smtClean="0"/>
              <a:t>3</a:t>
            </a:r>
            <a:r>
              <a:rPr lang="en-US" dirty="0" smtClean="0"/>
              <a:t>I from various PICO calibration </a:t>
            </a:r>
            <a:r>
              <a:rPr lang="en-US" dirty="0"/>
              <a:t>a</a:t>
            </a:r>
            <a:r>
              <a:rPr lang="en-US" dirty="0" smtClean="0"/>
              <a:t>nd dark-matter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93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inEfficiencyCurv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9" y="3661711"/>
            <a:ext cx="3846296" cy="2874876"/>
          </a:xfrm>
          <a:prstGeom prst="rect">
            <a:avLst/>
          </a:prstGeom>
        </p:spPr>
      </p:pic>
      <p:pic>
        <p:nvPicPr>
          <p:cNvPr id="28" name="Picture 27" descr="cam0image  7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120" y="1261558"/>
            <a:ext cx="3657600" cy="4886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5042"/>
          </a:xfrm>
        </p:spPr>
        <p:txBody>
          <a:bodyPr/>
          <a:lstStyle/>
          <a:p>
            <a:r>
              <a:rPr lang="en-US" dirty="0" smtClean="0"/>
              <a:t>Nuclear Recoil Threshold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9445" y="835731"/>
            <a:ext cx="4295617" cy="369332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Neutron Calibrations in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@ </a:t>
            </a:r>
            <a:r>
              <a:rPr lang="en-US" i="1" dirty="0" smtClean="0"/>
              <a:t>E</a:t>
            </a:r>
            <a:r>
              <a:rPr lang="en-US" i="1" baseline="-25000" dirty="0" smtClean="0"/>
              <a:t>T</a:t>
            </a:r>
            <a:r>
              <a:rPr lang="en-US" dirty="0" smtClean="0"/>
              <a:t> = 3.2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47155" y="3616357"/>
            <a:ext cx="1796143" cy="2267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US"/>
          </a:p>
        </p:txBody>
      </p:sp>
      <p:pic>
        <p:nvPicPr>
          <p:cNvPr id="5" name="Picture 4" descr="ncal_hist.ep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5042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4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787" y="3801143"/>
            <a:ext cx="5646837" cy="3075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9144" y="1417638"/>
            <a:ext cx="5692288" cy="25102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All bubbles look the same!</a:t>
            </a:r>
          </a:p>
          <a:p>
            <a:pPr lvl="1"/>
            <a:r>
              <a:rPr lang="en-US" dirty="0" smtClean="0"/>
              <a:t>1-mm diameter bubble has drawn</a:t>
            </a:r>
            <a:br>
              <a:rPr lang="en-US" dirty="0" smtClean="0"/>
            </a:br>
            <a:r>
              <a:rPr lang="en-US" b="1" dirty="0" smtClean="0"/>
              <a:t>10 </a:t>
            </a:r>
            <a:r>
              <a:rPr lang="en-US" b="1" dirty="0" err="1" smtClean="0"/>
              <a:t>PeV</a:t>
            </a:r>
            <a:r>
              <a:rPr lang="en-US" dirty="0"/>
              <a:t> </a:t>
            </a:r>
            <a:r>
              <a:rPr lang="en-US" dirty="0" smtClean="0"/>
              <a:t>from superheated fluid</a:t>
            </a:r>
          </a:p>
          <a:p>
            <a:pPr lvl="1"/>
            <a:r>
              <a:rPr lang="en-US" dirty="0" smtClean="0"/>
              <a:t>Nuclear recoil visually indistinguishable from alpha-decay</a:t>
            </a:r>
            <a:endParaRPr lang="en-US" i="1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14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7140200" y="4719295"/>
            <a:ext cx="3761381" cy="246221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hu-HU" sz="1000" dirty="0"/>
              <a:t>C. Amole </a:t>
            </a:r>
            <a:r>
              <a:rPr lang="hu-HU" sz="1000" i="1" dirty="0"/>
              <a:t>et al</a:t>
            </a:r>
            <a:r>
              <a:rPr lang="hu-HU" sz="1000" dirty="0"/>
              <a:t>. Phys. Rev. D 93, 061101(R) (2016) [arXiv:1601.03729</a:t>
            </a:r>
            <a:r>
              <a:rPr lang="en-US" sz="1000" dirty="0"/>
              <a:t>] </a:t>
            </a:r>
            <a:endParaRPr lang="en-US" sz="1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784514" y="1753007"/>
            <a:ext cx="1229827" cy="1572127"/>
            <a:chOff x="1651003" y="2810933"/>
            <a:chExt cx="2091264" cy="24892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714069" y="1647213"/>
            <a:ext cx="1410986" cy="1738359"/>
            <a:chOff x="770684" y="1647212"/>
            <a:chExt cx="1410986" cy="1738359"/>
          </a:xfrm>
        </p:grpSpPr>
        <p:sp>
          <p:nvSpPr>
            <p:cNvPr id="40" name="Oval 39"/>
            <p:cNvSpPr/>
            <p:nvPr/>
          </p:nvSpPr>
          <p:spPr>
            <a:xfrm>
              <a:off x="770684" y="317398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960241" y="1647212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960241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1799626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1688911" y="2012555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422481" y="2290051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7698144" y="5301198"/>
            <a:ext cx="1268812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baseline="30000" dirty="0" smtClean="0"/>
              <a:t>214</a:t>
            </a:r>
            <a:r>
              <a:rPr lang="en-US" dirty="0" smtClean="0"/>
              <a:t>Po</a:t>
            </a:r>
          </a:p>
          <a:p>
            <a:r>
              <a:rPr lang="en-US" dirty="0"/>
              <a:t>  </a:t>
            </a:r>
            <a:r>
              <a:rPr lang="en-US" dirty="0" smtClean="0"/>
              <a:t> (7.7 MeV)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715730" y="4599107"/>
            <a:ext cx="1566482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baseline="30000" dirty="0" smtClean="0"/>
              <a:t>222</a:t>
            </a:r>
            <a:r>
              <a:rPr lang="en-US" dirty="0" smtClean="0"/>
              <a:t>Rn, </a:t>
            </a:r>
            <a:r>
              <a:rPr lang="en-US" baseline="30000" dirty="0" smtClean="0"/>
              <a:t>218</a:t>
            </a:r>
            <a:r>
              <a:rPr lang="en-US" dirty="0" smtClean="0"/>
              <a:t>Po</a:t>
            </a:r>
          </a:p>
          <a:p>
            <a:r>
              <a:rPr lang="en-US" dirty="0"/>
              <a:t> </a:t>
            </a:r>
            <a:r>
              <a:rPr lang="en-US" dirty="0" smtClean="0"/>
              <a:t>(5.5, 6.0 MeV)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286959" y="4017608"/>
            <a:ext cx="1266220" cy="923318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Nuclear</a:t>
            </a:r>
            <a:br>
              <a:rPr lang="en-US" dirty="0" smtClean="0"/>
            </a:br>
            <a:r>
              <a:rPr lang="en-US" dirty="0" smtClean="0"/>
              <a:t>Recoils</a:t>
            </a:r>
          </a:p>
          <a:p>
            <a:r>
              <a:rPr lang="en-US" dirty="0" smtClean="0"/>
              <a:t>(3-500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5098147" y="4479274"/>
            <a:ext cx="281211" cy="1198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2"/>
          <p:cNvSpPr txBox="1">
            <a:spLocks/>
          </p:cNvSpPr>
          <p:nvPr/>
        </p:nvSpPr>
        <p:spPr>
          <a:xfrm>
            <a:off x="256758" y="4408715"/>
            <a:ext cx="3235742" cy="1787369"/>
          </a:xfrm>
          <a:prstGeom prst="rect">
            <a:avLst/>
          </a:prstGeom>
        </p:spPr>
        <p:txBody>
          <a:bodyPr vert="horz" lIns="91429" tIns="45714" rIns="91429" bIns="45714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/>
                <a:cs typeface="Times New Roman"/>
              </a:rPr>
              <a:t>~</a:t>
            </a:r>
            <a:r>
              <a:rPr lang="en-US" dirty="0" smtClean="0"/>
              <a:t>1-MeV energy resolution in acoustic channel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564408" y="2591354"/>
            <a:ext cx="94602" cy="133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"/>
          <a:srcRect l="38625" r="30688" b="21134"/>
          <a:stretch/>
        </p:blipFill>
        <p:spPr>
          <a:xfrm>
            <a:off x="537671" y="2128978"/>
            <a:ext cx="508364" cy="540084"/>
          </a:xfrm>
          <a:prstGeom prst="rect">
            <a:avLst/>
          </a:prstGeom>
        </p:spPr>
      </p:pic>
      <p:sp>
        <p:nvSpPr>
          <p:cNvPr id="57" name="Oval 56"/>
          <p:cNvSpPr/>
          <p:nvPr/>
        </p:nvSpPr>
        <p:spPr>
          <a:xfrm>
            <a:off x="475343" y="2591354"/>
            <a:ext cx="221429" cy="211587"/>
          </a:xfrm>
          <a:prstGeom prst="ellipse">
            <a:avLst/>
          </a:prstGeom>
          <a:noFill/>
          <a:ln w="19050" cmpd="sng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5571" y="3339479"/>
            <a:ext cx="1073073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b="1" dirty="0"/>
              <a:t>10 </a:t>
            </a:r>
            <a:r>
              <a:rPr lang="en-US" sz="2400" b="1" dirty="0" err="1"/>
              <a:t>keV</a:t>
            </a:r>
            <a:endParaRPr lang="en-US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123182" y="3320371"/>
            <a:ext cx="1038098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b="1" dirty="0"/>
              <a:t>6</a:t>
            </a:r>
            <a:r>
              <a:rPr lang="en-US" sz="2400" b="1" dirty="0"/>
              <a:t> </a:t>
            </a:r>
            <a:r>
              <a:rPr lang="en-US" sz="2400" b="1" dirty="0"/>
              <a:t>M</a:t>
            </a:r>
            <a:r>
              <a:rPr lang="en-US" sz="2400" b="1" dirty="0"/>
              <a:t>eV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7027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0" grpId="0"/>
      <p:bldP spid="51" grpId="0"/>
      <p:bldP spid="52" grpId="0"/>
      <p:bldP spid="54" grpId="0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Backgrounds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15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40244" y="6383350"/>
            <a:ext cx="3761381" cy="246221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hu-HU" sz="1000" dirty="0"/>
              <a:t>C. Amole </a:t>
            </a:r>
            <a:r>
              <a:rPr lang="hu-HU" sz="1000" i="1" dirty="0"/>
              <a:t>et al</a:t>
            </a:r>
            <a:r>
              <a:rPr lang="hu-HU" sz="1000" dirty="0"/>
              <a:t>. Phys. Rev. D 93, 061101(R) (2016) [arXiv:1601.03729</a:t>
            </a:r>
            <a:r>
              <a:rPr lang="en-US" sz="1000" dirty="0"/>
              <a:t>] </a:t>
            </a:r>
            <a:endParaRPr lang="en-US" sz="1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841129" y="1753007"/>
            <a:ext cx="1229827" cy="1572127"/>
            <a:chOff x="1651003" y="2810933"/>
            <a:chExt cx="2091264" cy="24892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2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752387" y="1939636"/>
            <a:ext cx="1463040" cy="1658118"/>
            <a:chOff x="2798465" y="1533791"/>
            <a:chExt cx="1981667" cy="2245897"/>
          </a:xfrm>
        </p:grpSpPr>
        <p:sp>
          <p:nvSpPr>
            <p:cNvPr id="27" name="Freeform 26"/>
            <p:cNvSpPr/>
            <p:nvPr/>
          </p:nvSpPr>
          <p:spPr>
            <a:xfrm>
              <a:off x="2798465" y="2079224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>
                <a:alpha val="27000"/>
              </a:schemeClr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275958" y="1533791"/>
              <a:ext cx="1229827" cy="1572127"/>
              <a:chOff x="1651003" y="2810933"/>
              <a:chExt cx="2091264" cy="2489200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/>
              <a:srcRect l="38625" r="30688" b="21134"/>
              <a:stretch/>
            </p:blipFill>
            <p:spPr>
              <a:xfrm>
                <a:off x="1659466" y="4360332"/>
                <a:ext cx="864449" cy="855133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2"/>
              <a:srcRect l="82936" t="15635" b="44845"/>
              <a:stretch/>
            </p:blipFill>
            <p:spPr>
              <a:xfrm>
                <a:off x="2219999" y="3996266"/>
                <a:ext cx="607832" cy="541866"/>
              </a:xfrm>
              <a:prstGeom prst="rect">
                <a:avLst/>
              </a:prstGeom>
            </p:spPr>
          </p:pic>
          <p:cxnSp>
            <p:nvCxnSpPr>
              <p:cNvPr id="31" name="Straight Arrow Connector 30"/>
              <p:cNvCxnSpPr/>
              <p:nvPr/>
            </p:nvCxnSpPr>
            <p:spPr>
              <a:xfrm flipH="1">
                <a:off x="1651003" y="5088467"/>
                <a:ext cx="160867" cy="211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2590800" y="2810933"/>
                <a:ext cx="1151467" cy="13546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311143" y="2074979"/>
            <a:ext cx="3657600" cy="1522776"/>
            <a:chOff x="4724069" y="1785117"/>
            <a:chExt cx="4572467" cy="1903664"/>
          </a:xfrm>
        </p:grpSpPr>
        <p:sp>
          <p:nvSpPr>
            <p:cNvPr id="33" name="Oval 32"/>
            <p:cNvSpPr/>
            <p:nvPr/>
          </p:nvSpPr>
          <p:spPr>
            <a:xfrm>
              <a:off x="5301004" y="1785117"/>
              <a:ext cx="685656" cy="640431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903112" y="2119694"/>
              <a:ext cx="339590" cy="335983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01342" y="1825757"/>
              <a:ext cx="753514" cy="721711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724069" y="1988317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/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7467405" y="2100780"/>
              <a:ext cx="276815" cy="264511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314869" y="1988317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/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6705736" y="2719134"/>
              <a:ext cx="41656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770684" y="1647213"/>
            <a:ext cx="1410986" cy="1738359"/>
            <a:chOff x="770684" y="1647212"/>
            <a:chExt cx="1410986" cy="1738359"/>
          </a:xfrm>
        </p:grpSpPr>
        <p:sp>
          <p:nvSpPr>
            <p:cNvPr id="40" name="Oval 39"/>
            <p:cNvSpPr/>
            <p:nvPr/>
          </p:nvSpPr>
          <p:spPr>
            <a:xfrm>
              <a:off x="770684" y="317398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960241" y="1647212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960241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1799626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1688911" y="2012555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422481" y="2290051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41552" y="1869805"/>
            <a:ext cx="368427" cy="340959"/>
            <a:chOff x="3741551" y="1869804"/>
            <a:chExt cx="368427" cy="340959"/>
          </a:xfrm>
        </p:grpSpPr>
        <p:sp>
          <p:nvSpPr>
            <p:cNvPr id="46" name="Oval 45"/>
            <p:cNvSpPr/>
            <p:nvPr/>
          </p:nvSpPr>
          <p:spPr>
            <a:xfrm>
              <a:off x="3741551" y="1996169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888549" y="186980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888549" y="1999176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8624" y="4726214"/>
            <a:ext cx="8564983" cy="15995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ALL of these are easily identifiable with scintillation signal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More information </a:t>
            </a:r>
            <a:r>
              <a:rPr lang="en-US" i="1" dirty="0" smtClean="0"/>
              <a:t>always</a:t>
            </a:r>
            <a:r>
              <a:rPr lang="en-US" dirty="0" smtClean="0"/>
              <a:t> key to background discrimination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852168" y="3551203"/>
            <a:ext cx="1038098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b="1" dirty="0"/>
              <a:t>1 </a:t>
            </a:r>
            <a:r>
              <a:rPr lang="en-US" sz="2400" b="1" dirty="0"/>
              <a:t>M</a:t>
            </a:r>
            <a:r>
              <a:rPr lang="en-US" sz="2400" b="1" dirty="0"/>
              <a:t>eV</a:t>
            </a:r>
            <a:endParaRPr lang="en-US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449951" y="3597755"/>
            <a:ext cx="1084731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b="1" dirty="0"/>
              <a:t>100 </a:t>
            </a:r>
            <a:r>
              <a:rPr lang="en-US" sz="2400" b="1" dirty="0" err="1"/>
              <a:t>eV</a:t>
            </a:r>
            <a:endParaRPr lang="en-US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08475" y="1814274"/>
            <a:ext cx="1755053" cy="1863922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08476" y="1814274"/>
            <a:ext cx="1755054" cy="1863922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26617" y="3551203"/>
            <a:ext cx="1038098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b="1" dirty="0"/>
              <a:t>6</a:t>
            </a:r>
            <a:r>
              <a:rPr lang="en-US" sz="2400" b="1" dirty="0"/>
              <a:t> </a:t>
            </a:r>
            <a:r>
              <a:rPr lang="en-US" sz="2400" b="1" dirty="0"/>
              <a:t>M</a:t>
            </a:r>
            <a:r>
              <a:rPr lang="en-US" sz="2400" b="1" dirty="0"/>
              <a:t>eV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5878" y="3913082"/>
            <a:ext cx="1545067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Eliminated via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Acoustics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2852169" y="1733832"/>
            <a:ext cx="6116575" cy="2012668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2852168" y="1733832"/>
            <a:ext cx="6116576" cy="1944364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322212" y="4012868"/>
            <a:ext cx="4415144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Eliminated via particulate control measures,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FF0000"/>
                </a:solidFill>
              </a:rPr>
              <a:t>emoval of buffer fluid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0" grpId="0"/>
      <p:bldP spid="51" grpId="0"/>
      <p:bldP spid="25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laserXenonEthyleneTrac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934" y="1985433"/>
            <a:ext cx="3437467" cy="3163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Scintillating Bubble Chamber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26" y="1600201"/>
            <a:ext cx="514773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Glaser built a xenon bubble chamber in 1956 and found: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smtClean="0"/>
              <a:t>No bubbles </a:t>
            </a:r>
            <a:r>
              <a:rPr lang="en-US" dirty="0" smtClean="0"/>
              <a:t>in pure xenon</a:t>
            </a:r>
            <a:br>
              <a:rPr lang="en-US" dirty="0" smtClean="0"/>
            </a:br>
            <a:r>
              <a:rPr lang="en-US" dirty="0" smtClean="0"/>
              <a:t>even at </a:t>
            </a:r>
            <a:r>
              <a:rPr lang="en-US" dirty="0" smtClean="0">
                <a:latin typeface="Times New Roman"/>
                <a:cs typeface="Times New Roman"/>
              </a:rPr>
              <a:t>~</a:t>
            </a:r>
            <a:r>
              <a:rPr lang="en-US" dirty="0" smtClean="0"/>
              <a:t>1 </a:t>
            </a:r>
            <a:r>
              <a:rPr lang="en-US" dirty="0" err="1" smtClean="0"/>
              <a:t>keV</a:t>
            </a:r>
            <a:r>
              <a:rPr lang="en-US" dirty="0" smtClean="0"/>
              <a:t> threshold</a:t>
            </a:r>
            <a:br>
              <a:rPr lang="en-US" dirty="0" smtClean="0"/>
            </a:br>
            <a:r>
              <a:rPr lang="en-US" dirty="0" smtClean="0"/>
              <a:t>(with gamma source)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Normal bubble nucleation in</a:t>
            </a:r>
            <a:br>
              <a:rPr lang="en-US" dirty="0" smtClean="0"/>
            </a:br>
            <a:r>
              <a:rPr lang="en-US" dirty="0" smtClean="0"/>
              <a:t>98% xenon + 2% ethylene</a:t>
            </a:r>
            <a:br>
              <a:rPr lang="en-US" dirty="0" smtClean="0"/>
            </a:br>
            <a:r>
              <a:rPr lang="en-US" dirty="0" smtClean="0"/>
              <a:t>(scintillation completely quenched)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42000" y="5165680"/>
            <a:ext cx="2605003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/>
              <a:t>Phys.Rev</a:t>
            </a:r>
            <a:r>
              <a:rPr lang="en-US" dirty="0" smtClean="0"/>
              <a:t>. </a:t>
            </a:r>
            <a:r>
              <a:rPr lang="en-US" b="1" dirty="0" smtClean="0"/>
              <a:t>102</a:t>
            </a:r>
            <a:r>
              <a:rPr lang="en-US" dirty="0" smtClean="0"/>
              <a:t>, 586 (1956)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laserXenonEthyleneTrac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934" y="1985433"/>
            <a:ext cx="3437467" cy="3163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Scintillating Bubble Chamber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26" y="1600201"/>
            <a:ext cx="5147733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Scintillation suppresses bubble nucleation!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smtClean="0"/>
              <a:t>Electrons</a:t>
            </a:r>
            <a:r>
              <a:rPr lang="en-US" dirty="0" smtClean="0"/>
              <a:t> should be even less likely to make bubbles than in </a:t>
            </a:r>
            <a:r>
              <a:rPr lang="en-US" dirty="0" err="1" smtClean="0"/>
              <a:t>freon</a:t>
            </a:r>
            <a:r>
              <a:rPr lang="en-US" dirty="0" smtClean="0"/>
              <a:t> chambers</a:t>
            </a:r>
            <a:endParaRPr lang="en-US" dirty="0"/>
          </a:p>
          <a:p>
            <a:pPr lvl="1"/>
            <a:r>
              <a:rPr lang="en-US" dirty="0" smtClean="0"/>
              <a:t>Greater superheat (lower thresholds) possible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smtClean="0"/>
              <a:t>Nuclear Recoils should be largely unaffected</a:t>
            </a:r>
            <a:r>
              <a:rPr lang="en-US" dirty="0" smtClean="0"/>
              <a:t>, thanks to </a:t>
            </a:r>
            <a:r>
              <a:rPr lang="en-US" dirty="0" err="1" smtClean="0"/>
              <a:t>Lindhard</a:t>
            </a:r>
            <a:r>
              <a:rPr lang="en-US" dirty="0" smtClean="0"/>
              <a:t> Effect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42000" y="5165680"/>
            <a:ext cx="2605003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/>
              <a:t>Phys.Rev</a:t>
            </a:r>
            <a:r>
              <a:rPr lang="en-US" dirty="0" smtClean="0"/>
              <a:t>. </a:t>
            </a:r>
            <a:r>
              <a:rPr lang="en-US" b="1" dirty="0" smtClean="0"/>
              <a:t>102</a:t>
            </a:r>
            <a:r>
              <a:rPr lang="en-US" dirty="0" smtClean="0"/>
              <a:t>, 586 (1956)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5864553"/>
            <a:ext cx="5313286" cy="5232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800" b="1" i="1" dirty="0"/>
              <a:t>Experimental verification needed!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254985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saved Preview Document 5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448" y="906103"/>
            <a:ext cx="5562600" cy="572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769"/>
            <a:ext cx="8229600" cy="915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 Xenon Bubble Chamber Schematic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BF03-14FD-6B4E-B7B7-86D0A35B4B7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96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XEBC_mode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878" y="1399495"/>
            <a:ext cx="5277076" cy="527707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NU Xenon Bubble Chamber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2269" y="1417639"/>
            <a:ext cx="3774892" cy="5117237"/>
          </a:xfrm>
          <a:prstGeom prst="rect">
            <a:avLst/>
          </a:prstGeom>
        </p:spPr>
        <p:txBody>
          <a:bodyPr vert="horz" lIns="91429" tIns="45714" rIns="91429" bIns="45714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NU Prototype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0-gram xenon target</a:t>
            </a:r>
          </a:p>
          <a:p>
            <a:pPr lvl="1"/>
            <a:r>
              <a:rPr lang="en-US" dirty="0" smtClean="0"/>
              <a:t>No buffer fluid</a:t>
            </a:r>
          </a:p>
          <a:p>
            <a:pPr lvl="1"/>
            <a:r>
              <a:rPr lang="en-US" dirty="0" smtClean="0"/>
              <a:t>30-psia, –50</a:t>
            </a:r>
            <a:r>
              <a:rPr lang="en-US" baseline="30000" dirty="0" smtClean="0"/>
              <a:t>o</a:t>
            </a:r>
            <a:r>
              <a:rPr lang="en-US" dirty="0" smtClean="0"/>
              <a:t>C superheated state</a:t>
            </a:r>
            <a:endParaRPr lang="en-US" dirty="0"/>
          </a:p>
          <a:p>
            <a:pPr lvl="1"/>
            <a:r>
              <a:rPr lang="en-US" dirty="0" smtClean="0"/>
              <a:t>IR illumination for cameras</a:t>
            </a:r>
            <a:endParaRPr lang="en-US" dirty="0"/>
          </a:p>
          <a:p>
            <a:pPr lvl="1"/>
            <a:r>
              <a:rPr lang="en-US" dirty="0" smtClean="0"/>
              <a:t>IR-blind PMT (R6834) for 175nm scintillation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9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2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1"/>
            <a:ext cx="8229600" cy="50863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Motivation:  </a:t>
            </a:r>
            <a:r>
              <a:rPr lang="en-US" dirty="0" err="1" smtClean="0"/>
              <a:t>GeV</a:t>
            </a:r>
            <a:r>
              <a:rPr lang="en-US" dirty="0" smtClean="0"/>
              <a:t> WIMPs and reactor neutrinos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scintillating bubble chamber technique</a:t>
            </a:r>
            <a:endParaRPr lang="en-US" dirty="0" smtClean="0"/>
          </a:p>
          <a:p>
            <a:pPr lvl="1"/>
            <a:r>
              <a:rPr lang="en-US" dirty="0" smtClean="0"/>
              <a:t>On Paper</a:t>
            </a:r>
          </a:p>
          <a:p>
            <a:pPr lvl="1"/>
            <a:r>
              <a:rPr lang="en-US" dirty="0" smtClean="0"/>
              <a:t>In Practice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First Results from a 30-gram xenon prototype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Lowering thresholds </a:t>
            </a:r>
            <a:r>
              <a:rPr lang="mr-IN" dirty="0" smtClean="0"/>
              <a:t>–</a:t>
            </a:r>
            <a:r>
              <a:rPr lang="en-US" dirty="0" smtClean="0"/>
              <a:t> current status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9433" y="4933731"/>
            <a:ext cx="357600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>
                <a:hlinkClick r:id="rId2"/>
              </a:rPr>
              <a:t>arXiv:1702.08861</a:t>
            </a:r>
            <a:r>
              <a:rPr lang="en-US" dirty="0"/>
              <a:t> </a:t>
            </a:r>
            <a:r>
              <a:rPr lang="en-US" dirty="0" smtClean="0"/>
              <a:t>[PRL </a:t>
            </a:r>
            <a:r>
              <a:rPr lang="en-US" b="1" dirty="0" smtClean="0"/>
              <a:t>118</a:t>
            </a:r>
            <a:r>
              <a:rPr lang="en-US" dirty="0" smtClean="0"/>
              <a:t>, 231301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0" y="2172920"/>
            <a:ext cx="9144000" cy="4018488"/>
            <a:chOff x="11835931" y="23201592"/>
            <a:chExt cx="15049971" cy="6613968"/>
          </a:xfrm>
        </p:grpSpPr>
        <p:pic>
          <p:nvPicPr>
            <p:cNvPr id="68" name="Picture 67" descr="IMG_0169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31"/>
            <a:stretch/>
          </p:blipFill>
          <p:spPr>
            <a:xfrm>
              <a:off x="21259802" y="23201592"/>
              <a:ext cx="5626100" cy="6613967"/>
            </a:xfrm>
            <a:prstGeom prst="rect">
              <a:avLst/>
            </a:prstGeom>
          </p:spPr>
        </p:pic>
        <p:pic>
          <p:nvPicPr>
            <p:cNvPr id="69" name="Picture 68" descr="IMG_0039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47" r="10531"/>
            <a:stretch/>
          </p:blipFill>
          <p:spPr>
            <a:xfrm>
              <a:off x="17823633" y="24269512"/>
              <a:ext cx="3228739" cy="5546048"/>
            </a:xfrm>
            <a:prstGeom prst="rect">
              <a:avLst/>
            </a:prstGeom>
          </p:spPr>
        </p:pic>
        <p:pic>
          <p:nvPicPr>
            <p:cNvPr id="70" name="Picture 69" descr="IMG_9202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97" r="20784" b="11472"/>
            <a:stretch/>
          </p:blipFill>
          <p:spPr>
            <a:xfrm>
              <a:off x="11835931" y="25755826"/>
              <a:ext cx="2387558" cy="4059734"/>
            </a:xfrm>
            <a:prstGeom prst="rect">
              <a:avLst/>
            </a:prstGeom>
          </p:spPr>
        </p:pic>
        <p:pic>
          <p:nvPicPr>
            <p:cNvPr id="71" name="Picture 70" descr="XEBC_pic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4" r="20154"/>
            <a:stretch/>
          </p:blipFill>
          <p:spPr>
            <a:xfrm>
              <a:off x="14393750" y="25267529"/>
              <a:ext cx="3230088" cy="4548031"/>
            </a:xfrm>
            <a:prstGeom prst="rect">
              <a:avLst/>
            </a:prstGeom>
          </p:spPr>
        </p:pic>
        <p:cxnSp>
          <p:nvCxnSpPr>
            <p:cNvPr id="72" name="Straight Connector 71"/>
            <p:cNvCxnSpPr/>
            <p:nvPr/>
          </p:nvCxnSpPr>
          <p:spPr>
            <a:xfrm flipV="1">
              <a:off x="13666999" y="25493757"/>
              <a:ext cx="2627101" cy="331604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3946304" y="27630539"/>
              <a:ext cx="2097869" cy="1851986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6725648" y="25493758"/>
              <a:ext cx="1851142" cy="630143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16938490" y="27710558"/>
              <a:ext cx="1476511" cy="140543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9837401" y="24320311"/>
              <a:ext cx="3835400" cy="1377824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20078700" y="27470100"/>
              <a:ext cx="3594100" cy="2224978"/>
            </a:xfrm>
            <a:prstGeom prst="line">
              <a:avLst/>
            </a:prstGeom>
            <a:ln>
              <a:solidFill>
                <a:srgbClr val="660066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 Xenon Bubble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19670"/>
            <a:ext cx="526851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First Bubbles June 2016</a:t>
            </a:r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90E-C0FE-0747-8133-52BF2CFC4CDA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2291" y="3320428"/>
            <a:ext cx="1135813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75854" y="3031587"/>
            <a:ext cx="1124317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Sept 2015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95584" y="2373477"/>
            <a:ext cx="1046997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Feb 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30787" y="1687285"/>
            <a:ext cx="1146070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7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999"/>
            <a:ext cx="8229600" cy="1143000"/>
          </a:xfrm>
        </p:spPr>
        <p:txBody>
          <a:bodyPr/>
          <a:lstStyle/>
          <a:p>
            <a:r>
              <a:rPr lang="en-US" dirty="0" smtClean="0"/>
              <a:t>Sample Nuclear Recoil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ExampleEven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5995"/>
            <a:ext cx="9144000" cy="456628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590800" y="1877784"/>
            <a:ext cx="0" cy="5442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51848" y="2249718"/>
            <a:ext cx="388409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9606" y="2866825"/>
            <a:ext cx="388409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98285" y="2646262"/>
            <a:ext cx="640080" cy="4543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87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Annulus Boiling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22</a:t>
            </a:fld>
            <a:endParaRPr lang="en-US"/>
          </a:p>
        </p:txBody>
      </p:sp>
      <p:pic>
        <p:nvPicPr>
          <p:cNvPr id="13" name="Picture 12" descr="annulusboilin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2101"/>
            <a:ext cx="83693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91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hematic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7" t="11508" r="22932" b="8466"/>
          <a:stretch/>
        </p:blipFill>
        <p:spPr>
          <a:xfrm>
            <a:off x="2826646" y="190501"/>
            <a:ext cx="5543242" cy="6280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49973" y="3184071"/>
            <a:ext cx="272142" cy="86178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496458" y="879281"/>
            <a:ext cx="8229600" cy="915453"/>
          </a:xfrm>
        </p:spPr>
        <p:txBody>
          <a:bodyPr>
            <a:noAutofit/>
          </a:bodyPr>
          <a:lstStyle/>
          <a:p>
            <a:r>
              <a:rPr lang="en-US" sz="3200" dirty="0"/>
              <a:t>NU Xenon</a:t>
            </a:r>
            <a:br>
              <a:rPr lang="en-US" sz="3200" dirty="0"/>
            </a:br>
            <a:r>
              <a:rPr lang="en-US" sz="3200" dirty="0"/>
              <a:t>Bubble Chamber</a:t>
            </a:r>
            <a:br>
              <a:rPr lang="en-US" sz="3200" dirty="0"/>
            </a:br>
            <a:r>
              <a:rPr lang="en-US" sz="3200" dirty="0"/>
              <a:t>v 2.0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71443" y="453572"/>
            <a:ext cx="6477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42695" y="3846286"/>
            <a:ext cx="2107278" cy="3447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782" y="3764650"/>
            <a:ext cx="3292933" cy="1938992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2400" dirty="0"/>
              <a:t>¼” Sapphire Window</a:t>
            </a:r>
          </a:p>
          <a:p>
            <a:r>
              <a:rPr lang="en-US" sz="2400" dirty="0"/>
              <a:t>(Blackbody absorber)</a:t>
            </a:r>
          </a:p>
          <a:p>
            <a:endParaRPr lang="en-US" sz="2400" dirty="0"/>
          </a:p>
          <a:p>
            <a:r>
              <a:rPr lang="en-US" sz="2400" dirty="0"/>
              <a:t>Minimum E</a:t>
            </a:r>
            <a:r>
              <a:rPr lang="en-US" sz="2400" baseline="-25000" dirty="0"/>
              <a:t>T </a:t>
            </a:r>
            <a:r>
              <a:rPr lang="en-US" sz="2400" dirty="0"/>
              <a:t>decreased from 30 </a:t>
            </a:r>
            <a:r>
              <a:rPr lang="en-US" sz="2400" dirty="0" err="1"/>
              <a:t>keV</a:t>
            </a:r>
            <a:r>
              <a:rPr lang="en-US" sz="2400" dirty="0"/>
              <a:t> to 4 </a:t>
            </a:r>
            <a:r>
              <a:rPr lang="en-US" sz="2400" dirty="0" err="1"/>
              <a:t>keV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391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999"/>
            <a:ext cx="8229600" cy="1143000"/>
          </a:xfrm>
        </p:spPr>
        <p:txBody>
          <a:bodyPr/>
          <a:lstStyle/>
          <a:p>
            <a:r>
              <a:rPr lang="en-US" dirty="0" smtClean="0"/>
              <a:t>Sample Nuclear Recoil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ExampleEven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9711"/>
            <a:ext cx="9144000" cy="456628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590800" y="1841501"/>
            <a:ext cx="0" cy="5442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51848" y="2213434"/>
            <a:ext cx="388409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9606" y="2830541"/>
            <a:ext cx="388409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98285" y="2609978"/>
            <a:ext cx="640080" cy="4543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51346" y="3644899"/>
            <a:ext cx="404002" cy="369332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437416" y="3644899"/>
            <a:ext cx="0" cy="369332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55773" y="3667702"/>
            <a:ext cx="195942" cy="1695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20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– Scintillation Coincidence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968482"/>
            <a:ext cx="3516086" cy="4547734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&lt; 1%</a:t>
            </a:r>
            <a:r>
              <a:rPr lang="en-US" dirty="0" smtClean="0"/>
              <a:t> accidental coincidence rate in calibration data</a:t>
            </a:r>
          </a:p>
          <a:p>
            <a:endParaRPr lang="en-US" dirty="0"/>
          </a:p>
          <a:p>
            <a:r>
              <a:rPr lang="en-US" dirty="0" smtClean="0"/>
              <a:t>Slope = speed of sound in xenon (to 20%)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t0_and_S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96"/>
          <a:stretch/>
        </p:blipFill>
        <p:spPr>
          <a:xfrm>
            <a:off x="4289879" y="1576508"/>
            <a:ext cx="4526643" cy="457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42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0_and_S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04"/>
          <a:stretch/>
        </p:blipFill>
        <p:spPr>
          <a:xfrm>
            <a:off x="4544799" y="1420578"/>
            <a:ext cx="4825990" cy="47825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55" y="1420578"/>
            <a:ext cx="4323443" cy="4935773"/>
          </a:xfrm>
        </p:spPr>
        <p:txBody>
          <a:bodyPr>
            <a:normAutofit fontScale="77500" lnSpcReduction="20000"/>
          </a:bodyPr>
          <a:lstStyle/>
          <a:p>
            <a:r>
              <a:rPr lang="en-US" baseline="30000" dirty="0" smtClean="0"/>
              <a:t>57</a:t>
            </a:r>
            <a:r>
              <a:rPr lang="en-US" dirty="0" smtClean="0"/>
              <a:t>Co calibration</a:t>
            </a:r>
            <a:br>
              <a:rPr lang="en-US" dirty="0" smtClean="0"/>
            </a:br>
            <a:r>
              <a:rPr lang="en-US" dirty="0" smtClean="0"/>
              <a:t>(122-keV photo-peak)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No bubbles over</a:t>
            </a:r>
            <a:br>
              <a:rPr lang="en-US" dirty="0" smtClean="0"/>
            </a:br>
            <a:r>
              <a:rPr lang="en-US" dirty="0" smtClean="0"/>
              <a:t>background rate</a:t>
            </a:r>
          </a:p>
          <a:p>
            <a:pPr lvl="3"/>
            <a:endParaRPr lang="en-US" dirty="0"/>
          </a:p>
          <a:p>
            <a:r>
              <a:rPr lang="en-US" dirty="0" smtClean="0"/>
              <a:t>Same signal in normal and superheated states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 smtClean="0"/>
              <a:t>Poor resolution due</a:t>
            </a:r>
            <a:r>
              <a:rPr lang="en-US" dirty="0"/>
              <a:t> </a:t>
            </a:r>
            <a:r>
              <a:rPr lang="en-US" dirty="0" smtClean="0"/>
              <a:t>to position dependence</a:t>
            </a:r>
          </a:p>
          <a:p>
            <a:pPr lvl="3"/>
            <a:endParaRPr lang="en-US" dirty="0"/>
          </a:p>
          <a:p>
            <a:r>
              <a:rPr lang="en-US" dirty="0" smtClean="0"/>
              <a:t>Average 1 </a:t>
            </a:r>
            <a:r>
              <a:rPr lang="en-US" dirty="0" err="1" smtClean="0"/>
              <a:t>phe</a:t>
            </a:r>
            <a:r>
              <a:rPr lang="en-US" dirty="0" smtClean="0"/>
              <a:t> per 25 </a:t>
            </a:r>
            <a:r>
              <a:rPr lang="en-US" dirty="0" err="1" smtClean="0"/>
              <a:t>keVr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(0.4% photon detection efficiency)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25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ammarejectio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81" y="655427"/>
            <a:ext cx="7416799" cy="5056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3277"/>
            <a:ext cx="8229600" cy="1143000"/>
          </a:xfrm>
        </p:spPr>
        <p:txBody>
          <a:bodyPr/>
          <a:lstStyle/>
          <a:p>
            <a:r>
              <a:rPr lang="en-US" dirty="0" smtClean="0"/>
              <a:t>Gamma Rejection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937" y="5756952"/>
            <a:ext cx="5774871" cy="7649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Without scintillation, xenon would be slightly </a:t>
            </a:r>
            <a:r>
              <a:rPr lang="en-US" i="1" dirty="0" smtClean="0"/>
              <a:t>worse</a:t>
            </a:r>
            <a:r>
              <a:rPr lang="en-US" dirty="0" smtClean="0"/>
              <a:t> than CF</a:t>
            </a:r>
            <a:r>
              <a:rPr lang="en-US" baseline="-25000" dirty="0" smtClean="0"/>
              <a:t>3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27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06436" y="2690594"/>
            <a:ext cx="0" cy="6549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65500" y="2690594"/>
            <a:ext cx="444500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90670" y="2357546"/>
            <a:ext cx="419308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Xe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9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Nuclear Recoil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2858"/>
            <a:ext cx="8229600" cy="449330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determine  nuclear recoil bubble nucleation threshold from bubble rate and multiplicity as before…</a:t>
            </a:r>
          </a:p>
          <a:p>
            <a:pPr lvl="1"/>
            <a:r>
              <a:rPr lang="en-US" baseline="30000" dirty="0" smtClean="0"/>
              <a:t>252</a:t>
            </a:r>
            <a:r>
              <a:rPr lang="en-US" dirty="0" smtClean="0"/>
              <a:t>Cf not the best source for this</a:t>
            </a:r>
          </a:p>
          <a:p>
            <a:pPr lvl="1"/>
            <a:r>
              <a:rPr lang="en-US" dirty="0" smtClean="0"/>
              <a:t>Not many multi-bubble events in small chamber</a:t>
            </a:r>
          </a:p>
          <a:p>
            <a:r>
              <a:rPr lang="en-US" dirty="0" smtClean="0"/>
              <a:t>2 doubles, 160 singles at E</a:t>
            </a:r>
            <a:r>
              <a:rPr lang="en-US" baseline="-25000" dirty="0" smtClean="0"/>
              <a:t>T</a:t>
            </a:r>
            <a:r>
              <a:rPr lang="en-US" dirty="0" smtClean="0"/>
              <a:t>=8.2 </a:t>
            </a:r>
            <a:r>
              <a:rPr lang="en-US" dirty="0" err="1" smtClean="0"/>
              <a:t>keV</a:t>
            </a:r>
            <a:endParaRPr lang="en-US" dirty="0" smtClean="0"/>
          </a:p>
          <a:p>
            <a:pPr lvl="1"/>
            <a:r>
              <a:rPr lang="en-US" dirty="0" smtClean="0"/>
              <a:t>Recoil energy threshold </a:t>
            </a:r>
            <a:r>
              <a:rPr lang="en-US" dirty="0" smtClean="0"/>
              <a:t>19 ± 6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Check with scintillation channel!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36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ullSpectrum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05" y="1152076"/>
            <a:ext cx="7546002" cy="4532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35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Scintillation Spectrum for Bubble Events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4755" y="1115786"/>
            <a:ext cx="2387734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E</a:t>
            </a:r>
            <a:r>
              <a:rPr lang="en-US" sz="2400" baseline="-25000" dirty="0">
                <a:solidFill>
                  <a:srgbClr val="008000"/>
                </a:solidFill>
              </a:rPr>
              <a:t>T</a:t>
            </a:r>
            <a:r>
              <a:rPr lang="en-US" sz="2400" dirty="0">
                <a:solidFill>
                  <a:srgbClr val="008000"/>
                </a:solidFill>
              </a:rPr>
              <a:t> = 8.2 – 8.6 </a:t>
            </a:r>
            <a:r>
              <a:rPr lang="en-US" sz="2400" dirty="0" err="1">
                <a:solidFill>
                  <a:srgbClr val="008000"/>
                </a:solidFill>
              </a:rPr>
              <a:t>keV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754" y="1456452"/>
            <a:ext cx="2308842" cy="45739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E</a:t>
            </a:r>
            <a:r>
              <a:rPr lang="en-US" sz="2400" baseline="-25000" dirty="0">
                <a:solidFill>
                  <a:srgbClr val="008000"/>
                </a:solidFill>
              </a:rPr>
              <a:t>T</a:t>
            </a:r>
            <a:r>
              <a:rPr lang="en-US" sz="2400" dirty="0">
                <a:solidFill>
                  <a:srgbClr val="008000"/>
                </a:solidFill>
              </a:rPr>
              <a:t> = 8.6 – 15 </a:t>
            </a:r>
            <a:r>
              <a:rPr lang="en-US" sz="2400" dirty="0" err="1">
                <a:solidFill>
                  <a:srgbClr val="008000"/>
                </a:solidFill>
              </a:rPr>
              <a:t>keV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754" y="5025573"/>
            <a:ext cx="2794000" cy="1200316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2400" dirty="0"/>
              <a:t>*Simulation assumes</a:t>
            </a:r>
            <a:br>
              <a:rPr lang="en-US" sz="2400" dirty="0"/>
            </a:br>
            <a:r>
              <a:rPr lang="en-US" sz="2400" dirty="0"/>
              <a:t>15-keV threshold for bubble nucleation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376715" y="1423934"/>
            <a:ext cx="644072" cy="26335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6715" y="1768929"/>
            <a:ext cx="644072" cy="58782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65288" y="5811414"/>
            <a:ext cx="4390094" cy="5232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800" dirty="0"/>
              <a:t>Bubbles with no PMT Trigger</a:t>
            </a:r>
            <a:endParaRPr lang="en-US" sz="28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347358" y="5433787"/>
            <a:ext cx="217714" cy="498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4754" y="2004786"/>
            <a:ext cx="2102676" cy="101566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2000" dirty="0"/>
              <a:t>No E</a:t>
            </a:r>
            <a:r>
              <a:rPr lang="en-US" sz="2000" baseline="-25000" dirty="0"/>
              <a:t>T</a:t>
            </a:r>
            <a:r>
              <a:rPr lang="en-US" sz="2000" dirty="0"/>
              <a:t> dependence </a:t>
            </a:r>
            <a:br>
              <a:rPr lang="en-US" sz="2000" dirty="0"/>
            </a:br>
            <a:r>
              <a:rPr lang="en-US" sz="2000" dirty="0"/>
              <a:t>observed in</a:t>
            </a:r>
            <a:br>
              <a:rPr lang="en-US" sz="2000" dirty="0"/>
            </a:br>
            <a:r>
              <a:rPr lang="en-US" sz="2000" dirty="0"/>
              <a:t>other bins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8091722" y="2065683"/>
            <a:ext cx="29960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2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could you do with </a:t>
            </a:r>
            <a:r>
              <a:rPr lang="en-US" dirty="0" smtClean="0"/>
              <a:t>a liquid-noble bubble </a:t>
            </a:r>
            <a:r>
              <a:rPr lang="en-US" dirty="0"/>
              <a:t>chamber?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Discriminating</a:t>
            </a:r>
          </a:p>
          <a:p>
            <a:pPr lvl="1"/>
            <a:r>
              <a:rPr lang="en-US" dirty="0" smtClean="0"/>
              <a:t>Only sensitive to nuclear recoils (neutrons, neutrinos, and WIMPs)</a:t>
            </a:r>
          </a:p>
          <a:p>
            <a:r>
              <a:rPr lang="en-US" dirty="0" smtClean="0"/>
              <a:t>Scalable</a:t>
            </a:r>
          </a:p>
          <a:p>
            <a:pPr lvl="1"/>
            <a:r>
              <a:rPr lang="en-US" dirty="0" smtClean="0"/>
              <a:t>Largest bubble chamber to date:  35 m</a:t>
            </a:r>
            <a:r>
              <a:rPr lang="en-US" baseline="30000" dirty="0" smtClean="0"/>
              <a:t>3</a:t>
            </a:r>
            <a:r>
              <a:rPr lang="en-US" dirty="0" smtClean="0"/>
              <a:t> (BEBC)</a:t>
            </a:r>
            <a:endParaRPr lang="en-US" baseline="30000" dirty="0" smtClean="0"/>
          </a:p>
          <a:p>
            <a:pPr lvl="1"/>
            <a:r>
              <a:rPr lang="en-US" dirty="0" smtClean="0"/>
              <a:t>Ton-scale low-background bubble chamber in works (PICO)</a:t>
            </a:r>
          </a:p>
          <a:p>
            <a:r>
              <a:rPr lang="en-US" dirty="0" smtClean="0"/>
              <a:t>Low threshold?</a:t>
            </a:r>
          </a:p>
          <a:p>
            <a:pPr lvl="1"/>
            <a:r>
              <a:rPr lang="en-US" dirty="0" smtClean="0"/>
              <a:t>Sub-</a:t>
            </a:r>
            <a:r>
              <a:rPr lang="en-US" dirty="0" err="1" smtClean="0"/>
              <a:t>keV</a:t>
            </a:r>
            <a:r>
              <a:rPr lang="en-US" dirty="0" smtClean="0"/>
              <a:t> recoil energy threshold </a:t>
            </a:r>
            <a:r>
              <a:rPr lang="en-US" dirty="0"/>
              <a:t>i</a:t>
            </a:r>
            <a:r>
              <a:rPr lang="en-US" dirty="0" smtClean="0"/>
              <a:t>s moving from “plausible” to “realistic”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1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hematic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7" t="11508" r="22932" b="8466"/>
          <a:stretch/>
        </p:blipFill>
        <p:spPr>
          <a:xfrm>
            <a:off x="2826646" y="190501"/>
            <a:ext cx="5543242" cy="6280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30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496458" y="879281"/>
            <a:ext cx="8229600" cy="915453"/>
          </a:xfrm>
        </p:spPr>
        <p:txBody>
          <a:bodyPr>
            <a:noAutofit/>
          </a:bodyPr>
          <a:lstStyle/>
          <a:p>
            <a:r>
              <a:rPr lang="en-US" sz="3200" dirty="0"/>
              <a:t>NU Xenon</a:t>
            </a:r>
            <a:br>
              <a:rPr lang="en-US" sz="3200" dirty="0"/>
            </a:br>
            <a:r>
              <a:rPr lang="en-US" sz="3200" dirty="0"/>
              <a:t>Bubble Chamber</a:t>
            </a:r>
            <a:br>
              <a:rPr lang="en-US" sz="3200" dirty="0"/>
            </a:br>
            <a:r>
              <a:rPr lang="en-US" sz="3200" dirty="0"/>
              <a:t>v 3.0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99782" y="3231250"/>
            <a:ext cx="3292933" cy="2677656"/>
          </a:xfrm>
          <a:prstGeom prst="rect">
            <a:avLst/>
          </a:prstGeom>
          <a:noFill/>
        </p:spPr>
        <p:txBody>
          <a:bodyPr wrap="square" lIns="91429" tIns="45714" rIns="91429" bIns="45714" rtlCol="0">
            <a:spAutoFit/>
          </a:bodyPr>
          <a:lstStyle/>
          <a:p>
            <a:r>
              <a:rPr lang="en-US" sz="2400" dirty="0"/>
              <a:t>Removed inner jar to eliminate narrow</a:t>
            </a:r>
            <a:br>
              <a:rPr lang="en-US" sz="2400" dirty="0"/>
            </a:br>
            <a:r>
              <a:rPr lang="en-US" sz="2400" dirty="0"/>
              <a:t>(.5mm) annular region</a:t>
            </a:r>
          </a:p>
          <a:p>
            <a:endParaRPr lang="en-US" sz="2400" dirty="0"/>
          </a:p>
          <a:p>
            <a:r>
              <a:rPr lang="en-US" sz="2400" dirty="0"/>
              <a:t>Minimum E</a:t>
            </a:r>
            <a:r>
              <a:rPr lang="en-US" sz="2400" baseline="-25000" dirty="0"/>
              <a:t>T </a:t>
            </a:r>
            <a:r>
              <a:rPr lang="en-US" sz="2400" dirty="0"/>
              <a:t>decreased from </a:t>
            </a:r>
            <a:r>
              <a:rPr lang="en-US" sz="2400" dirty="0"/>
              <a:t>4</a:t>
            </a:r>
            <a:r>
              <a:rPr lang="en-US" sz="2400" dirty="0"/>
              <a:t> </a:t>
            </a:r>
            <a:r>
              <a:rPr lang="en-US" sz="2400" dirty="0" err="1"/>
              <a:t>keV</a:t>
            </a:r>
            <a:r>
              <a:rPr lang="en-US" sz="2400" dirty="0"/>
              <a:t> to 0.8 </a:t>
            </a:r>
            <a:r>
              <a:rPr lang="en-US" sz="2400" dirty="0" err="1"/>
              <a:t>keV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(and still falling</a:t>
            </a:r>
            <a:r>
              <a:rPr lang="mr-IN" sz="2400" dirty="0"/>
              <a:t>…</a:t>
            </a:r>
            <a:r>
              <a:rPr lang="en-US" sz="2400" dirty="0"/>
              <a:t>)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588001" y="3881967"/>
            <a:ext cx="436033" cy="1858433"/>
          </a:xfrm>
          <a:prstGeom prst="rect">
            <a:avLst/>
          </a:prstGeom>
          <a:solidFill>
            <a:srgbClr val="9BBB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US"/>
          </a:p>
        </p:txBody>
      </p:sp>
      <p:pic>
        <p:nvPicPr>
          <p:cNvPr id="11" name="Picture 10" descr="Unsaved Preview Document 5 (dragged)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3" t="58238" r="47425" b="36662"/>
          <a:stretch/>
        </p:blipFill>
        <p:spPr>
          <a:xfrm>
            <a:off x="5826125" y="5746750"/>
            <a:ext cx="247651" cy="292100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Unsaved Preview Document 5 (dragged)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3" t="58238" r="47425" b="36662"/>
          <a:stretch/>
        </p:blipFill>
        <p:spPr>
          <a:xfrm>
            <a:off x="5537200" y="5746750"/>
            <a:ext cx="247651" cy="292100"/>
          </a:xfrm>
          <a:prstGeom prst="rect">
            <a:avLst/>
          </a:prstGeom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223934" y="4673600"/>
            <a:ext cx="509209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33738" y="2548465"/>
            <a:ext cx="857802" cy="40011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mr-IN" sz="2000" dirty="0">
                <a:solidFill>
                  <a:srgbClr val="FF0000"/>
                </a:solidFill>
              </a:rPr>
              <a:t>–</a:t>
            </a:r>
            <a:r>
              <a:rPr lang="en-US" sz="2000" dirty="0">
                <a:solidFill>
                  <a:srgbClr val="FF0000"/>
                </a:solidFill>
              </a:rPr>
              <a:t>43 </a:t>
            </a:r>
            <a:r>
              <a:rPr lang="en-US" sz="2000" baseline="30000" dirty="0" err="1">
                <a:solidFill>
                  <a:srgbClr val="FF0000"/>
                </a:solidFill>
              </a:rPr>
              <a:t>o</a:t>
            </a:r>
            <a:r>
              <a:rPr lang="en-US" sz="2000" dirty="0" err="1">
                <a:solidFill>
                  <a:srgbClr val="FF0000"/>
                </a:solidFill>
              </a:rPr>
              <a:t>C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612998" y="2929467"/>
            <a:ext cx="574270" cy="2286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612998" y="2929467"/>
            <a:ext cx="574270" cy="2286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62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ammarejectio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81" y="655427"/>
            <a:ext cx="7416799" cy="5056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3277"/>
            <a:ext cx="8229600" cy="1143000"/>
          </a:xfrm>
        </p:spPr>
        <p:txBody>
          <a:bodyPr/>
          <a:lstStyle/>
          <a:p>
            <a:r>
              <a:rPr lang="en-US" dirty="0" smtClean="0"/>
              <a:t>Gamma Rejection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937" y="5756952"/>
            <a:ext cx="5774871" cy="76494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Turns out Glaser wasn’t kidding about gammas not making bubbles in xenon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31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40103" y="2690594"/>
            <a:ext cx="0" cy="6549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17853" y="2690594"/>
            <a:ext cx="444500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24336" y="2357546"/>
            <a:ext cx="419308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Xe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1" y="1005122"/>
            <a:ext cx="3115234" cy="701801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sz="4000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98863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recoil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Threshold analysis ongoing at E</a:t>
            </a:r>
            <a:r>
              <a:rPr lang="en-US" baseline="-25000" dirty="0" smtClean="0"/>
              <a:t>T</a:t>
            </a:r>
            <a:r>
              <a:rPr lang="en-US" dirty="0" smtClean="0"/>
              <a:t>=1.0 </a:t>
            </a:r>
            <a:r>
              <a:rPr lang="en-US" dirty="0" err="1" smtClean="0"/>
              <a:t>keV</a:t>
            </a:r>
            <a:endParaRPr lang="en-US" dirty="0" smtClean="0"/>
          </a:p>
          <a:p>
            <a:pPr lvl="1"/>
            <a:r>
              <a:rPr lang="en-US" dirty="0" smtClean="0"/>
              <a:t>Much larger </a:t>
            </a:r>
            <a:r>
              <a:rPr lang="en-US" baseline="30000" dirty="0" smtClean="0"/>
              <a:t>252</a:t>
            </a:r>
            <a:r>
              <a:rPr lang="en-US" dirty="0" smtClean="0"/>
              <a:t>Cf exposure to work with</a:t>
            </a:r>
          </a:p>
          <a:p>
            <a:pPr lvl="2"/>
            <a:r>
              <a:rPr lang="en-US" dirty="0" smtClean="0"/>
              <a:t>Determine threshold from bubble multiplicity</a:t>
            </a:r>
          </a:p>
          <a:p>
            <a:pPr lvl="2"/>
            <a:r>
              <a:rPr lang="en-US" dirty="0" smtClean="0"/>
              <a:t>Position corrections for scintillation signal from 40-keV inelastic scatters -&gt; higher resolution in scintillation channel</a:t>
            </a:r>
          </a:p>
          <a:p>
            <a:pPr lvl="1"/>
            <a:r>
              <a:rPr lang="en-US" baseline="30000" dirty="0" smtClean="0"/>
              <a:t>207</a:t>
            </a:r>
            <a:r>
              <a:rPr lang="en-US" dirty="0" smtClean="0"/>
              <a:t>Bi-</a:t>
            </a:r>
            <a:r>
              <a:rPr lang="en-US" baseline="30000" dirty="0" smtClean="0"/>
              <a:t>9</a:t>
            </a:r>
            <a:r>
              <a:rPr lang="en-US" dirty="0" smtClean="0"/>
              <a:t>Be (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,n</a:t>
            </a:r>
            <a:r>
              <a:rPr lang="en-US" dirty="0" smtClean="0"/>
              <a:t>) source</a:t>
            </a:r>
          </a:p>
          <a:p>
            <a:pPr lvl="2"/>
            <a:r>
              <a:rPr lang="en-US" dirty="0" smtClean="0"/>
              <a:t>97 </a:t>
            </a:r>
            <a:r>
              <a:rPr lang="en-US" dirty="0" err="1" smtClean="0"/>
              <a:t>keV</a:t>
            </a:r>
            <a:r>
              <a:rPr lang="en-US" dirty="0" smtClean="0"/>
              <a:t> neutrons (max 3.0 </a:t>
            </a:r>
            <a:r>
              <a:rPr lang="en-US" dirty="0" err="1" smtClean="0"/>
              <a:t>keV</a:t>
            </a:r>
            <a:r>
              <a:rPr lang="en-US" dirty="0" smtClean="0"/>
              <a:t> recoil)</a:t>
            </a:r>
          </a:p>
          <a:p>
            <a:pPr lvl="2"/>
            <a:r>
              <a:rPr lang="en-US" dirty="0" smtClean="0"/>
              <a:t>Source is weak, but may see rate over background (and over bare </a:t>
            </a:r>
            <a:r>
              <a:rPr lang="en-US" baseline="30000" dirty="0" smtClean="0"/>
              <a:t>207</a:t>
            </a:r>
            <a:r>
              <a:rPr lang="en-US" dirty="0" smtClean="0"/>
              <a:t>Bi gamma source)</a:t>
            </a:r>
          </a:p>
          <a:p>
            <a:pPr lvl="1"/>
            <a:r>
              <a:rPr lang="en-US" dirty="0" smtClean="0"/>
              <a:t>Will soon have higher-activity </a:t>
            </a:r>
            <a:r>
              <a:rPr lang="en-US" dirty="0"/>
              <a:t>(</a:t>
            </a:r>
            <a:r>
              <a:rPr lang="en-US" dirty="0" err="1">
                <a:latin typeface="Symbol" charset="2"/>
                <a:cs typeface="Symbol" charset="2"/>
              </a:rPr>
              <a:t>g</a:t>
            </a:r>
            <a:r>
              <a:rPr lang="en-US" dirty="0" err="1"/>
              <a:t>,n</a:t>
            </a:r>
            <a:r>
              <a:rPr lang="en-US" dirty="0" smtClean="0"/>
              <a:t>) sources</a:t>
            </a:r>
          </a:p>
          <a:p>
            <a:pPr lvl="1"/>
            <a:r>
              <a:rPr lang="en-US" dirty="0" smtClean="0"/>
              <a:t>Meanwhile, just began data taking at E</a:t>
            </a:r>
            <a:r>
              <a:rPr lang="en-US" baseline="-25000" dirty="0" smtClean="0"/>
              <a:t>T</a:t>
            </a:r>
            <a:r>
              <a:rPr lang="en-US" dirty="0" smtClean="0"/>
              <a:t>=0.8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40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719"/>
            <a:ext cx="8229600" cy="114300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2369"/>
            <a:ext cx="8229600" cy="529637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Low-threshold calibrations in xenon</a:t>
            </a:r>
            <a:br>
              <a:rPr lang="en-US" dirty="0" smtClean="0"/>
            </a:br>
            <a:r>
              <a:rPr lang="en-US" dirty="0" smtClean="0"/>
              <a:t>(summer/fall)</a:t>
            </a:r>
          </a:p>
          <a:p>
            <a:pPr lvl="1"/>
            <a:r>
              <a:rPr lang="en-US" dirty="0" smtClean="0"/>
              <a:t>Easy </a:t>
            </a:r>
            <a:r>
              <a:rPr lang="en-US" dirty="0" err="1" smtClean="0"/>
              <a:t>reconfig</a:t>
            </a:r>
            <a:r>
              <a:rPr lang="en-US" dirty="0" smtClean="0"/>
              <a:t> to get to -40</a:t>
            </a:r>
            <a:r>
              <a:rPr lang="en-US" baseline="30000" dirty="0" smtClean="0"/>
              <a:t>o</a:t>
            </a:r>
            <a:r>
              <a:rPr lang="en-US" dirty="0" smtClean="0"/>
              <a:t>C (E</a:t>
            </a:r>
            <a:r>
              <a:rPr lang="en-US" baseline="-25000" dirty="0" smtClean="0"/>
              <a:t>T</a:t>
            </a:r>
            <a:r>
              <a:rPr lang="en-US" dirty="0" smtClean="0"/>
              <a:t>=0.5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New gamma-n sources coming</a:t>
            </a:r>
          </a:p>
          <a:p>
            <a:pPr lvl="1"/>
            <a:r>
              <a:rPr lang="en-US" dirty="0" smtClean="0"/>
              <a:t>Lots of analysis, simulation work coming to nail down recoil threshold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Switching to argon (fall/winter/spring)</a:t>
            </a:r>
          </a:p>
          <a:p>
            <a:pPr lvl="1"/>
            <a:r>
              <a:rPr lang="en-US" dirty="0" smtClean="0"/>
              <a:t>New thermal control scheme (same cryostat)</a:t>
            </a:r>
          </a:p>
          <a:p>
            <a:pPr lvl="1"/>
            <a:r>
              <a:rPr lang="en-US" dirty="0" err="1" smtClean="0"/>
              <a:t>Waveshifter</a:t>
            </a:r>
            <a:r>
              <a:rPr lang="en-US" dirty="0"/>
              <a:t> </a:t>
            </a:r>
            <a:r>
              <a:rPr lang="en-US" dirty="0" smtClean="0"/>
              <a:t>deposition on jar (w/o obscuring images)</a:t>
            </a:r>
          </a:p>
          <a:p>
            <a:pPr lvl="1"/>
            <a:endParaRPr lang="en-US" dirty="0"/>
          </a:p>
          <a:p>
            <a:r>
              <a:rPr lang="en-US" dirty="0" smtClean="0"/>
              <a:t>R&amp;D for larger detectors (anytime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Need pressure-resistant photo-detector system compatible with camera illumination and immersion in hydraulic fluid (e.g. CF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SiPM’s</a:t>
            </a:r>
            <a:r>
              <a:rPr lang="en-US" dirty="0" smtClean="0"/>
              <a:t> very likely candidate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Site selection and background </a:t>
            </a:r>
            <a:r>
              <a:rPr lang="en-US" dirty="0" err="1" smtClean="0"/>
              <a:t>sims</a:t>
            </a:r>
            <a:r>
              <a:rPr lang="en-US" dirty="0" smtClean="0"/>
              <a:t> for future proposals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34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173191"/>
            <a:ext cx="8229600" cy="2553993"/>
          </a:xfrm>
          <a:prstGeom prst="rect">
            <a:avLst/>
          </a:prstGeom>
        </p:spPr>
        <p:txBody>
          <a:bodyPr lIns="91429" tIns="45714" rIns="91429" bIns="45714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Funding:</a:t>
            </a:r>
          </a:p>
          <a:p>
            <a:pPr lvl="1"/>
            <a:r>
              <a:rPr lang="en-US" dirty="0" smtClean="0"/>
              <a:t>Department of Energy Award DE-SC0012161</a:t>
            </a:r>
          </a:p>
          <a:p>
            <a:r>
              <a:rPr lang="en-US" dirty="0" smtClean="0"/>
              <a:t>Paper:</a:t>
            </a:r>
          </a:p>
          <a:p>
            <a:pPr lvl="1"/>
            <a:r>
              <a:rPr lang="en-US" dirty="0">
                <a:hlinkClick r:id="rId2"/>
              </a:rPr>
              <a:t>arXiv:1702.08861</a:t>
            </a:r>
            <a:r>
              <a:rPr lang="en-US" dirty="0"/>
              <a:t> </a:t>
            </a:r>
            <a:r>
              <a:rPr lang="en-US" dirty="0" smtClean="0"/>
              <a:t>[PRL </a:t>
            </a:r>
            <a:r>
              <a:rPr lang="en-US" b="1" dirty="0" smtClean="0"/>
              <a:t>118</a:t>
            </a:r>
            <a:r>
              <a:rPr lang="en-US" dirty="0" smtClean="0"/>
              <a:t>, 231301]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54025" y="1372279"/>
            <a:ext cx="1388173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/>
              <a:t>Jianjie</a:t>
            </a:r>
            <a:r>
              <a:rPr lang="en-US" dirty="0" smtClean="0"/>
              <a:t> Zhang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7177" y="1372279"/>
            <a:ext cx="1471918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/>
              <a:t>Miaotianzi</a:t>
            </a:r>
            <a:r>
              <a:rPr lang="en-US" dirty="0"/>
              <a:t> Jin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57292" y="1372279"/>
            <a:ext cx="1219445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Dan Baxter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50390" y="1372279"/>
            <a:ext cx="1033922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Jon Chen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0511" y="1372279"/>
            <a:ext cx="155926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Dylan Temples</a:t>
            </a:r>
            <a:endParaRPr lang="en-US" dirty="0"/>
          </a:p>
        </p:txBody>
      </p:sp>
      <p:pic>
        <p:nvPicPr>
          <p:cNvPr id="10" name="Picture 9" descr="20160329_16231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5" t="11481" r="28395" b="16889"/>
          <a:stretch/>
        </p:blipFill>
        <p:spPr>
          <a:xfrm rot="5400000">
            <a:off x="5343881" y="1999024"/>
            <a:ext cx="2133001" cy="1708896"/>
          </a:xfrm>
          <a:prstGeom prst="rect">
            <a:avLst/>
          </a:prstGeom>
        </p:spPr>
      </p:pic>
      <p:pic>
        <p:nvPicPr>
          <p:cNvPr id="11" name="Picture 10" descr="20160329_162759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7" t="7624" r="25775" b="14012"/>
          <a:stretch/>
        </p:blipFill>
        <p:spPr>
          <a:xfrm rot="5400000">
            <a:off x="3533337" y="2056792"/>
            <a:ext cx="2133002" cy="1593363"/>
          </a:xfrm>
          <a:prstGeom prst="rect">
            <a:avLst/>
          </a:prstGeom>
        </p:spPr>
      </p:pic>
      <p:pic>
        <p:nvPicPr>
          <p:cNvPr id="13" name="Picture 12" descr="20160329_16361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8" t="19526" r="31741" b="17527"/>
          <a:stretch/>
        </p:blipFill>
        <p:spPr>
          <a:xfrm rot="5400000">
            <a:off x="7127846" y="2086590"/>
            <a:ext cx="2139839" cy="1540604"/>
          </a:xfrm>
          <a:prstGeom prst="rect">
            <a:avLst/>
          </a:prstGeom>
        </p:spPr>
      </p:pic>
      <p:pic>
        <p:nvPicPr>
          <p:cNvPr id="14" name="Picture 13" descr="DSC_0215_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2" t="26439" r="29170" b="33869"/>
          <a:stretch/>
        </p:blipFill>
        <p:spPr>
          <a:xfrm>
            <a:off x="226792" y="1786977"/>
            <a:ext cx="1607621" cy="213983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29" tIns="45714" rIns="91429" bIns="45714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Our Group</a:t>
            </a:r>
            <a:endParaRPr lang="en-US" dirty="0"/>
          </a:p>
        </p:txBody>
      </p:sp>
      <p:pic>
        <p:nvPicPr>
          <p:cNvPr id="16" name="Picture 15" descr="NU Logo.bmp"/>
          <p:cNvPicPr>
            <a:picLocks noChangeAspect="1"/>
          </p:cNvPicPr>
          <p:nvPr/>
        </p:nvPicPr>
        <p:blipFill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7875" y1="70195" x2="7875" y2="70195"/>
                        <a14:foregroundMark x1="9542" y1="75000" x2="9542" y2="75000"/>
                        <a14:foregroundMark x1="19500" y1="75696" x2="19500" y2="75696"/>
                        <a14:foregroundMark x1="29083" y1="70682" x2="29083" y2="70682"/>
                        <a14:foregroundMark x1="35375" y1="72981" x2="35375" y2="72981"/>
                        <a14:foregroundMark x1="44250" y1="70474" x2="44250" y2="70474"/>
                        <a14:foregroundMark x1="56417" y1="72284" x2="56417" y2="72284"/>
                        <a14:foregroundMark x1="63542" y1="75000" x2="63542" y2="75000"/>
                        <a14:foregroundMark x1="72417" y1="71379" x2="72417" y2="71379"/>
                        <a14:foregroundMark x1="78333" y1="70682" x2="78333" y2="70682"/>
                        <a14:foregroundMark x1="85167" y1="73189" x2="85167" y2="73189"/>
                        <a14:foregroundMark x1="93625" y1="71797" x2="93625" y2="71797"/>
                        <a14:foregroundMark x1="71333" y1="90808" x2="71333" y2="90808"/>
                        <a14:foregroundMark x1="67083" y1="91017" x2="67083" y2="91017"/>
                        <a14:foregroundMark x1="63125" y1="91922" x2="63125" y2="91922"/>
                        <a14:foregroundMark x1="59292" y1="94220" x2="59292" y2="94220"/>
                        <a14:foregroundMark x1="52875" y1="91922" x2="52875" y2="91922"/>
                        <a14:foregroundMark x1="48375" y1="93733" x2="48375" y2="93733"/>
                        <a14:foregroundMark x1="42750" y1="93524" x2="42750" y2="93524"/>
                        <a14:foregroundMark x1="39500" y1="92827" x2="39500" y2="92827"/>
                        <a14:foregroundMark x1="33042" y1="91504" x2="33042" y2="91504"/>
                        <a14:foregroundMark x1="26500" y1="90599" x2="26500" y2="90599"/>
                        <a14:foregroundMark x1="60792" y1="90599" x2="60792" y2="90599"/>
                        <a14:foregroundMark x1="74625" y1="90320" x2="74625" y2="90320"/>
                        <a14:backgroundMark x1="53958" y1="91713" x2="53958" y2="91713"/>
                        <a14:backgroundMark x1="54125" y1="97423" x2="54125" y2="974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98" y="125986"/>
            <a:ext cx="1160964" cy="694643"/>
          </a:xfrm>
          <a:prstGeom prst="rect">
            <a:avLst/>
          </a:prstGeom>
        </p:spPr>
      </p:pic>
      <p:pic>
        <p:nvPicPr>
          <p:cNvPr id="17" name="Picture 16" descr="Screen Shot 2016-04-07 at 12.06.17 AM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1" t="11847" r="34667" b="50000"/>
          <a:stretch/>
        </p:blipFill>
        <p:spPr>
          <a:xfrm>
            <a:off x="1946172" y="1786971"/>
            <a:ext cx="1670788" cy="214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3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35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173191"/>
            <a:ext cx="8229600" cy="2553993"/>
          </a:xfrm>
          <a:prstGeom prst="rect">
            <a:avLst/>
          </a:prstGeom>
        </p:spPr>
        <p:txBody>
          <a:bodyPr lIns="91429" tIns="45714" rIns="91429" bIns="45714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Funding:</a:t>
            </a:r>
          </a:p>
          <a:p>
            <a:pPr lvl="1"/>
            <a:r>
              <a:rPr lang="en-US" dirty="0" smtClean="0"/>
              <a:t>Department of Energy Award DE-SC0012161</a:t>
            </a:r>
          </a:p>
          <a:p>
            <a:r>
              <a:rPr lang="en-US" dirty="0" smtClean="0"/>
              <a:t>Paper:</a:t>
            </a:r>
          </a:p>
          <a:p>
            <a:pPr lvl="1"/>
            <a:r>
              <a:rPr lang="en-US" dirty="0">
                <a:hlinkClick r:id="rId2"/>
              </a:rPr>
              <a:t>arXiv:1702.08861</a:t>
            </a:r>
            <a:r>
              <a:rPr lang="en-US" dirty="0"/>
              <a:t> </a:t>
            </a:r>
            <a:r>
              <a:rPr lang="en-US" dirty="0" smtClean="0"/>
              <a:t>[PRL </a:t>
            </a:r>
            <a:r>
              <a:rPr lang="en-US" b="1" dirty="0" smtClean="0"/>
              <a:t>118</a:t>
            </a:r>
            <a:r>
              <a:rPr lang="en-US" dirty="0" smtClean="0"/>
              <a:t>, 231301]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54025" y="1372279"/>
            <a:ext cx="1388173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 smtClean="0"/>
              <a:t>Jianjie</a:t>
            </a:r>
            <a:r>
              <a:rPr lang="en-US" dirty="0" smtClean="0"/>
              <a:t> Zhang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7177" y="1372279"/>
            <a:ext cx="1471918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err="1"/>
              <a:t>Miaotianzi</a:t>
            </a:r>
            <a:r>
              <a:rPr lang="en-US" dirty="0"/>
              <a:t> Jin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57292" y="1372279"/>
            <a:ext cx="1219445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Dan Baxter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50390" y="1372279"/>
            <a:ext cx="1033922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Jon Chen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0511" y="1372279"/>
            <a:ext cx="155926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Dylan Temples</a:t>
            </a:r>
            <a:endParaRPr lang="en-US" dirty="0"/>
          </a:p>
        </p:txBody>
      </p:sp>
      <p:pic>
        <p:nvPicPr>
          <p:cNvPr id="10" name="Picture 9" descr="20160329_16231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5" t="11481" r="28395" b="16889"/>
          <a:stretch/>
        </p:blipFill>
        <p:spPr>
          <a:xfrm rot="5400000">
            <a:off x="5343881" y="1999024"/>
            <a:ext cx="2133001" cy="1708896"/>
          </a:xfrm>
          <a:prstGeom prst="rect">
            <a:avLst/>
          </a:prstGeom>
        </p:spPr>
      </p:pic>
      <p:pic>
        <p:nvPicPr>
          <p:cNvPr id="11" name="Picture 10" descr="20160329_162759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7" t="7624" r="25775" b="14012"/>
          <a:stretch/>
        </p:blipFill>
        <p:spPr>
          <a:xfrm rot="5400000">
            <a:off x="3533337" y="2056792"/>
            <a:ext cx="2133002" cy="1593363"/>
          </a:xfrm>
          <a:prstGeom prst="rect">
            <a:avLst/>
          </a:prstGeom>
        </p:spPr>
      </p:pic>
      <p:pic>
        <p:nvPicPr>
          <p:cNvPr id="13" name="Picture 12" descr="20160329_16361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8" t="19526" r="31741" b="17527"/>
          <a:stretch/>
        </p:blipFill>
        <p:spPr>
          <a:xfrm rot="5400000">
            <a:off x="7127846" y="2086590"/>
            <a:ext cx="2139839" cy="1540604"/>
          </a:xfrm>
          <a:prstGeom prst="rect">
            <a:avLst/>
          </a:prstGeom>
        </p:spPr>
      </p:pic>
      <p:pic>
        <p:nvPicPr>
          <p:cNvPr id="14" name="Picture 13" descr="DSC_0215_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2" t="26439" r="29170" b="33869"/>
          <a:stretch/>
        </p:blipFill>
        <p:spPr>
          <a:xfrm>
            <a:off x="226792" y="1786977"/>
            <a:ext cx="1607621" cy="2139836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29" tIns="45714" rIns="91429" bIns="45714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Our Group</a:t>
            </a:r>
            <a:endParaRPr lang="en-US" dirty="0"/>
          </a:p>
        </p:txBody>
      </p:sp>
      <p:pic>
        <p:nvPicPr>
          <p:cNvPr id="16" name="Picture 15" descr="NU Logo.bmp"/>
          <p:cNvPicPr>
            <a:picLocks noChangeAspect="1"/>
          </p:cNvPicPr>
          <p:nvPr/>
        </p:nvPicPr>
        <p:blipFill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7875" y1="70195" x2="7875" y2="70195"/>
                        <a14:foregroundMark x1="9542" y1="75000" x2="9542" y2="75000"/>
                        <a14:foregroundMark x1="19500" y1="75696" x2="19500" y2="75696"/>
                        <a14:foregroundMark x1="29083" y1="70682" x2="29083" y2="70682"/>
                        <a14:foregroundMark x1="35375" y1="72981" x2="35375" y2="72981"/>
                        <a14:foregroundMark x1="44250" y1="70474" x2="44250" y2="70474"/>
                        <a14:foregroundMark x1="56417" y1="72284" x2="56417" y2="72284"/>
                        <a14:foregroundMark x1="63542" y1="75000" x2="63542" y2="75000"/>
                        <a14:foregroundMark x1="72417" y1="71379" x2="72417" y2="71379"/>
                        <a14:foregroundMark x1="78333" y1="70682" x2="78333" y2="70682"/>
                        <a14:foregroundMark x1="85167" y1="73189" x2="85167" y2="73189"/>
                        <a14:foregroundMark x1="93625" y1="71797" x2="93625" y2="71797"/>
                        <a14:foregroundMark x1="71333" y1="90808" x2="71333" y2="90808"/>
                        <a14:foregroundMark x1="67083" y1="91017" x2="67083" y2="91017"/>
                        <a14:foregroundMark x1="63125" y1="91922" x2="63125" y2="91922"/>
                        <a14:foregroundMark x1="59292" y1="94220" x2="59292" y2="94220"/>
                        <a14:foregroundMark x1="52875" y1="91922" x2="52875" y2="91922"/>
                        <a14:foregroundMark x1="48375" y1="93733" x2="48375" y2="93733"/>
                        <a14:foregroundMark x1="42750" y1="93524" x2="42750" y2="93524"/>
                        <a14:foregroundMark x1="39500" y1="92827" x2="39500" y2="92827"/>
                        <a14:foregroundMark x1="33042" y1="91504" x2="33042" y2="91504"/>
                        <a14:foregroundMark x1="26500" y1="90599" x2="26500" y2="90599"/>
                        <a14:foregroundMark x1="60792" y1="90599" x2="60792" y2="90599"/>
                        <a14:foregroundMark x1="74625" y1="90320" x2="74625" y2="90320"/>
                        <a14:backgroundMark x1="53958" y1="91713" x2="53958" y2="91713"/>
                        <a14:backgroundMark x1="54125" y1="97423" x2="54125" y2="974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98" y="125986"/>
            <a:ext cx="1160964" cy="694643"/>
          </a:xfrm>
          <a:prstGeom prst="rect">
            <a:avLst/>
          </a:prstGeom>
        </p:spPr>
      </p:pic>
      <p:pic>
        <p:nvPicPr>
          <p:cNvPr id="17" name="Picture 16" descr="Screen Shot 2016-04-07 at 12.06.17 AM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1" t="11847" r="34667" b="50000"/>
          <a:stretch/>
        </p:blipFill>
        <p:spPr>
          <a:xfrm>
            <a:off x="1946172" y="1786971"/>
            <a:ext cx="1670788" cy="214597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5257" y="1542815"/>
            <a:ext cx="1946172" cy="265859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9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6" y="689432"/>
            <a:ext cx="9136797" cy="537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57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5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57" y="1215570"/>
            <a:ext cx="4359729" cy="51407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Scintillating bubble chambers work!</a:t>
            </a:r>
          </a:p>
          <a:p>
            <a:pPr lvl="1"/>
            <a:r>
              <a:rPr lang="en-US" dirty="0" smtClean="0"/>
              <a:t>Confirmed coincident scintillation and bubble nucleation by nuclear recoils</a:t>
            </a:r>
          </a:p>
          <a:p>
            <a:pPr lvl="1"/>
            <a:r>
              <a:rPr lang="en-US" dirty="0" smtClean="0"/>
              <a:t>Electron discrimination </a:t>
            </a:r>
            <a:r>
              <a:rPr lang="en-US" i="1" dirty="0" smtClean="0"/>
              <a:t>better</a:t>
            </a:r>
            <a:r>
              <a:rPr lang="en-US" dirty="0" smtClean="0"/>
              <a:t> than in </a:t>
            </a:r>
            <a:r>
              <a:rPr lang="en-US" dirty="0" err="1" smtClean="0"/>
              <a:t>freons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(still finding out out how much better…)</a:t>
            </a:r>
          </a:p>
          <a:p>
            <a:pPr lvl="1"/>
            <a:r>
              <a:rPr lang="en-US" dirty="0" smtClean="0"/>
              <a:t>Low-threshold performance looking very promising, stay tuned (or jump in!)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 descr="ExampleEven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49" b="34695"/>
          <a:stretch/>
        </p:blipFill>
        <p:spPr>
          <a:xfrm>
            <a:off x="4586231" y="1242777"/>
            <a:ext cx="4480453" cy="3347356"/>
          </a:xfrm>
          <a:prstGeom prst="rect">
            <a:avLst/>
          </a:prstGeom>
        </p:spPr>
      </p:pic>
      <p:pic>
        <p:nvPicPr>
          <p:cNvPr id="8" name="Picture 7" descr="ExampleEven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4" t="67530"/>
          <a:stretch/>
        </p:blipFill>
        <p:spPr>
          <a:xfrm>
            <a:off x="4254501" y="4735277"/>
            <a:ext cx="4962071" cy="148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25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Annulus Boiling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38</a:t>
            </a:fld>
            <a:endParaRPr lang="en-US"/>
          </a:p>
        </p:txBody>
      </p:sp>
      <p:pic>
        <p:nvPicPr>
          <p:cNvPr id="13" name="Picture 12" descr="annulusboilin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2101"/>
            <a:ext cx="83693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8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“Bright” event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Muon</a:t>
            </a:r>
            <a:r>
              <a:rPr lang="en-US" dirty="0" smtClean="0"/>
              <a:t> track with nuclear recoil)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 descr="CPAD_2016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1" b="9524"/>
          <a:stretch/>
        </p:blipFill>
        <p:spPr>
          <a:xfrm>
            <a:off x="0" y="1499278"/>
            <a:ext cx="9144000" cy="47872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1287" y="6367564"/>
            <a:ext cx="520152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0.2 </a:t>
            </a:r>
            <a:r>
              <a:rPr lang="en-US" dirty="0" err="1" smtClean="0"/>
              <a:t>phe</a:t>
            </a:r>
            <a:r>
              <a:rPr lang="en-US" dirty="0" smtClean="0"/>
              <a:t>/</a:t>
            </a:r>
            <a:r>
              <a:rPr lang="en-US" dirty="0" err="1" smtClean="0"/>
              <a:t>keVee</a:t>
            </a:r>
            <a:r>
              <a:rPr lang="en-US" dirty="0" smtClean="0"/>
              <a:t>, from </a:t>
            </a:r>
            <a:r>
              <a:rPr lang="en-US" baseline="30000" dirty="0" smtClean="0"/>
              <a:t>57</a:t>
            </a:r>
            <a:r>
              <a:rPr lang="en-US" dirty="0" smtClean="0"/>
              <a:t>Co 122-keV gamma calibration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05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Screen Shot 2017-07-12 at 5.06.3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t="7630" r="12099" b="4074"/>
          <a:stretch/>
        </p:blipFill>
        <p:spPr>
          <a:xfrm>
            <a:off x="0" y="1299105"/>
            <a:ext cx="4859867" cy="4321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5620136"/>
            <a:ext cx="3266955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1 ton-year at 1-keVr threshold</a:t>
            </a:r>
          </a:p>
          <a:p>
            <a:r>
              <a:rPr lang="en-US" dirty="0" smtClean="0"/>
              <a:t>(76 </a:t>
            </a:r>
            <a:r>
              <a:rPr lang="en-US" baseline="30000" dirty="0" smtClean="0"/>
              <a:t>8</a:t>
            </a:r>
            <a:r>
              <a:rPr lang="en-US" dirty="0" smtClean="0"/>
              <a:t>B neutrino events expected)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471334" y="4724400"/>
            <a:ext cx="118534" cy="109220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0473" y="5014669"/>
            <a:ext cx="3254241" cy="27699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(DRAFT of upcoming Cosmic Visions white paper)</a:t>
            </a:r>
          </a:p>
        </p:txBody>
      </p:sp>
      <p:pic>
        <p:nvPicPr>
          <p:cNvPr id="15" name="Picture 14" descr="cenns_ra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017" y="1989663"/>
            <a:ext cx="4188177" cy="3141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1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could you do with an argon bubble chamber?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94132" y="5149199"/>
            <a:ext cx="4086816" cy="646319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Up to an event-per-minute in a m</a:t>
            </a:r>
            <a:r>
              <a:rPr lang="en-US" baseline="30000" dirty="0" smtClean="0"/>
              <a:t>3</a:t>
            </a:r>
            <a:r>
              <a:rPr lang="en-US" dirty="0" smtClean="0"/>
              <a:t> target,</a:t>
            </a:r>
          </a:p>
          <a:p>
            <a:r>
              <a:rPr lang="en-US" dirty="0" smtClean="0"/>
              <a:t>Only background is neutrons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98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“Medium Bright” Event</a:t>
            </a:r>
            <a:br>
              <a:rPr lang="en-US" dirty="0" smtClean="0"/>
            </a:br>
            <a:r>
              <a:rPr lang="en-US" dirty="0" smtClean="0"/>
              <a:t>(alpha-decay candidate)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 descr="CPAD_2016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2" b="9259"/>
          <a:stretch/>
        </p:blipFill>
        <p:spPr>
          <a:xfrm>
            <a:off x="0" y="1499278"/>
            <a:ext cx="9144000" cy="4805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1287" y="6367564"/>
            <a:ext cx="520152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0.2 </a:t>
            </a:r>
            <a:r>
              <a:rPr lang="en-US" dirty="0" err="1" smtClean="0"/>
              <a:t>phe</a:t>
            </a:r>
            <a:r>
              <a:rPr lang="en-US" dirty="0" smtClean="0"/>
              <a:t>/</a:t>
            </a:r>
            <a:r>
              <a:rPr lang="en-US" dirty="0" err="1" smtClean="0"/>
              <a:t>keVee</a:t>
            </a:r>
            <a:r>
              <a:rPr lang="en-US" dirty="0" smtClean="0"/>
              <a:t>, from </a:t>
            </a:r>
            <a:r>
              <a:rPr lang="en-US" baseline="30000" dirty="0" smtClean="0"/>
              <a:t>57</a:t>
            </a:r>
            <a:r>
              <a:rPr lang="en-US" dirty="0" smtClean="0"/>
              <a:t>Co 122-keV gamma calibration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75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“Dim” Event (nuclear recoil)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 descr="CPAD_2016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1" b="9524"/>
          <a:stretch/>
        </p:blipFill>
        <p:spPr>
          <a:xfrm>
            <a:off x="0" y="1499278"/>
            <a:ext cx="9144000" cy="47872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1287" y="6367564"/>
            <a:ext cx="5201529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dirty="0" smtClean="0"/>
              <a:t>0.2 </a:t>
            </a:r>
            <a:r>
              <a:rPr lang="en-US" dirty="0" err="1" smtClean="0"/>
              <a:t>phe</a:t>
            </a:r>
            <a:r>
              <a:rPr lang="en-US" dirty="0" smtClean="0"/>
              <a:t>/</a:t>
            </a:r>
            <a:r>
              <a:rPr lang="en-US" dirty="0" err="1" smtClean="0"/>
              <a:t>keVee</a:t>
            </a:r>
            <a:r>
              <a:rPr lang="en-US" dirty="0" smtClean="0"/>
              <a:t>, from </a:t>
            </a:r>
            <a:r>
              <a:rPr lang="en-US" baseline="30000" dirty="0" smtClean="0"/>
              <a:t>57</a:t>
            </a:r>
            <a:r>
              <a:rPr lang="en-US" dirty="0" smtClean="0"/>
              <a:t>Co 122-keV gamma calibration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95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3311"/>
            <a:ext cx="8229600" cy="1143000"/>
          </a:xfrm>
        </p:spPr>
        <p:txBody>
          <a:bodyPr/>
          <a:lstStyle/>
          <a:p>
            <a:r>
              <a:rPr lang="en-US" dirty="0" smtClean="0"/>
              <a:t>Gamma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993" y="5766095"/>
            <a:ext cx="6460067" cy="89640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Without scintillation, we would expect poorer discrimination in xenon than CF</a:t>
            </a:r>
            <a:r>
              <a:rPr lang="en-US" baseline="-25000" dirty="0" smtClean="0"/>
              <a:t>3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42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57015" y="676057"/>
            <a:ext cx="7416799" cy="5056171"/>
            <a:chOff x="640080" y="633721"/>
            <a:chExt cx="7416799" cy="5056171"/>
          </a:xfrm>
        </p:grpSpPr>
        <p:pic>
          <p:nvPicPr>
            <p:cNvPr id="6" name="Picture 5" descr="gammarejection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" y="633721"/>
              <a:ext cx="7416799" cy="505617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3335867" y="2641600"/>
              <a:ext cx="38100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30601" y="2641600"/>
              <a:ext cx="0" cy="364067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115729" y="1403403"/>
              <a:ext cx="4808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Xenon (90% CL, no bubbles from gammas so far)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3530601" y="1772735"/>
              <a:ext cx="304799" cy="75033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891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Lower thresholds (higher superheat)</a:t>
            </a:r>
          </a:p>
          <a:p>
            <a:pPr lvl="1"/>
            <a:r>
              <a:rPr lang="en-US" dirty="0" smtClean="0"/>
              <a:t>Look for gamma sensitivity</a:t>
            </a:r>
          </a:p>
          <a:p>
            <a:pPr lvl="1"/>
            <a:r>
              <a:rPr lang="en-US" dirty="0" smtClean="0"/>
              <a:t>Precision nuclear recoil calibrations</a:t>
            </a:r>
            <a:endParaRPr lang="en-US" dirty="0"/>
          </a:p>
          <a:p>
            <a:r>
              <a:rPr lang="en-US" dirty="0" smtClean="0"/>
              <a:t>Alternate targets</a:t>
            </a:r>
          </a:p>
          <a:p>
            <a:pPr lvl="1"/>
            <a:r>
              <a:rPr lang="en-US" dirty="0" smtClean="0"/>
              <a:t>Argon</a:t>
            </a:r>
          </a:p>
          <a:p>
            <a:pPr lvl="2"/>
            <a:r>
              <a:rPr lang="en-US" dirty="0" smtClean="0"/>
              <a:t>Hydraulics -&gt; pneumatics</a:t>
            </a:r>
          </a:p>
          <a:p>
            <a:pPr lvl="2"/>
            <a:r>
              <a:rPr lang="en-US" dirty="0" smtClean="0"/>
              <a:t>Expect better gamma-discrimination than xenon</a:t>
            </a:r>
          </a:p>
          <a:p>
            <a:pPr lvl="1"/>
            <a:r>
              <a:rPr lang="en-US" dirty="0" smtClean="0"/>
              <a:t>Organic scintillators</a:t>
            </a:r>
          </a:p>
          <a:p>
            <a:pPr lvl="2"/>
            <a:r>
              <a:rPr lang="en-US" dirty="0" smtClean="0"/>
              <a:t>Superheated fluid -&gt; supersaturated </a:t>
            </a:r>
            <a:r>
              <a:rPr lang="en-US" dirty="0" err="1" smtClean="0"/>
              <a:t>gas+liquid</a:t>
            </a:r>
            <a:r>
              <a:rPr lang="en-US" dirty="0" smtClean="0"/>
              <a:t> solution</a:t>
            </a:r>
          </a:p>
          <a:p>
            <a:pPr lvl="2"/>
            <a:r>
              <a:rPr lang="en-US" dirty="0" smtClean="0"/>
              <a:t>Many light-nuclei available (C, F, 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/>
          <a:lstStyle/>
          <a:p>
            <a:r>
              <a:rPr lang="en-US" dirty="0" smtClean="0"/>
              <a:t>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1075" y="1539832"/>
            <a:ext cx="8229600" cy="49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Superheated Target</a:t>
            </a:r>
          </a:p>
          <a:p>
            <a:pPr lvl="1"/>
            <a:r>
              <a:rPr lang="en-US" dirty="0" smtClean="0"/>
              <a:t>CF</a:t>
            </a:r>
            <a:r>
              <a:rPr lang="en-US" baseline="-25000" dirty="0" smtClean="0"/>
              <a:t>3</a:t>
            </a:r>
            <a:r>
              <a:rPr lang="en-US" dirty="0" smtClean="0"/>
              <a:t>I,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br>
              <a:rPr lang="en-US" dirty="0" smtClean="0"/>
            </a:br>
            <a:r>
              <a:rPr lang="en-US" dirty="0" smtClean="0"/>
              <a:t>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 descr="BC-overvi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82"/>
          <a:stretch/>
        </p:blipFill>
        <p:spPr>
          <a:xfrm>
            <a:off x="4655157" y="1440051"/>
            <a:ext cx="4406900" cy="4726460"/>
          </a:xfrm>
          <a:prstGeom prst="rect">
            <a:avLst/>
          </a:prstGeom>
        </p:spPr>
      </p:pic>
      <p:pic>
        <p:nvPicPr>
          <p:cNvPr id="2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6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38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/>
          <a:lstStyle/>
          <a:p>
            <a:r>
              <a:rPr lang="en-US" dirty="0" smtClean="0"/>
              <a:t>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1075" y="1539832"/>
            <a:ext cx="8229600" cy="49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Superheated Target</a:t>
            </a:r>
          </a:p>
          <a:p>
            <a:pPr lvl="1"/>
            <a:r>
              <a:rPr lang="en-US" dirty="0" smtClean="0"/>
              <a:t>CF</a:t>
            </a:r>
            <a:r>
              <a:rPr lang="en-US" baseline="-25000" dirty="0" smtClean="0"/>
              <a:t>3</a:t>
            </a:r>
            <a:r>
              <a:rPr lang="en-US" dirty="0" smtClean="0"/>
              <a:t>I,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br>
              <a:rPr lang="en-US" dirty="0" smtClean="0"/>
            </a:br>
            <a:r>
              <a:rPr lang="en-US" dirty="0" smtClean="0"/>
              <a:t>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6</a:t>
            </a:fld>
            <a:endParaRPr lang="en-US"/>
          </a:p>
        </p:txBody>
      </p:sp>
      <p:pic>
        <p:nvPicPr>
          <p:cNvPr id="24" name="Picture 23" descr="cam0image  4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5" name="Picture 24" descr="cam0image  5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6" name="Picture 25" descr="cam0image  6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7" name="Picture 26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8" name="Picture 27" descr="cam0image  8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9" name="Picture 28" descr="cam0image  9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1" name="Picture 30" descr="cam0image 10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2" name="Picture 31" descr="cam0image 11.bmp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3" name="Picture 32" descr="cam0image 12.bmp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4" name="Picture 33" descr="cam0image 13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5" name="Picture 34" descr="cam0image 14.bmp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6" name="Picture 35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0" name="Picture 3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6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756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am0image  4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5" name="Picture 24" descr="cam0image  5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6" name="Picture 25" descr="cam0image  6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7" name="Picture 26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Scintillating</a:t>
            </a:r>
            <a:r>
              <a:rPr lang="en-US" dirty="0" smtClean="0"/>
              <a:t> 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1294" y="1421909"/>
            <a:ext cx="8229600" cy="52002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Superheated </a:t>
            </a:r>
            <a:r>
              <a:rPr lang="en-US" dirty="0" smtClean="0">
                <a:solidFill>
                  <a:srgbClr val="FF0000"/>
                </a:solidFill>
              </a:rPr>
              <a:t>Scintillator</a:t>
            </a:r>
          </a:p>
          <a:p>
            <a:pPr lvl="1"/>
            <a:r>
              <a:rPr lang="en-US" dirty="0" err="1" smtClean="0"/>
              <a:t>Xe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, C</a:t>
            </a:r>
            <a:r>
              <a:rPr lang="en-US" baseline="-25000" dirty="0" smtClean="0"/>
              <a:t>6</a:t>
            </a:r>
            <a:r>
              <a:rPr lang="en-US" dirty="0" smtClean="0"/>
              <a:t>F</a:t>
            </a:r>
            <a:r>
              <a:rPr lang="en-US" baseline="-25000" dirty="0" smtClean="0"/>
              <a:t>6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and produce scintillation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r>
              <a:rPr lang="en-US" dirty="0"/>
              <a:t> </a:t>
            </a:r>
            <a:r>
              <a:rPr lang="en-US" dirty="0" smtClean="0"/>
              <a:t>bubbles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photodetectors</a:t>
            </a:r>
            <a:r>
              <a:rPr lang="en-US" dirty="0" smtClean="0">
                <a:solidFill>
                  <a:srgbClr val="FF0000"/>
                </a:solidFill>
              </a:rPr>
              <a:t> collect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scintillation light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6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635098" y="2623364"/>
            <a:ext cx="1533434" cy="1465720"/>
            <a:chOff x="6635098" y="2623364"/>
            <a:chExt cx="1533434" cy="1465720"/>
          </a:xfrm>
        </p:grpSpPr>
        <p:grpSp>
          <p:nvGrpSpPr>
            <p:cNvPr id="21" name="Group 20"/>
            <p:cNvGrpSpPr/>
            <p:nvPr/>
          </p:nvGrpSpPr>
          <p:grpSpPr>
            <a:xfrm>
              <a:off x="6635098" y="3245078"/>
              <a:ext cx="274320" cy="274320"/>
              <a:chOff x="5892015" y="3998452"/>
              <a:chExt cx="508785" cy="479484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7894212" y="3814764"/>
              <a:ext cx="274320" cy="274320"/>
              <a:chOff x="5892015" y="3998452"/>
              <a:chExt cx="508785" cy="479484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7824787" y="3436664"/>
              <a:ext cx="274320" cy="274320"/>
              <a:chOff x="5892015" y="3998452"/>
              <a:chExt cx="508785" cy="47948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7493253" y="2896733"/>
              <a:ext cx="274320" cy="274320"/>
              <a:chOff x="5892015" y="3998452"/>
              <a:chExt cx="508785" cy="479484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780658" y="2623364"/>
              <a:ext cx="274320" cy="274320"/>
              <a:chOff x="5892015" y="3998452"/>
              <a:chExt cx="508785" cy="479484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7248280" y="3143840"/>
              <a:ext cx="274320" cy="274320"/>
              <a:chOff x="5892015" y="3998452"/>
              <a:chExt cx="508785" cy="479484"/>
            </a:xfrm>
          </p:grpSpPr>
          <p:cxnSp>
            <p:nvCxnSpPr>
              <p:cNvPr id="79" name="Straight Arrow Connector 78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Group 86"/>
            <p:cNvGrpSpPr/>
            <p:nvPr/>
          </p:nvGrpSpPr>
          <p:grpSpPr>
            <a:xfrm>
              <a:off x="7248280" y="3080668"/>
              <a:ext cx="274320" cy="274320"/>
              <a:chOff x="5892015" y="3998452"/>
              <a:chExt cx="508785" cy="479484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6674949" y="3187381"/>
              <a:ext cx="274320" cy="274320"/>
              <a:chOff x="5892015" y="3998452"/>
              <a:chExt cx="508785" cy="479484"/>
            </a:xfrm>
          </p:grpSpPr>
          <p:cxnSp>
            <p:nvCxnSpPr>
              <p:cNvPr id="97" name="Straight Arrow Connector 96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oup 104"/>
          <p:cNvGrpSpPr/>
          <p:nvPr/>
        </p:nvGrpSpPr>
        <p:grpSpPr>
          <a:xfrm>
            <a:off x="5533826" y="4241484"/>
            <a:ext cx="274320" cy="274320"/>
            <a:chOff x="5892015" y="3998452"/>
            <a:chExt cx="508785" cy="479484"/>
          </a:xfrm>
        </p:grpSpPr>
        <p:cxnSp>
          <p:nvCxnSpPr>
            <p:cNvPr id="106" name="Straight Arrow Connector 105"/>
            <p:cNvCxnSpPr/>
            <p:nvPr/>
          </p:nvCxnSpPr>
          <p:spPr>
            <a:xfrm flipV="1">
              <a:off x="6145163" y="3998452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V="1">
              <a:off x="6145163" y="4295060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6186788" y="4062554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V="1">
              <a:off x="5963269" y="4295060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6217920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5892015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6198029" y="428686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5967171" y="406559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7160053" y="4955949"/>
            <a:ext cx="274320" cy="274320"/>
            <a:chOff x="5892015" y="3998452"/>
            <a:chExt cx="508785" cy="479484"/>
          </a:xfrm>
        </p:grpSpPr>
        <p:cxnSp>
          <p:nvCxnSpPr>
            <p:cNvPr id="115" name="Straight Arrow Connector 114"/>
            <p:cNvCxnSpPr/>
            <p:nvPr/>
          </p:nvCxnSpPr>
          <p:spPr>
            <a:xfrm flipV="1">
              <a:off x="6145163" y="3998452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6145163" y="4295060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6186788" y="4062554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5963269" y="4295060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V="1">
              <a:off x="6217920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V="1">
              <a:off x="5892015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6198029" y="428686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5967171" y="406559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5848678" y="3295950"/>
            <a:ext cx="1101262" cy="892475"/>
            <a:chOff x="5848678" y="3295950"/>
            <a:chExt cx="1101262" cy="892475"/>
          </a:xfrm>
        </p:grpSpPr>
        <p:grpSp>
          <p:nvGrpSpPr>
            <p:cNvPr id="123" name="Group 122"/>
            <p:cNvGrpSpPr/>
            <p:nvPr/>
          </p:nvGrpSpPr>
          <p:grpSpPr>
            <a:xfrm>
              <a:off x="5848678" y="3295950"/>
              <a:ext cx="274320" cy="274320"/>
              <a:chOff x="5892015" y="3998452"/>
              <a:chExt cx="508785" cy="479484"/>
            </a:xfrm>
          </p:grpSpPr>
          <p:cxnSp>
            <p:nvCxnSpPr>
              <p:cNvPr id="124" name="Straight Arrow Connector 123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/>
            <p:cNvGrpSpPr/>
            <p:nvPr/>
          </p:nvGrpSpPr>
          <p:grpSpPr>
            <a:xfrm>
              <a:off x="6675620" y="3914105"/>
              <a:ext cx="274320" cy="274320"/>
              <a:chOff x="5892015" y="3998452"/>
              <a:chExt cx="508785" cy="479484"/>
            </a:xfrm>
          </p:grpSpPr>
          <p:cxnSp>
            <p:nvCxnSpPr>
              <p:cNvPr id="133" name="Straight Arrow Connector 132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Rectangle 141"/>
          <p:cNvSpPr/>
          <p:nvPr/>
        </p:nvSpPr>
        <p:spPr>
          <a:xfrm>
            <a:off x="8538423" y="3060354"/>
            <a:ext cx="516193" cy="288414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r>
              <a:rPr lang="en-US" sz="1400" dirty="0"/>
              <a:t>PMT</a:t>
            </a:r>
            <a:endParaRPr lang="en-US" sz="1400" dirty="0"/>
          </a:p>
        </p:txBody>
      </p:sp>
      <p:cxnSp>
        <p:nvCxnSpPr>
          <p:cNvPr id="143" name="Straight Connector 142"/>
          <p:cNvCxnSpPr>
            <a:stCxn id="142" idx="3"/>
          </p:cNvCxnSpPr>
          <p:nvPr/>
        </p:nvCxnSpPr>
        <p:spPr>
          <a:xfrm flipV="1">
            <a:off x="9054616" y="3160274"/>
            <a:ext cx="155677" cy="0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9051330" y="3262729"/>
            <a:ext cx="155677" cy="0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5" name="Group 144"/>
          <p:cNvGrpSpPr/>
          <p:nvPr/>
        </p:nvGrpSpPr>
        <p:grpSpPr>
          <a:xfrm>
            <a:off x="8497984" y="4152741"/>
            <a:ext cx="671870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46" name="Rectangle 145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PMT</a:t>
              </a:r>
              <a:endParaRPr lang="en-US" sz="1400" dirty="0"/>
            </a:p>
          </p:txBody>
        </p:sp>
        <p:cxnSp>
          <p:nvCxnSpPr>
            <p:cNvPr id="147" name="Straight Connector 146"/>
            <p:cNvCxnSpPr>
              <a:stCxn id="146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 flipH="1">
            <a:off x="4276580" y="3057100"/>
            <a:ext cx="674964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50" name="Rectangle 149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PMT</a:t>
              </a:r>
              <a:endParaRPr lang="en-US" sz="1400" dirty="0"/>
            </a:p>
          </p:txBody>
        </p:sp>
        <p:cxnSp>
          <p:nvCxnSpPr>
            <p:cNvPr id="151" name="Straight Connector 150"/>
            <p:cNvCxnSpPr>
              <a:stCxn id="150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305424" y="4156686"/>
            <a:ext cx="674964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54" name="Rectangle 153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PMT</a:t>
              </a:r>
              <a:endParaRPr lang="en-US" sz="1400" dirty="0"/>
            </a:p>
          </p:txBody>
        </p:sp>
        <p:cxnSp>
          <p:nvCxnSpPr>
            <p:cNvPr id="155" name="Straight Connector 154"/>
            <p:cNvCxnSpPr>
              <a:stCxn id="154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85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1193"/>
          </a:xfrm>
        </p:spPr>
        <p:txBody>
          <a:bodyPr/>
          <a:lstStyle/>
          <a:p>
            <a:r>
              <a:rPr lang="en-US" dirty="0" smtClean="0"/>
              <a:t>What is a meta-stable state?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 descr="phase4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3" name="Picture 12" descr="gibbs4.ep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4" name="Picture 13" descr="phase3.ep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5" name="Picture 14" descr="gibbs3.eps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6" name="Picture 15" descr="phase2.eps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7" name="Picture 16" descr="gibbs2.eps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8" name="Picture 17" descr="phase1.eps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9" name="Picture 18" descr="gibbs1.eps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3740445" y="5218530"/>
            <a:ext cx="416713" cy="99211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01543" y="6152475"/>
            <a:ext cx="2048661" cy="369320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Superheated Liquid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8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 a bubble with</a:t>
            </a:r>
          </a:p>
          <a:p>
            <a:pPr lvl="1"/>
            <a:r>
              <a:rPr lang="en-US" i="1" dirty="0" err="1" smtClean="0"/>
              <a:t>T</a:t>
            </a:r>
            <a:r>
              <a:rPr lang="en-US" baseline="-25000" dirty="0" err="1" smtClean="0"/>
              <a:t>l</a:t>
            </a:r>
            <a:r>
              <a:rPr lang="en-US" dirty="0" smtClean="0"/>
              <a:t> = </a:t>
            </a:r>
            <a:r>
              <a:rPr lang="en-US" i="1" dirty="0" smtClean="0"/>
              <a:t>T</a:t>
            </a:r>
            <a:r>
              <a:rPr lang="en-US" baseline="-25000" dirty="0" smtClean="0"/>
              <a:t>b</a:t>
            </a:r>
            <a:r>
              <a:rPr lang="en-US" dirty="0" smtClean="0"/>
              <a:t> (thermal equilibrium)</a:t>
            </a:r>
          </a:p>
          <a:p>
            <a:pPr lvl="1"/>
            <a:r>
              <a:rPr lang="en-US" i="1" dirty="0">
                <a:latin typeface="Symbol" charset="2"/>
                <a:cs typeface="Symbol" charset="2"/>
              </a:rPr>
              <a:t>m</a:t>
            </a:r>
            <a:r>
              <a:rPr lang="en-US" baseline="-25000" dirty="0" smtClean="0"/>
              <a:t>l</a:t>
            </a:r>
            <a:r>
              <a:rPr lang="en-US" dirty="0" smtClean="0"/>
              <a:t> =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baseline="-25000" dirty="0" err="1" smtClean="0"/>
              <a:t>b</a:t>
            </a:r>
            <a:r>
              <a:rPr lang="en-US" dirty="0"/>
              <a:t> </a:t>
            </a:r>
            <a:r>
              <a:rPr lang="en-US" dirty="0" smtClean="0"/>
              <a:t>(chemical equilibrium)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Then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is (</a:t>
            </a:r>
            <a:r>
              <a:rPr lang="en-US" dirty="0" err="1" smtClean="0"/>
              <a:t>approx</a:t>
            </a:r>
            <a:r>
              <a:rPr lang="en-US" dirty="0" smtClean="0"/>
              <a:t>) the vapor</a:t>
            </a:r>
            <a:br>
              <a:rPr lang="en-US" dirty="0" smtClean="0"/>
            </a:br>
            <a:r>
              <a:rPr lang="en-US" dirty="0" smtClean="0"/>
              <a:t>pressure at temperature </a:t>
            </a:r>
            <a:r>
              <a:rPr lang="en-US" i="1" dirty="0" smtClean="0"/>
              <a:t>T</a:t>
            </a:r>
          </a:p>
          <a:p>
            <a:pPr lvl="1"/>
            <a:endParaRPr lang="en-US" i="1" dirty="0" smtClean="0"/>
          </a:p>
          <a:p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&gt;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/>
              <a:t> </a:t>
            </a:r>
            <a:r>
              <a:rPr lang="en-US" dirty="0" smtClean="0"/>
              <a:t>, so bubble should</a:t>
            </a:r>
            <a:br>
              <a:rPr lang="en-US" dirty="0" smtClean="0"/>
            </a:br>
            <a:r>
              <a:rPr lang="en-US" dirty="0" smtClean="0"/>
              <a:t>grow…  </a:t>
            </a:r>
            <a:r>
              <a:rPr lang="en-US" i="1" dirty="0" smtClean="0">
                <a:solidFill>
                  <a:srgbClr val="FF0000"/>
                </a:solidFill>
              </a:rPr>
              <a:t>until we consider surface tension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July 13, 2017                      COFI Seminar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9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6172200" y="2846506"/>
              <a:ext cx="85659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l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l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868896" y="3684706"/>
              <a:ext cx="9982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 err="1">
                  <a:solidFill>
                    <a:sysClr val="windowText" lastClr="000000"/>
                  </a:solidFill>
                </a:rPr>
                <a:t>b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b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>
              <a:off x="6934200" y="3379906"/>
              <a:ext cx="22860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293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7037613" y="3164009"/>
              <a:ext cx="4976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293">
                <a:defRPr/>
              </a:pPr>
              <a:r>
                <a:rPr lang="en-US" sz="2800" i="1" kern="0" dirty="0">
                  <a:solidFill>
                    <a:sysClr val="windowText" lastClr="000000"/>
                  </a:solidFill>
                </a:rPr>
                <a:t>P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s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16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3145</TotalTime>
  <Words>1538</Words>
  <Application>Microsoft Macintosh PowerPoint</Application>
  <PresentationFormat>On-screen Show (4:3)</PresentationFormat>
  <Paragraphs>366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Liquid-Noble Bubble Chambers   Prospects for neutrino and WIMP detection</vt:lpstr>
      <vt:lpstr>Outline</vt:lpstr>
      <vt:lpstr>What could you do with a liquid-noble bubble chamber?</vt:lpstr>
      <vt:lpstr>What could you do with an argon bubble chamber?</vt:lpstr>
      <vt:lpstr>Bubble Chambers</vt:lpstr>
      <vt:lpstr>Bubble Chambers</vt:lpstr>
      <vt:lpstr>Scintillating Bubble Chambers</vt:lpstr>
      <vt:lpstr>Bubble Chamber Thermodynamics</vt:lpstr>
      <vt:lpstr>Bubble Chamber Thermodynamics</vt:lpstr>
      <vt:lpstr>Bubble Chamber Thermodynamics</vt:lpstr>
      <vt:lpstr>Bubble Chamber Thermodynamics</vt:lpstr>
      <vt:lpstr>Bubble Chamber Discrimination</vt:lpstr>
      <vt:lpstr>Nuclear Recoil Threshold</vt:lpstr>
      <vt:lpstr>Bubble Chamber Backgrounds</vt:lpstr>
      <vt:lpstr>Bubble Chamber Backgrounds</vt:lpstr>
      <vt:lpstr>Scintillating Bubble Chamber History</vt:lpstr>
      <vt:lpstr>Scintillating Bubble Chamber History</vt:lpstr>
      <vt:lpstr>NU Xenon Bubble Chamber Schematic</vt:lpstr>
      <vt:lpstr>NU Xenon Bubble Chamber Model</vt:lpstr>
      <vt:lpstr>NU Xenon Bubble Chamber</vt:lpstr>
      <vt:lpstr>Sample Nuclear Recoil Event</vt:lpstr>
      <vt:lpstr>Annulus Boiling</vt:lpstr>
      <vt:lpstr>NU Xenon Bubble Chamber v 2.0</vt:lpstr>
      <vt:lpstr>Sample Nuclear Recoil Event</vt:lpstr>
      <vt:lpstr>Acoustic – Scintillation Coincidence</vt:lpstr>
      <vt:lpstr>Light Collection</vt:lpstr>
      <vt:lpstr>Gamma Rejection</vt:lpstr>
      <vt:lpstr>Nuclear Recoil Efficiency</vt:lpstr>
      <vt:lpstr>Scintillation Spectrum for Bubble Events</vt:lpstr>
      <vt:lpstr>NU Xenon Bubble Chamber v 3.0</vt:lpstr>
      <vt:lpstr>Gamma Rejection</vt:lpstr>
      <vt:lpstr>Nuclear recoil sensitivity</vt:lpstr>
      <vt:lpstr>Next Steps</vt:lpstr>
      <vt:lpstr>PowerPoint Presentation</vt:lpstr>
      <vt:lpstr>PowerPoint Presentation</vt:lpstr>
      <vt:lpstr>PowerPoint Presentation</vt:lpstr>
      <vt:lpstr>Summary</vt:lpstr>
      <vt:lpstr>Annulus Boiling</vt:lpstr>
      <vt:lpstr>“Bright” event (Muon track with nuclear recoil)</vt:lpstr>
      <vt:lpstr>“Medium Bright” Event (alpha-decay candidate)</vt:lpstr>
      <vt:lpstr>“Dim” Event (nuclear recoil)</vt:lpstr>
      <vt:lpstr>Gamma Discrimination</vt:lpstr>
      <vt:lpstr>Ongoing R&amp;D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Eric Dahl</dc:creator>
  <cp:lastModifiedBy>C Eric Dahl</cp:lastModifiedBy>
  <cp:revision>127</cp:revision>
  <cp:lastPrinted>2017-07-13T15:13:25Z</cp:lastPrinted>
  <dcterms:created xsi:type="dcterms:W3CDTF">2017-02-06T03:29:58Z</dcterms:created>
  <dcterms:modified xsi:type="dcterms:W3CDTF">2017-07-13T15:15:49Z</dcterms:modified>
</cp:coreProperties>
</file>