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0"/>
  </p:notesMasterIdLst>
  <p:handoutMasterIdLst>
    <p:handoutMasterId r:id="rId11"/>
  </p:handoutMasterIdLst>
  <p:sldIdLst>
    <p:sldId id="257" r:id="rId4"/>
    <p:sldId id="256" r:id="rId5"/>
    <p:sldId id="281" r:id="rId6"/>
    <p:sldId id="284" r:id="rId7"/>
    <p:sldId id="287" r:id="rId8"/>
    <p:sldId id="288" r:id="rId9"/>
  </p:sldIdLst>
  <p:sldSz cx="12192000" cy="6858000"/>
  <p:notesSz cx="7099300" cy="10234613"/>
  <p:embeddedFontLst>
    <p:embeddedFont>
      <p:font typeface="Trebuchet MS" panose="020B0603020202020204" pitchFamily="34" charset="0"/>
      <p:regular r:id="rId12"/>
      <p:bold r:id="rId13"/>
      <p:italic r:id="rId14"/>
      <p:boldItalic r:id="rId15"/>
    </p:embeddedFont>
    <p:embeddedFont>
      <p:font typeface="PT Sans" panose="020B0604020202020204" charset="0"/>
      <p:regular r:id="rId16"/>
      <p:bold r:id="rId17"/>
      <p:italic r:id="rId18"/>
      <p:boldItalic r:id="rId19"/>
    </p:embeddedFon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11" d="100"/>
          <a:sy n="111" d="100"/>
        </p:scale>
        <p:origin x="138" y="624"/>
      </p:cViewPr>
      <p:guideLst>
        <p:guide orient="horz" pos="2160"/>
        <p:guide pos="384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10.fntdata"/><Relationship Id="rId7" Type="http://schemas.openxmlformats.org/officeDocument/2006/relationships/slide" Target="slides/slide4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24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font" Target="fonts/font4.fntdata"/><Relationship Id="rId23" Type="http://schemas.openxmlformats.org/officeDocument/2006/relationships/font" Target="fonts/font12.fntdata"/><Relationship Id="rId28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8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3.fntdata"/><Relationship Id="rId22" Type="http://schemas.openxmlformats.org/officeDocument/2006/relationships/font" Target="fonts/font11.fntdata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23/10/2017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92875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02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74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23/10/2017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23/10/2017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23/10/2017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23/10/2017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23/10/2017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23/10/2017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23/10/2017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dirty="0" smtClean="0">
                <a:solidFill>
                  <a:schemeClr val="tx2"/>
                </a:solidFill>
              </a:rPr>
              <a:t>WLCG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CERN-RRB-2017-124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24 October 2017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CERN EXPENSES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CERN-RRB-2017-124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2017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2858823"/>
              </p:ext>
            </p:extLst>
          </p:nvPr>
        </p:nvGraphicFramePr>
        <p:xfrm>
          <a:off x="334736" y="1678167"/>
          <a:ext cx="7952016" cy="4047721"/>
        </p:xfrm>
        <a:graphic>
          <a:graphicData uri="http://schemas.openxmlformats.org/drawingml/2006/table">
            <a:tbl>
              <a:tblPr/>
              <a:tblGrid>
                <a:gridCol w="1988004">
                  <a:extLst>
                    <a:ext uri="{9D8B030D-6E8A-4147-A177-3AD203B41FA5}">
                      <a16:colId xmlns:a16="http://schemas.microsoft.com/office/drawing/2014/main" val="4170729214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3522166323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1899758559"/>
                    </a:ext>
                  </a:extLst>
                </a:gridCol>
                <a:gridCol w="1988004">
                  <a:extLst>
                    <a:ext uri="{9D8B030D-6E8A-4147-A177-3AD203B41FA5}">
                      <a16:colId xmlns:a16="http://schemas.microsoft.com/office/drawing/2014/main" val="4291654491"/>
                    </a:ext>
                  </a:extLst>
                </a:gridCol>
              </a:tblGrid>
              <a:tr h="211449">
                <a:tc gridSpan="2"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 &amp; Materials Expenses per year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191630"/>
                  </a:ext>
                </a:extLst>
              </a:tr>
              <a:tr h="21144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0630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5984611"/>
                  </a:ext>
                </a:extLst>
              </a:tr>
              <a:tr h="40275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Year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Personnel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Materials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213446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5744087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1,519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1,753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3,272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185113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16,472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21,299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37,771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016121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17,112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18,601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35,713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862184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16,986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26,177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43,163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68247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2009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17,492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14,721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32,213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771846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13,579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20,770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34,349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543145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14,894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18,733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33,627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221693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16,062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23,499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39,561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952582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17,605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16,420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34,025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7482568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17,992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21,967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39,959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6515854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18,428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19,593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38,021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90001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19,029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22,759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41,788</a:t>
                      </a: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1295270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100" b="1" i="0" u="none" strike="noStrike" kern="1200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2017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10,858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11,913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8872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r>
                        <a:rPr lang="en-GB" sz="1100" b="1" i="0" u="none" strike="noStrike" kern="120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22,771</a:t>
                      </a:r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3052469"/>
                  </a:ext>
                </a:extLst>
              </a:tr>
              <a:tr h="201379"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0" hangingPunct="1"/>
                      <a:endParaRPr lang="en-GB" sz="1100" b="1" i="0" u="none" strike="noStrike" kern="1200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0" marR="114300" marT="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438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LCG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CERN-RRB-2017-052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34736" y="1191986"/>
            <a:ext cx="45660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Contributions </a:t>
            </a:r>
            <a:r>
              <a:rPr lang="fr-CH" sz="1400" i="1" dirty="0" err="1" smtClean="0">
                <a:solidFill>
                  <a:srgbClr val="4F81BD"/>
                </a:solidFill>
                <a:latin typeface="Calibri" panose="020F0502020204030204" pitchFamily="34" charset="0"/>
              </a:rPr>
              <a:t>received</a:t>
            </a:r>
            <a:r>
              <a:rPr lang="fr-CH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 up to 20 </a:t>
            </a:r>
            <a:r>
              <a:rPr lang="fr-CH" sz="1400" i="1" dirty="0" err="1" smtClean="0">
                <a:solidFill>
                  <a:srgbClr val="4F81BD"/>
                </a:solidFill>
                <a:latin typeface="Calibri" panose="020F0502020204030204" pitchFamily="34" charset="0"/>
              </a:rPr>
              <a:t>October</a:t>
            </a:r>
            <a:r>
              <a:rPr lang="fr-CH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 2017</a:t>
            </a:r>
            <a:endParaRPr lang="en-GB" sz="1400" i="1" dirty="0">
              <a:solidFill>
                <a:srgbClr val="4F81BD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735023"/>
              </p:ext>
            </p:extLst>
          </p:nvPr>
        </p:nvGraphicFramePr>
        <p:xfrm>
          <a:off x="334736" y="1746905"/>
          <a:ext cx="4872531" cy="17940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330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92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88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CMS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CH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55 000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8817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fr-CH" sz="1200" b="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LHCb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fr-CH" sz="12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</a:t>
                      </a:r>
                      <a:r>
                        <a:rPr lang="fr-CH" sz="1200" b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000</a:t>
                      </a:r>
                      <a:endParaRPr lang="en-GB" sz="12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8817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ALICE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40 000</a:t>
                      </a:r>
                      <a:endParaRPr lang="en-GB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8817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ATLAS</a:t>
                      </a:r>
                      <a:endParaRPr lang="en-GB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55</a:t>
                      </a:r>
                      <a:r>
                        <a:rPr lang="fr-CH" sz="1200" baseline="0" dirty="0" smtClean="0"/>
                        <a:t> 000</a:t>
                      </a:r>
                      <a:endParaRPr lang="en-GB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8817">
                <a:tc>
                  <a:txBody>
                    <a:bodyPr/>
                    <a:lstStyle/>
                    <a:p>
                      <a:r>
                        <a:rPr lang="fr-CH" sz="1200" dirty="0" smtClean="0"/>
                        <a:t>Total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fr-CH" sz="1200" dirty="0" smtClean="0"/>
                        <a:t>190</a:t>
                      </a:r>
                      <a:r>
                        <a:rPr lang="fr-CH" sz="1200" baseline="0" dirty="0" smtClean="0"/>
                        <a:t> 000</a:t>
                      </a:r>
                      <a:endParaRPr lang="en-GB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089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LCG Common </a:t>
            </a:r>
            <a:r>
              <a:rPr lang="fr-CH" sz="3200" dirty="0" err="1" smtClean="0"/>
              <a:t>Fund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CERN-RRB-2017-124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2017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8160586"/>
              </p:ext>
            </p:extLst>
          </p:nvPr>
        </p:nvGraphicFramePr>
        <p:xfrm>
          <a:off x="368299" y="1860229"/>
          <a:ext cx="5493657" cy="245867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791008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02649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292937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- 17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190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- 115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19426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1488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August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58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49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700" dirty="0" smtClean="0"/>
              <a:t>WLCG </a:t>
            </a:r>
            <a:r>
              <a:rPr lang="fr-CH" sz="3200" dirty="0" smtClean="0"/>
              <a:t>– INDIA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/>
              <a:t> </a:t>
            </a:r>
            <a:r>
              <a:rPr lang="fr-CH" smtClean="0"/>
              <a:t>                                                                        </a:t>
            </a:r>
            <a:r>
              <a:rPr lang="fr-CH" sz="2200" smtClean="0"/>
              <a:t>CERN-RRB-2017-124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334736" y="1145817"/>
            <a:ext cx="346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August 2017</a:t>
            </a:r>
            <a:r>
              <a:rPr lang="en-GB" dirty="0" smtClean="0"/>
              <a:t>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0167237"/>
              </p:ext>
            </p:extLst>
          </p:nvPr>
        </p:nvGraphicFramePr>
        <p:xfrm>
          <a:off x="368299" y="1860229"/>
          <a:ext cx="5526315" cy="26627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13544">
                  <a:extLst>
                    <a:ext uri="{9D8B030D-6E8A-4147-A177-3AD203B41FA5}">
                      <a16:colId xmlns:a16="http://schemas.microsoft.com/office/drawing/2014/main" val="1321418654"/>
                    </a:ext>
                  </a:extLst>
                </a:gridCol>
                <a:gridCol w="1712771">
                  <a:extLst>
                    <a:ext uri="{9D8B030D-6E8A-4147-A177-3AD203B41FA5}">
                      <a16:colId xmlns:a16="http://schemas.microsoft.com/office/drawing/2014/main" val="241602160"/>
                    </a:ext>
                  </a:extLst>
                </a:gridCol>
              </a:tblGrid>
              <a:tr h="31725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671783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1 January </a:t>
                      </a:r>
                      <a:r>
                        <a:rPr lang="en-GB" sz="1100" b="1" u="none" strike="noStrike" dirty="0" smtClean="0">
                          <a:effectLst/>
                        </a:rPr>
                        <a:t>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u="none" strike="noStrike" dirty="0" smtClean="0">
                          <a:effectLst/>
                        </a:rPr>
                        <a:t>39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733618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25795732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47276088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0521026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Contributions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62303280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93293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Expenses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 smtClean="0">
                          <a:effectLst/>
                        </a:rPr>
                        <a:t>-</a:t>
                      </a:r>
                      <a:r>
                        <a:rPr lang="en-GB" sz="1100" u="none" strike="noStrike" baseline="0" dirty="0" smtClean="0">
                          <a:effectLst/>
                        </a:rPr>
                        <a:t> 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842175"/>
                  </a:ext>
                </a:extLst>
              </a:tr>
              <a:tr h="237641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u="none" strike="noStrike" dirty="0">
                          <a:effectLst/>
                        </a:rPr>
                        <a:t> </a:t>
                      </a:r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u="none" strike="noStrike" dirty="0">
                          <a:effectLst/>
                        </a:rPr>
                        <a:t> 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1869144"/>
                  </a:ext>
                </a:extLst>
              </a:tr>
              <a:tr h="341020">
                <a:tc>
                  <a:txBody>
                    <a:bodyPr/>
                    <a:lstStyle/>
                    <a:p>
                      <a:pPr marL="91440" algn="l" fontAlgn="b"/>
                      <a:r>
                        <a:rPr lang="en-GB" sz="1100" b="1" u="none" strike="noStrike" dirty="0">
                          <a:effectLst/>
                        </a:rPr>
                        <a:t>Balance 31 </a:t>
                      </a:r>
                      <a:r>
                        <a:rPr lang="en-GB" sz="1100" b="1" u="none" strike="noStrike" dirty="0" smtClean="0">
                          <a:effectLst/>
                        </a:rPr>
                        <a:t>August 2017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558119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596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701</TotalTime>
  <Words>196</Words>
  <Application>Microsoft Office PowerPoint</Application>
  <PresentationFormat>Widescreen</PresentationFormat>
  <Paragraphs>140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Trebuchet MS</vt:lpstr>
      <vt:lpstr>PT Sans</vt:lpstr>
      <vt:lpstr>Arial</vt:lpstr>
      <vt:lpstr>Calibri</vt:lpstr>
      <vt:lpstr>1_CERNCorporate16-9</vt:lpstr>
      <vt:lpstr>AIS_CERNCorporate16-9</vt:lpstr>
      <vt:lpstr>End Slides</vt:lpstr>
      <vt:lpstr>PowerPoint Presentation</vt:lpstr>
      <vt:lpstr>WLCG Resources Review Board  CERN-RRB-2017-124  24 October 2017</vt:lpstr>
      <vt:lpstr>WLCG – CERN EXPENSES                                                                              CERN-RRB-2017-124</vt:lpstr>
      <vt:lpstr>WLCG – LCG Common Fund                                                                              CERN-RRB-2017-052</vt:lpstr>
      <vt:lpstr>WLCG – LCG Common Fund                                                                              CERN-RRB-2017-124</vt:lpstr>
      <vt:lpstr>WLCG – INDIA                                                                              CERN-RRB-2017-124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Gregory Cavallo</cp:lastModifiedBy>
  <cp:revision>56</cp:revision>
  <cp:lastPrinted>2016-03-21T17:04:46Z</cp:lastPrinted>
  <dcterms:created xsi:type="dcterms:W3CDTF">2016-08-23T15:07:51Z</dcterms:created>
  <dcterms:modified xsi:type="dcterms:W3CDTF">2017-10-23T16:35:08Z</dcterms:modified>
</cp:coreProperties>
</file>