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3"/>
  </p:notesMasterIdLst>
  <p:handoutMasterIdLst>
    <p:handoutMasterId r:id="rId14"/>
  </p:handoutMasterIdLst>
  <p:sldIdLst>
    <p:sldId id="257" r:id="rId4"/>
    <p:sldId id="256" r:id="rId5"/>
    <p:sldId id="282" r:id="rId6"/>
    <p:sldId id="276" r:id="rId7"/>
    <p:sldId id="275" r:id="rId8"/>
    <p:sldId id="284" r:id="rId9"/>
    <p:sldId id="278" r:id="rId10"/>
    <p:sldId id="283" r:id="rId11"/>
    <p:sldId id="279" r:id="rId12"/>
  </p:sldIdLst>
  <p:sldSz cx="12192000" cy="6858000"/>
  <p:notesSz cx="6797675" cy="9928225"/>
  <p:embeddedFontLst>
    <p:embeddedFont>
      <p:font typeface="PT Sans" panose="020B0604020202020204" charset="0"/>
      <p:regular r:id="rId15"/>
      <p:bold r:id="rId16"/>
      <p:italic r:id="rId17"/>
      <p:boldItalic r:id="rId18"/>
    </p:embeddedFont>
    <p:embeddedFont>
      <p:font typeface="Trebuchet MS" panose="020B0603020202020204" pitchFamily="34" charset="0"/>
      <p:regular r:id="rId19"/>
      <p:bold r:id="rId20"/>
      <p:italic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6744" autoAdjust="0"/>
  </p:normalViewPr>
  <p:slideViewPr>
    <p:cSldViewPr snapToGrid="0">
      <p:cViewPr varScale="1">
        <p:scale>
          <a:sx n="113" d="100"/>
          <a:sy n="113" d="100"/>
        </p:scale>
        <p:origin x="132" y="57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7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9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24/10/2017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24/10/2017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24/10/2017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24/10/2017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24/10/2017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24/10/2017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24/10/2017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24/10/2017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ALICE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CERN-RRB-2017-079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25 October 2017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dirty="0" smtClean="0"/>
              <a:t>								                 </a:t>
            </a:r>
            <a:r>
              <a:rPr lang="fr-CH" sz="2200" dirty="0" smtClean="0"/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>
          <a:xfrm>
            <a:off x="368300" y="1028700"/>
            <a:ext cx="11642400" cy="5001955"/>
          </a:xfrm>
        </p:spPr>
        <p:txBody>
          <a:bodyPr/>
          <a:lstStyle/>
          <a:p>
            <a:pPr marL="0" indent="0">
              <a:buNone/>
            </a:pPr>
            <a:endParaRPr lang="fr-CH" sz="500" b="1" dirty="0"/>
          </a:p>
          <a:p>
            <a:pPr marL="0" indent="0"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31 </a:t>
            </a:r>
            <a:r>
              <a:rPr lang="en-GB" sz="1600" i="1" dirty="0" smtClean="0"/>
              <a:t>August 2017</a:t>
            </a: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900" b="1" dirty="0"/>
          </a:p>
          <a:p>
            <a:pPr marL="0" indent="0">
              <a:buNone/>
            </a:pPr>
            <a:endParaRPr lang="fr-CH" sz="200" b="1" dirty="0" smtClean="0"/>
          </a:p>
          <a:p>
            <a:pPr marL="0" indent="0">
              <a:buNone/>
            </a:pPr>
            <a:endParaRPr lang="fr-CH" sz="300" b="1" dirty="0" smtClean="0"/>
          </a:p>
          <a:p>
            <a:pPr marL="0" indent="0">
              <a:buNone/>
            </a:pPr>
            <a:endParaRPr lang="fr-CH" sz="900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414001"/>
              </p:ext>
            </p:extLst>
          </p:nvPr>
        </p:nvGraphicFramePr>
        <p:xfrm>
          <a:off x="466723" y="1834227"/>
          <a:ext cx="6610353" cy="32711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4399">
                  <a:extLst>
                    <a:ext uri="{9D8B030D-6E8A-4147-A177-3AD203B41FA5}">
                      <a16:colId xmlns:a16="http://schemas.microsoft.com/office/drawing/2014/main" val="2190115613"/>
                    </a:ext>
                  </a:extLst>
                </a:gridCol>
                <a:gridCol w="199612">
                  <a:extLst>
                    <a:ext uri="{9D8B030D-6E8A-4147-A177-3AD203B41FA5}">
                      <a16:colId xmlns:a16="http://schemas.microsoft.com/office/drawing/2014/main" val="3117521200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640475058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692103595"/>
                    </a:ext>
                  </a:extLst>
                </a:gridCol>
                <a:gridCol w="1082114">
                  <a:extLst>
                    <a:ext uri="{9D8B030D-6E8A-4147-A177-3AD203B41FA5}">
                      <a16:colId xmlns:a16="http://schemas.microsoft.com/office/drawing/2014/main" val="3474064779"/>
                    </a:ext>
                  </a:extLst>
                </a:gridCol>
              </a:tblGrid>
              <a:tr h="261273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3667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1 January </a:t>
                      </a:r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2,827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0750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07946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Entry Fees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Upgrade</a:t>
                      </a:r>
                      <a:endParaRPr lang="en-GB" sz="1100" u="sng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99712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76103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Contributions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656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731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3996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7682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-308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-308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8377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298493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Balance 31 </a:t>
                      </a:r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August 2017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348</a:t>
                      </a:r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3,250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36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61527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498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1839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647615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Outstanding Contributions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2,401</a:t>
                      </a:r>
                      <a:endParaRPr lang="en-GB" sz="11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04497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766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5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28700"/>
          </a:xfrm>
        </p:spPr>
        <p:txBody>
          <a:bodyPr>
            <a:normAutofit fontScale="90000"/>
          </a:bodyPr>
          <a:lstStyle/>
          <a:p>
            <a:r>
              <a:rPr lang="fr-CH" sz="4100" dirty="0" smtClean="0"/>
              <a:t>ALICE</a:t>
            </a:r>
            <a:r>
              <a:rPr lang="fr-CH" dirty="0" smtClean="0"/>
              <a:t> </a:t>
            </a:r>
            <a:r>
              <a:rPr lang="fr-CH" sz="3200" dirty="0" smtClean="0"/>
              <a:t>Upgrade CF</a:t>
            </a:r>
            <a:r>
              <a:rPr lang="fr-CH" sz="2200" dirty="0" smtClean="0"/>
              <a:t/>
            </a:r>
            <a:br>
              <a:rPr lang="fr-CH" sz="2200" dirty="0" smtClean="0"/>
            </a:br>
            <a:r>
              <a:rPr lang="fr-CH" sz="2200" dirty="0" smtClean="0"/>
              <a:t>Entry </a:t>
            </a:r>
            <a:r>
              <a:rPr lang="fr-CH" sz="2200" dirty="0" err="1" smtClean="0"/>
              <a:t>Fees</a:t>
            </a:r>
            <a:r>
              <a:rPr lang="fr-CH" sz="2200" dirty="0" smtClean="0"/>
              <a:t> – </a:t>
            </a: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as of 20 </a:t>
            </a:r>
            <a:r>
              <a:rPr lang="fr-CH" sz="2200" dirty="0" err="1" smtClean="0"/>
              <a:t>October</a:t>
            </a:r>
            <a:r>
              <a:rPr lang="fr-CH" sz="2200" dirty="0" smtClean="0"/>
              <a:t> 2017       </a:t>
            </a:r>
            <a:r>
              <a:rPr lang="fr-CH" dirty="0" smtClean="0"/>
              <a:t>		           </a:t>
            </a:r>
            <a:r>
              <a:rPr lang="fr-CH" sz="2200" dirty="0" smtClean="0"/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184416"/>
              </p:ext>
            </p:extLst>
          </p:nvPr>
        </p:nvGraphicFramePr>
        <p:xfrm>
          <a:off x="2237875" y="1323485"/>
          <a:ext cx="7563852" cy="4572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4784">
                  <a:extLst>
                    <a:ext uri="{9D8B030D-6E8A-4147-A177-3AD203B41FA5}">
                      <a16:colId xmlns:a16="http://schemas.microsoft.com/office/drawing/2014/main" val="2450728474"/>
                    </a:ext>
                  </a:extLst>
                </a:gridCol>
                <a:gridCol w="1292638">
                  <a:extLst>
                    <a:ext uri="{9D8B030D-6E8A-4147-A177-3AD203B41FA5}">
                      <a16:colId xmlns:a16="http://schemas.microsoft.com/office/drawing/2014/main" val="2553184788"/>
                    </a:ext>
                  </a:extLst>
                </a:gridCol>
                <a:gridCol w="1471400">
                  <a:extLst>
                    <a:ext uri="{9D8B030D-6E8A-4147-A177-3AD203B41FA5}">
                      <a16:colId xmlns:a16="http://schemas.microsoft.com/office/drawing/2014/main" val="3474208254"/>
                    </a:ext>
                  </a:extLst>
                </a:gridCol>
                <a:gridCol w="1485030">
                  <a:extLst>
                    <a:ext uri="{9D8B030D-6E8A-4147-A177-3AD203B41FA5}">
                      <a16:colId xmlns:a16="http://schemas.microsoft.com/office/drawing/2014/main" val="3588153924"/>
                    </a:ext>
                  </a:extLst>
                </a:gridCol>
              </a:tblGrid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Balance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 smtClean="0">
                          <a:effectLst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831746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>
                          <a:effectLst/>
                        </a:rPr>
                        <a:t>CHF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1 Jan. </a:t>
                      </a:r>
                      <a:r>
                        <a:rPr lang="en-GB" sz="1000" b="1" u="none" strike="noStrike" dirty="0" smtClean="0">
                          <a:effectLst/>
                        </a:rPr>
                        <a:t>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Received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Outstanding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298190"/>
                  </a:ext>
                </a:extLst>
              </a:tr>
              <a:tr h="367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406738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AUSTRIA (Stefan-Meyer </a:t>
                      </a:r>
                      <a:r>
                        <a:rPr lang="en-GB" sz="1000" u="none" strike="noStrike" dirty="0" err="1">
                          <a:effectLst/>
                        </a:rPr>
                        <a:t>Institut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-30,000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-20,000</a:t>
                      </a:r>
                      <a:endParaRPr lang="en-GB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571977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AZERBAIJAN (Baku </a:t>
                      </a:r>
                      <a:r>
                        <a:rPr lang="en-GB" sz="1000" u="none" strike="noStrike" dirty="0" err="1">
                          <a:effectLst/>
                        </a:rPr>
                        <a:t>uni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-50,000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-40,000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9862506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BRAZIL (UFRGS)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</a:t>
                      </a:r>
                      <a:r>
                        <a:rPr lang="en-GB" sz="1000" u="none" strike="noStrike" dirty="0" smtClean="0">
                          <a:effectLst/>
                        </a:rPr>
                        <a:t>33,333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-23,333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122820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GERMANY (Bonn </a:t>
                      </a:r>
                      <a:r>
                        <a:rPr lang="en-GB" sz="1000" u="none" strike="noStrike" dirty="0" err="1">
                          <a:effectLst/>
                        </a:rPr>
                        <a:t>Uni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-17,378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</a:t>
                      </a:r>
                      <a:r>
                        <a:rPr lang="en-GB" sz="1000" u="none" strike="noStrike" dirty="0" smtClean="0">
                          <a:effectLst/>
                        </a:rPr>
                        <a:t>17,378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74955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INDONESIA (LIPI)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-38,000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-38,000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158021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ITALY (Brescia and Pavia </a:t>
                      </a:r>
                      <a:r>
                        <a:rPr lang="en-GB" sz="1000" u="none" strike="noStrike" dirty="0" err="1">
                          <a:effectLst/>
                        </a:rPr>
                        <a:t>Uni</a:t>
                      </a:r>
                      <a:r>
                        <a:rPr lang="en-GB" sz="1000" u="none" strike="noStrike" dirty="0">
                          <a:effectLst/>
                        </a:rPr>
                        <a:t> and INFN)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5914476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JAPAN (</a:t>
                      </a:r>
                      <a:r>
                        <a:rPr lang="en-GB" sz="1000" u="none" strike="noStrike" dirty="0" err="1">
                          <a:effectLst/>
                        </a:rPr>
                        <a:t>NiAS</a:t>
                      </a:r>
                      <a:r>
                        <a:rPr lang="en-GB" sz="1000" u="none" strike="noStrike" dirty="0">
                          <a:effectLst/>
                        </a:rPr>
                        <a:t>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-30,000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-30,000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45593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JAPAN (NWU)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-50,000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-40,000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3326149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KOREA Rep. Of (</a:t>
                      </a:r>
                      <a:r>
                        <a:rPr lang="en-GB" sz="1000" u="none" strike="noStrike" dirty="0" err="1">
                          <a:effectLst/>
                        </a:rPr>
                        <a:t>Inha</a:t>
                      </a:r>
                      <a:r>
                        <a:rPr lang="en-GB" sz="1000" u="none" strike="noStrike" dirty="0">
                          <a:effectLst/>
                        </a:rPr>
                        <a:t> Uni.)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 smtClean="0">
                          <a:effectLst/>
                        </a:rPr>
                        <a:t>-20,000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056537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PAKISTAN (COMSATS)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-25,000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972353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TURKEY (</a:t>
                      </a:r>
                      <a:r>
                        <a:rPr lang="en-GB" sz="1000" u="none" strike="noStrike" dirty="0" err="1">
                          <a:effectLst/>
                        </a:rPr>
                        <a:t>Karatay</a:t>
                      </a:r>
                      <a:r>
                        <a:rPr lang="en-GB" sz="1000" u="none" strike="noStrike" dirty="0">
                          <a:effectLst/>
                        </a:rPr>
                        <a:t> Uni.)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-15,000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2899455"/>
                  </a:ext>
                </a:extLst>
              </a:tr>
              <a:tr h="2717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4504455"/>
                  </a:ext>
                </a:extLst>
              </a:tr>
              <a:tr h="399695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u="none" strike="noStrike" dirty="0">
                          <a:effectLst/>
                        </a:rPr>
                        <a:t>Total</a:t>
                      </a:r>
                      <a:endParaRPr lang="en-GB" sz="13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-333,711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75,000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 smtClean="0">
                          <a:effectLst/>
                        </a:rPr>
                        <a:t>-258,711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828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693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8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037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Upgrade CF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</a:t>
            </a:r>
            <a:r>
              <a:rPr lang="fr-CH" sz="1800" dirty="0">
                <a:solidFill>
                  <a:prstClr val="white"/>
                </a:solidFill>
              </a:rPr>
              <a:t/>
            </a:r>
            <a:br>
              <a:rPr lang="fr-CH" sz="1800" dirty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Additional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20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2017</a:t>
            </a:r>
            <a:r>
              <a:rPr lang="fr-CH" sz="3700" dirty="0" smtClean="0">
                <a:solidFill>
                  <a:prstClr val="white"/>
                </a:solidFill>
              </a:rPr>
              <a:t>                  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50798"/>
              </p:ext>
            </p:extLst>
          </p:nvPr>
        </p:nvGraphicFramePr>
        <p:xfrm>
          <a:off x="2675335" y="1491912"/>
          <a:ext cx="5654529" cy="2575863"/>
        </p:xfrm>
        <a:graphic>
          <a:graphicData uri="http://schemas.openxmlformats.org/drawingml/2006/table">
            <a:tbl>
              <a:tblPr/>
              <a:tblGrid>
                <a:gridCol w="3288004">
                  <a:extLst>
                    <a:ext uri="{9D8B030D-6E8A-4147-A177-3AD203B41FA5}">
                      <a16:colId xmlns:a16="http://schemas.microsoft.com/office/drawing/2014/main" val="3252711352"/>
                    </a:ext>
                  </a:extLst>
                </a:gridCol>
                <a:gridCol w="2366525">
                  <a:extLst>
                    <a:ext uri="{9D8B030D-6E8A-4147-A177-3AD203B41FA5}">
                      <a16:colId xmlns:a16="http://schemas.microsoft.com/office/drawing/2014/main" val="1206720302"/>
                    </a:ext>
                  </a:extLst>
                </a:gridCol>
              </a:tblGrid>
              <a:tr h="295876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929026"/>
                  </a:ext>
                </a:extLst>
              </a:tr>
              <a:tr h="365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36418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528332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34,926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896582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USA-NSF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6,896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97353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289003"/>
                  </a:ext>
                </a:extLst>
              </a:tr>
              <a:tr h="29587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58810"/>
                  </a:ext>
                </a:extLst>
              </a:tr>
              <a:tr h="43511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85,479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997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43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17037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Upgrade CF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</a:t>
            </a:r>
            <a:r>
              <a:rPr lang="fr-CH" sz="1800" dirty="0">
                <a:solidFill>
                  <a:prstClr val="white"/>
                </a:solidFill>
              </a:rPr>
              <a:t/>
            </a:r>
            <a:br>
              <a:rPr lang="fr-CH" sz="1800" dirty="0">
                <a:solidFill>
                  <a:prstClr val="white"/>
                </a:solidFill>
              </a:rPr>
            </a:br>
            <a:r>
              <a:rPr lang="fr-CH" sz="1800" dirty="0" err="1" smtClean="0">
                <a:solidFill>
                  <a:prstClr val="white"/>
                </a:solidFill>
              </a:rPr>
              <a:t>E</a:t>
            </a:r>
            <a:r>
              <a:rPr lang="fr-CH" sz="2200" dirty="0" err="1" smtClean="0">
                <a:solidFill>
                  <a:prstClr val="white"/>
                </a:solidFill>
              </a:rPr>
              <a:t>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20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2017</a:t>
            </a:r>
            <a:r>
              <a:rPr lang="fr-CH" sz="3700" dirty="0" smtClean="0">
                <a:solidFill>
                  <a:prstClr val="white"/>
                </a:solidFill>
              </a:rPr>
              <a:t>  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228475"/>
              </p:ext>
            </p:extLst>
          </p:nvPr>
        </p:nvGraphicFramePr>
        <p:xfrm>
          <a:off x="1625769" y="1131966"/>
          <a:ext cx="8365956" cy="4841352"/>
        </p:xfrm>
        <a:graphic>
          <a:graphicData uri="http://schemas.openxmlformats.org/drawingml/2006/table">
            <a:tbl>
              <a:tblPr/>
              <a:tblGrid>
                <a:gridCol w="2792530">
                  <a:extLst>
                    <a:ext uri="{9D8B030D-6E8A-4147-A177-3AD203B41FA5}">
                      <a16:colId xmlns:a16="http://schemas.microsoft.com/office/drawing/2014/main" val="4151803843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734190278"/>
                    </a:ext>
                  </a:extLst>
                </a:gridCol>
                <a:gridCol w="1850052">
                  <a:extLst>
                    <a:ext uri="{9D8B030D-6E8A-4147-A177-3AD203B41FA5}">
                      <a16:colId xmlns:a16="http://schemas.microsoft.com/office/drawing/2014/main" val="2745738069"/>
                    </a:ext>
                  </a:extLst>
                </a:gridCol>
                <a:gridCol w="1861687">
                  <a:extLst>
                    <a:ext uri="{9D8B030D-6E8A-4147-A177-3AD203B41FA5}">
                      <a16:colId xmlns:a16="http://schemas.microsoft.com/office/drawing/2014/main" val="3060150297"/>
                    </a:ext>
                  </a:extLst>
                </a:gridCol>
              </a:tblGrid>
              <a:tr h="31709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October </a:t>
                      </a:r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498408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 Jan.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85005"/>
                  </a:ext>
                </a:extLst>
              </a:tr>
              <a:tr h="21450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219659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-17,463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122775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-52,389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26,195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567234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FRANCE - IN2P3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-134,204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67,102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-67,102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310538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GSI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-200,824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-200,824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201686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705455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-17,261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8,932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-8,329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77948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010677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-773,147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-673,147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4886096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-76,846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19,200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-57,646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379355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-122,241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61,121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-61,120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92003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672764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-8,731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989872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-165,898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-165,898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489997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-30,657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-20,657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525915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NIPNE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-21,120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6,336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-14,784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275658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RUSSIA - RUSSIAN FEDERATION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-357,990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357,990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938345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-43,657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4373254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-26,194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5180231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- DOE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-276,261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138,131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-138,130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557674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NSF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-24,360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6,896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-17,464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22439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1855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483983"/>
                  </a:ext>
                </a:extLst>
              </a:tr>
              <a:tr h="16562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18550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-297,185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297,185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496330"/>
                  </a:ext>
                </a:extLst>
              </a:tr>
              <a:tr h="1585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343192"/>
                  </a:ext>
                </a:extLst>
              </a:tr>
              <a:tr h="23315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-3,056,806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741,098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2,315,708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944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0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8232"/>
            <a:ext cx="12192000" cy="1106905"/>
          </a:xfrm>
        </p:spPr>
        <p:txBody>
          <a:bodyPr>
            <a:normAutofit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r>
              <a:rPr lang="fr-CH" sz="3200" dirty="0">
                <a:solidFill>
                  <a:prstClr val="white"/>
                </a:solidFill>
              </a:rPr>
              <a:t/>
            </a:r>
            <a:br>
              <a:rPr lang="fr-CH" sz="3200" dirty="0">
                <a:solidFill>
                  <a:prstClr val="white"/>
                </a:solidFill>
              </a:rPr>
            </a:br>
            <a:r>
              <a:rPr lang="fr-CH" sz="1300" dirty="0">
                <a:solidFill>
                  <a:prstClr val="white"/>
                </a:solidFill>
              </a:rPr>
              <a:t> </a:t>
            </a:r>
            <a:r>
              <a:rPr lang="fr-CH" sz="1300" dirty="0" smtClean="0">
                <a:solidFill>
                  <a:prstClr val="white"/>
                </a:solidFill>
              </a:rPr>
              <a:t>         </a:t>
            </a:r>
            <a:r>
              <a:rPr lang="fr-CH" sz="3100" dirty="0">
                <a:solidFill>
                  <a:prstClr val="white"/>
                </a:solidFill>
              </a:rPr>
              <a:t>							                     </a:t>
            </a:r>
            <a:r>
              <a:rPr lang="fr-CH" sz="3100" dirty="0" smtClean="0">
                <a:solidFill>
                  <a:prstClr val="white"/>
                </a:solidFill>
              </a:rPr>
              <a:t>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600" i="1" dirty="0" smtClean="0"/>
              <a:t>Statement </a:t>
            </a:r>
            <a:r>
              <a:rPr lang="en-GB" sz="1600" i="1" dirty="0"/>
              <a:t>of Accounts as of 31 </a:t>
            </a:r>
            <a:r>
              <a:rPr lang="en-GB" sz="1600" i="1" dirty="0" smtClean="0"/>
              <a:t>August 2017</a:t>
            </a:r>
            <a:endParaRPr lang="fr-CH" sz="1600" b="1" dirty="0"/>
          </a:p>
          <a:p>
            <a:pPr marL="0" indent="0">
              <a:spcBef>
                <a:spcPts val="0"/>
              </a:spcBef>
              <a:buNone/>
            </a:pPr>
            <a:endParaRPr lang="fr-CH" sz="1600" b="1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818570"/>
              </p:ext>
            </p:extLst>
          </p:nvPr>
        </p:nvGraphicFramePr>
        <p:xfrm>
          <a:off x="339516" y="1568730"/>
          <a:ext cx="6245314" cy="438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1109">
                  <a:extLst>
                    <a:ext uri="{9D8B030D-6E8A-4147-A177-3AD203B41FA5}">
                      <a16:colId xmlns:a16="http://schemas.microsoft.com/office/drawing/2014/main" val="2623318426"/>
                    </a:ext>
                  </a:extLst>
                </a:gridCol>
                <a:gridCol w="1584205">
                  <a:extLst>
                    <a:ext uri="{9D8B030D-6E8A-4147-A177-3AD203B41FA5}">
                      <a16:colId xmlns:a16="http://schemas.microsoft.com/office/drawing/2014/main" val="394613887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45835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532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4317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458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3,968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942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246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Transfer to deferred online HW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</a:t>
                      </a:r>
                      <a:r>
                        <a:rPr lang="en-GB" sz="1100" u="none" strike="noStrike" dirty="0" smtClean="0">
                          <a:effectLst/>
                        </a:rPr>
                        <a:t>1,239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62533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0296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-2,356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9016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78582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August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905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3474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9004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Commitments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-507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28590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6948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Outstanding 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1,493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3379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7872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5408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Deferred online hardware equipment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386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1,583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9768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Transfer from M&amp;O A funds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1,239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5070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Expenses</a:t>
                      </a:r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-13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52422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Balance </a:t>
                      </a:r>
                      <a:r>
                        <a:rPr lang="en-GB" sz="1100" b="1" u="none" strike="noStrike" dirty="0" smtClean="0">
                          <a:effectLst/>
                        </a:rPr>
                        <a:t>31 August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2,809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27043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Outstanding commitments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397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t"/>
                      <a:endParaRPr lang="en-GB" sz="1000" b="0" i="1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673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0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6148"/>
            <a:ext cx="12192000" cy="1074821"/>
          </a:xfrm>
        </p:spPr>
        <p:txBody>
          <a:bodyPr>
            <a:normAutofit fontScale="90000"/>
          </a:bodyPr>
          <a:lstStyle/>
          <a:p>
            <a:r>
              <a:rPr lang="fr-CH" sz="4100" dirty="0">
                <a:solidFill>
                  <a:prstClr val="white"/>
                </a:solidFill>
              </a:rPr>
              <a:t>ALICE</a:t>
            </a:r>
            <a:r>
              <a:rPr lang="fr-CH" sz="3700" dirty="0">
                <a:solidFill>
                  <a:prstClr val="white"/>
                </a:solidFill>
              </a:rPr>
              <a:t> </a:t>
            </a:r>
            <a:r>
              <a:rPr lang="fr-CH" sz="3200" dirty="0" smtClean="0">
                <a:solidFill>
                  <a:prstClr val="white"/>
                </a:solidFill>
              </a:rPr>
              <a:t>Maintenance &amp; </a:t>
            </a:r>
            <a:r>
              <a:rPr lang="fr-CH" sz="3200" dirty="0" err="1" smtClean="0">
                <a:solidFill>
                  <a:prstClr val="white"/>
                </a:solidFill>
              </a:rPr>
              <a:t>Operation</a:t>
            </a:r>
            <a:r>
              <a:rPr lang="fr-CH" sz="3200" dirty="0" smtClean="0">
                <a:solidFill>
                  <a:prstClr val="white"/>
                </a:solidFill>
              </a:rPr>
              <a:t> Cat. A</a:t>
            </a:r>
            <a:br>
              <a:rPr lang="fr-CH" sz="3200" dirty="0" smtClean="0">
                <a:solidFill>
                  <a:prstClr val="white"/>
                </a:solidFill>
              </a:rPr>
            </a:br>
            <a:r>
              <a:rPr lang="fr-CH" sz="1200" dirty="0" smtClean="0">
                <a:solidFill>
                  <a:prstClr val="white"/>
                </a:solidFill>
              </a:rPr>
              <a:t>  </a:t>
            </a:r>
            <a:r>
              <a:rPr lang="fr-CH" sz="2200" dirty="0" err="1" smtClean="0">
                <a:solidFill>
                  <a:prstClr val="white"/>
                </a:solidFill>
                <a:ea typeface="+mn-ea"/>
              </a:rPr>
              <a:t>Additional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 Contributions </a:t>
            </a:r>
            <a:r>
              <a:rPr lang="fr-CH" sz="2200" dirty="0">
                <a:solidFill>
                  <a:prstClr val="white"/>
                </a:solidFill>
                <a:ea typeface="+mn-ea"/>
              </a:rPr>
              <a:t>as of 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20 </a:t>
            </a:r>
            <a:r>
              <a:rPr lang="fr-CH" sz="2200" dirty="0" err="1" smtClean="0">
                <a:solidFill>
                  <a:prstClr val="white"/>
                </a:solidFill>
                <a:ea typeface="+mn-ea"/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  <a:ea typeface="+mn-ea"/>
              </a:rPr>
              <a:t> 2017</a:t>
            </a:r>
            <a:r>
              <a:rPr lang="fr-CH" sz="2000" dirty="0" smtClean="0">
                <a:solidFill>
                  <a:prstClr val="white"/>
                </a:solidFill>
                <a:ea typeface="+mn-ea"/>
              </a:rPr>
              <a:t>   </a:t>
            </a:r>
            <a:r>
              <a:rPr lang="fr-CH" sz="3700" dirty="0">
                <a:solidFill>
                  <a:prstClr val="white"/>
                </a:solidFill>
              </a:rPr>
              <a:t>			                     </a:t>
            </a:r>
            <a:r>
              <a:rPr lang="fr-CH" sz="3700" dirty="0" smtClean="0">
                <a:solidFill>
                  <a:prstClr val="white"/>
                </a:solidFill>
              </a:rPr>
              <a:t> </a:t>
            </a:r>
            <a:r>
              <a:rPr lang="fr-CH" sz="2200" dirty="0" smtClean="0">
                <a:solidFill>
                  <a:prstClr val="white"/>
                </a:solidFill>
              </a:rPr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830726"/>
              </p:ext>
            </p:extLst>
          </p:nvPr>
        </p:nvGraphicFramePr>
        <p:xfrm>
          <a:off x="2675335" y="1491912"/>
          <a:ext cx="5654529" cy="2290959"/>
        </p:xfrm>
        <a:graphic>
          <a:graphicData uri="http://schemas.openxmlformats.org/drawingml/2006/table">
            <a:tbl>
              <a:tblPr/>
              <a:tblGrid>
                <a:gridCol w="3288004">
                  <a:extLst>
                    <a:ext uri="{9D8B030D-6E8A-4147-A177-3AD203B41FA5}">
                      <a16:colId xmlns:a16="http://schemas.microsoft.com/office/drawing/2014/main" val="3252711352"/>
                    </a:ext>
                  </a:extLst>
                </a:gridCol>
                <a:gridCol w="2366525">
                  <a:extLst>
                    <a:ext uri="{9D8B030D-6E8A-4147-A177-3AD203B41FA5}">
                      <a16:colId xmlns:a16="http://schemas.microsoft.com/office/drawing/2014/main" val="1206720302"/>
                    </a:ext>
                  </a:extLst>
                </a:gridCol>
              </a:tblGrid>
              <a:tr h="195710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929026"/>
                  </a:ext>
                </a:extLst>
              </a:tr>
              <a:tr h="2417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36418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CHINA - BEIJING CIAE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9,876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52833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30,514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73532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53,399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6896582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27,463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728029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RUSSIA – RUSSIAN FEDERATION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151,568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038345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7,628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911591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USA-NSF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30,040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97353"/>
                  </a:ext>
                </a:extLst>
              </a:tr>
              <a:tr h="1957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3558810"/>
                  </a:ext>
                </a:extLst>
              </a:tr>
              <a:tr h="28780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310,488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99741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75335" y="4148667"/>
            <a:ext cx="5654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USA-DOE : </a:t>
            </a:r>
            <a:r>
              <a:rPr lang="fr-CH" sz="1000" dirty="0"/>
              <a:t>Nb of </a:t>
            </a:r>
            <a:r>
              <a:rPr lang="fr-CH" sz="1000" dirty="0" err="1"/>
              <a:t>scientists</a:t>
            </a:r>
            <a:r>
              <a:rPr lang="fr-CH" sz="1000" dirty="0"/>
              <a:t> </a:t>
            </a:r>
            <a:r>
              <a:rPr lang="fr-CH" sz="1000" dirty="0" err="1"/>
              <a:t>revised</a:t>
            </a:r>
            <a:r>
              <a:rPr lang="fr-CH" sz="1000" dirty="0"/>
              <a:t> </a:t>
            </a:r>
            <a:r>
              <a:rPr lang="fr-CH" sz="1000" dirty="0" err="1"/>
              <a:t>from</a:t>
            </a:r>
            <a:r>
              <a:rPr lang="fr-CH" sz="1000" dirty="0"/>
              <a:t> 40 to </a:t>
            </a:r>
            <a:r>
              <a:rPr lang="fr-CH" sz="1000" dirty="0" smtClean="0"/>
              <a:t>38</a:t>
            </a:r>
          </a:p>
          <a:p>
            <a:r>
              <a:rPr lang="fr-CH" sz="1000" dirty="0" smtClean="0"/>
              <a:t>	=&gt; </a:t>
            </a:r>
            <a:r>
              <a:rPr lang="fr-CH" sz="1000" dirty="0" err="1" smtClean="0"/>
              <a:t>Expected</a:t>
            </a:r>
            <a:r>
              <a:rPr lang="fr-CH" sz="1000" dirty="0" smtClean="0"/>
              <a:t> 2017 contribution </a:t>
            </a:r>
            <a:r>
              <a:rPr lang="fr-CH" sz="1000" dirty="0" err="1" smtClean="0"/>
              <a:t>was</a:t>
            </a:r>
            <a:r>
              <a:rPr lang="fr-CH" sz="1000" dirty="0" smtClean="0"/>
              <a:t> </a:t>
            </a:r>
            <a:r>
              <a:rPr lang="fr-CH" sz="1000" dirty="0" err="1" smtClean="0"/>
              <a:t>revised</a:t>
            </a:r>
            <a:r>
              <a:rPr lang="fr-CH" sz="1000" dirty="0" smtClean="0"/>
              <a:t> </a:t>
            </a:r>
            <a:r>
              <a:rPr lang="fr-CH" sz="1000" dirty="0" err="1" smtClean="0"/>
              <a:t>from</a:t>
            </a:r>
            <a:r>
              <a:rPr lang="fr-CH" sz="1000" dirty="0" smtClean="0"/>
              <a:t> 376,054 CHF to </a:t>
            </a:r>
            <a:r>
              <a:rPr lang="fr-CH" sz="1000" b="1" dirty="0" smtClean="0"/>
              <a:t>355,250</a:t>
            </a:r>
            <a:r>
              <a:rPr lang="fr-CH" sz="1000" dirty="0" smtClean="0"/>
              <a:t> CHF</a:t>
            </a:r>
          </a:p>
        </p:txBody>
      </p:sp>
    </p:spTree>
    <p:extLst>
      <p:ext uri="{BB962C8B-B14F-4D97-AF65-F5344CB8AC3E}">
        <p14:creationId xmlns:p14="http://schemas.microsoft.com/office/powerpoint/2010/main" val="57023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7099"/>
            <a:ext cx="12192000" cy="1211815"/>
          </a:xfrm>
        </p:spPr>
        <p:txBody>
          <a:bodyPr>
            <a:normAutofit fontScale="90000"/>
          </a:bodyPr>
          <a:lstStyle/>
          <a:p>
            <a:r>
              <a:rPr lang="fr-CH" sz="3700" dirty="0">
                <a:solidFill>
                  <a:prstClr val="white"/>
                </a:solidFill>
              </a:rPr>
              <a:t>ALICE </a:t>
            </a:r>
            <a:r>
              <a:rPr lang="fr-CH" sz="2900" dirty="0">
                <a:solidFill>
                  <a:prstClr val="white"/>
                </a:solidFill>
              </a:rPr>
              <a:t>Maintenance &amp; </a:t>
            </a:r>
            <a:r>
              <a:rPr lang="fr-CH" sz="2900" dirty="0" err="1">
                <a:solidFill>
                  <a:prstClr val="white"/>
                </a:solidFill>
              </a:rPr>
              <a:t>Operation</a:t>
            </a:r>
            <a:r>
              <a:rPr lang="fr-CH" sz="2900" dirty="0">
                <a:solidFill>
                  <a:prstClr val="white"/>
                </a:solidFill>
              </a:rPr>
              <a:t> Cat. </a:t>
            </a:r>
            <a:r>
              <a:rPr lang="fr-CH" sz="2900" dirty="0" smtClean="0">
                <a:solidFill>
                  <a:prstClr val="white"/>
                </a:solidFill>
              </a:rPr>
              <a:t>A</a:t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900" dirty="0">
                <a:solidFill>
                  <a:prstClr val="white"/>
                </a:solidFill>
              </a:rPr>
              <a:t> </a:t>
            </a:r>
            <a:r>
              <a:rPr lang="fr-CH" sz="900" dirty="0" smtClean="0">
                <a:solidFill>
                  <a:prstClr val="white"/>
                </a:solidFill>
              </a:rPr>
              <a:t> </a:t>
            </a:r>
            <a:r>
              <a:rPr lang="fr-CH" sz="2900" dirty="0" smtClean="0">
                <a:solidFill>
                  <a:prstClr val="white"/>
                </a:solidFill>
              </a:rPr>
              <a:t/>
            </a:r>
            <a:br>
              <a:rPr lang="fr-CH" sz="2900" dirty="0" smtClean="0">
                <a:solidFill>
                  <a:prstClr val="white"/>
                </a:solidFill>
              </a:rPr>
            </a:br>
            <a:r>
              <a:rPr lang="fr-CH" sz="2200" dirty="0" err="1" smtClean="0">
                <a:solidFill>
                  <a:prstClr val="white"/>
                </a:solidFill>
              </a:rPr>
              <a:t>Expected</a:t>
            </a:r>
            <a:r>
              <a:rPr lang="fr-CH" sz="2200" dirty="0" smtClean="0">
                <a:solidFill>
                  <a:prstClr val="white"/>
                </a:solidFill>
              </a:rPr>
              <a:t> and </a:t>
            </a:r>
            <a:r>
              <a:rPr lang="fr-CH" sz="2200" dirty="0" err="1" smtClean="0">
                <a:solidFill>
                  <a:prstClr val="white"/>
                </a:solidFill>
              </a:rPr>
              <a:t>outstanding</a:t>
            </a:r>
            <a:r>
              <a:rPr lang="fr-CH" sz="2200" dirty="0" smtClean="0">
                <a:solidFill>
                  <a:prstClr val="white"/>
                </a:solidFill>
              </a:rPr>
              <a:t> contributions as of 20 </a:t>
            </a:r>
            <a:r>
              <a:rPr lang="fr-CH" sz="2200" dirty="0" err="1" smtClean="0">
                <a:solidFill>
                  <a:prstClr val="white"/>
                </a:solidFill>
              </a:rPr>
              <a:t>October</a:t>
            </a:r>
            <a:r>
              <a:rPr lang="fr-CH" sz="2200" dirty="0" smtClean="0">
                <a:solidFill>
                  <a:prstClr val="white"/>
                </a:solidFill>
              </a:rPr>
              <a:t> </a:t>
            </a:r>
            <a:r>
              <a:rPr lang="fr-CH" sz="2200" dirty="0">
                <a:solidFill>
                  <a:prstClr val="white"/>
                </a:solidFill>
              </a:rPr>
              <a:t>2017 </a:t>
            </a:r>
            <a:r>
              <a:rPr lang="fr-CH" sz="2200" dirty="0" smtClean="0">
                <a:solidFill>
                  <a:prstClr val="white"/>
                </a:solidFill>
              </a:rPr>
              <a:t>                         </a:t>
            </a:r>
            <a:r>
              <a:rPr lang="fr-CH" sz="1800" dirty="0" smtClean="0">
                <a:solidFill>
                  <a:prstClr val="white"/>
                </a:solidFill>
              </a:rPr>
              <a:t>                        </a:t>
            </a:r>
            <a:r>
              <a:rPr lang="fr-CH" sz="2200" dirty="0" smtClean="0">
                <a:solidFill>
                  <a:prstClr val="white"/>
                </a:solidFill>
              </a:rPr>
              <a:t>CERN-RRB-2017-079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 dirty="0"/>
              <a:t>CERN 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 smtClean="0"/>
              <a:t>Department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346556"/>
              </p:ext>
            </p:extLst>
          </p:nvPr>
        </p:nvGraphicFramePr>
        <p:xfrm>
          <a:off x="1533525" y="1196408"/>
          <a:ext cx="9048752" cy="4754878"/>
        </p:xfrm>
        <a:graphic>
          <a:graphicData uri="http://schemas.openxmlformats.org/drawingml/2006/table">
            <a:tbl>
              <a:tblPr/>
              <a:tblGrid>
                <a:gridCol w="1983098">
                  <a:extLst>
                    <a:ext uri="{9D8B030D-6E8A-4147-A177-3AD203B41FA5}">
                      <a16:colId xmlns:a16="http://schemas.microsoft.com/office/drawing/2014/main" val="1818202715"/>
                    </a:ext>
                  </a:extLst>
                </a:gridCol>
                <a:gridCol w="1227302">
                  <a:extLst>
                    <a:ext uri="{9D8B030D-6E8A-4147-A177-3AD203B41FA5}">
                      <a16:colId xmlns:a16="http://schemas.microsoft.com/office/drawing/2014/main" val="284542990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3370248479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2249898564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3667676155"/>
                    </a:ext>
                  </a:extLst>
                </a:gridCol>
                <a:gridCol w="1234236">
                  <a:extLst>
                    <a:ext uri="{9D8B030D-6E8A-4147-A177-3AD203B41FA5}">
                      <a16:colId xmlns:a16="http://schemas.microsoft.com/office/drawing/2014/main" val="3880084931"/>
                    </a:ext>
                  </a:extLst>
                </a:gridCol>
                <a:gridCol w="1151029">
                  <a:extLst>
                    <a:ext uri="{9D8B030D-6E8A-4147-A177-3AD203B41FA5}">
                      <a16:colId xmlns:a16="http://schemas.microsoft.com/office/drawing/2014/main" val="1432645891"/>
                    </a:ext>
                  </a:extLst>
                </a:gridCol>
              </a:tblGrid>
              <a:tr h="191175"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 October 2017</a:t>
                      </a:r>
                      <a:endParaRPr lang="en-GB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276328"/>
                  </a:ext>
                </a:extLst>
              </a:tr>
              <a:tr h="2281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805329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ARMENIA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-23,963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8,507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-32,470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0418413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-208,552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207,646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117,246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-118,152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426605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CHINA - WUHAN CCNU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88,883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79,007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9,876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252265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CROATIA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56,728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-56,728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647295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212,417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147,793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358,537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1,673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256234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-37,926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15,257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-53,183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370918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275,702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-275,702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9927530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INDONESIA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-7,647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12,917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10,402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-5,132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812691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-26,796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80,559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105,012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-51,249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770253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KOREA REP. OF - NRF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114,403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-114,403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547832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PAKISTAN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-22,702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27,670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-50,372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366176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-21,184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21,184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30,259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-30,259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162284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ISS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-24,239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51,702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45,771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-18,308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612962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ROMANIA - NIPNE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27,463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45,771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-18,308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6165494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RUSSIA - RUSSIAN FEDERATION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11,055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410,138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386,636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34,557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9494911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TURKEY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5,733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-5,733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090716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-20,147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4,785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-14,932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787571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</a:t>
                      </a:r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– DOE *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-432,696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432,696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355,250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-355,250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8618383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USA - NSF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20,716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30,040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47,007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3,749</a:t>
                      </a:r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751954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818252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-124,051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221,225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2,757,350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2,854,524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74343"/>
                  </a:ext>
                </a:extLst>
              </a:tr>
              <a:tr h="18472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9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021551"/>
                  </a:ext>
                </a:extLst>
              </a:tr>
              <a:tr h="27165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-949,903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465,413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4,278,371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4,944,207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-1,200,181</a:t>
                      </a:r>
                      <a:endParaRPr lang="en-GB" sz="12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49,855</a:t>
                      </a:r>
                      <a:r>
                        <a:rPr lang="en-GB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906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8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2426</TotalTime>
  <Words>683</Words>
  <Application>Microsoft Office PowerPoint</Application>
  <PresentationFormat>Widescreen</PresentationFormat>
  <Paragraphs>457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PT Sans</vt:lpstr>
      <vt:lpstr>Trebuchet MS</vt:lpstr>
      <vt:lpstr>Arial</vt:lpstr>
      <vt:lpstr>Calibri</vt:lpstr>
      <vt:lpstr>1_CERNCorporate16-9</vt:lpstr>
      <vt:lpstr>AIS_CERNCorporate16-9</vt:lpstr>
      <vt:lpstr>End Slides</vt:lpstr>
      <vt:lpstr>PowerPoint Presentation</vt:lpstr>
      <vt:lpstr>ALICE  Resources Review Board  CERN-RRB-2017-079  25 October 2017</vt:lpstr>
      <vt:lpstr>ALICE Upgrade CF                          CERN-RRB-2017-079</vt:lpstr>
      <vt:lpstr>ALICE Upgrade CF Entry Fees – Expected and outstanding as of 20 October 2017                    CERN-RRB-2017-079</vt:lpstr>
      <vt:lpstr>ALICE Upgrade CF    Additional Contributions as of 20 October 2017                                          CERN-RRB-2017-079</vt:lpstr>
      <vt:lpstr>ALICE Upgrade CF    Expected and Outstanding Contributions as of 20 October 2017                          CERN-RRB-2017-079</vt:lpstr>
      <vt:lpstr>ALICE Maintenance &amp; Operation Cat. A                                                CERN-RRB-2017-079</vt:lpstr>
      <vt:lpstr>ALICE Maintenance &amp; Operation Cat. A   Additional Contributions as of 20 October 2017                            CERN-RRB-2017-079</vt:lpstr>
      <vt:lpstr>ALICE Maintenance &amp; Operation Cat. A    Expected and outstanding contributions as of 20 October 2017                                                  CERN-RRB-2017-079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Gregory Cavallo</cp:lastModifiedBy>
  <cp:revision>133</cp:revision>
  <cp:lastPrinted>2017-03-02T13:56:44Z</cp:lastPrinted>
  <dcterms:created xsi:type="dcterms:W3CDTF">2016-08-23T15:07:51Z</dcterms:created>
  <dcterms:modified xsi:type="dcterms:W3CDTF">2017-10-24T15:30:10Z</dcterms:modified>
</cp:coreProperties>
</file>