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62" r:id="rId1"/>
    <p:sldMasterId id="2147483672" r:id="rId2"/>
    <p:sldMasterId id="2147483658" r:id="rId3"/>
  </p:sldMasterIdLst>
  <p:notesMasterIdLst>
    <p:notesMasterId r:id="rId9"/>
  </p:notesMasterIdLst>
  <p:handoutMasterIdLst>
    <p:handoutMasterId r:id="rId10"/>
  </p:handoutMasterIdLst>
  <p:sldIdLst>
    <p:sldId id="257" r:id="rId4"/>
    <p:sldId id="256" r:id="rId5"/>
    <p:sldId id="281" r:id="rId6"/>
    <p:sldId id="282" r:id="rId7"/>
    <p:sldId id="283" r:id="rId8"/>
  </p:sldIdLst>
  <p:sldSz cx="12192000" cy="6858000"/>
  <p:notesSz cx="7099300" cy="10234613"/>
  <p:embeddedFontLst>
    <p:embeddedFont>
      <p:font typeface="Trebuchet MS" panose="020B0603020202020204" pitchFamily="34" charset="0"/>
      <p:regular r:id="rId11"/>
      <p:bold r:id="rId12"/>
      <p:italic r:id="rId13"/>
      <p:boldItalic r:id="rId14"/>
    </p:embeddedFont>
    <p:embeddedFont>
      <p:font typeface="PT Sans" panose="020B0604020202020204" charset="0"/>
      <p:regular r:id="rId15"/>
      <p:bold r:id="rId16"/>
      <p:italic r:id="rId17"/>
      <p:bold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erine Spencer" initials="CS" lastIdx="2" clrIdx="0">
    <p:extLst>
      <p:ext uri="{19B8F6BF-5375-455C-9EA6-DF929625EA0E}">
        <p15:presenceInfo xmlns:p15="http://schemas.microsoft.com/office/powerpoint/2012/main" userId="S-1-5-21-1526224874-1540688658-1361462980-3252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76744" autoAdjust="0"/>
  </p:normalViewPr>
  <p:slideViewPr>
    <p:cSldViewPr snapToGrid="0">
      <p:cViewPr varScale="1">
        <p:scale>
          <a:sx n="111" d="100"/>
          <a:sy n="111" d="100"/>
        </p:scale>
        <p:origin x="162" y="672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12300"/>
    </p:cViewPr>
  </p:sorterViewPr>
  <p:notesViewPr>
    <p:cSldViewPr snapToGrid="0">
      <p:cViewPr varScale="1">
        <p:scale>
          <a:sx n="98" d="100"/>
          <a:sy n="98" d="100"/>
        </p:scale>
        <p:origin x="244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11.fntdata"/><Relationship Id="rId7" Type="http://schemas.openxmlformats.org/officeDocument/2006/relationships/slide" Target="slides/slide4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font" Target="fonts/font1.fntdata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font" Target="fonts/font5.fntdata"/><Relationship Id="rId23" Type="http://schemas.openxmlformats.org/officeDocument/2006/relationships/commentAuthors" Target="commentAuthors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AEB6EB1-2154-45F7-A04B-12ADBA09526E}" type="datetimeFigureOut">
              <a:rPr lang="en-GB" smtClean="0"/>
              <a:t>23/10/2017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4EA3D55-8465-430F-B084-53E5EA3E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540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CB1E0F6-951C-425C-9332-0C102B531294}" type="datetimeFigureOut">
              <a:rPr lang="en-GB" smtClean="0"/>
              <a:t>23/10/2017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928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395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47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178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7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896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23/10/2017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20040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42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945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23/10/2017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697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23/10/2017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623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23/10/2017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442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443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17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22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23/10/2017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224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7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834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23/10/2017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5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23/10/2017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748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23/10/2017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14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31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28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9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23/10/2017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61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9" r:id="rId2"/>
    <p:sldLayoutId id="2147483660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38200" y="1171574"/>
            <a:ext cx="10515600" cy="3335111"/>
          </a:xfrm>
        </p:spPr>
        <p:txBody>
          <a:bodyPr>
            <a:normAutofit fontScale="90000"/>
          </a:bodyPr>
          <a:lstStyle/>
          <a:p>
            <a:r>
              <a:rPr lang="en-US" sz="5400" b="0" dirty="0" smtClean="0">
                <a:solidFill>
                  <a:schemeClr val="tx2"/>
                </a:solidFill>
              </a:rPr>
              <a:t>TOTEM</a:t>
            </a:r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4800" dirty="0">
                <a:solidFill>
                  <a:schemeClr val="tx2"/>
                </a:solidFill>
              </a:rPr>
              <a:t>Resources Review </a:t>
            </a:r>
            <a:r>
              <a:rPr lang="en-US" sz="4800" dirty="0" smtClean="0">
                <a:solidFill>
                  <a:schemeClr val="tx2"/>
                </a:solidFill>
              </a:rPr>
              <a:t>Board</a:t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4800" dirty="0" smtClean="0">
                <a:solidFill>
                  <a:schemeClr val="tx2"/>
                </a:solidFill>
              </a:rPr>
              <a:t/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2200" dirty="0" smtClean="0">
                <a:solidFill>
                  <a:schemeClr val="tx2"/>
                </a:solidFill>
              </a:rPr>
              <a:t>CERN-RRB-2017-117</a:t>
            </a:r>
            <a:br>
              <a:rPr lang="en-US" sz="2200" dirty="0" smtClean="0">
                <a:solidFill>
                  <a:schemeClr val="tx2"/>
                </a:solidFill>
              </a:rPr>
            </a:b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24 October 2017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310742"/>
            <a:ext cx="10515600" cy="947057"/>
          </a:xfrm>
        </p:spPr>
        <p:txBody>
          <a:bodyPr/>
          <a:lstStyle/>
          <a:p>
            <a:endParaRPr lang="fr-CH" dirty="0" smtClean="0"/>
          </a:p>
          <a:p>
            <a:r>
              <a:rPr lang="fr-CH" dirty="0" smtClean="0"/>
              <a:t>Updates to Financial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68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700" dirty="0" smtClean="0"/>
              <a:t>TOTEM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        </a:t>
            </a:r>
            <a:r>
              <a:rPr lang="fr-CH" sz="2200" dirty="0" smtClean="0"/>
              <a:t>CERN-RRB-2017-117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87465" y="1170606"/>
            <a:ext cx="346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31 </a:t>
            </a:r>
            <a:r>
              <a:rPr lang="en-GB" sz="14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August 2017</a:t>
            </a:r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247140"/>
              </p:ext>
            </p:extLst>
          </p:nvPr>
        </p:nvGraphicFramePr>
        <p:xfrm>
          <a:off x="487465" y="1727744"/>
          <a:ext cx="5207000" cy="3448050"/>
        </p:xfrm>
        <a:graphic>
          <a:graphicData uri="http://schemas.openxmlformats.org/drawingml/2006/table">
            <a:tbl>
              <a:tblPr/>
              <a:tblGrid>
                <a:gridCol w="3871953">
                  <a:extLst>
                    <a:ext uri="{9D8B030D-6E8A-4147-A177-3AD203B41FA5}">
                      <a16:colId xmlns:a16="http://schemas.microsoft.com/office/drawing/2014/main" val="382975892"/>
                    </a:ext>
                  </a:extLst>
                </a:gridCol>
                <a:gridCol w="180755">
                  <a:extLst>
                    <a:ext uri="{9D8B030D-6E8A-4147-A177-3AD203B41FA5}">
                      <a16:colId xmlns:a16="http://schemas.microsoft.com/office/drawing/2014/main" val="863901660"/>
                    </a:ext>
                  </a:extLst>
                </a:gridCol>
                <a:gridCol w="1154292">
                  <a:extLst>
                    <a:ext uri="{9D8B030D-6E8A-4147-A177-3AD203B41FA5}">
                      <a16:colId xmlns:a16="http://schemas.microsoft.com/office/drawing/2014/main" val="3775309834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Revenues and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2446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5440613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6805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1 January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8804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36691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1" i="0" u="sng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sng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sng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74504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638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461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92085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55909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572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Expenses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- 246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72306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51565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31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August</a:t>
                      </a:r>
                      <a:r>
                        <a:rPr lang="en-GB" sz="1100" b="1" i="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221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6381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77803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Commitments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48251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19704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Contributions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63947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275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468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3285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100" dirty="0" smtClean="0"/>
              <a:t>TOTEM</a:t>
            </a:r>
            <a:r>
              <a:rPr lang="fr-CH" sz="4700" dirty="0" smtClean="0"/>
              <a:t>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 </a:t>
            </a:r>
            <a:r>
              <a:rPr lang="fr-CH" sz="1200" dirty="0" smtClean="0"/>
              <a:t> </a:t>
            </a:r>
            <a:r>
              <a:rPr lang="fr-CH" sz="900" dirty="0" smtClean="0"/>
              <a:t>  	</a:t>
            </a:r>
            <a:r>
              <a:rPr lang="fr-CH" dirty="0" smtClean="0"/>
              <a:t>			</a:t>
            </a:r>
            <a:br>
              <a:rPr lang="fr-CH" dirty="0" smtClean="0"/>
            </a:br>
            <a:r>
              <a:rPr lang="fr-CH" sz="2200" dirty="0" err="1" smtClean="0"/>
              <a:t>Additional</a:t>
            </a:r>
            <a:r>
              <a:rPr lang="fr-CH" dirty="0"/>
              <a:t> </a:t>
            </a:r>
            <a:r>
              <a:rPr lang="fr-CH" sz="2200" dirty="0" smtClean="0">
                <a:solidFill>
                  <a:prstClr val="white"/>
                </a:solidFill>
              </a:rPr>
              <a:t>Contributions as of 20 </a:t>
            </a:r>
            <a:r>
              <a:rPr lang="fr-CH" sz="2200" dirty="0" err="1" smtClean="0">
                <a:solidFill>
                  <a:prstClr val="white"/>
                </a:solidFill>
              </a:rPr>
              <a:t>October</a:t>
            </a:r>
            <a:r>
              <a:rPr lang="fr-CH" sz="2200" dirty="0" smtClean="0">
                <a:solidFill>
                  <a:prstClr val="white"/>
                </a:solidFill>
              </a:rPr>
              <a:t> 2017					       </a:t>
            </a:r>
            <a:r>
              <a:rPr lang="fr-CH" sz="2200" dirty="0" smtClean="0"/>
              <a:t> CERN-RRB-2017-117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356883"/>
              </p:ext>
            </p:extLst>
          </p:nvPr>
        </p:nvGraphicFramePr>
        <p:xfrm>
          <a:off x="1839887" y="1591655"/>
          <a:ext cx="4769919" cy="2018650"/>
        </p:xfrm>
        <a:graphic>
          <a:graphicData uri="http://schemas.openxmlformats.org/drawingml/2006/table">
            <a:tbl>
              <a:tblPr/>
              <a:tblGrid>
                <a:gridCol w="2914950">
                  <a:extLst>
                    <a:ext uri="{9D8B030D-6E8A-4147-A177-3AD203B41FA5}">
                      <a16:colId xmlns:a16="http://schemas.microsoft.com/office/drawing/2014/main" val="144064206"/>
                    </a:ext>
                  </a:extLst>
                </a:gridCol>
                <a:gridCol w="1854969">
                  <a:extLst>
                    <a:ext uri="{9D8B030D-6E8A-4147-A177-3AD203B41FA5}">
                      <a16:colId xmlns:a16="http://schemas.microsoft.com/office/drawing/2014/main" val="3745202860"/>
                    </a:ext>
                  </a:extLst>
                </a:gridCol>
              </a:tblGrid>
              <a:tr h="273656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 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1183043"/>
                  </a:ext>
                </a:extLst>
              </a:tr>
              <a:tr h="33804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Cash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0666786"/>
                  </a:ext>
                </a:extLst>
              </a:tr>
              <a:tr h="27365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GB" sz="1000" b="0" i="0" u="none" strike="noStrike" dirty="0" smtClean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USA </a:t>
                      </a:r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 KANSAS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0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24,000</a:t>
                      </a:r>
                      <a:r>
                        <a:rPr lang="en-GB" sz="10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7370445"/>
                  </a:ext>
                </a:extLst>
              </a:tr>
              <a:tr h="27365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454365"/>
                  </a:ext>
                </a:extLst>
              </a:tr>
              <a:tr h="27365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3984280"/>
                  </a:ext>
                </a:extLst>
              </a:tr>
              <a:tr h="402436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24,000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65671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459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100" dirty="0" smtClean="0"/>
              <a:t>TOTEM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sz="1600" dirty="0" smtClean="0"/>
              <a:t>   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sz="2200" dirty="0" err="1" smtClean="0"/>
              <a:t>Expected</a:t>
            </a:r>
            <a:r>
              <a:rPr lang="fr-CH" sz="2200" dirty="0" smtClean="0"/>
              <a:t> and </a:t>
            </a:r>
            <a:r>
              <a:rPr lang="fr-CH" sz="2200" dirty="0" err="1" smtClean="0"/>
              <a:t>outstanding</a:t>
            </a:r>
            <a:r>
              <a:rPr lang="fr-CH" sz="2200" dirty="0" smtClean="0"/>
              <a:t> Contributions as of 20 </a:t>
            </a:r>
            <a:r>
              <a:rPr lang="fr-CH" sz="2200" dirty="0" err="1" smtClean="0"/>
              <a:t>October</a:t>
            </a:r>
            <a:r>
              <a:rPr lang="fr-CH" sz="2200" dirty="0" smtClean="0"/>
              <a:t> 2017 			        CERN-RRB-2017-117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801429"/>
              </p:ext>
            </p:extLst>
          </p:nvPr>
        </p:nvGraphicFramePr>
        <p:xfrm>
          <a:off x="1771049" y="1212772"/>
          <a:ext cx="8393228" cy="4668264"/>
        </p:xfrm>
        <a:graphic>
          <a:graphicData uri="http://schemas.openxmlformats.org/drawingml/2006/table">
            <a:tbl>
              <a:tblPr/>
              <a:tblGrid>
                <a:gridCol w="2386923">
                  <a:extLst>
                    <a:ext uri="{9D8B030D-6E8A-4147-A177-3AD203B41FA5}">
                      <a16:colId xmlns:a16="http://schemas.microsoft.com/office/drawing/2014/main" val="3457580372"/>
                    </a:ext>
                  </a:extLst>
                </a:gridCol>
                <a:gridCol w="1201261">
                  <a:extLst>
                    <a:ext uri="{9D8B030D-6E8A-4147-A177-3AD203B41FA5}">
                      <a16:colId xmlns:a16="http://schemas.microsoft.com/office/drawing/2014/main" val="2984781884"/>
                    </a:ext>
                  </a:extLst>
                </a:gridCol>
                <a:gridCol w="1201261">
                  <a:extLst>
                    <a:ext uri="{9D8B030D-6E8A-4147-A177-3AD203B41FA5}">
                      <a16:colId xmlns:a16="http://schemas.microsoft.com/office/drawing/2014/main" val="564537047"/>
                    </a:ext>
                  </a:extLst>
                </a:gridCol>
                <a:gridCol w="1201261">
                  <a:extLst>
                    <a:ext uri="{9D8B030D-6E8A-4147-A177-3AD203B41FA5}">
                      <a16:colId xmlns:a16="http://schemas.microsoft.com/office/drawing/2014/main" val="1687483671"/>
                    </a:ext>
                  </a:extLst>
                </a:gridCol>
                <a:gridCol w="1201261">
                  <a:extLst>
                    <a:ext uri="{9D8B030D-6E8A-4147-A177-3AD203B41FA5}">
                      <a16:colId xmlns:a16="http://schemas.microsoft.com/office/drawing/2014/main" val="4234521671"/>
                    </a:ext>
                  </a:extLst>
                </a:gridCol>
                <a:gridCol w="1201261">
                  <a:extLst>
                    <a:ext uri="{9D8B030D-6E8A-4147-A177-3AD203B41FA5}">
                      <a16:colId xmlns:a16="http://schemas.microsoft.com/office/drawing/2014/main" val="2738858239"/>
                    </a:ext>
                  </a:extLst>
                </a:gridCol>
              </a:tblGrid>
              <a:tr h="306673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en-GB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 October 2017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2159243"/>
                  </a:ext>
                </a:extLst>
              </a:tr>
              <a:tr h="3577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1 Jan. 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Expected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 in advance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54054"/>
                  </a:ext>
                </a:extLst>
              </a:tr>
              <a:tr h="39186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3071818"/>
                  </a:ext>
                </a:extLst>
              </a:tr>
              <a:tr h="28963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130,000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130,000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9008026"/>
                  </a:ext>
                </a:extLst>
              </a:tr>
              <a:tr h="28963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CZECH REPUBLIC - PRAGUE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35,000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35,000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374806"/>
                  </a:ext>
                </a:extLst>
              </a:tr>
              <a:tr h="28963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CZECH REPUBLIC - WEST BOHEMIA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35,000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35,000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459645"/>
                  </a:ext>
                </a:extLst>
              </a:tr>
              <a:tr h="28963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FINLAND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48,000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48,000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5267442"/>
                  </a:ext>
                </a:extLst>
              </a:tr>
              <a:tr h="28963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HUNGARY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-23,000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23,000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24,000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-24,000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89108"/>
                  </a:ext>
                </a:extLst>
              </a:tr>
              <a:tr h="28963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ITALY - INFN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142,000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142,000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522479"/>
                  </a:ext>
                </a:extLst>
              </a:tr>
              <a:tr h="28963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24,000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24,000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5034922"/>
                  </a:ext>
                </a:extLst>
              </a:tr>
              <a:tr h="28963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USA - CWRU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24,000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24,000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2323201"/>
                  </a:ext>
                </a:extLst>
              </a:tr>
              <a:tr h="28963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USA - KANSAS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24,000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24,000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9576358"/>
                  </a:ext>
                </a:extLst>
              </a:tr>
              <a:tr h="28963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4560381"/>
                  </a:ext>
                </a:extLst>
              </a:tr>
              <a:tr h="289637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292231"/>
                  </a:ext>
                </a:extLst>
              </a:tr>
              <a:tr h="425936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400" b="1" i="0" u="none" strike="noStrike" smtClean="0">
                          <a:effectLst/>
                          <a:latin typeface="Calibri" panose="020F0502020204030204" pitchFamily="34" charset="0"/>
                        </a:rPr>
                        <a:t>23,000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485,000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486,000</a:t>
                      </a:r>
                    </a:p>
                  </a:txBody>
                  <a:tcPr marL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-24,000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6077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515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4019528C-9201-4061-A929-54B254F1EF26}"/>
    </a:ext>
  </a:extLst>
</a:theme>
</file>

<file path=ppt/theme/theme2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31D2D662-5F4E-4AFA-9357-439862E8D0F0}"/>
    </a:ext>
  </a:extLst>
</a:theme>
</file>

<file path=ppt/theme/theme3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62A1A4B6-34EF-40D5-9685-0842B0E276E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GBAC FRC June 2016</Template>
  <TotalTime>654</TotalTime>
  <Words>163</Words>
  <Application>Microsoft Office PowerPoint</Application>
  <PresentationFormat>Widescreen</PresentationFormat>
  <Paragraphs>137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Trebuchet MS</vt:lpstr>
      <vt:lpstr>PT Sans</vt:lpstr>
      <vt:lpstr>Arial</vt:lpstr>
      <vt:lpstr>Calibri</vt:lpstr>
      <vt:lpstr>1_CERNCorporate16-9</vt:lpstr>
      <vt:lpstr>AIS_CERNCorporate16-9</vt:lpstr>
      <vt:lpstr>End Slides</vt:lpstr>
      <vt:lpstr>PowerPoint Presentation</vt:lpstr>
      <vt:lpstr>TOTEM  Resources Review Board  CERN-RRB-2017-117  24 October 2017</vt:lpstr>
      <vt:lpstr>TOTEM Maintenance &amp; Operation Cat. A                                                                              CERN-RRB-2017-117</vt:lpstr>
      <vt:lpstr>TOTEM Maintenance &amp; Operation Cat. A         Additional Contributions as of 20 October 2017             CERN-RRB-2017-117</vt:lpstr>
      <vt:lpstr>TOTEM Maintenance &amp; Operation Cat. A         Expected and outstanding Contributions as of 20 October 2017            CERN-RRB-2017-117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 Macchioni</dc:creator>
  <cp:lastModifiedBy>Gregory Cavallo</cp:lastModifiedBy>
  <cp:revision>56</cp:revision>
  <cp:lastPrinted>2016-03-21T17:04:46Z</cp:lastPrinted>
  <dcterms:created xsi:type="dcterms:W3CDTF">2016-08-23T15:07:51Z</dcterms:created>
  <dcterms:modified xsi:type="dcterms:W3CDTF">2017-10-23T16:38:32Z</dcterms:modified>
</cp:coreProperties>
</file>