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448" y="-1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[Workbook1]Sheet1!$B$2</c:f>
              <c:strCache>
                <c:ptCount val="1"/>
                <c:pt idx="0">
                  <c:v>RAW</c:v>
                </c:pt>
              </c:strCache>
            </c:strRef>
          </c:tx>
          <c:invertIfNegative val="0"/>
          <c:cat>
            <c:numRef>
              <c:f>[Workbook1]Sheet1!$A$3:$A$8</c:f>
              <c:numCache>
                <c:formatCode>General</c:formatCode>
                <c:ptCount val="6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</c:numCache>
            </c:numRef>
          </c:cat>
          <c:val>
            <c:numRef>
              <c:f>[Workbook1]Sheet1!$B$3:$B$8</c:f>
              <c:numCache>
                <c:formatCode>General</c:formatCode>
                <c:ptCount val="6"/>
                <c:pt idx="0">
                  <c:v>8.0</c:v>
                </c:pt>
                <c:pt idx="1">
                  <c:v>10.0</c:v>
                </c:pt>
                <c:pt idx="2">
                  <c:v>9.0</c:v>
                </c:pt>
                <c:pt idx="3">
                  <c:v>9.0</c:v>
                </c:pt>
                <c:pt idx="4">
                  <c:v>11.0</c:v>
                </c:pt>
                <c:pt idx="5">
                  <c:v>16.0</c:v>
                </c:pt>
              </c:numCache>
            </c:numRef>
          </c:val>
        </c:ser>
        <c:ser>
          <c:idx val="1"/>
          <c:order val="1"/>
          <c:tx>
            <c:strRef>
              <c:f>[Workbook1]Sheet1!$C$2</c:f>
              <c:strCache>
                <c:ptCount val="1"/>
                <c:pt idx="0">
                  <c:v>Analysis</c:v>
                </c:pt>
              </c:strCache>
            </c:strRef>
          </c:tx>
          <c:invertIfNegative val="0"/>
          <c:cat>
            <c:numRef>
              <c:f>[Workbook1]Sheet1!$A$3:$A$8</c:f>
              <c:numCache>
                <c:formatCode>General</c:formatCode>
                <c:ptCount val="6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</c:numCache>
            </c:numRef>
          </c:cat>
          <c:val>
            <c:numRef>
              <c:f>[Workbook1]Sheet1!$C$3:$C$8</c:f>
              <c:numCache>
                <c:formatCode>General</c:formatCode>
                <c:ptCount val="6"/>
                <c:pt idx="0">
                  <c:v>17.0</c:v>
                </c:pt>
                <c:pt idx="1">
                  <c:v>17.0</c:v>
                </c:pt>
                <c:pt idx="2">
                  <c:v>21.0</c:v>
                </c:pt>
                <c:pt idx="3">
                  <c:v>21.0</c:v>
                </c:pt>
                <c:pt idx="4">
                  <c:v>29.0</c:v>
                </c:pt>
                <c:pt idx="5">
                  <c:v>24.0</c:v>
                </c:pt>
              </c:numCache>
            </c:numRef>
          </c:val>
        </c:ser>
        <c:ser>
          <c:idx val="2"/>
          <c:order val="2"/>
          <c:tx>
            <c:strRef>
              <c:f>[Workbook1]Sheet1!$D$2</c:f>
              <c:strCache>
                <c:ptCount val="1"/>
                <c:pt idx="0">
                  <c:v>MC</c:v>
                </c:pt>
              </c:strCache>
            </c:strRef>
          </c:tx>
          <c:invertIfNegative val="0"/>
          <c:cat>
            <c:numRef>
              <c:f>[Workbook1]Sheet1!$A$3:$A$8</c:f>
              <c:numCache>
                <c:formatCode>General</c:formatCode>
                <c:ptCount val="6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</c:numCache>
            </c:numRef>
          </c:cat>
          <c:val>
            <c:numRef>
              <c:f>[Workbook1]Sheet1!$D$3:$D$8</c:f>
              <c:numCache>
                <c:formatCode>General</c:formatCode>
                <c:ptCount val="6"/>
                <c:pt idx="0">
                  <c:v>75.0</c:v>
                </c:pt>
                <c:pt idx="1">
                  <c:v>73.0</c:v>
                </c:pt>
                <c:pt idx="2">
                  <c:v>69.0</c:v>
                </c:pt>
                <c:pt idx="3">
                  <c:v>70.0</c:v>
                </c:pt>
                <c:pt idx="4">
                  <c:v>60.0</c:v>
                </c:pt>
                <c:pt idx="5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6095432"/>
        <c:axId val="2137022760"/>
      </c:barChart>
      <c:catAx>
        <c:axId val="-2146095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37022760"/>
        <c:crosses val="autoZero"/>
        <c:auto val="1"/>
        <c:lblAlgn val="ctr"/>
        <c:lblOffset val="100"/>
        <c:noMultiLvlLbl val="0"/>
      </c:catAx>
      <c:valAx>
        <c:axId val="21370227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60954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754A-416D-4EDB-BFE2-7037D9C74597}" type="datetimeFigureOut">
              <a:rPr lang="en-US" smtClean="0"/>
              <a:t>23/10/17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08A6-20B6-4BDB-BCA6-2D0E19E3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41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754A-416D-4EDB-BFE2-7037D9C74597}" type="datetimeFigureOut">
              <a:rPr lang="en-US" smtClean="0"/>
              <a:t>23/10/17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08A6-20B6-4BDB-BCA6-2D0E19E3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754A-416D-4EDB-BFE2-7037D9C74597}" type="datetimeFigureOut">
              <a:rPr lang="en-US" smtClean="0"/>
              <a:t>23/10/17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08A6-20B6-4BDB-BCA6-2D0E19E3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8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754A-416D-4EDB-BFE2-7037D9C74597}" type="datetimeFigureOut">
              <a:rPr lang="en-US" smtClean="0"/>
              <a:t>23/10/17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08A6-20B6-4BDB-BCA6-2D0E19E3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754A-416D-4EDB-BFE2-7037D9C74597}" type="datetimeFigureOut">
              <a:rPr lang="en-US" smtClean="0"/>
              <a:t>23/10/17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08A6-20B6-4BDB-BCA6-2D0E19E3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19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754A-416D-4EDB-BFE2-7037D9C74597}" type="datetimeFigureOut">
              <a:rPr lang="en-US" smtClean="0"/>
              <a:t>23/10/17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08A6-20B6-4BDB-BCA6-2D0E19E3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93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754A-416D-4EDB-BFE2-7037D9C74597}" type="datetimeFigureOut">
              <a:rPr lang="en-US" smtClean="0"/>
              <a:t>23/10/17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08A6-20B6-4BDB-BCA6-2D0E19E3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188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754A-416D-4EDB-BFE2-7037D9C74597}" type="datetimeFigureOut">
              <a:rPr lang="en-US" smtClean="0"/>
              <a:t>23/10/17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08A6-20B6-4BDB-BCA6-2D0E19E3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156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754A-416D-4EDB-BFE2-7037D9C74597}" type="datetimeFigureOut">
              <a:rPr lang="en-US" smtClean="0"/>
              <a:t>23/10/17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08A6-20B6-4BDB-BCA6-2D0E19E3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56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754A-416D-4EDB-BFE2-7037D9C74597}" type="datetimeFigureOut">
              <a:rPr lang="en-US" smtClean="0"/>
              <a:t>23/10/17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08A6-20B6-4BDB-BCA6-2D0E19E3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24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C754A-416D-4EDB-BFE2-7037D9C74597}" type="datetimeFigureOut">
              <a:rPr lang="en-US" smtClean="0"/>
              <a:t>23/10/17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08A6-20B6-4BDB-BCA6-2D0E19E3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647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754A-416D-4EDB-BFE2-7037D9C74597}" type="datetimeFigureOut">
              <a:rPr lang="en-US" smtClean="0"/>
              <a:t>23/10/17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408A6-20B6-4BDB-BCA6-2D0E19E3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25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2008"/>
            <a:ext cx="8279020" cy="365526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Clarification on ALICE Simulation request</a:t>
            </a:r>
            <a:endParaRPr lang="en-US" sz="3600" b="1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858707" y="4967665"/>
            <a:ext cx="285293" cy="161852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z="1000" smtClean="0"/>
              <a:pPr/>
              <a:t>1</a:t>
            </a:fld>
            <a:endParaRPr lang="en-US" sz="1000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45354" y="843558"/>
            <a:ext cx="4742670" cy="17189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In the document presented to C-RSG we so far quoted general purpose simulation requirements and treated separately special MC productions </a:t>
            </a:r>
          </a:p>
          <a:p>
            <a:r>
              <a:rPr lang="en-US" sz="1800" dirty="0" smtClean="0"/>
              <a:t>In </a:t>
            </a:r>
            <a:r>
              <a:rPr lang="en-US" sz="1800" dirty="0"/>
              <a:t>order to be fully transparent and to simplify the calculations as per the C-RSG request, we exposed the combined general purpose and dedicated MC to raw event </a:t>
            </a:r>
            <a:r>
              <a:rPr lang="en-US" sz="1800" dirty="0" smtClean="0"/>
              <a:t>ratio. </a:t>
            </a:r>
          </a:p>
          <a:p>
            <a:pPr lvl="1"/>
            <a:r>
              <a:rPr lang="en-US" sz="1400" dirty="0" smtClean="0"/>
              <a:t>1 .0 -&gt; 1.4  (</a:t>
            </a:r>
            <a:r>
              <a:rPr lang="en-US" sz="1400" dirty="0" err="1" smtClean="0"/>
              <a:t>pp</a:t>
            </a:r>
            <a:r>
              <a:rPr lang="en-US" sz="1400" dirty="0" smtClean="0"/>
              <a:t>) and 0.18 -&gt; 0.3  (</a:t>
            </a:r>
            <a:r>
              <a:rPr lang="en-US" sz="1400" dirty="0" err="1" smtClean="0"/>
              <a:t>PbPb</a:t>
            </a:r>
            <a:r>
              <a:rPr lang="en-US" sz="1400" dirty="0" smtClean="0"/>
              <a:t>)</a:t>
            </a:r>
            <a:r>
              <a:rPr lang="en-US" sz="1600" dirty="0" smtClean="0"/>
              <a:t>. </a:t>
            </a:r>
            <a:r>
              <a:rPr lang="en-US" sz="1600" dirty="0"/>
              <a:t> </a:t>
            </a:r>
          </a:p>
          <a:p>
            <a:endParaRPr lang="en-US" sz="1600" dirty="0"/>
          </a:p>
        </p:txBody>
      </p:sp>
      <p:graphicFrame>
        <p:nvGraphicFramePr>
          <p:cNvPr id="24" name="Char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4371312"/>
              </p:ext>
            </p:extLst>
          </p:nvPr>
        </p:nvGraphicFramePr>
        <p:xfrm>
          <a:off x="4932040" y="997798"/>
          <a:ext cx="4320480" cy="2561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" name="TextBox 24"/>
          <p:cNvSpPr txBox="1"/>
          <p:nvPr/>
        </p:nvSpPr>
        <p:spPr>
          <a:xfrm rot="16200000">
            <a:off x="3586830" y="1841797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Share of total CPU [%]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7321373" y="1131590"/>
            <a:ext cx="1008112" cy="2088232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456046" y="699542"/>
            <a:ext cx="7730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projection</a:t>
            </a:r>
            <a:endParaRPr lang="en-US" sz="1100" dirty="0"/>
          </a:p>
        </p:txBody>
      </p:sp>
      <p:cxnSp>
        <p:nvCxnSpPr>
          <p:cNvPr id="13" name="Straight Arrow Connector 12"/>
          <p:cNvCxnSpPr>
            <a:stCxn id="11" idx="2"/>
          </p:cNvCxnSpPr>
          <p:nvPr/>
        </p:nvCxnSpPr>
        <p:spPr>
          <a:xfrm flipH="1">
            <a:off x="7897437" y="961152"/>
            <a:ext cx="945125" cy="3864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79512" y="4371950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372387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This did not increase </a:t>
            </a:r>
            <a:r>
              <a:rPr lang="en-US" dirty="0"/>
              <a:t>the number of MC </a:t>
            </a:r>
            <a:r>
              <a:rPr lang="en-US" dirty="0" smtClean="0"/>
              <a:t>events in our </a:t>
            </a:r>
            <a:r>
              <a:rPr lang="en-US" dirty="0"/>
              <a:t>projections for 2018 and 2019 </a:t>
            </a:r>
            <a:r>
              <a:rPr lang="en-US" dirty="0" smtClean="0"/>
              <a:t>resulting in no change to disk and CPU requirements.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projected share of MC in total CPU budget is shrinking because of increased impact of analysis and CPU intensive reconstruction of 2018 </a:t>
            </a:r>
            <a:r>
              <a:rPr lang="en-US" dirty="0" err="1" smtClean="0"/>
              <a:t>PbPb</a:t>
            </a:r>
            <a:r>
              <a:rPr lang="en-US" dirty="0" smtClean="0"/>
              <a:t> data </a:t>
            </a:r>
          </a:p>
        </p:txBody>
      </p:sp>
    </p:spTree>
    <p:extLst>
      <p:ext uri="{BB962C8B-B14F-4D97-AF65-F5344CB8AC3E}">
        <p14:creationId xmlns:p14="http://schemas.microsoft.com/office/powerpoint/2010/main" val="3568687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1572</TotalTime>
  <Words>139</Words>
  <Application>Microsoft Macintosh PowerPoint</Application>
  <PresentationFormat>On-screen Show (16:9)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Clarification on ALICE Simulation request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 Resources utilization</dc:title>
  <dc:creator>HP</dc:creator>
  <cp:lastModifiedBy>Predrag Buncic</cp:lastModifiedBy>
  <cp:revision>20</cp:revision>
  <dcterms:created xsi:type="dcterms:W3CDTF">2017-10-19T15:48:35Z</dcterms:created>
  <dcterms:modified xsi:type="dcterms:W3CDTF">2017-10-24T07:00:33Z</dcterms:modified>
</cp:coreProperties>
</file>