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305" r:id="rId3"/>
    <p:sldId id="280" r:id="rId4"/>
    <p:sldId id="303" r:id="rId5"/>
    <p:sldId id="286" r:id="rId6"/>
    <p:sldId id="287" r:id="rId7"/>
    <p:sldId id="288" r:id="rId8"/>
    <p:sldId id="284" r:id="rId9"/>
    <p:sldId id="30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8"/>
    <p:restoredTop sz="96963"/>
  </p:normalViewPr>
  <p:slideViewPr>
    <p:cSldViewPr snapToGrid="0" snapToObjects="1" showGuides="1">
      <p:cViewPr varScale="1">
        <p:scale>
          <a:sx n="115" d="100"/>
          <a:sy n="115" d="100"/>
        </p:scale>
        <p:origin x="129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1124A-8259-2F43-AA9E-1AB80762BA4E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53114-0D40-384A-9E11-76EB88F8D7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64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0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16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alibri Light" panose="020F0302020204030204" pitchFamily="34" charset="0"/>
              </a:defRPr>
            </a:lvl1pPr>
            <a:lvl2pPr>
              <a:defRPr sz="2400">
                <a:latin typeface="Calibri Light" panose="020F0302020204030204" pitchFamily="34" charset="0"/>
              </a:defRPr>
            </a:lvl2pPr>
            <a:lvl3pPr>
              <a:defRPr sz="2000">
                <a:latin typeface="Calibri Light" panose="020F0302020204030204" pitchFamily="34" charset="0"/>
              </a:defRPr>
            </a:lvl3pPr>
            <a:lvl4pPr>
              <a:defRPr sz="1800">
                <a:latin typeface="Calibri Light" panose="020F0302020204030204" pitchFamily="34" charset="0"/>
              </a:defRPr>
            </a:lvl4pPr>
            <a:lvl5pPr>
              <a:defRPr sz="1800">
                <a:latin typeface="Calibri Light" panose="020F03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alibri Light" panose="020F0302020204030204" pitchFamily="34" charset="0"/>
              </a:defRPr>
            </a:lvl1pPr>
            <a:lvl2pPr>
              <a:defRPr sz="2400">
                <a:latin typeface="Calibri Light" panose="020F0302020204030204" pitchFamily="34" charset="0"/>
              </a:defRPr>
            </a:lvl2pPr>
            <a:lvl3pPr>
              <a:defRPr sz="2000">
                <a:latin typeface="Calibri Light" panose="020F0302020204030204" pitchFamily="34" charset="0"/>
              </a:defRPr>
            </a:lvl3pPr>
            <a:lvl4pPr>
              <a:defRPr sz="1800">
                <a:latin typeface="Calibri Light" panose="020F0302020204030204" pitchFamily="34" charset="0"/>
              </a:defRPr>
            </a:lvl4pPr>
            <a:lvl5pPr>
              <a:defRPr sz="1800">
                <a:latin typeface="Calibri Light" panose="020F03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 Light" panose="020F0302020204030204" pitchFamily="34" charset="0"/>
              </a:defRPr>
            </a:lvl1pPr>
            <a:lvl2pPr>
              <a:defRPr sz="2000">
                <a:latin typeface="Calibri Light" panose="020F0302020204030204" pitchFamily="34" charset="0"/>
              </a:defRPr>
            </a:lvl2pPr>
            <a:lvl3pPr>
              <a:defRPr sz="1800">
                <a:latin typeface="Calibri Light" panose="020F0302020204030204" pitchFamily="34" charset="0"/>
              </a:defRPr>
            </a:lvl3pPr>
            <a:lvl4pPr>
              <a:defRPr sz="1600">
                <a:latin typeface="Calibri Light" panose="020F0302020204030204" pitchFamily="34" charset="0"/>
              </a:defRPr>
            </a:lvl4pPr>
            <a:lvl5pPr>
              <a:defRPr sz="1600">
                <a:latin typeface="Calibri Light" panose="020F03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 Light" panose="020F0302020204030204" pitchFamily="34" charset="0"/>
              </a:defRPr>
            </a:lvl1pPr>
            <a:lvl2pPr>
              <a:defRPr sz="2000">
                <a:latin typeface="Calibri Light" panose="020F0302020204030204" pitchFamily="34" charset="0"/>
              </a:defRPr>
            </a:lvl2pPr>
            <a:lvl3pPr>
              <a:defRPr sz="1800">
                <a:latin typeface="Calibri Light" panose="020F0302020204030204" pitchFamily="34" charset="0"/>
              </a:defRPr>
            </a:lvl3pPr>
            <a:lvl4pPr>
              <a:defRPr sz="1600">
                <a:latin typeface="Calibri Light" panose="020F0302020204030204" pitchFamily="34" charset="0"/>
              </a:defRPr>
            </a:lvl4pPr>
            <a:lvl5pPr>
              <a:defRPr sz="1600">
                <a:latin typeface="Calibri Light" panose="020F03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 Light" panose="020F0302020204030204" pitchFamily="34" charset="0"/>
              </a:defRPr>
            </a:lvl1pPr>
            <a:lvl2pPr>
              <a:defRPr sz="2800">
                <a:latin typeface="Calibri Light" panose="020F0302020204030204" pitchFamily="34" charset="0"/>
              </a:defRPr>
            </a:lvl2pPr>
            <a:lvl3pPr>
              <a:defRPr sz="2400">
                <a:latin typeface="Calibri Light" panose="020F0302020204030204" pitchFamily="34" charset="0"/>
              </a:defRPr>
            </a:lvl3pPr>
            <a:lvl4pPr>
              <a:defRPr sz="2000">
                <a:latin typeface="Calibri Light" panose="020F0302020204030204" pitchFamily="34" charset="0"/>
              </a:defRPr>
            </a:lvl4pPr>
            <a:lvl5pPr>
              <a:defRPr sz="2000">
                <a:latin typeface="Calibri Light" panose="020F03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 Light" panose="020F03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 Light" panose="020F03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645425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CERN 11-13 September 2017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Minion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inion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inion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inion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inion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inion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Fabrication Status of the first </a:t>
            </a:r>
            <a:br>
              <a:rPr lang="en-US" dirty="0" smtClean="0"/>
            </a:br>
            <a:r>
              <a:rPr lang="en-US" dirty="0" smtClean="0"/>
              <a:t>802 MHz Prototype Cavities</a:t>
            </a:r>
            <a:br>
              <a:rPr lang="en-US" dirty="0" smtClean="0"/>
            </a:br>
            <a:r>
              <a:rPr lang="en-US" dirty="0" smtClean="0"/>
              <a:t>for PERLE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F. Marhauser</a:t>
            </a:r>
          </a:p>
          <a:p>
            <a:r>
              <a:rPr lang="en-US" dirty="0" smtClean="0"/>
              <a:t>LHeC Workshop CERN</a:t>
            </a:r>
          </a:p>
          <a:p>
            <a:r>
              <a:rPr lang="en-US" dirty="0" smtClean="0"/>
              <a:t>11-13 September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5" y="967299"/>
            <a:ext cx="8796376" cy="53957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Jefferson Lab has a contract with CERN to build</a:t>
            </a:r>
          </a:p>
          <a:p>
            <a:pPr lvl="1"/>
            <a:r>
              <a:rPr lang="en-US" dirty="0" smtClean="0"/>
              <a:t>One single-cell fine-grain niobium 802 MHz cavity (manufactured)</a:t>
            </a:r>
          </a:p>
          <a:p>
            <a:pPr lvl="1"/>
            <a:r>
              <a:rPr lang="en-US" dirty="0" smtClean="0"/>
              <a:t>Two single-cell OFHC </a:t>
            </a:r>
            <a:r>
              <a:rPr lang="en-US" dirty="0"/>
              <a:t>802 MHz cavities</a:t>
            </a:r>
            <a:endParaRPr lang="en-US" dirty="0" smtClean="0"/>
          </a:p>
          <a:p>
            <a:pPr lvl="1"/>
            <a:r>
              <a:rPr lang="en-US" dirty="0" smtClean="0"/>
              <a:t>One 5-cell fine-grain </a:t>
            </a:r>
            <a:r>
              <a:rPr lang="en-US" dirty="0"/>
              <a:t>802 MHz cavity</a:t>
            </a:r>
            <a:endParaRPr lang="en-US" dirty="0" smtClean="0"/>
          </a:p>
          <a:p>
            <a:pPr lvl="1"/>
            <a:r>
              <a:rPr lang="en-US" dirty="0" smtClean="0"/>
              <a:t>The remaining cavities are advancing rapidly</a:t>
            </a:r>
          </a:p>
          <a:p>
            <a:r>
              <a:rPr lang="en-US" dirty="0" smtClean="0"/>
              <a:t>In addition, Jefferson Lab has looked into: </a:t>
            </a:r>
          </a:p>
          <a:p>
            <a:pPr lvl="1"/>
            <a:r>
              <a:rPr lang="en-US" dirty="0" smtClean="0"/>
              <a:t>Higher Order Mode (HOM) coupler design</a:t>
            </a:r>
          </a:p>
          <a:p>
            <a:pPr lvl="1"/>
            <a:r>
              <a:rPr lang="en-US" dirty="0" smtClean="0"/>
              <a:t>Cryomodule design </a:t>
            </a:r>
          </a:p>
          <a:p>
            <a:pPr lvl="1"/>
            <a:r>
              <a:rPr lang="en-US" dirty="0" smtClean="0"/>
              <a:t>This design work is preliminary </a:t>
            </a:r>
          </a:p>
          <a:p>
            <a:pPr lvl="2"/>
            <a:r>
              <a:rPr lang="en-US" dirty="0" smtClean="0"/>
              <a:t>Funding is required to make more progress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7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35440" cy="839633"/>
          </a:xfrm>
        </p:spPr>
        <p:txBody>
          <a:bodyPr/>
          <a:lstStyle/>
          <a:p>
            <a:r>
              <a:rPr lang="en-US" dirty="0" smtClean="0"/>
              <a:t>Deliverables (based on SOW with CERN)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75" y="839633"/>
            <a:ext cx="3204105" cy="247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0944" y="1200681"/>
            <a:ext cx="54125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 Light" panose="020F0302020204030204" pitchFamily="34" charset="0"/>
              </a:rPr>
              <a:t>-  First 802 MHz </a:t>
            </a:r>
            <a:r>
              <a:rPr lang="en-US" sz="2000" dirty="0" smtClean="0">
                <a:latin typeface="Calibri Light" panose="020F0302020204030204" pitchFamily="34" charset="0"/>
              </a:rPr>
              <a:t>Niobium </a:t>
            </a:r>
            <a:r>
              <a:rPr lang="en-US" sz="2000" dirty="0">
                <a:latin typeface="Calibri Light" panose="020F0302020204030204" pitchFamily="34" charset="0"/>
              </a:rPr>
              <a:t>single-cell </a:t>
            </a:r>
            <a:r>
              <a:rPr lang="en-US" sz="2000" dirty="0" smtClean="0">
                <a:latin typeface="Calibri Light" panose="020F0302020204030204" pitchFamily="34" charset="0"/>
              </a:rPr>
              <a:t>cavity has been</a:t>
            </a:r>
            <a:r>
              <a:rPr lang="en-US" sz="2000" dirty="0">
                <a:latin typeface="Calibri Light" panose="020F0302020204030204" pitchFamily="34" charset="0"/>
              </a:rPr>
              <a:t/>
            </a:r>
            <a:br>
              <a:rPr lang="en-US" sz="2000" dirty="0">
                <a:latin typeface="Calibri Light" panose="020F0302020204030204" pitchFamily="34" charset="0"/>
              </a:rPr>
            </a:br>
            <a:r>
              <a:rPr lang="en-US" sz="2000" dirty="0">
                <a:latin typeface="Calibri Light" panose="020F0302020204030204" pitchFamily="34" charset="0"/>
              </a:rPr>
              <a:t>   completed at JLab, the cavity is now being post-</a:t>
            </a:r>
            <a:br>
              <a:rPr lang="en-US" sz="2000" dirty="0">
                <a:latin typeface="Calibri Light" panose="020F0302020204030204" pitchFamily="34" charset="0"/>
              </a:rPr>
            </a:br>
            <a:r>
              <a:rPr lang="en-US" sz="2000" dirty="0">
                <a:latin typeface="Calibri Light" panose="020F0302020204030204" pitchFamily="34" charset="0"/>
              </a:rPr>
              <a:t>   processed prior to vertical RF testing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Calibri Light" panose="020F0302020204030204" pitchFamily="34" charset="0"/>
            </a:endParaRPr>
          </a:p>
          <a:p>
            <a:pPr marL="231775" indent="-231775">
              <a:buFontTx/>
              <a:buChar char="-"/>
            </a:pPr>
            <a:r>
              <a:rPr lang="en-US" sz="2000" dirty="0" smtClean="0">
                <a:latin typeface="Calibri Light" panose="020F0302020204030204" pitchFamily="34" charset="0"/>
              </a:rPr>
              <a:t>2 </a:t>
            </a:r>
            <a:r>
              <a:rPr lang="en-US" sz="2000" dirty="0">
                <a:latin typeface="Calibri Light" panose="020F0302020204030204" pitchFamily="34" charset="0"/>
              </a:rPr>
              <a:t>copper 802 MHz cavities will be produced </a:t>
            </a:r>
            <a:r>
              <a:rPr lang="en-US" sz="2000" dirty="0" smtClean="0">
                <a:latin typeface="Calibri Light" panose="020F0302020204030204" pitchFamily="34" charset="0"/>
              </a:rPr>
              <a:t>for R&amp;D purposes </a:t>
            </a:r>
            <a:r>
              <a:rPr lang="en-US" sz="2000" dirty="0">
                <a:latin typeface="Calibri Light" panose="020F0302020204030204" pitchFamily="34" charset="0"/>
              </a:rPr>
              <a:t>and will be sent to CERN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26" y="3707037"/>
            <a:ext cx="6346253" cy="165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30036" y="5365910"/>
            <a:ext cx="659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 Light" panose="020F0302020204030204" pitchFamily="34" charset="0"/>
              </a:rPr>
              <a:t>One </a:t>
            </a:r>
            <a:r>
              <a:rPr lang="en-US" sz="2000">
                <a:latin typeface="Calibri Light" panose="020F0302020204030204" pitchFamily="34" charset="0"/>
              </a:rPr>
              <a:t>bare </a:t>
            </a:r>
            <a:r>
              <a:rPr lang="en-US" sz="2000" smtClean="0">
                <a:latin typeface="Calibri Light" panose="020F0302020204030204" pitchFamily="34" charset="0"/>
              </a:rPr>
              <a:t>Niobium </a:t>
            </a:r>
            <a:r>
              <a:rPr lang="en-US" sz="2000" dirty="0">
                <a:latin typeface="Calibri Light" panose="020F0302020204030204" pitchFamily="34" charset="0"/>
              </a:rPr>
              <a:t>five-cell 802 MHz design is </a:t>
            </a:r>
            <a:r>
              <a:rPr lang="en-US" sz="2000" dirty="0" smtClean="0">
                <a:latin typeface="Calibri Light" panose="020F0302020204030204" pitchFamily="34" charset="0"/>
              </a:rPr>
              <a:t>being fabricated, </a:t>
            </a:r>
            <a:r>
              <a:rPr lang="en-US" sz="2000" dirty="0">
                <a:latin typeface="Calibri Light" panose="020F0302020204030204" pitchFamily="34" charset="0"/>
              </a:rPr>
              <a:t>completion expected by end of Sept.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64070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1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Status of Deliverables</a:t>
            </a:r>
          </a:p>
        </p:txBody>
      </p:sp>
      <p:graphicFrame>
        <p:nvGraphicFramePr>
          <p:cNvPr id="13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921989"/>
              </p:ext>
            </p:extLst>
          </p:nvPr>
        </p:nvGraphicFramePr>
        <p:xfrm>
          <a:off x="344659" y="826477"/>
          <a:ext cx="8229309" cy="253965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48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5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1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31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5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08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83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7660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2435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Cavity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Qty.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Material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Half cells</a:t>
                      </a:r>
                    </a:p>
                    <a:p>
                      <a:r>
                        <a:rPr lang="en-US" sz="1100" dirty="0" smtClean="0"/>
                        <a:t>deep-</a:t>
                      </a:r>
                    </a:p>
                    <a:p>
                      <a:r>
                        <a:rPr lang="en-US" sz="1100" dirty="0" smtClean="0"/>
                        <a:t>drawn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Beam</a:t>
                      </a:r>
                    </a:p>
                    <a:p>
                      <a:r>
                        <a:rPr lang="en-US" sz="1100" dirty="0" smtClean="0"/>
                        <a:t>Tubes</a:t>
                      </a:r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deep-drawn/</a:t>
                      </a:r>
                      <a:br>
                        <a:rPr lang="en-US" sz="1100" baseline="0" dirty="0" smtClean="0"/>
                      </a:br>
                      <a:r>
                        <a:rPr lang="en-US" sz="1100" baseline="0" dirty="0" smtClean="0"/>
                        <a:t>rolled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Flanges</a:t>
                      </a:r>
                    </a:p>
                    <a:p>
                      <a:r>
                        <a:rPr lang="en-US" sz="1100" dirty="0" smtClean="0"/>
                        <a:t>machined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End group</a:t>
                      </a:r>
                    </a:p>
                    <a:p>
                      <a:r>
                        <a:rPr lang="en-US" sz="1100" dirty="0" smtClean="0"/>
                        <a:t>EBW</a:t>
                      </a:r>
                      <a:endParaRPr lang="en-US" sz="1100" dirty="0"/>
                    </a:p>
                    <a:p>
                      <a:r>
                        <a:rPr lang="en-US" sz="1100" dirty="0" smtClean="0"/>
                        <a:t>(end</a:t>
                      </a:r>
                      <a:r>
                        <a:rPr lang="en-US" sz="1100" baseline="0" dirty="0" smtClean="0"/>
                        <a:t> cell </a:t>
                      </a:r>
                    </a:p>
                    <a:p>
                      <a:r>
                        <a:rPr lang="en-US" sz="1100" baseline="0" dirty="0" smtClean="0"/>
                        <a:t>+ tube + flange)</a:t>
                      </a:r>
                      <a:endParaRPr lang="en-US" sz="1100" dirty="0" smtClean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Dumb-</a:t>
                      </a:r>
                    </a:p>
                    <a:p>
                      <a:r>
                        <a:rPr lang="en-US" sz="1100" dirty="0" smtClean="0"/>
                        <a:t>bells EBW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Machining/</a:t>
                      </a:r>
                    </a:p>
                    <a:p>
                      <a:r>
                        <a:rPr lang="en-US" sz="1100" dirty="0" smtClean="0"/>
                        <a:t>Trimming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Cavity</a:t>
                      </a:r>
                    </a:p>
                    <a:p>
                      <a:r>
                        <a:rPr lang="en-US" sz="1100" dirty="0" smtClean="0"/>
                        <a:t>EBW</a:t>
                      </a:r>
                      <a:endParaRPr lang="en-US" sz="1100" dirty="0"/>
                    </a:p>
                  </a:txBody>
                  <a:tcPr marL="85890" marR="858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1-cell</a:t>
                      </a:r>
                      <a:endParaRPr lang="en-US" sz="1200" b="1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FG Nb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 </a:t>
                      </a:r>
                    </a:p>
                    <a:p>
                      <a:r>
                        <a:rPr lang="en-US" sz="1000" dirty="0" smtClean="0"/>
                        <a:t>NbTi flanges</a:t>
                      </a:r>
                      <a:endParaRPr lang="en-US" sz="10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done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done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7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1-cell</a:t>
                      </a:r>
                      <a:endParaRPr lang="en-US" sz="1200" b="1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OFHC Cu</a:t>
                      </a:r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4/4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4/4</a:t>
                      </a:r>
                      <a:endParaRPr lang="en-US" sz="1200" baseline="0" dirty="0" smtClean="0"/>
                    </a:p>
                    <a:p>
                      <a:r>
                        <a:rPr lang="en-US" sz="1000" baseline="0" dirty="0" smtClean="0"/>
                        <a:t>not EB-welded and machined</a:t>
                      </a:r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4/4 </a:t>
                      </a:r>
                    </a:p>
                    <a:p>
                      <a:r>
                        <a:rPr lang="en-US" sz="1000" baseline="0" dirty="0" smtClean="0"/>
                        <a:t>SS 316 LN</a:t>
                      </a:r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not yet</a:t>
                      </a:r>
                    </a:p>
                    <a:p>
                      <a:r>
                        <a:rPr lang="en-US" sz="1000" dirty="0" smtClean="0"/>
                        <a:t>started</a:t>
                      </a:r>
                      <a:endParaRPr lang="en-US" sz="10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equator</a:t>
                      </a:r>
                      <a:r>
                        <a:rPr lang="en-US" sz="1000" baseline="0" dirty="0" smtClean="0"/>
                        <a:t> trimming after EBW</a:t>
                      </a:r>
                      <a:endParaRPr lang="en-US" sz="1000" dirty="0" smtClean="0"/>
                    </a:p>
                    <a:p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marL="85890" marR="858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7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5-cell</a:t>
                      </a:r>
                      <a:endParaRPr lang="en-US" sz="1200" b="1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FG Nb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10/10</a:t>
                      </a:r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2/2</a:t>
                      </a:r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 </a:t>
                      </a:r>
                    </a:p>
                    <a:p>
                      <a:r>
                        <a:rPr lang="en-US" sz="1000" dirty="0" smtClean="0"/>
                        <a:t>NbTi flanges</a:t>
                      </a:r>
                      <a:endParaRPr lang="en-US" sz="10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4/4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 progress</a:t>
                      </a:r>
                      <a:endParaRPr lang="en-US" sz="10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marL="85890" marR="858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F29F3621-A522-4A97-A41F-153389EF783E}" type="slidenum">
              <a:rPr lang="en-US" altLang="en-US" smtClean="0"/>
              <a:pPr/>
              <a:t>4</a:t>
            </a:fld>
            <a:endParaRPr lang="en-US" alt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3514777"/>
            <a:ext cx="8451004" cy="255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03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18218" y="1943090"/>
            <a:ext cx="6558060" cy="1513102"/>
            <a:chOff x="696298" y="1781175"/>
            <a:chExt cx="6558060" cy="1513102"/>
          </a:xfrm>
        </p:grpSpPr>
        <p:pic>
          <p:nvPicPr>
            <p:cNvPr id="2355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463" y="1781175"/>
              <a:ext cx="5146924" cy="150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954505" y="2864584"/>
              <a:ext cx="1014417" cy="26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Main coupler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6298" y="2924945"/>
              <a:ext cx="2016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HOM end group 1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38336" y="1781175"/>
              <a:ext cx="2016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HOM end group 2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12" name="Content Placeholder 3"/>
          <p:cNvSpPr txBox="1">
            <a:spLocks/>
          </p:cNvSpPr>
          <p:nvPr/>
        </p:nvSpPr>
        <p:spPr>
          <a:xfrm>
            <a:off x="0" y="914400"/>
            <a:ext cx="9144000" cy="609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First approach should be to utilize existing coupler technology, but this needs</a:t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</a:rPr>
              <a:t>scaling to new frequency and tube ID 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0" y="1551622"/>
            <a:ext cx="9144000" cy="428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For instance: scale LHC HOM couplers (and FPC)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451803" y="3347034"/>
            <a:ext cx="5620941" cy="2076744"/>
            <a:chOff x="1117919" y="3336553"/>
            <a:chExt cx="6646570" cy="2455678"/>
          </a:xfrm>
        </p:grpSpPr>
        <p:pic>
          <p:nvPicPr>
            <p:cNvPr id="2356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9531" y="3664743"/>
              <a:ext cx="2024958" cy="212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7919" y="3692798"/>
              <a:ext cx="1769661" cy="1659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1889760" y="3347203"/>
              <a:ext cx="312420" cy="747712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352378" y="3336553"/>
              <a:ext cx="655320" cy="479719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3"/>
          <p:cNvSpPr txBox="1">
            <a:spLocks/>
          </p:cNvSpPr>
          <p:nvPr/>
        </p:nvSpPr>
        <p:spPr>
          <a:xfrm>
            <a:off x="5715" y="5328284"/>
            <a:ext cx="9144000" cy="10344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4 HOM couplers per cavity ?</a:t>
            </a:r>
          </a:p>
          <a:p>
            <a:pPr marL="1143000" lvl="1" indent="-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LHC-type </a:t>
            </a:r>
            <a:r>
              <a:rPr lang="en-US" sz="1800" dirty="0">
                <a:latin typeface="Calibri Light" panose="020F0302020204030204" pitchFamily="34" charset="0"/>
              </a:rPr>
              <a:t>coaxial </a:t>
            </a:r>
            <a:r>
              <a:rPr lang="en-US" sz="1800" dirty="0" smtClean="0">
                <a:latin typeface="Calibri Light" panose="020F0302020204030204" pitchFamily="34" charset="0"/>
              </a:rPr>
              <a:t>loop </a:t>
            </a:r>
            <a:r>
              <a:rPr lang="en-US" sz="1800" dirty="0">
                <a:latin typeface="Calibri Light" panose="020F0302020204030204" pitchFamily="34" charset="0"/>
              </a:rPr>
              <a:t>coupler </a:t>
            </a:r>
            <a:r>
              <a:rPr lang="en-US" sz="1800" dirty="0" smtClean="0">
                <a:latin typeface="Calibri Light" panose="020F0302020204030204" pitchFamily="34" charset="0"/>
              </a:rPr>
              <a:t>is narrowband </a:t>
            </a:r>
            <a:r>
              <a:rPr lang="en-US" sz="1800" dirty="0">
                <a:latin typeface="Calibri Light" panose="020F0302020204030204" pitchFamily="34" charset="0"/>
              </a:rPr>
              <a:t>coupler for dipole </a:t>
            </a:r>
            <a:r>
              <a:rPr lang="en-US" sz="1800" dirty="0" smtClean="0">
                <a:latin typeface="Calibri Light" panose="020F0302020204030204" pitchFamily="34" charset="0"/>
              </a:rPr>
              <a:t>modes</a:t>
            </a:r>
          </a:p>
          <a:p>
            <a:pPr marL="1143000" lvl="1" indent="-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LHC-type coaxial </a:t>
            </a:r>
            <a:r>
              <a:rPr lang="en-US" sz="1800" dirty="0">
                <a:latin typeface="Calibri Light" panose="020F0302020204030204" pitchFamily="34" charset="0"/>
              </a:rPr>
              <a:t>antenna/capacitive coupler </a:t>
            </a:r>
            <a:r>
              <a:rPr lang="en-US" sz="1800" dirty="0" smtClean="0">
                <a:latin typeface="Calibri Light" panose="020F0302020204030204" pitchFamily="34" charset="0"/>
              </a:rPr>
              <a:t>is more broadband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HOM-Coupler Technology 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10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5568"/>
            <a:ext cx="1914525" cy="195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015579" y="1904277"/>
            <a:ext cx="4216206" cy="1823185"/>
            <a:chOff x="1281112" y="845818"/>
            <a:chExt cx="5881688" cy="2543378"/>
          </a:xfrm>
        </p:grpSpPr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1112" y="845818"/>
              <a:ext cx="5881688" cy="1958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093062" y="2646403"/>
              <a:ext cx="1415131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Main coupler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78795" y="2487552"/>
              <a:ext cx="2270423" cy="901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HOM end group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16" name="Content Placeholder 3"/>
          <p:cNvSpPr txBox="1">
            <a:spLocks/>
          </p:cNvSpPr>
          <p:nvPr/>
        </p:nvSpPr>
        <p:spPr>
          <a:xfrm>
            <a:off x="0" y="830727"/>
            <a:ext cx="9144000" cy="6874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A better solution would be utilizing 3 couplers for HOM end group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Minimizes </a:t>
            </a:r>
            <a:r>
              <a:rPr lang="en-US" sz="2000" dirty="0">
                <a:latin typeface="Calibri Light" panose="020F0302020204030204" pitchFamily="34" charset="0"/>
              </a:rPr>
              <a:t>dependence </a:t>
            </a:r>
            <a:r>
              <a:rPr lang="en-US" sz="2000" dirty="0" smtClean="0">
                <a:latin typeface="Calibri Light" panose="020F0302020204030204" pitchFamily="34" charset="0"/>
              </a:rPr>
              <a:t>on mode </a:t>
            </a:r>
            <a:r>
              <a:rPr lang="en-US" sz="2000" dirty="0">
                <a:latin typeface="Calibri Light" panose="020F0302020204030204" pitchFamily="34" charset="0"/>
              </a:rPr>
              <a:t>polarization</a:t>
            </a: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890" y="3703572"/>
            <a:ext cx="1900237" cy="195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620379" y="5787954"/>
            <a:ext cx="3046173" cy="3619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Scaled JLab-type couplers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5238844" y="5799102"/>
            <a:ext cx="3769326" cy="3619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Scaled TESLA-type coaxial couplers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65" y="3837910"/>
            <a:ext cx="2328862" cy="168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176" y="3759135"/>
            <a:ext cx="2343994" cy="188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HOM-Coupler Technology 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64070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173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44194" y="1343466"/>
            <a:ext cx="4586252" cy="1942599"/>
            <a:chOff x="-14252" y="914400"/>
            <a:chExt cx="4586252" cy="1942599"/>
          </a:xfrm>
        </p:grpSpPr>
        <p:pic>
          <p:nvPicPr>
            <p:cNvPr id="22537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2" y="1025975"/>
              <a:ext cx="1742768" cy="144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128790" y="914400"/>
              <a:ext cx="4443210" cy="1942599"/>
              <a:chOff x="297029" y="943745"/>
              <a:chExt cx="4443210" cy="1942599"/>
            </a:xfrm>
          </p:grpSpPr>
          <p:pic>
            <p:nvPicPr>
              <p:cNvPr id="22536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6233" y="943745"/>
                <a:ext cx="2884006" cy="1746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5"/>
              <p:cNvGrpSpPr/>
              <p:nvPr/>
            </p:nvGrpSpPr>
            <p:grpSpPr>
              <a:xfrm>
                <a:off x="297029" y="2259975"/>
                <a:ext cx="4128677" cy="626369"/>
                <a:chOff x="383834" y="2230373"/>
                <a:chExt cx="5759585" cy="873795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4728288" y="2230373"/>
                  <a:ext cx="14151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Calibri Light" panose="020F0302020204030204" pitchFamily="34" charset="0"/>
                    </a:rPr>
                    <a:t>Main coupler</a:t>
                  </a:r>
                  <a:endParaRPr lang="en-US" dirty="0">
                    <a:latin typeface="Calibri Light" panose="020F0302020204030204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383834" y="2588944"/>
                  <a:ext cx="2342397" cy="5152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Calibri Light" panose="020F0302020204030204" pitchFamily="34" charset="0"/>
                    </a:rPr>
                    <a:t>HOM end group</a:t>
                  </a:r>
                  <a:endParaRPr lang="en-US" dirty="0">
                    <a:latin typeface="Calibri Light" panose="020F0302020204030204" pitchFamily="34" charset="0"/>
                  </a:endParaRPr>
                </a:p>
              </p:txBody>
            </p:sp>
          </p:grpSp>
        </p:grpSp>
      </p:grpSp>
      <p:sp>
        <p:nvSpPr>
          <p:cNvPr id="23" name="Content Placeholder 3"/>
          <p:cNvSpPr txBox="1">
            <a:spLocks/>
          </p:cNvSpPr>
          <p:nvPr/>
        </p:nvSpPr>
        <p:spPr>
          <a:xfrm>
            <a:off x="325238" y="3497457"/>
            <a:ext cx="5205208" cy="35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Scaled JLab High Current (HC)  waveguide couplers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pic>
        <p:nvPicPr>
          <p:cNvPr id="13314" name="Picture 2" descr="D:\reports\AAA_Eigene\2016_SUST\Cavities\5-cell_HC_JLab\figures\1497MHz cavit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09" y="4029720"/>
            <a:ext cx="3238500" cy="182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3"/>
          <p:cNvSpPr txBox="1">
            <a:spLocks/>
          </p:cNvSpPr>
          <p:nvPr/>
        </p:nvSpPr>
        <p:spPr>
          <a:xfrm>
            <a:off x="610841" y="5904631"/>
            <a:ext cx="3694236" cy="35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1.5 GHz HC cavity prototype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773" y="2740797"/>
            <a:ext cx="1472191" cy="295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5435000" y="5719965"/>
            <a:ext cx="3694236" cy="35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750 MHz HC cavity prototype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HOM-Coupler Technology ?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55682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0" y="879965"/>
            <a:ext cx="9144000" cy="4635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HOM waveguides only required if beam current increases significantly</a:t>
            </a:r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84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JLab/PERLE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873" y="2176366"/>
            <a:ext cx="6346253" cy="165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2229" y="3495904"/>
            <a:ext cx="6692900" cy="2584924"/>
            <a:chOff x="1210247" y="3548144"/>
            <a:chExt cx="6692900" cy="258492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247" y="3903624"/>
              <a:ext cx="6692900" cy="222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210247" y="3548144"/>
              <a:ext cx="13831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On axis |Ez|</a:t>
              </a:r>
              <a:endParaRPr lang="en-US" dirty="0"/>
            </a:p>
          </p:txBody>
        </p:sp>
      </p:grpSp>
      <p:sp>
        <p:nvSpPr>
          <p:cNvPr id="9" name="Content Placeholder 3"/>
          <p:cNvSpPr txBox="1">
            <a:spLocks/>
          </p:cNvSpPr>
          <p:nvPr/>
        </p:nvSpPr>
        <p:spPr>
          <a:xfrm>
            <a:off x="-11647" y="842962"/>
            <a:ext cx="9144000" cy="4286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For the prototype PERLE cavity we have chosen a single-die design</a:t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</a:rPr>
              <a:t>(end cells are trimmed shorter)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0" y="1548346"/>
            <a:ext cx="9144000" cy="711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PERLE cavity identical to CERN FCC prototype under construction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Optimized for high current operation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99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8406" y="857250"/>
            <a:ext cx="8621487" cy="5519057"/>
          </a:xfrm>
        </p:spPr>
        <p:txBody>
          <a:bodyPr>
            <a:noAutofit/>
          </a:bodyPr>
          <a:lstStyle/>
          <a:p>
            <a:r>
              <a:rPr lang="en-US" sz="2000" dirty="0" smtClean="0"/>
              <a:t>CERN FCC cavity prototypes are progressing well</a:t>
            </a:r>
          </a:p>
          <a:p>
            <a:pPr lvl="1"/>
            <a:r>
              <a:rPr lang="en-US" sz="2000" dirty="0" smtClean="0"/>
              <a:t>Expected completion in September 2017</a:t>
            </a:r>
          </a:p>
          <a:p>
            <a:pPr lvl="1"/>
            <a:r>
              <a:rPr lang="en-US" sz="2000" dirty="0" smtClean="0"/>
              <a:t>Cutting off the beam tubes from the bare 5-cell cavity and welding new end groups to the cavity to investigate HOM-damping scenarios would be a good next step</a:t>
            </a:r>
          </a:p>
          <a:p>
            <a:r>
              <a:rPr lang="en-US" sz="2000" dirty="0" smtClean="0"/>
              <a:t>Preliminary evaluation of HOM’s has been carried out</a:t>
            </a:r>
          </a:p>
          <a:p>
            <a:pPr lvl="1"/>
            <a:r>
              <a:rPr lang="en-US" sz="2000" dirty="0" smtClean="0"/>
              <a:t>Either coax or waveguide would work (waveguide is probably overkill)</a:t>
            </a:r>
          </a:p>
          <a:p>
            <a:pPr lvl="1"/>
            <a:r>
              <a:rPr lang="en-US" sz="2000" dirty="0" smtClean="0"/>
              <a:t>Three couplers should be sufficient (needs to be checked) </a:t>
            </a:r>
          </a:p>
          <a:p>
            <a:pPr lvl="1"/>
            <a:r>
              <a:rPr lang="en-US" sz="2000" dirty="0" smtClean="0"/>
              <a:t>Strong cell-to-cell coupling is good for HOM damping</a:t>
            </a:r>
          </a:p>
          <a:p>
            <a:r>
              <a:rPr lang="en-US" sz="2000" dirty="0" smtClean="0"/>
              <a:t>Design for PERLE </a:t>
            </a:r>
            <a:r>
              <a:rPr lang="en-US" sz="2000" smtClean="0"/>
              <a:t>cavity is identical </a:t>
            </a:r>
            <a:r>
              <a:rPr lang="en-US" sz="2000" dirty="0" smtClean="0"/>
              <a:t>to CERN </a:t>
            </a:r>
            <a:r>
              <a:rPr lang="en-US" sz="2000" smtClean="0"/>
              <a:t>FCC cavity</a:t>
            </a:r>
            <a:endParaRPr lang="en-US" sz="2000" dirty="0" smtClean="0"/>
          </a:p>
          <a:p>
            <a:pPr lvl="1"/>
            <a:r>
              <a:rPr lang="en-US" sz="2000" dirty="0" smtClean="0"/>
              <a:t>Ready for detailed end group design work</a:t>
            </a:r>
          </a:p>
          <a:p>
            <a:pPr lvl="1"/>
            <a:r>
              <a:rPr lang="en-US" sz="2000" dirty="0" smtClean="0"/>
              <a:t>Prototype cavity could be built 6 months after funding becomes available if CERN 5-cell prototype cavity is modified</a:t>
            </a:r>
          </a:p>
          <a:p>
            <a:pPr lvl="2"/>
            <a:r>
              <a:rPr lang="en-US" sz="1600" dirty="0" smtClean="0"/>
              <a:t>One year would be required starting from scratch</a:t>
            </a:r>
          </a:p>
          <a:p>
            <a:r>
              <a:rPr lang="en-US" sz="2000" dirty="0" smtClean="0"/>
              <a:t>Jefferson Lab will provide a budgetary estimate for an SNS-type cryomodule for PERLE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2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-02-23_Frequency_Cho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2017-02-23_Frequency_Choice</Template>
  <TotalTime>2957</TotalTime>
  <Words>625</Words>
  <Application>Microsoft Office PowerPoint</Application>
  <PresentationFormat>On-screen Show (4:3)</PresentationFormat>
  <Paragraphs>162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Minion Pro</vt:lpstr>
      <vt:lpstr>2017-02-23_Frequency_Choice</vt:lpstr>
      <vt:lpstr>Fabrication Status of the first  802 MHz Prototype Cavities for PERLE</vt:lpstr>
      <vt:lpstr>Overview</vt:lpstr>
      <vt:lpstr>Deliverables (based on SOW with CERN)</vt:lpstr>
      <vt:lpstr>Status of Deliverables</vt:lpstr>
      <vt:lpstr>Which HOM-Coupler Technology ?</vt:lpstr>
      <vt:lpstr>Which HOM-Coupler Technology ?</vt:lpstr>
      <vt:lpstr>Which HOM-Coupler Technology ?</vt:lpstr>
      <vt:lpstr>JLab/PERLE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Frank Marhauser</dc:creator>
  <cp:lastModifiedBy>Karl-Martin Schirm</cp:lastModifiedBy>
  <cp:revision>29</cp:revision>
  <dcterms:created xsi:type="dcterms:W3CDTF">2017-02-23T13:28:44Z</dcterms:created>
  <dcterms:modified xsi:type="dcterms:W3CDTF">2017-09-27T07:43:25Z</dcterms:modified>
</cp:coreProperties>
</file>