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AAE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3" d="100"/>
          <a:sy n="133" d="100"/>
        </p:scale>
        <p:origin x="144" y="46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9A962-2024-4C58-96E0-187B12183014}" type="datetimeFigureOut">
              <a:rPr lang="en-US" smtClean="0"/>
              <a:t>27 Sep 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E3F2-7411-42CE-A2A4-ABAF382A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3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Sep 2017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WP4 - Update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0F60-9519-47CA-9FEC-30233574C3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1063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3480"/>
          <a:stretch/>
        </p:blipFill>
        <p:spPr>
          <a:xfrm>
            <a:off x="0" y="4765621"/>
            <a:ext cx="9144000" cy="384228"/>
          </a:xfrm>
          <a:prstGeom prst="rect">
            <a:avLst/>
          </a:prstGeom>
          <a:solidFill>
            <a:srgbClr val="1E5AAE"/>
          </a:solidFill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4800" y="175120"/>
            <a:ext cx="8654400" cy="3792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4800" y="636389"/>
            <a:ext cx="8654400" cy="40076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anose="05000000000000000000" pitchFamily="2" charset="2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Update: WP4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Deliverables from INFN-LNL achieved: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tooling for spinning 400 MHz </a:t>
            </a:r>
            <a:r>
              <a:rPr lang="en-US" dirty="0" err="1"/>
              <a:t>monocell</a:t>
            </a:r>
            <a:r>
              <a:rPr lang="en-US" dirty="0"/>
              <a:t> cavities is </a:t>
            </a:r>
            <a:r>
              <a:rPr lang="en-US" dirty="0" smtClean="0"/>
              <a:t>ready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First seamless Al test cell delivered to CERN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The fabrication design of 800 </a:t>
            </a:r>
            <a:r>
              <a:rPr lang="en-US" dirty="0" smtClean="0"/>
              <a:t>MHz </a:t>
            </a:r>
            <a:r>
              <a:rPr lang="en-US" dirty="0"/>
              <a:t>has been made</a:t>
            </a:r>
          </a:p>
          <a:p>
            <a:pPr lvl="1"/>
            <a:r>
              <a:rPr lang="en-US" dirty="0" smtClean="0"/>
              <a:t>The coatings and RF tests of 6 GHz cavities has been performed.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Good results from 70 µm thick Nb coatings</a:t>
            </a:r>
          </a:p>
          <a:p>
            <a:pPr lvl="1"/>
            <a:r>
              <a:rPr lang="en-US" dirty="0" smtClean="0"/>
              <a:t>Samples </a:t>
            </a:r>
            <a:r>
              <a:rPr lang="en-US" dirty="0"/>
              <a:t>of </a:t>
            </a:r>
            <a:r>
              <a:rPr lang="en-US" dirty="0" smtClean="0"/>
              <a:t>Nb-Cu </a:t>
            </a:r>
            <a:r>
              <a:rPr lang="en-US" dirty="0"/>
              <a:t>films </a:t>
            </a:r>
            <a:r>
              <a:rPr lang="en-US" dirty="0" smtClean="0"/>
              <a:t>have </a:t>
            </a:r>
            <a:r>
              <a:rPr lang="en-US" dirty="0"/>
              <a:t>been </a:t>
            </a:r>
            <a:r>
              <a:rPr lang="en-US" dirty="0">
                <a:solidFill>
                  <a:srgbClr val="FF0000"/>
                </a:solidFill>
              </a:rPr>
              <a:t>sent to </a:t>
            </a:r>
            <a:r>
              <a:rPr lang="en-US" dirty="0" smtClean="0">
                <a:solidFill>
                  <a:srgbClr val="FF0000"/>
                </a:solidFill>
              </a:rPr>
              <a:t>STFC for analysis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Reference samples from CERN had been sent as well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91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Update: WP4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progress at CERN for the EP </a:t>
            </a:r>
            <a:r>
              <a:rPr lang="en-US" dirty="0" smtClean="0"/>
              <a:t>system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EP bench design is already well </a:t>
            </a:r>
            <a:r>
              <a:rPr lang="en-GB" dirty="0" smtClean="0">
                <a:solidFill>
                  <a:srgbClr val="FF0000"/>
                </a:solidFill>
              </a:rPr>
              <a:t>defined</a:t>
            </a:r>
            <a:r>
              <a:rPr lang="en-GB" dirty="0" smtClean="0"/>
              <a:t>, entering into detail phase</a:t>
            </a:r>
          </a:p>
          <a:p>
            <a:pPr lvl="1"/>
            <a:r>
              <a:rPr lang="en-GB" dirty="0" smtClean="0"/>
              <a:t>Main components defined, </a:t>
            </a:r>
            <a:r>
              <a:rPr lang="en-GB" dirty="0" smtClean="0">
                <a:solidFill>
                  <a:srgbClr val="FF0000"/>
                </a:solidFill>
              </a:rPr>
              <a:t>purchases to start soon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Strong interaction with EN/MME for mechanical integration, and VSC/ICM for </a:t>
            </a:r>
            <a:r>
              <a:rPr lang="en-GB" dirty="0" smtClean="0"/>
              <a:t>controls</a:t>
            </a:r>
          </a:p>
          <a:p>
            <a:endParaRPr lang="en-GB" dirty="0"/>
          </a:p>
          <a:p>
            <a:r>
              <a:rPr lang="en-GB" dirty="0" smtClean="0"/>
              <a:t>Coating system progress</a:t>
            </a:r>
          </a:p>
          <a:p>
            <a:pPr lvl="1"/>
            <a:r>
              <a:rPr lang="en-GB" dirty="0" smtClean="0"/>
              <a:t>400 MHz is </a:t>
            </a:r>
            <a:r>
              <a:rPr lang="en-GB" dirty="0" smtClean="0">
                <a:solidFill>
                  <a:srgbClr val="FF0000"/>
                </a:solidFill>
              </a:rPr>
              <a:t>operational</a:t>
            </a:r>
          </a:p>
          <a:p>
            <a:pPr lvl="1"/>
            <a:r>
              <a:rPr lang="en-GB" dirty="0" smtClean="0"/>
              <a:t>800 MHz: </a:t>
            </a:r>
            <a:r>
              <a:rPr lang="en-GB" dirty="0" smtClean="0">
                <a:solidFill>
                  <a:srgbClr val="FF0000"/>
                </a:solidFill>
              </a:rPr>
              <a:t>adaptation plate has been designed</a:t>
            </a:r>
            <a:r>
              <a:rPr lang="en-GB" dirty="0" smtClean="0"/>
              <a:t> to make use of the 400 MHz bench</a:t>
            </a:r>
            <a:endParaRPr lang="en-GB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3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848225"/>
            <a:ext cx="2133600" cy="273050"/>
          </a:xfrm>
        </p:spPr>
        <p:txBody>
          <a:bodyPr/>
          <a:lstStyle/>
          <a:p>
            <a:r>
              <a:rPr lang="en-US" smtClean="0"/>
              <a:t>27 Sep 2017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248400" y="4848225"/>
            <a:ext cx="2895600" cy="273050"/>
          </a:xfrm>
        </p:spPr>
        <p:txBody>
          <a:bodyPr/>
          <a:lstStyle/>
          <a:p>
            <a:r>
              <a:rPr lang="fr-CH" smtClean="0"/>
              <a:t>WP4 - Update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42350" y="4848225"/>
            <a:ext cx="501650" cy="273050"/>
          </a:xfrm>
        </p:spPr>
        <p:txBody>
          <a:bodyPr/>
          <a:lstStyle/>
          <a:p>
            <a:fld id="{AEB60F60-9519-47CA-9FEC-30233574C338}" type="slidenum">
              <a:rPr lang="fr-CH" smtClean="0"/>
              <a:t>4</a:t>
            </a:fld>
            <a:endParaRPr lang="fr-CH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1962" t="21549" r="25699" b="34322"/>
          <a:stretch/>
        </p:blipFill>
        <p:spPr>
          <a:xfrm>
            <a:off x="2879623" y="618591"/>
            <a:ext cx="3384755" cy="378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6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1075" t="21032" r="6505" b="33807"/>
          <a:stretch/>
        </p:blipFill>
        <p:spPr>
          <a:xfrm>
            <a:off x="921774" y="982721"/>
            <a:ext cx="7300452" cy="317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3091" t="26710" r="3602" b="25807"/>
          <a:stretch/>
        </p:blipFill>
        <p:spPr>
          <a:xfrm>
            <a:off x="1246940" y="1432437"/>
            <a:ext cx="6650120" cy="227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57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1883" t="8645" r="2876" b="10322"/>
          <a:stretch/>
        </p:blipFill>
        <p:spPr>
          <a:xfrm>
            <a:off x="975249" y="383213"/>
            <a:ext cx="7193503" cy="402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8" r="23381" b="11531"/>
          <a:stretch/>
        </p:blipFill>
        <p:spPr>
          <a:xfrm>
            <a:off x="2649600" y="64800"/>
            <a:ext cx="3844801" cy="455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8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Update: WP4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Annex 3 for revised scope with INFN (400 MHz 1-cell and 800 MHz 2-cell seamless, + 1 year, + extra €€€) drafted and under signature.</a:t>
            </a:r>
          </a:p>
          <a:p>
            <a:r>
              <a:rPr lang="en-US" dirty="0" smtClean="0"/>
              <a:t>Unfortunately the full Collaboration agreement needs to be revised for legal reasons, and re-signed from all parties: CERN, INFN, STFC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WP4 -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82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111</TotalTime>
  <Words>242</Words>
  <Application>Microsoft Office PowerPoint</Application>
  <PresentationFormat>On-screen Show (16:9)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Optima</vt:lpstr>
      <vt:lpstr>Wingdings</vt:lpstr>
      <vt:lpstr>CERNCorporate16-9</vt:lpstr>
      <vt:lpstr>PowerPoint Presentation</vt:lpstr>
      <vt:lpstr>Update: WP4</vt:lpstr>
      <vt:lpstr>Update: WP4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Update: WP4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Sergio Calatroni</cp:lastModifiedBy>
  <cp:revision>18</cp:revision>
  <dcterms:created xsi:type="dcterms:W3CDTF">2012-11-30T11:04:26Z</dcterms:created>
  <dcterms:modified xsi:type="dcterms:W3CDTF">2017-09-27T07:34:49Z</dcterms:modified>
</cp:coreProperties>
</file>