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8" r:id="rId2"/>
    <p:sldId id="259" r:id="rId3"/>
    <p:sldId id="272" r:id="rId4"/>
    <p:sldId id="260" r:id="rId5"/>
    <p:sldId id="261" r:id="rId6"/>
    <p:sldId id="262" r:id="rId7"/>
    <p:sldId id="257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4" r:id="rId17"/>
    <p:sldId id="264" r:id="rId18"/>
    <p:sldId id="273" r:id="rId19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6837" autoAdjust="0"/>
  </p:normalViewPr>
  <p:slideViewPr>
    <p:cSldViewPr snapToGrid="0">
      <p:cViewPr varScale="1">
        <p:scale>
          <a:sx n="69" d="100"/>
          <a:sy n="69" d="100"/>
        </p:scale>
        <p:origin x="12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E8957B-050C-4550-8609-AA4CE5A411EA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385E8-D9CB-49B3-9E35-9C5412E37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6820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16E7AD-6544-40C9-B1DD-47143A32BE52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64677-0281-48C2-B958-52A32CE1F1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4046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C9B127-8764-4540-900E-473DFD6A64A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771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C9B127-8764-4540-900E-473DFD6A64A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135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ED4BA-6694-4103-B27C-A8DC1A61FB95}" type="datetime1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8038-CA46-43D2-A98B-214BA842C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898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A73B9-1463-4ABC-A07F-5AE8B737A562}" type="datetime1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8038-CA46-43D2-A98B-214BA842C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265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4A179-0EA9-4D38-84BD-BA7667F7816E}" type="datetime1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8038-CA46-43D2-A98B-214BA842C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971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EC93B-BF39-4FBC-B183-450C1DC512F5}" type="datetime1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8038-CA46-43D2-A98B-214BA842C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620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C222-497A-4F27-A397-1EB187A8015D}" type="datetime1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8038-CA46-43D2-A98B-214BA842C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17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A102C-3BB4-4520-AA6C-D91A600010E1}" type="datetime1">
              <a:rPr lang="en-GB" smtClean="0"/>
              <a:t>27/09/2017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8038-CA46-43D2-A98B-214BA842C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793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10B9A-C8A5-482A-9EC2-67076047A3AE}" type="datetime1">
              <a:rPr lang="en-GB" smtClean="0"/>
              <a:t>27/09/2017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8038-CA46-43D2-A98B-214BA842C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868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90D35-2BC6-4E11-B35D-49B44F6096EA}" type="datetime1">
              <a:rPr lang="en-GB" smtClean="0"/>
              <a:t>27/09/2017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8038-CA46-43D2-A98B-214BA842C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81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D5B8-E04B-4A57-AD27-4BEFFA9C125A}" type="datetime1">
              <a:rPr lang="en-GB" smtClean="0"/>
              <a:t>27/09/2017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8038-CA46-43D2-A98B-214BA842C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022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41DCA-A1CA-4CA4-9971-0985D92097FB}" type="datetime1">
              <a:rPr lang="en-GB" smtClean="0"/>
              <a:t>27/09/2017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8038-CA46-43D2-A98B-214BA842C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492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82967-59B6-437F-93F5-A07B3C7F14C4}" type="datetime1">
              <a:rPr lang="en-GB" smtClean="0"/>
              <a:t>27/09/2017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8038-CA46-43D2-A98B-214BA842C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333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DD695-A9FD-4BAF-98A3-A9CBEA7318A8}" type="datetime1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38038-CA46-43D2-A98B-214BA842C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29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18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tm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tm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24.tm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3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800" dirty="0"/>
              <a:t>HOM power in RF cavities of FCC-</a:t>
            </a:r>
            <a:r>
              <a:rPr lang="en-GB" sz="4800" dirty="0" err="1"/>
              <a:t>ee</a:t>
            </a:r>
            <a:r>
              <a:rPr lang="en-GB" sz="4800" dirty="0"/>
              <a:t> rings </a:t>
            </a:r>
            <a:br>
              <a:rPr lang="en-GB" sz="4800" dirty="0"/>
            </a:br>
            <a:r>
              <a:rPr lang="en-GB" sz="4800" dirty="0"/>
              <a:t>(old and new parameters)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Ivan Karpov</a:t>
            </a:r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70429" y="4703544"/>
            <a:ext cx="8403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Acknowledgments: O. Brunner, </a:t>
            </a:r>
            <a:r>
              <a:rPr lang="en-GB" dirty="0"/>
              <a:t>A. Butterworth, </a:t>
            </a:r>
            <a:r>
              <a:rPr lang="en-US" dirty="0"/>
              <a:t>R. Calaga, J. F. Esteban Müller, R. </a:t>
            </a:r>
            <a:r>
              <a:rPr lang="en-US" dirty="0" err="1"/>
              <a:t>Rimmer</a:t>
            </a:r>
            <a:r>
              <a:rPr lang="en-US" dirty="0"/>
              <a:t>, N. Schwerg, E. </a:t>
            </a:r>
            <a:r>
              <a:rPr lang="en-US" dirty="0" err="1"/>
              <a:t>Shaposhnikova</a:t>
            </a:r>
            <a:r>
              <a:rPr lang="en-US" dirty="0"/>
              <a:t>, D. </a:t>
            </a:r>
            <a:r>
              <a:rPr lang="en-GB" dirty="0" err="1"/>
              <a:t>Teytelman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876390" y="6358790"/>
            <a:ext cx="5391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FCC RF R&amp;D coordination meeting 15 27.09.2017 </a:t>
            </a:r>
          </a:p>
        </p:txBody>
      </p:sp>
    </p:spTree>
    <p:extLst>
      <p:ext uri="{BB962C8B-B14F-4D97-AF65-F5344CB8AC3E}">
        <p14:creationId xmlns:p14="http://schemas.microsoft.com/office/powerpoint/2010/main" val="4094257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3838"/>
            <a:ext cx="5558627" cy="39319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2401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Power loss for HOM below cut-off frequency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FEADB-4702-4CC6-8522-982861B62EE1}" type="slidenum">
              <a:rPr lang="en-GB" smtClean="0"/>
              <a:t>10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09590" y="5657210"/>
                <a:ext cx="8609023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Power losses of few 100 W are for small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000" dirty="0"/>
                  <a:t> + “</a:t>
                </a:r>
                <a:r>
                  <a:rPr lang="en-US" sz="2000" dirty="0">
                    <a:solidFill>
                      <a:srgbClr val="FF0000"/>
                    </a:solidFill>
                  </a:rPr>
                  <a:t>resonant</a:t>
                </a:r>
                <a:r>
                  <a:rPr lang="en-US" sz="2000" dirty="0"/>
                  <a:t>” cases with high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Damping of the mode for longitudinal stability should moderate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Resonant cases should be identified</a:t>
                </a:r>
                <a:endParaRPr lang="en-GB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590" y="5657210"/>
                <a:ext cx="8609023" cy="1015663"/>
              </a:xfrm>
              <a:prstGeom prst="rect">
                <a:avLst/>
              </a:prstGeom>
              <a:blipFill>
                <a:blip r:embed="rId3"/>
                <a:stretch>
                  <a:fillRect l="-708" t="-2395" b="-101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5281627" y="1506023"/>
            <a:ext cx="3555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Longitudinal coupled-bunch instability growth rate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232556" y="2231204"/>
                <a:ext cx="1464183" cy="5822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r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2556" y="2231204"/>
                <a:ext cx="1464183" cy="5822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866696" y="2926482"/>
                <a:ext cx="22574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SR</m:t>
                        </m:r>
                      </m:sub>
                    </m:sSub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stability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6696" y="2926482"/>
                <a:ext cx="2257413" cy="369332"/>
              </a:xfrm>
              <a:prstGeom prst="rect">
                <a:avLst/>
              </a:prstGeom>
              <a:blipFill>
                <a:blip r:embed="rId5"/>
                <a:stretch>
                  <a:fillRect l="-2156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/>
          <p:cNvCxnSpPr/>
          <p:nvPr/>
        </p:nvCxnSpPr>
        <p:spPr>
          <a:xfrm flipH="1" flipV="1">
            <a:off x="3086100" y="3111148"/>
            <a:ext cx="2195530" cy="1997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676556" y="3408817"/>
                <a:ext cx="3100464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– growth time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SR</m:t>
                        </m:r>
                      </m:sub>
                    </m:sSub>
                  </m:oMath>
                </a14:m>
                <a:r>
                  <a:rPr lang="en-GB" dirty="0"/>
                  <a:t> </a:t>
                </a:r>
                <a:r>
                  <a:rPr lang="en-US" dirty="0"/>
                  <a:t>– </a:t>
                </a:r>
                <a:r>
                  <a:rPr lang="en-GB" dirty="0"/>
                  <a:t>radiation damping time</a:t>
                </a:r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– slip factor</a:t>
                </a:r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– beam energy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– synchrotron tune</a:t>
                </a:r>
                <a:endParaRPr lang="en-GB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556" y="3408817"/>
                <a:ext cx="3100464" cy="1477328"/>
              </a:xfrm>
              <a:prstGeom prst="rect">
                <a:avLst/>
              </a:prstGeom>
              <a:blipFill>
                <a:blip r:embed="rId7"/>
                <a:stretch>
                  <a:fillRect l="-393" t="-2058" r="-1179" b="-53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5032908" y="4947286"/>
            <a:ext cx="40525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33"/>
                </a:solidFill>
              </a:rPr>
              <a:t>Stability threshold for 1 MV/cavity accelerating gradient</a:t>
            </a:r>
            <a:endParaRPr lang="en-GB" dirty="0">
              <a:solidFill>
                <a:srgbClr val="007033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903221" y="1593838"/>
            <a:ext cx="815339" cy="1325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66750" y="2920132"/>
            <a:ext cx="3708400" cy="0"/>
          </a:xfrm>
          <a:prstGeom prst="line">
            <a:avLst/>
          </a:prstGeom>
          <a:ln w="222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366575" y="1277720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For new parameters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1187052" y="4383497"/>
                <a:ext cx="28989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≈694</m:t>
                    </m:r>
                  </m:oMath>
                </a14:m>
                <a:r>
                  <a:rPr lang="en-GB" dirty="0"/>
                  <a:t> MHz,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≈10</m:t>
                    </m:r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052" y="4383497"/>
                <a:ext cx="2898935" cy="369332"/>
              </a:xfrm>
              <a:prstGeom prst="rect">
                <a:avLst/>
              </a:prstGeom>
              <a:blipFill>
                <a:blip r:embed="rId8"/>
                <a:stretch>
                  <a:fillRect l="-632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282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157" y="1340610"/>
            <a:ext cx="5760720" cy="40196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606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Shift of the resonant frequency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79684" y="6013590"/>
            <a:ext cx="8235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→ There are many cases when the spectrum line hits the resonant line → Not all of them are dangerous </a:t>
            </a: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FEADB-4702-4CC6-8522-982861B62EE1}" type="slidenum">
              <a:rPr lang="en-GB" smtClean="0"/>
              <a:t>11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391391" y="5382086"/>
                <a:ext cx="4226157" cy="5896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/>
                  <a:t>“Resonant” condition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 panose="02040503050406030204" pitchFamily="18" charset="0"/>
                                      </a:rPr>
                                      <m:t>r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 panose="02040503050406030204" pitchFamily="18" charset="0"/>
                                      </a:rPr>
                                      <m:t>tt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r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tt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𝑄</m:t>
                        </m:r>
                      </m:den>
                    </m:f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1391" y="5382086"/>
                <a:ext cx="4226157" cy="589649"/>
              </a:xfrm>
              <a:prstGeom prst="rect">
                <a:avLst/>
              </a:prstGeom>
              <a:blipFill>
                <a:blip r:embed="rId3"/>
                <a:stretch>
                  <a:fillRect l="-14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4034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25563"/>
          </a:xfrm>
        </p:spPr>
        <p:txBody>
          <a:bodyPr/>
          <a:lstStyle/>
          <a:p>
            <a:pPr algn="ctr"/>
            <a:r>
              <a:rPr lang="en-US" dirty="0"/>
              <a:t>Power losses for old parameters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FEADB-4702-4CC6-8522-982861B62EE1}" type="slidenum">
              <a:rPr lang="en-GB" smtClean="0"/>
              <a:t>12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02166" y="5839665"/>
                <a:ext cx="64840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Damped HOM is not dangerous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dirty="0">
                                <a:latin typeface="Cambria Math" panose="02040503050406030204" pitchFamily="18" charset="0"/>
                              </a:rPr>
                              <m:t>tt</m:t>
                            </m:r>
                          </m:sub>
                        </m:sSub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&gt;4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166" y="5839665"/>
                <a:ext cx="6484083" cy="461665"/>
              </a:xfrm>
              <a:prstGeom prst="rect">
                <a:avLst/>
              </a:prstGeom>
              <a:blipFill>
                <a:blip r:embed="rId2"/>
                <a:stretch>
                  <a:fillRect t="-9211" b="-30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5018227" y="2290398"/>
                <a:ext cx="4125773" cy="1982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000" dirty="0"/>
                  <a:t>Calculation parameters: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/>
                  <a:t>Constant total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 dirty="0" smtClean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=1.4 </m:t>
                    </m:r>
                    <m:r>
                      <m:rPr>
                        <m:sty m:val="p"/>
                      </m:rPr>
                      <a:rPr lang="en-US" sz="2000" i="0" dirty="0" smtClean="0">
                        <a:latin typeface="Cambria Math" panose="02040503050406030204" pitchFamily="18" charset="0"/>
                      </a:rPr>
                      <m:t>A</m:t>
                    </m:r>
                  </m:oMath>
                </a14:m>
                <a:endParaRPr lang="en-US" sz="2000" dirty="0"/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/>
                  <a:t>Abort gap length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 dirty="0" smtClean="0">
                            <a:latin typeface="Cambria Math" panose="02040503050406030204" pitchFamily="18" charset="0"/>
                          </a:rPr>
                          <m:t>gap</m:t>
                        </m:r>
                      </m:sub>
                    </m:sSub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=2 </m:t>
                    </m:r>
                    <m:r>
                      <m:rPr>
                        <m:sty m:val="p"/>
                      </m:rPr>
                      <a:rPr lang="en-US" sz="2000" i="0" dirty="0" smtClean="0">
                        <a:latin typeface="Cambria Math" panose="02040503050406030204" pitchFamily="18" charset="0"/>
                      </a:rPr>
                      <m:t>μs</m:t>
                    </m:r>
                  </m:oMath>
                </a14:m>
                <a:endParaRPr lang="en-US" sz="2000" dirty="0"/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2000" dirty="0"/>
                  <a:t>Bunch population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=4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sz="2000" i="1" baseline="30000" dirty="0" smtClean="0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endParaRPr lang="en-US" sz="20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8227" y="2290398"/>
                <a:ext cx="4125773" cy="1982466"/>
              </a:xfrm>
              <a:prstGeom prst="rect">
                <a:avLst/>
              </a:prstGeom>
              <a:blipFill>
                <a:blip r:embed="rId3"/>
                <a:stretch>
                  <a:fillRect l="-1477" b="-307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1" y="1690689"/>
            <a:ext cx="5029200" cy="3707398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1859280" y="2705100"/>
            <a:ext cx="213360" cy="2286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33600" y="2788920"/>
            <a:ext cx="2651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 power extracted by a single HOM coupler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6237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298" y="32995"/>
            <a:ext cx="8544394" cy="1325563"/>
          </a:xfrm>
        </p:spPr>
        <p:txBody>
          <a:bodyPr/>
          <a:lstStyle/>
          <a:p>
            <a:pPr algn="ctr"/>
            <a:r>
              <a:rPr lang="en-US" dirty="0"/>
              <a:t>Power losses for new parameters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07298" y="5396790"/>
                <a:ext cx="866869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More values of train spacing should be avoided in operation</a:t>
                </a:r>
              </a:p>
              <a:p>
                <a:pPr marL="344488" indent="-344488"/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Strong power losses for 7.5 ns and 10 ns bunch </a:t>
                </a:r>
                <a:r>
                  <a:rPr lang="en-US" sz="2400" dirty="0" err="1"/>
                  <a:t>spacings</a:t>
                </a:r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298" y="5396790"/>
                <a:ext cx="8668691" cy="830997"/>
              </a:xfrm>
              <a:prstGeom prst="rect">
                <a:avLst/>
              </a:prstGeom>
              <a:blipFill>
                <a:blip r:embed="rId2"/>
                <a:stretch>
                  <a:fillRect t="-5109" r="-281" b="-160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DDB3C-7DB7-44A7-8BD9-C3771D32A661}" type="slidenum">
              <a:rPr lang="en-GB" smtClean="0"/>
              <a:t>13</a:t>
            </a:fld>
            <a:endParaRPr lang="en-GB"/>
          </a:p>
        </p:txBody>
      </p:sp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" y="1693353"/>
            <a:ext cx="4572000" cy="3374915"/>
          </a:xfrm>
          <a:prstGeom prst="rect">
            <a:avLst/>
          </a:prstGeom>
        </p:spPr>
      </p:pic>
      <p:pic>
        <p:nvPicPr>
          <p:cNvPr id="13" name="Picture 12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90689"/>
            <a:ext cx="4572000" cy="3373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2171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606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More “general” case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DDB3C-7DB7-44A7-8BD9-C3771D32A661}" type="slidenum">
              <a:rPr lang="en-GB" smtClean="0"/>
              <a:t>14</a:t>
            </a:fld>
            <a:endParaRPr lang="en-GB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49009"/>
            <a:ext cx="4572000" cy="33361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35792" y="5756186"/>
                <a:ext cx="720039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Operation settings define recommendations for the cavity design (position of HOMs)</a:t>
                </a:r>
                <a:endParaRPr lang="en-GB" sz="2400" dirty="0"/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792" y="5756186"/>
                <a:ext cx="7200399" cy="1200329"/>
              </a:xfrm>
              <a:prstGeom prst="rect">
                <a:avLst/>
              </a:prstGeom>
              <a:blipFill>
                <a:blip r:embed="rId3"/>
                <a:stretch>
                  <a:fillRect l="-1269" t="-35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" y="1549009"/>
            <a:ext cx="4572000" cy="3309291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1326630" y="1454047"/>
            <a:ext cx="329783" cy="4796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951876" y="1129567"/>
                <a:ext cx="62087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bb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876" y="1129567"/>
                <a:ext cx="620876" cy="276999"/>
              </a:xfrm>
              <a:prstGeom prst="rect">
                <a:avLst/>
              </a:prstGeom>
              <a:blipFill>
                <a:blip r:embed="rId5"/>
                <a:stretch>
                  <a:fillRect l="-3922" r="-3922" b="-347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/>
          <p:nvPr/>
        </p:nvCxnSpPr>
        <p:spPr>
          <a:xfrm flipH="1">
            <a:off x="3043003" y="1606256"/>
            <a:ext cx="936886" cy="4923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043888" y="1329257"/>
                <a:ext cx="25032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3888" y="1329257"/>
                <a:ext cx="250325" cy="276999"/>
              </a:xfrm>
              <a:prstGeom prst="rect">
                <a:avLst/>
              </a:prstGeom>
              <a:blipFill>
                <a:blip r:embed="rId6"/>
                <a:stretch>
                  <a:fillRect l="-26829" r="-12195" b="-3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/>
          <p:cNvCxnSpPr/>
          <p:nvPr/>
        </p:nvCxnSpPr>
        <p:spPr>
          <a:xfrm flipV="1">
            <a:off x="4581000" y="3612630"/>
            <a:ext cx="800469" cy="11325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61455" y="4969573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Safe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319210" y="4600241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Dangerous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4517312" y="4137348"/>
            <a:ext cx="931613" cy="9352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8162144" y="4339833"/>
            <a:ext cx="44971" cy="7514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344812" y="5057620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Acceptable frequencies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06023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82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Summary of power loss for a single-cell cavity design for the Z machine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332316"/>
                <a:ext cx="9144000" cy="5076749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000" dirty="0"/>
                  <a:t>Contributions from continuous spectrum: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2000" dirty="0"/>
                  <a:t>Power losses are around 2 kW and 3 kW for old and new parameters, correspondingly (bunches are in collisions).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2000" dirty="0"/>
                  <a:t>Taper length can be reduced for new parameters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2000" dirty="0"/>
                  <a:t>Below cut-off frequency there is one HOM with high R/Q (can split in 4 modes for the full structure) that can significantly contribute to power losses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2000" dirty="0"/>
                  <a:t>Critical filling schemes were identified and should be avoided in operation for the given cavity design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2000" dirty="0"/>
                  <a:t>For new parameters: 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2000" dirty="0"/>
                  <a:t>For the single-cell cavity design 7.5 ns and 10 ns bunch </a:t>
                </a:r>
                <a:r>
                  <a:rPr lang="en-US" sz="2000" dirty="0" err="1"/>
                  <a:t>spacings</a:t>
                </a:r>
                <a:r>
                  <a:rPr lang="en-US" sz="2000" dirty="0"/>
                  <a:t> are not feasible 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2000" dirty="0"/>
                  <a:t>Other bunch </a:t>
                </a:r>
                <a:r>
                  <a:rPr lang="en-US" sz="2000" dirty="0" err="1"/>
                  <a:t>spacings</a:t>
                </a:r>
                <a:r>
                  <a:rPr lang="en-US" sz="2000" dirty="0"/>
                  <a:t> can be used, but some particular filling </a:t>
                </a:r>
                <a:br>
                  <a:rPr lang="en-US" sz="2000" dirty="0"/>
                </a:br>
                <a:r>
                  <a:rPr lang="en-US" sz="2000" dirty="0"/>
                  <a:t>schemes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) should be avoided in operation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2000" dirty="0"/>
                  <a:t>HOM frequency ranges for new cavity designs which are “safe” for all bunch </a:t>
                </a:r>
                <a:r>
                  <a:rPr lang="en-US" sz="2000" dirty="0" err="1"/>
                  <a:t>spacings</a:t>
                </a:r>
                <a:r>
                  <a:rPr lang="en-US" sz="2000" dirty="0"/>
                  <a:t> were identified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332316"/>
                <a:ext cx="9144000" cy="5076749"/>
              </a:xfrm>
              <a:blipFill>
                <a:blip r:embed="rId2"/>
                <a:stretch>
                  <a:fillRect l="-600" t="-601" r="-1067" b="-793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FEADB-4702-4CC6-8522-982861B62EE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7540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AE640-D2F7-44AB-84FD-B6AD6ABEC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80616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Thank you for your attention!</a:t>
            </a:r>
            <a:endParaRPr lang="pl-P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E0CCF4-9C64-45FC-A443-B74722587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8038-CA46-43D2-A98B-214BA842C86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2377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526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Contribution of tapers</a:t>
            </a:r>
            <a:endParaRPr lang="en-GB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12684"/>
            <a:ext cx="4297680" cy="29598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648200" y="4520317"/>
                <a:ext cx="4438880" cy="1042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If distance between tapers &gt;&gt;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𝑐</m:t>
                    </m:r>
                    <m:sSub>
                      <m:sSubPr>
                        <m:ctrlPr>
                          <a:rPr lang="en-US" sz="2000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i="1" dirty="0" err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2000" dirty="0"/>
                  <a:t>, contributions of taper-in and taper-out are compensated 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sz="2000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err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 dirty="0" err="1" smtClean="0">
                            <a:latin typeface="Cambria Math" panose="02040503050406030204" pitchFamily="18" charset="0"/>
                          </a:rPr>
                          <m:t>opt</m:t>
                        </m:r>
                      </m:sub>
                    </m:sSub>
                  </m:oMath>
                </a14:m>
                <a:r>
                  <a:rPr lang="en-GB" sz="2000" dirty="0"/>
                  <a:t> 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8200" y="4520317"/>
                <a:ext cx="4438880" cy="1042978"/>
              </a:xfrm>
              <a:prstGeom prst="rect">
                <a:avLst/>
              </a:prstGeom>
              <a:blipFill>
                <a:blip r:embed="rId3"/>
                <a:stretch>
                  <a:fillRect l="-1511" t="-2924" r="-2335" b="-70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059598" y="5728167"/>
                <a:ext cx="1616083" cy="6026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opt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9598" y="5728167"/>
                <a:ext cx="1616083" cy="60260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DDB3C-7DB7-44A7-8BD9-C3771D32A661}" type="slidenum">
              <a:rPr lang="en-GB" smtClean="0"/>
              <a:t>17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6200" y="4500810"/>
                <a:ext cx="4878992" cy="12922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For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𝑐</m:t>
                    </m:r>
                    <m:sSub>
                      <m:sSubPr>
                        <m:ctrlPr>
                          <a:rPr lang="en-US" sz="2000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i="1" dirty="0" err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&lt;&lt;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&lt;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GB" sz="2000" dirty="0"/>
                  <a:t>, </a:t>
                </a:r>
                <a:r>
                  <a:rPr lang="en-US" sz="2000" dirty="0"/>
                  <a:t>impedance of step transition at high frequencies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step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4500810"/>
                <a:ext cx="4878992" cy="1292213"/>
              </a:xfrm>
              <a:prstGeom prst="rect">
                <a:avLst/>
              </a:prstGeom>
              <a:blipFill>
                <a:blip r:embed="rId5"/>
                <a:stretch>
                  <a:fillRect l="-1375" t="-1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980" y="1199289"/>
            <a:ext cx="4572000" cy="30125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52400" y="5730735"/>
                <a:ext cx="4572000" cy="73520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sz="2000" dirty="0"/>
                  <a:t>Transition region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step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r>
                  <a:rPr lang="en-US" sz="2000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step</m:t>
                        </m:r>
                      </m:sub>
                    </m:sSub>
                  </m:oMath>
                </a14:m>
                <a:r>
                  <a:rPr lang="en-US" sz="2000" dirty="0"/>
                  <a:t> depends on taper length.</a:t>
                </a: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5730735"/>
                <a:ext cx="4572000" cy="735201"/>
              </a:xfrm>
              <a:prstGeom prst="rect">
                <a:avLst/>
              </a:prstGeom>
              <a:blipFill>
                <a:blip r:embed="rId7"/>
                <a:stretch>
                  <a:fillRect l="-1333" t="-4132" b="-140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53213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options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90756" y="1426685"/>
              <a:ext cx="8755385" cy="414920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82522">
                      <a:extLst>
                        <a:ext uri="{9D8B030D-6E8A-4147-A177-3AD203B41FA5}">
                          <a16:colId xmlns:a16="http://schemas.microsoft.com/office/drawing/2014/main" val="2118685947"/>
                        </a:ext>
                      </a:extLst>
                    </a:gridCol>
                    <a:gridCol w="1418015">
                      <a:extLst>
                        <a:ext uri="{9D8B030D-6E8A-4147-A177-3AD203B41FA5}">
                          <a16:colId xmlns:a16="http://schemas.microsoft.com/office/drawing/2014/main" val="3307607240"/>
                        </a:ext>
                      </a:extLst>
                    </a:gridCol>
                    <a:gridCol w="1418015">
                      <a:extLst>
                        <a:ext uri="{9D8B030D-6E8A-4147-A177-3AD203B41FA5}">
                          <a16:colId xmlns:a16="http://schemas.microsoft.com/office/drawing/2014/main" val="1954193516"/>
                        </a:ext>
                      </a:extLst>
                    </a:gridCol>
                    <a:gridCol w="1418015">
                      <a:extLst>
                        <a:ext uri="{9D8B030D-6E8A-4147-A177-3AD203B41FA5}">
                          <a16:colId xmlns:a16="http://schemas.microsoft.com/office/drawing/2014/main" val="1526563862"/>
                        </a:ext>
                      </a:extLst>
                    </a:gridCol>
                    <a:gridCol w="1418818">
                      <a:extLst>
                        <a:ext uri="{9D8B030D-6E8A-4147-A177-3AD203B41FA5}">
                          <a16:colId xmlns:a16="http://schemas.microsoft.com/office/drawing/2014/main" val="327761965"/>
                        </a:ext>
                      </a:extLst>
                    </a:gridCol>
                  </a:tblGrid>
                  <a:tr h="485192">
                    <a:tc>
                      <a:txBody>
                        <a:bodyPr/>
                        <a:lstStyle/>
                        <a:p>
                          <a:pPr algn="ctr"/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Z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W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H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200" b="1" i="1" smtClean="0"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2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200" b="1" i="1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sz="2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73867152"/>
                      </a:ext>
                    </a:extLst>
                  </a:tr>
                  <a:tr h="7328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Bunches / beam, </a:t>
                          </a:r>
                          <a14:m>
                            <m:oMath xmlns:m="http://schemas.openxmlformats.org/officeDocument/2006/math">
                              <m:r>
                                <a:rPr lang="en-US" sz="2200" i="1" dirty="0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oMath>
                          </a14:m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71200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6000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740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62</a:t>
                          </a:r>
                          <a:endParaRPr lang="en-GB" sz="2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26027886"/>
                      </a:ext>
                    </a:extLst>
                  </a:tr>
                  <a:tr h="7328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Bunch spacing,</a:t>
                          </a:r>
                          <a:r>
                            <a:rPr lang="en-US" sz="2200" baseline="0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200" b="0" i="1" baseline="0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 baseline="0" dirty="0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200" i="1" baseline="0" dirty="0" smtClean="0">
                                      <a:latin typeface="Cambria Math" panose="02040503050406030204" pitchFamily="18" charset="0"/>
                                    </a:rPr>
                                    <m:t>𝑏𝑏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200" baseline="0" dirty="0"/>
                            <a:t> [ns]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>
                              <a:solidFill>
                                <a:schemeClr val="tx1"/>
                              </a:solidFill>
                            </a:rPr>
                            <a:t>2.5</a:t>
                          </a:r>
                          <a:endParaRPr lang="en-GB" sz="2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50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400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4000</a:t>
                          </a:r>
                          <a:endParaRPr lang="en-GB" sz="2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01255753"/>
                      </a:ext>
                    </a:extLst>
                  </a:tr>
                  <a:tr h="7328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Bunch population,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2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 dirty="0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2200" i="1" dirty="0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0.4 × 10</a:t>
                          </a:r>
                          <a:r>
                            <a:rPr lang="en-US" sz="2200" baseline="30000" dirty="0"/>
                            <a:t>11</a:t>
                          </a:r>
                          <a:endParaRPr lang="en-GB" sz="2200" baseline="30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/>
                            <a:t>0.5 × 10</a:t>
                          </a:r>
                          <a:r>
                            <a:rPr lang="en-US" sz="2200" baseline="30000" dirty="0"/>
                            <a:t>11</a:t>
                          </a:r>
                          <a:endParaRPr lang="en-GB" sz="2200" baseline="30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/>
                            <a:t>0.8 × 10</a:t>
                          </a:r>
                          <a:r>
                            <a:rPr lang="en-US" sz="2200" baseline="30000" dirty="0"/>
                            <a:t>11</a:t>
                          </a:r>
                          <a:endParaRPr lang="en-GB" sz="2200" baseline="30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/>
                            <a:t>2.1 × 10</a:t>
                          </a:r>
                          <a:r>
                            <a:rPr lang="en-US" sz="2200" baseline="30000" dirty="0"/>
                            <a:t>11</a:t>
                          </a:r>
                          <a:endParaRPr lang="en-GB" sz="2200" baseline="30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61872812"/>
                      </a:ext>
                    </a:extLst>
                  </a:tr>
                  <a:tr h="7328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Bunch</a:t>
                          </a:r>
                          <a:r>
                            <a:rPr lang="en-US" sz="2200" baseline="0" dirty="0"/>
                            <a:t> length,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2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b="0" i="1" baseline="0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200" b="0" i="1" baseline="0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2200" dirty="0"/>
                            <a:t> [</a:t>
                          </a:r>
                          <a:r>
                            <a:rPr lang="en-GB" sz="2200" dirty="0" err="1"/>
                            <a:t>ps</a:t>
                          </a:r>
                          <a:r>
                            <a:rPr lang="en-GB" sz="2200" dirty="0"/>
                            <a:t>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12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8.3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/>
                            <a:t>7.7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/>
                            <a:t>9.2</a:t>
                          </a:r>
                          <a:endParaRPr lang="en-GB" sz="2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1661634"/>
                      </a:ext>
                    </a:extLst>
                  </a:tr>
                  <a:tr h="7328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Beam</a:t>
                          </a:r>
                          <a:r>
                            <a:rPr lang="en-US" sz="2200" baseline="0" dirty="0"/>
                            <a:t> current,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2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b="0" i="1" baseline="0" smtClean="0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200" b="0" i="1" baseline="0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200" b="0" baseline="0" dirty="0"/>
                            <a:t> [mA]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>
                              <a:solidFill>
                                <a:srgbClr val="FF0000"/>
                              </a:solidFill>
                            </a:rPr>
                            <a:t>1399</a:t>
                          </a:r>
                          <a:r>
                            <a:rPr lang="en-US" sz="2200" baseline="0" dirty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endParaRPr lang="en-GB" sz="22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147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/>
                            <a:t>29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/>
                            <a:t>6.4</a:t>
                          </a:r>
                          <a:endParaRPr lang="en-GB" sz="2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6851571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14582652"/>
                  </p:ext>
                </p:extLst>
              </p:nvPr>
            </p:nvGraphicFramePr>
            <p:xfrm>
              <a:off x="190756" y="1426685"/>
              <a:ext cx="8755385" cy="414920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82522">
                      <a:extLst>
                        <a:ext uri="{9D8B030D-6E8A-4147-A177-3AD203B41FA5}">
                          <a16:colId xmlns:a16="http://schemas.microsoft.com/office/drawing/2014/main" val="2118685947"/>
                        </a:ext>
                      </a:extLst>
                    </a:gridCol>
                    <a:gridCol w="1418015">
                      <a:extLst>
                        <a:ext uri="{9D8B030D-6E8A-4147-A177-3AD203B41FA5}">
                          <a16:colId xmlns:a16="http://schemas.microsoft.com/office/drawing/2014/main" val="3307607240"/>
                        </a:ext>
                      </a:extLst>
                    </a:gridCol>
                    <a:gridCol w="1418015">
                      <a:extLst>
                        <a:ext uri="{9D8B030D-6E8A-4147-A177-3AD203B41FA5}">
                          <a16:colId xmlns:a16="http://schemas.microsoft.com/office/drawing/2014/main" val="1954193516"/>
                        </a:ext>
                      </a:extLst>
                    </a:gridCol>
                    <a:gridCol w="1418015">
                      <a:extLst>
                        <a:ext uri="{9D8B030D-6E8A-4147-A177-3AD203B41FA5}">
                          <a16:colId xmlns:a16="http://schemas.microsoft.com/office/drawing/2014/main" val="1526563862"/>
                        </a:ext>
                      </a:extLst>
                    </a:gridCol>
                    <a:gridCol w="1418818">
                      <a:extLst>
                        <a:ext uri="{9D8B030D-6E8A-4147-A177-3AD203B41FA5}">
                          <a16:colId xmlns:a16="http://schemas.microsoft.com/office/drawing/2014/main" val="327761965"/>
                        </a:ext>
                      </a:extLst>
                    </a:gridCol>
                  </a:tblGrid>
                  <a:tr h="485192">
                    <a:tc>
                      <a:txBody>
                        <a:bodyPr/>
                        <a:lstStyle/>
                        <a:p>
                          <a:pPr algn="ctr"/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Z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W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H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17167" t="-2500" r="-1717" b="-7537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3867152"/>
                      </a:ext>
                    </a:extLst>
                  </a:tr>
                  <a:tr h="732802"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98" t="-68333" r="-184783" b="-40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71200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6000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740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62</a:t>
                          </a:r>
                          <a:endParaRPr lang="en-GB" sz="2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26027886"/>
                      </a:ext>
                    </a:extLst>
                  </a:tr>
                  <a:tr h="732802"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98" t="-168333" r="-184783" b="-30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>
                              <a:solidFill>
                                <a:schemeClr val="tx1"/>
                              </a:solidFill>
                            </a:rPr>
                            <a:t>2.5</a:t>
                          </a:r>
                          <a:endParaRPr lang="en-GB" sz="2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50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400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4000</a:t>
                          </a:r>
                          <a:endParaRPr lang="en-GB" sz="2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01255753"/>
                      </a:ext>
                    </a:extLst>
                  </a:tr>
                  <a:tr h="732802"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98" t="-268333" r="-184783" b="-20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0.4 × 10</a:t>
                          </a:r>
                          <a:r>
                            <a:rPr lang="en-US" sz="2200" baseline="30000" dirty="0"/>
                            <a:t>11</a:t>
                          </a:r>
                          <a:endParaRPr lang="en-GB" sz="2200" baseline="30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/>
                            <a:t>0.5 × 10</a:t>
                          </a:r>
                          <a:r>
                            <a:rPr lang="en-US" sz="2200" baseline="30000" dirty="0"/>
                            <a:t>11</a:t>
                          </a:r>
                          <a:endParaRPr lang="en-GB" sz="2200" baseline="30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/>
                            <a:t>0.8 × 10</a:t>
                          </a:r>
                          <a:r>
                            <a:rPr lang="en-US" sz="2200" baseline="30000" dirty="0"/>
                            <a:t>11</a:t>
                          </a:r>
                          <a:endParaRPr lang="en-GB" sz="2200" baseline="30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/>
                            <a:t>2.1 × 10</a:t>
                          </a:r>
                          <a:r>
                            <a:rPr lang="en-US" sz="2200" baseline="30000" dirty="0"/>
                            <a:t>11</a:t>
                          </a:r>
                          <a:endParaRPr lang="en-GB" sz="2200" baseline="30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61872812"/>
                      </a:ext>
                    </a:extLst>
                  </a:tr>
                  <a:tr h="732802"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98" t="-365289" r="-184783" b="-1008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12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8.3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/>
                            <a:t>7.7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/>
                            <a:t>9.2</a:t>
                          </a:r>
                          <a:endParaRPr lang="en-GB" sz="2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1661634"/>
                      </a:ext>
                    </a:extLst>
                  </a:tr>
                  <a:tr h="732802">
                    <a:tc>
                      <a:txBody>
                        <a:bodyPr/>
                        <a:lstStyle/>
                        <a:p>
                          <a:endParaRPr lang="pl-PL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98" t="-469167" r="-184783" b="-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>
                              <a:solidFill>
                                <a:srgbClr val="FF0000"/>
                              </a:solidFill>
                            </a:rPr>
                            <a:t>1399</a:t>
                          </a:r>
                          <a:r>
                            <a:rPr lang="en-US" sz="2200" baseline="0" dirty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endParaRPr lang="en-GB" sz="22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147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/>
                            <a:t>29</a:t>
                          </a:r>
                          <a:endParaRPr lang="en-GB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/>
                            <a:t>6.4</a:t>
                          </a:r>
                          <a:endParaRPr lang="en-GB" sz="2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6851571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90756" y="5713854"/>
                <a:ext cx="490781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Harmonic number,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sz="2400" dirty="0"/>
                  <a:t> = 130680</a:t>
                </a:r>
              </a:p>
              <a:p>
                <a:r>
                  <a:rPr lang="en-US" sz="2400" dirty="0"/>
                  <a:t>Ring circumference,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sz="2400" dirty="0"/>
                  <a:t> = 97.75 km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56" y="5713854"/>
                <a:ext cx="4907818" cy="830997"/>
              </a:xfrm>
              <a:prstGeom prst="rect">
                <a:avLst/>
              </a:prstGeom>
              <a:blipFill>
                <a:blip r:embed="rId4"/>
                <a:stretch>
                  <a:fillRect l="-1863" t="-5109" r="-994" b="-1605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/>
          <p:cNvSpPr/>
          <p:nvPr/>
        </p:nvSpPr>
        <p:spPr>
          <a:xfrm>
            <a:off x="571091" y="2655418"/>
            <a:ext cx="3288183" cy="70225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584503" y="4109923"/>
            <a:ext cx="3288183" cy="70225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6895-3B1C-4E97-A886-007F11C2AA5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662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676" y="9526"/>
            <a:ext cx="8806375" cy="1325563"/>
          </a:xfrm>
        </p:spPr>
        <p:txBody>
          <a:bodyPr/>
          <a:lstStyle/>
          <a:p>
            <a:pPr algn="ctr"/>
            <a:r>
              <a:rPr lang="en-US" dirty="0"/>
              <a:t>HOM power loss calculations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552188" y="2807880"/>
                <a:ext cx="5214183" cy="13427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nary>
                        <m:naryPr>
                          <m:chr m:val="∑"/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Re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||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sSub>
                                    <m:sSub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b="0" i="1" smtClean="0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  <m:sSup>
                            <m:s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2188" y="2807880"/>
                <a:ext cx="5214183" cy="13427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095071" y="1726609"/>
            <a:ext cx="261481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/>
              <a:t>Simulated cavity</a:t>
            </a:r>
          </a:p>
          <a:p>
            <a:pPr algn="ctr"/>
            <a:r>
              <a:rPr lang="en-US" sz="2600" dirty="0"/>
              <a:t>impedance</a:t>
            </a:r>
            <a:endParaRPr lang="en-GB" sz="2600" dirty="0"/>
          </a:p>
        </p:txBody>
      </p:sp>
      <p:sp>
        <p:nvSpPr>
          <p:cNvPr id="8" name="TextBox 7"/>
          <p:cNvSpPr txBox="1"/>
          <p:nvPr/>
        </p:nvSpPr>
        <p:spPr>
          <a:xfrm>
            <a:off x="5842262" y="1522511"/>
            <a:ext cx="2872901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/>
              <a:t>Normalized </a:t>
            </a:r>
          </a:p>
          <a:p>
            <a:pPr algn="ctr"/>
            <a:r>
              <a:rPr lang="en-US" sz="2600" dirty="0"/>
              <a:t>Fourier harmonics</a:t>
            </a:r>
          </a:p>
          <a:p>
            <a:pPr algn="ctr"/>
            <a:r>
              <a:rPr lang="en-US" sz="2600" dirty="0"/>
              <a:t>of beam current</a:t>
            </a:r>
          </a:p>
        </p:txBody>
      </p:sp>
      <p:cxnSp>
        <p:nvCxnSpPr>
          <p:cNvPr id="11" name="Straight Arrow Connector 10"/>
          <p:cNvCxnSpPr>
            <a:cxnSpLocks/>
          </p:cNvCxnSpPr>
          <p:nvPr/>
        </p:nvCxnSpPr>
        <p:spPr>
          <a:xfrm flipH="1">
            <a:off x="6162261" y="2794628"/>
            <a:ext cx="930322" cy="450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984874" y="2560545"/>
            <a:ext cx="1097010" cy="6895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316111" y="4461537"/>
                <a:ext cx="8399052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sz="2000" dirty="0"/>
                  <a:t> – average  beam current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dirty="0"/>
                  <a:t> – revolution  frequency 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000" dirty="0"/>
                  <a:t> – revolution harmonic number</a:t>
                </a:r>
                <a:endParaRPr lang="en-US" sz="2000" b="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111" y="4461537"/>
                <a:ext cx="8399052" cy="1015663"/>
              </a:xfrm>
              <a:prstGeom prst="rect">
                <a:avLst/>
              </a:prstGeom>
              <a:blipFill>
                <a:blip r:embed="rId4"/>
                <a:stretch>
                  <a:fillRect l="-363" t="-3012" b="-108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6895-3B1C-4E97-A886-007F11C2AA53}" type="slidenum">
              <a:rPr lang="en-GB" smtClean="0"/>
              <a:t>2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316111" y="5589431"/>
            <a:ext cx="85276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NimbusRomNo9L-Regu"/>
              </a:rPr>
              <a:t>Estimations of the power loss are required to determine parameters for high order mode (HOM) absorbers.</a:t>
            </a:r>
            <a:r>
              <a:rPr lang="en-GB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9673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Recap on the progress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91069" y="1103691"/>
                <a:ext cx="8789158" cy="5338050"/>
              </a:xfrm>
            </p:spPr>
            <p:txBody>
              <a:bodyPr>
                <a:noAutofit/>
              </a:bodyPr>
              <a:lstStyle/>
              <a:p>
                <a:r>
                  <a:rPr lang="en-US" sz="2200" dirty="0"/>
                  <a:t>Power losses were evaluated for all FCC-</a:t>
                </a:r>
                <a:r>
                  <a:rPr lang="en-US" sz="2200" dirty="0" err="1"/>
                  <a:t>ee</a:t>
                </a:r>
                <a:r>
                  <a:rPr lang="en-US" sz="2200" dirty="0"/>
                  <a:t> machines (Z, W, H,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b="0" i="0" dirty="0" smtClean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22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200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US" sz="2200" dirty="0"/>
                  <a:t>) and different cavity designs (single cell, two cells and four cells)</a:t>
                </a:r>
              </a:p>
              <a:p>
                <a:pPr lvl="1"/>
                <a:r>
                  <a:rPr lang="en-US" sz="2200" dirty="0"/>
                  <a:t>The highest power loss from continuous cavity impedance spectrum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dirty="0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i="0" dirty="0" smtClean="0">
                            <a:latin typeface="Cambria Math" panose="02040503050406030204" pitchFamily="18" charset="0"/>
                          </a:rPr>
                          <m:t>cont</m:t>
                        </m:r>
                      </m:sub>
                    </m:sSub>
                  </m:oMath>
                </a14:m>
                <a:r>
                  <a:rPr lang="en-US" sz="2200" dirty="0"/>
                  <a:t> is for the Z machine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/>
                  <a:t> a single-cell design is preferable.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dirty="0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i="0" dirty="0" smtClean="0">
                            <a:latin typeface="Cambria Math" panose="02040503050406030204" pitchFamily="18" charset="0"/>
                          </a:rPr>
                          <m:t>cont</m:t>
                        </m:r>
                      </m:sub>
                    </m:sSub>
                  </m:oMath>
                </a14:m>
                <a:r>
                  <a:rPr lang="en-US" sz="2200" dirty="0"/>
                  <a:t> around 2kW can be extracted using several HOM couples (max 1kW/coupler); </a:t>
                </a:r>
              </a:p>
              <a:p>
                <a:pPr lvl="1"/>
                <a:r>
                  <a:rPr lang="en-US" sz="2200" dirty="0"/>
                  <a:t>For other machines it is below 1kW</a:t>
                </a:r>
              </a:p>
              <a:p>
                <a:r>
                  <a:rPr lang="en-GB" sz="2200" dirty="0"/>
                  <a:t>Contribution of taper impedance can be reduced using proper taper dimensions (length of 3m for 12 ps bunches and transitions for beam pipe radii from 15 cm to 5 cm)</a:t>
                </a:r>
              </a:p>
              <a:p>
                <a:r>
                  <a:rPr lang="en-US" sz="2200" dirty="0"/>
                  <a:t>Different filling schemes were analyzed for the Z machine </a:t>
                </a:r>
              </a:p>
              <a:p>
                <a:pPr lvl="1"/>
                <a:r>
                  <a:rPr lang="en-US" sz="2200" dirty="0"/>
                  <a:t>Critical cases were identified for the single-cell cavity design (a spectral line hits HOM below cut-off frequency)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/>
                  <a:t> filling schemes which should be avoided in operation were determined</a:t>
                </a:r>
              </a:p>
              <a:p>
                <a:r>
                  <a:rPr lang="en-US" sz="2200" dirty="0"/>
                  <a:t>Calculations for new parameters were performed</a:t>
                </a:r>
                <a:endParaRPr lang="en-GB" sz="22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1069" y="1103691"/>
                <a:ext cx="8789158" cy="5338050"/>
              </a:xfrm>
              <a:blipFill>
                <a:blip r:embed="rId2"/>
                <a:stretch>
                  <a:fillRect l="-763" t="-1370" r="-1872" b="-525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8038-CA46-43D2-A98B-214BA842C86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067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2226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Parameters for Z machine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12448933"/>
                  </p:ext>
                </p:extLst>
              </p:nvPr>
            </p:nvGraphicFramePr>
            <p:xfrm>
              <a:off x="514352" y="1079940"/>
              <a:ext cx="8058149" cy="418657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55415">
                      <a:extLst>
                        <a:ext uri="{9D8B030D-6E8A-4147-A177-3AD203B41FA5}">
                          <a16:colId xmlns:a16="http://schemas.microsoft.com/office/drawing/2014/main" val="963479178"/>
                        </a:ext>
                      </a:extLst>
                    </a:gridCol>
                    <a:gridCol w="1751367">
                      <a:extLst>
                        <a:ext uri="{9D8B030D-6E8A-4147-A177-3AD203B41FA5}">
                          <a16:colId xmlns:a16="http://schemas.microsoft.com/office/drawing/2014/main" val="3391768937"/>
                        </a:ext>
                      </a:extLst>
                    </a:gridCol>
                    <a:gridCol w="1751367">
                      <a:extLst>
                        <a:ext uri="{9D8B030D-6E8A-4147-A177-3AD203B41FA5}">
                          <a16:colId xmlns:a16="http://schemas.microsoft.com/office/drawing/2014/main" val="781295734"/>
                        </a:ext>
                      </a:extLst>
                    </a:gridCol>
                  </a:tblGrid>
                  <a:tr h="5233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Parameter</a:t>
                          </a:r>
                          <a:endParaRPr lang="en-GB" sz="2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Old</a:t>
                          </a:r>
                          <a:endParaRPr lang="en-GB" sz="2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New</a:t>
                          </a:r>
                          <a:endParaRPr lang="en-GB" sz="2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905061288"/>
                      </a:ext>
                    </a:extLst>
                  </a:tr>
                  <a:tr h="5233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Beam</a:t>
                          </a:r>
                          <a:r>
                            <a:rPr lang="en-US" sz="2200" baseline="0" dirty="0"/>
                            <a:t> current,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2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b="0" i="1" baseline="0" smtClean="0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200" b="0" i="1" baseline="0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200" b="0" baseline="0" dirty="0"/>
                            <a:t> [A]</a:t>
                          </a:r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1.4</a:t>
                          </a:r>
                          <a:r>
                            <a:rPr lang="en-US" sz="2200" baseline="0" dirty="0"/>
                            <a:t> </a:t>
                          </a:r>
                          <a:endParaRPr lang="en-GB" sz="2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1.385</a:t>
                          </a:r>
                          <a:endParaRPr lang="en-GB" sz="2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3549067767"/>
                      </a:ext>
                    </a:extLst>
                  </a:tr>
                  <a:tr h="5233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Bunch population,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2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 dirty="0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200" b="0" i="0" dirty="0" smtClean="0"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sub>
                              </m:sSub>
                            </m:oMath>
                          </a14:m>
                          <a:endParaRPr lang="en-GB" sz="2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0.4 × 10</a:t>
                          </a:r>
                          <a:r>
                            <a:rPr lang="en-US" sz="2200" baseline="30000" dirty="0"/>
                            <a:t>11</a:t>
                          </a:r>
                          <a:endParaRPr lang="en-GB" sz="2200" baseline="300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>
                              <a:solidFill>
                                <a:srgbClr val="FF0000"/>
                              </a:solidFill>
                            </a:rPr>
                            <a:t>1.5 × 10</a:t>
                          </a:r>
                          <a:r>
                            <a:rPr lang="en-US" sz="2200" baseline="30000" dirty="0">
                              <a:solidFill>
                                <a:srgbClr val="FF0000"/>
                              </a:solidFill>
                            </a:rPr>
                            <a:t>11</a:t>
                          </a:r>
                          <a:endParaRPr lang="en-GB" sz="2200" baseline="30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750816886"/>
                      </a:ext>
                    </a:extLst>
                  </a:tr>
                  <a:tr h="5233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Bunch</a:t>
                          </a:r>
                          <a:r>
                            <a:rPr lang="en-US" sz="2200" baseline="0" dirty="0"/>
                            <a:t> length (in collision),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200" b="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b="0" i="1" baseline="0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200" b="0" i="1" baseline="0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2200" dirty="0"/>
                            <a:t> [ps]</a:t>
                          </a:r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 7 (12)</a:t>
                          </a:r>
                          <a:endParaRPr lang="en-GB" sz="2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>
                              <a:solidFill>
                                <a:srgbClr val="00B050"/>
                              </a:solidFill>
                            </a:rPr>
                            <a:t>12 (37)</a:t>
                          </a:r>
                          <a:endParaRPr lang="en-GB" sz="2200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771387278"/>
                      </a:ext>
                    </a:extLst>
                  </a:tr>
                  <a:tr h="5233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Number of bunches, </a:t>
                          </a:r>
                          <a14:m>
                            <m:oMath xmlns:m="http://schemas.openxmlformats.org/officeDocument/2006/math">
                              <m:r>
                                <a:rPr lang="en-US" sz="2200" i="1" dirty="0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oMath>
                          </a14:m>
                          <a:endParaRPr lang="en-US" sz="2200" baseline="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71200</a:t>
                          </a:r>
                          <a:endParaRPr lang="en-GB" sz="2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>
                              <a:solidFill>
                                <a:srgbClr val="FF0000"/>
                              </a:solidFill>
                            </a:rPr>
                            <a:t>18800</a:t>
                          </a:r>
                          <a:endParaRPr lang="en-GB" sz="22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1679734607"/>
                      </a:ext>
                    </a:extLst>
                  </a:tr>
                  <a:tr h="5233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baseline="0" dirty="0"/>
                            <a:t>Total RF voltage,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200" i="1" baseline="0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 baseline="0" dirty="0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200" i="0" baseline="0" dirty="0" smtClean="0">
                                      <a:latin typeface="Cambria Math" panose="02040503050406030204" pitchFamily="18" charset="0"/>
                                    </a:rPr>
                                    <m:t>tot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200" baseline="0" dirty="0"/>
                            <a:t> [MV]</a:t>
                          </a:r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255</a:t>
                          </a:r>
                          <a:endParaRPr lang="en-GB" sz="2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>
                              <a:solidFill>
                                <a:schemeClr val="tx1"/>
                              </a:solidFill>
                            </a:rPr>
                            <a:t>100 (?)</a:t>
                          </a:r>
                          <a:endParaRPr lang="en-GB" sz="2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2929815896"/>
                      </a:ext>
                    </a:extLst>
                  </a:tr>
                  <a:tr h="5233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baseline="0" dirty="0"/>
                            <a:t>RF frequency,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2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 dirty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200" dirty="0">
                                      <a:latin typeface="Cambria Math" panose="02040503050406030204" pitchFamily="18" charset="0"/>
                                    </a:rPr>
                                    <m:t>RF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200" baseline="0" dirty="0"/>
                            <a:t> [MHz]</a:t>
                          </a:r>
                        </a:p>
                      </a:txBody>
                      <a:tcPr marL="45720" marR="4572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400.79</a:t>
                          </a:r>
                          <a:endParaRPr lang="en-GB" sz="2200" dirty="0"/>
                        </a:p>
                      </a:txBody>
                      <a:tcPr marL="45720" marR="4572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2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75563804"/>
                      </a:ext>
                    </a:extLst>
                  </a:tr>
                  <a:tr h="5233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baseline="0" dirty="0"/>
                            <a:t>Harmonic number, </a:t>
                          </a:r>
                          <a14:m>
                            <m:oMath xmlns:m="http://schemas.openxmlformats.org/officeDocument/2006/math">
                              <m:r>
                                <a:rPr lang="en-US" sz="2200" b="0" i="1" baseline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oMath>
                          </a14:m>
                          <a:endParaRPr lang="en-US" sz="2200" baseline="0" dirty="0"/>
                        </a:p>
                      </a:txBody>
                      <a:tcPr marL="45720" marR="4572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/>
                            <a:t>130680</a:t>
                          </a:r>
                          <a:endParaRPr lang="en-GB" sz="2200" dirty="0"/>
                        </a:p>
                      </a:txBody>
                      <a:tcPr marL="45720" marR="4572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2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347935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12448933"/>
                  </p:ext>
                </p:extLst>
              </p:nvPr>
            </p:nvGraphicFramePr>
            <p:xfrm>
              <a:off x="514352" y="1079940"/>
              <a:ext cx="8058149" cy="418657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55415">
                      <a:extLst>
                        <a:ext uri="{9D8B030D-6E8A-4147-A177-3AD203B41FA5}">
                          <a16:colId xmlns:a16="http://schemas.microsoft.com/office/drawing/2014/main" val="963479178"/>
                        </a:ext>
                      </a:extLst>
                    </a:gridCol>
                    <a:gridCol w="1751367">
                      <a:extLst>
                        <a:ext uri="{9D8B030D-6E8A-4147-A177-3AD203B41FA5}">
                          <a16:colId xmlns:a16="http://schemas.microsoft.com/office/drawing/2014/main" val="3391768937"/>
                        </a:ext>
                      </a:extLst>
                    </a:gridCol>
                    <a:gridCol w="1751367">
                      <a:extLst>
                        <a:ext uri="{9D8B030D-6E8A-4147-A177-3AD203B41FA5}">
                          <a16:colId xmlns:a16="http://schemas.microsoft.com/office/drawing/2014/main" val="781295734"/>
                        </a:ext>
                      </a:extLst>
                    </a:gridCol>
                  </a:tblGrid>
                  <a:tr h="5233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Parameter</a:t>
                          </a:r>
                          <a:endParaRPr lang="en-GB" sz="2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Old</a:t>
                          </a:r>
                          <a:endParaRPr lang="en-GB" sz="2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New</a:t>
                          </a:r>
                          <a:endParaRPr lang="en-GB" sz="2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905061288"/>
                      </a:ext>
                    </a:extLst>
                  </a:tr>
                  <a:tr h="52332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2"/>
                          <a:stretch>
                            <a:fillRect l="-134" t="-101163" r="-77406" b="-6151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1.4</a:t>
                          </a:r>
                          <a:r>
                            <a:rPr lang="en-US" sz="2200" baseline="0" dirty="0" smtClean="0"/>
                            <a:t> </a:t>
                          </a:r>
                          <a:endParaRPr lang="en-GB" sz="2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1.385</a:t>
                          </a:r>
                          <a:endParaRPr lang="en-GB" sz="2200" dirty="0"/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3549067767"/>
                      </a:ext>
                    </a:extLst>
                  </a:tr>
                  <a:tr h="52332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2"/>
                          <a:stretch>
                            <a:fillRect l="-134" t="-201163" r="-77406" b="-5151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0.4 × 10</a:t>
                          </a:r>
                          <a:r>
                            <a:rPr lang="en-US" sz="2200" baseline="30000" dirty="0" smtClean="0"/>
                            <a:t>11</a:t>
                          </a:r>
                          <a:endParaRPr lang="en-GB" sz="2200" baseline="300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solidFill>
                                <a:srgbClr val="FF0000"/>
                              </a:solidFill>
                            </a:rPr>
                            <a:t>1.5 × 10</a:t>
                          </a:r>
                          <a:r>
                            <a:rPr lang="en-US" sz="2200" baseline="30000" dirty="0" smtClean="0">
                              <a:solidFill>
                                <a:srgbClr val="FF0000"/>
                              </a:solidFill>
                            </a:rPr>
                            <a:t>11</a:t>
                          </a:r>
                          <a:endParaRPr lang="en-GB" sz="2200" baseline="30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750816886"/>
                      </a:ext>
                    </a:extLst>
                  </a:tr>
                  <a:tr h="52332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2"/>
                          <a:stretch>
                            <a:fillRect l="-134" t="-301163" r="-77406" b="-4151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 7 (12)</a:t>
                          </a:r>
                          <a:endParaRPr lang="en-GB" sz="2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solidFill>
                                <a:srgbClr val="00B050"/>
                              </a:solidFill>
                            </a:rPr>
                            <a:t>12 (37)</a:t>
                          </a:r>
                          <a:endParaRPr lang="en-GB" sz="2200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771387278"/>
                      </a:ext>
                    </a:extLst>
                  </a:tr>
                  <a:tr h="52332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2"/>
                          <a:stretch>
                            <a:fillRect l="-134" t="-405882" r="-77406" b="-3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71200</a:t>
                          </a:r>
                          <a:endParaRPr lang="en-GB" sz="2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>
                              <a:solidFill>
                                <a:srgbClr val="FF0000"/>
                              </a:solidFill>
                            </a:rPr>
                            <a:t>18800</a:t>
                          </a:r>
                          <a:endParaRPr lang="en-GB" sz="2200" dirty="0" smtClean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1679734607"/>
                      </a:ext>
                    </a:extLst>
                  </a:tr>
                  <a:tr h="52332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2"/>
                          <a:stretch>
                            <a:fillRect l="-134" t="-500000" r="-77406" b="-216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255</a:t>
                          </a:r>
                          <a:endParaRPr lang="en-GB" sz="2200" dirty="0"/>
                        </a:p>
                      </a:txBody>
                      <a:tcPr marL="45720" marR="4572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</a:rPr>
                            <a:t>100 (?)</a:t>
                          </a:r>
                          <a:endParaRPr lang="en-GB" sz="2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45720" marR="45720" anchor="ctr"/>
                    </a:tc>
                    <a:extLst>
                      <a:ext uri="{0D108BD9-81ED-4DB2-BD59-A6C34878D82A}">
                        <a16:rowId xmlns:a16="http://schemas.microsoft.com/office/drawing/2014/main" val="2929815896"/>
                      </a:ext>
                    </a:extLst>
                  </a:tr>
                  <a:tr h="52332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2"/>
                          <a:stretch>
                            <a:fillRect l="-134" t="-600000" r="-77406" b="-116279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400.79</a:t>
                          </a:r>
                          <a:endParaRPr lang="en-GB" sz="2200" dirty="0"/>
                        </a:p>
                      </a:txBody>
                      <a:tcPr marL="45720" marR="4572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2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75563804"/>
                      </a:ext>
                    </a:extLst>
                  </a:tr>
                  <a:tr h="52332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5720" marR="45720" anchor="ctr">
                        <a:blipFill>
                          <a:blip r:embed="rId2"/>
                          <a:stretch>
                            <a:fillRect l="-134" t="-700000" r="-77406" b="-16279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130680</a:t>
                          </a:r>
                          <a:endParaRPr lang="en-GB" sz="2200" dirty="0"/>
                        </a:p>
                      </a:txBody>
                      <a:tcPr marL="45720" marR="4572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2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347935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DDB3C-7DB7-44A7-8BD9-C3771D32A661}" type="slidenum">
              <a:rPr lang="en-GB" smtClean="0"/>
              <a:t>4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08000" y="5412778"/>
                <a:ext cx="809843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For new parameters the bunch spacing can be different due to a smaller number of bunches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i="0" dirty="0" smtClean="0">
                            <a:latin typeface="Cambria Math" panose="02040503050406030204" pitchFamily="18" charset="0"/>
                          </a:rPr>
                          <m:t>bb</m:t>
                        </m:r>
                      </m:sub>
                    </m:sSub>
                  </m:oMath>
                </a14:m>
                <a:r>
                  <a:rPr lang="en-US" sz="2400" dirty="0"/>
                  <a:t> = 2.5 ÷ 15 ns)</a:t>
                </a:r>
              </a:p>
              <a:p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400" dirty="0"/>
                  <a:t> Smaller RF voltage – to be studied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000" y="5412778"/>
                <a:ext cx="8098435" cy="1200329"/>
              </a:xfrm>
              <a:prstGeom prst="rect">
                <a:avLst/>
              </a:prstGeom>
              <a:blipFill>
                <a:blip r:embed="rId3"/>
                <a:stretch>
                  <a:fillRect l="-1129" t="-3553" r="-903" b="-111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9592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526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LHC-like layout of cryomodule</a:t>
            </a:r>
            <a:endParaRPr lang="en-GB" dirty="0"/>
          </a:p>
        </p:txBody>
      </p:sp>
      <p:pic>
        <p:nvPicPr>
          <p:cNvPr id="5" name="Content Placeholder 4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59" y="2092367"/>
            <a:ext cx="8750363" cy="2202116"/>
          </a:xfrm>
        </p:spPr>
      </p:pic>
      <p:cxnSp>
        <p:nvCxnSpPr>
          <p:cNvPr id="6" name="Straight Arrow Connector 5"/>
          <p:cNvCxnSpPr>
            <a:cxnSpLocks/>
          </p:cNvCxnSpPr>
          <p:nvPr/>
        </p:nvCxnSpPr>
        <p:spPr>
          <a:xfrm>
            <a:off x="5427788" y="1977936"/>
            <a:ext cx="1710948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879428" y="2057996"/>
                <a:ext cx="618310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428" y="2057996"/>
                <a:ext cx="618310" cy="307777"/>
              </a:xfrm>
              <a:prstGeom prst="rect">
                <a:avLst/>
              </a:prstGeom>
              <a:blipFill>
                <a:blip r:embed="rId3"/>
                <a:stretch>
                  <a:fillRect l="-8824" r="-8824" b="-3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>
            <a:cxnSpLocks/>
          </p:cNvCxnSpPr>
          <p:nvPr/>
        </p:nvCxnSpPr>
        <p:spPr>
          <a:xfrm>
            <a:off x="0" y="3187913"/>
            <a:ext cx="9144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</p:cNvCxnSpPr>
          <p:nvPr/>
        </p:nvCxnSpPr>
        <p:spPr>
          <a:xfrm flipV="1">
            <a:off x="2728038" y="2726249"/>
            <a:ext cx="0" cy="4616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59316" y="3045620"/>
            <a:ext cx="0" cy="1422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cxnSpLocks/>
          </p:cNvCxnSpPr>
          <p:nvPr/>
        </p:nvCxnSpPr>
        <p:spPr>
          <a:xfrm>
            <a:off x="475958" y="2615668"/>
            <a:ext cx="467897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-39826" y="2031023"/>
                <a:ext cx="18783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0" dirty="0"/>
                  <a:t>Taper length,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9826" y="2031023"/>
                <a:ext cx="1878335" cy="400110"/>
              </a:xfrm>
              <a:prstGeom prst="rect">
                <a:avLst/>
              </a:prstGeom>
              <a:blipFill>
                <a:blip r:embed="rId4"/>
                <a:stretch>
                  <a:fillRect l="-3236" t="-6061" b="-272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/>
          <p:cNvCxnSpPr>
            <a:cxnSpLocks/>
          </p:cNvCxnSpPr>
          <p:nvPr/>
        </p:nvCxnSpPr>
        <p:spPr>
          <a:xfrm flipV="1">
            <a:off x="709437" y="3520179"/>
            <a:ext cx="0" cy="457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5866" y="4036666"/>
            <a:ext cx="1267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Taper-out</a:t>
            </a:r>
            <a:endParaRPr lang="en-GB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7949744" y="4021849"/>
            <a:ext cx="1111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Taper-in</a:t>
            </a: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6895-3B1C-4E97-A886-007F11C2AA53}" type="slidenum">
              <a:rPr lang="en-GB" smtClean="0"/>
              <a:t>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691805" y="2827481"/>
                <a:ext cx="160165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=150</m:t>
                    </m:r>
                  </m:oMath>
                </a14:m>
                <a:r>
                  <a:rPr lang="en-US" sz="2000" dirty="0"/>
                  <a:t> mm</a:t>
                </a:r>
                <a:endParaRPr lang="en-GB" sz="20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1805" y="2827481"/>
                <a:ext cx="1601657" cy="400110"/>
              </a:xfrm>
              <a:prstGeom prst="rect">
                <a:avLst/>
              </a:prstGeom>
              <a:blipFill>
                <a:blip r:embed="rId5"/>
                <a:stretch>
                  <a:fillRect t="-7692" r="-3817" b="-292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56706" y="2814787"/>
                <a:ext cx="14452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=50</m:t>
                    </m:r>
                  </m:oMath>
                </a14:m>
                <a:r>
                  <a:rPr lang="en-US" sz="2000" dirty="0"/>
                  <a:t> mm</a:t>
                </a:r>
                <a:endParaRPr lang="en-GB" sz="20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706" y="2814787"/>
                <a:ext cx="1445267" cy="400110"/>
              </a:xfrm>
              <a:prstGeom prst="rect">
                <a:avLst/>
              </a:prstGeom>
              <a:blipFill>
                <a:blip r:embed="rId6"/>
                <a:stretch>
                  <a:fillRect t="-7692" r="-4641" b="-292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Connector 27"/>
          <p:cNvCxnSpPr>
            <a:cxnSpLocks/>
          </p:cNvCxnSpPr>
          <p:nvPr/>
        </p:nvCxnSpPr>
        <p:spPr>
          <a:xfrm flipV="1">
            <a:off x="943855" y="2539706"/>
            <a:ext cx="0" cy="1865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cxnSpLocks/>
          </p:cNvCxnSpPr>
          <p:nvPr/>
        </p:nvCxnSpPr>
        <p:spPr>
          <a:xfrm flipH="1" flipV="1">
            <a:off x="475958" y="2540247"/>
            <a:ext cx="1" cy="4880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</p:cNvCxnSpPr>
          <p:nvPr/>
        </p:nvCxnSpPr>
        <p:spPr>
          <a:xfrm flipV="1">
            <a:off x="8515350" y="3494453"/>
            <a:ext cx="0" cy="4831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96430" y="5227320"/>
            <a:ext cx="3400290" cy="120032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dirty="0"/>
              <a:t>Axisymmetric structure</a:t>
            </a:r>
          </a:p>
          <a:p>
            <a:pPr algn="ctr"/>
            <a:r>
              <a:rPr lang="en-US" sz="2400" dirty="0"/>
              <a:t>+</a:t>
            </a:r>
          </a:p>
          <a:p>
            <a:pPr algn="ctr"/>
            <a:r>
              <a:rPr lang="en-US" sz="2400" dirty="0"/>
              <a:t>Gaussian bunch</a:t>
            </a:r>
            <a:endParaRPr lang="en-GB" sz="2400" dirty="0"/>
          </a:p>
        </p:txBody>
      </p:sp>
      <p:cxnSp>
        <p:nvCxnSpPr>
          <p:cNvPr id="23" name="Straight Arrow Connector 22"/>
          <p:cNvCxnSpPr>
            <a:cxnSpLocks/>
            <a:stCxn id="22" idx="3"/>
            <a:endCxn id="26" idx="1"/>
          </p:cNvCxnSpPr>
          <p:nvPr/>
        </p:nvCxnSpPr>
        <p:spPr>
          <a:xfrm flipV="1">
            <a:off x="3596720" y="5827484"/>
            <a:ext cx="63592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232640" y="5596651"/>
            <a:ext cx="2210670" cy="461665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/>
              <a:t>Wake potential</a:t>
            </a:r>
            <a:endParaRPr lang="en-GB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7137274" y="5596650"/>
            <a:ext cx="1709121" cy="461665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Impedance</a:t>
            </a:r>
            <a:endParaRPr lang="en-GB" sz="2400" dirty="0"/>
          </a:p>
        </p:txBody>
      </p:sp>
      <p:cxnSp>
        <p:nvCxnSpPr>
          <p:cNvPr id="31" name="Straight Arrow Connector 30"/>
          <p:cNvCxnSpPr>
            <a:cxnSpLocks/>
            <a:stCxn id="26" idx="3"/>
            <a:endCxn id="30" idx="1"/>
          </p:cNvCxnSpPr>
          <p:nvPr/>
        </p:nvCxnSpPr>
        <p:spPr>
          <a:xfrm flipV="1">
            <a:off x="6443310" y="5827483"/>
            <a:ext cx="69396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1802172" y="4513388"/>
            <a:ext cx="56423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Impedance calculation using ABCI</a:t>
            </a:r>
            <a:endParaRPr lang="pl-PL" sz="2800" dirty="0"/>
          </a:p>
        </p:txBody>
      </p:sp>
      <p:sp>
        <p:nvSpPr>
          <p:cNvPr id="36" name="Rectangle 35"/>
          <p:cNvSpPr/>
          <p:nvPr/>
        </p:nvSpPr>
        <p:spPr>
          <a:xfrm>
            <a:off x="1171102" y="1444545"/>
            <a:ext cx="6904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400 MHz LHC cavities with modified shape (input from R. Calaga)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5427788" y="1918564"/>
            <a:ext cx="0" cy="2639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137274" y="1918563"/>
            <a:ext cx="0" cy="2639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9911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051" y="2015582"/>
            <a:ext cx="6341811" cy="39319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2226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Single-cell cavity impedance </a:t>
            </a:r>
            <a:endParaRPr lang="pl-PL" dirty="0"/>
          </a:p>
        </p:txBody>
      </p:sp>
      <p:sp>
        <p:nvSpPr>
          <p:cNvPr id="8" name="TextBox 7"/>
          <p:cNvSpPr txBox="1"/>
          <p:nvPr/>
        </p:nvSpPr>
        <p:spPr>
          <a:xfrm>
            <a:off x="3723808" y="2517714"/>
            <a:ext cx="16530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“Continuous”</a:t>
            </a:r>
            <a:br>
              <a:rPr lang="en-US" sz="2000" dirty="0"/>
            </a:br>
            <a:r>
              <a:rPr lang="en-US" sz="2000" dirty="0"/>
              <a:t>spectrum</a:t>
            </a:r>
            <a:endParaRPr lang="pl-PL" sz="20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839134" y="3259034"/>
            <a:ext cx="5064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36895-3B1C-4E97-A886-007F11C2AA53}" type="slidenum">
              <a:rPr lang="en-GB" smtClean="0"/>
              <a:t>6</a:t>
            </a:fld>
            <a:endParaRPr lang="en-GB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823894" y="1859280"/>
            <a:ext cx="0" cy="243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897345" y="1446881"/>
            <a:ext cx="2143728" cy="40011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Cut-off frequency</a:t>
            </a:r>
            <a:endParaRPr lang="en-GB" sz="2000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3171619" y="2438251"/>
            <a:ext cx="78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HOM</a:t>
            </a:r>
            <a:endParaRPr lang="en-GB" sz="2000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1772408" y="3192537"/>
            <a:ext cx="2393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Fundamental mode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33319" y="5865114"/>
                <a:ext cx="8033994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HOM parameters: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69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GB" sz="2000" dirty="0"/>
                  <a:t> MHz,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≈10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GB" sz="2000" dirty="0"/>
                  <a:t> (CST EMS simulations)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Only one mode below cut-off frequency can affect power losses</a:t>
                </a:r>
                <a:endParaRPr lang="en-GB" sz="20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19" y="5865114"/>
                <a:ext cx="8033994" cy="707886"/>
              </a:xfrm>
              <a:prstGeom prst="rect">
                <a:avLst/>
              </a:prstGeom>
              <a:blipFill>
                <a:blip r:embed="rId3"/>
                <a:stretch>
                  <a:fillRect l="-759" t="-3448" b="-155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/>
          <p:cNvCxnSpPr/>
          <p:nvPr/>
        </p:nvCxnSpPr>
        <p:spPr>
          <a:xfrm flipH="1">
            <a:off x="5376826" y="2015582"/>
            <a:ext cx="360950" cy="622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829300" y="2015582"/>
            <a:ext cx="444500" cy="622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568727" y="1376733"/>
                <a:ext cx="2492990" cy="646331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1/e – decrease of the </a:t>
                </a:r>
              </a:p>
              <a:p>
                <a:r>
                  <a:rPr lang="en-US" dirty="0"/>
                  <a:t>beam spectrum,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8727" y="1376733"/>
                <a:ext cx="2492990" cy="646331"/>
              </a:xfrm>
              <a:prstGeom prst="rect">
                <a:avLst/>
              </a:prstGeom>
              <a:blipFill>
                <a:blip r:embed="rId4"/>
                <a:stretch>
                  <a:fillRect l="-1951" t="-5607" b="-13084"/>
                </a:stretch>
              </a:blipFill>
              <a:ln w="31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 rot="16200000">
            <a:off x="4510073" y="3297055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New (in collisions)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5484677" y="3324351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Old (in collisions)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2302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2226"/>
            <a:ext cx="7886700" cy="1325563"/>
          </a:xfrm>
        </p:spPr>
        <p:txBody>
          <a:bodyPr/>
          <a:lstStyle/>
          <a:p>
            <a:pPr algn="ctr"/>
            <a:r>
              <a:rPr lang="en-GB" dirty="0"/>
              <a:t>Beam spectrum for different filling schemes</a:t>
            </a:r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378" y="1708291"/>
            <a:ext cx="4572000" cy="38790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511592" y="4805077"/>
                <a:ext cx="2547492" cy="5638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Abort gap,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gap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1592" y="4805077"/>
                <a:ext cx="2547492" cy="563872"/>
              </a:xfrm>
              <a:prstGeom prst="rect">
                <a:avLst/>
              </a:prstGeom>
              <a:blipFill>
                <a:blip r:embed="rId3"/>
                <a:stretch>
                  <a:fillRect l="-4785" t="-11828" b="-204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3821366" y="3031228"/>
            <a:ext cx="21836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Bunch trains</a:t>
            </a:r>
            <a:endParaRPr lang="en-GB" sz="2800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862378" y="2115531"/>
            <a:ext cx="542130" cy="9156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4135266" y="2299085"/>
            <a:ext cx="727112" cy="7321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261382" y="2037474"/>
                <a:ext cx="288681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Train spacing,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</a:rPr>
                          <m:t>tt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382" y="2037474"/>
                <a:ext cx="2886816" cy="523220"/>
              </a:xfrm>
              <a:prstGeom prst="rect">
                <a:avLst/>
              </a:prstGeom>
              <a:blipFill>
                <a:blip r:embed="rId4"/>
                <a:stretch>
                  <a:fillRect l="-4440" t="-11628" b="-313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546762" y="5445149"/>
                <a:ext cx="6452985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Spectrum is dominated by: </a:t>
                </a:r>
              </a:p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1/</m:t>
                    </m:r>
                    <m:sSub>
                      <m:sSubPr>
                        <m:ctrlPr>
                          <a:rPr lang="en-US" sz="2400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err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i="0" dirty="0" err="1" smtClean="0">
                            <a:latin typeface="Cambria Math" panose="02040503050406030204" pitchFamily="18" charset="0"/>
                          </a:rPr>
                          <m:t>bb</m:t>
                        </m:r>
                      </m:sub>
                    </m:sSub>
                  </m:oMath>
                </a14:m>
                <a:r>
                  <a:rPr lang="en-US" sz="2400" dirty="0"/>
                  <a:t> lines (always present)</a:t>
                </a:r>
              </a:p>
              <a:p>
                <a:r>
                  <a:rPr lang="en-US" sz="2400" dirty="0"/>
                  <a:t>+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1/</m:t>
                    </m:r>
                    <m:sSub>
                      <m:sSubPr>
                        <m:ctrlPr>
                          <a:rPr lang="en-US" sz="2400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err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i="0" dirty="0" err="1" smtClean="0">
                            <a:latin typeface="Cambria Math" panose="02040503050406030204" pitchFamily="18" charset="0"/>
                          </a:rPr>
                          <m:t>tt</m:t>
                        </m:r>
                      </m:sub>
                    </m:sSub>
                  </m:oMath>
                </a14:m>
                <a:r>
                  <a:rPr lang="en-US" sz="2400" dirty="0"/>
                  <a:t> lines (depending on number of trains)</a:t>
                </a:r>
                <a:endParaRPr lang="en-GB" sz="24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762" y="5445149"/>
                <a:ext cx="6452985" cy="1200329"/>
              </a:xfrm>
              <a:prstGeom prst="rect">
                <a:avLst/>
              </a:prstGeom>
              <a:blipFill>
                <a:blip r:embed="rId5"/>
                <a:stretch>
                  <a:fillRect l="-1512" t="-3553" b="-111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245398" y="4047217"/>
                <a:ext cx="321754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Bunch spacing,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bb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398" y="4047217"/>
                <a:ext cx="3217547" cy="523220"/>
              </a:xfrm>
              <a:prstGeom prst="rect">
                <a:avLst/>
              </a:prstGeom>
              <a:blipFill>
                <a:blip r:embed="rId6"/>
                <a:stretch>
                  <a:fillRect l="-3788" t="-12791" b="-313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/>
          <p:cNvCxnSpPr>
            <a:stCxn id="39" idx="0"/>
          </p:cNvCxnSpPr>
          <p:nvPr/>
        </p:nvCxnSpPr>
        <p:spPr>
          <a:xfrm flipV="1">
            <a:off x="1854172" y="3647803"/>
            <a:ext cx="1511328" cy="3994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Slide Number Placeholder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8038-CA46-43D2-A98B-214BA842C86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959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11785"/>
            <a:ext cx="4572000" cy="32597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226"/>
            <a:ext cx="9144000" cy="1325563"/>
          </a:xfrm>
        </p:spPr>
        <p:txBody>
          <a:bodyPr/>
          <a:lstStyle/>
          <a:p>
            <a:pPr algn="ctr"/>
            <a:r>
              <a:rPr lang="en-US" dirty="0"/>
              <a:t>Power loss above cut-off frequency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DDB3C-7DB7-44A7-8BD9-C3771D32A661}" type="slidenum">
              <a:rPr lang="en-GB" smtClean="0"/>
              <a:t>8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72387" y="5875120"/>
            <a:ext cx="89867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Power loss is moderate for the present cavity design for bunches in collisions </a:t>
            </a:r>
          </a:p>
          <a:p>
            <a:r>
              <a:rPr lang="en-US" sz="2000" dirty="0"/>
              <a:t>There is a weak dependence on train spacing</a:t>
            </a:r>
            <a:r>
              <a:rPr lang="en-GB" sz="2000" dirty="0"/>
              <a:t> and bunch spacing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924602" y="3694451"/>
            <a:ext cx="3422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Old parameters + collisions on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35887" y="1398589"/>
            <a:ext cx="87938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Constant parameters: </a:t>
            </a:r>
            <a:r>
              <a:rPr lang="en-US" dirty="0"/>
              <a:t>total current ≤ 1.4 A, abort gap length, bunch population </a:t>
            </a:r>
          </a:p>
          <a:p>
            <a:r>
              <a:rPr lang="en-US" b="1" dirty="0"/>
              <a:t>Variable parameters: </a:t>
            </a:r>
            <a:r>
              <a:rPr lang="en-US" dirty="0"/>
              <a:t>number of bunches in the train, number of trains, train spacing</a:t>
            </a:r>
            <a:endParaRPr lang="en-GB" dirty="0"/>
          </a:p>
        </p:txBody>
      </p:sp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431" y="2211785"/>
            <a:ext cx="4329269" cy="3264408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H="1">
            <a:off x="5397500" y="4063783"/>
            <a:ext cx="330200" cy="2542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384800" y="4063783"/>
            <a:ext cx="342900" cy="6606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280660" y="3694451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Old parameters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2239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25563"/>
          </a:xfrm>
        </p:spPr>
        <p:txBody>
          <a:bodyPr/>
          <a:lstStyle/>
          <a:p>
            <a:pPr algn="ctr"/>
            <a:r>
              <a:rPr lang="en-US" dirty="0"/>
              <a:t>Impedance below 3 GHz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38038-CA46-43D2-A98B-214BA842C866}" type="slidenum">
              <a:rPr lang="en-GB" smtClean="0"/>
              <a:t>9</a:t>
            </a:fld>
            <a:endParaRPr lang="en-GB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6663"/>
            <a:ext cx="4572000" cy="3293958"/>
          </a:xfrm>
          <a:prstGeom prst="rect">
            <a:avLst/>
          </a:prstGeo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36663"/>
            <a:ext cx="4572000" cy="33231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5506913" y="4523628"/>
                <a:ext cx="3307316" cy="8392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𝜅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num>
                                        <m:den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𝑄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sup>
                          </m:sSup>
                        </m:e>
                      </m:nary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6913" y="4523628"/>
                <a:ext cx="3307316" cy="8392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4406900" y="4713598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CST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71450" y="4510928"/>
            <a:ext cx="4400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Four single-cell cavity displaced by 3</a:t>
            </a:r>
            <a:r>
              <a:rPr lang="el-GR" dirty="0"/>
              <a:t>λ</a:t>
            </a:r>
            <a:r>
              <a:rPr lang="en-US" dirty="0"/>
              <a:t>/2 + 3 m long tapers from 15 cm to 5 cm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71450" y="5723329"/>
            <a:ext cx="90911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There are still a few modes below cut-off frequency of the cavity with high </a:t>
            </a:r>
            <a:r>
              <a:rPr lang="en-US" sz="2000" i="1" dirty="0"/>
              <a:t>R/Q</a:t>
            </a:r>
            <a:r>
              <a:rPr lang="en-US" sz="2000" dirty="0"/>
              <a:t>.</a:t>
            </a:r>
          </a:p>
          <a:p>
            <a:r>
              <a:rPr lang="en-US" sz="2000" dirty="0"/>
              <a:t>Higher frequency HOMs have small </a:t>
            </a:r>
            <a:r>
              <a:rPr lang="en-US" sz="2000" i="1" dirty="0"/>
              <a:t>R/Q</a:t>
            </a:r>
            <a:r>
              <a:rPr lang="en-US" sz="2000" dirty="0"/>
              <a:t> values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1869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8350</TotalTime>
  <Words>1172</Words>
  <Application>Microsoft Office PowerPoint</Application>
  <PresentationFormat>On-screen Show (4:3)</PresentationFormat>
  <Paragraphs>197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Cambria Math</vt:lpstr>
      <vt:lpstr>NimbusRomNo9L-Regu</vt:lpstr>
      <vt:lpstr>Office Theme</vt:lpstr>
      <vt:lpstr>HOM power in RF cavities of FCC-ee rings  (old and new parameters)</vt:lpstr>
      <vt:lpstr>HOM power loss calculations</vt:lpstr>
      <vt:lpstr>Recap on the progress</vt:lpstr>
      <vt:lpstr>Parameters for Z machine</vt:lpstr>
      <vt:lpstr>LHC-like layout of cryomodule</vt:lpstr>
      <vt:lpstr>Single-cell cavity impedance </vt:lpstr>
      <vt:lpstr>Beam spectrum for different filling schemes</vt:lpstr>
      <vt:lpstr>Power loss above cut-off frequency</vt:lpstr>
      <vt:lpstr>Impedance below 3 GHz</vt:lpstr>
      <vt:lpstr>Power loss for HOM below cut-off frequency</vt:lpstr>
      <vt:lpstr>Shift of the resonant frequency</vt:lpstr>
      <vt:lpstr>Power losses for old parameters</vt:lpstr>
      <vt:lpstr>Power losses for new parameters</vt:lpstr>
      <vt:lpstr>More “general” case</vt:lpstr>
      <vt:lpstr>Summary of power loss for a single-cell cavity design for the Z machine</vt:lpstr>
      <vt:lpstr>Thank you for your attention!</vt:lpstr>
      <vt:lpstr>Contribution of tapers</vt:lpstr>
      <vt:lpstr>FCC-ee options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 Karpov</dc:creator>
  <cp:lastModifiedBy>Ivan Karpov</cp:lastModifiedBy>
  <cp:revision>34</cp:revision>
  <cp:lastPrinted>2017-09-27T07:07:14Z</cp:lastPrinted>
  <dcterms:created xsi:type="dcterms:W3CDTF">2017-09-21T13:16:05Z</dcterms:created>
  <dcterms:modified xsi:type="dcterms:W3CDTF">2017-09-27T09:28:45Z</dcterms:modified>
</cp:coreProperties>
</file>