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handoutMasterIdLst>
    <p:handoutMasterId r:id="rId45"/>
  </p:handoutMasterIdLst>
  <p:sldIdLst>
    <p:sldId id="313" r:id="rId2"/>
    <p:sldId id="349" r:id="rId3"/>
    <p:sldId id="387" r:id="rId4"/>
    <p:sldId id="388" r:id="rId5"/>
    <p:sldId id="389" r:id="rId6"/>
    <p:sldId id="390" r:id="rId7"/>
    <p:sldId id="392" r:id="rId8"/>
    <p:sldId id="395" r:id="rId9"/>
    <p:sldId id="396" r:id="rId10"/>
    <p:sldId id="397" r:id="rId11"/>
    <p:sldId id="398" r:id="rId12"/>
    <p:sldId id="404" r:id="rId13"/>
    <p:sldId id="403" r:id="rId14"/>
    <p:sldId id="400" r:id="rId15"/>
    <p:sldId id="405" r:id="rId16"/>
    <p:sldId id="406" r:id="rId17"/>
    <p:sldId id="401" r:id="rId18"/>
    <p:sldId id="410" r:id="rId19"/>
    <p:sldId id="408" r:id="rId20"/>
    <p:sldId id="409" r:id="rId21"/>
    <p:sldId id="393" r:id="rId22"/>
    <p:sldId id="411" r:id="rId23"/>
    <p:sldId id="356" r:id="rId24"/>
    <p:sldId id="357" r:id="rId25"/>
    <p:sldId id="358" r:id="rId26"/>
    <p:sldId id="412" r:id="rId27"/>
    <p:sldId id="414" r:id="rId28"/>
    <p:sldId id="413" r:id="rId29"/>
    <p:sldId id="419" r:id="rId30"/>
    <p:sldId id="418" r:id="rId31"/>
    <p:sldId id="421" r:id="rId32"/>
    <p:sldId id="420" r:id="rId33"/>
    <p:sldId id="416" r:id="rId34"/>
    <p:sldId id="417" r:id="rId35"/>
    <p:sldId id="415" r:id="rId36"/>
    <p:sldId id="360" r:id="rId37"/>
    <p:sldId id="362" r:id="rId38"/>
    <p:sldId id="363" r:id="rId39"/>
    <p:sldId id="377" r:id="rId40"/>
    <p:sldId id="378" r:id="rId41"/>
    <p:sldId id="369" r:id="rId42"/>
    <p:sldId id="37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9DFF"/>
    <a:srgbClr val="FFDB01"/>
    <a:srgbClr val="FDF103"/>
    <a:srgbClr val="FF9900"/>
    <a:srgbClr val="FDEB03"/>
    <a:srgbClr val="FFCC99"/>
    <a:srgbClr val="FF9933"/>
    <a:srgbClr val="008000"/>
    <a:srgbClr val="B1CC98"/>
    <a:srgbClr val="CED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4639" autoAdjust="0"/>
  </p:normalViewPr>
  <p:slideViewPr>
    <p:cSldViewPr snapToGrid="0" snapToObjects="1">
      <p:cViewPr varScale="1">
        <p:scale>
          <a:sx n="47" d="100"/>
          <a:sy n="47" d="100"/>
        </p:scale>
        <p:origin x="634" y="53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pPr/>
              <a:t>21.09.2017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pPr/>
              <a:t>21.09.2017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187700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564146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1796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37988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0435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81179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000107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646304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26261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12588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4765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484811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2936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021319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090503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36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66198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37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746882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38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09042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39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815939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40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847381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41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1689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42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6814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4925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26306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7488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16580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70899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6752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17296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3AD755B-7157-470A-B4BA-937DDFCFC9DF}" type="datetime3">
              <a:rPr lang="en-US" smtClean="0"/>
              <a:t>21 September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96287ADE-BF94-4315-BEF5-90A516AC2C6B}" type="datetime3">
              <a:rPr lang="en-US" smtClean="0"/>
              <a:t>21 September 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ABE82EA-AAFA-4166-9854-955A03E277E0}" type="datetime3">
              <a:rPr lang="en-US" smtClean="0"/>
              <a:t>21 September 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66969F3-CEE1-44D7-A77E-E955362D9F08}" type="datetime3">
              <a:rPr lang="en-US" smtClean="0"/>
              <a:t>21 September 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4009CAB-2AF2-4F5C-9DF4-4699A8CB1BE3}" type="datetime3">
              <a:rPr lang="en-US" smtClean="0"/>
              <a:t>21 September 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E60052C-E04C-418A-9BC3-238C7817C3E7}" type="datetime3">
              <a:rPr lang="en-US" smtClean="0"/>
              <a:t>21 September 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2CE48A8-9402-44F5-B770-71CEF39C48F0}" type="datetime3">
              <a:rPr lang="en-US" smtClean="0"/>
              <a:t>21 September 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F276AB3-2CC6-4499-A533-3994B83D041A}" type="datetime3">
              <a:rPr lang="en-US" smtClean="0"/>
              <a:t>21 September 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2458B99-48D9-41BD-8405-29E1AC35CCAD}" type="datetime3">
              <a:rPr lang="en-US" smtClean="0"/>
              <a:t>21 September 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10FC7E9-D1C5-44BB-888D-F9B6524DB3A2}" type="datetime3">
              <a:rPr lang="en-US" smtClean="0"/>
              <a:t>21 September 2017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B60918B-178D-4B2B-87D1-F4AC94DE6767}" type="datetime3">
              <a:rPr lang="en-US" smtClean="0"/>
              <a:t>21 September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4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tiff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Box 76"/>
          <p:cNvSpPr txBox="1"/>
          <p:nvPr/>
        </p:nvSpPr>
        <p:spPr>
          <a:xfrm>
            <a:off x="591782" y="3155528"/>
            <a:ext cx="64959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Outline</a:t>
            </a:r>
            <a:r>
              <a:rPr lang="en-GB" sz="2400" dirty="0" smtClean="0"/>
              <a:t>:</a:t>
            </a:r>
          </a:p>
          <a:p>
            <a:endParaRPr lang="en-GB" sz="12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Why to coat Q5R2 in YETS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The technology is mature enough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Schedule &amp; 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Risk assessment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Conclusions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0" y="423159"/>
            <a:ext cx="9144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a-C coatings beyond the ITs</a:t>
            </a:r>
          </a:p>
          <a:p>
            <a:pPr algn="ctr"/>
            <a:r>
              <a:rPr lang="en-GB" sz="4400" dirty="0" smtClean="0"/>
              <a:t>part 1: coat Q5R2 in YETS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9773" y="2230230"/>
            <a:ext cx="8924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P. Costa Pinto</a:t>
            </a:r>
            <a:r>
              <a:rPr lang="en-GB" dirty="0"/>
              <a:t> </a:t>
            </a:r>
            <a:r>
              <a:rPr lang="en-GB" dirty="0" smtClean="0"/>
              <a:t>on behalf of (TE-VSC)</a:t>
            </a:r>
          </a:p>
          <a:p>
            <a:pPr algn="ctr"/>
            <a:r>
              <a:rPr lang="en-GB" dirty="0" smtClean="0"/>
              <a:t>With contributions from B. Di </a:t>
            </a:r>
            <a:r>
              <a:rPr lang="en-GB" dirty="0" err="1" smtClean="0"/>
              <a:t>Girolamo</a:t>
            </a:r>
            <a:r>
              <a:rPr lang="en-GB" dirty="0" smtClean="0"/>
              <a:t> (ATS-DO), G. </a:t>
            </a:r>
            <a:r>
              <a:rPr lang="en-GB" dirty="0" err="1" smtClean="0"/>
              <a:t>Ferlin</a:t>
            </a:r>
            <a:r>
              <a:rPr lang="en-GB" dirty="0" smtClean="0"/>
              <a:t> and S. </a:t>
            </a:r>
            <a:r>
              <a:rPr lang="en-GB" dirty="0" err="1" smtClean="0"/>
              <a:t>Claudet</a:t>
            </a:r>
            <a:r>
              <a:rPr lang="en-GB" dirty="0"/>
              <a:t> </a:t>
            </a:r>
            <a:r>
              <a:rPr lang="en-GB" dirty="0" smtClean="0"/>
              <a:t>(TE-CRG</a:t>
            </a:r>
            <a:r>
              <a:rPr lang="en-GB" dirty="0" smtClean="0"/>
              <a:t>) </a:t>
            </a:r>
            <a:r>
              <a:rPr lang="en-GB" dirty="0" smtClean="0"/>
              <a:t>S. Le </a:t>
            </a:r>
            <a:r>
              <a:rPr lang="en-GB" dirty="0" err="1"/>
              <a:t>N</a:t>
            </a:r>
            <a:r>
              <a:rPr lang="en-GB" dirty="0" err="1" smtClean="0"/>
              <a:t>aour</a:t>
            </a:r>
            <a:r>
              <a:rPr lang="en-GB" dirty="0" smtClean="0"/>
              <a:t> (TE-MSC</a:t>
            </a:r>
            <a:r>
              <a:rPr lang="en-GB" dirty="0" smtClean="0"/>
              <a:t>) and C. </a:t>
            </a:r>
            <a:r>
              <a:rPr lang="en-GB" dirty="0" err="1" smtClean="0"/>
              <a:t>Adorisio</a:t>
            </a:r>
            <a:r>
              <a:rPr lang="en-GB" smtClean="0"/>
              <a:t> (HSE-RP)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7330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4. Schedule &amp; Resources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19544" y="990151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Planning &amp; resources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179644"/>
              </p:ext>
            </p:extLst>
          </p:nvPr>
        </p:nvGraphicFramePr>
        <p:xfrm>
          <a:off x="152400" y="2423634"/>
          <a:ext cx="8872724" cy="7416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w50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w51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w52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W5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W6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W10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w11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w12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616346"/>
              </p:ext>
            </p:extLst>
          </p:nvPr>
        </p:nvGraphicFramePr>
        <p:xfrm>
          <a:off x="152398" y="1525016"/>
          <a:ext cx="8872726" cy="370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39242"/>
                <a:gridCol w="73334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009007"/>
              </p:ext>
            </p:extLst>
          </p:nvPr>
        </p:nvGraphicFramePr>
        <p:xfrm>
          <a:off x="152400" y="1952526"/>
          <a:ext cx="88727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4144"/>
                <a:gridCol w="2697480"/>
                <a:gridCol w="2075688"/>
                <a:gridCol w="21854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Dec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Jan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Feb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March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763396" y="3164059"/>
            <a:ext cx="1923828" cy="615553"/>
          </a:xfrm>
          <a:prstGeom prst="rect">
            <a:avLst/>
          </a:prstGeom>
          <a:gradFill>
            <a:gsLst>
              <a:gs pos="0">
                <a:schemeClr val="tx1">
                  <a:lumMod val="20000"/>
                  <a:lumOff val="80000"/>
                </a:schemeClr>
              </a:gs>
              <a:gs pos="100000">
                <a:srgbClr val="B1CC98"/>
              </a:gs>
            </a:gsLst>
            <a:lin ang="5400000" scaled="1"/>
          </a:gra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Warmup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CRG+VSC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687223" y="3164848"/>
            <a:ext cx="1261719" cy="615553"/>
          </a:xfrm>
          <a:prstGeom prst="rect">
            <a:avLst/>
          </a:prstGeom>
          <a:solidFill>
            <a:srgbClr val="CEDFBF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Coating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VSC</a:t>
            </a:r>
          </a:p>
        </p:txBody>
      </p:sp>
      <p:sp>
        <p:nvSpPr>
          <p:cNvPr id="56" name="TextBox 55"/>
          <p:cNvSpPr txBox="1"/>
          <p:nvPr/>
        </p:nvSpPr>
        <p:spPr>
          <a:xfrm rot="16200000">
            <a:off x="-385156" y="3697768"/>
            <a:ext cx="1681550" cy="61555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remove He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CRG</a:t>
            </a:r>
          </a:p>
        </p:txBody>
      </p:sp>
      <p:sp>
        <p:nvSpPr>
          <p:cNvPr id="57" name="TextBox 56"/>
          <p:cNvSpPr txBox="1"/>
          <p:nvPr/>
        </p:nvSpPr>
        <p:spPr>
          <a:xfrm rot="16200000">
            <a:off x="3610696" y="3499827"/>
            <a:ext cx="1287090" cy="615553"/>
          </a:xfrm>
          <a:prstGeom prst="rect">
            <a:avLst/>
          </a:prstGeom>
          <a:solidFill>
            <a:srgbClr val="CEDFBF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Pump Mag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VSC</a:t>
            </a:r>
          </a:p>
        </p:txBody>
      </p:sp>
      <p:sp>
        <p:nvSpPr>
          <p:cNvPr id="58" name="TextBox 57"/>
          <p:cNvSpPr txBox="1"/>
          <p:nvPr/>
        </p:nvSpPr>
        <p:spPr>
          <a:xfrm rot="16200000">
            <a:off x="3661306" y="4067373"/>
            <a:ext cx="2423668" cy="61555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cool coated Mag</a:t>
            </a:r>
            <a:r>
              <a:rPr lang="en-GB" sz="17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20K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CRG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3410797" y="4965933"/>
            <a:ext cx="1691352" cy="61555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cool sector 20K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CRG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184262" y="3164166"/>
            <a:ext cx="1362842" cy="61555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cool all 1.9K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CRG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5473770" y="4237499"/>
            <a:ext cx="2423668" cy="276999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ELQA</a:t>
            </a:r>
          </a:p>
        </p:txBody>
      </p:sp>
      <p:sp>
        <p:nvSpPr>
          <p:cNvPr id="62" name="TextBox 61"/>
          <p:cNvSpPr txBox="1"/>
          <p:nvPr/>
        </p:nvSpPr>
        <p:spPr>
          <a:xfrm rot="16200000">
            <a:off x="7486109" y="4067373"/>
            <a:ext cx="2423668" cy="615553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bg1"/>
                </a:solidFill>
              </a:rPr>
              <a:t>Start hardware commissioning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66602" y="5045657"/>
            <a:ext cx="1710726" cy="92333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Working</a:t>
            </a:r>
          </a:p>
          <a:p>
            <a:pPr algn="ctr"/>
            <a:r>
              <a:rPr lang="en-GB" dirty="0" smtClean="0"/>
              <a:t>during</a:t>
            </a:r>
          </a:p>
          <a:p>
            <a:pPr algn="ctr"/>
            <a:r>
              <a:rPr lang="en-GB" dirty="0" smtClean="0"/>
              <a:t>Annual closure</a:t>
            </a:r>
            <a:endParaRPr lang="en-GB" dirty="0"/>
          </a:p>
        </p:txBody>
      </p:sp>
      <p:cxnSp>
        <p:nvCxnSpPr>
          <p:cNvPr id="64" name="Elbow Connector 63"/>
          <p:cNvCxnSpPr>
            <a:stCxn id="63" idx="0"/>
            <a:endCxn id="54" idx="2"/>
          </p:cNvCxnSpPr>
          <p:nvPr/>
        </p:nvCxnSpPr>
        <p:spPr>
          <a:xfrm rot="5400000" flipH="1" flipV="1">
            <a:off x="1090615" y="4410963"/>
            <a:ext cx="1266045" cy="3345"/>
          </a:xfrm>
          <a:prstGeom prst="bentConnector3">
            <a:avLst>
              <a:gd name="adj1" fmla="val 50000"/>
            </a:avLst>
          </a:prstGeom>
          <a:ln w="7620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088152" y="3909555"/>
            <a:ext cx="2914341" cy="230832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8000"/>
                </a:solidFill>
              </a:rPr>
              <a:t>CRG &amp; VSC can ensure the required manpower</a:t>
            </a:r>
          </a:p>
        </p:txBody>
      </p:sp>
    </p:spTree>
    <p:extLst>
      <p:ext uri="{BB962C8B-B14F-4D97-AF65-F5344CB8AC3E}">
        <p14:creationId xmlns:p14="http://schemas.microsoft.com/office/powerpoint/2010/main" val="32024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5. Risk assessment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9773" y="1203443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Bad SEY (&gt;1.2): the coating will condition faster than the Cu surface.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647" t="16446" r="-44"/>
          <a:stretch/>
        </p:blipFill>
        <p:spPr>
          <a:xfrm>
            <a:off x="2416962" y="2157550"/>
            <a:ext cx="4364838" cy="40391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19321" y="2456351"/>
            <a:ext cx="123303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9933"/>
                </a:solidFill>
              </a:rPr>
              <a:t>V. </a:t>
            </a:r>
            <a:r>
              <a:rPr lang="en-GB" sz="1200" dirty="0" err="1" smtClean="0">
                <a:solidFill>
                  <a:srgbClr val="FF9933"/>
                </a:solidFill>
              </a:rPr>
              <a:t>Baglin</a:t>
            </a:r>
            <a:endParaRPr lang="en-GB" sz="1200" dirty="0" smtClean="0">
              <a:solidFill>
                <a:srgbClr val="FF9933"/>
              </a:solidFill>
            </a:endParaRPr>
          </a:p>
          <a:p>
            <a:r>
              <a:rPr lang="en-GB" sz="1200" dirty="0" smtClean="0">
                <a:solidFill>
                  <a:srgbClr val="FF9933"/>
                </a:solidFill>
              </a:rPr>
              <a:t>LHC report 471</a:t>
            </a:r>
          </a:p>
          <a:p>
            <a:r>
              <a:rPr lang="en-GB" sz="1200" dirty="0" smtClean="0">
                <a:solidFill>
                  <a:srgbClr val="FF9933"/>
                </a:solidFill>
              </a:rPr>
              <a:t>CERN 2001</a:t>
            </a:r>
            <a:endParaRPr lang="en-GB" sz="1200" dirty="0">
              <a:solidFill>
                <a:srgbClr val="FF9933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289450" y="3666219"/>
            <a:ext cx="106311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DB01"/>
                </a:solidFill>
              </a:rPr>
              <a:t>R. </a:t>
            </a:r>
            <a:r>
              <a:rPr lang="en-GB" sz="1200" dirty="0" err="1" smtClean="0">
                <a:solidFill>
                  <a:srgbClr val="FFDB01"/>
                </a:solidFill>
              </a:rPr>
              <a:t>Larciprete</a:t>
            </a:r>
            <a:endParaRPr lang="en-GB" sz="1200" dirty="0" smtClean="0">
              <a:solidFill>
                <a:srgbClr val="FFDB01"/>
              </a:solidFill>
            </a:endParaRPr>
          </a:p>
          <a:p>
            <a:r>
              <a:rPr lang="en-GB" sz="1200" dirty="0" smtClean="0">
                <a:solidFill>
                  <a:srgbClr val="FFDB01"/>
                </a:solidFill>
              </a:rPr>
              <a:t>ECLOUD12</a:t>
            </a:r>
          </a:p>
          <a:p>
            <a:r>
              <a:rPr lang="en-GB" sz="1200" dirty="0" smtClean="0">
                <a:solidFill>
                  <a:srgbClr val="FFDB01"/>
                </a:solidFill>
              </a:rPr>
              <a:t>2012</a:t>
            </a:r>
            <a:endParaRPr lang="en-GB" sz="1200" dirty="0">
              <a:solidFill>
                <a:srgbClr val="FFDB0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579010" y="4914115"/>
            <a:ext cx="8931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“bad SEY”</a:t>
            </a:r>
          </a:p>
          <a:p>
            <a:pPr algn="ctr"/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-C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258593" y="4607138"/>
            <a:ext cx="4930333" cy="354092"/>
            <a:chOff x="3258593" y="4607138"/>
            <a:chExt cx="4930333" cy="354092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258593" y="4961230"/>
              <a:ext cx="3410063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444538" y="4607138"/>
              <a:ext cx="17443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Threshold for the IT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003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9" grpId="0" animBg="1"/>
      <p:bldP spid="76" grpId="0" animBg="1"/>
      <p:bldP spid="7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5. Risk assessment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9773" y="1203443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Bad SEY (&gt;1.2): the coating will condition faster than the Cu surface.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9773" y="2219468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Real size deployment on a BS already exposed to the beam is scheduled for October 2017 (MB1007).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9773" y="3173575"/>
            <a:ext cx="8696875" cy="2847018"/>
            <a:chOff x="109773" y="3173575"/>
            <a:chExt cx="8696875" cy="2847018"/>
          </a:xfrm>
        </p:grpSpPr>
        <p:grpSp>
          <p:nvGrpSpPr>
            <p:cNvPr id="68" name="Group 67"/>
            <p:cNvGrpSpPr/>
            <p:nvPr/>
          </p:nvGrpSpPr>
          <p:grpSpPr>
            <a:xfrm>
              <a:off x="3221673" y="3173575"/>
              <a:ext cx="5584975" cy="2847018"/>
              <a:chOff x="2116630" y="4527726"/>
              <a:chExt cx="4910736" cy="2283731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16630" y="4527726"/>
                <a:ext cx="4910736" cy="2283731"/>
              </a:xfrm>
              <a:prstGeom prst="rect">
                <a:avLst/>
              </a:prstGeom>
            </p:spPr>
          </p:pic>
          <p:sp>
            <p:nvSpPr>
              <p:cNvPr id="70" name="TextBox 69"/>
              <p:cNvSpPr txBox="1"/>
              <p:nvPr/>
            </p:nvSpPr>
            <p:spPr>
              <a:xfrm rot="18656027">
                <a:off x="5860205" y="4995412"/>
                <a:ext cx="605891" cy="2435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MB1007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109773" y="3727974"/>
              <a:ext cx="2884322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 smtClean="0"/>
                <a:t>removed from LHC in LS1 and kept in air since then.</a:t>
              </a:r>
              <a:endParaRPr lang="en-GB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1051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5. Risk assessment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9773" y="1203443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Bad SEY (&gt;1.2): the coating will condition faster than the Cu surface.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9773" y="2219468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Real size deployment on a BS already exposed to the beam is scheduled for October 2017 (MB1007).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9773" y="3235493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21 days for warming up to be confirmed.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9773" y="3820631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No concerns with the RF fingers.</a:t>
            </a:r>
          </a:p>
        </p:txBody>
      </p:sp>
    </p:spTree>
    <p:extLst>
      <p:ext uri="{BB962C8B-B14F-4D97-AF65-F5344CB8AC3E}">
        <p14:creationId xmlns:p14="http://schemas.microsoft.com/office/powerpoint/2010/main" val="115596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-3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6. Conclusions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9773" y="1203443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To coat Q5R2 is an important stepping stone to go for the Triplets. </a:t>
            </a:r>
            <a:r>
              <a:rPr lang="en-GB" sz="2800" smtClean="0"/>
              <a:t>(Do </a:t>
            </a:r>
            <a:r>
              <a:rPr lang="en-GB" sz="2800" dirty="0" smtClean="0"/>
              <a:t>it in 1 before </a:t>
            </a:r>
            <a:r>
              <a:rPr lang="en-GB" sz="2800" smtClean="0"/>
              <a:t>going for 20)</a:t>
            </a:r>
            <a:endParaRPr lang="en-GB" sz="28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109773" y="2342754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YETS 2018 is the last opportunity before LS2.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9769" y="3051178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technology is mature enough.</a:t>
            </a:r>
            <a:endParaRPr lang="en-GB" sz="2800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9770" y="3759602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Mandatory tests before going to the tunnel: coat &amp; test MB1007 and verify warmup in 21 days.</a:t>
            </a:r>
            <a:endParaRPr lang="en-GB" sz="2800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9773" y="5314375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Still hard work ahead but we’re confident.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53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-3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6. Conclusions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243" y="1341131"/>
            <a:ext cx="4515258" cy="37589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9773" y="5314375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Still hard work ahead but we’re confident.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87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-3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6. Conclusions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9773" y="1203443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To coat Q5R2 is an important stepping stone to go for the Triplets. </a:t>
            </a:r>
            <a:r>
              <a:rPr lang="en-GB" sz="2800" smtClean="0"/>
              <a:t>(Do </a:t>
            </a:r>
            <a:r>
              <a:rPr lang="en-GB" sz="2800" dirty="0" smtClean="0"/>
              <a:t>it in 1 before </a:t>
            </a:r>
            <a:r>
              <a:rPr lang="en-GB" sz="2800" smtClean="0"/>
              <a:t>going for 20)</a:t>
            </a:r>
            <a:endParaRPr lang="en-GB" sz="28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109773" y="2342754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YETS 2018 is the last opportunity before LS2.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9769" y="3051178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technology is mature enough.</a:t>
            </a:r>
            <a:endParaRPr lang="en-GB" sz="2800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9770" y="3759602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Mandatory tests before going to the tunnel: coat &amp; test MB1007 and verify warmup in 21 days.</a:t>
            </a:r>
            <a:endParaRPr lang="en-GB" sz="2800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9773" y="5314375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Still hard work ahead but we’re confident.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52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2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6200" y="2827448"/>
            <a:ext cx="88008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Resistance to radiation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72582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3. The technology is mature enough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19544" y="990151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Resistance to radiation &amp; adhesion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9543" y="1646348"/>
            <a:ext cx="892445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Doses calculated by F. </a:t>
            </a:r>
            <a:r>
              <a:rPr lang="en-GB" sz="2800" dirty="0" err="1" smtClean="0"/>
              <a:t>Cerutti</a:t>
            </a:r>
            <a:r>
              <a:rPr lang="en-GB" sz="2800" dirty="0" smtClean="0"/>
              <a:t> (whole life of </a:t>
            </a:r>
            <a:r>
              <a:rPr lang="en-GB" sz="2800" dirty="0" err="1" smtClean="0"/>
              <a:t>HiLumi</a:t>
            </a:r>
            <a:r>
              <a:rPr lang="en-GB" sz="2800" dirty="0" smtClean="0"/>
              <a:t>):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1 </a:t>
            </a:r>
            <a:r>
              <a:rPr lang="en-GB" sz="2400" dirty="0" err="1" smtClean="0"/>
              <a:t>GGy</a:t>
            </a:r>
            <a:r>
              <a:rPr lang="en-GB" sz="2400" dirty="0" smtClean="0"/>
              <a:t> for triplets in IP1 and IP5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1</a:t>
            </a:r>
            <a:r>
              <a:rPr lang="en-GB" sz="2400" dirty="0" smtClean="0"/>
              <a:t>00 </a:t>
            </a:r>
            <a:r>
              <a:rPr lang="en-GB" sz="2400" dirty="0" err="1" smtClean="0"/>
              <a:t>MGy</a:t>
            </a:r>
            <a:r>
              <a:rPr lang="en-GB" sz="2400" dirty="0" smtClean="0"/>
              <a:t> for IP8 (and negligible for IP2)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57676" y="5158674"/>
            <a:ext cx="1571625" cy="697831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362462" y="4030686"/>
            <a:ext cx="2449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</a:t>
            </a:r>
            <a:r>
              <a:rPr lang="en-GB" sz="2000" dirty="0" smtClean="0"/>
              <a:t>-C coating for SPS</a:t>
            </a:r>
            <a:endParaRPr lang="fr-FR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2354972" y="4932804"/>
            <a:ext cx="2838325" cy="400110"/>
            <a:chOff x="2354972" y="4932804"/>
            <a:chExt cx="2838325" cy="400110"/>
          </a:xfrm>
        </p:grpSpPr>
        <p:cxnSp>
          <p:nvCxnSpPr>
            <p:cNvPr id="61" name="Straight Arrow Connector 60"/>
            <p:cNvCxnSpPr/>
            <p:nvPr/>
          </p:nvCxnSpPr>
          <p:spPr>
            <a:xfrm>
              <a:off x="2354972" y="5158674"/>
              <a:ext cx="914400" cy="0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3269372" y="4932804"/>
              <a:ext cx="19239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C / Cu oxidised</a:t>
              </a:r>
              <a:endParaRPr lang="fr-FR" sz="2000" dirty="0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657678" y="4733420"/>
            <a:ext cx="1571625" cy="404807"/>
          </a:xfrm>
          <a:prstGeom prst="rect">
            <a:avLst/>
          </a:prstGeom>
          <a:solidFill>
            <a:srgbClr val="2D9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 ~ 400nm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9542" y="2827676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At the time, a-C for LHC was not available =&gt; tests in SPS type a-C coating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19017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9" grpId="0"/>
      <p:bldP spid="57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1. Introduction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960" y="2052696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ITs for IP1 and IP5 have new design and the coating is integrated (deployed in the lab).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867" y="3220420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ITs for IP2 and IP8 have to be coated </a:t>
            </a:r>
            <a:r>
              <a:rPr lang="en-GB" sz="2800" i="1" dirty="0" smtClean="0"/>
              <a:t>in-situ</a:t>
            </a:r>
            <a:r>
              <a:rPr lang="en-GB" sz="2800" dirty="0" smtClean="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9773" y="884972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</a:t>
            </a:r>
            <a:r>
              <a:rPr lang="en-GB" sz="2800" dirty="0" smtClean="0"/>
              <a:t>-C coatings are in the </a:t>
            </a:r>
            <a:r>
              <a:rPr lang="en-GB" sz="2800" dirty="0" err="1" smtClean="0"/>
              <a:t>HiLumi</a:t>
            </a:r>
            <a:r>
              <a:rPr lang="en-GB" sz="2800" dirty="0" smtClean="0"/>
              <a:t> baseline to reduce heat load to the beam screens of the Inner Triplet magnets.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46" y="3957257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</a:t>
            </a:r>
            <a:r>
              <a:rPr lang="en-GB" sz="2800" i="1" dirty="0" smtClean="0"/>
              <a:t>in-situ</a:t>
            </a:r>
            <a:r>
              <a:rPr lang="en-GB" sz="2800" dirty="0" smtClean="0"/>
              <a:t> coating technology is mature to go in the tunnel.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053" y="5124980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VSC proposes to coat Q5R2 during YETS. (with CRG support)</a:t>
            </a:r>
          </a:p>
        </p:txBody>
      </p:sp>
    </p:spTree>
    <p:extLst>
      <p:ext uri="{BB962C8B-B14F-4D97-AF65-F5344CB8AC3E}">
        <p14:creationId xmlns:p14="http://schemas.microsoft.com/office/powerpoint/2010/main" val="125965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3. The technology is mature enough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19544" y="990151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Resistance to radiation &amp; adhesion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9543" y="1646348"/>
            <a:ext cx="892445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Doses calculated by F. </a:t>
            </a:r>
            <a:r>
              <a:rPr lang="en-GB" sz="2800" dirty="0" err="1" smtClean="0"/>
              <a:t>Cerutti</a:t>
            </a:r>
            <a:r>
              <a:rPr lang="en-GB" sz="2800" dirty="0" smtClean="0"/>
              <a:t> (whole life of </a:t>
            </a:r>
            <a:r>
              <a:rPr lang="en-GB" sz="2800" dirty="0" err="1" smtClean="0"/>
              <a:t>HiLumi</a:t>
            </a:r>
            <a:r>
              <a:rPr lang="en-GB" sz="2800" dirty="0" smtClean="0"/>
              <a:t>):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1 </a:t>
            </a:r>
            <a:r>
              <a:rPr lang="en-GB" sz="2400" dirty="0" err="1" smtClean="0"/>
              <a:t>GGy</a:t>
            </a:r>
            <a:r>
              <a:rPr lang="en-GB" sz="2400" dirty="0" smtClean="0"/>
              <a:t> for triplets in IP1 and IP5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100 </a:t>
            </a:r>
            <a:r>
              <a:rPr lang="en-GB" sz="2400" dirty="0" err="1"/>
              <a:t>MGy</a:t>
            </a:r>
            <a:r>
              <a:rPr lang="en-GB" sz="2400" dirty="0"/>
              <a:t> for IP8 (and negligible for IP2)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9542" y="2827676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At the time, a-C for LHC was not available =&gt; tests in SPS type a-C coating</a:t>
            </a:r>
            <a:endParaRPr lang="en-GB" sz="24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6837549" y="4560909"/>
            <a:ext cx="21966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1E5AAE"/>
                </a:solidFill>
              </a:rPr>
              <a:t>5 MPa = 50 </a:t>
            </a:r>
            <a:r>
              <a:rPr lang="en-US" sz="2000" dirty="0" err="1" smtClean="0">
                <a:solidFill>
                  <a:srgbClr val="1E5AAE"/>
                </a:solidFill>
              </a:rPr>
              <a:t>Kgf</a:t>
            </a:r>
            <a:r>
              <a:rPr lang="en-US" sz="2000" dirty="0" smtClean="0">
                <a:solidFill>
                  <a:srgbClr val="1E5AAE"/>
                </a:solidFill>
              </a:rPr>
              <a:t>/cm</a:t>
            </a:r>
            <a:r>
              <a:rPr lang="en-US" sz="2000" baseline="30000" dirty="0" smtClean="0">
                <a:solidFill>
                  <a:srgbClr val="1E5AAE"/>
                </a:solidFill>
              </a:rPr>
              <a:t>2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24534" y="3916078"/>
            <a:ext cx="6706046" cy="2173787"/>
            <a:chOff x="-914971" y="2952689"/>
            <a:chExt cx="7264224" cy="3128913"/>
          </a:xfrm>
        </p:grpSpPr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81764578"/>
                </p:ext>
              </p:extLst>
            </p:nvPr>
          </p:nvGraphicFramePr>
          <p:xfrm>
            <a:off x="-914971" y="2952689"/>
            <a:ext cx="7264224" cy="3128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1" name="KGPlot" r:id="rId4" imgW="12179160" imgH="5244840" progId="KGraph_Plot">
                    <p:embed/>
                  </p:oleObj>
                </mc:Choice>
                <mc:Fallback>
                  <p:oleObj name="KGPlot" r:id="rId4" imgW="12179160" imgH="5244840" progId="KGraph_Plo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-914971" y="2952689"/>
                          <a:ext cx="7264224" cy="31289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7" name="Group 16"/>
            <p:cNvGrpSpPr/>
            <p:nvPr/>
          </p:nvGrpSpPr>
          <p:grpSpPr>
            <a:xfrm>
              <a:off x="1821675" y="4713689"/>
              <a:ext cx="4306976" cy="1034512"/>
              <a:chOff x="1821675" y="4713689"/>
              <a:chExt cx="4306976" cy="1034512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1821675" y="4713689"/>
                <a:ext cx="8082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200 </a:t>
                </a:r>
                <a:r>
                  <a:rPr lang="en-GB" sz="1200" dirty="0" err="1" smtClean="0">
                    <a:solidFill>
                      <a:schemeClr val="accent6">
                        <a:lumMod val="50000"/>
                      </a:schemeClr>
                    </a:solidFill>
                  </a:rPr>
                  <a:t>MGy</a:t>
                </a:r>
                <a:endParaRPr lang="en-GB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854034" y="5471202"/>
                <a:ext cx="5870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1GGy</a:t>
                </a:r>
                <a:endParaRPr lang="en-GB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541631" y="5471201"/>
                <a:ext cx="5870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1GGy</a:t>
                </a:r>
                <a:endParaRPr lang="en-GB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23" name="Rectangle 22"/>
          <p:cNvSpPr/>
          <p:nvPr/>
        </p:nvSpPr>
        <p:spPr>
          <a:xfrm>
            <a:off x="3677557" y="5130296"/>
            <a:ext cx="88042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IP1 &amp; IP5</a:t>
            </a:r>
            <a:endParaRPr lang="en-US" sz="1200" baseline="30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151983" y="4027892"/>
            <a:ext cx="1303896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Test 1 @ TRAD</a:t>
            </a:r>
            <a:endParaRPr lang="en-US" sz="1200" baseline="30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695727" y="4803527"/>
            <a:ext cx="16952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Test 2 @</a:t>
            </a:r>
          </a:p>
          <a:p>
            <a:pPr algn="ctr"/>
            <a:r>
              <a:rPr lang="en-US" sz="1200" dirty="0" err="1" smtClean="0">
                <a:solidFill>
                  <a:schemeClr val="accent6">
                    <a:lumMod val="50000"/>
                  </a:schemeClr>
                </a:solidFill>
              </a:rPr>
              <a:t>Uni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accent6">
                    <a:lumMod val="50000"/>
                  </a:schemeClr>
                </a:solidFill>
              </a:rPr>
              <a:t>Padova</a:t>
            </a:r>
            <a:endParaRPr lang="en-US" sz="1200" baseline="30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28413" y="4233893"/>
            <a:ext cx="877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P8</a:t>
            </a:r>
            <a:endParaRPr lang="en-US" sz="1200" baseline="30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441244" y="3970049"/>
            <a:ext cx="2769533" cy="2065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30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 animBg="1"/>
      <p:bldP spid="24" grpId="0" animBg="1"/>
      <p:bldP spid="25" grpId="0"/>
      <p:bldP spid="26" grpId="0"/>
      <p:bldP spid="2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3. The technology is mature enough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19544" y="990151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Resistance to radiation &amp; adhesion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9543" y="1646348"/>
            <a:ext cx="892445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Doses calculated by F. </a:t>
            </a:r>
            <a:r>
              <a:rPr lang="en-GB" sz="2800" dirty="0" err="1" smtClean="0"/>
              <a:t>Cerutti</a:t>
            </a:r>
            <a:r>
              <a:rPr lang="en-GB" sz="2800" dirty="0" smtClean="0"/>
              <a:t> (whole life of </a:t>
            </a:r>
            <a:r>
              <a:rPr lang="en-GB" sz="2800" dirty="0" err="1" smtClean="0"/>
              <a:t>HiLumi</a:t>
            </a:r>
            <a:r>
              <a:rPr lang="en-GB" sz="2800" dirty="0" smtClean="0"/>
              <a:t>):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1 </a:t>
            </a:r>
            <a:r>
              <a:rPr lang="en-GB" sz="2400" dirty="0" err="1" smtClean="0"/>
              <a:t>GGy</a:t>
            </a:r>
            <a:r>
              <a:rPr lang="en-GB" sz="2400" dirty="0" smtClean="0"/>
              <a:t> for triplets in IP1 and IP5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100 </a:t>
            </a:r>
            <a:r>
              <a:rPr lang="en-GB" sz="2400" dirty="0" err="1"/>
              <a:t>MGy</a:t>
            </a:r>
            <a:r>
              <a:rPr lang="en-GB" sz="2400" dirty="0"/>
              <a:t> for IP8 (and negligible for IP2)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57676" y="5158674"/>
            <a:ext cx="1571625" cy="697831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58" name="Rectangle 57"/>
          <p:cNvSpPr/>
          <p:nvPr/>
        </p:nvSpPr>
        <p:spPr>
          <a:xfrm>
            <a:off x="657678" y="4361913"/>
            <a:ext cx="1571625" cy="796761"/>
          </a:xfrm>
          <a:prstGeom prst="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Ti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~ </a:t>
            </a:r>
            <a:r>
              <a:rPr lang="en-GB" dirty="0" smtClean="0">
                <a:solidFill>
                  <a:schemeClr val="tx1"/>
                </a:solidFill>
              </a:rPr>
              <a:t>500nm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97246" y="3363368"/>
            <a:ext cx="2449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</a:t>
            </a:r>
            <a:r>
              <a:rPr lang="en-GB" sz="2000" dirty="0" smtClean="0"/>
              <a:t>-C coating for LHC</a:t>
            </a:r>
            <a:endParaRPr lang="fr-FR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2349817" y="3565781"/>
            <a:ext cx="2933376" cy="1785104"/>
            <a:chOff x="2349817" y="3565781"/>
            <a:chExt cx="2933376" cy="1785104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2349817" y="4365043"/>
              <a:ext cx="914400" cy="0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2354972" y="5158674"/>
              <a:ext cx="914400" cy="0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3269372" y="3565781"/>
              <a:ext cx="2013821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2 interfaces</a:t>
              </a:r>
            </a:p>
            <a:p>
              <a:endParaRPr lang="en-GB" sz="2000" dirty="0" smtClean="0"/>
            </a:p>
            <a:p>
              <a:r>
                <a:rPr lang="en-GB" sz="2000" dirty="0" smtClean="0"/>
                <a:t>C / </a:t>
              </a:r>
              <a:r>
                <a:rPr lang="en-GB" sz="2000" dirty="0" err="1" smtClean="0"/>
                <a:t>Ti</a:t>
              </a:r>
              <a:r>
                <a:rPr lang="en-GB" sz="2000" baseline="30000" dirty="0" err="1" smtClean="0"/>
                <a:t>M</a:t>
              </a:r>
              <a:endParaRPr lang="en-GB" sz="2000" dirty="0"/>
            </a:p>
            <a:p>
              <a:endParaRPr lang="en-GB" sz="1200" dirty="0" smtClean="0"/>
            </a:p>
            <a:p>
              <a:endParaRPr lang="en-GB" dirty="0" smtClean="0"/>
            </a:p>
            <a:p>
              <a:r>
                <a:rPr lang="en-GB" sz="2000" dirty="0" err="1" smtClean="0"/>
                <a:t>Ti</a:t>
              </a:r>
              <a:r>
                <a:rPr lang="en-GB" sz="2000" dirty="0" smtClean="0"/>
                <a:t> / Cu oxidised</a:t>
              </a:r>
              <a:endParaRPr lang="fr-FR" sz="20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511977" y="3863928"/>
            <a:ext cx="4490621" cy="1015663"/>
            <a:chOff x="4511977" y="3863928"/>
            <a:chExt cx="4490621" cy="1015663"/>
          </a:xfrm>
        </p:grpSpPr>
        <p:cxnSp>
          <p:nvCxnSpPr>
            <p:cNvPr id="63" name="Straight Arrow Connector 62"/>
            <p:cNvCxnSpPr/>
            <p:nvPr/>
          </p:nvCxnSpPr>
          <p:spPr>
            <a:xfrm>
              <a:off x="4511977" y="4361913"/>
              <a:ext cx="923940" cy="0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5440215" y="3863928"/>
              <a:ext cx="356238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Gradient of composition and carbide bonding:</a:t>
              </a:r>
            </a:p>
            <a:p>
              <a:r>
                <a:rPr lang="en-GB" sz="2000" dirty="0" smtClean="0"/>
                <a:t>Good adhesion and stable.</a:t>
              </a:r>
              <a:endParaRPr lang="fr-FR" sz="2000" dirty="0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657678" y="4053526"/>
            <a:ext cx="1571625" cy="404807"/>
          </a:xfrm>
          <a:prstGeom prst="rect">
            <a:avLst/>
          </a:prstGeom>
          <a:gradFill flip="none" rotWithShape="1">
            <a:gsLst>
              <a:gs pos="0">
                <a:srgbClr val="2D9DFF">
                  <a:shade val="30000"/>
                  <a:satMod val="115000"/>
                  <a:alpha val="20000"/>
                </a:srgbClr>
              </a:gs>
              <a:gs pos="68000">
                <a:srgbClr val="2D9DFF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 ~ 50nm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163117" y="4948144"/>
            <a:ext cx="3846405" cy="1015663"/>
            <a:chOff x="5098330" y="4161858"/>
            <a:chExt cx="3846405" cy="1015663"/>
          </a:xfrm>
        </p:grpSpPr>
        <p:cxnSp>
          <p:nvCxnSpPr>
            <p:cNvPr id="66" name="Straight Arrow Connector 65"/>
            <p:cNvCxnSpPr/>
            <p:nvPr/>
          </p:nvCxnSpPr>
          <p:spPr>
            <a:xfrm>
              <a:off x="5098330" y="4361913"/>
              <a:ext cx="337587" cy="0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5382352" y="4161858"/>
              <a:ext cx="356238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err="1" smtClean="0"/>
                <a:t>Ti</a:t>
              </a:r>
              <a:r>
                <a:rPr lang="en-GB" sz="2000" dirty="0" smtClean="0"/>
                <a:t> mixes with Cu oxide: good.</a:t>
              </a:r>
            </a:p>
            <a:p>
              <a:r>
                <a:rPr lang="en-GB" sz="2000" dirty="0" smtClean="0"/>
                <a:t>Thinner is the </a:t>
              </a:r>
              <a:r>
                <a:rPr lang="en-GB" sz="2000" dirty="0" err="1" smtClean="0"/>
                <a:t>Ti</a:t>
              </a:r>
              <a:r>
                <a:rPr lang="en-GB" sz="2000" dirty="0" smtClean="0"/>
                <a:t>, lower the stresses, better the adhesion </a:t>
              </a:r>
              <a:endParaRPr lang="fr-FR" sz="2000" dirty="0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219542" y="2827676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What is different for LHC type a-C?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05735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8" grpId="0" animBg="1"/>
      <p:bldP spid="59" grpId="0"/>
      <p:bldP spid="57" grpId="0" animBg="1"/>
      <p:bldP spid="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5400" y="2827448"/>
            <a:ext cx="81731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SEY along 10 meters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397309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3. The coating process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13"/>
          <a:stretch/>
        </p:blipFill>
        <p:spPr>
          <a:xfrm>
            <a:off x="893451" y="3448544"/>
            <a:ext cx="7382101" cy="268306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 rot="21049107">
            <a:off x="4043669" y="4012047"/>
            <a:ext cx="3529768" cy="746345"/>
            <a:chOff x="2980944" y="771559"/>
            <a:chExt cx="4106812" cy="746345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2980944" y="795528"/>
              <a:ext cx="4106812" cy="722376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21056826">
              <a:off x="3921361" y="771559"/>
              <a:ext cx="1606190" cy="400110"/>
            </a:xfrm>
            <a:prstGeom prst="rect">
              <a:avLst/>
            </a:prstGeom>
            <a:solidFill>
              <a:srgbClr val="262626">
                <a:alpha val="60000"/>
              </a:srgbClr>
            </a:solidFill>
            <a:ln>
              <a:noFill/>
            </a:ln>
            <a:effectLst>
              <a:softEdge rad="63500"/>
            </a:effectLst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chemeClr val="bg1"/>
                  </a:solidFill>
                </a:rPr>
                <a:t>10 meters</a:t>
              </a:r>
              <a:endParaRPr lang="en-GB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9096" y="798864"/>
            <a:ext cx="2497884" cy="1928403"/>
            <a:chOff x="683906" y="1596813"/>
            <a:chExt cx="2497884" cy="1928403"/>
          </a:xfrm>
        </p:grpSpPr>
        <p:sp>
          <p:nvSpPr>
            <p:cNvPr id="61" name="Rectangle 60"/>
            <p:cNvSpPr/>
            <p:nvPr/>
          </p:nvSpPr>
          <p:spPr>
            <a:xfrm>
              <a:off x="1981718" y="3089029"/>
              <a:ext cx="230037" cy="203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524117" y="2842464"/>
              <a:ext cx="457602" cy="682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211755" y="3038172"/>
              <a:ext cx="71887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683906" y="1596813"/>
              <a:ext cx="2497884" cy="1215058"/>
              <a:chOff x="1346571" y="2657794"/>
              <a:chExt cx="2497884" cy="1215058"/>
            </a:xfrm>
          </p:grpSpPr>
          <p:cxnSp>
            <p:nvCxnSpPr>
              <p:cNvPr id="65" name="Straight Arrow Connector 64"/>
              <p:cNvCxnSpPr/>
              <p:nvPr/>
            </p:nvCxnSpPr>
            <p:spPr>
              <a:xfrm>
                <a:off x="2406771" y="3396458"/>
                <a:ext cx="0" cy="476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1346571" y="2657794"/>
                <a:ext cx="249788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1 spool for mechanical</a:t>
                </a:r>
                <a:r>
                  <a:rPr lang="en-GB" sz="1400" dirty="0"/>
                  <a:t> </a:t>
                </a:r>
                <a:r>
                  <a:rPr lang="en-GB" sz="1400" dirty="0" smtClean="0"/>
                  <a:t>cable</a:t>
                </a:r>
              </a:p>
              <a:p>
                <a:pPr algn="ctr"/>
                <a:r>
                  <a:rPr lang="en-GB" sz="1400" dirty="0" smtClean="0"/>
                  <a:t>+</a:t>
                </a:r>
              </a:p>
              <a:p>
                <a:pPr algn="ctr"/>
                <a:r>
                  <a:rPr lang="en-GB" sz="1400" dirty="0" smtClean="0"/>
                  <a:t>2 spools for electrical cables</a:t>
                </a:r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 flipH="1">
            <a:off x="7059140" y="751199"/>
            <a:ext cx="1975221" cy="1958074"/>
            <a:chOff x="765308" y="1567142"/>
            <a:chExt cx="1975221" cy="1958074"/>
          </a:xfrm>
        </p:grpSpPr>
        <p:sp>
          <p:nvSpPr>
            <p:cNvPr id="68" name="Rectangle 67"/>
            <p:cNvSpPr/>
            <p:nvPr/>
          </p:nvSpPr>
          <p:spPr>
            <a:xfrm>
              <a:off x="1981718" y="3089029"/>
              <a:ext cx="230037" cy="203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524117" y="2842464"/>
              <a:ext cx="457602" cy="682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211755" y="3038172"/>
              <a:ext cx="71887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765308" y="1567142"/>
              <a:ext cx="1975221" cy="1260082"/>
              <a:chOff x="1427973" y="2628123"/>
              <a:chExt cx="1975221" cy="1260082"/>
            </a:xfrm>
          </p:grpSpPr>
          <p:cxnSp>
            <p:nvCxnSpPr>
              <p:cNvPr id="72" name="Straight Arrow Connector 71"/>
              <p:cNvCxnSpPr/>
              <p:nvPr/>
            </p:nvCxnSpPr>
            <p:spPr>
              <a:xfrm flipH="1">
                <a:off x="2415583" y="3136103"/>
                <a:ext cx="1" cy="75210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427973" y="2628123"/>
                <a:ext cx="197522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 smtClean="0"/>
                  <a:t>1 spool for</a:t>
                </a:r>
                <a:r>
                  <a:rPr lang="en-GB" sz="1400" dirty="0"/>
                  <a:t> </a:t>
                </a:r>
                <a:r>
                  <a:rPr lang="en-GB" sz="1400" dirty="0" smtClean="0"/>
                  <a:t>mechanical</a:t>
                </a:r>
              </a:p>
              <a:p>
                <a:pPr algn="ctr"/>
                <a:r>
                  <a:rPr lang="en-GB" sz="1400" dirty="0" smtClean="0"/>
                  <a:t>cable</a:t>
                </a:r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1608832" y="1537528"/>
            <a:ext cx="5906051" cy="1007495"/>
            <a:chOff x="1608832" y="1537528"/>
            <a:chExt cx="5906051" cy="1007495"/>
          </a:xfrm>
        </p:grpSpPr>
        <p:cxnSp>
          <p:nvCxnSpPr>
            <p:cNvPr id="75" name="Straight Arrow Connector 74"/>
            <p:cNvCxnSpPr>
              <a:stCxn id="78" idx="2"/>
            </p:cNvCxnSpPr>
            <p:nvPr/>
          </p:nvCxnSpPr>
          <p:spPr>
            <a:xfrm>
              <a:off x="4443624" y="1845305"/>
              <a:ext cx="0" cy="42778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/>
            <p:cNvGrpSpPr/>
            <p:nvPr/>
          </p:nvGrpSpPr>
          <p:grpSpPr>
            <a:xfrm>
              <a:off x="1608832" y="1537528"/>
              <a:ext cx="5906051" cy="1007495"/>
              <a:chOff x="1608832" y="1537528"/>
              <a:chExt cx="5906051" cy="1007495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1608832" y="2222229"/>
                <a:ext cx="5906051" cy="322794"/>
                <a:chOff x="1608832" y="2222229"/>
                <a:chExt cx="5906051" cy="322794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1608832" y="2240223"/>
                  <a:ext cx="71887" cy="304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1680719" y="2282385"/>
                  <a:ext cx="5778661" cy="20998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7442996" y="2222229"/>
                  <a:ext cx="71887" cy="304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8" name="TextBox 77"/>
              <p:cNvSpPr txBox="1"/>
              <p:nvPr/>
            </p:nvSpPr>
            <p:spPr>
              <a:xfrm>
                <a:off x="3194682" y="1537528"/>
                <a:ext cx="24978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Cold bore + beam screen</a:t>
                </a:r>
              </a:p>
            </p:txBody>
          </p:sp>
        </p:grpSp>
      </p:grpSp>
      <p:grpSp>
        <p:nvGrpSpPr>
          <p:cNvPr id="82" name="Group 81"/>
          <p:cNvGrpSpPr/>
          <p:nvPr/>
        </p:nvGrpSpPr>
        <p:grpSpPr>
          <a:xfrm>
            <a:off x="6951461" y="1590576"/>
            <a:ext cx="1027846" cy="622601"/>
            <a:chOff x="1842205" y="3247097"/>
            <a:chExt cx="1027846" cy="622601"/>
          </a:xfrm>
        </p:grpSpPr>
        <p:cxnSp>
          <p:nvCxnSpPr>
            <p:cNvPr id="83" name="Straight Arrow Connector 82"/>
            <p:cNvCxnSpPr/>
            <p:nvPr/>
          </p:nvCxnSpPr>
          <p:spPr>
            <a:xfrm flipH="1">
              <a:off x="2406770" y="3546281"/>
              <a:ext cx="1" cy="3234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1842205" y="3247097"/>
              <a:ext cx="1027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err="1" smtClean="0"/>
                <a:t>Ar</a:t>
              </a:r>
              <a:r>
                <a:rPr lang="en-GB" sz="1400" dirty="0" smtClean="0"/>
                <a:t> injection</a:t>
              </a:r>
              <a:endParaRPr lang="en-GB" sz="1400" dirty="0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873823" y="2594772"/>
            <a:ext cx="1470018" cy="768800"/>
            <a:chOff x="1621121" y="3001517"/>
            <a:chExt cx="1470018" cy="768800"/>
          </a:xfrm>
        </p:grpSpPr>
        <p:cxnSp>
          <p:nvCxnSpPr>
            <p:cNvPr id="86" name="Straight Arrow Connector 85"/>
            <p:cNvCxnSpPr>
              <a:stCxn id="87" idx="0"/>
            </p:cNvCxnSpPr>
            <p:nvPr/>
          </p:nvCxnSpPr>
          <p:spPr>
            <a:xfrm flipV="1">
              <a:off x="2356130" y="3001517"/>
              <a:ext cx="0" cy="2455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1621121" y="3247097"/>
              <a:ext cx="14700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Turbo molecular</a:t>
              </a:r>
            </a:p>
            <a:p>
              <a:pPr algn="ctr"/>
              <a:r>
                <a:rPr lang="en-GB" sz="1400" dirty="0" smtClean="0"/>
                <a:t>pump</a:t>
              </a:r>
              <a:endParaRPr lang="en-GB" sz="1400" dirty="0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1703404" y="2315248"/>
            <a:ext cx="5310805" cy="139719"/>
            <a:chOff x="1703405" y="2333047"/>
            <a:chExt cx="5510918" cy="121920"/>
          </a:xfrm>
        </p:grpSpPr>
        <p:cxnSp>
          <p:nvCxnSpPr>
            <p:cNvPr id="89" name="Straight Connector 88"/>
            <p:cNvCxnSpPr/>
            <p:nvPr/>
          </p:nvCxnSpPr>
          <p:spPr>
            <a:xfrm>
              <a:off x="1703405" y="2333047"/>
              <a:ext cx="5510918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1703405" y="2454967"/>
              <a:ext cx="5510918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ectangle 90"/>
          <p:cNvSpPr/>
          <p:nvPr/>
        </p:nvSpPr>
        <p:spPr>
          <a:xfrm>
            <a:off x="7050401" y="2317788"/>
            <a:ext cx="350608" cy="1295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2" name="Group 91"/>
          <p:cNvGrpSpPr/>
          <p:nvPr/>
        </p:nvGrpSpPr>
        <p:grpSpPr>
          <a:xfrm>
            <a:off x="6635121" y="2302479"/>
            <a:ext cx="952221" cy="149949"/>
            <a:chOff x="4800879" y="2837091"/>
            <a:chExt cx="952221" cy="149949"/>
          </a:xfrm>
        </p:grpSpPr>
        <p:sp>
          <p:nvSpPr>
            <p:cNvPr id="93" name="Oval 92"/>
            <p:cNvSpPr/>
            <p:nvPr/>
          </p:nvSpPr>
          <p:spPr>
            <a:xfrm>
              <a:off x="5615940" y="2840352"/>
              <a:ext cx="137160" cy="146688"/>
            </a:xfrm>
            <a:prstGeom prst="ellipse">
              <a:avLst/>
            </a:prstGeom>
            <a:solidFill>
              <a:schemeClr val="tx2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204460" y="2892624"/>
              <a:ext cx="389568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4960620" y="2892624"/>
              <a:ext cx="198678" cy="45719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/>
            <p:cNvSpPr/>
            <p:nvPr/>
          </p:nvSpPr>
          <p:spPr>
            <a:xfrm>
              <a:off x="4800879" y="2837091"/>
              <a:ext cx="137160" cy="146688"/>
            </a:xfrm>
            <a:prstGeom prst="ellipse">
              <a:avLst/>
            </a:prstGeom>
            <a:solidFill>
              <a:schemeClr val="tx2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3351400" y="2559979"/>
            <a:ext cx="2523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GB" baseline="30000" dirty="0" smtClean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step: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Ti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pre-coating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34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-0.55468 -0.00047 " pathEditMode="relative" rAng="0" ptsTypes="AA">
                                      <p:cBhvr>
                                        <p:cTn id="50" dur="6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43" y="-2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6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468 -0.00047 L -1.11111E-6 -4.81481E-6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7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3. The coating process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13"/>
          <a:stretch/>
        </p:blipFill>
        <p:spPr>
          <a:xfrm>
            <a:off x="893451" y="3448544"/>
            <a:ext cx="7382101" cy="268306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 rot="21049107">
            <a:off x="4043669" y="4012047"/>
            <a:ext cx="3529768" cy="746345"/>
            <a:chOff x="2980944" y="771559"/>
            <a:chExt cx="4106812" cy="746345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2980944" y="795528"/>
              <a:ext cx="4106812" cy="722376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21056826">
              <a:off x="3921361" y="771559"/>
              <a:ext cx="1606190" cy="400110"/>
            </a:xfrm>
            <a:prstGeom prst="rect">
              <a:avLst/>
            </a:prstGeom>
            <a:solidFill>
              <a:srgbClr val="262626">
                <a:alpha val="60000"/>
              </a:srgbClr>
            </a:solidFill>
            <a:ln>
              <a:noFill/>
            </a:ln>
            <a:effectLst>
              <a:softEdge rad="63500"/>
            </a:effectLst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chemeClr val="bg1"/>
                  </a:solidFill>
                </a:rPr>
                <a:t>10 meters</a:t>
              </a:r>
              <a:endParaRPr lang="en-GB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9096" y="798864"/>
            <a:ext cx="2497884" cy="1928403"/>
            <a:chOff x="683906" y="1596813"/>
            <a:chExt cx="2497884" cy="1928403"/>
          </a:xfrm>
        </p:grpSpPr>
        <p:sp>
          <p:nvSpPr>
            <p:cNvPr id="49" name="Rectangle 48"/>
            <p:cNvSpPr/>
            <p:nvPr/>
          </p:nvSpPr>
          <p:spPr>
            <a:xfrm>
              <a:off x="1981718" y="3089029"/>
              <a:ext cx="230037" cy="203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524117" y="2842464"/>
              <a:ext cx="457602" cy="682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211755" y="3038172"/>
              <a:ext cx="71887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683906" y="1596813"/>
              <a:ext cx="2497884" cy="1215058"/>
              <a:chOff x="1346571" y="2657794"/>
              <a:chExt cx="2497884" cy="1215058"/>
            </a:xfrm>
          </p:grpSpPr>
          <p:cxnSp>
            <p:nvCxnSpPr>
              <p:cNvPr id="54" name="Straight Arrow Connector 53"/>
              <p:cNvCxnSpPr/>
              <p:nvPr/>
            </p:nvCxnSpPr>
            <p:spPr>
              <a:xfrm>
                <a:off x="2406771" y="3396458"/>
                <a:ext cx="0" cy="476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1346571" y="2657794"/>
                <a:ext cx="249788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1 spool for mechanical</a:t>
                </a:r>
                <a:r>
                  <a:rPr lang="en-GB" sz="1400" dirty="0"/>
                  <a:t> </a:t>
                </a:r>
                <a:r>
                  <a:rPr lang="en-GB" sz="1400" dirty="0" smtClean="0"/>
                  <a:t>cable</a:t>
                </a:r>
              </a:p>
              <a:p>
                <a:pPr algn="ctr"/>
                <a:r>
                  <a:rPr lang="en-GB" sz="1400" dirty="0" smtClean="0"/>
                  <a:t>+</a:t>
                </a:r>
              </a:p>
              <a:p>
                <a:pPr algn="ctr"/>
                <a:r>
                  <a:rPr lang="en-GB" sz="1400" dirty="0" smtClean="0"/>
                  <a:t>2 spools for electrical cables</a:t>
                </a:r>
              </a:p>
            </p:txBody>
          </p:sp>
        </p:grpSp>
      </p:grpSp>
      <p:sp>
        <p:nvSpPr>
          <p:cNvPr id="56" name="Rectangle 55"/>
          <p:cNvSpPr/>
          <p:nvPr/>
        </p:nvSpPr>
        <p:spPr>
          <a:xfrm>
            <a:off x="1608832" y="2240223"/>
            <a:ext cx="71887" cy="304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1680719" y="2282385"/>
            <a:ext cx="5778661" cy="20998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8" name="Group 57"/>
          <p:cNvGrpSpPr/>
          <p:nvPr/>
        </p:nvGrpSpPr>
        <p:grpSpPr>
          <a:xfrm flipH="1">
            <a:off x="7059140" y="751199"/>
            <a:ext cx="1975221" cy="1958074"/>
            <a:chOff x="765308" y="1567142"/>
            <a:chExt cx="1975221" cy="1958074"/>
          </a:xfrm>
        </p:grpSpPr>
        <p:sp>
          <p:nvSpPr>
            <p:cNvPr id="59" name="Rectangle 58"/>
            <p:cNvSpPr/>
            <p:nvPr/>
          </p:nvSpPr>
          <p:spPr>
            <a:xfrm>
              <a:off x="1981718" y="3089029"/>
              <a:ext cx="230037" cy="203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524117" y="2842464"/>
              <a:ext cx="457602" cy="682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211755" y="3038172"/>
              <a:ext cx="71887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765308" y="1567142"/>
              <a:ext cx="1975221" cy="1260082"/>
              <a:chOff x="1427973" y="2628123"/>
              <a:chExt cx="1975221" cy="1260082"/>
            </a:xfrm>
          </p:grpSpPr>
          <p:cxnSp>
            <p:nvCxnSpPr>
              <p:cNvPr id="101" name="Straight Arrow Connector 100"/>
              <p:cNvCxnSpPr/>
              <p:nvPr/>
            </p:nvCxnSpPr>
            <p:spPr>
              <a:xfrm flipH="1">
                <a:off x="2415583" y="3136103"/>
                <a:ext cx="1" cy="75210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TextBox 101"/>
              <p:cNvSpPr txBox="1"/>
              <p:nvPr/>
            </p:nvSpPr>
            <p:spPr>
              <a:xfrm>
                <a:off x="1427973" y="2628123"/>
                <a:ext cx="197522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 smtClean="0"/>
                  <a:t>1 spool for</a:t>
                </a:r>
                <a:r>
                  <a:rPr lang="en-GB" sz="1400" dirty="0"/>
                  <a:t> </a:t>
                </a:r>
                <a:r>
                  <a:rPr lang="en-GB" sz="1400" dirty="0" smtClean="0"/>
                  <a:t>mechanical</a:t>
                </a:r>
              </a:p>
              <a:p>
                <a:pPr algn="ctr"/>
                <a:r>
                  <a:rPr lang="en-GB" sz="1400" dirty="0" smtClean="0"/>
                  <a:t>cable</a:t>
                </a:r>
              </a:p>
            </p:txBody>
          </p:sp>
        </p:grpSp>
      </p:grpSp>
      <p:sp>
        <p:nvSpPr>
          <p:cNvPr id="103" name="Rectangle 102"/>
          <p:cNvSpPr/>
          <p:nvPr/>
        </p:nvSpPr>
        <p:spPr>
          <a:xfrm>
            <a:off x="7442996" y="2222229"/>
            <a:ext cx="71887" cy="304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4" name="Straight Arrow Connector 103"/>
          <p:cNvCxnSpPr>
            <a:stCxn id="105" idx="2"/>
          </p:cNvCxnSpPr>
          <p:nvPr/>
        </p:nvCxnSpPr>
        <p:spPr>
          <a:xfrm>
            <a:off x="4443624" y="1845305"/>
            <a:ext cx="0" cy="427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3194682" y="1537528"/>
            <a:ext cx="2497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Cold bore + beam screen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6951461" y="1590576"/>
            <a:ext cx="1027846" cy="622601"/>
            <a:chOff x="1842205" y="3247097"/>
            <a:chExt cx="1027846" cy="622601"/>
          </a:xfrm>
        </p:grpSpPr>
        <p:cxnSp>
          <p:nvCxnSpPr>
            <p:cNvPr id="107" name="Straight Arrow Connector 106"/>
            <p:cNvCxnSpPr/>
            <p:nvPr/>
          </p:nvCxnSpPr>
          <p:spPr>
            <a:xfrm flipH="1">
              <a:off x="2406770" y="3546281"/>
              <a:ext cx="1" cy="3234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>
              <a:off x="1842205" y="3247097"/>
              <a:ext cx="1027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err="1" smtClean="0"/>
                <a:t>Ar</a:t>
              </a:r>
              <a:r>
                <a:rPr lang="en-GB" sz="1400" dirty="0" smtClean="0"/>
                <a:t> injection</a:t>
              </a:r>
              <a:endParaRPr lang="en-GB" sz="1400" dirty="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873823" y="2594772"/>
            <a:ext cx="1470018" cy="768800"/>
            <a:chOff x="1621121" y="3001517"/>
            <a:chExt cx="1470018" cy="768800"/>
          </a:xfrm>
        </p:grpSpPr>
        <p:cxnSp>
          <p:nvCxnSpPr>
            <p:cNvPr id="110" name="Straight Arrow Connector 109"/>
            <p:cNvCxnSpPr>
              <a:stCxn id="111" idx="0"/>
            </p:cNvCxnSpPr>
            <p:nvPr/>
          </p:nvCxnSpPr>
          <p:spPr>
            <a:xfrm flipV="1">
              <a:off x="2356130" y="3001517"/>
              <a:ext cx="0" cy="2455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TextBox 110"/>
            <p:cNvSpPr txBox="1"/>
            <p:nvPr/>
          </p:nvSpPr>
          <p:spPr>
            <a:xfrm>
              <a:off x="1621121" y="3247097"/>
              <a:ext cx="14700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Turbo molecular</a:t>
              </a:r>
            </a:p>
            <a:p>
              <a:pPr algn="ctr"/>
              <a:r>
                <a:rPr lang="en-GB" sz="1400" dirty="0" smtClean="0"/>
                <a:t>pump</a:t>
              </a:r>
              <a:endParaRPr lang="en-GB" sz="1400" dirty="0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2090204" y="2331087"/>
            <a:ext cx="5310805" cy="109356"/>
            <a:chOff x="1703405" y="2333047"/>
            <a:chExt cx="5510918" cy="121920"/>
          </a:xfrm>
        </p:grpSpPr>
        <p:cxnSp>
          <p:nvCxnSpPr>
            <p:cNvPr id="113" name="Straight Connector 112"/>
            <p:cNvCxnSpPr/>
            <p:nvPr/>
          </p:nvCxnSpPr>
          <p:spPr>
            <a:xfrm>
              <a:off x="1703405" y="2333047"/>
              <a:ext cx="5510918" cy="0"/>
            </a:xfrm>
            <a:prstGeom prst="line">
              <a:avLst/>
            </a:prstGeom>
            <a:ln w="76200"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1703405" y="2454967"/>
              <a:ext cx="5510918" cy="0"/>
            </a:xfrm>
            <a:prstGeom prst="line">
              <a:avLst/>
            </a:prstGeom>
            <a:ln w="76200"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oup 114"/>
          <p:cNvGrpSpPr/>
          <p:nvPr/>
        </p:nvGrpSpPr>
        <p:grpSpPr>
          <a:xfrm>
            <a:off x="1703404" y="2315248"/>
            <a:ext cx="5310805" cy="139719"/>
            <a:chOff x="1703405" y="2333047"/>
            <a:chExt cx="5510918" cy="121920"/>
          </a:xfrm>
        </p:grpSpPr>
        <p:cxnSp>
          <p:nvCxnSpPr>
            <p:cNvPr id="116" name="Straight Connector 115"/>
            <p:cNvCxnSpPr/>
            <p:nvPr/>
          </p:nvCxnSpPr>
          <p:spPr>
            <a:xfrm>
              <a:off x="1703405" y="2333047"/>
              <a:ext cx="5510918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1703405" y="2454967"/>
              <a:ext cx="5510918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Rectangle 117"/>
          <p:cNvSpPr/>
          <p:nvPr/>
        </p:nvSpPr>
        <p:spPr>
          <a:xfrm>
            <a:off x="7050401" y="2317788"/>
            <a:ext cx="350608" cy="1295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9" name="Group 118"/>
          <p:cNvGrpSpPr/>
          <p:nvPr/>
        </p:nvGrpSpPr>
        <p:grpSpPr>
          <a:xfrm>
            <a:off x="6635121" y="2302479"/>
            <a:ext cx="952221" cy="149949"/>
            <a:chOff x="4800879" y="2837091"/>
            <a:chExt cx="952221" cy="149949"/>
          </a:xfrm>
        </p:grpSpPr>
        <p:sp>
          <p:nvSpPr>
            <p:cNvPr id="120" name="Oval 119"/>
            <p:cNvSpPr/>
            <p:nvPr/>
          </p:nvSpPr>
          <p:spPr>
            <a:xfrm>
              <a:off x="5615940" y="2840352"/>
              <a:ext cx="137160" cy="146688"/>
            </a:xfrm>
            <a:prstGeom prst="ellipse">
              <a:avLst/>
            </a:prstGeom>
            <a:solidFill>
              <a:schemeClr val="tx2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5204460" y="2892624"/>
              <a:ext cx="389568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4960620" y="2892624"/>
              <a:ext cx="198678" cy="45719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Oval 122"/>
            <p:cNvSpPr/>
            <p:nvPr/>
          </p:nvSpPr>
          <p:spPr>
            <a:xfrm>
              <a:off x="4800879" y="2837091"/>
              <a:ext cx="137160" cy="146688"/>
            </a:xfrm>
            <a:prstGeom prst="ellipse">
              <a:avLst/>
            </a:prstGeom>
            <a:solidFill>
              <a:schemeClr val="tx2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3351400" y="2559979"/>
            <a:ext cx="2523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GB" baseline="30000" dirty="0" smtClean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step: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Ti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pre-coating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351399" y="2925257"/>
            <a:ext cx="5682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baseline="30000" dirty="0" smtClean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 step: carbon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coating ~90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nm (</a:t>
            </a:r>
            <a:r>
              <a:rPr lang="en-GB" dirty="0" smtClean="0">
                <a:solidFill>
                  <a:schemeClr val="accent2"/>
                </a:solidFill>
              </a:rPr>
              <a:t>with </a:t>
            </a:r>
            <a:r>
              <a:rPr lang="en-GB" dirty="0" err="1" smtClean="0">
                <a:solidFill>
                  <a:schemeClr val="accent2"/>
                </a:solidFill>
              </a:rPr>
              <a:t>Ti</a:t>
            </a:r>
            <a:r>
              <a:rPr lang="en-GB" dirty="0" smtClean="0">
                <a:solidFill>
                  <a:schemeClr val="accent2"/>
                </a:solidFill>
              </a:rPr>
              <a:t> flashes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37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-0.55468 -0.00047 " pathEditMode="relative" rAng="0" ptsTypes="AA">
                                      <p:cBhvr>
                                        <p:cTn id="12" dur="6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43" y="-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6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/>
      <p:bldP spid="12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3. The coating process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6931945"/>
              </p:ext>
            </p:extLst>
          </p:nvPr>
        </p:nvGraphicFramePr>
        <p:xfrm>
          <a:off x="-941011" y="1180244"/>
          <a:ext cx="10964906" cy="4955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9" name="Graph" r:id="rId4" imgW="3920760" imgH="1612800" progId="Origin50.Graph">
                  <p:embed/>
                </p:oleObj>
              </mc:Choice>
              <mc:Fallback>
                <p:oleObj name="Graph" r:id="rId4" imgW="3920760" imgH="16128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941011" y="1180244"/>
                        <a:ext cx="10964906" cy="49553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2029322" y="4036696"/>
            <a:ext cx="514467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u="sng" dirty="0" smtClean="0">
                <a:solidFill>
                  <a:schemeClr val="accent6">
                    <a:lumMod val="50000"/>
                  </a:schemeClr>
                </a:solidFill>
              </a:rPr>
              <a:t>With </a:t>
            </a:r>
            <a:r>
              <a:rPr lang="en-GB" sz="2000" u="sng" dirty="0" err="1" smtClean="0">
                <a:solidFill>
                  <a:schemeClr val="accent6">
                    <a:lumMod val="50000"/>
                  </a:schemeClr>
                </a:solidFill>
              </a:rPr>
              <a:t>bakeout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GB" sz="2000" dirty="0" err="1" smtClean="0">
                <a:solidFill>
                  <a:schemeClr val="accent6">
                    <a:lumMod val="50000"/>
                  </a:schemeClr>
                </a:solidFill>
              </a:rPr>
              <a:t>Ti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 100 nm + 200 nm (flashes)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029322" y="2257623"/>
            <a:ext cx="496033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u="sng" dirty="0" smtClean="0">
                <a:solidFill>
                  <a:srgbClr val="0000FF"/>
                </a:solidFill>
              </a:rPr>
              <a:t>No </a:t>
            </a:r>
            <a:r>
              <a:rPr lang="en-GB" sz="2000" u="sng" dirty="0" err="1" smtClean="0">
                <a:solidFill>
                  <a:srgbClr val="0000FF"/>
                </a:solidFill>
              </a:rPr>
              <a:t>bakeout</a:t>
            </a:r>
            <a:r>
              <a:rPr lang="en-GB" sz="2000" dirty="0" smtClean="0">
                <a:solidFill>
                  <a:srgbClr val="0000FF"/>
                </a:solidFill>
              </a:rPr>
              <a:t>: </a:t>
            </a:r>
            <a:r>
              <a:rPr lang="en-GB" sz="2000" dirty="0" err="1" smtClean="0">
                <a:solidFill>
                  <a:srgbClr val="0000FF"/>
                </a:solidFill>
              </a:rPr>
              <a:t>Ti</a:t>
            </a:r>
            <a:r>
              <a:rPr lang="en-GB" sz="2000" dirty="0" smtClean="0">
                <a:solidFill>
                  <a:srgbClr val="0000FF"/>
                </a:solidFill>
              </a:rPr>
              <a:t> 400 nm + 200 nm (flashes)</a:t>
            </a:r>
            <a:endParaRPr lang="en-GB" sz="2000" dirty="0">
              <a:solidFill>
                <a:srgbClr val="0000FF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1009291" y="1763988"/>
            <a:ext cx="7418717" cy="369332"/>
            <a:chOff x="1009291" y="1763988"/>
            <a:chExt cx="7418717" cy="369332"/>
          </a:xfrm>
        </p:grpSpPr>
        <p:sp>
          <p:nvSpPr>
            <p:cNvPr id="66" name="TextBox 65"/>
            <p:cNvSpPr txBox="1"/>
            <p:nvPr/>
          </p:nvSpPr>
          <p:spPr>
            <a:xfrm>
              <a:off x="3555510" y="1763988"/>
              <a:ext cx="23262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Required by HL-LHC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 flipV="1">
              <a:off x="1009291" y="2108986"/>
              <a:ext cx="7418717" cy="8626"/>
            </a:xfrm>
            <a:prstGeom prst="line">
              <a:avLst/>
            </a:prstGeom>
            <a:ln w="5715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967239" y="728717"/>
            <a:ext cx="6950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Results from runs in 10 m BS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27975" y="3476284"/>
            <a:ext cx="8888050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To Bake is excluded for YETS but under study for LS2</a:t>
            </a:r>
          </a:p>
        </p:txBody>
      </p:sp>
    </p:spTree>
    <p:extLst>
      <p:ext uri="{BB962C8B-B14F-4D97-AF65-F5344CB8AC3E}">
        <p14:creationId xmlns:p14="http://schemas.microsoft.com/office/powerpoint/2010/main" val="312924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22891" y="2856278"/>
            <a:ext cx="72474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Particle generation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42193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2- State </a:t>
            </a:r>
            <a:r>
              <a:rPr lang="en-GB" sz="3600" dirty="0"/>
              <a:t>of the art of the in-situ a-C coatings</a:t>
            </a:r>
          </a:p>
        </p:txBody>
      </p:sp>
      <p:sp>
        <p:nvSpPr>
          <p:cNvPr id="5" name="Rectangle 4"/>
          <p:cNvSpPr/>
          <p:nvPr/>
        </p:nvSpPr>
        <p:spPr>
          <a:xfrm>
            <a:off x="186431" y="794228"/>
            <a:ext cx="86646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/>
              <a:t>Particle generation</a:t>
            </a:r>
            <a:endParaRPr lang="en-GB" sz="2400" b="1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53299" y="2523500"/>
            <a:ext cx="2411984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dirty="0" smtClean="0"/>
              <a:t>Particle counter: </a:t>
            </a:r>
          </a:p>
          <a:p>
            <a:pPr algn="ctr"/>
            <a:r>
              <a:rPr lang="en-US" altLang="en-US" sz="1600" dirty="0" smtClean="0">
                <a:solidFill>
                  <a:schemeClr val="tx2"/>
                </a:solidFill>
              </a:rPr>
              <a:t>2 </a:t>
            </a:r>
            <a:r>
              <a:rPr lang="en-US" altLang="en-US" sz="1600" dirty="0" err="1">
                <a:solidFill>
                  <a:schemeClr val="tx2"/>
                </a:solidFill>
              </a:rPr>
              <a:t>StSt</a:t>
            </a:r>
            <a:r>
              <a:rPr lang="en-US" altLang="en-US" sz="1600" dirty="0">
                <a:solidFill>
                  <a:schemeClr val="tx2"/>
                </a:solidFill>
              </a:rPr>
              <a:t> </a:t>
            </a:r>
            <a:r>
              <a:rPr lang="en-US" altLang="en-US" sz="1600" dirty="0" smtClean="0">
                <a:solidFill>
                  <a:schemeClr val="tx2"/>
                </a:solidFill>
              </a:rPr>
              <a:t>tubes measured </a:t>
            </a:r>
            <a:r>
              <a:rPr lang="en-US" altLang="en-US" sz="1600" dirty="0">
                <a:solidFill>
                  <a:schemeClr val="tx2"/>
                </a:solidFill>
              </a:rPr>
              <a:t>in </a:t>
            </a:r>
            <a:r>
              <a:rPr lang="en-US" altLang="en-US" sz="1600" dirty="0" smtClean="0">
                <a:solidFill>
                  <a:schemeClr val="tx2"/>
                </a:solidFill>
              </a:rPr>
              <a:t>clean-room</a:t>
            </a:r>
            <a:endParaRPr lang="en-US" altLang="en-US" sz="1600" dirty="0">
              <a:solidFill>
                <a:schemeClr val="tx2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286058" y="2328655"/>
            <a:ext cx="2667000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/>
            <a:r>
              <a:rPr lang="en-US" altLang="en-US" sz="1600"/>
              <a:t>1 coated with carbon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343208" y="2897985"/>
            <a:ext cx="2514600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dirty="0"/>
              <a:t>1 reference (in the lab. with plastic covers)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779482" y="2642192"/>
            <a:ext cx="2057400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dirty="0">
                <a:solidFill>
                  <a:srgbClr val="FF0000"/>
                </a:solidFill>
              </a:rPr>
              <a:t>both measured again in clean-room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2678046" y="2563605"/>
            <a:ext cx="606425" cy="338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86430" y="3890435"/>
            <a:ext cx="866460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720000">
              <a:tabLst>
                <a:tab pos="252000" algn="l"/>
                <a:tab pos="360000" algn="l"/>
              </a:tabLst>
            </a:pPr>
            <a:r>
              <a:rPr lang="en-US" altLang="en-US" sz="2000" dirty="0" smtClean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No </a:t>
            </a:r>
            <a:r>
              <a:rPr lang="en-US" altLang="en-US" sz="2000" dirty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increase after shaking and </a:t>
            </a:r>
            <a:r>
              <a:rPr lang="en-US" altLang="en-US" sz="2000" dirty="0" smtClean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gentle hammering the chamber.</a:t>
            </a:r>
            <a:endParaRPr lang="en-US" altLang="en-US" sz="2000" dirty="0">
              <a:solidFill>
                <a:schemeClr val="tx2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1766821" y="394155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662876" y="2922091"/>
            <a:ext cx="665163" cy="29600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>
            <a:off x="5968227" y="2517568"/>
            <a:ext cx="811255" cy="39317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 flipV="1">
            <a:off x="5861864" y="2949148"/>
            <a:ext cx="901083" cy="30752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-22727" y="1503638"/>
            <a:ext cx="9139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Tests for the SPS: </a:t>
            </a:r>
            <a:r>
              <a:rPr lang="en-GB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no difference between coated and uncoated</a:t>
            </a:r>
            <a:r>
              <a:rPr lang="en-GB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beam pipes.</a:t>
            </a:r>
            <a:endParaRPr lang="en-US" sz="2000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186430" y="5131822"/>
            <a:ext cx="859773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720000">
              <a:tabLst>
                <a:tab pos="252000" algn="l"/>
                <a:tab pos="360000" algn="l"/>
              </a:tabLst>
            </a:pPr>
            <a:r>
              <a:rPr lang="en-US" altLang="en-US" sz="2000" dirty="0" smtClean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New particle counter setup and procedure being implemented: the goal is to measure in beam screens.</a:t>
            </a:r>
            <a:endParaRPr lang="en-US" altLang="en-US" sz="2000" dirty="0">
              <a:solidFill>
                <a:schemeClr val="tx2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186431" y="4334188"/>
            <a:ext cx="866460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720000">
              <a:tabLst>
                <a:tab pos="252000" algn="l"/>
                <a:tab pos="360000" algn="l"/>
              </a:tabLst>
            </a:pPr>
            <a:r>
              <a:rPr lang="en-US" altLang="en-US" sz="2000" dirty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No increase for a chamber left in air for months. (flanges closed)</a:t>
            </a:r>
          </a:p>
        </p:txBody>
      </p:sp>
    </p:spTree>
    <p:extLst>
      <p:ext uri="{BB962C8B-B14F-4D97-AF65-F5344CB8AC3E}">
        <p14:creationId xmlns:p14="http://schemas.microsoft.com/office/powerpoint/2010/main" val="18153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 animBg="1"/>
      <p:bldP spid="15" grpId="0" animBg="1"/>
      <p:bldP spid="16" grpId="0" animBg="1"/>
      <p:bldP spid="17" grpId="0"/>
      <p:bldP spid="17" grpId="1"/>
      <p:bldP spid="20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85675" y="2946440"/>
            <a:ext cx="36647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COLDEX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284706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2- State </a:t>
            </a:r>
            <a:r>
              <a:rPr lang="en-GB" sz="3600" dirty="0"/>
              <a:t>of the art of the in-situ a-C coatings</a:t>
            </a:r>
          </a:p>
        </p:txBody>
      </p:sp>
      <p:sp>
        <p:nvSpPr>
          <p:cNvPr id="5" name="Rectangle 4"/>
          <p:cNvSpPr/>
          <p:nvPr/>
        </p:nvSpPr>
        <p:spPr>
          <a:xfrm>
            <a:off x="186431" y="794228"/>
            <a:ext cx="86646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a</a:t>
            </a:r>
            <a:r>
              <a:rPr lang="en-GB" sz="2400" b="1" dirty="0" smtClean="0"/>
              <a:t>-C carbon tested in COLDEX</a:t>
            </a:r>
            <a:endParaRPr lang="en-GB" sz="24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3861"/>
          <a:stretch/>
        </p:blipFill>
        <p:spPr>
          <a:xfrm>
            <a:off x="904673" y="1255893"/>
            <a:ext cx="7455509" cy="3705213"/>
          </a:xfrm>
          <a:prstGeom prst="rect">
            <a:avLst/>
          </a:prstGeom>
          <a:ln>
            <a:solidFill>
              <a:srgbClr val="262626"/>
            </a:solidFill>
          </a:ln>
        </p:spPr>
      </p:pic>
      <p:sp>
        <p:nvSpPr>
          <p:cNvPr id="39" name="Oval 38"/>
          <p:cNvSpPr/>
          <p:nvPr/>
        </p:nvSpPr>
        <p:spPr>
          <a:xfrm>
            <a:off x="950671" y="1833282"/>
            <a:ext cx="7541576" cy="815921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778213" y="3258766"/>
            <a:ext cx="7864363" cy="1147864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7105619" y="5756343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By R. </a:t>
            </a:r>
            <a:r>
              <a:rPr lang="en-GB" dirty="0" err="1" smtClean="0">
                <a:solidFill>
                  <a:schemeClr val="accent6">
                    <a:lumMod val="50000"/>
                  </a:schemeClr>
                </a:solidFill>
              </a:rPr>
              <a:t>Salemme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1375" b="-4050"/>
          <a:stretch/>
        </p:blipFill>
        <p:spPr>
          <a:xfrm>
            <a:off x="904672" y="5046224"/>
            <a:ext cx="7455509" cy="710119"/>
          </a:xfrm>
          <a:prstGeom prst="rect">
            <a:avLst/>
          </a:prstGeom>
          <a:ln>
            <a:solidFill>
              <a:srgbClr val="262626"/>
            </a:solidFill>
          </a:ln>
        </p:spPr>
      </p:pic>
    </p:spTree>
    <p:extLst>
      <p:ext uri="{BB962C8B-B14F-4D97-AF65-F5344CB8AC3E}">
        <p14:creationId xmlns:p14="http://schemas.microsoft.com/office/powerpoint/2010/main" val="380098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2. Why to coat Q5R2 in YETS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45724" y="2154468"/>
            <a:ext cx="74927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800" dirty="0"/>
              <a:t>i</a:t>
            </a:r>
            <a:r>
              <a:rPr lang="en-GB" sz="2800" dirty="0" smtClean="0"/>
              <a:t>t is the last opportunity before LS2;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800" dirty="0" smtClean="0"/>
              <a:t>allows to measure the heat load reduction;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800" dirty="0"/>
              <a:t>d</a:t>
            </a:r>
            <a:r>
              <a:rPr lang="en-GB" sz="2800" dirty="0" smtClean="0"/>
              <a:t>isentangle photoelectron emission from electron </a:t>
            </a:r>
            <a:r>
              <a:rPr lang="en-GB" sz="2800" dirty="0" err="1" smtClean="0"/>
              <a:t>multipacting</a:t>
            </a:r>
            <a:r>
              <a:rPr lang="en-GB" sz="2800" dirty="0" smtClean="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9773" y="1157700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It’s a stepping stone before the large scale deployment of a-C in the Triplets in LS2</a:t>
            </a:r>
            <a:r>
              <a:rPr lang="en-GB" sz="2800" dirty="0"/>
              <a:t> (</a:t>
            </a:r>
            <a:r>
              <a:rPr lang="en-GB" sz="2800" dirty="0" smtClean="0"/>
              <a:t>16 </a:t>
            </a:r>
            <a:r>
              <a:rPr lang="en-GB" sz="2800" dirty="0"/>
              <a:t>magnets + </a:t>
            </a:r>
            <a:r>
              <a:rPr lang="en-GB" sz="2800" dirty="0" smtClean="0"/>
              <a:t>4 </a:t>
            </a:r>
            <a:r>
              <a:rPr lang="en-GB" sz="2800" dirty="0"/>
              <a:t>DFBX) </a:t>
            </a:r>
            <a:r>
              <a:rPr lang="en-GB" sz="2800" dirty="0" smtClean="0"/>
              <a:t>: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773" y="4329736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technology is mature enough.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9771" y="5269343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Schedule &amp; resources cope with YETS </a:t>
            </a:r>
            <a:r>
              <a:rPr lang="en-GB" sz="2400" dirty="0" smtClean="0"/>
              <a:t>(CRG &amp; VSC).</a:t>
            </a:r>
          </a:p>
        </p:txBody>
      </p:sp>
      <p:sp>
        <p:nvSpPr>
          <p:cNvPr id="17" name="Oval 16"/>
          <p:cNvSpPr/>
          <p:nvPr/>
        </p:nvSpPr>
        <p:spPr>
          <a:xfrm>
            <a:off x="62636" y="4222593"/>
            <a:ext cx="5734849" cy="728557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72064" y="5165624"/>
            <a:ext cx="3783500" cy="728557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75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00221" y="2828569"/>
            <a:ext cx="682430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Sputtering source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175123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0" y="102083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Development of the coating source</a:t>
            </a:r>
            <a:endParaRPr lang="en-GB" sz="3200" dirty="0"/>
          </a:p>
        </p:txBody>
      </p:sp>
      <p:sp>
        <p:nvSpPr>
          <p:cNvPr id="46" name="Rectangle 45"/>
          <p:cNvSpPr/>
          <p:nvPr/>
        </p:nvSpPr>
        <p:spPr>
          <a:xfrm>
            <a:off x="0" y="1692152"/>
            <a:ext cx="91414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Displacement of the sputtering source.</a:t>
            </a:r>
            <a:endParaRPr lang="en-GB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6711530" y="2590841"/>
            <a:ext cx="2413303" cy="3528288"/>
            <a:chOff x="6711530" y="2590841"/>
            <a:chExt cx="2413303" cy="3528288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11530" y="2593697"/>
              <a:ext cx="2413303" cy="3525432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6723423" y="2590841"/>
              <a:ext cx="2389516" cy="369332"/>
            </a:xfrm>
            <a:prstGeom prst="rect">
              <a:avLst/>
            </a:prstGeom>
            <a:solidFill>
              <a:srgbClr val="4D4D4D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Magnetron sputtering</a:t>
              </a:r>
            </a:p>
          </p:txBody>
        </p:sp>
      </p:grp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48" y="2590841"/>
            <a:ext cx="2898475" cy="3525432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7790" y="2593697"/>
            <a:ext cx="3700429" cy="35254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3.   Application to accelerators: LHC</a:t>
            </a:r>
            <a:endParaRPr lang="en-GB" sz="4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P. Costa Pinto, AIV XXIII conference, Firenze 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01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821" y="2827448"/>
            <a:ext cx="89883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Scenarios for LS2&amp;LS3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15266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4- Planning &amp; resources </a:t>
            </a:r>
            <a:endParaRPr lang="en-GB" sz="3600" dirty="0"/>
          </a:p>
        </p:txBody>
      </p:sp>
      <p:grpSp>
        <p:nvGrpSpPr>
          <p:cNvPr id="65" name="Group 64"/>
          <p:cNvGrpSpPr/>
          <p:nvPr/>
        </p:nvGrpSpPr>
        <p:grpSpPr>
          <a:xfrm>
            <a:off x="-72466" y="1330840"/>
            <a:ext cx="3272866" cy="990989"/>
            <a:chOff x="-72466" y="1330840"/>
            <a:chExt cx="3272866" cy="990989"/>
          </a:xfrm>
        </p:grpSpPr>
        <p:sp>
          <p:nvSpPr>
            <p:cNvPr id="10" name="Rectangle 9"/>
            <p:cNvSpPr/>
            <p:nvPr/>
          </p:nvSpPr>
          <p:spPr>
            <a:xfrm>
              <a:off x="867937" y="1330840"/>
              <a:ext cx="2332463" cy="938361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Coat BS already exposed to LHC beam (MB1007)</a:t>
              </a:r>
              <a:endParaRPr lang="en-GB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-72466" y="1952497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10/2017</a:t>
              </a:r>
              <a:endParaRPr lang="en-GB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7441703" y="1335390"/>
            <a:ext cx="1545565" cy="478993"/>
          </a:xfrm>
          <a:prstGeom prst="rect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Ion etching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7441702" y="1917569"/>
            <a:ext cx="1545565" cy="478993"/>
          </a:xfrm>
          <a:prstGeom prst="rect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UV lamps</a:t>
            </a:r>
            <a:endParaRPr lang="en-GB" dirty="0"/>
          </a:p>
        </p:txBody>
      </p:sp>
      <p:grpSp>
        <p:nvGrpSpPr>
          <p:cNvPr id="64" name="Group 63"/>
          <p:cNvGrpSpPr/>
          <p:nvPr/>
        </p:nvGrpSpPr>
        <p:grpSpPr>
          <a:xfrm>
            <a:off x="3027482" y="4766688"/>
            <a:ext cx="1252223" cy="1317297"/>
            <a:chOff x="7472607" y="4733053"/>
            <a:chExt cx="1252223" cy="1317297"/>
          </a:xfrm>
        </p:grpSpPr>
        <p:sp>
          <p:nvSpPr>
            <p:cNvPr id="24" name="TextBox 23"/>
            <p:cNvSpPr txBox="1"/>
            <p:nvPr/>
          </p:nvSpPr>
          <p:spPr>
            <a:xfrm>
              <a:off x="7820415" y="4791536"/>
              <a:ext cx="90441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dirty="0" smtClean="0"/>
                <a:t>LS2</a:t>
              </a:r>
            </a:p>
            <a:p>
              <a:pPr algn="ctr"/>
              <a:r>
                <a:rPr lang="en-GB" sz="2400" dirty="0"/>
                <a:t>o</a:t>
              </a:r>
              <a:r>
                <a:rPr lang="en-GB" sz="2400" dirty="0" smtClean="0"/>
                <a:t>r</a:t>
              </a:r>
            </a:p>
            <a:p>
              <a:pPr algn="ctr"/>
              <a:r>
                <a:rPr lang="en-GB" sz="2400" dirty="0" smtClean="0"/>
                <a:t>LS3?</a:t>
              </a:r>
              <a:endParaRPr lang="en-GB" sz="2400" dirty="0"/>
            </a:p>
          </p:txBody>
        </p:sp>
        <p:sp>
          <p:nvSpPr>
            <p:cNvPr id="16" name="Right Brace 15"/>
            <p:cNvSpPr/>
            <p:nvPr/>
          </p:nvSpPr>
          <p:spPr>
            <a:xfrm>
              <a:off x="7472607" y="4733053"/>
              <a:ext cx="330742" cy="1317297"/>
            </a:xfrm>
            <a:prstGeom prst="rightBrace">
              <a:avLst/>
            </a:prstGeom>
            <a:ln w="285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435813" y="4714338"/>
            <a:ext cx="4338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25 weeks</a:t>
            </a:r>
          </a:p>
          <a:p>
            <a:r>
              <a:rPr lang="en-GB" sz="1600" dirty="0" smtClean="0"/>
              <a:t>(1 physicist + 1 technician + 2 coating setups)</a:t>
            </a:r>
            <a:endParaRPr lang="en-GB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4435812" y="5392484"/>
            <a:ext cx="4338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20 weeks</a:t>
            </a:r>
          </a:p>
          <a:p>
            <a:r>
              <a:rPr lang="en-GB" sz="1600" dirty="0" smtClean="0"/>
              <a:t>(1 physicist + 1 technician + 2 coating setups)</a:t>
            </a:r>
            <a:endParaRPr lang="en-GB" sz="16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2972109" y="2644731"/>
            <a:ext cx="5045819" cy="674649"/>
            <a:chOff x="2941243" y="2770208"/>
            <a:chExt cx="5045819" cy="674649"/>
          </a:xfrm>
        </p:grpSpPr>
        <p:sp>
          <p:nvSpPr>
            <p:cNvPr id="41" name="TextBox 40"/>
            <p:cNvSpPr txBox="1"/>
            <p:nvPr/>
          </p:nvSpPr>
          <p:spPr>
            <a:xfrm>
              <a:off x="3878245" y="2770208"/>
              <a:ext cx="4108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Possible to warmup Q2R2 in 21 days?</a:t>
              </a: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H="1">
              <a:off x="2941243" y="3034632"/>
              <a:ext cx="977646" cy="410225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66800" y="4593101"/>
            <a:ext cx="1042750" cy="923330"/>
            <a:chOff x="85956" y="4724230"/>
            <a:chExt cx="1042750" cy="923330"/>
          </a:xfrm>
        </p:grpSpPr>
        <p:cxnSp>
          <p:nvCxnSpPr>
            <p:cNvPr id="48" name="Straight Arrow Connector 47"/>
            <p:cNvCxnSpPr>
              <a:stCxn id="29" idx="1"/>
            </p:cNvCxnSpPr>
            <p:nvPr/>
          </p:nvCxnSpPr>
          <p:spPr>
            <a:xfrm flipH="1" flipV="1">
              <a:off x="708243" y="5047396"/>
              <a:ext cx="420463" cy="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85956" y="4724230"/>
              <a:ext cx="697627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CRG</a:t>
              </a:r>
            </a:p>
            <a:p>
              <a:r>
                <a:rPr lang="en-GB" dirty="0" smtClean="0"/>
                <a:t>MSC</a:t>
              </a:r>
            </a:p>
            <a:p>
              <a:r>
                <a:rPr lang="en-GB" dirty="0" smtClean="0"/>
                <a:t>VSC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8676" y="5535202"/>
            <a:ext cx="1040874" cy="646331"/>
            <a:chOff x="87832" y="5391701"/>
            <a:chExt cx="1040874" cy="646331"/>
          </a:xfrm>
        </p:grpSpPr>
        <p:sp>
          <p:nvSpPr>
            <p:cNvPr id="53" name="Rectangle 52"/>
            <p:cNvSpPr/>
            <p:nvPr/>
          </p:nvSpPr>
          <p:spPr>
            <a:xfrm>
              <a:off x="87832" y="5391701"/>
              <a:ext cx="69762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CRG</a:t>
              </a:r>
            </a:p>
            <a:p>
              <a:r>
                <a:rPr lang="en-GB" dirty="0" smtClean="0"/>
                <a:t>VSC</a:t>
              </a:r>
              <a:endParaRPr lang="en-GB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 flipV="1">
              <a:off x="708243" y="5727185"/>
              <a:ext cx="420463" cy="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3385226" y="1330840"/>
            <a:ext cx="3892224" cy="976512"/>
            <a:chOff x="3385226" y="1330840"/>
            <a:chExt cx="3892224" cy="976512"/>
          </a:xfrm>
        </p:grpSpPr>
        <p:sp>
          <p:nvSpPr>
            <p:cNvPr id="18" name="Rectangle 17"/>
            <p:cNvSpPr/>
            <p:nvPr/>
          </p:nvSpPr>
          <p:spPr>
            <a:xfrm>
              <a:off x="4741746" y="1330840"/>
              <a:ext cx="2535704" cy="976512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Implement in-situ surface pre-processing</a:t>
              </a:r>
              <a:endParaRPr lang="en-GB" dirty="0"/>
            </a:p>
          </p:txBody>
        </p:sp>
        <p:sp>
          <p:nvSpPr>
            <p:cNvPr id="55" name="Right Arrow 54"/>
            <p:cNvSpPr/>
            <p:nvPr/>
          </p:nvSpPr>
          <p:spPr>
            <a:xfrm>
              <a:off x="3385226" y="1465955"/>
              <a:ext cx="1050587" cy="671208"/>
            </a:xfrm>
            <a:prstGeom prst="rightArrow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Not OK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32234" y="2418063"/>
            <a:ext cx="1807169" cy="1706196"/>
            <a:chOff x="1132234" y="2418063"/>
            <a:chExt cx="1807169" cy="1706196"/>
          </a:xfrm>
        </p:grpSpPr>
        <p:sp>
          <p:nvSpPr>
            <p:cNvPr id="14" name="Rectangle 13"/>
            <p:cNvSpPr/>
            <p:nvPr/>
          </p:nvSpPr>
          <p:spPr>
            <a:xfrm>
              <a:off x="1132234" y="3147747"/>
              <a:ext cx="1807169" cy="976512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Coat Q5R2 (?)</a:t>
              </a:r>
            </a:p>
            <a:p>
              <a:pPr algn="ctr"/>
              <a:r>
                <a:rPr lang="en-GB" dirty="0" smtClean="0"/>
                <a:t>YETS 2018</a:t>
              </a:r>
              <a:endParaRPr lang="en-GB" dirty="0"/>
            </a:p>
          </p:txBody>
        </p:sp>
        <p:sp>
          <p:nvSpPr>
            <p:cNvPr id="57" name="Down Arrow 56"/>
            <p:cNvSpPr/>
            <p:nvPr/>
          </p:nvSpPr>
          <p:spPr>
            <a:xfrm>
              <a:off x="1501000" y="2418063"/>
              <a:ext cx="1016201" cy="628740"/>
            </a:xfrm>
            <a:prstGeom prst="downArrow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OK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972217" y="2973373"/>
            <a:ext cx="5251622" cy="613260"/>
            <a:chOff x="2941351" y="3098850"/>
            <a:chExt cx="5251622" cy="613260"/>
          </a:xfrm>
        </p:grpSpPr>
        <p:cxnSp>
          <p:nvCxnSpPr>
            <p:cNvPr id="47" name="Straight Arrow Connector 46"/>
            <p:cNvCxnSpPr/>
            <p:nvPr/>
          </p:nvCxnSpPr>
          <p:spPr>
            <a:xfrm flipH="1">
              <a:off x="2941351" y="3301885"/>
              <a:ext cx="977646" cy="410225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3930268" y="3098850"/>
              <a:ext cx="4262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Are the 2 coating setups ready on time?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128706" y="4231068"/>
            <a:ext cx="1758913" cy="1838436"/>
            <a:chOff x="1128706" y="4231068"/>
            <a:chExt cx="1758913" cy="1838436"/>
          </a:xfrm>
        </p:grpSpPr>
        <p:sp>
          <p:nvSpPr>
            <p:cNvPr id="23" name="Rectangle 22"/>
            <p:cNvSpPr/>
            <p:nvPr/>
          </p:nvSpPr>
          <p:spPr>
            <a:xfrm>
              <a:off x="1130583" y="5469012"/>
              <a:ext cx="1757036" cy="600492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Beyond ITs</a:t>
              </a:r>
              <a:endParaRPr lang="en-GB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28706" y="4766688"/>
              <a:ext cx="1757036" cy="561419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ITs</a:t>
              </a:r>
              <a:endParaRPr lang="en-GB" dirty="0"/>
            </a:p>
          </p:txBody>
        </p:sp>
        <p:sp>
          <p:nvSpPr>
            <p:cNvPr id="61" name="Down Arrow 60"/>
            <p:cNvSpPr/>
            <p:nvPr/>
          </p:nvSpPr>
          <p:spPr>
            <a:xfrm>
              <a:off x="1545853" y="4231068"/>
              <a:ext cx="1016201" cy="448974"/>
            </a:xfrm>
            <a:prstGeom prst="downArrow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OK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73077" y="3310185"/>
            <a:ext cx="1042750" cy="646331"/>
            <a:chOff x="85956" y="4724230"/>
            <a:chExt cx="1042750" cy="646331"/>
          </a:xfrm>
        </p:grpSpPr>
        <p:cxnSp>
          <p:nvCxnSpPr>
            <p:cNvPr id="68" name="Straight Arrow Connector 67"/>
            <p:cNvCxnSpPr/>
            <p:nvPr/>
          </p:nvCxnSpPr>
          <p:spPr>
            <a:xfrm flipH="1" flipV="1">
              <a:off x="708243" y="5047396"/>
              <a:ext cx="420463" cy="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>
              <a:off x="85956" y="4724230"/>
              <a:ext cx="69762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CRG</a:t>
              </a:r>
            </a:p>
            <a:p>
              <a:r>
                <a:rPr lang="en-GB" dirty="0" smtClean="0"/>
                <a:t>VSC</a:t>
              </a:r>
              <a:endParaRPr lang="en-GB" dirty="0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480010" y="2428378"/>
            <a:ext cx="5392796" cy="2295147"/>
            <a:chOff x="3480010" y="2428378"/>
            <a:chExt cx="5392796" cy="2295147"/>
          </a:xfrm>
        </p:grpSpPr>
        <p:sp>
          <p:nvSpPr>
            <p:cNvPr id="75" name="L-Shape 74"/>
            <p:cNvSpPr/>
            <p:nvPr/>
          </p:nvSpPr>
          <p:spPr>
            <a:xfrm rot="16200000">
              <a:off x="5806370" y="1057821"/>
              <a:ext cx="1695880" cy="4436993"/>
            </a:xfrm>
            <a:prstGeom prst="corner">
              <a:avLst>
                <a:gd name="adj1" fmla="val 22889"/>
                <a:gd name="adj2" fmla="val 20348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Bent-Up Arrow 75"/>
            <p:cNvSpPr/>
            <p:nvPr/>
          </p:nvSpPr>
          <p:spPr>
            <a:xfrm rot="10800000">
              <a:off x="3480010" y="3786055"/>
              <a:ext cx="1029198" cy="937470"/>
            </a:xfrm>
            <a:prstGeom prst="bentUpArrow">
              <a:avLst>
                <a:gd name="adj1" fmla="val 35376"/>
                <a:gd name="adj2" fmla="val 41084"/>
                <a:gd name="adj3" fmla="val 2500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6033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5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39" grpId="0"/>
      <p:bldP spid="4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4- Planning &amp; resources </a:t>
            </a:r>
            <a:endParaRPr lang="en-GB" sz="3600" dirty="0"/>
          </a:p>
        </p:txBody>
      </p:sp>
      <p:grpSp>
        <p:nvGrpSpPr>
          <p:cNvPr id="54" name="Group 53"/>
          <p:cNvGrpSpPr/>
          <p:nvPr/>
        </p:nvGrpSpPr>
        <p:grpSpPr>
          <a:xfrm>
            <a:off x="113842" y="881072"/>
            <a:ext cx="8939983" cy="2016709"/>
            <a:chOff x="113842" y="881072"/>
            <a:chExt cx="8939983" cy="2016709"/>
          </a:xfrm>
        </p:grpSpPr>
        <p:grpSp>
          <p:nvGrpSpPr>
            <p:cNvPr id="8" name="Group 7"/>
            <p:cNvGrpSpPr/>
            <p:nvPr/>
          </p:nvGrpSpPr>
          <p:grpSpPr>
            <a:xfrm>
              <a:off x="113842" y="1147864"/>
              <a:ext cx="8939983" cy="1749917"/>
              <a:chOff x="113842" y="1147864"/>
              <a:chExt cx="8939983" cy="1749917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3992754" y="1994171"/>
                <a:ext cx="1128409" cy="758758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3842" y="1232541"/>
                <a:ext cx="4139037" cy="166524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402"/>
              <a:stretch/>
            </p:blipFill>
            <p:spPr>
              <a:xfrm>
                <a:off x="4780028" y="1293779"/>
                <a:ext cx="4273797" cy="1536623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4922196" y="1147864"/>
                <a:ext cx="817123" cy="1556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479614" y="881072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LS2</a:t>
              </a:r>
              <a:endParaRPr lang="en-GB" sz="2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50479" y="881072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LS3</a:t>
              </a:r>
              <a:endParaRPr lang="en-GB" sz="2400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2088" y="2870357"/>
            <a:ext cx="8831200" cy="440131"/>
            <a:chOff x="62088" y="2870357"/>
            <a:chExt cx="8831200" cy="440131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13842" y="3310488"/>
              <a:ext cx="877944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/>
            <p:cNvGrpSpPr/>
            <p:nvPr/>
          </p:nvGrpSpPr>
          <p:grpSpPr>
            <a:xfrm>
              <a:off x="62088" y="2870357"/>
              <a:ext cx="4109361" cy="369332"/>
              <a:chOff x="62088" y="2870357"/>
              <a:chExt cx="4109361" cy="369332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1290281" y="2898927"/>
                <a:ext cx="771984" cy="308500"/>
              </a:xfrm>
              <a:prstGeom prst="rect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ITs</a:t>
                </a:r>
                <a:endParaRPr lang="en-GB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05454" y="2896390"/>
                <a:ext cx="681320" cy="308500"/>
              </a:xfrm>
              <a:prstGeom prst="rect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B</a:t>
                </a:r>
                <a:r>
                  <a:rPr lang="en-GB" dirty="0" smtClean="0"/>
                  <a:t>ITs</a:t>
                </a:r>
                <a:endParaRPr lang="en-GB" dirty="0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62088" y="2879939"/>
                <a:ext cx="339859" cy="341402"/>
              </a:xfrm>
              <a:prstGeom prst="ellips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1</a:t>
                </a:r>
                <a:endParaRPr lang="en-GB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165772" y="2870357"/>
                <a:ext cx="2005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1 team =&gt; 6 </a:t>
                </a:r>
                <a:r>
                  <a:rPr lang="en-GB" dirty="0" err="1" smtClean="0"/>
                  <a:t>mSv</a:t>
                </a:r>
                <a:endParaRPr lang="en-GB" dirty="0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62088" y="3371634"/>
            <a:ext cx="8831200" cy="831577"/>
            <a:chOff x="62088" y="3371634"/>
            <a:chExt cx="8831200" cy="831577"/>
          </a:xfrm>
        </p:grpSpPr>
        <p:sp>
          <p:nvSpPr>
            <p:cNvPr id="28" name="Rectangle 27"/>
            <p:cNvSpPr/>
            <p:nvPr/>
          </p:nvSpPr>
          <p:spPr>
            <a:xfrm>
              <a:off x="707630" y="3759731"/>
              <a:ext cx="771984" cy="3085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ITs</a:t>
              </a:r>
              <a:endParaRPr lang="en-GB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48729" y="3402050"/>
              <a:ext cx="681320" cy="3085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B</a:t>
              </a:r>
              <a:r>
                <a:rPr lang="en-GB" dirty="0" smtClean="0"/>
                <a:t>ITs</a:t>
              </a:r>
              <a:endParaRPr lang="en-GB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113842" y="4203211"/>
              <a:ext cx="877944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62088" y="3592457"/>
              <a:ext cx="339859" cy="341402"/>
            </a:xfrm>
            <a:prstGeom prst="ellipse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</a:t>
              </a:r>
              <a:endParaRPr lang="en-GB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213712" y="3371634"/>
              <a:ext cx="1941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team 1 =&gt; 2 </a:t>
              </a:r>
              <a:r>
                <a:rPr lang="en-GB" dirty="0" err="1" smtClean="0"/>
                <a:t>mSv</a:t>
              </a:r>
              <a:endParaRPr lang="en-GB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79614" y="3764870"/>
              <a:ext cx="200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team 2 =&gt; 4 </a:t>
              </a:r>
              <a:r>
                <a:rPr lang="en-GB" dirty="0" err="1" smtClean="0"/>
                <a:t>mSv</a:t>
              </a:r>
              <a:endParaRPr lang="en-GB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2088" y="4295979"/>
            <a:ext cx="8831200" cy="463820"/>
            <a:chOff x="62088" y="4295979"/>
            <a:chExt cx="8831200" cy="463820"/>
          </a:xfrm>
        </p:grpSpPr>
        <p:sp>
          <p:nvSpPr>
            <p:cNvPr id="32" name="Rectangle 31"/>
            <p:cNvSpPr/>
            <p:nvPr/>
          </p:nvSpPr>
          <p:spPr>
            <a:xfrm>
              <a:off x="707630" y="4341230"/>
              <a:ext cx="771984" cy="3085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ITs</a:t>
              </a:r>
              <a:endParaRPr lang="en-GB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330757" y="4341230"/>
              <a:ext cx="681320" cy="3085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B</a:t>
              </a:r>
              <a:r>
                <a:rPr lang="en-GB" dirty="0" smtClean="0"/>
                <a:t>ITs</a:t>
              </a:r>
              <a:endParaRPr lang="en-GB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113842" y="4759799"/>
              <a:ext cx="877944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62088" y="4319745"/>
              <a:ext cx="339859" cy="341402"/>
            </a:xfrm>
            <a:prstGeom prst="ellipse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3</a:t>
              </a:r>
              <a:endParaRPr lang="en-GB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79614" y="4295979"/>
              <a:ext cx="200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 team =&gt; 4 </a:t>
              </a:r>
              <a:r>
                <a:rPr lang="en-GB" dirty="0" err="1" smtClean="0"/>
                <a:t>mSv</a:t>
              </a:r>
              <a:endParaRPr lang="en-GB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46673" y="4301984"/>
              <a:ext cx="21339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 team =&gt; 10 </a:t>
              </a:r>
              <a:r>
                <a:rPr lang="en-GB" dirty="0" err="1" smtClean="0"/>
                <a:t>mSv</a:t>
              </a:r>
              <a:endParaRPr lang="en-GB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5475" y="4855431"/>
            <a:ext cx="8981670" cy="455601"/>
            <a:chOff x="55475" y="4855431"/>
            <a:chExt cx="8981670" cy="455601"/>
          </a:xfrm>
        </p:grpSpPr>
        <p:sp>
          <p:nvSpPr>
            <p:cNvPr id="35" name="Rectangle 34"/>
            <p:cNvSpPr/>
            <p:nvPr/>
          </p:nvSpPr>
          <p:spPr>
            <a:xfrm>
              <a:off x="6144941" y="4874934"/>
              <a:ext cx="771984" cy="3085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ITs</a:t>
              </a:r>
              <a:endParaRPr lang="en-GB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330757" y="4873999"/>
              <a:ext cx="681320" cy="3085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B</a:t>
              </a:r>
              <a:r>
                <a:rPr lang="en-GB" dirty="0" smtClean="0"/>
                <a:t>ITs</a:t>
              </a:r>
              <a:endParaRPr lang="en-GB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62088" y="4873999"/>
              <a:ext cx="339859" cy="341402"/>
            </a:xfrm>
            <a:prstGeom prst="ellipse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4</a:t>
              </a:r>
              <a:endParaRPr lang="en-GB" dirty="0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55475" y="5311032"/>
              <a:ext cx="877944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6900245" y="4855431"/>
              <a:ext cx="2136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 team =&gt; 30 </a:t>
              </a:r>
              <a:r>
                <a:rPr lang="en-GB" dirty="0" err="1" smtClean="0"/>
                <a:t>mSv</a:t>
              </a:r>
              <a:endParaRPr lang="en-GB" dirty="0"/>
            </a:p>
          </p:txBody>
        </p:sp>
      </p:grpSp>
      <p:cxnSp>
        <p:nvCxnSpPr>
          <p:cNvPr id="50" name="Straight Connector 49"/>
          <p:cNvCxnSpPr/>
          <p:nvPr/>
        </p:nvCxnSpPr>
        <p:spPr>
          <a:xfrm>
            <a:off x="62482" y="6203755"/>
            <a:ext cx="877944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62088" y="5366364"/>
            <a:ext cx="8333472" cy="762568"/>
            <a:chOff x="62088" y="5366364"/>
            <a:chExt cx="8333472" cy="762568"/>
          </a:xfrm>
        </p:grpSpPr>
        <p:sp>
          <p:nvSpPr>
            <p:cNvPr id="48" name="Rectangle 47"/>
            <p:cNvSpPr/>
            <p:nvPr/>
          </p:nvSpPr>
          <p:spPr>
            <a:xfrm>
              <a:off x="5489658" y="5754461"/>
              <a:ext cx="771984" cy="3085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ITs</a:t>
              </a:r>
              <a:endParaRPr lang="en-GB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330757" y="5396780"/>
              <a:ext cx="681320" cy="3085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B</a:t>
              </a:r>
              <a:r>
                <a:rPr lang="en-GB" dirty="0" smtClean="0"/>
                <a:t>ITs</a:t>
              </a:r>
              <a:endParaRPr lang="en-GB" dirty="0"/>
            </a:p>
          </p:txBody>
        </p:sp>
        <p:sp>
          <p:nvSpPr>
            <p:cNvPr id="51" name="Oval 50"/>
            <p:cNvSpPr/>
            <p:nvPr/>
          </p:nvSpPr>
          <p:spPr>
            <a:xfrm>
              <a:off x="62088" y="5593001"/>
              <a:ext cx="339859" cy="341402"/>
            </a:xfrm>
            <a:prstGeom prst="ellipse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5</a:t>
              </a:r>
              <a:endParaRPr lang="en-GB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995740" y="5366364"/>
              <a:ext cx="21339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team 1 =&gt; 10 </a:t>
              </a:r>
              <a:r>
                <a:rPr lang="en-GB" dirty="0" err="1" smtClean="0"/>
                <a:t>mSv</a:t>
              </a:r>
              <a:endParaRPr lang="en-GB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261642" y="5759600"/>
              <a:ext cx="21339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team 2 =&gt; 20 </a:t>
              </a:r>
              <a:r>
                <a:rPr lang="en-GB" dirty="0" err="1" smtClean="0"/>
                <a:t>mSv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1750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6200" y="2827448"/>
            <a:ext cx="82381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Choice of the magnet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124961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5. Choice of the magnet to coat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594360" y="934203"/>
            <a:ext cx="7941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Outcome from VSC and CRG iterations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" y="1928329"/>
            <a:ext cx="2688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CH" sz="3600" dirty="0" err="1" smtClean="0">
                <a:latin typeface="Calibri" panose="020F0502020204030204" pitchFamily="34" charset="0"/>
              </a:rPr>
              <a:t>Standalone</a:t>
            </a:r>
            <a:endParaRPr lang="fr-CH" sz="3600" dirty="0" smtClean="0">
              <a:latin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fr-CH" sz="3600" dirty="0" smtClean="0">
                <a:latin typeface="Calibri" panose="020F0502020204030204" pitchFamily="34" charset="0"/>
              </a:rPr>
              <a:t>(Q6 </a:t>
            </a:r>
            <a:r>
              <a:rPr lang="fr-CH" sz="3600" dirty="0">
                <a:latin typeface="Calibri" panose="020F0502020204030204" pitchFamily="34" charset="0"/>
              </a:rPr>
              <a:t>or Q5</a:t>
            </a:r>
            <a:r>
              <a:rPr lang="fr-CH" sz="3600" dirty="0" smtClean="0">
                <a:latin typeface="Calibri" panose="020F0502020204030204" pitchFamily="34" charset="0"/>
              </a:rPr>
              <a:t>)</a:t>
            </a:r>
            <a:endParaRPr lang="en-GB" sz="3600" dirty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" y="3881532"/>
            <a:ext cx="2688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CH" sz="3600" dirty="0" smtClean="0">
                <a:latin typeface="Calibri" panose="020F0502020204030204" pitchFamily="34" charset="0"/>
              </a:rPr>
              <a:t>Doublet</a:t>
            </a:r>
          </a:p>
          <a:p>
            <a:pPr algn="ctr">
              <a:spcAft>
                <a:spcPts val="0"/>
              </a:spcAft>
            </a:pPr>
            <a:r>
              <a:rPr lang="fr-CH" sz="3600" dirty="0" smtClean="0">
                <a:latin typeface="Calibri" panose="020F0502020204030204" pitchFamily="34" charset="0"/>
              </a:rPr>
              <a:t>(Q4/D2 pair)</a:t>
            </a:r>
            <a:endParaRPr lang="en-GB" sz="3600" dirty="0"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34640" y="4160648"/>
            <a:ext cx="63093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Disadvantages:</a:t>
            </a:r>
            <a:endParaRPr lang="en-GB" sz="24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</a:rPr>
              <a:t>requires </a:t>
            </a:r>
            <a:r>
              <a:rPr lang="en-GB" sz="2000" dirty="0" smtClean="0">
                <a:latin typeface="Calibri" panose="020F0502020204030204" pitchFamily="34" charset="0"/>
              </a:rPr>
              <a:t>opening </a:t>
            </a:r>
            <a:r>
              <a:rPr lang="en-GB" sz="2000" dirty="0">
                <a:latin typeface="Calibri" panose="020F0502020204030204" pitchFamily="34" charset="0"/>
              </a:rPr>
              <a:t>of interconnect, cutting of PIM, addition of </a:t>
            </a:r>
            <a:r>
              <a:rPr lang="en-GB" sz="2000" dirty="0" err="1">
                <a:latin typeface="Calibri" panose="020F0502020204030204" pitchFamily="34" charset="0"/>
              </a:rPr>
              <a:t>cryo</a:t>
            </a:r>
            <a:r>
              <a:rPr lang="en-GB" sz="2000" dirty="0">
                <a:latin typeface="Calibri" panose="020F0502020204030204" pitchFamily="34" charset="0"/>
              </a:rPr>
              <a:t> </a:t>
            </a:r>
            <a:r>
              <a:rPr lang="en-GB" sz="2000" dirty="0" smtClean="0">
                <a:latin typeface="Calibri" panose="020F0502020204030204" pitchFamily="34" charset="0"/>
              </a:rPr>
              <a:t>instrumentation.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</a:rPr>
              <a:t>PIM </a:t>
            </a:r>
            <a:r>
              <a:rPr lang="en-GB" sz="2000" dirty="0">
                <a:latin typeface="Calibri" panose="020F0502020204030204" pitchFamily="34" charset="0"/>
              </a:rPr>
              <a:t>welding &amp; cryostat closure cannot be started until </a:t>
            </a:r>
            <a:r>
              <a:rPr lang="en-GB" sz="2000" dirty="0" err="1">
                <a:latin typeface="Calibri" panose="020F0502020204030204" pitchFamily="34" charset="0"/>
              </a:rPr>
              <a:t>aC</a:t>
            </a:r>
            <a:r>
              <a:rPr lang="en-GB" sz="2000" dirty="0">
                <a:latin typeface="Calibri" panose="020F0502020204030204" pitchFamily="34" charset="0"/>
              </a:rPr>
              <a:t> coating is </a:t>
            </a:r>
            <a:r>
              <a:rPr lang="en-GB" sz="2000" dirty="0" smtClean="0">
                <a:latin typeface="Calibri" panose="020F0502020204030204" pitchFamily="34" charset="0"/>
              </a:rPr>
              <a:t>compete;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</a:rPr>
              <a:t>more </a:t>
            </a:r>
            <a:r>
              <a:rPr lang="en-GB" sz="2000" dirty="0">
                <a:latin typeface="Calibri" panose="020F0502020204030204" pitchFamily="34" charset="0"/>
              </a:rPr>
              <a:t>beam screens to </a:t>
            </a:r>
            <a:r>
              <a:rPr lang="en-GB" sz="2000" dirty="0" smtClean="0">
                <a:latin typeface="Calibri" panose="020F0502020204030204" pitchFamily="34" charset="0"/>
              </a:rPr>
              <a:t>coat (in series).</a:t>
            </a:r>
            <a:endParaRPr lang="en-GB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2505456" y="1781180"/>
            <a:ext cx="6638544" cy="1494627"/>
            <a:chOff x="2505456" y="1781180"/>
            <a:chExt cx="6638544" cy="1494627"/>
          </a:xfrm>
        </p:grpSpPr>
        <p:sp>
          <p:nvSpPr>
            <p:cNvPr id="7" name="Rectangle 6"/>
            <p:cNvSpPr/>
            <p:nvPr/>
          </p:nvSpPr>
          <p:spPr>
            <a:xfrm>
              <a:off x="2834640" y="1781180"/>
              <a:ext cx="6309360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28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Advantages:</a:t>
              </a:r>
            </a:p>
            <a:p>
              <a:pPr marL="342900" indent="-342900"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GB" sz="2000" dirty="0" smtClean="0">
                  <a:latin typeface="Calibri" panose="020F0502020204030204" pitchFamily="34" charset="0"/>
                </a:rPr>
                <a:t>no </a:t>
              </a:r>
              <a:r>
                <a:rPr lang="en-GB" sz="2000" dirty="0">
                  <a:latin typeface="Calibri" panose="020F0502020204030204" pitchFamily="34" charset="0"/>
                </a:rPr>
                <a:t>opening of interconnects required;</a:t>
              </a:r>
            </a:p>
            <a:p>
              <a:pPr marL="342900" indent="-342900"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GB" sz="2000" dirty="0">
                  <a:latin typeface="Calibri" panose="020F0502020204030204" pitchFamily="34" charset="0"/>
                </a:rPr>
                <a:t>degraded insulation vacuum can be </a:t>
              </a:r>
              <a:r>
                <a:rPr lang="en-GB" sz="2000" dirty="0" err="1">
                  <a:latin typeface="Calibri" panose="020F0502020204030204" pitchFamily="34" charset="0"/>
                </a:rPr>
                <a:t>repumped</a:t>
              </a:r>
              <a:r>
                <a:rPr lang="en-GB" sz="2000" dirty="0">
                  <a:latin typeface="Calibri" panose="020F0502020204030204" pitchFamily="34" charset="0"/>
                </a:rPr>
                <a:t> to avoid cold spots on QRL jumper vacuum barrier.</a:t>
              </a:r>
              <a:endParaRPr lang="en-GB" sz="2000" dirty="0"/>
            </a:p>
          </p:txBody>
        </p:sp>
        <p:sp>
          <p:nvSpPr>
            <p:cNvPr id="8" name="Left Brace 7"/>
            <p:cNvSpPr/>
            <p:nvPr/>
          </p:nvSpPr>
          <p:spPr>
            <a:xfrm>
              <a:off x="2505456" y="1914936"/>
              <a:ext cx="347472" cy="1360871"/>
            </a:xfrm>
            <a:prstGeom prst="leftBrace">
              <a:avLst>
                <a:gd name="adj1" fmla="val 8333"/>
                <a:gd name="adj2" fmla="val 29842"/>
              </a:avLst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84120" y="3360428"/>
            <a:ext cx="6659880" cy="2756909"/>
            <a:chOff x="2484120" y="3360428"/>
            <a:chExt cx="6659880" cy="2756909"/>
          </a:xfrm>
        </p:grpSpPr>
        <p:sp>
          <p:nvSpPr>
            <p:cNvPr id="12" name="Rectangle 11"/>
            <p:cNvSpPr/>
            <p:nvPr/>
          </p:nvSpPr>
          <p:spPr>
            <a:xfrm>
              <a:off x="2834640" y="3360428"/>
              <a:ext cx="630936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28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Advantage:</a:t>
              </a:r>
              <a:endParaRPr lang="en-GB" sz="2400" dirty="0" smtClean="0">
                <a:solidFill>
                  <a:srgbClr val="00B050"/>
                </a:solidFill>
                <a:latin typeface="Calibri" panose="020F0502020204030204" pitchFamily="34" charset="0"/>
              </a:endParaRPr>
            </a:p>
            <a:p>
              <a:pPr marL="342900" indent="-342900"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GB" sz="2000" dirty="0" smtClean="0">
                  <a:latin typeface="Calibri" panose="020F0502020204030204" pitchFamily="34" charset="0"/>
                </a:rPr>
                <a:t>Can observe results in dipole and quad;</a:t>
              </a:r>
              <a:endParaRPr lang="en-GB" sz="2000" dirty="0"/>
            </a:p>
          </p:txBody>
        </p:sp>
        <p:sp>
          <p:nvSpPr>
            <p:cNvPr id="15" name="Left Brace 14"/>
            <p:cNvSpPr/>
            <p:nvPr/>
          </p:nvSpPr>
          <p:spPr>
            <a:xfrm>
              <a:off x="2484120" y="3489933"/>
              <a:ext cx="368808" cy="2627404"/>
            </a:xfrm>
            <a:prstGeom prst="leftBrace">
              <a:avLst>
                <a:gd name="adj1" fmla="val 8333"/>
                <a:gd name="adj2" fmla="val 16065"/>
              </a:avLst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003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2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8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0" grpId="1"/>
      <p:bldP spid="14" grpId="0"/>
      <p:bldP spid="14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5. Choice of the magnet to coat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594360" y="934203"/>
            <a:ext cx="7941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Outcome from VSC and CRG iterations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" y="1928329"/>
            <a:ext cx="2688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CH" sz="3600" dirty="0" err="1" smtClean="0">
                <a:latin typeface="Calibri" panose="020F0502020204030204" pitchFamily="34" charset="0"/>
              </a:rPr>
              <a:t>Standalone</a:t>
            </a:r>
            <a:endParaRPr lang="fr-CH" sz="3600" dirty="0" smtClean="0">
              <a:latin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fr-CH" sz="3600" dirty="0" smtClean="0">
                <a:latin typeface="Calibri" panose="020F0502020204030204" pitchFamily="34" charset="0"/>
              </a:rPr>
              <a:t>(Q6 </a:t>
            </a:r>
            <a:r>
              <a:rPr lang="fr-CH" sz="3600" dirty="0">
                <a:latin typeface="Calibri" panose="020F0502020204030204" pitchFamily="34" charset="0"/>
              </a:rPr>
              <a:t>or Q5</a:t>
            </a:r>
            <a:r>
              <a:rPr lang="fr-CH" sz="3600" dirty="0" smtClean="0">
                <a:latin typeface="Calibri" panose="020F0502020204030204" pitchFamily="34" charset="0"/>
              </a:rPr>
              <a:t>)</a:t>
            </a:r>
            <a:endParaRPr lang="en-GB" sz="3600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97480" y="1989884"/>
            <a:ext cx="63040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</a:rPr>
              <a:t>Sector 7-8 &amp; 2-3 are targeted by </a:t>
            </a:r>
            <a:r>
              <a:rPr lang="en-GB" sz="3200" dirty="0" smtClean="0">
                <a:latin typeface="Calibri" panose="020F0502020204030204" pitchFamily="34" charset="0"/>
              </a:rPr>
              <a:t>CRG </a:t>
            </a:r>
            <a:r>
              <a:rPr lang="en-GB" sz="3200" dirty="0">
                <a:latin typeface="Calibri" panose="020F0502020204030204" pitchFamily="34" charset="0"/>
              </a:rPr>
              <a:t>for heat load </a:t>
            </a:r>
            <a:r>
              <a:rPr lang="en-GB" sz="3200" dirty="0" smtClean="0">
                <a:latin typeface="Calibri" panose="020F0502020204030204" pitchFamily="34" charset="0"/>
              </a:rPr>
              <a:t>balancing strategy</a:t>
            </a:r>
            <a:r>
              <a:rPr lang="en-GB" sz="3200" dirty="0">
                <a:latin typeface="Calibri" panose="020F0502020204030204" pitchFamily="34" charset="0"/>
              </a:rPr>
              <a:t>.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177560" y="3362425"/>
            <a:ext cx="8823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dirty="0">
                <a:latin typeface="Calibri" panose="020F0502020204030204" pitchFamily="34" charset="0"/>
              </a:rPr>
              <a:t>Q6L8, Q6R2 attached to arc cryostat so 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insulation vacuum cannot be degraded for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cryo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warmup</a:t>
            </a:r>
            <a:r>
              <a:rPr lang="en-US" sz="2800" dirty="0">
                <a:latin typeface="Calibri" panose="020F0502020204030204" pitchFamily="34" charset="0"/>
              </a:rPr>
              <a:t>. </a:t>
            </a:r>
            <a:endParaRPr lang="en-GB" sz="2800" dirty="0">
              <a:effectLst/>
              <a:latin typeface="Calibri" panose="020F050202020403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77560" y="3362425"/>
            <a:ext cx="1861552" cy="441479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77560" y="3446912"/>
            <a:ext cx="1773160" cy="386167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649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5. Choice of the magnet to coat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594360" y="934203"/>
            <a:ext cx="7941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Outcome from VSC and CRG iterations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" y="1928329"/>
            <a:ext cx="2688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CH" sz="3600" dirty="0" err="1" smtClean="0">
                <a:latin typeface="Calibri" panose="020F0502020204030204" pitchFamily="34" charset="0"/>
              </a:rPr>
              <a:t>Standalone</a:t>
            </a:r>
            <a:endParaRPr lang="fr-CH" sz="3600" dirty="0" smtClean="0">
              <a:latin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fr-CH" sz="3600" dirty="0" smtClean="0">
                <a:latin typeface="Calibri" panose="020F0502020204030204" pitchFamily="34" charset="0"/>
              </a:rPr>
              <a:t>(Q6 </a:t>
            </a:r>
            <a:r>
              <a:rPr lang="fr-CH" sz="3600" dirty="0">
                <a:latin typeface="Calibri" panose="020F0502020204030204" pitchFamily="34" charset="0"/>
              </a:rPr>
              <a:t>or Q5</a:t>
            </a:r>
            <a:r>
              <a:rPr lang="fr-CH" sz="3600" dirty="0" smtClean="0">
                <a:latin typeface="Calibri" panose="020F0502020204030204" pitchFamily="34" charset="0"/>
              </a:rPr>
              <a:t>)</a:t>
            </a:r>
            <a:endParaRPr lang="en-GB" sz="3600" dirty="0"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7560" y="3362425"/>
            <a:ext cx="8823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dirty="0">
                <a:latin typeface="Calibri" panose="020F0502020204030204" pitchFamily="34" charset="0"/>
              </a:rPr>
              <a:t>Q6L8, </a:t>
            </a:r>
            <a:r>
              <a:rPr lang="en-US" sz="2800" dirty="0" smtClean="0">
                <a:latin typeface="Calibri" panose="020F0502020204030204" pitchFamily="34" charset="0"/>
              </a:rPr>
              <a:t>Q6R2</a:t>
            </a:r>
            <a:endParaRPr lang="en-GB" sz="2800" dirty="0">
              <a:effectLst/>
              <a:latin typeface="Calibri" panose="020F050202020403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77560" y="3362425"/>
            <a:ext cx="1861552" cy="441479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77560" y="3446912"/>
            <a:ext cx="1773160" cy="386167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77560" y="4119412"/>
            <a:ext cx="42110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Q6R7, </a:t>
            </a:r>
            <a:r>
              <a:rPr lang="en-US" sz="2800" dirty="0">
                <a:latin typeface="Calibri" panose="020F0502020204030204" pitchFamily="34" charset="0"/>
              </a:rPr>
              <a:t>Q6L3 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difficult access</a:t>
            </a:r>
            <a:r>
              <a:rPr lang="en-US" sz="2800" dirty="0">
                <a:latin typeface="Calibri" panose="020F0502020204030204" pitchFamily="34" charset="0"/>
              </a:rPr>
              <a:t>.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2697480" y="1989884"/>
            <a:ext cx="63040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</a:rPr>
              <a:t>Sector 7-8 &amp; 2-3 are targeted by </a:t>
            </a:r>
            <a:r>
              <a:rPr lang="en-GB" sz="3200" dirty="0" smtClean="0">
                <a:latin typeface="Calibri" panose="020F0502020204030204" pitchFamily="34" charset="0"/>
              </a:rPr>
              <a:t>CRG </a:t>
            </a:r>
            <a:r>
              <a:rPr lang="en-GB" sz="3200" dirty="0">
                <a:latin typeface="Calibri" panose="020F0502020204030204" pitchFamily="34" charset="0"/>
              </a:rPr>
              <a:t>for heat load </a:t>
            </a:r>
            <a:r>
              <a:rPr lang="en-GB" sz="3200" dirty="0" smtClean="0">
                <a:latin typeface="Calibri" panose="020F0502020204030204" pitchFamily="34" charset="0"/>
              </a:rPr>
              <a:t>balancing strategy</a:t>
            </a:r>
            <a:r>
              <a:rPr lang="en-GB" sz="3200" dirty="0">
                <a:latin typeface="Calibri" panose="020F0502020204030204" pitchFamily="34" charset="0"/>
              </a:rPr>
              <a:t>.</a:t>
            </a:r>
            <a:endParaRPr lang="en-GB" sz="32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77560" y="4143991"/>
            <a:ext cx="1861552" cy="441479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77560" y="4228478"/>
            <a:ext cx="1773160" cy="386167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65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5. Choice of the magnet to coat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594360" y="934203"/>
            <a:ext cx="7941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Outcome from VSC and CRG iterations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" y="1928329"/>
            <a:ext cx="2688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CH" sz="3600" dirty="0" err="1" smtClean="0">
                <a:latin typeface="Calibri" panose="020F0502020204030204" pitchFamily="34" charset="0"/>
              </a:rPr>
              <a:t>Standalone</a:t>
            </a:r>
            <a:endParaRPr lang="fr-CH" sz="3600" dirty="0" smtClean="0">
              <a:latin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fr-CH" sz="3600" dirty="0" smtClean="0">
                <a:latin typeface="Calibri" panose="020F0502020204030204" pitchFamily="34" charset="0"/>
              </a:rPr>
              <a:t>(Q6 </a:t>
            </a:r>
            <a:r>
              <a:rPr lang="fr-CH" sz="3600" dirty="0">
                <a:latin typeface="Calibri" panose="020F0502020204030204" pitchFamily="34" charset="0"/>
              </a:rPr>
              <a:t>or Q5</a:t>
            </a:r>
            <a:r>
              <a:rPr lang="fr-CH" sz="3600" dirty="0" smtClean="0">
                <a:latin typeface="Calibri" panose="020F0502020204030204" pitchFamily="34" charset="0"/>
              </a:rPr>
              <a:t>)</a:t>
            </a:r>
            <a:endParaRPr lang="en-GB" sz="3600" dirty="0"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7560" y="3362425"/>
            <a:ext cx="8823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dirty="0">
                <a:latin typeface="Calibri" panose="020F0502020204030204" pitchFamily="34" charset="0"/>
              </a:rPr>
              <a:t>Q6L8, </a:t>
            </a:r>
            <a:r>
              <a:rPr lang="en-US" sz="2800" dirty="0" smtClean="0">
                <a:latin typeface="Calibri" panose="020F0502020204030204" pitchFamily="34" charset="0"/>
              </a:rPr>
              <a:t>Q6R2</a:t>
            </a:r>
            <a:endParaRPr lang="en-GB" sz="2800" dirty="0">
              <a:effectLst/>
              <a:latin typeface="Calibri" panose="020F050202020403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77560" y="3362425"/>
            <a:ext cx="1861552" cy="441479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77560" y="3446912"/>
            <a:ext cx="1773160" cy="386167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77560" y="4119412"/>
            <a:ext cx="1917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Q6R7, Q6L3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2697480" y="1989884"/>
            <a:ext cx="63040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</a:rPr>
              <a:t>Sector 7-8 &amp; 2-3 are targeted by </a:t>
            </a:r>
            <a:r>
              <a:rPr lang="en-GB" sz="3200" dirty="0" smtClean="0">
                <a:latin typeface="Calibri" panose="020F0502020204030204" pitchFamily="34" charset="0"/>
              </a:rPr>
              <a:t>CRG </a:t>
            </a:r>
            <a:r>
              <a:rPr lang="en-GB" sz="3200" dirty="0">
                <a:latin typeface="Calibri" panose="020F0502020204030204" pitchFamily="34" charset="0"/>
              </a:rPr>
              <a:t>for heat load </a:t>
            </a:r>
            <a:r>
              <a:rPr lang="en-GB" sz="3200" dirty="0" smtClean="0">
                <a:latin typeface="Calibri" panose="020F0502020204030204" pitchFamily="34" charset="0"/>
              </a:rPr>
              <a:t>balancing strategy</a:t>
            </a:r>
            <a:r>
              <a:rPr lang="en-GB" sz="3200" dirty="0">
                <a:latin typeface="Calibri" panose="020F0502020204030204" pitchFamily="34" charset="0"/>
              </a:rPr>
              <a:t>.</a:t>
            </a:r>
            <a:endParaRPr lang="en-GB" sz="32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77560" y="4143991"/>
            <a:ext cx="1861552" cy="441479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77560" y="4228478"/>
            <a:ext cx="1773160" cy="386167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77560" y="4870585"/>
            <a:ext cx="8823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dirty="0">
                <a:latin typeface="Calibri" panose="020F0502020204030204" pitchFamily="34" charset="0"/>
              </a:rPr>
              <a:t>Q5L8 has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cryo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instrumentation </a:t>
            </a: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</a:rPr>
              <a:t>and a non-conformity with 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missing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cryosorber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 on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</a:rPr>
              <a:t>beamscreen</a:t>
            </a:r>
            <a:r>
              <a:rPr lang="en-US" sz="2800" dirty="0">
                <a:latin typeface="Calibri" panose="020F0502020204030204" pitchFamily="34" charset="0"/>
              </a:rPr>
              <a:t>.</a:t>
            </a:r>
            <a:endParaRPr lang="en-GB" sz="2800" dirty="0">
              <a:effectLst/>
              <a:latin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-292220" y="4927327"/>
            <a:ext cx="1861552" cy="441479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-292220" y="5011814"/>
            <a:ext cx="1773160" cy="386167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636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3. The technology is mature enough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9547" y="1683627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Coated e-cloud detector </a:t>
            </a:r>
            <a:r>
              <a:rPr lang="en-GB" sz="2800" smtClean="0"/>
              <a:t>installed since </a:t>
            </a:r>
            <a:r>
              <a:rPr lang="en-GB" sz="2800" dirty="0" smtClean="0"/>
              <a:t>2008 maintains the initial performance (no e-cloud).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9544" y="3019672"/>
            <a:ext cx="89244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~ 300 meters of the SPS already coated. (Half coated in the laboratory during LS1 and half done in-situ during EYETS)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9543" y="4786606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COLDEX confirms performance at low temperature</a:t>
            </a:r>
          </a:p>
          <a:p>
            <a:r>
              <a:rPr lang="en-GB" sz="2800" dirty="0" smtClean="0"/>
              <a:t>(no e-cloud, good vacuum behaviour)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9544" y="990151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Tested in the SPS</a:t>
            </a:r>
          </a:p>
        </p:txBody>
      </p:sp>
    </p:spTree>
    <p:extLst>
      <p:ext uri="{BB962C8B-B14F-4D97-AF65-F5344CB8AC3E}">
        <p14:creationId xmlns:p14="http://schemas.microsoft.com/office/powerpoint/2010/main" val="196127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0" grpId="0"/>
      <p:bldP spid="2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5. Choice of the magnet to coat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594360" y="934203"/>
            <a:ext cx="7941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Outcome from VSC and CRG iterations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" y="1928329"/>
            <a:ext cx="2688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CH" sz="3600" dirty="0" err="1" smtClean="0">
                <a:latin typeface="Calibri" panose="020F0502020204030204" pitchFamily="34" charset="0"/>
              </a:rPr>
              <a:t>Standalone</a:t>
            </a:r>
            <a:endParaRPr lang="fr-CH" sz="3600" dirty="0" smtClean="0">
              <a:latin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fr-CH" sz="3600" dirty="0" smtClean="0">
                <a:latin typeface="Calibri" panose="020F0502020204030204" pitchFamily="34" charset="0"/>
              </a:rPr>
              <a:t>(Q6 </a:t>
            </a:r>
            <a:r>
              <a:rPr lang="fr-CH" sz="3600" dirty="0">
                <a:latin typeface="Calibri" panose="020F0502020204030204" pitchFamily="34" charset="0"/>
              </a:rPr>
              <a:t>or Q5</a:t>
            </a:r>
            <a:r>
              <a:rPr lang="fr-CH" sz="3600" dirty="0" smtClean="0">
                <a:latin typeface="Calibri" panose="020F0502020204030204" pitchFamily="34" charset="0"/>
              </a:rPr>
              <a:t>)</a:t>
            </a:r>
            <a:endParaRPr lang="en-GB" sz="3600" dirty="0"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7560" y="3362425"/>
            <a:ext cx="8823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dirty="0">
                <a:latin typeface="Calibri" panose="020F0502020204030204" pitchFamily="34" charset="0"/>
              </a:rPr>
              <a:t>Q6L8, </a:t>
            </a:r>
            <a:r>
              <a:rPr lang="en-US" sz="2800" dirty="0" smtClean="0">
                <a:latin typeface="Calibri" panose="020F0502020204030204" pitchFamily="34" charset="0"/>
              </a:rPr>
              <a:t>Q6R2</a:t>
            </a:r>
            <a:endParaRPr lang="en-GB" sz="2800" dirty="0">
              <a:effectLst/>
              <a:latin typeface="Calibri" panose="020F050202020403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77560" y="3362425"/>
            <a:ext cx="1861552" cy="441479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77560" y="3446912"/>
            <a:ext cx="1773160" cy="386167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77560" y="4119412"/>
            <a:ext cx="1917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Q6R7, Q6L3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2697480" y="1989884"/>
            <a:ext cx="63040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</a:rPr>
              <a:t>Sector 7-8 &amp; 2-3 are targeted by </a:t>
            </a:r>
            <a:r>
              <a:rPr lang="en-GB" sz="3200" dirty="0" smtClean="0">
                <a:latin typeface="Calibri" panose="020F0502020204030204" pitchFamily="34" charset="0"/>
              </a:rPr>
              <a:t>CRG </a:t>
            </a:r>
            <a:r>
              <a:rPr lang="en-GB" sz="3200" dirty="0">
                <a:latin typeface="Calibri" panose="020F0502020204030204" pitchFamily="34" charset="0"/>
              </a:rPr>
              <a:t>for heat load </a:t>
            </a:r>
            <a:r>
              <a:rPr lang="en-GB" sz="3200" dirty="0" smtClean="0">
                <a:latin typeface="Calibri" panose="020F0502020204030204" pitchFamily="34" charset="0"/>
              </a:rPr>
              <a:t>balancing strategy</a:t>
            </a:r>
            <a:r>
              <a:rPr lang="en-GB" sz="3200" dirty="0">
                <a:latin typeface="Calibri" panose="020F0502020204030204" pitchFamily="34" charset="0"/>
              </a:rPr>
              <a:t>.</a:t>
            </a:r>
            <a:endParaRPr lang="en-GB" sz="32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77560" y="4143991"/>
            <a:ext cx="1861552" cy="441479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77560" y="4228478"/>
            <a:ext cx="1773160" cy="386167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77560" y="4870585"/>
            <a:ext cx="8823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dirty="0">
                <a:latin typeface="Calibri" panose="020F0502020204030204" pitchFamily="34" charset="0"/>
              </a:rPr>
              <a:t>Q5L8 </a:t>
            </a:r>
            <a:endParaRPr lang="en-GB" sz="2800" dirty="0">
              <a:effectLst/>
              <a:latin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-292220" y="4927327"/>
            <a:ext cx="1861552" cy="441479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-292220" y="5011814"/>
            <a:ext cx="1773160" cy="386167"/>
          </a:xfrm>
          <a:prstGeom prst="line">
            <a:avLst/>
          </a:prstGeom>
          <a:ln w="333375">
            <a:solidFill>
              <a:srgbClr val="FF0000"/>
            </a:solidFill>
          </a:ln>
          <a:effectLst>
            <a:softEdge rad="152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79643" y="5545831"/>
            <a:ext cx="8224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</a:rPr>
              <a:t>Q5R2 </a:t>
            </a:r>
            <a:r>
              <a:rPr lang="en-US" sz="2800" dirty="0" smtClean="0">
                <a:latin typeface="Calibri" panose="020F0502020204030204" pitchFamily="34" charset="0"/>
              </a:rPr>
              <a:t>chosen as baseline (for now… CRG still inquiring)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6610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5. Choice of the magnet to coat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594360" y="934203"/>
            <a:ext cx="7941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Outcome from VSC and CRG iterations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3227832" y="1518978"/>
            <a:ext cx="2688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CH" sz="3600" dirty="0" smtClean="0">
                <a:latin typeface="Calibri" panose="020F0502020204030204" pitchFamily="34" charset="0"/>
              </a:rPr>
              <a:t>Q5R2 </a:t>
            </a:r>
            <a:r>
              <a:rPr lang="fr-CH" sz="3600" dirty="0" err="1" smtClean="0">
                <a:latin typeface="Calibri" panose="020F0502020204030204" pitchFamily="34" charset="0"/>
              </a:rPr>
              <a:t>layout</a:t>
            </a:r>
            <a:endParaRPr lang="en-GB" sz="3600" dirty="0"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4216" y="2144924"/>
            <a:ext cx="7528385" cy="372571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6258" y="2521717"/>
            <a:ext cx="3129270" cy="329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96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5. Choice of the magnet to coat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594360" y="934203"/>
            <a:ext cx="7941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Outcome from VSC and CRG iterations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3227832" y="1518978"/>
            <a:ext cx="2688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CH" sz="3600" dirty="0" smtClean="0">
                <a:latin typeface="Calibri" panose="020F0502020204030204" pitchFamily="34" charset="0"/>
              </a:rPr>
              <a:t>Q5R2 </a:t>
            </a:r>
            <a:r>
              <a:rPr lang="fr-CH" sz="3600" dirty="0" err="1" smtClean="0">
                <a:latin typeface="Calibri" panose="020F0502020204030204" pitchFamily="34" charset="0"/>
              </a:rPr>
              <a:t>layout</a:t>
            </a:r>
            <a:endParaRPr lang="en-GB" sz="3600" dirty="0"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4216" y="2144924"/>
            <a:ext cx="7528385" cy="372571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6258" y="2521717"/>
            <a:ext cx="3129270" cy="32929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681" y="2944378"/>
            <a:ext cx="2320818" cy="31016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04293" y="3334796"/>
            <a:ext cx="3101653" cy="232081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359152" y="4663440"/>
            <a:ext cx="1018227" cy="509383"/>
            <a:chOff x="2359152" y="4663440"/>
            <a:chExt cx="1018227" cy="509383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2487168" y="4663440"/>
              <a:ext cx="585216" cy="0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359152" y="4803491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320 mm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39000" y="4478774"/>
            <a:ext cx="1018227" cy="509383"/>
            <a:chOff x="2359152" y="4663440"/>
            <a:chExt cx="1018227" cy="509383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2487168" y="4663440"/>
              <a:ext cx="585216" cy="0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359152" y="4803491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320 mm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830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3. The technology is mature enough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9773" y="1680497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Maximal SEY remains below 1.1 along 10 meters of BS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9544" y="990151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Laboratory tests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13"/>
          <a:stretch/>
        </p:blipFill>
        <p:spPr>
          <a:xfrm>
            <a:off x="219544" y="2370843"/>
            <a:ext cx="8741074" cy="317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0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3. The technology is mature enough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9773" y="1680497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Maximal SEY remains below 1.1 along 10 meters of BS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9544" y="990151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Laboratory tests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94976"/>
              </p:ext>
            </p:extLst>
          </p:nvPr>
        </p:nvGraphicFramePr>
        <p:xfrm>
          <a:off x="4384032" y="2203717"/>
          <a:ext cx="4088030" cy="3947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KGPlot" r:id="rId4" imgW="5905440" imgH="5702040" progId="KGraph_Plot">
                  <p:embed/>
                </p:oleObj>
              </mc:Choice>
              <mc:Fallback>
                <p:oleObj name="KGPlot" r:id="rId4" imgW="5905440" imgH="570204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84032" y="2203717"/>
                        <a:ext cx="4088030" cy="39473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" t="89465" r="91731" b="2048"/>
          <a:stretch/>
        </p:blipFill>
        <p:spPr>
          <a:xfrm>
            <a:off x="5735792" y="4103039"/>
            <a:ext cx="472440" cy="38862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grpSp>
        <p:nvGrpSpPr>
          <p:cNvPr id="4" name="Group 3"/>
          <p:cNvGrpSpPr/>
          <p:nvPr/>
        </p:nvGrpSpPr>
        <p:grpSpPr>
          <a:xfrm>
            <a:off x="291420" y="2992657"/>
            <a:ext cx="3912124" cy="1874819"/>
            <a:chOff x="291420" y="2992657"/>
            <a:chExt cx="3912124" cy="1874819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49" t="28677" r="28398" b="32269"/>
            <a:stretch/>
          </p:blipFill>
          <p:spPr>
            <a:xfrm>
              <a:off x="291420" y="3079311"/>
              <a:ext cx="3912124" cy="1788165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  <p:grpSp>
          <p:nvGrpSpPr>
            <p:cNvPr id="20" name="Group 19"/>
            <p:cNvGrpSpPr/>
            <p:nvPr/>
          </p:nvGrpSpPr>
          <p:grpSpPr>
            <a:xfrm>
              <a:off x="1121463" y="3536580"/>
              <a:ext cx="1859016" cy="1064488"/>
              <a:chOff x="2568444" y="2871316"/>
              <a:chExt cx="1859016" cy="1064488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766999" y="3187917"/>
                <a:ext cx="1660461" cy="400110"/>
              </a:xfrm>
              <a:prstGeom prst="rect">
                <a:avLst/>
              </a:prstGeom>
              <a:solidFill>
                <a:srgbClr val="191919">
                  <a:alpha val="30196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err="1" smtClean="0">
                    <a:solidFill>
                      <a:srgbClr val="FFFF00"/>
                    </a:solidFill>
                  </a:rPr>
                  <a:t>Ti</a:t>
                </a:r>
                <a:r>
                  <a:rPr lang="en-GB" sz="2000" b="1" dirty="0" smtClean="0">
                    <a:solidFill>
                      <a:srgbClr val="FFFF00"/>
                    </a:solidFill>
                  </a:rPr>
                  <a:t>  ~500 nm</a:t>
                </a:r>
                <a:endParaRPr lang="en-GB" sz="2000" b="1" dirty="0">
                  <a:solidFill>
                    <a:srgbClr val="FFFF00"/>
                  </a:solidFill>
                </a:endParaRP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2568444" y="2871316"/>
                <a:ext cx="316885" cy="1064488"/>
                <a:chOff x="4064387" y="3036024"/>
                <a:chExt cx="232848" cy="947912"/>
              </a:xfrm>
            </p:grpSpPr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4183812" y="3036024"/>
                  <a:ext cx="0" cy="947912"/>
                </a:xfrm>
                <a:prstGeom prst="straightConnector1">
                  <a:avLst/>
                </a:prstGeom>
                <a:ln w="19050">
                  <a:solidFill>
                    <a:srgbClr val="FFFF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4064387" y="3036024"/>
                  <a:ext cx="226848" cy="0"/>
                </a:xfrm>
                <a:prstGeom prst="straightConnector1">
                  <a:avLst/>
                </a:prstGeom>
                <a:ln w="19050">
                  <a:solidFill>
                    <a:srgbClr val="FFFF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4070387" y="3983936"/>
                  <a:ext cx="226848" cy="0"/>
                </a:xfrm>
                <a:prstGeom prst="straightConnector1">
                  <a:avLst/>
                </a:prstGeom>
                <a:ln w="19050">
                  <a:solidFill>
                    <a:srgbClr val="FFFF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" name="Group 26"/>
            <p:cNvGrpSpPr/>
            <p:nvPr/>
          </p:nvGrpSpPr>
          <p:grpSpPr>
            <a:xfrm>
              <a:off x="2515923" y="2992657"/>
              <a:ext cx="1672677" cy="528547"/>
              <a:chOff x="4217830" y="2238017"/>
              <a:chExt cx="1672677" cy="528547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>
                <a:off x="4336271" y="2579634"/>
                <a:ext cx="0" cy="186930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4217830" y="2588260"/>
                <a:ext cx="238238" cy="0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4222848" y="2764416"/>
                <a:ext cx="238238" cy="0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4418798" y="2238017"/>
                <a:ext cx="147170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C  ~90 nm</a:t>
                </a:r>
                <a:endParaRPr lang="en-GB" sz="2000" b="1" dirty="0">
                  <a:solidFill>
                    <a:srgbClr val="FFFF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0882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3. The technology is mature enough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9773" y="1680497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Maximal SEY remains below 1.1 along 10 meters of BS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9544" y="990151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Laboratory tests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368101"/>
              </p:ext>
            </p:extLst>
          </p:nvPr>
        </p:nvGraphicFramePr>
        <p:xfrm>
          <a:off x="2710138" y="3382262"/>
          <a:ext cx="4744742" cy="3211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7" name="KGPlot" r:id="rId4" imgW="6946920" imgH="4673520" progId="KGraph_Plot">
                  <p:embed/>
                </p:oleObj>
              </mc:Choice>
              <mc:Fallback>
                <p:oleObj name="KGPlot" r:id="rId4" imgW="6946920" imgH="467352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10138" y="3382262"/>
                        <a:ext cx="4744742" cy="321139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/>
          <p:cNvSpPr/>
          <p:nvPr/>
        </p:nvSpPr>
        <p:spPr>
          <a:xfrm>
            <a:off x="7282866" y="3807301"/>
            <a:ext cx="17642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Yield strength of annealed copper ~50 MPa</a:t>
            </a:r>
            <a:endParaRPr lang="en-GB" sz="16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3519987" y="3718156"/>
            <a:ext cx="1309456" cy="2364522"/>
            <a:chOff x="3664166" y="3151433"/>
            <a:chExt cx="1309456" cy="2364522"/>
          </a:xfrm>
        </p:grpSpPr>
        <p:sp>
          <p:nvSpPr>
            <p:cNvPr id="28" name="TextBox 27"/>
            <p:cNvSpPr txBox="1"/>
            <p:nvPr/>
          </p:nvSpPr>
          <p:spPr>
            <a:xfrm>
              <a:off x="3732126" y="3229338"/>
              <a:ext cx="116089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6">
                      <a:lumMod val="50000"/>
                    </a:schemeClr>
                  </a:solidFill>
                </a:rPr>
                <a:t>Oxidized Cu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664166" y="3151433"/>
              <a:ext cx="1309456" cy="2364522"/>
            </a:xfrm>
            <a:prstGeom prst="rect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888360" y="3718156"/>
            <a:ext cx="872939" cy="2364521"/>
            <a:chOff x="5032539" y="3151433"/>
            <a:chExt cx="872939" cy="2364521"/>
          </a:xfrm>
        </p:grpSpPr>
        <p:sp>
          <p:nvSpPr>
            <p:cNvPr id="31" name="Rectangle 30"/>
            <p:cNvSpPr/>
            <p:nvPr/>
          </p:nvSpPr>
          <p:spPr>
            <a:xfrm>
              <a:off x="5032539" y="3151433"/>
              <a:ext cx="872939" cy="2364521"/>
            </a:xfrm>
            <a:prstGeom prst="rect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82509" y="3913887"/>
              <a:ext cx="772997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6">
                      <a:lumMod val="50000"/>
                    </a:schemeClr>
                  </a:solidFill>
                </a:rPr>
                <a:t>Fresh </a:t>
              </a:r>
            </a:p>
            <a:p>
              <a:pPr algn="ctr"/>
              <a:r>
                <a:rPr lang="en-GB" sz="1400" dirty="0" smtClean="0">
                  <a:solidFill>
                    <a:schemeClr val="accent6">
                      <a:lumMod val="50000"/>
                    </a:schemeClr>
                  </a:solidFill>
                </a:rPr>
                <a:t>clean Cu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834839" y="3718156"/>
            <a:ext cx="360094" cy="2364519"/>
            <a:chOff x="5979018" y="3151433"/>
            <a:chExt cx="360094" cy="2364519"/>
          </a:xfrm>
        </p:grpSpPr>
        <p:sp>
          <p:nvSpPr>
            <p:cNvPr id="34" name="Rectangle 33"/>
            <p:cNvSpPr/>
            <p:nvPr/>
          </p:nvSpPr>
          <p:spPr>
            <a:xfrm>
              <a:off x="5979018" y="3151433"/>
              <a:ext cx="360094" cy="2364519"/>
            </a:xfrm>
            <a:prstGeom prst="rect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5442898" y="4409623"/>
              <a:ext cx="143233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6">
                      <a:lumMod val="50000"/>
                    </a:schemeClr>
                  </a:solidFill>
                </a:rPr>
                <a:t>Passivated Cu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237654" y="3718157"/>
            <a:ext cx="529041" cy="2364518"/>
            <a:chOff x="6381833" y="3151434"/>
            <a:chExt cx="529041" cy="2364518"/>
          </a:xfrm>
        </p:grpSpPr>
        <p:sp>
          <p:nvSpPr>
            <p:cNvPr id="38" name="TextBox 37"/>
            <p:cNvSpPr txBox="1"/>
            <p:nvPr/>
          </p:nvSpPr>
          <p:spPr>
            <a:xfrm rot="16200000">
              <a:off x="5975716" y="3652197"/>
              <a:ext cx="133545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6">
                      <a:lumMod val="50000"/>
                    </a:schemeClr>
                  </a:solidFill>
                </a:rPr>
                <a:t>Heavily contaminated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393798" y="3151434"/>
              <a:ext cx="517076" cy="2364518"/>
            </a:xfrm>
            <a:prstGeom prst="rect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7480545" y="5497903"/>
            <a:ext cx="13688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1E5AAE"/>
                </a:solidFill>
              </a:rPr>
              <a:t>5 MPa = </a:t>
            </a:r>
          </a:p>
          <a:p>
            <a:pPr algn="ctr"/>
            <a:r>
              <a:rPr lang="en-US" sz="1600" dirty="0" smtClean="0">
                <a:solidFill>
                  <a:srgbClr val="1E5AAE"/>
                </a:solidFill>
              </a:rPr>
              <a:t>50 </a:t>
            </a:r>
            <a:r>
              <a:rPr lang="en-US" sz="1600" dirty="0" err="1" smtClean="0">
                <a:solidFill>
                  <a:srgbClr val="1E5AAE"/>
                </a:solidFill>
              </a:rPr>
              <a:t>Kgf</a:t>
            </a:r>
            <a:r>
              <a:rPr lang="en-US" sz="1600" dirty="0" smtClean="0">
                <a:solidFill>
                  <a:srgbClr val="1E5AAE"/>
                </a:solidFill>
              </a:rPr>
              <a:t>/cm</a:t>
            </a:r>
            <a:r>
              <a:rPr lang="en-US" sz="1600" baseline="30000" dirty="0" smtClean="0">
                <a:solidFill>
                  <a:srgbClr val="1E5AAE"/>
                </a:solidFill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773" y="2394878"/>
            <a:ext cx="8924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Good adhesion: peel-off never observed even after 10 thermal quenches from RT to 77K (dipping in LN2)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4040" y="3466504"/>
            <a:ext cx="2186123" cy="2632954"/>
            <a:chOff x="214040" y="3466504"/>
            <a:chExt cx="2186123" cy="2632954"/>
          </a:xfrm>
        </p:grpSpPr>
        <p:sp>
          <p:nvSpPr>
            <p:cNvPr id="10" name="Rectangle 9"/>
            <p:cNvSpPr/>
            <p:nvPr/>
          </p:nvSpPr>
          <p:spPr>
            <a:xfrm>
              <a:off x="224337" y="3466504"/>
              <a:ext cx="2175826" cy="390617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coating</a:t>
              </a:r>
              <a:endParaRPr lang="en-GB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24337" y="4027088"/>
              <a:ext cx="2175826" cy="390617"/>
              <a:chOff x="368516" y="3691193"/>
              <a:chExt cx="2175826" cy="390617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368516" y="3691193"/>
                <a:ext cx="2175826" cy="390617"/>
              </a:xfrm>
              <a:prstGeom prst="rect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10 x quench to 77K</a:t>
                </a:r>
                <a:endParaRPr lang="en-GB" dirty="0"/>
              </a:p>
            </p:txBody>
          </p:sp>
          <p:cxnSp>
            <p:nvCxnSpPr>
              <p:cNvPr id="13" name="Straight Arrow Connector 12"/>
              <p:cNvCxnSpPr>
                <a:stCxn id="10" idx="2"/>
                <a:endCxn id="12" idx="0"/>
              </p:cNvCxnSpPr>
              <p:nvPr/>
            </p:nvCxnSpPr>
            <p:spPr>
              <a:xfrm flipV="1">
                <a:off x="1312250" y="3691193"/>
                <a:ext cx="144179" cy="1659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224337" y="4417705"/>
              <a:ext cx="2175826" cy="560584"/>
              <a:chOff x="368516" y="4081810"/>
              <a:chExt cx="2175826" cy="560584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68516" y="4251777"/>
                <a:ext cx="2175826" cy="390617"/>
              </a:xfrm>
              <a:prstGeom prst="rect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Glue dollies</a:t>
                </a:r>
                <a:endParaRPr lang="en-GB" dirty="0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>
                <a:off x="1494706" y="4081810"/>
                <a:ext cx="0" cy="16996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>
              <a:off x="214040" y="4978289"/>
              <a:ext cx="2175826" cy="560584"/>
              <a:chOff x="358219" y="4642394"/>
              <a:chExt cx="2175826" cy="56058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358219" y="4812361"/>
                <a:ext cx="2175826" cy="390617"/>
              </a:xfrm>
              <a:prstGeom prst="rect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Cure 2h@150</a:t>
                </a:r>
                <a:r>
                  <a:rPr lang="en-GB" baseline="30000" dirty="0" smtClean="0"/>
                  <a:t>o</a:t>
                </a:r>
                <a:r>
                  <a:rPr lang="en-GB" dirty="0" smtClean="0"/>
                  <a:t>C</a:t>
                </a:r>
                <a:endParaRPr lang="en-GB" dirty="0"/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>
                <a:off x="1479319" y="4642394"/>
                <a:ext cx="0" cy="16996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214040" y="5538874"/>
              <a:ext cx="2175826" cy="560584"/>
              <a:chOff x="358219" y="5202979"/>
              <a:chExt cx="2175826" cy="560584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358219" y="5372946"/>
                <a:ext cx="2175826" cy="390617"/>
              </a:xfrm>
              <a:prstGeom prst="rect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pull test</a:t>
                </a:r>
                <a:endParaRPr lang="en-GB" dirty="0"/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>
                <a:off x="1468669" y="5202979"/>
                <a:ext cx="0" cy="16996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Arrow Connector 40"/>
            <p:cNvCxnSpPr/>
            <p:nvPr/>
          </p:nvCxnSpPr>
          <p:spPr>
            <a:xfrm>
              <a:off x="1350527" y="3857121"/>
              <a:ext cx="0" cy="16996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697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9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4. Schedule &amp; Resources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19544" y="990151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Tasks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58019" y="2844063"/>
            <a:ext cx="3736807" cy="707886"/>
            <a:chOff x="458019" y="2844063"/>
            <a:chExt cx="3736807" cy="707886"/>
          </a:xfrm>
        </p:grpSpPr>
        <p:sp>
          <p:nvSpPr>
            <p:cNvPr id="16" name="TextBox 15"/>
            <p:cNvSpPr txBox="1"/>
            <p:nvPr/>
          </p:nvSpPr>
          <p:spPr>
            <a:xfrm>
              <a:off x="458019" y="2844063"/>
              <a:ext cx="3004349" cy="70788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Cool coated Mag to 20 K</a:t>
              </a:r>
            </a:p>
            <a:p>
              <a:pPr algn="ctr"/>
              <a:r>
                <a:rPr lang="en-GB" sz="2000" dirty="0" smtClean="0"/>
                <a:t>7 days</a:t>
              </a:r>
              <a:endParaRPr lang="en-GB" sz="2000" dirty="0"/>
            </a:p>
          </p:txBody>
        </p:sp>
        <p:cxnSp>
          <p:nvCxnSpPr>
            <p:cNvPr id="17" name="Elbow Connector 16"/>
            <p:cNvCxnSpPr>
              <a:stCxn id="30" idx="1"/>
              <a:endCxn id="16" idx="3"/>
            </p:cNvCxnSpPr>
            <p:nvPr/>
          </p:nvCxnSpPr>
          <p:spPr>
            <a:xfrm rot="10800000">
              <a:off x="3462369" y="3198007"/>
              <a:ext cx="732457" cy="1857"/>
            </a:xfrm>
            <a:prstGeom prst="bentConnector3">
              <a:avLst>
                <a:gd name="adj1" fmla="val 50000"/>
              </a:avLst>
            </a:prstGeom>
            <a:ln w="7620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3653223" y="1708109"/>
            <a:ext cx="2940451" cy="707886"/>
            <a:chOff x="3653223" y="1708109"/>
            <a:chExt cx="2940451" cy="707886"/>
          </a:xfrm>
        </p:grpSpPr>
        <p:sp>
          <p:nvSpPr>
            <p:cNvPr id="19" name="TextBox 18"/>
            <p:cNvSpPr txBox="1"/>
            <p:nvPr/>
          </p:nvSpPr>
          <p:spPr>
            <a:xfrm>
              <a:off x="4600821" y="1708109"/>
              <a:ext cx="1992853" cy="70788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Open beam vac</a:t>
              </a:r>
            </a:p>
            <a:p>
              <a:pPr algn="ctr"/>
              <a:r>
                <a:rPr lang="en-GB" sz="2000" dirty="0" smtClean="0"/>
                <a:t>1 day</a:t>
              </a:r>
              <a:endParaRPr lang="en-GB" sz="2000" dirty="0"/>
            </a:p>
          </p:txBody>
        </p:sp>
        <p:cxnSp>
          <p:nvCxnSpPr>
            <p:cNvPr id="20" name="Elbow Connector 19"/>
            <p:cNvCxnSpPr>
              <a:stCxn id="40" idx="3"/>
              <a:endCxn id="19" idx="1"/>
            </p:cNvCxnSpPr>
            <p:nvPr/>
          </p:nvCxnSpPr>
          <p:spPr>
            <a:xfrm flipV="1">
              <a:off x="3653223" y="2062052"/>
              <a:ext cx="947598" cy="2971"/>
            </a:xfrm>
            <a:prstGeom prst="bentConnector3">
              <a:avLst>
                <a:gd name="adj1" fmla="val 50000"/>
              </a:avLst>
            </a:prstGeom>
            <a:ln w="7620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6593674" y="1711080"/>
            <a:ext cx="2092768" cy="707886"/>
            <a:chOff x="6593674" y="1711080"/>
            <a:chExt cx="2092768" cy="707886"/>
          </a:xfrm>
        </p:grpSpPr>
        <p:sp>
          <p:nvSpPr>
            <p:cNvPr id="24" name="TextBox 23"/>
            <p:cNvSpPr txBox="1"/>
            <p:nvPr/>
          </p:nvSpPr>
          <p:spPr>
            <a:xfrm>
              <a:off x="7604093" y="1711080"/>
              <a:ext cx="1082349" cy="70788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Coating</a:t>
              </a:r>
            </a:p>
            <a:p>
              <a:pPr algn="ctr"/>
              <a:r>
                <a:rPr lang="en-GB" sz="2000" dirty="0" smtClean="0"/>
                <a:t>10 days</a:t>
              </a:r>
              <a:endParaRPr lang="en-GB" sz="2000" dirty="0"/>
            </a:p>
          </p:txBody>
        </p:sp>
        <p:cxnSp>
          <p:nvCxnSpPr>
            <p:cNvPr id="25" name="Elbow Connector 24"/>
            <p:cNvCxnSpPr>
              <a:stCxn id="19" idx="3"/>
              <a:endCxn id="24" idx="1"/>
            </p:cNvCxnSpPr>
            <p:nvPr/>
          </p:nvCxnSpPr>
          <p:spPr>
            <a:xfrm>
              <a:off x="6593674" y="2062052"/>
              <a:ext cx="1010419" cy="2971"/>
            </a:xfrm>
            <a:prstGeom prst="bentConnector3">
              <a:avLst>
                <a:gd name="adj1" fmla="val 50000"/>
              </a:avLst>
            </a:prstGeom>
            <a:ln w="7620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441713" y="2065023"/>
            <a:ext cx="2244729" cy="1901884"/>
            <a:chOff x="6441713" y="2065023"/>
            <a:chExt cx="2244729" cy="1901884"/>
          </a:xfrm>
        </p:grpSpPr>
        <p:sp>
          <p:nvSpPr>
            <p:cNvPr id="27" name="TextBox 26"/>
            <p:cNvSpPr txBox="1"/>
            <p:nvPr/>
          </p:nvSpPr>
          <p:spPr>
            <a:xfrm>
              <a:off x="6441713" y="3259021"/>
              <a:ext cx="2093843" cy="70788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Close beam vac</a:t>
              </a:r>
            </a:p>
            <a:p>
              <a:pPr algn="ctr"/>
              <a:r>
                <a:rPr lang="en-GB" sz="2000" dirty="0" smtClean="0"/>
                <a:t>1 day</a:t>
              </a:r>
              <a:endParaRPr lang="en-GB" sz="2000" dirty="0"/>
            </a:p>
          </p:txBody>
        </p:sp>
        <p:cxnSp>
          <p:nvCxnSpPr>
            <p:cNvPr id="28" name="Elbow Connector 27"/>
            <p:cNvCxnSpPr>
              <a:stCxn id="24" idx="3"/>
              <a:endCxn id="27" idx="3"/>
            </p:cNvCxnSpPr>
            <p:nvPr/>
          </p:nvCxnSpPr>
          <p:spPr>
            <a:xfrm flipH="1">
              <a:off x="8535556" y="2065023"/>
              <a:ext cx="150886" cy="1547941"/>
            </a:xfrm>
            <a:prstGeom prst="bentConnector3">
              <a:avLst>
                <a:gd name="adj1" fmla="val -151505"/>
              </a:avLst>
            </a:prstGeom>
            <a:ln w="7620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4194825" y="2845920"/>
            <a:ext cx="2246888" cy="767045"/>
            <a:chOff x="4194825" y="2845920"/>
            <a:chExt cx="2246888" cy="767045"/>
          </a:xfrm>
        </p:grpSpPr>
        <p:sp>
          <p:nvSpPr>
            <p:cNvPr id="30" name="TextBox 29"/>
            <p:cNvSpPr txBox="1"/>
            <p:nvPr/>
          </p:nvSpPr>
          <p:spPr>
            <a:xfrm>
              <a:off x="4194825" y="2845920"/>
              <a:ext cx="1468672" cy="70788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err="1" smtClean="0"/>
                <a:t>Pumpdown</a:t>
              </a:r>
              <a:endParaRPr lang="en-GB" sz="2000" dirty="0" smtClean="0"/>
            </a:p>
            <a:p>
              <a:pPr algn="ctr"/>
              <a:r>
                <a:rPr lang="en-GB" sz="2000" dirty="0" smtClean="0"/>
                <a:t>7 days</a:t>
              </a:r>
              <a:endParaRPr lang="en-GB" sz="2000" dirty="0"/>
            </a:p>
          </p:txBody>
        </p:sp>
        <p:cxnSp>
          <p:nvCxnSpPr>
            <p:cNvPr id="31" name="Elbow Connector 30"/>
            <p:cNvCxnSpPr>
              <a:stCxn id="27" idx="1"/>
              <a:endCxn id="30" idx="3"/>
            </p:cNvCxnSpPr>
            <p:nvPr/>
          </p:nvCxnSpPr>
          <p:spPr>
            <a:xfrm rot="10800000">
              <a:off x="5663497" y="3199864"/>
              <a:ext cx="778216" cy="413101"/>
            </a:xfrm>
            <a:prstGeom prst="bentConnector3">
              <a:avLst>
                <a:gd name="adj1" fmla="val 50000"/>
              </a:avLst>
            </a:prstGeom>
            <a:ln w="7620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3297121" y="3612964"/>
            <a:ext cx="3144593" cy="843253"/>
            <a:chOff x="3297121" y="3612964"/>
            <a:chExt cx="3144593" cy="843253"/>
          </a:xfrm>
        </p:grpSpPr>
        <p:sp>
          <p:nvSpPr>
            <p:cNvPr id="33" name="TextBox 32"/>
            <p:cNvSpPr txBox="1"/>
            <p:nvPr/>
          </p:nvSpPr>
          <p:spPr>
            <a:xfrm>
              <a:off x="3297121" y="3748331"/>
              <a:ext cx="2363147" cy="70788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Cool sector to 20 K</a:t>
              </a:r>
            </a:p>
            <a:p>
              <a:pPr algn="ctr"/>
              <a:r>
                <a:rPr lang="en-GB" sz="2000" dirty="0" smtClean="0"/>
                <a:t>7 days</a:t>
              </a:r>
              <a:endParaRPr lang="en-GB" sz="2000" dirty="0"/>
            </a:p>
          </p:txBody>
        </p:sp>
        <p:cxnSp>
          <p:nvCxnSpPr>
            <p:cNvPr id="34" name="Elbow Connector 33"/>
            <p:cNvCxnSpPr>
              <a:stCxn id="27" idx="1"/>
              <a:endCxn id="33" idx="3"/>
            </p:cNvCxnSpPr>
            <p:nvPr/>
          </p:nvCxnSpPr>
          <p:spPr>
            <a:xfrm rot="10800000" flipV="1">
              <a:off x="5660269" y="3612964"/>
              <a:ext cx="781445" cy="489310"/>
            </a:xfrm>
            <a:prstGeom prst="bentConnector3">
              <a:avLst>
                <a:gd name="adj1" fmla="val 50000"/>
              </a:avLst>
            </a:prstGeom>
            <a:ln w="7620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1064435" y="5581785"/>
            <a:ext cx="8079565" cy="587746"/>
            <a:chOff x="1064435" y="5581785"/>
            <a:chExt cx="8079565" cy="587746"/>
          </a:xfrm>
        </p:grpSpPr>
        <p:sp>
          <p:nvSpPr>
            <p:cNvPr id="36" name="TextBox 35"/>
            <p:cNvSpPr txBox="1"/>
            <p:nvPr/>
          </p:nvSpPr>
          <p:spPr>
            <a:xfrm>
              <a:off x="1064435" y="5581785"/>
              <a:ext cx="21884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 smtClean="0"/>
                <a:t>68 days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14789" y="5584756"/>
              <a:ext cx="73292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 smtClean="0"/>
                <a:t>+ 9 contingency ~ 11 weeks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47569" y="1708109"/>
            <a:ext cx="1539204" cy="70788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Remove He</a:t>
            </a:r>
          </a:p>
          <a:p>
            <a:pPr algn="ctr"/>
            <a:r>
              <a:rPr lang="en-GB" sz="2000" dirty="0" smtClean="0"/>
              <a:t>6 days</a:t>
            </a:r>
            <a:endParaRPr lang="en-GB" sz="2000" dirty="0"/>
          </a:p>
        </p:txBody>
      </p:sp>
      <p:grpSp>
        <p:nvGrpSpPr>
          <p:cNvPr id="39" name="Group 38"/>
          <p:cNvGrpSpPr/>
          <p:nvPr/>
        </p:nvGrpSpPr>
        <p:grpSpPr>
          <a:xfrm>
            <a:off x="1686773" y="1711080"/>
            <a:ext cx="1966450" cy="707886"/>
            <a:chOff x="1686773" y="1711080"/>
            <a:chExt cx="1966450" cy="707886"/>
          </a:xfrm>
        </p:grpSpPr>
        <p:sp>
          <p:nvSpPr>
            <p:cNvPr id="40" name="TextBox 39"/>
            <p:cNvSpPr txBox="1"/>
            <p:nvPr/>
          </p:nvSpPr>
          <p:spPr>
            <a:xfrm>
              <a:off x="2439301" y="1711080"/>
              <a:ext cx="1213922" cy="70788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Warm up</a:t>
              </a:r>
            </a:p>
            <a:p>
              <a:pPr algn="ctr"/>
              <a:r>
                <a:rPr lang="en-GB" sz="2000" dirty="0" smtClean="0"/>
                <a:t>21 days</a:t>
              </a:r>
              <a:endParaRPr lang="en-GB" sz="2000" dirty="0"/>
            </a:p>
          </p:txBody>
        </p:sp>
        <p:cxnSp>
          <p:nvCxnSpPr>
            <p:cNvPr id="42" name="Elbow Connector 41"/>
            <p:cNvCxnSpPr>
              <a:stCxn id="38" idx="3"/>
              <a:endCxn id="40" idx="1"/>
            </p:cNvCxnSpPr>
            <p:nvPr/>
          </p:nvCxnSpPr>
          <p:spPr>
            <a:xfrm>
              <a:off x="1686773" y="2062052"/>
              <a:ext cx="752528" cy="2971"/>
            </a:xfrm>
            <a:prstGeom prst="bentConnector3">
              <a:avLst>
                <a:gd name="adj1" fmla="val 50000"/>
              </a:avLst>
            </a:prstGeom>
            <a:ln w="7620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458018" y="3198005"/>
            <a:ext cx="3027597" cy="2235323"/>
            <a:chOff x="458018" y="3198005"/>
            <a:chExt cx="3027597" cy="2235323"/>
          </a:xfrm>
        </p:grpSpPr>
        <p:sp>
          <p:nvSpPr>
            <p:cNvPr id="44" name="TextBox 43"/>
            <p:cNvSpPr txBox="1"/>
            <p:nvPr/>
          </p:nvSpPr>
          <p:spPr>
            <a:xfrm>
              <a:off x="1205824" y="4725442"/>
              <a:ext cx="2279791" cy="70788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Cooldown to 1.9 K</a:t>
              </a:r>
            </a:p>
            <a:p>
              <a:pPr algn="ctr"/>
              <a:r>
                <a:rPr lang="en-GB" sz="2000" dirty="0" smtClean="0"/>
                <a:t>14 days</a:t>
              </a:r>
              <a:endParaRPr lang="en-GB" sz="2000" dirty="0"/>
            </a:p>
          </p:txBody>
        </p:sp>
        <p:cxnSp>
          <p:nvCxnSpPr>
            <p:cNvPr id="45" name="Elbow Connector 44"/>
            <p:cNvCxnSpPr>
              <a:stCxn id="16" idx="1"/>
              <a:endCxn id="44" idx="1"/>
            </p:cNvCxnSpPr>
            <p:nvPr/>
          </p:nvCxnSpPr>
          <p:spPr>
            <a:xfrm rot="10800000" flipH="1" flipV="1">
              <a:off x="458018" y="3198005"/>
              <a:ext cx="747805" cy="1881379"/>
            </a:xfrm>
            <a:prstGeom prst="bentConnector3">
              <a:avLst>
                <a:gd name="adj1" fmla="val -30569"/>
              </a:avLst>
            </a:prstGeom>
            <a:ln w="7620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lbow Connector 45"/>
            <p:cNvCxnSpPr>
              <a:stCxn id="33" idx="1"/>
              <a:endCxn id="44" idx="1"/>
            </p:cNvCxnSpPr>
            <p:nvPr/>
          </p:nvCxnSpPr>
          <p:spPr>
            <a:xfrm rot="10800000" flipV="1">
              <a:off x="1205825" y="4102273"/>
              <a:ext cx="2091297" cy="977111"/>
            </a:xfrm>
            <a:prstGeom prst="bentConnector3">
              <a:avLst>
                <a:gd name="adj1" fmla="val 146785"/>
              </a:avLst>
            </a:prstGeom>
            <a:ln w="7620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3485615" y="4721747"/>
            <a:ext cx="2701024" cy="707886"/>
            <a:chOff x="3485615" y="4721747"/>
            <a:chExt cx="2701024" cy="707886"/>
          </a:xfrm>
        </p:grpSpPr>
        <p:sp>
          <p:nvSpPr>
            <p:cNvPr id="48" name="TextBox 47"/>
            <p:cNvSpPr txBox="1"/>
            <p:nvPr/>
          </p:nvSpPr>
          <p:spPr>
            <a:xfrm>
              <a:off x="4720917" y="4721747"/>
              <a:ext cx="1465722" cy="70788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ELQA tests</a:t>
              </a:r>
            </a:p>
            <a:p>
              <a:pPr algn="ctr"/>
              <a:r>
                <a:rPr lang="en-GB" sz="2000" dirty="0" smtClean="0"/>
                <a:t>1 day</a:t>
              </a:r>
              <a:endParaRPr lang="en-GB" sz="2000" dirty="0"/>
            </a:p>
          </p:txBody>
        </p:sp>
        <p:cxnSp>
          <p:nvCxnSpPr>
            <p:cNvPr id="49" name="Elbow Connector 48"/>
            <p:cNvCxnSpPr>
              <a:stCxn id="44" idx="3"/>
              <a:endCxn id="48" idx="1"/>
            </p:cNvCxnSpPr>
            <p:nvPr/>
          </p:nvCxnSpPr>
          <p:spPr>
            <a:xfrm flipV="1">
              <a:off x="3485615" y="5075690"/>
              <a:ext cx="1235302" cy="3695"/>
            </a:xfrm>
            <a:prstGeom prst="bentConnector3">
              <a:avLst>
                <a:gd name="adj1" fmla="val 50000"/>
              </a:avLst>
            </a:prstGeom>
            <a:ln w="7620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968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95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4. Schedule &amp; Resources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mtClean="0"/>
              <a:t>HL-LHC TCC 2017-09-21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19544" y="990151"/>
            <a:ext cx="892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Planning &amp; resources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179644"/>
              </p:ext>
            </p:extLst>
          </p:nvPr>
        </p:nvGraphicFramePr>
        <p:xfrm>
          <a:off x="152400" y="2423634"/>
          <a:ext cx="8872724" cy="7416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  <a:gridCol w="63376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w50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w51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w52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W5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W6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W10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w11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w12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616346"/>
              </p:ext>
            </p:extLst>
          </p:nvPr>
        </p:nvGraphicFramePr>
        <p:xfrm>
          <a:off x="152398" y="1525016"/>
          <a:ext cx="8872726" cy="370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39242"/>
                <a:gridCol w="73334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009007"/>
              </p:ext>
            </p:extLst>
          </p:nvPr>
        </p:nvGraphicFramePr>
        <p:xfrm>
          <a:off x="152400" y="1952526"/>
          <a:ext cx="88727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4144"/>
                <a:gridCol w="2697480"/>
                <a:gridCol w="2075688"/>
                <a:gridCol w="21854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Dec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Jan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Feb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March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763396" y="3164059"/>
            <a:ext cx="1923828" cy="615553"/>
          </a:xfrm>
          <a:prstGeom prst="rect">
            <a:avLst/>
          </a:prstGeom>
          <a:gradFill>
            <a:gsLst>
              <a:gs pos="0">
                <a:schemeClr val="tx1">
                  <a:lumMod val="20000"/>
                  <a:lumOff val="80000"/>
                </a:schemeClr>
              </a:gs>
              <a:gs pos="100000">
                <a:srgbClr val="B1CC98"/>
              </a:gs>
            </a:gsLst>
            <a:lin ang="5400000" scaled="1"/>
          </a:gra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Warmup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CRG+VSC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687223" y="3164848"/>
            <a:ext cx="1261719" cy="615553"/>
          </a:xfrm>
          <a:prstGeom prst="rect">
            <a:avLst/>
          </a:prstGeom>
          <a:solidFill>
            <a:srgbClr val="CEDFBF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Coating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VSC</a:t>
            </a:r>
          </a:p>
        </p:txBody>
      </p:sp>
      <p:sp>
        <p:nvSpPr>
          <p:cNvPr id="56" name="TextBox 55"/>
          <p:cNvSpPr txBox="1"/>
          <p:nvPr/>
        </p:nvSpPr>
        <p:spPr>
          <a:xfrm rot="16200000">
            <a:off x="-385156" y="3697768"/>
            <a:ext cx="1681550" cy="61555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remove He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CRG</a:t>
            </a:r>
          </a:p>
        </p:txBody>
      </p:sp>
      <p:sp>
        <p:nvSpPr>
          <p:cNvPr id="57" name="TextBox 56"/>
          <p:cNvSpPr txBox="1"/>
          <p:nvPr/>
        </p:nvSpPr>
        <p:spPr>
          <a:xfrm rot="16200000">
            <a:off x="3610696" y="3499827"/>
            <a:ext cx="1287090" cy="615553"/>
          </a:xfrm>
          <a:prstGeom prst="rect">
            <a:avLst/>
          </a:prstGeom>
          <a:solidFill>
            <a:srgbClr val="CEDFBF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Pump Mag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VSC</a:t>
            </a:r>
          </a:p>
        </p:txBody>
      </p:sp>
      <p:sp>
        <p:nvSpPr>
          <p:cNvPr id="58" name="TextBox 57"/>
          <p:cNvSpPr txBox="1"/>
          <p:nvPr/>
        </p:nvSpPr>
        <p:spPr>
          <a:xfrm rot="16200000">
            <a:off x="3661306" y="4067373"/>
            <a:ext cx="2423668" cy="61555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cool coated Mag</a:t>
            </a:r>
            <a:r>
              <a:rPr lang="en-GB" sz="17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20K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CRG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3410797" y="4965933"/>
            <a:ext cx="1691352" cy="61555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cool sector 20K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CRG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184262" y="3164166"/>
            <a:ext cx="1362842" cy="61555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cool all 1.9K</a:t>
            </a:r>
          </a:p>
          <a:p>
            <a:pPr algn="ctr"/>
            <a:r>
              <a:rPr lang="en-GB" sz="1700" dirty="0" smtClean="0">
                <a:solidFill>
                  <a:schemeClr val="accent6">
                    <a:lumMod val="50000"/>
                  </a:schemeClr>
                </a:solidFill>
              </a:rPr>
              <a:t>CRG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5473770" y="4237499"/>
            <a:ext cx="2423668" cy="276999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ELQA</a:t>
            </a:r>
          </a:p>
        </p:txBody>
      </p:sp>
      <p:sp>
        <p:nvSpPr>
          <p:cNvPr id="62" name="TextBox 61"/>
          <p:cNvSpPr txBox="1"/>
          <p:nvPr/>
        </p:nvSpPr>
        <p:spPr>
          <a:xfrm rot="16200000">
            <a:off x="7486109" y="4067373"/>
            <a:ext cx="2423668" cy="615553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bg1"/>
                </a:solidFill>
              </a:rPr>
              <a:t>Start hardware commissioning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66602" y="5045657"/>
            <a:ext cx="1710726" cy="92333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Working</a:t>
            </a:r>
          </a:p>
          <a:p>
            <a:pPr algn="ctr"/>
            <a:r>
              <a:rPr lang="en-GB" dirty="0" smtClean="0"/>
              <a:t>during</a:t>
            </a:r>
          </a:p>
          <a:p>
            <a:pPr algn="ctr"/>
            <a:r>
              <a:rPr lang="en-GB" dirty="0" smtClean="0"/>
              <a:t>Annual closure</a:t>
            </a:r>
            <a:endParaRPr lang="en-GB" dirty="0"/>
          </a:p>
        </p:txBody>
      </p:sp>
      <p:cxnSp>
        <p:nvCxnSpPr>
          <p:cNvPr id="64" name="Elbow Connector 63"/>
          <p:cNvCxnSpPr>
            <a:stCxn id="63" idx="0"/>
            <a:endCxn id="54" idx="2"/>
          </p:cNvCxnSpPr>
          <p:nvPr/>
        </p:nvCxnSpPr>
        <p:spPr>
          <a:xfrm rot="5400000" flipH="1" flipV="1">
            <a:off x="1090615" y="4410963"/>
            <a:ext cx="1266045" cy="3345"/>
          </a:xfrm>
          <a:prstGeom prst="bentConnector3">
            <a:avLst>
              <a:gd name="adj1" fmla="val 50000"/>
            </a:avLst>
          </a:prstGeom>
          <a:ln w="7620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339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13743</TotalTime>
  <Words>2146</Words>
  <Application>Microsoft Office PowerPoint</Application>
  <PresentationFormat>On-screen Show (4:3)</PresentationFormat>
  <Paragraphs>543</Paragraphs>
  <Slides>42</Slides>
  <Notes>29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Verdana</vt:lpstr>
      <vt:lpstr>Wingdings</vt:lpstr>
      <vt:lpstr>CERN(4-3)</vt:lpstr>
      <vt:lpstr>KGPlot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Pedro Costa Pinto</cp:lastModifiedBy>
  <cp:revision>273</cp:revision>
  <dcterms:created xsi:type="dcterms:W3CDTF">2012-11-30T11:04:26Z</dcterms:created>
  <dcterms:modified xsi:type="dcterms:W3CDTF">2017-09-21T12:36:21Z</dcterms:modified>
</cp:coreProperties>
</file>