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22"/>
  </p:notesMasterIdLst>
  <p:sldIdLst>
    <p:sldId id="377" r:id="rId2"/>
    <p:sldId id="382" r:id="rId3"/>
    <p:sldId id="381" r:id="rId4"/>
    <p:sldId id="388" r:id="rId5"/>
    <p:sldId id="383" r:id="rId6"/>
    <p:sldId id="386" r:id="rId7"/>
    <p:sldId id="387" r:id="rId8"/>
    <p:sldId id="366" r:id="rId9"/>
    <p:sldId id="372" r:id="rId10"/>
    <p:sldId id="367" r:id="rId11"/>
    <p:sldId id="368" r:id="rId12"/>
    <p:sldId id="369" r:id="rId13"/>
    <p:sldId id="371" r:id="rId14"/>
    <p:sldId id="364" r:id="rId15"/>
    <p:sldId id="374" r:id="rId16"/>
    <p:sldId id="373" r:id="rId17"/>
    <p:sldId id="375" r:id="rId18"/>
    <p:sldId id="380" r:id="rId19"/>
    <p:sldId id="378" r:id="rId20"/>
    <p:sldId id="370" r:id="rId21"/>
  </p:sldIdLst>
  <p:sldSz cx="10080625" cy="7559675"/>
  <p:notesSz cx="7772400" cy="100584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80"/>
    <a:srgbClr val="FFFF99"/>
    <a:srgbClr val="0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 autoAdjust="0"/>
  </p:normalViewPr>
  <p:slideViewPr>
    <p:cSldViewPr>
      <p:cViewPr varScale="1">
        <p:scale>
          <a:sx n="81" d="100"/>
          <a:sy n="81" d="100"/>
        </p:scale>
        <p:origin x="312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9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58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7753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31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41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843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523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7446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90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7300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037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891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62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7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74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18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5159"/>
          </a:xfrm>
        </p:spPr>
        <p:txBody>
          <a:bodyPr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•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•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•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•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•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•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•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85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19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158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smtClean="0">
                <a:latin typeface="Luxi Sans" charset="0"/>
              </a:rPr>
              <a:t>12</a:t>
            </a:r>
            <a:r>
              <a:rPr lang="en-GB" sz="1400" i="1" baseline="30000" dirty="0" smtClean="0">
                <a:latin typeface="Luxi Sans" charset="0"/>
              </a:rPr>
              <a:t>th</a:t>
            </a:r>
            <a:r>
              <a:rPr lang="en-GB" sz="1400" i="1" dirty="0" smtClean="0">
                <a:latin typeface="Luxi Sans" charset="0"/>
              </a:rPr>
              <a:t> </a:t>
            </a:r>
            <a:r>
              <a:rPr lang="en-GB" sz="1400" i="1" dirty="0" err="1" smtClean="0">
                <a:latin typeface="Luxi Sans" charset="0"/>
              </a:rPr>
              <a:t>Gentner</a:t>
            </a:r>
            <a:r>
              <a:rPr lang="en-GB" sz="1400" i="1" baseline="0" dirty="0" smtClean="0">
                <a:latin typeface="Luxi Sans" charset="0"/>
              </a:rPr>
              <a:t> Day</a:t>
            </a:r>
            <a:r>
              <a:rPr lang="en-GB" sz="1400" i="1" dirty="0" smtClean="0">
                <a:latin typeface="Luxi Sans" charset="0"/>
              </a:rPr>
              <a:t> –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25 October </a:t>
            </a:r>
            <a:r>
              <a:rPr lang="en-GB" sz="1400" i="1" baseline="0" dirty="0" smtClean="0">
                <a:latin typeface="Luxi Sans" charset="0"/>
              </a:rPr>
              <a:t>2017      </a:t>
            </a:r>
            <a:r>
              <a:rPr lang="en-GB" sz="1400" i="1" dirty="0" smtClean="0">
                <a:latin typeface="Luxi Sans" charset="0"/>
              </a:rPr>
              <a:t>                        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                    </a:t>
            </a:r>
            <a:r>
              <a:rPr lang="en-GB" sz="1400" i="1" baseline="0" dirty="0" smtClean="0">
                <a:latin typeface="Luxi Sans" charset="0"/>
              </a:rPr>
              <a:t>                              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- CERN</a:t>
            </a:r>
            <a:r>
              <a:rPr lang="en-GB" sz="1400" i="1" dirty="0" smtClean="0">
                <a:latin typeface="Luxi Sans" charset="0"/>
              </a:rPr>
              <a:t>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groups/8511060/member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hyperlink" Target="https://www.linkedin.com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0.jp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1.jpe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2.jpe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3.jpe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5.png"/><Relationship Id="rId5" Type="http://schemas.openxmlformats.org/officeDocument/2006/relationships/image" Target="../media/image4.png"/><Relationship Id="rId10" Type="http://schemas.openxmlformats.org/officeDocument/2006/relationships/image" Target="../media/image14.jp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63463" y="130612"/>
            <a:ext cx="6229178" cy="1373966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10 Years</a:t>
            </a:r>
            <a:br>
              <a:rPr lang="en-US" sz="4800" dirty="0" smtClean="0"/>
            </a:b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475581"/>
            <a:ext cx="9601200" cy="530209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 smtClean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Before 2007</a:t>
            </a:r>
            <a:endParaRPr lang="en-US" dirty="0" smtClean="0">
              <a:latin typeface="" pitchFamily="16"/>
            </a:endParaRPr>
          </a:p>
          <a:p>
            <a:pPr lvl="1"/>
            <a:r>
              <a:rPr lang="en-US" dirty="0" smtClean="0">
                <a:latin typeface="" pitchFamily="16"/>
              </a:rPr>
              <a:t>v</a:t>
            </a:r>
            <a:r>
              <a:rPr lang="en-US" dirty="0" smtClean="0">
                <a:latin typeface="" pitchFamily="16"/>
              </a:rPr>
              <a:t>ery few German Doctora</a:t>
            </a:r>
            <a:r>
              <a:rPr lang="en-US" dirty="0" smtClean="0">
                <a:latin typeface="" pitchFamily="16"/>
              </a:rPr>
              <a:t>l Students at CERN (~2)</a:t>
            </a:r>
          </a:p>
          <a:p>
            <a:pPr lvl="1"/>
            <a:r>
              <a:rPr lang="en-US" dirty="0" smtClean="0">
                <a:latin typeface="" pitchFamily="16"/>
              </a:rPr>
              <a:t>early ideas how to increase number of Students discussed in various committees</a:t>
            </a:r>
          </a:p>
          <a:p>
            <a:pPr lvl="2"/>
            <a:r>
              <a:rPr lang="en-US" dirty="0" smtClean="0">
                <a:latin typeface="" pitchFamily="16"/>
              </a:rPr>
              <a:t>DAC Committee (representing Germans @ CERN)</a:t>
            </a:r>
          </a:p>
          <a:p>
            <a:pPr lvl="2"/>
            <a:r>
              <a:rPr lang="en-US" dirty="0" smtClean="0">
                <a:latin typeface="" pitchFamily="16"/>
              </a:rPr>
              <a:t>KET Committee (representing high energy physics community in Germany)</a:t>
            </a:r>
          </a:p>
          <a:p>
            <a:r>
              <a:rPr lang="en-US" dirty="0" smtClean="0">
                <a:latin typeface="" pitchFamily="16"/>
              </a:rPr>
              <a:t>Conclusion</a:t>
            </a:r>
          </a:p>
          <a:p>
            <a:pPr lvl="1"/>
            <a:r>
              <a:rPr lang="en-US" dirty="0" smtClean="0">
                <a:latin typeface="" pitchFamily="16"/>
              </a:rPr>
              <a:t>need a German Doctoral Student Programme similar to Austrian Doctoral Student Programme</a:t>
            </a:r>
          </a:p>
          <a:p>
            <a:pPr lvl="2"/>
            <a:r>
              <a:rPr lang="en-US" dirty="0" smtClean="0">
                <a:latin typeface="" pitchFamily="16"/>
              </a:rPr>
              <a:t>Austrian Programme was introduced 1993/94</a:t>
            </a:r>
          </a:p>
          <a:p>
            <a:pPr lvl="2"/>
            <a:r>
              <a:rPr lang="en-US" dirty="0">
                <a:latin typeface="" pitchFamily="16"/>
              </a:rPr>
              <a:t>v</a:t>
            </a:r>
            <a:r>
              <a:rPr lang="en-US" dirty="0" smtClean="0">
                <a:latin typeface="" pitchFamily="16"/>
              </a:rPr>
              <a:t>ery successful, about ¼ of former Austrian Students stayed at CERN</a:t>
            </a:r>
          </a:p>
          <a:p>
            <a:pPr lvl="2"/>
            <a:r>
              <a:rPr lang="en-US" dirty="0">
                <a:latin typeface="" pitchFamily="16"/>
              </a:rPr>
              <a:t>f</a:t>
            </a:r>
            <a:r>
              <a:rPr lang="en-US" dirty="0" smtClean="0">
                <a:latin typeface="" pitchFamily="16"/>
              </a:rPr>
              <a:t>raction of staff = budget contribution (2.2%)</a:t>
            </a:r>
          </a:p>
          <a:p>
            <a:pPr marL="501480" lvl="1" indent="0">
              <a:buNone/>
            </a:pPr>
            <a:endParaRPr lang="en-US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Nationalities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at CERN</a:t>
            </a:r>
          </a:p>
          <a:p>
            <a:pPr lvl="1"/>
            <a:r>
              <a:rPr lang="de-DE" dirty="0" smtClean="0"/>
              <a:t>Italians (40 Students) + Germans (</a:t>
            </a:r>
            <a:r>
              <a:rPr lang="de-DE" dirty="0" smtClean="0"/>
              <a:t>39 </a:t>
            </a:r>
            <a:r>
              <a:rPr lang="de-DE" dirty="0" smtClean="0"/>
              <a:t>Students) are leading</a:t>
            </a:r>
          </a:p>
          <a:p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7" b="244"/>
          <a:stretch/>
        </p:blipFill>
        <p:spPr>
          <a:xfrm>
            <a:off x="1079873" y="2159907"/>
            <a:ext cx="7601802" cy="50638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7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Doctoral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Institute Country </a:t>
            </a:r>
            <a:r>
              <a:rPr lang="de-DE" dirty="0" err="1" smtClean="0"/>
              <a:t>of</a:t>
            </a:r>
            <a:r>
              <a:rPr lang="de-DE" dirty="0" smtClean="0"/>
              <a:t> all</a:t>
            </a:r>
            <a:r>
              <a:rPr lang="en-US" dirty="0" smtClean="0"/>
              <a:t> </a:t>
            </a:r>
            <a:r>
              <a:rPr lang="de-DE" dirty="0" err="1" smtClean="0"/>
              <a:t>Doctoral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 smtClean="0"/>
          </a:p>
          <a:p>
            <a:pPr lvl="1"/>
            <a:r>
              <a:rPr lang="de-DE" dirty="0" smtClean="0"/>
              <a:t>49/201 </a:t>
            </a:r>
            <a:r>
              <a:rPr lang="de-DE" dirty="0" smtClean="0"/>
              <a:t>Students enrolled at German Universities (</a:t>
            </a:r>
            <a:r>
              <a:rPr lang="en-US" dirty="0" smtClean="0"/>
              <a:t>24.4%)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1"/>
          <a:stretch/>
        </p:blipFill>
        <p:spPr>
          <a:xfrm>
            <a:off x="1007864" y="2124724"/>
            <a:ext cx="7665775" cy="5114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1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7984" y="5652045"/>
            <a:ext cx="3559532" cy="1403574"/>
          </a:xfrm>
        </p:spPr>
        <p:txBody>
          <a:bodyPr/>
          <a:lstStyle/>
          <a:p>
            <a:pPr lvl="1"/>
            <a:r>
              <a:rPr lang="de-DE" dirty="0" smtClean="0"/>
              <a:t>12/16 German States</a:t>
            </a:r>
          </a:p>
          <a:p>
            <a:pPr lvl="2"/>
            <a:r>
              <a:rPr lang="de-DE" dirty="0" smtClean="0"/>
              <a:t>NRW and BW are</a:t>
            </a:r>
            <a:r>
              <a:rPr lang="de-DE" dirty="0"/>
              <a:t> </a:t>
            </a:r>
            <a:r>
              <a:rPr lang="de-DE" dirty="0" smtClean="0"/>
              <a:t>leading</a:t>
            </a:r>
          </a:p>
          <a:p>
            <a:pPr lvl="2"/>
            <a:r>
              <a:rPr lang="de-DE" dirty="0" err="1" smtClean="0"/>
              <a:t>only</a:t>
            </a:r>
            <a:r>
              <a:rPr lang="de-DE" dirty="0" smtClean="0"/>
              <a:t>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(er) States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endParaRPr lang="de-DE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976416" y="1189038"/>
            <a:ext cx="3897834" cy="5942012"/>
          </a:xfrm>
        </p:spPr>
        <p:txBody>
          <a:bodyPr/>
          <a:lstStyle/>
          <a:p>
            <a:pPr lvl="1"/>
            <a:r>
              <a:rPr lang="en-US" dirty="0" smtClean="0"/>
              <a:t>coming from 31 different Universities in DE</a:t>
            </a:r>
          </a:p>
          <a:p>
            <a:pPr lvl="2"/>
            <a:r>
              <a:rPr lang="de-DE" dirty="0" smtClean="0"/>
              <a:t>also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university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CERN </a:t>
            </a:r>
            <a:r>
              <a:rPr lang="de-DE" dirty="0" err="1" smtClean="0"/>
              <a:t>contacts</a:t>
            </a:r>
            <a:r>
              <a:rPr lang="de-DE" dirty="0" smtClean="0"/>
              <a:t> </a:t>
            </a:r>
            <a:r>
              <a:rPr lang="de-DE" dirty="0" err="1" smtClean="0"/>
              <a:t>beforehand</a:t>
            </a:r>
            <a:endParaRPr lang="en-US" dirty="0" smtClean="0"/>
          </a:p>
          <a:p>
            <a:pPr marL="935037" lvl="3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43% of Gentner Students from Technical </a:t>
            </a:r>
            <a:r>
              <a:rPr lang="de-DE" dirty="0" smtClean="0"/>
              <a:t>Universities </a:t>
            </a:r>
            <a:r>
              <a:rPr lang="de-DE" sz="1000" dirty="0" smtClean="0"/>
              <a:t>(stable since many years)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5"/>
          <a:stretch/>
        </p:blipFill>
        <p:spPr>
          <a:xfrm>
            <a:off x="359792" y="1053382"/>
            <a:ext cx="5870844" cy="420539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4" b="1023"/>
          <a:stretch/>
        </p:blipFill>
        <p:spPr>
          <a:xfrm>
            <a:off x="5795644" y="4407408"/>
            <a:ext cx="4069204" cy="272491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val 6"/>
          <p:cNvSpPr/>
          <p:nvPr/>
        </p:nvSpPr>
        <p:spPr bwMode="auto">
          <a:xfrm>
            <a:off x="1919107" y="4901311"/>
            <a:ext cx="1248997" cy="390694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8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Thesis Topics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(</a:t>
            </a:r>
            <a:r>
              <a:rPr lang="de-DE" sz="2000" dirty="0" err="1" smtClean="0"/>
              <a:t>active</a:t>
            </a:r>
            <a:r>
              <a:rPr lang="de-DE" sz="2000" dirty="0" smtClean="0"/>
              <a:t> + </a:t>
            </a:r>
            <a:r>
              <a:rPr lang="de-DE" sz="2000" dirty="0" err="1" smtClean="0"/>
              <a:t>former</a:t>
            </a:r>
            <a:r>
              <a:rPr lang="de-DE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Majority of topics in Instrumentation (</a:t>
            </a:r>
            <a:r>
              <a:rPr lang="de-DE" dirty="0" smtClean="0"/>
              <a:t>35%), </a:t>
            </a:r>
            <a:r>
              <a:rPr lang="de-DE" dirty="0" smtClean="0"/>
              <a:t>Accelerator Technology (</a:t>
            </a:r>
            <a:r>
              <a:rPr lang="de-DE" dirty="0" smtClean="0"/>
              <a:t>26%), </a:t>
            </a:r>
            <a:r>
              <a:rPr lang="de-DE" dirty="0" smtClean="0"/>
              <a:t>Computing (</a:t>
            </a:r>
            <a:r>
              <a:rPr lang="de-DE" dirty="0" smtClean="0"/>
              <a:t>17%), </a:t>
            </a:r>
            <a:r>
              <a:rPr lang="de-DE" dirty="0" smtClean="0"/>
              <a:t>all others = 23%</a:t>
            </a: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2"/>
          <a:stretch/>
        </p:blipFill>
        <p:spPr>
          <a:xfrm>
            <a:off x="863848" y="2091075"/>
            <a:ext cx="7741124" cy="50789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9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smtClean="0"/>
              <a:t>Former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56 </a:t>
            </a:r>
            <a:r>
              <a:rPr lang="de-DE" dirty="0" smtClean="0"/>
              <a:t>PhDs so far (12 female = </a:t>
            </a:r>
            <a:r>
              <a:rPr lang="de-DE" dirty="0" smtClean="0"/>
              <a:t>21%),</a:t>
            </a:r>
            <a:r>
              <a:rPr lang="de-DE" sz="1800" dirty="0" smtClean="0"/>
              <a:t> </a:t>
            </a:r>
            <a:r>
              <a:rPr lang="de-DE" sz="1800" dirty="0"/>
              <a:t>7</a:t>
            </a:r>
            <a:r>
              <a:rPr lang="de-DE" sz="1800" dirty="0" smtClean="0"/>
              <a:t> Students have cancelled their PhD</a:t>
            </a:r>
            <a:endParaRPr lang="de-DE" sz="1800" dirty="0"/>
          </a:p>
          <a:p>
            <a:pPr lvl="2"/>
            <a:r>
              <a:rPr lang="de-DE" dirty="0" smtClean="0"/>
              <a:t>average age at PhD (defense): </a:t>
            </a:r>
            <a:r>
              <a:rPr lang="de-DE" dirty="0" smtClean="0"/>
              <a:t>30.5 </a:t>
            </a:r>
            <a:r>
              <a:rPr lang="de-DE" dirty="0" smtClean="0"/>
              <a:t>years (median)</a:t>
            </a:r>
            <a:endParaRPr lang="de-DE" dirty="0"/>
          </a:p>
          <a:p>
            <a:pPr lvl="2"/>
            <a:r>
              <a:rPr lang="de-DE" dirty="0" smtClean="0"/>
              <a:t>average duration of PhD: </a:t>
            </a:r>
            <a:r>
              <a:rPr lang="de-DE" dirty="0" smtClean="0"/>
              <a:t>42.2 </a:t>
            </a:r>
            <a:r>
              <a:rPr lang="de-DE" dirty="0" smtClean="0"/>
              <a:t>months (median) </a:t>
            </a:r>
            <a:r>
              <a:rPr lang="de-DE" sz="1200" dirty="0" smtClean="0"/>
              <a:t>=  5.8 months after end of CERN 3-years contract</a:t>
            </a:r>
            <a:endParaRPr lang="de-DE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0"/>
          <a:stretch/>
        </p:blipFill>
        <p:spPr>
          <a:xfrm>
            <a:off x="1295896" y="2483693"/>
            <a:ext cx="7052286" cy="47726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75698" y="2729440"/>
            <a:ext cx="345928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Physics PhDs in Germany (</a:t>
            </a:r>
            <a:r>
              <a:rPr lang="de-DE" sz="1600" b="1" u="sng" dirty="0" smtClean="0">
                <a:solidFill>
                  <a:srgbClr val="002060"/>
                </a:solidFill>
                <a:latin typeface="Calibri" panose="020F0502020204030204" pitchFamily="34" charset="0"/>
              </a:rPr>
              <a:t>2016)</a:t>
            </a:r>
            <a:endParaRPr lang="de-DE" sz="1600" b="1" u="sng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22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%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female PhDs students</a:t>
            </a: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30.7 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years (median) at PhD</a:t>
            </a:r>
            <a:endParaRPr lang="en-GB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50.4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months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(median)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duration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PhD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4027702" y="2411685"/>
            <a:ext cx="0" cy="79208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0" name="Straight Connector 9"/>
          <p:cNvCxnSpPr/>
          <p:nvPr/>
        </p:nvCxnSpPr>
        <p:spPr bwMode="auto">
          <a:xfrm>
            <a:off x="3331918" y="2411685"/>
            <a:ext cx="0" cy="4536504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00206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9" name="Oval 8"/>
          <p:cNvSpPr/>
          <p:nvPr/>
        </p:nvSpPr>
        <p:spPr bwMode="auto">
          <a:xfrm>
            <a:off x="6049380" y="3565761"/>
            <a:ext cx="540060" cy="28608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744168" y="1981585"/>
            <a:ext cx="540060" cy="28608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1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Whereabouts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 </a:t>
            </a:r>
            <a:r>
              <a:rPr lang="en-US" dirty="0"/>
              <a:t>f</a:t>
            </a:r>
            <a:r>
              <a:rPr lang="en-US" dirty="0" smtClean="0"/>
              <a:t>irst employment of </a:t>
            </a:r>
            <a:r>
              <a:rPr lang="en-US" dirty="0" smtClean="0"/>
              <a:t>&gt;60%</a:t>
            </a:r>
            <a:r>
              <a:rPr lang="en-US" dirty="0" smtClean="0"/>
              <a:t> </a:t>
            </a:r>
            <a:r>
              <a:rPr lang="en-US" dirty="0" smtClean="0"/>
              <a:t>of the </a:t>
            </a:r>
            <a:r>
              <a:rPr lang="en-US" dirty="0" err="1" smtClean="0"/>
              <a:t>Gentner</a:t>
            </a:r>
            <a:r>
              <a:rPr lang="en-US" dirty="0" smtClean="0"/>
              <a:t> Students: </a:t>
            </a:r>
            <a:r>
              <a:rPr lang="en-US" dirty="0" smtClean="0">
                <a:solidFill>
                  <a:schemeClr val="accent2"/>
                </a:solidFill>
              </a:rPr>
              <a:t>CERN Fellow</a:t>
            </a:r>
            <a:r>
              <a:rPr lang="de-DE" dirty="0" smtClean="0"/>
              <a:t>(!)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" t="11002"/>
          <a:stretch/>
        </p:blipFill>
        <p:spPr>
          <a:xfrm>
            <a:off x="431800" y="1619596"/>
            <a:ext cx="4771474" cy="374441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3"/>
          <a:stretch/>
        </p:blipFill>
        <p:spPr>
          <a:xfrm>
            <a:off x="5100962" y="3635821"/>
            <a:ext cx="4773287" cy="333551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36256" y="2195661"/>
            <a:ext cx="2428165" cy="409023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First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4600" y="2987749"/>
            <a:ext cx="2852256" cy="406265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</a:t>
            </a:r>
            <a:r>
              <a:rPr lang="de-DE" b="1" u="sng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b="1" u="sng" err="1" smtClean="0">
                <a:solidFill>
                  <a:srgbClr val="002060"/>
                </a:solidFill>
                <a:latin typeface="Calibri" panose="020F0502020204030204" pitchFamily="34" charset="0"/>
              </a:rPr>
              <a:t>Employment</a:t>
            </a:r>
            <a:endParaRPr lang="de-DE" b="1" u="sng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1245" y="6012085"/>
            <a:ext cx="3063083" cy="1034129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presently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7 CERN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Members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,</a:t>
            </a:r>
          </a:p>
          <a:p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indefinite 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contract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</a:t>
            </a:r>
            <a:r>
              <a:rPr lang="de-DE" sz="12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since</a:t>
            </a:r>
            <a:r>
              <a:rPr lang="de-DE" sz="12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1 April 2016)</a:t>
            </a:r>
          </a:p>
          <a:p>
            <a:endParaRPr lang="de-DE" sz="12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2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Staff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now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are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supervising</a:t>
            </a:r>
            <a:endParaRPr lang="de-DE" sz="16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Gentner</a:t>
            </a:r>
            <a:r>
              <a:rPr lang="de-DE" sz="16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sz="16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s</a:t>
            </a:r>
            <a:r>
              <a:rPr lang="de-DE" sz="1600" b="1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tudents</a:t>
            </a:r>
            <a:endParaRPr lang="de-DE" sz="1600" b="1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344568" y="3563813"/>
            <a:ext cx="1152128" cy="350026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445362" y="1619596"/>
            <a:ext cx="1450933" cy="446379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5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err="1" smtClean="0"/>
              <a:t>Gentner</a:t>
            </a:r>
            <a:r>
              <a:rPr lang="de-DE"/>
              <a:t> </a:t>
            </a:r>
            <a:r>
              <a:rPr lang="de-DE" err="1" smtClean="0"/>
              <a:t>Students</a:t>
            </a:r>
            <a:r>
              <a:rPr lang="de-DE" smtClean="0"/>
              <a:t> </a:t>
            </a:r>
            <a:r>
              <a:rPr lang="en-US" smtClean="0">
                <a:sym typeface="Wingdings" panose="05000000000000000000" pitchFamily="2" charset="2"/>
              </a:rPr>
              <a:t> Fellows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significant increase of DE Fellows by former </a:t>
            </a:r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</a:p>
          <a:p>
            <a:pPr lvl="2"/>
            <a:r>
              <a:rPr lang="en-US" dirty="0" smtClean="0"/>
              <a:t>about 40% of German Applied Fellows are former </a:t>
            </a:r>
            <a:r>
              <a:rPr lang="en-US" dirty="0" err="1" smtClean="0"/>
              <a:t>Gentner</a:t>
            </a:r>
            <a:r>
              <a:rPr lang="en-US" dirty="0" smtClean="0"/>
              <a:t> Students</a:t>
            </a:r>
          </a:p>
          <a:p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5"/>
          <a:stretch/>
        </p:blipFill>
        <p:spPr>
          <a:xfrm>
            <a:off x="1222612" y="1979637"/>
            <a:ext cx="7922156" cy="52517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/>
          <p:cNvSpPr/>
          <p:nvPr/>
        </p:nvSpPr>
        <p:spPr bwMode="auto">
          <a:xfrm>
            <a:off x="2664000" y="2376000"/>
            <a:ext cx="3132000" cy="215701"/>
          </a:xfrm>
          <a:prstGeom prst="rect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3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Gentner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r>
              <a:rPr lang="de-DE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Fellows, Staff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300 German Doctoral Students, Fellows and Staff right </a:t>
            </a:r>
            <a:r>
              <a:rPr lang="en-US" dirty="0" smtClean="0"/>
              <a:t>now</a:t>
            </a:r>
            <a:endParaRPr lang="en-US" dirty="0"/>
          </a:p>
          <a:p>
            <a:pPr lvl="2"/>
            <a:r>
              <a:rPr lang="en-US" dirty="0" smtClean="0">
                <a:solidFill>
                  <a:schemeClr val="accent6"/>
                </a:solidFill>
              </a:rPr>
              <a:t>30 active + 25 former (German) </a:t>
            </a:r>
            <a:r>
              <a:rPr lang="en-US" dirty="0" err="1" smtClean="0">
                <a:solidFill>
                  <a:schemeClr val="accent6"/>
                </a:solidFill>
              </a:rPr>
              <a:t>Gentner</a:t>
            </a:r>
            <a:r>
              <a:rPr lang="en-US" dirty="0" smtClean="0">
                <a:solidFill>
                  <a:schemeClr val="accent6"/>
                </a:solidFill>
              </a:rPr>
              <a:t> Students at CERN (=18%)</a:t>
            </a:r>
            <a:endParaRPr lang="en-US" dirty="0" smtClean="0">
              <a:solidFill>
                <a:schemeClr val="accent6"/>
              </a:solidFill>
            </a:endParaRPr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16" b="518"/>
          <a:stretch/>
        </p:blipFill>
        <p:spPr>
          <a:xfrm>
            <a:off x="1079873" y="2071921"/>
            <a:ext cx="7704856" cy="50603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8853561" y="3419797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8853561" y="4427909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8856736" y="2987749"/>
            <a:ext cx="364538" cy="0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13" name="Straight Connector 12"/>
          <p:cNvCxnSpPr/>
          <p:nvPr/>
        </p:nvCxnSpPr>
        <p:spPr bwMode="auto">
          <a:xfrm>
            <a:off x="2376016" y="4643933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2376016" y="502920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2376016" y="5623560"/>
            <a:ext cx="2016224" cy="0"/>
          </a:xfrm>
          <a:prstGeom prst="line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015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Gentner</a:t>
            </a:r>
            <a:r>
              <a:rPr lang="en-US" dirty="0" smtClean="0"/>
              <a:t> LinkedIn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3"/>
              </a:rPr>
              <a:t>Gentner</a:t>
            </a:r>
            <a:r>
              <a:rPr lang="en-US" dirty="0" smtClean="0">
                <a:hlinkClick r:id="rId3"/>
              </a:rPr>
              <a:t> Group @ LinkedIn </a:t>
            </a:r>
            <a:r>
              <a:rPr lang="en-US" dirty="0" smtClean="0"/>
              <a:t>(active + former Students)</a:t>
            </a:r>
          </a:p>
          <a:p>
            <a:pPr lvl="1"/>
            <a:r>
              <a:rPr lang="en-US" dirty="0" smtClean="0"/>
              <a:t>54 </a:t>
            </a:r>
            <a:r>
              <a:rPr lang="en-US" dirty="0" smtClean="0"/>
              <a:t>of </a:t>
            </a:r>
            <a:r>
              <a:rPr lang="en-US" dirty="0" smtClean="0"/>
              <a:t>120 </a:t>
            </a:r>
            <a:r>
              <a:rPr lang="en-US" dirty="0" smtClean="0"/>
              <a:t>active + former Students are at </a:t>
            </a:r>
            <a:r>
              <a:rPr lang="en-US" dirty="0" smtClean="0">
                <a:hlinkClick r:id="rId4"/>
              </a:rPr>
              <a:t>LinkedIn</a:t>
            </a:r>
            <a:r>
              <a:rPr lang="en-US" dirty="0"/>
              <a:t> professional network</a:t>
            </a:r>
            <a:endParaRPr lang="en-US" dirty="0" smtClean="0"/>
          </a:p>
          <a:p>
            <a:pPr lvl="2"/>
            <a:r>
              <a:rPr lang="en-US" dirty="0" smtClean="0"/>
              <a:t>presently </a:t>
            </a:r>
            <a:r>
              <a:rPr lang="en-US" dirty="0" smtClean="0"/>
              <a:t>40</a:t>
            </a:r>
            <a:r>
              <a:rPr lang="en-US" dirty="0" smtClean="0"/>
              <a:t> </a:t>
            </a:r>
            <a:r>
              <a:rPr lang="en-US" dirty="0" smtClean="0"/>
              <a:t>Students in </a:t>
            </a:r>
            <a:r>
              <a:rPr lang="en-US" dirty="0" err="1" smtClean="0"/>
              <a:t>Gentner</a:t>
            </a:r>
            <a:r>
              <a:rPr lang="en-US" dirty="0" smtClean="0"/>
              <a:t> </a:t>
            </a:r>
            <a:r>
              <a:rPr lang="en-US" dirty="0" smtClean="0"/>
              <a:t>Group</a:t>
            </a:r>
            <a:endParaRPr lang="en-US" dirty="0" smtClean="0"/>
          </a:p>
          <a:p>
            <a:pPr lvl="2"/>
            <a:r>
              <a:rPr lang="en-US" dirty="0" smtClean="0"/>
              <a:t>important to follow whereabouts of former Students (feedback to BMBF!)</a:t>
            </a:r>
          </a:p>
          <a:p>
            <a:pPr lvl="2"/>
            <a:r>
              <a:rPr lang="en-US" dirty="0" smtClean="0"/>
              <a:t>+ good way to stay connected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1"/>
          <a:stretch/>
        </p:blipFill>
        <p:spPr>
          <a:xfrm>
            <a:off x="1367904" y="3164378"/>
            <a:ext cx="5762314" cy="39998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19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News and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</a:t>
            </a:r>
          </a:p>
          <a:p>
            <a:pPr lvl="1"/>
            <a:r>
              <a:rPr lang="en-US" dirty="0" smtClean="0"/>
              <a:t>travel to home university constantly used (stable over years)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rend since 2015:</a:t>
            </a:r>
          </a:p>
          <a:p>
            <a:pPr lvl="2"/>
            <a:r>
              <a:rPr lang="en-US" dirty="0" smtClean="0"/>
              <a:t>~25% less travel to DPG Physical Society Spring Meetings + other national society meetings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please make use of these opportunities, funding available and should be used!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Very </a:t>
            </a:r>
            <a:r>
              <a:rPr lang="en-US" dirty="0" smtClean="0">
                <a:sym typeface="Wingdings" panose="05000000000000000000" pitchFamily="2" charset="2"/>
              </a:rPr>
              <a:t>important!!!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when finishing  please keep me informed on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your further whereabouts </a:t>
            </a:r>
            <a:r>
              <a:rPr lang="en-US" dirty="0" smtClean="0">
                <a:sym typeface="Wingdings" panose="05000000000000000000" pitchFamily="2" charset="2"/>
              </a:rPr>
              <a:t>+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pload your thesis to CDS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key figures needed for BMBF indicating the Programme success!</a:t>
            </a: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86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63463" y="130612"/>
            <a:ext cx="6229178" cy="1373966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10 Years</a:t>
            </a:r>
            <a:br>
              <a:rPr lang="en-US" sz="4800" dirty="0" smtClean="0"/>
            </a:b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475581"/>
            <a:ext cx="9601200" cy="4725781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 smtClean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Early 2007</a:t>
            </a:r>
          </a:p>
          <a:p>
            <a:pPr lvl="1"/>
            <a:r>
              <a:rPr lang="en-US" dirty="0">
                <a:latin typeface="" pitchFamily="16"/>
              </a:rPr>
              <a:t>w</a:t>
            </a:r>
            <a:r>
              <a:rPr lang="en-US" dirty="0" smtClean="0">
                <a:latin typeface="" pitchFamily="16"/>
              </a:rPr>
              <a:t>orking groups formed at CERN and in Germany</a:t>
            </a:r>
          </a:p>
          <a:p>
            <a:pPr lvl="1"/>
            <a:r>
              <a:rPr lang="en-US" dirty="0" smtClean="0">
                <a:latin typeface="" pitchFamily="16"/>
              </a:rPr>
              <a:t>BMBF becomes interested</a:t>
            </a:r>
          </a:p>
          <a:p>
            <a:r>
              <a:rPr lang="en-US" dirty="0" smtClean="0">
                <a:latin typeface="" pitchFamily="16"/>
              </a:rPr>
              <a:t>February</a:t>
            </a:r>
            <a:r>
              <a:rPr lang="en-US" dirty="0" smtClean="0">
                <a:latin typeface="" pitchFamily="16"/>
              </a:rPr>
              <a:t> 2007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smtClean="0">
                <a:latin typeface="" pitchFamily="16"/>
              </a:rPr>
              <a:t>CERN </a:t>
            </a:r>
            <a:r>
              <a:rPr lang="en-US" dirty="0">
                <a:latin typeface="" pitchFamily="16"/>
              </a:rPr>
              <a:t>visit </a:t>
            </a:r>
            <a:r>
              <a:rPr lang="en-US" dirty="0" smtClean="0">
                <a:latin typeface="" pitchFamily="16"/>
              </a:rPr>
              <a:t>of BMBF														   State Secretary</a:t>
            </a:r>
            <a:r>
              <a:rPr lang="en-US" dirty="0">
                <a:latin typeface="" pitchFamily="16"/>
              </a:rPr>
              <a:t> </a:t>
            </a:r>
            <a:r>
              <a:rPr lang="en-US" dirty="0" smtClean="0">
                <a:latin typeface="" pitchFamily="16"/>
              </a:rPr>
              <a:t>Meyer-</a:t>
            </a:r>
            <a:r>
              <a:rPr lang="en-US" dirty="0" err="1" smtClean="0">
                <a:latin typeface="" pitchFamily="16"/>
              </a:rPr>
              <a:t>Krahmer</a:t>
            </a:r>
            <a:endParaRPr lang="en-US" dirty="0" smtClean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i</a:t>
            </a:r>
            <a:r>
              <a:rPr lang="en-US" dirty="0" smtClean="0">
                <a:latin typeface="" pitchFamily="16"/>
              </a:rPr>
              <a:t>mportant topic</a:t>
            </a:r>
          </a:p>
          <a:p>
            <a:pPr lvl="2"/>
            <a:r>
              <a:rPr lang="en-US" dirty="0">
                <a:latin typeface="" pitchFamily="16"/>
              </a:rPr>
              <a:t>m</a:t>
            </a:r>
            <a:r>
              <a:rPr lang="en-US" dirty="0" smtClean="0">
                <a:latin typeface="" pitchFamily="16"/>
              </a:rPr>
              <a:t>ake better use of CERN by German Universities and Research </a:t>
            </a:r>
            <a:r>
              <a:rPr lang="en-US" dirty="0" err="1" smtClean="0">
                <a:latin typeface="" pitchFamily="16"/>
              </a:rPr>
              <a:t>Centres</a:t>
            </a:r>
            <a:endParaRPr lang="en-US" dirty="0" smtClean="0">
              <a:latin typeface="" pitchFamily="16"/>
            </a:endParaRPr>
          </a:p>
          <a:p>
            <a:pPr lvl="1"/>
            <a:r>
              <a:rPr lang="en-US" dirty="0" smtClean="0">
                <a:latin typeface="" pitchFamily="16"/>
              </a:rPr>
              <a:t>“</a:t>
            </a:r>
            <a:r>
              <a:rPr lang="en-US" dirty="0" err="1" smtClean="0">
                <a:latin typeface="" pitchFamily="16"/>
              </a:rPr>
              <a:t>Nutzungsinitiative</a:t>
            </a:r>
            <a:r>
              <a:rPr lang="en-US" dirty="0" smtClean="0">
                <a:latin typeface="" pitchFamily="16"/>
              </a:rPr>
              <a:t>” established </a:t>
            </a:r>
            <a:r>
              <a:rPr lang="en-US" sz="1400" dirty="0" smtClean="0">
                <a:latin typeface="" pitchFamily="16"/>
              </a:rPr>
              <a:t>(now the ball started rolling…)</a:t>
            </a:r>
            <a:endParaRPr lang="en-US" dirty="0" smtClean="0"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d</a:t>
            </a:r>
            <a:r>
              <a:rPr lang="en-US" dirty="0" smtClean="0">
                <a:latin typeface="" pitchFamily="16"/>
              </a:rPr>
              <a:t>ecision to create </a:t>
            </a:r>
            <a:r>
              <a:rPr lang="en-US" dirty="0" smtClean="0">
                <a:latin typeface="" pitchFamily="16"/>
              </a:rPr>
              <a:t>a </a:t>
            </a:r>
            <a:r>
              <a:rPr lang="en-US" dirty="0" smtClean="0">
                <a:latin typeface="" pitchFamily="16"/>
              </a:rPr>
              <a:t>German </a:t>
            </a:r>
            <a:r>
              <a:rPr lang="en-US" dirty="0" smtClean="0">
                <a:latin typeface="" pitchFamily="16"/>
              </a:rPr>
              <a:t>Doctoral Student </a:t>
            </a:r>
            <a:r>
              <a:rPr lang="en-US" dirty="0" smtClean="0">
                <a:latin typeface="" pitchFamily="16"/>
              </a:rPr>
              <a:t>Programme funded by BMBF (among other measures)</a:t>
            </a:r>
            <a:endParaRPr lang="en-US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4" t="19101" r="6852" b="18135"/>
          <a:stretch/>
        </p:blipFill>
        <p:spPr>
          <a:xfrm>
            <a:off x="5328344" y="2699717"/>
            <a:ext cx="4248473" cy="20357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Straight Arrow Connector 9"/>
          <p:cNvCxnSpPr/>
          <p:nvPr/>
        </p:nvCxnSpPr>
        <p:spPr bwMode="auto">
          <a:xfrm>
            <a:off x="7200552" y="2858590"/>
            <a:ext cx="504056" cy="221908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6236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Gentner Programme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184328" y="1189038"/>
            <a:ext cx="4689922" cy="5942012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rgbClr val="FF0000"/>
                </a:solidFill>
              </a:rPr>
              <a:t>Prolongation</a:t>
            </a:r>
            <a:r>
              <a:rPr lang="en-US" dirty="0" smtClean="0"/>
              <a:t> of </a:t>
            </a:r>
            <a:r>
              <a:rPr lang="en-US" dirty="0" err="1" smtClean="0"/>
              <a:t>Gentner</a:t>
            </a:r>
            <a:r>
              <a:rPr lang="en-US" dirty="0" smtClean="0"/>
              <a:t> Programme </a:t>
            </a:r>
            <a:r>
              <a:rPr lang="en-US" dirty="0" smtClean="0">
                <a:solidFill>
                  <a:srgbClr val="FF0000"/>
                </a:solidFill>
              </a:rPr>
              <a:t>signed</a:t>
            </a:r>
            <a:r>
              <a:rPr lang="en-US" dirty="0" smtClean="0"/>
              <a:t> in April 2017 by BMBF, CERN, DESY</a:t>
            </a:r>
          </a:p>
          <a:p>
            <a:pPr lvl="1"/>
            <a:r>
              <a:rPr lang="de-DE" dirty="0"/>
              <a:t>New agreement valid 3 years + 3x1 years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end of 2023</a:t>
            </a:r>
          </a:p>
          <a:p>
            <a:pPr lvl="1"/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I</a:t>
            </a:r>
            <a:r>
              <a:rPr lang="de-DE" dirty="0" smtClean="0">
                <a:solidFill>
                  <a:srgbClr val="FF0000"/>
                </a:solidFill>
                <a:sym typeface="Wingdings" panose="05000000000000000000" pitchFamily="2" charset="2"/>
              </a:rPr>
              <a:t>dentical </a:t>
            </a:r>
            <a:r>
              <a:rPr lang="de-DE" dirty="0">
                <a:solidFill>
                  <a:srgbClr val="FF0000"/>
                </a:solidFill>
                <a:sym typeface="Wingdings" panose="05000000000000000000" pitchFamily="2" charset="2"/>
              </a:rPr>
              <a:t>conditions </a:t>
            </a:r>
            <a:r>
              <a:rPr lang="de-DE" dirty="0">
                <a:sym typeface="Wingdings" panose="05000000000000000000" pitchFamily="2" charset="2"/>
              </a:rPr>
              <a:t>(e.g. students to be enrolled in DE, EU citizenship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Funding increased</a:t>
            </a:r>
            <a:r>
              <a:rPr lang="de-DE" dirty="0"/>
              <a:t> to </a:t>
            </a:r>
            <a:r>
              <a:rPr lang="de-DE" dirty="0">
                <a:sym typeface="Wingdings" panose="05000000000000000000" pitchFamily="2" charset="2"/>
              </a:rPr>
              <a:t>1.95 </a:t>
            </a:r>
            <a:r>
              <a:rPr lang="de-DE" dirty="0"/>
              <a:t>M€/year (+</a:t>
            </a:r>
            <a:r>
              <a:rPr lang="de-DE" dirty="0" smtClean="0"/>
              <a:t>13.4%)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sufficient </a:t>
            </a:r>
            <a:r>
              <a:rPr lang="en-US" dirty="0"/>
              <a:t>for (on average) </a:t>
            </a:r>
            <a:r>
              <a:rPr lang="de-DE" dirty="0"/>
              <a:t>39 Students as foreseen in initial Programme</a:t>
            </a:r>
          </a:p>
          <a:p>
            <a:pPr lvl="1"/>
            <a:endParaRPr lang="de-DE" dirty="0" smtClean="0">
              <a:sym typeface="Wingdings" panose="05000000000000000000" pitchFamily="2" charset="2"/>
            </a:endParaRPr>
          </a:p>
          <a:p>
            <a:pPr lvl="1"/>
            <a:endParaRPr lang="de-DE" dirty="0"/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5"/>
          <a:stretch/>
        </p:blipFill>
        <p:spPr>
          <a:xfrm>
            <a:off x="287784" y="941314"/>
            <a:ext cx="5183746" cy="6150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 rot="-600000">
            <a:off x="6386433" y="5895027"/>
            <a:ext cx="2861557" cy="7201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Next </a:t>
            </a:r>
            <a:r>
              <a:rPr lang="en-US" b="1" dirty="0" err="1" smtClean="0">
                <a:solidFill>
                  <a:srgbClr val="FF0000"/>
                </a:solidFill>
              </a:rPr>
              <a:t>Gentner</a:t>
            </a:r>
            <a:r>
              <a:rPr lang="en-US" b="1" dirty="0" smtClean="0">
                <a:solidFill>
                  <a:srgbClr val="FF0000"/>
                </a:solidFill>
              </a:rPr>
              <a:t> Day: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25 April 2018 (tbc)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95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63463" y="130612"/>
            <a:ext cx="6229178" cy="1373966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10 Years</a:t>
            </a:r>
            <a:br>
              <a:rPr lang="en-US" sz="4800" dirty="0" smtClean="0"/>
            </a:b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783627"/>
            <a:ext cx="9601200" cy="4930773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r>
              <a:rPr lang="en-US" dirty="0" smtClean="0">
                <a:latin typeface="" pitchFamily="16"/>
              </a:rPr>
              <a:t>Preparation phase</a:t>
            </a:r>
          </a:p>
          <a:p>
            <a:pPr lvl="1"/>
            <a:r>
              <a:rPr lang="en-US" dirty="0">
                <a:latin typeface="" pitchFamily="16"/>
              </a:rPr>
              <a:t>h</a:t>
            </a:r>
            <a:r>
              <a:rPr lang="en-US" dirty="0" smtClean="0">
                <a:latin typeface="" pitchFamily="16"/>
              </a:rPr>
              <a:t>ow to organize</a:t>
            </a:r>
          </a:p>
          <a:p>
            <a:pPr lvl="2"/>
            <a:r>
              <a:rPr lang="en-US" dirty="0">
                <a:latin typeface="" pitchFamily="16"/>
              </a:rPr>
              <a:t>m</a:t>
            </a:r>
            <a:r>
              <a:rPr lang="en-US" dirty="0" smtClean="0">
                <a:latin typeface="" pitchFamily="16"/>
              </a:rPr>
              <a:t>eetings, discussions, documents…</a:t>
            </a:r>
          </a:p>
          <a:p>
            <a:pPr lvl="1"/>
            <a:r>
              <a:rPr lang="en-US" dirty="0">
                <a:latin typeface="" pitchFamily="16"/>
              </a:rPr>
              <a:t>f</a:t>
            </a:r>
            <a:r>
              <a:rPr lang="en-US" dirty="0" smtClean="0">
                <a:latin typeface="" pitchFamily="16"/>
              </a:rPr>
              <a:t>ind a proper name</a:t>
            </a:r>
          </a:p>
          <a:p>
            <a:pPr lvl="2"/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" pitchFamily="16"/>
              </a:rPr>
              <a:t>Wolfgang </a:t>
            </a:r>
            <a:r>
              <a:rPr lang="en-US" dirty="0" err="1" smtClean="0">
                <a:latin typeface="" pitchFamily="16"/>
              </a:rPr>
              <a:t>Gentner</a:t>
            </a:r>
            <a:r>
              <a:rPr lang="en-US" dirty="0" smtClean="0">
                <a:latin typeface="" pitchFamily="16"/>
              </a:rPr>
              <a:t> Programme</a:t>
            </a:r>
          </a:p>
          <a:p>
            <a:pPr lvl="2"/>
            <a:endParaRPr lang="en-US" dirty="0" smtClean="0">
              <a:latin typeface="" pitchFamily="16"/>
            </a:endParaRPr>
          </a:p>
          <a:p>
            <a:r>
              <a:rPr lang="en-US" dirty="0" smtClean="0">
                <a:latin typeface="" pitchFamily="16"/>
              </a:rPr>
              <a:t>First </a:t>
            </a:r>
            <a:r>
              <a:rPr lang="en-US" dirty="0" err="1" smtClean="0">
                <a:latin typeface="" pitchFamily="16"/>
              </a:rPr>
              <a:t>Gentner</a:t>
            </a:r>
            <a:r>
              <a:rPr lang="en-US" dirty="0" smtClean="0">
                <a:latin typeface="" pitchFamily="16"/>
              </a:rPr>
              <a:t> Agreement signed September 2007</a:t>
            </a:r>
          </a:p>
          <a:p>
            <a:pPr lvl="1"/>
            <a:r>
              <a:rPr lang="en-US" dirty="0" smtClean="0">
                <a:latin typeface="" pitchFamily="16"/>
              </a:rPr>
              <a:t>3 </a:t>
            </a:r>
            <a:r>
              <a:rPr lang="en-US" dirty="0">
                <a:latin typeface="" pitchFamily="16"/>
              </a:rPr>
              <a:t>parties involved: BMBF – CERN – </a:t>
            </a:r>
            <a:r>
              <a:rPr lang="en-US" dirty="0" smtClean="0">
                <a:latin typeface="" pitchFamily="16"/>
              </a:rPr>
              <a:t>DESY</a:t>
            </a:r>
          </a:p>
          <a:p>
            <a:pPr lvl="2"/>
            <a:r>
              <a:rPr lang="en-US" dirty="0">
                <a:solidFill>
                  <a:schemeClr val="tx1"/>
                </a:solidFill>
                <a:latin typeface="" pitchFamily="16"/>
              </a:rPr>
              <a:t>Programme Coordination by DESY (Manfred Fleischer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)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reporting to BMBF, administration, funding requests etc.</a:t>
            </a:r>
            <a:endParaRPr lang="en-US" dirty="0">
              <a:solidFill>
                <a:schemeClr val="tx1"/>
              </a:solidFill>
              <a:latin typeface="" pitchFamily="16"/>
            </a:endParaRPr>
          </a:p>
          <a:p>
            <a:pPr lvl="2"/>
            <a:r>
              <a:rPr lang="en-US" dirty="0">
                <a:solidFill>
                  <a:schemeClr val="tx1"/>
                </a:solidFill>
                <a:latin typeface="" pitchFamily="16"/>
              </a:rPr>
              <a:t>L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ocal Coordination </a:t>
            </a:r>
            <a:r>
              <a:rPr lang="en-US" dirty="0">
                <a:solidFill>
                  <a:schemeClr val="tx1"/>
                </a:solidFill>
                <a:latin typeface="" pitchFamily="16"/>
              </a:rPr>
              <a:t>at CERN (MH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)</a:t>
            </a:r>
          </a:p>
          <a:p>
            <a:pPr lvl="3"/>
            <a:r>
              <a:rPr lang="en-US" dirty="0">
                <a:solidFill>
                  <a:schemeClr val="tx1"/>
                </a:solidFill>
                <a:latin typeface="" pitchFamily="16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nteracting with CERN-HR + with Students, website, statistics etc.</a:t>
            </a:r>
          </a:p>
          <a:p>
            <a:r>
              <a:rPr lang="en-US" dirty="0" smtClean="0">
                <a:latin typeface="" pitchFamily="16"/>
              </a:rPr>
              <a:t>First </a:t>
            </a:r>
            <a:r>
              <a:rPr lang="en-US" dirty="0" err="1">
                <a:latin typeface="" pitchFamily="16"/>
              </a:rPr>
              <a:t>Gentner</a:t>
            </a:r>
            <a:r>
              <a:rPr lang="en-US" dirty="0">
                <a:latin typeface="" pitchFamily="16"/>
              </a:rPr>
              <a:t> Student started 1 November </a:t>
            </a:r>
            <a:r>
              <a:rPr lang="en-US" dirty="0" smtClean="0">
                <a:latin typeface="" pitchFamily="16"/>
              </a:rPr>
              <a:t>2007</a:t>
            </a:r>
            <a:endParaRPr lang="en-US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8" b="42213"/>
          <a:stretch/>
        </p:blipFill>
        <p:spPr>
          <a:xfrm>
            <a:off x="5266389" y="2771725"/>
            <a:ext cx="3971156" cy="9361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7920632" y="2564217"/>
            <a:ext cx="1512168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CERN </a:t>
            </a:r>
            <a:r>
              <a:rPr lang="en-US" sz="1200" b="1" dirty="0" err="1">
                <a:solidFill>
                  <a:srgbClr val="FF0000"/>
                </a:solidFill>
              </a:rPr>
              <a:t>P</a:t>
            </a:r>
            <a:r>
              <a:rPr lang="en-US" sz="1200" b="1" dirty="0" err="1" smtClean="0">
                <a:solidFill>
                  <a:srgbClr val="FF0000"/>
                </a:solidFill>
              </a:rPr>
              <a:t>revessin</a:t>
            </a:r>
            <a:endParaRPr lang="en-US" sz="1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2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63463" y="130612"/>
            <a:ext cx="6229178" cy="1373966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10 Years</a:t>
            </a:r>
            <a:br>
              <a:rPr lang="en-US" sz="4800" dirty="0" smtClean="0"/>
            </a:b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783627"/>
            <a:ext cx="6422176" cy="5320944"/>
          </a:xfrm>
        </p:spPr>
        <p:txBody>
          <a:bodyPr wrap="square"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r>
              <a:rPr lang="en-US" dirty="0">
                <a:latin typeface="" pitchFamily="16"/>
              </a:rPr>
              <a:t>Wolfgang </a:t>
            </a:r>
            <a:r>
              <a:rPr lang="en-US" dirty="0" err="1">
                <a:latin typeface="" pitchFamily="16"/>
              </a:rPr>
              <a:t>Gentner</a:t>
            </a:r>
            <a:r>
              <a:rPr lang="en-US" dirty="0">
                <a:latin typeface="" pitchFamily="16"/>
              </a:rPr>
              <a:t> (1906 – 1980)</a:t>
            </a:r>
          </a:p>
          <a:p>
            <a:pPr lvl="1"/>
            <a:r>
              <a:rPr lang="en-US" dirty="0">
                <a:latin typeface="" pitchFamily="16"/>
              </a:rPr>
              <a:t>German nuclear scientist</a:t>
            </a:r>
          </a:p>
          <a:p>
            <a:pPr lvl="2"/>
            <a:r>
              <a:rPr lang="en-US" dirty="0">
                <a:latin typeface="" pitchFamily="16"/>
              </a:rPr>
              <a:t>major </a:t>
            </a:r>
            <a:r>
              <a:rPr lang="en-US" dirty="0" smtClean="0">
                <a:latin typeface="" pitchFamily="16"/>
              </a:rPr>
              <a:t>research: nuclear </a:t>
            </a:r>
            <a:r>
              <a:rPr lang="en-US" dirty="0">
                <a:latin typeface="" pitchFamily="16"/>
              </a:rPr>
              <a:t>photo effect, gamma rays, biophysics, </a:t>
            </a:r>
            <a:r>
              <a:rPr lang="en-US" dirty="0" err="1" smtClean="0">
                <a:latin typeface="" pitchFamily="16"/>
              </a:rPr>
              <a:t>archaeometry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connected to CERN </a:t>
            </a:r>
            <a:r>
              <a:rPr lang="en-US" dirty="0" smtClean="0">
                <a:latin typeface="" pitchFamily="16"/>
              </a:rPr>
              <a:t>from the early days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participating </a:t>
            </a:r>
            <a:r>
              <a:rPr lang="en-US" dirty="0">
                <a:latin typeface="" pitchFamily="16"/>
              </a:rPr>
              <a:t>in negotiations leading to the foundation of CERN (together with Werner Heisenberg)</a:t>
            </a:r>
          </a:p>
          <a:p>
            <a:pPr lvl="2"/>
            <a:r>
              <a:rPr lang="en-US" dirty="0">
                <a:latin typeface="" pitchFamily="16"/>
              </a:rPr>
              <a:t>director of the CERN synchrocyclotron and first CERN Research Director 1954 – </a:t>
            </a:r>
            <a:r>
              <a:rPr lang="en-US" dirty="0" smtClean="0">
                <a:latin typeface="" pitchFamily="16"/>
              </a:rPr>
              <a:t>1959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>
                <a:latin typeface="" pitchFamily="16"/>
              </a:rPr>
              <a:t>chair of CERN Scientific Policy Committee 1969 – </a:t>
            </a:r>
            <a:r>
              <a:rPr lang="en-US" dirty="0" smtClean="0">
                <a:latin typeface="" pitchFamily="16"/>
              </a:rPr>
              <a:t>1971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President of CERN Council 1972 – </a:t>
            </a:r>
            <a:r>
              <a:rPr lang="en-US" dirty="0" smtClean="0">
                <a:latin typeface="" pitchFamily="16"/>
              </a:rPr>
              <a:t>1974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appointed 1959 as first director of the </a:t>
            </a:r>
            <a:r>
              <a:rPr lang="en-US" dirty="0" smtClean="0">
                <a:latin typeface="" pitchFamily="16"/>
              </a:rPr>
              <a:t>new Max-Planck-Institute </a:t>
            </a:r>
            <a:r>
              <a:rPr lang="en-US" dirty="0">
                <a:latin typeface="" pitchFamily="16"/>
              </a:rPr>
              <a:t>for Nuclear Physics in Heidelberg</a:t>
            </a:r>
          </a:p>
          <a:p>
            <a:endParaRPr lang="en-US" dirty="0" smtClean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883" y="1907629"/>
            <a:ext cx="3039348" cy="4248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18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63463" y="130612"/>
            <a:ext cx="6229178" cy="1373966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10 Years</a:t>
            </a:r>
            <a:br>
              <a:rPr lang="en-US" sz="4800" dirty="0" smtClean="0"/>
            </a:b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778399"/>
            <a:ext cx="5990128" cy="5356403"/>
          </a:xfrm>
        </p:spPr>
        <p:txBody>
          <a:bodyPr wrap="square"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r>
              <a:rPr lang="en-US" dirty="0" smtClean="0">
                <a:latin typeface="" pitchFamily="16"/>
              </a:rPr>
              <a:t>First </a:t>
            </a:r>
            <a:r>
              <a:rPr lang="en-US" dirty="0" err="1" smtClean="0">
                <a:latin typeface="" pitchFamily="16"/>
              </a:rPr>
              <a:t>Gentner</a:t>
            </a:r>
            <a:r>
              <a:rPr lang="en-US" dirty="0" smtClean="0">
                <a:latin typeface="" pitchFamily="16"/>
              </a:rPr>
              <a:t> Day: 18 November 2009</a:t>
            </a:r>
          </a:p>
          <a:p>
            <a:pPr lvl="1"/>
            <a:r>
              <a:rPr lang="en-US" dirty="0">
                <a:latin typeface="" pitchFamily="16"/>
              </a:rPr>
              <a:t>a</a:t>
            </a:r>
            <a:r>
              <a:rPr lang="en-US" dirty="0" smtClean="0">
                <a:latin typeface="" pitchFamily="16"/>
              </a:rPr>
              <a:t>fter ramp-up to ~25 Students</a:t>
            </a:r>
          </a:p>
          <a:p>
            <a:pPr lvl="1"/>
            <a:r>
              <a:rPr lang="en-US" dirty="0">
                <a:latin typeface="" pitchFamily="16"/>
              </a:rPr>
              <a:t>a</a:t>
            </a:r>
            <a:r>
              <a:rPr lang="en-US" dirty="0" smtClean="0">
                <a:latin typeface="" pitchFamily="16"/>
              </a:rPr>
              <a:t>nnual </a:t>
            </a:r>
            <a:r>
              <a:rPr lang="en-US" dirty="0" err="1" smtClean="0">
                <a:latin typeface="" pitchFamily="16"/>
              </a:rPr>
              <a:t>Gentner</a:t>
            </a:r>
            <a:r>
              <a:rPr lang="en-US" dirty="0" smtClean="0">
                <a:latin typeface="" pitchFamily="16"/>
              </a:rPr>
              <a:t> Days until 2014</a:t>
            </a:r>
          </a:p>
          <a:p>
            <a:pPr lvl="1"/>
            <a:r>
              <a:rPr lang="en-US" dirty="0" smtClean="0">
                <a:latin typeface="" pitchFamily="16"/>
              </a:rPr>
              <a:t>since 2015 semi-annual</a:t>
            </a:r>
          </a:p>
          <a:p>
            <a:r>
              <a:rPr lang="en-US" dirty="0" smtClean="0">
                <a:latin typeface="" pitchFamily="16"/>
              </a:rPr>
              <a:t>First ‘</a:t>
            </a:r>
            <a:r>
              <a:rPr lang="en-US" dirty="0" err="1" smtClean="0">
                <a:latin typeface="" pitchFamily="16"/>
              </a:rPr>
              <a:t>Gentner-Doktor</a:t>
            </a:r>
            <a:r>
              <a:rPr lang="en-US" dirty="0" smtClean="0">
                <a:latin typeface="" pitchFamily="16"/>
              </a:rPr>
              <a:t>’ made his PhD 22 June 2011</a:t>
            </a:r>
          </a:p>
          <a:p>
            <a:pPr lvl="1"/>
            <a:r>
              <a:rPr lang="en-US" dirty="0" smtClean="0">
                <a:latin typeface="" pitchFamily="16"/>
              </a:rPr>
              <a:t>Marcel </a:t>
            </a:r>
            <a:r>
              <a:rPr lang="en-US" dirty="0" err="1" smtClean="0">
                <a:latin typeface="" pitchFamily="16"/>
              </a:rPr>
              <a:t>Schuh</a:t>
            </a:r>
            <a:endParaRPr lang="en-US" dirty="0" smtClean="0">
              <a:latin typeface="" pitchFamily="16"/>
            </a:endParaRPr>
          </a:p>
          <a:p>
            <a:pPr lvl="2"/>
            <a:r>
              <a:rPr lang="en-US" dirty="0" smtClean="0">
                <a:latin typeface="" pitchFamily="16"/>
              </a:rPr>
              <a:t>now at Karlsruhe Institute of Technology (KIT)</a:t>
            </a:r>
          </a:p>
          <a:p>
            <a:r>
              <a:rPr lang="en-US" dirty="0" smtClean="0">
                <a:latin typeface="" pitchFamily="16"/>
              </a:rPr>
              <a:t>Second </a:t>
            </a:r>
            <a:r>
              <a:rPr lang="en-US" dirty="0" err="1" smtClean="0">
                <a:latin typeface="" pitchFamily="16"/>
              </a:rPr>
              <a:t>Gentner</a:t>
            </a:r>
            <a:r>
              <a:rPr lang="en-US" dirty="0" smtClean="0">
                <a:latin typeface="" pitchFamily="16"/>
              </a:rPr>
              <a:t> Agreement signed September 2011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v</a:t>
            </a:r>
            <a:r>
              <a:rPr lang="en-US" dirty="0" smtClean="0">
                <a:latin typeface="" pitchFamily="16"/>
              </a:rPr>
              <a:t>alid from 2012 – 2017</a:t>
            </a:r>
          </a:p>
          <a:p>
            <a:pPr lvl="2"/>
            <a:r>
              <a:rPr lang="en-US" dirty="0">
                <a:latin typeface="" pitchFamily="16"/>
              </a:rPr>
              <a:t>n</a:t>
            </a:r>
            <a:r>
              <a:rPr lang="en-US" dirty="0" smtClean="0">
                <a:latin typeface="" pitchFamily="16"/>
              </a:rPr>
              <a:t>ew: also EU nationals are eligible to become </a:t>
            </a:r>
            <a:r>
              <a:rPr lang="en-US" dirty="0" err="1" smtClean="0">
                <a:latin typeface="" pitchFamily="16"/>
              </a:rPr>
              <a:t>Gentner</a:t>
            </a:r>
            <a:r>
              <a:rPr lang="en-US" dirty="0" smtClean="0">
                <a:latin typeface="" pitchFamily="16"/>
              </a:rPr>
              <a:t> Students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432" y="2202554"/>
            <a:ext cx="3619032" cy="435190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213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63463" y="130612"/>
            <a:ext cx="6229178" cy="1373966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 smtClean="0"/>
              <a:t>10 Years</a:t>
            </a:r>
            <a:br>
              <a:rPr lang="en-US" sz="4800" dirty="0" smtClean="0"/>
            </a:b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778399"/>
            <a:ext cx="9601200" cy="550439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r>
              <a:rPr lang="en-US" dirty="0" smtClean="0">
                <a:latin typeface="" pitchFamily="16"/>
              </a:rPr>
              <a:t>2012/13</a:t>
            </a:r>
          </a:p>
          <a:p>
            <a:pPr lvl="1"/>
            <a:r>
              <a:rPr lang="en-US" dirty="0" smtClean="0">
                <a:latin typeface="" pitchFamily="16"/>
              </a:rPr>
              <a:t>brochures + new website (German/English)</a:t>
            </a:r>
          </a:p>
          <a:p>
            <a:r>
              <a:rPr lang="en-US" dirty="0" smtClean="0">
                <a:latin typeface="" pitchFamily="16"/>
              </a:rPr>
              <a:t>January 2015</a:t>
            </a:r>
          </a:p>
          <a:p>
            <a:pPr lvl="1"/>
            <a:r>
              <a:rPr lang="en-US" dirty="0" smtClean="0">
                <a:latin typeface="" pitchFamily="16"/>
              </a:rPr>
              <a:t>drastic change of CHF – EUR exchange rate (-15%)</a:t>
            </a:r>
          </a:p>
          <a:p>
            <a:pPr lvl="2"/>
            <a:r>
              <a:rPr lang="en-US" dirty="0">
                <a:latin typeface="" pitchFamily="16"/>
                <a:sym typeface="Wingdings" panose="05000000000000000000" pitchFamily="2" charset="2"/>
              </a:rPr>
              <a:t>c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onsequence: </a:t>
            </a:r>
            <a:r>
              <a:rPr lang="en-US" dirty="0" smtClean="0">
                <a:latin typeface="" pitchFamily="16"/>
              </a:rPr>
              <a:t>less funding available, some reduction in number of Students</a:t>
            </a:r>
            <a:endParaRPr lang="en-US" dirty="0">
              <a:latin typeface="" pitchFamily="16"/>
            </a:endParaRPr>
          </a:p>
          <a:p>
            <a:r>
              <a:rPr lang="en-US" dirty="0" smtClean="0">
                <a:latin typeface="" pitchFamily="16"/>
              </a:rPr>
              <a:t>100</a:t>
            </a:r>
            <a:r>
              <a:rPr lang="en-US" baseline="30000" dirty="0" smtClean="0">
                <a:latin typeface="" pitchFamily="16"/>
              </a:rPr>
              <a:t>th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Gentner</a:t>
            </a:r>
            <a:r>
              <a:rPr lang="en-US" dirty="0">
                <a:latin typeface="" pitchFamily="16"/>
              </a:rPr>
              <a:t> Student started 1 July 2016</a:t>
            </a:r>
          </a:p>
          <a:p>
            <a:pPr lvl="1"/>
            <a:r>
              <a:rPr lang="en-US" dirty="0">
                <a:latin typeface="" pitchFamily="16"/>
              </a:rPr>
              <a:t>Christian Zimmer (Heidelberg</a:t>
            </a:r>
            <a:r>
              <a:rPr lang="en-US" dirty="0" smtClean="0">
                <a:latin typeface="" pitchFamily="16"/>
              </a:rPr>
              <a:t>)</a:t>
            </a:r>
            <a:endParaRPr lang="en-US" dirty="0">
              <a:latin typeface="" pitchFamily="16"/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Prolongation signed on 31 March 2017</a:t>
            </a:r>
            <a:endParaRPr lang="de-DE" dirty="0">
              <a:solidFill>
                <a:srgbClr val="FF0000"/>
              </a:solidFill>
            </a:endParaRPr>
          </a:p>
          <a:p>
            <a:pPr lvl="1"/>
            <a:r>
              <a:rPr lang="de-DE" dirty="0"/>
              <a:t>New </a:t>
            </a:r>
            <a:r>
              <a:rPr lang="de-DE" dirty="0" smtClean="0"/>
              <a:t>agreement valid until 2023 (3 + </a:t>
            </a:r>
            <a:r>
              <a:rPr lang="de-DE" dirty="0"/>
              <a:t>3x1 </a:t>
            </a:r>
            <a:r>
              <a:rPr lang="de-DE" dirty="0" smtClean="0"/>
              <a:t>years)</a:t>
            </a:r>
            <a:endParaRPr lang="de-DE" dirty="0"/>
          </a:p>
          <a:p>
            <a:pPr lvl="1"/>
            <a:r>
              <a:rPr lang="de-DE" dirty="0"/>
              <a:t>Funding increased to </a:t>
            </a:r>
            <a:r>
              <a:rPr lang="de-DE" dirty="0">
                <a:sym typeface="Wingdings" panose="05000000000000000000" pitchFamily="2" charset="2"/>
              </a:rPr>
              <a:t>1.95 </a:t>
            </a:r>
            <a:r>
              <a:rPr lang="de-DE" dirty="0"/>
              <a:t>M€/</a:t>
            </a:r>
            <a:r>
              <a:rPr lang="de-DE" dirty="0" smtClean="0"/>
              <a:t>year</a:t>
            </a:r>
            <a:endParaRPr lang="en-US" dirty="0"/>
          </a:p>
          <a:p>
            <a:pPr lvl="2"/>
            <a:r>
              <a:rPr lang="en-US" dirty="0"/>
              <a:t>sufficient for (on average) </a:t>
            </a:r>
            <a:r>
              <a:rPr lang="de-DE" dirty="0"/>
              <a:t>39 Students as foreseen in initial Programme</a:t>
            </a:r>
          </a:p>
          <a:p>
            <a:pPr marL="214200" indent="0">
              <a:buNone/>
            </a:pPr>
            <a:endParaRPr lang="en-US" dirty="0" smtClean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0" y="1691605"/>
            <a:ext cx="2596896" cy="1828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813" y="4139877"/>
            <a:ext cx="2962643" cy="18850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478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74103"/>
            <a:ext cx="9119616" cy="686983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 pitchFamily="2"/>
              <a:buNone/>
            </a:defPPr>
            <a:lvl1pPr lvl="0">
              <a:buClr>
                <a:srgbClr val="000000"/>
              </a:buClr>
              <a:buSzPct val="45000"/>
              <a:buFont typeface="StarSymbol" pitchFamily="2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l">
              <a:buNone/>
              <a:tabLst>
                <a:tab pos="0" algn="l"/>
                <a:tab pos="236520" algn="l"/>
                <a:tab pos="685799" algn="l"/>
                <a:tab pos="1134720" algn="l"/>
                <a:tab pos="1584000" algn="l"/>
                <a:tab pos="2033280" algn="l"/>
                <a:tab pos="2482560" algn="l"/>
                <a:tab pos="2931839" algn="l"/>
                <a:tab pos="3381120" algn="l"/>
                <a:tab pos="3830399" algn="l"/>
                <a:tab pos="4279680" algn="l"/>
                <a:tab pos="4728960" algn="l"/>
                <a:tab pos="5178240" algn="l"/>
                <a:tab pos="5627520" algn="l"/>
                <a:tab pos="6076800" algn="l"/>
                <a:tab pos="6526080" algn="l"/>
                <a:tab pos="6975360" algn="l"/>
                <a:tab pos="7424640" algn="l"/>
                <a:tab pos="7873920" algn="l"/>
                <a:tab pos="8323200" algn="l"/>
                <a:tab pos="8772480" algn="l"/>
              </a:tabLst>
            </a:pPr>
            <a:r>
              <a:rPr lang="en-US" sz="4800" dirty="0"/>
              <a:t>	</a:t>
            </a:r>
            <a:r>
              <a:rPr lang="en-US" sz="4800" dirty="0" smtClean="0"/>
              <a:t>			  </a:t>
            </a:r>
            <a:r>
              <a:rPr lang="en-US" sz="4800" dirty="0" err="1" smtClean="0"/>
              <a:t>Gentner</a:t>
            </a:r>
            <a:r>
              <a:rPr lang="en-US" sz="4800" dirty="0" smtClean="0"/>
              <a:t> Programme</a:t>
            </a:r>
            <a:endParaRPr lang="en-US" sz="4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473596"/>
            <a:ext cx="9601200" cy="4497065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398160" algn="l"/>
                <a:tab pos="847439" algn="l"/>
                <a:tab pos="1296720" algn="l"/>
                <a:tab pos="1745999" algn="l"/>
                <a:tab pos="2195280" algn="l"/>
                <a:tab pos="2644560" algn="l"/>
                <a:tab pos="3093840" algn="l"/>
                <a:tab pos="3543120" algn="l"/>
                <a:tab pos="3992400" algn="l"/>
                <a:tab pos="4441680" algn="l"/>
                <a:tab pos="4890960" algn="l"/>
                <a:tab pos="5340240" algn="l"/>
                <a:tab pos="5789519" algn="l"/>
                <a:tab pos="6238800" algn="l"/>
                <a:tab pos="6688080" algn="l"/>
                <a:tab pos="7137360" algn="l"/>
                <a:tab pos="7586640" algn="l"/>
                <a:tab pos="8035920" algn="l"/>
                <a:tab pos="8484840" algn="l"/>
                <a:tab pos="893412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110880" algn="l"/>
                <a:tab pos="560160" algn="l"/>
                <a:tab pos="1009439" algn="l"/>
                <a:tab pos="1458719" algn="l"/>
                <a:tab pos="1908000" algn="l"/>
                <a:tab pos="2357280" algn="l"/>
                <a:tab pos="2806560" algn="l"/>
                <a:tab pos="3255839" algn="l"/>
                <a:tab pos="3705120" algn="l"/>
                <a:tab pos="4154399" algn="l"/>
                <a:tab pos="4603679" algn="l"/>
                <a:tab pos="5052960" algn="l"/>
                <a:tab pos="5502240" algn="l"/>
                <a:tab pos="5951520" algn="l"/>
                <a:tab pos="6400799" algn="l"/>
                <a:tab pos="6849720" algn="l"/>
                <a:tab pos="7298999" algn="l"/>
                <a:tab pos="7748280" algn="l"/>
                <a:tab pos="8197560" algn="l"/>
                <a:tab pos="864684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271440" algn="l"/>
                <a:tab pos="720719" algn="l"/>
                <a:tab pos="1169640" algn="l"/>
                <a:tab pos="1618920" algn="l"/>
                <a:tab pos="2068200" algn="l"/>
                <a:tab pos="2517480" algn="l"/>
                <a:tab pos="2966759" algn="l"/>
                <a:tab pos="3416040" algn="l"/>
                <a:tab pos="3865319" algn="l"/>
                <a:tab pos="4314600" algn="l"/>
                <a:tab pos="4763880" algn="l"/>
                <a:tab pos="5213160" algn="l"/>
                <a:tab pos="5662440" algn="l"/>
                <a:tab pos="6111720" algn="l"/>
                <a:tab pos="6560999" algn="l"/>
                <a:tab pos="7010280" algn="l"/>
                <a:tab pos="7459560" algn="l"/>
                <a:tab pos="7908839" algn="l"/>
                <a:tab pos="8358120" algn="l"/>
                <a:tab pos="880739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433079" algn="l"/>
                <a:tab pos="882359" algn="l"/>
                <a:tab pos="1331640" algn="l"/>
                <a:tab pos="1780920" algn="l"/>
                <a:tab pos="2230200" algn="l"/>
                <a:tab pos="2679480" algn="l"/>
                <a:tab pos="3128759" algn="l"/>
                <a:tab pos="3578040" algn="l"/>
                <a:tab pos="4027320" algn="l"/>
                <a:tab pos="4476600" algn="l"/>
                <a:tab pos="4925880" algn="l"/>
                <a:tab pos="5375160" algn="l"/>
                <a:tab pos="5824440" algn="l"/>
                <a:tab pos="6273720" algn="l"/>
                <a:tab pos="6723000" algn="l"/>
                <a:tab pos="7172279" algn="l"/>
                <a:tab pos="7621560" algn="l"/>
                <a:tab pos="8070840" algn="l"/>
                <a:tab pos="8519760" algn="l"/>
                <a:tab pos="896904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44360" algn="l"/>
                <a:tab pos="593640" algn="l"/>
                <a:tab pos="1042919" algn="l"/>
                <a:tab pos="1492199" algn="l"/>
                <a:tab pos="1941480" algn="l"/>
                <a:tab pos="2390760" algn="l"/>
                <a:tab pos="2839680" algn="l"/>
                <a:tab pos="3288959" algn="l"/>
                <a:tab pos="3738240" algn="l"/>
                <a:tab pos="4187520" algn="l"/>
                <a:tab pos="4636800" algn="l"/>
                <a:tab pos="5086079" algn="l"/>
                <a:tab pos="5535360" algn="l"/>
                <a:tab pos="5984640" algn="l"/>
                <a:tab pos="6433920" algn="l"/>
                <a:tab pos="6883200" algn="l"/>
                <a:tab pos="7332479" algn="l"/>
                <a:tab pos="7781760" algn="l"/>
                <a:tab pos="8231040" algn="l"/>
                <a:tab pos="86803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2"/>
            <a:endParaRPr lang="en-US" dirty="0" smtClean="0">
              <a:latin typeface="" pitchFamily="16"/>
            </a:endParaRPr>
          </a:p>
          <a:p>
            <a:pPr lvl="0"/>
            <a:r>
              <a:rPr lang="en-US" dirty="0" smtClean="0">
                <a:latin typeface="" pitchFamily="16"/>
              </a:rPr>
              <a:t>Main Programme points</a:t>
            </a:r>
          </a:p>
          <a:p>
            <a:pPr lvl="1"/>
            <a:r>
              <a:rPr lang="en-US" dirty="0" smtClean="0">
                <a:latin typeface="" pitchFamily="16"/>
              </a:rPr>
              <a:t>special </a:t>
            </a:r>
            <a:r>
              <a:rPr lang="en-US" dirty="0" smtClean="0">
                <a:latin typeface="" pitchFamily="16"/>
              </a:rPr>
              <a:t>German Doctoral Student Programme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in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addition to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the existing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CERN Doctoral Student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Programme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(almost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) identical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conditions except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funding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(subsistence)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BMBF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extra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funds for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Students’ travel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to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 and for Supervisors’ travel to CERN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open to EU nationals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 from CERN Members (Member States + Associate Member States)</a:t>
            </a:r>
            <a:endParaRPr lang="en-US" dirty="0" smtClean="0">
              <a:solidFill>
                <a:srgbClr val="000080"/>
              </a:solidFill>
              <a:latin typeface="" pitchFamily="16"/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mid- </a:t>
            </a:r>
            <a:r>
              <a:rPr lang="en-US" dirty="0">
                <a:solidFill>
                  <a:schemeClr val="tx1"/>
                </a:solidFill>
                <a:latin typeface="" pitchFamily="16"/>
              </a:rPr>
              <a:t>and long term </a:t>
            </a:r>
            <a:r>
              <a:rPr lang="en-US" dirty="0" smtClean="0">
                <a:solidFill>
                  <a:schemeClr val="tx1"/>
                </a:solidFill>
                <a:latin typeface="" pitchFamily="16"/>
              </a:rPr>
              <a:t>goals</a:t>
            </a:r>
            <a:endParaRPr lang="en-US" dirty="0">
              <a:solidFill>
                <a:schemeClr val="tx1"/>
              </a:solidFill>
              <a:latin typeface="" pitchFamily="16"/>
            </a:endParaRPr>
          </a:p>
          <a:p>
            <a:pPr lvl="2"/>
            <a:r>
              <a:rPr lang="en-US" dirty="0">
                <a:solidFill>
                  <a:srgbClr val="000080"/>
                </a:solidFill>
                <a:latin typeface="" pitchFamily="16"/>
              </a:rPr>
              <a:t>better usage of CERN resources by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Germany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better connection between German Universities and CERN</a:t>
            </a:r>
          </a:p>
          <a:p>
            <a:pPr lvl="2"/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long-term: more </a:t>
            </a:r>
            <a:r>
              <a:rPr lang="en-US" dirty="0">
                <a:solidFill>
                  <a:srgbClr val="000080"/>
                </a:solidFill>
                <a:latin typeface="" pitchFamily="16"/>
              </a:rPr>
              <a:t>German staff at </a:t>
            </a:r>
            <a:r>
              <a:rPr lang="en-US" dirty="0" smtClean="0">
                <a:solidFill>
                  <a:srgbClr val="000080"/>
                </a:solidFill>
                <a:latin typeface="" pitchFamily="16"/>
              </a:rPr>
              <a:t>CERN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presently only 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~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6.7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% 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German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staff (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175/2600),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but 20.4% contribution of DE to CERN budget</a:t>
            </a:r>
            <a:endParaRPr lang="en-US" dirty="0">
              <a:solidFill>
                <a:srgbClr val="FF0000"/>
              </a:solidFill>
              <a:latin typeface="" pitchFamily="16"/>
            </a:endParaRPr>
          </a:p>
          <a:p>
            <a:pPr lvl="3"/>
            <a:r>
              <a:rPr lang="en-US" dirty="0" smtClean="0">
                <a:solidFill>
                  <a:srgbClr val="002060"/>
                </a:solidFill>
                <a:latin typeface="" pitchFamily="16"/>
              </a:rPr>
              <a:t>IT: </a:t>
            </a:r>
            <a:r>
              <a:rPr lang="en-US" dirty="0" smtClean="0">
                <a:solidFill>
                  <a:srgbClr val="002060"/>
                </a:solidFill>
                <a:latin typeface="" pitchFamily="16"/>
              </a:rPr>
              <a:t>11.7% </a:t>
            </a:r>
            <a:r>
              <a:rPr lang="en-US" dirty="0" smtClean="0">
                <a:solidFill>
                  <a:srgbClr val="002060"/>
                </a:solidFill>
                <a:latin typeface="" pitchFamily="16"/>
              </a:rPr>
              <a:t>(10.6% contribution), GB: 8.1% (15.1% contribution), ES: 6.4% (7.2% contribution</a:t>
            </a:r>
            <a:r>
              <a:rPr lang="en-US" dirty="0" smtClean="0">
                <a:solidFill>
                  <a:srgbClr val="002060"/>
                </a:solidFill>
                <a:latin typeface="" pitchFamily="16"/>
              </a:rPr>
              <a:t>)</a:t>
            </a:r>
            <a:endParaRPr lang="en-US" dirty="0">
              <a:solidFill>
                <a:srgbClr val="002060"/>
              </a:solidFill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6" t="9302" r="16128" b="15116"/>
          <a:stretch/>
        </p:blipFill>
        <p:spPr>
          <a:xfrm>
            <a:off x="193866" y="251445"/>
            <a:ext cx="1489142" cy="11454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648" y="400436"/>
            <a:ext cx="834315" cy="834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760" y="404461"/>
            <a:ext cx="833203" cy="83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11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smtClean="0"/>
              <a:t>Status </a:t>
            </a:r>
            <a:r>
              <a:rPr lang="en-US" err="1" smtClean="0"/>
              <a:t>Gentner</a:t>
            </a:r>
            <a:r>
              <a:rPr lang="en-US" smtClean="0"/>
              <a:t> Programme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Presently </a:t>
            </a:r>
            <a:r>
              <a:rPr lang="de-DE" dirty="0" smtClean="0"/>
              <a:t>34 </a:t>
            </a:r>
            <a:r>
              <a:rPr lang="de-DE" dirty="0" smtClean="0"/>
              <a:t>active Gentner</a:t>
            </a:r>
            <a:r>
              <a:rPr lang="de-DE" dirty="0"/>
              <a:t> </a:t>
            </a:r>
            <a:r>
              <a:rPr lang="de-DE" dirty="0" smtClean="0"/>
              <a:t>Students </a:t>
            </a:r>
            <a:r>
              <a:rPr lang="de-DE" sz="2000" dirty="0" smtClean="0"/>
              <a:t>(</a:t>
            </a:r>
            <a:r>
              <a:rPr lang="de-DE" sz="2000" dirty="0"/>
              <a:t>7</a:t>
            </a:r>
            <a:r>
              <a:rPr lang="de-DE" sz="2000" dirty="0" smtClean="0"/>
              <a:t> </a:t>
            </a:r>
            <a:r>
              <a:rPr lang="de-DE" sz="2000" dirty="0" smtClean="0"/>
              <a:t>female = </a:t>
            </a:r>
            <a:r>
              <a:rPr lang="de-DE" sz="2000" dirty="0" smtClean="0"/>
              <a:t>21%)</a:t>
            </a:r>
            <a:endParaRPr lang="de-DE" sz="2000" dirty="0"/>
          </a:p>
          <a:p>
            <a:pPr lvl="2"/>
            <a:r>
              <a:rPr lang="de-DE" dirty="0"/>
              <a:t>+ </a:t>
            </a:r>
            <a:r>
              <a:rPr lang="de-DE" dirty="0" smtClean="0"/>
              <a:t>9 </a:t>
            </a:r>
            <a:r>
              <a:rPr lang="de-DE" dirty="0" smtClean="0"/>
              <a:t>Germans in regular </a:t>
            </a:r>
            <a:r>
              <a:rPr lang="de-DE" dirty="0"/>
              <a:t>CERN </a:t>
            </a:r>
            <a:r>
              <a:rPr lang="de-DE" dirty="0" smtClean="0"/>
              <a:t>Programme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Expect to raise up to 39 Students in Dec 2017 / Jan 2018</a:t>
            </a:r>
            <a:endParaRPr lang="de-DE" dirty="0" smtClean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49"/>
          <a:stretch/>
        </p:blipFill>
        <p:spPr>
          <a:xfrm>
            <a:off x="964309" y="2471123"/>
            <a:ext cx="7100340" cy="47616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>
            <a:stCxn id="7" idx="1"/>
          </p:cNvCxnSpPr>
          <p:nvPr/>
        </p:nvCxnSpPr>
        <p:spPr bwMode="auto">
          <a:xfrm flipH="1">
            <a:off x="7560593" y="2758717"/>
            <a:ext cx="734340" cy="491047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8294933" y="2241652"/>
            <a:ext cx="1713931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Slight drop </a:t>
            </a:r>
            <a:r>
              <a:rPr lang="en-US" sz="1200" b="1" dirty="0" smtClean="0">
                <a:solidFill>
                  <a:srgbClr val="FF0000"/>
                </a:solidFill>
              </a:rPr>
              <a:t>due to EUR/CHF exchange rate</a:t>
            </a:r>
          </a:p>
          <a:p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200" b="1" dirty="0" smtClean="0">
                <a:solidFill>
                  <a:srgbClr val="FF0000"/>
                </a:solidFill>
              </a:rPr>
              <a:t>Recovery in the next months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80" t="18567" r="11083" b="58573"/>
          <a:stretch/>
        </p:blipFill>
        <p:spPr>
          <a:xfrm>
            <a:off x="8280672" y="3244736"/>
            <a:ext cx="1656184" cy="1728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 rot="16200000">
            <a:off x="8723777" y="5181827"/>
            <a:ext cx="771365" cy="236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accent6"/>
                </a:solidFill>
              </a:rPr>
              <a:t>Oct 2017</a:t>
            </a:r>
            <a:endParaRPr lang="en-US" sz="1100" b="1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8922969" y="5185718"/>
            <a:ext cx="805029" cy="236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accent6"/>
                </a:solidFill>
              </a:rPr>
              <a:t>Nov 2017</a:t>
            </a:r>
            <a:endParaRPr lang="en-US" sz="1100" b="1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9080409" y="5237048"/>
            <a:ext cx="881807" cy="236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accent6"/>
                </a:solidFill>
              </a:rPr>
              <a:t>Dec 2017</a:t>
            </a:r>
            <a:endParaRPr lang="en-US" sz="1100" b="1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9305575" y="5207712"/>
            <a:ext cx="823134" cy="236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solidFill>
                  <a:schemeClr val="accent6"/>
                </a:solidFill>
              </a:rPr>
              <a:t>Jan 2018</a:t>
            </a:r>
            <a:endParaRPr lang="en-US" sz="1100" b="1" dirty="0">
              <a:solidFill>
                <a:schemeClr val="accent6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 flipV="1">
            <a:off x="8290074" y="1448241"/>
            <a:ext cx="566662" cy="243364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8826328" y="1645380"/>
            <a:ext cx="966512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Downward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trend!</a:t>
            </a:r>
            <a:endParaRPr lang="en-US" sz="12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5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 err="1" smtClean="0"/>
              <a:t>Doctoral</a:t>
            </a:r>
            <a:r>
              <a:rPr lang="de-DE" dirty="0" smtClean="0"/>
              <a:t> Student </a:t>
            </a:r>
            <a:r>
              <a:rPr lang="de-DE" dirty="0" err="1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Typically</a:t>
            </a:r>
            <a:r>
              <a:rPr lang="de-DE" dirty="0" smtClean="0"/>
              <a:t> ~21 </a:t>
            </a:r>
            <a:r>
              <a:rPr lang="de-DE" dirty="0" err="1" smtClean="0"/>
              <a:t>applicants</a:t>
            </a:r>
            <a:r>
              <a:rPr lang="de-DE" dirty="0" smtClean="0"/>
              <a:t>/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Germany </a:t>
            </a:r>
            <a:r>
              <a:rPr lang="de-DE" sz="2000" dirty="0" smtClean="0"/>
              <a:t>(~</a:t>
            </a:r>
            <a:r>
              <a:rPr lang="de-DE" sz="2000" dirty="0" err="1" smtClean="0"/>
              <a:t>stable</a:t>
            </a:r>
            <a:r>
              <a:rPr lang="de-DE" sz="2000" dirty="0" smtClean="0"/>
              <a:t> </a:t>
            </a:r>
            <a:r>
              <a:rPr lang="de-DE" sz="2000" dirty="0" err="1" smtClean="0"/>
              <a:t>since</a:t>
            </a:r>
            <a:r>
              <a:rPr lang="de-DE" sz="2000" dirty="0" smtClean="0"/>
              <a:t> 2008) </a:t>
            </a:r>
            <a:endParaRPr lang="de-DE" dirty="0" smtClean="0"/>
          </a:p>
          <a:p>
            <a:pPr lvl="2"/>
            <a:r>
              <a:rPr lang="de-DE" dirty="0" smtClean="0">
                <a:solidFill>
                  <a:srgbClr val="FF0000"/>
                </a:solidFill>
              </a:rPr>
              <a:t>19 applications from DE in first selection round 2017 </a:t>
            </a:r>
            <a:r>
              <a:rPr lang="de-DE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new overall high</a:t>
            </a: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5" b="103"/>
          <a:stretch/>
        </p:blipFill>
        <p:spPr>
          <a:xfrm>
            <a:off x="888357" y="2195661"/>
            <a:ext cx="7691648" cy="50405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8280672" y="3779837"/>
            <a:ext cx="0" cy="648072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8134633" y="3249242"/>
            <a:ext cx="1874231" cy="4585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6"/>
                </a:solidFill>
              </a:rPr>
              <a:t>only one selection</a:t>
            </a:r>
          </a:p>
          <a:p>
            <a:r>
              <a:rPr lang="en-US" sz="1400" b="1" dirty="0" smtClean="0">
                <a:solidFill>
                  <a:schemeClr val="accent6"/>
                </a:solidFill>
              </a:rPr>
              <a:t>board in </a:t>
            </a:r>
            <a:r>
              <a:rPr lang="en-US" sz="1400" b="1" dirty="0" smtClean="0">
                <a:solidFill>
                  <a:schemeClr val="accent6"/>
                </a:solidFill>
              </a:rPr>
              <a:t>2017 </a:t>
            </a:r>
            <a:r>
              <a:rPr lang="en-US" sz="1400" b="1" dirty="0" smtClean="0">
                <a:solidFill>
                  <a:schemeClr val="accent6"/>
                </a:solidFill>
              </a:rPr>
              <a:t>so far</a:t>
            </a:r>
            <a:endParaRPr lang="en-GB" sz="1400" b="1" dirty="0">
              <a:solidFill>
                <a:schemeClr val="accent6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70740" y="6372125"/>
            <a:ext cx="5890052" cy="327782"/>
            <a:chOff x="3470740" y="6424258"/>
            <a:chExt cx="5890052" cy="327782"/>
          </a:xfrm>
        </p:grpSpPr>
        <p:sp>
          <p:nvSpPr>
            <p:cNvPr id="8" name="TextBox 7"/>
            <p:cNvSpPr txBox="1"/>
            <p:nvPr/>
          </p:nvSpPr>
          <p:spPr>
            <a:xfrm>
              <a:off x="8784728" y="6424258"/>
              <a:ext cx="576064" cy="327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</a:rPr>
                <a:t>~21</a:t>
              </a:r>
              <a:endParaRPr lang="en-GB" sz="1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>
              <a:off x="3470740" y="6588149"/>
              <a:ext cx="4446000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7899444" y="6588149"/>
              <a:ext cx="828000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07977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59597</TotalTime>
  <Words>1157</Words>
  <Application>Microsoft Office PowerPoint</Application>
  <PresentationFormat>Custom</PresentationFormat>
  <Paragraphs>167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msmincho</vt:lpstr>
      <vt:lpstr>Times New Roman</vt:lpstr>
      <vt:lpstr>Luxi Sans</vt:lpstr>
      <vt:lpstr>Arial</vt:lpstr>
      <vt:lpstr>Calibri</vt:lpstr>
      <vt:lpstr>Wingdings</vt:lpstr>
      <vt:lpstr>StarSymbol</vt:lpstr>
      <vt:lpstr>HG Mincho Light J</vt:lpstr>
      <vt:lpstr>Office Theme</vt:lpstr>
      <vt:lpstr>10 Years Gentner Programme</vt:lpstr>
      <vt:lpstr>10 Years Gentner Programme</vt:lpstr>
      <vt:lpstr>10 Years Gentner Programme</vt:lpstr>
      <vt:lpstr>10 Years Gentner Programme</vt:lpstr>
      <vt:lpstr>10 Years Gentner Programme</vt:lpstr>
      <vt:lpstr>10 Years Gentner Programme</vt:lpstr>
      <vt:lpstr>      Gentner Programme</vt:lpstr>
      <vt:lpstr>Status Gentner Programme</vt:lpstr>
      <vt:lpstr>Doctoral Student Applications</vt:lpstr>
      <vt:lpstr>CERN Doctoral Students</vt:lpstr>
      <vt:lpstr>CERN Doctoral Students</vt:lpstr>
      <vt:lpstr>Gentner Students</vt:lpstr>
      <vt:lpstr>Thesis Topics of Gentner Students (active + former)</vt:lpstr>
      <vt:lpstr>Former Gentner Students</vt:lpstr>
      <vt:lpstr>Whereabouts of Gentner Students</vt:lpstr>
      <vt:lpstr>Gentner Students  Fellows</vt:lpstr>
      <vt:lpstr>Gentner Students  Fellows, Staff</vt:lpstr>
      <vt:lpstr>Gentner LinkedIn Group</vt:lpstr>
      <vt:lpstr>General News and Remarks</vt:lpstr>
      <vt:lpstr>Summary Gentner Programme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1279</cp:revision>
  <cp:lastPrinted>2003-07-02T12:30:06Z</cp:lastPrinted>
  <dcterms:created xsi:type="dcterms:W3CDTF">2003-03-07T08:03:06Z</dcterms:created>
  <dcterms:modified xsi:type="dcterms:W3CDTF">2017-10-24T16:50:06Z</dcterms:modified>
</cp:coreProperties>
</file>