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2" r:id="rId1"/>
    <p:sldMasterId id="2147486908" r:id="rId2"/>
  </p:sldMasterIdLst>
  <p:notesMasterIdLst>
    <p:notesMasterId r:id="rId21"/>
  </p:notesMasterIdLst>
  <p:handoutMasterIdLst>
    <p:handoutMasterId r:id="rId22"/>
  </p:handoutMasterIdLst>
  <p:sldIdLst>
    <p:sldId id="1050" r:id="rId3"/>
    <p:sldId id="1104" r:id="rId4"/>
    <p:sldId id="1121" r:id="rId5"/>
    <p:sldId id="1114" r:id="rId6"/>
    <p:sldId id="1122" r:id="rId7"/>
    <p:sldId id="1126" r:id="rId8"/>
    <p:sldId id="1124" r:id="rId9"/>
    <p:sldId id="1111" r:id="rId10"/>
    <p:sldId id="1113" r:id="rId11"/>
    <p:sldId id="1116" r:id="rId12"/>
    <p:sldId id="1127" r:id="rId13"/>
    <p:sldId id="1132" r:id="rId14"/>
    <p:sldId id="1128" r:id="rId15"/>
    <p:sldId id="1129" r:id="rId16"/>
    <p:sldId id="1123" r:id="rId17"/>
    <p:sldId id="1130" r:id="rId18"/>
    <p:sldId id="1131" r:id="rId19"/>
    <p:sldId id="1107" r:id="rId20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8E40"/>
    <a:srgbClr val="D60093"/>
    <a:srgbClr val="0000FF"/>
    <a:srgbClr val="FF3300"/>
    <a:srgbClr val="FFFFCC"/>
    <a:srgbClr val="FFFF99"/>
    <a:srgbClr val="FF99FF"/>
    <a:srgbClr val="99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194" autoAdjust="0"/>
  </p:normalViewPr>
  <p:slideViewPr>
    <p:cSldViewPr>
      <p:cViewPr varScale="1">
        <p:scale>
          <a:sx n="90" d="100"/>
          <a:sy n="90" d="100"/>
        </p:scale>
        <p:origin x="546" y="84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0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9711" indent="-2883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53401" indent="-23068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14762" indent="-23068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76122" indent="-23068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37483" indent="-2306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98843" indent="-2306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60204" indent="-2306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921564" indent="-2306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C366F19B-D631-4B0F-B609-AEA78E0C414F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912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2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59579-2BA8-4A95-9C42-9F5180CC9F16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F0E96-970D-4C02-93E7-4D289339090D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B9DB4-496C-453F-9A7C-29FBD83102B7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BBA0C-1575-45F5-8613-E697C91B007E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141C4-380D-462B-A9F3-C3776B8F3930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1C9D94-6247-4065-9DAE-F37758626788}" type="datetime1">
              <a:rPr lang="en-US" smtClean="0"/>
              <a:t>9/19/2017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B33F7-91A5-4E33-97E1-B4CB29A947A8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CC40A-3408-4752-AFC6-AB42557B3BD9}" type="datetime1">
              <a:rPr lang="en-US" smtClean="0"/>
              <a:t>9/19/2017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1590E-574F-42C2-B25A-022014CC51BF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GB" sz="1400" smtClean="0">
                <a:solidFill>
                  <a:srgbClr val="000000"/>
                </a:solidFill>
                <a:latin typeface="Arial" pitchFamily="34" charset="0"/>
              </a:rPr>
              <a:t>Levelling towards operation @ HL-WP2 - J. Wenninger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F99A872E-2AC5-40D2-8E87-3CB9D2ED5373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9/19/2017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9FB53-3F31-48A7-84DA-667FA9815E1A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E64FA-FB03-407A-B437-3CB7EB2083B7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C16222D-EEC8-48DD-B83A-F5B9FFC0A6D5}" type="datetime1">
              <a:rPr lang="en-US" smtClean="0"/>
              <a:t>9/19/2017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DE7BE-8864-4DF1-8EFC-326DC871F28A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2CB69-969A-4530-B432-F4A6012F49FE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E4DDA-FC01-4AB1-94A9-129BDF87DE7D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8D3E3BA-2DE3-4019-9D08-DB31FDEA4B17}" type="datetime1">
              <a:rPr lang="en-US" smtClean="0"/>
              <a:t>9/19/2017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A9228D42-E11A-4474-A8B9-F4B0A748C3E4}" type="slidenum">
              <a:rPr lang="en-US" smtClean="0"/>
              <a:pPr/>
              <a:t>1</a:t>
            </a:fld>
            <a:endParaRPr lang="en-US" smtClean="0"/>
          </a:p>
        </p:txBody>
      </p:sp>
      <p:pic>
        <p:nvPicPr>
          <p:cNvPr id="1026" name="Picture 2" descr="http://fr.academic.ru/pictures/frwiki/83/Schlauchwaage_Schemati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105" y="3236975"/>
            <a:ext cx="4743942" cy="337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14885" y="545967"/>
            <a:ext cx="6356766" cy="120032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3600" kern="0" dirty="0" smtClean="0">
                <a:solidFill>
                  <a:srgbClr val="0000FF"/>
                </a:solidFill>
                <a:latin typeface="Lucida Calligraphy" pitchFamily="66" charset="0"/>
              </a:rPr>
              <a:t>Towards Operational Leveling by </a:t>
            </a:r>
            <a:r>
              <a:rPr lang="en-US" sz="3600" i="1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b</a:t>
            </a:r>
            <a:r>
              <a:rPr lang="en-US" sz="3600" kern="0" dirty="0" smtClean="0">
                <a:solidFill>
                  <a:srgbClr val="0000FF"/>
                </a:solidFill>
                <a:latin typeface="Lucida Calligraphy" pitchFamily="66" charset="0"/>
              </a:rPr>
              <a:t>*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88264" y="1969610"/>
            <a:ext cx="5179623" cy="82073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J. </a:t>
            </a:r>
            <a:r>
              <a:rPr lang="en-US" sz="2000" kern="0" dirty="0" err="1" smtClean="0">
                <a:latin typeface="+mn-lt"/>
              </a:rPr>
              <a:t>Wenninger</a:t>
            </a:r>
            <a:r>
              <a:rPr lang="en-US" sz="2000" kern="0" dirty="0" smtClean="0">
                <a:latin typeface="+mn-lt"/>
              </a:rPr>
              <a:t>, K. Fuchsberger, M. Hostettler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BE-OP-LHC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440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Beta* In </a:t>
            </a:r>
            <a:r>
              <a:rPr lang="en-GB" dirty="0" smtClean="0"/>
              <a:t>practice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1C028D-0868-48D6-969B-DDC04EAFAB55}" type="datetime1">
              <a:rPr lang="en-US" smtClean="0"/>
              <a:t>9/19/2017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1336" y="927398"/>
            <a:ext cx="8261625" cy="12044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Currently (and </a:t>
            </a:r>
            <a:r>
              <a:rPr lang="en-US" sz="1600" kern="0" dirty="0" smtClean="0">
                <a:latin typeface="+mn-lt"/>
              </a:rPr>
              <a:t>probably also </a:t>
            </a:r>
            <a:r>
              <a:rPr lang="en-US" sz="1600" kern="0" dirty="0" smtClean="0">
                <a:latin typeface="+mn-lt"/>
              </a:rPr>
              <a:t>for run 3) a </a:t>
            </a:r>
            <a:r>
              <a:rPr lang="en-US" sz="1600" kern="0" dirty="0" smtClean="0">
                <a:latin typeface="Symbol" panose="05050102010706020507" pitchFamily="18" charset="2"/>
              </a:rPr>
              <a:t>b</a:t>
            </a:r>
            <a:r>
              <a:rPr lang="en-US" sz="1600" kern="0" dirty="0" smtClean="0">
                <a:latin typeface="+mn-lt"/>
              </a:rPr>
              <a:t>* levelling scheme has to be built on top of the existing settings structure.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Start from a squeeze segment with N matched points,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Execute the squeeze segments one by one during stable beams at regular time intervals.</a:t>
            </a:r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658" y="4958578"/>
            <a:ext cx="2231032" cy="151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4" name="Group 73"/>
          <p:cNvGrpSpPr/>
          <p:nvPr/>
        </p:nvGrpSpPr>
        <p:grpSpPr>
          <a:xfrm>
            <a:off x="710822" y="2880210"/>
            <a:ext cx="8073192" cy="2513711"/>
            <a:chOff x="876978" y="3027564"/>
            <a:chExt cx="8073192" cy="2513711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937411" y="3806850"/>
              <a:ext cx="615301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559928" y="3710837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4094831" y="3705130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4632501" y="3705130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>
              <a:off x="5131766" y="3710837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>
              <a:off x="5631031" y="3713277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6168701" y="3713277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6629561" y="3710837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7090421" y="3705130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4094831" y="3710837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3019926" y="3705130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2597471" y="3705130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2136611" y="3705130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1714156" y="3700973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1291701" y="3700973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941279" y="3700973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1" name="TextBox 70"/>
            <p:cNvSpPr txBox="1"/>
            <p:nvPr/>
          </p:nvSpPr>
          <p:spPr>
            <a:xfrm>
              <a:off x="899406" y="3377992"/>
              <a:ext cx="1015021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kern="0" dirty="0" smtClean="0">
                  <a:latin typeface="+mn-lt"/>
                </a:rPr>
                <a:t>Squeeze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876978" y="4223045"/>
              <a:ext cx="7702792" cy="1318230"/>
              <a:chOff x="739667" y="3954210"/>
              <a:chExt cx="7702792" cy="1318230"/>
            </a:xfrm>
          </p:grpSpPr>
          <p:cxnSp>
            <p:nvCxnSpPr>
              <p:cNvPr id="9" name="Straight Connector 8"/>
              <p:cNvCxnSpPr/>
              <p:nvPr/>
            </p:nvCxnSpPr>
            <p:spPr bwMode="auto">
              <a:xfrm>
                <a:off x="800100" y="4344520"/>
                <a:ext cx="2581345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 bwMode="auto">
              <a:xfrm>
                <a:off x="3398594" y="4253259"/>
                <a:ext cx="0" cy="192025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 bwMode="auto">
              <a:xfrm>
                <a:off x="2882180" y="4242800"/>
                <a:ext cx="0" cy="192025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 bwMode="auto">
              <a:xfrm>
                <a:off x="2459725" y="4242800"/>
                <a:ext cx="0" cy="192025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Straight Connector 32"/>
              <p:cNvCxnSpPr/>
              <p:nvPr/>
            </p:nvCxnSpPr>
            <p:spPr bwMode="auto">
              <a:xfrm>
                <a:off x="1998865" y="4242800"/>
                <a:ext cx="0" cy="192025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 bwMode="auto">
              <a:xfrm>
                <a:off x="1576410" y="4238643"/>
                <a:ext cx="0" cy="192025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 bwMode="auto">
              <a:xfrm>
                <a:off x="1153955" y="4238643"/>
                <a:ext cx="0" cy="192025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/>
              <p:cNvCxnSpPr/>
              <p:nvPr/>
            </p:nvCxnSpPr>
            <p:spPr bwMode="auto">
              <a:xfrm>
                <a:off x="803533" y="4238643"/>
                <a:ext cx="0" cy="192025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45" name="Group 44"/>
              <p:cNvGrpSpPr/>
              <p:nvPr/>
            </p:nvGrpSpPr>
            <p:grpSpPr>
              <a:xfrm>
                <a:off x="3635314" y="4248507"/>
                <a:ext cx="460860" cy="196777"/>
                <a:chOff x="3635314" y="4024277"/>
                <a:chExt cx="460860" cy="196777"/>
              </a:xfrm>
            </p:grpSpPr>
            <p:cxnSp>
              <p:nvCxnSpPr>
                <p:cNvPr id="11" name="Straight Connector 10"/>
                <p:cNvCxnSpPr/>
                <p:nvPr/>
              </p:nvCxnSpPr>
              <p:spPr bwMode="auto">
                <a:xfrm>
                  <a:off x="3635314" y="4120290"/>
                  <a:ext cx="460860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3" name="Straight Connector 42"/>
                <p:cNvCxnSpPr/>
                <p:nvPr/>
              </p:nvCxnSpPr>
              <p:spPr bwMode="auto">
                <a:xfrm>
                  <a:off x="3635314" y="4024277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4" name="Straight Connector 43"/>
                <p:cNvCxnSpPr/>
                <p:nvPr/>
              </p:nvCxnSpPr>
              <p:spPr bwMode="auto">
                <a:xfrm>
                  <a:off x="4095894" y="4029029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46" name="Group 45"/>
              <p:cNvGrpSpPr/>
              <p:nvPr/>
            </p:nvGrpSpPr>
            <p:grpSpPr>
              <a:xfrm>
                <a:off x="4346346" y="4246130"/>
                <a:ext cx="460860" cy="196777"/>
                <a:chOff x="3635314" y="4024277"/>
                <a:chExt cx="460860" cy="196777"/>
              </a:xfrm>
            </p:grpSpPr>
            <p:cxnSp>
              <p:nvCxnSpPr>
                <p:cNvPr id="47" name="Straight Connector 46"/>
                <p:cNvCxnSpPr/>
                <p:nvPr/>
              </p:nvCxnSpPr>
              <p:spPr bwMode="auto">
                <a:xfrm>
                  <a:off x="3635314" y="4120290"/>
                  <a:ext cx="460860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8" name="Straight Connector 47"/>
                <p:cNvCxnSpPr/>
                <p:nvPr/>
              </p:nvCxnSpPr>
              <p:spPr bwMode="auto">
                <a:xfrm>
                  <a:off x="3635314" y="4024277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9" name="Straight Connector 48"/>
                <p:cNvCxnSpPr/>
                <p:nvPr/>
              </p:nvCxnSpPr>
              <p:spPr bwMode="auto">
                <a:xfrm>
                  <a:off x="4095894" y="4029029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50" name="Group 49"/>
              <p:cNvGrpSpPr/>
              <p:nvPr/>
            </p:nvGrpSpPr>
            <p:grpSpPr>
              <a:xfrm>
                <a:off x="5054559" y="4257042"/>
                <a:ext cx="460860" cy="196777"/>
                <a:chOff x="3635314" y="4024277"/>
                <a:chExt cx="460860" cy="196777"/>
              </a:xfrm>
            </p:grpSpPr>
            <p:cxnSp>
              <p:nvCxnSpPr>
                <p:cNvPr id="51" name="Straight Connector 50"/>
                <p:cNvCxnSpPr/>
                <p:nvPr/>
              </p:nvCxnSpPr>
              <p:spPr bwMode="auto">
                <a:xfrm>
                  <a:off x="3635314" y="4120290"/>
                  <a:ext cx="460860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2" name="Straight Connector 51"/>
                <p:cNvCxnSpPr/>
                <p:nvPr/>
              </p:nvCxnSpPr>
              <p:spPr bwMode="auto">
                <a:xfrm>
                  <a:off x="3635314" y="4024277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3" name="Straight Connector 52"/>
                <p:cNvCxnSpPr/>
                <p:nvPr/>
              </p:nvCxnSpPr>
              <p:spPr bwMode="auto">
                <a:xfrm>
                  <a:off x="4095894" y="4029029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54" name="Group 53"/>
              <p:cNvGrpSpPr/>
              <p:nvPr/>
            </p:nvGrpSpPr>
            <p:grpSpPr>
              <a:xfrm>
                <a:off x="5800960" y="4261794"/>
                <a:ext cx="460860" cy="196777"/>
                <a:chOff x="3635314" y="4024277"/>
                <a:chExt cx="460860" cy="196777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auto">
                <a:xfrm>
                  <a:off x="3635314" y="4120290"/>
                  <a:ext cx="460860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6" name="Straight Connector 55"/>
                <p:cNvCxnSpPr/>
                <p:nvPr/>
              </p:nvCxnSpPr>
              <p:spPr bwMode="auto">
                <a:xfrm>
                  <a:off x="3635314" y="4024277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7" name="Straight Connector 56"/>
                <p:cNvCxnSpPr/>
                <p:nvPr/>
              </p:nvCxnSpPr>
              <p:spPr bwMode="auto">
                <a:xfrm>
                  <a:off x="4095894" y="4029029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58" name="Group 57"/>
              <p:cNvGrpSpPr/>
              <p:nvPr/>
            </p:nvGrpSpPr>
            <p:grpSpPr>
              <a:xfrm>
                <a:off x="6518219" y="4257042"/>
                <a:ext cx="460860" cy="196777"/>
                <a:chOff x="3635314" y="4024277"/>
                <a:chExt cx="460860" cy="196777"/>
              </a:xfrm>
            </p:grpSpPr>
            <p:cxnSp>
              <p:nvCxnSpPr>
                <p:cNvPr id="59" name="Straight Connector 58"/>
                <p:cNvCxnSpPr/>
                <p:nvPr/>
              </p:nvCxnSpPr>
              <p:spPr bwMode="auto">
                <a:xfrm>
                  <a:off x="3635314" y="4120290"/>
                  <a:ext cx="460860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0" name="Straight Connector 59"/>
                <p:cNvCxnSpPr/>
                <p:nvPr/>
              </p:nvCxnSpPr>
              <p:spPr bwMode="auto">
                <a:xfrm>
                  <a:off x="3635314" y="4024277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1" name="Straight Connector 60"/>
                <p:cNvCxnSpPr/>
                <p:nvPr/>
              </p:nvCxnSpPr>
              <p:spPr bwMode="auto">
                <a:xfrm>
                  <a:off x="4095894" y="4029029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62" name="Group 61"/>
              <p:cNvGrpSpPr/>
              <p:nvPr/>
            </p:nvGrpSpPr>
            <p:grpSpPr>
              <a:xfrm>
                <a:off x="7264340" y="4250882"/>
                <a:ext cx="460860" cy="196777"/>
                <a:chOff x="3635314" y="4024277"/>
                <a:chExt cx="460860" cy="196777"/>
              </a:xfrm>
            </p:grpSpPr>
            <p:cxnSp>
              <p:nvCxnSpPr>
                <p:cNvPr id="63" name="Straight Connector 62"/>
                <p:cNvCxnSpPr/>
                <p:nvPr/>
              </p:nvCxnSpPr>
              <p:spPr bwMode="auto">
                <a:xfrm>
                  <a:off x="3635314" y="4120290"/>
                  <a:ext cx="460860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4" name="Straight Connector 63"/>
                <p:cNvCxnSpPr/>
                <p:nvPr/>
              </p:nvCxnSpPr>
              <p:spPr bwMode="auto">
                <a:xfrm>
                  <a:off x="3635314" y="4024277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5" name="Straight Connector 64"/>
                <p:cNvCxnSpPr/>
                <p:nvPr/>
              </p:nvCxnSpPr>
              <p:spPr bwMode="auto">
                <a:xfrm>
                  <a:off x="4095894" y="4029029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66" name="Group 65"/>
              <p:cNvGrpSpPr/>
              <p:nvPr/>
            </p:nvGrpSpPr>
            <p:grpSpPr>
              <a:xfrm>
                <a:off x="7981599" y="4254649"/>
                <a:ext cx="460860" cy="196777"/>
                <a:chOff x="3635314" y="4024277"/>
                <a:chExt cx="460860" cy="196777"/>
              </a:xfrm>
            </p:grpSpPr>
            <p:cxnSp>
              <p:nvCxnSpPr>
                <p:cNvPr id="67" name="Straight Connector 66"/>
                <p:cNvCxnSpPr/>
                <p:nvPr/>
              </p:nvCxnSpPr>
              <p:spPr bwMode="auto">
                <a:xfrm>
                  <a:off x="3635314" y="4120290"/>
                  <a:ext cx="460860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8" name="Straight Connector 67"/>
                <p:cNvCxnSpPr/>
                <p:nvPr/>
              </p:nvCxnSpPr>
              <p:spPr bwMode="auto">
                <a:xfrm>
                  <a:off x="3635314" y="4024277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9" name="Straight Connector 68"/>
                <p:cNvCxnSpPr/>
                <p:nvPr/>
              </p:nvCxnSpPr>
              <p:spPr bwMode="auto">
                <a:xfrm>
                  <a:off x="4095894" y="4029029"/>
                  <a:ext cx="0" cy="192025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72" name="TextBox 71"/>
              <p:cNvSpPr txBox="1"/>
              <p:nvPr/>
            </p:nvSpPr>
            <p:spPr>
              <a:xfrm>
                <a:off x="739667" y="3954210"/>
                <a:ext cx="1015021" cy="338554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600" b="1" kern="0" dirty="0" smtClean="0">
                    <a:latin typeface="+mn-lt"/>
                  </a:rPr>
                  <a:t>Squeeze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088371" y="4933886"/>
                <a:ext cx="869149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600" b="1" kern="0" dirty="0" smtClean="0">
                    <a:solidFill>
                      <a:srgbClr val="CC0000"/>
                    </a:solidFill>
                    <a:latin typeface="+mn-lt"/>
                  </a:rPr>
                  <a:t>Collide</a:t>
                </a:r>
              </a:p>
            </p:txBody>
          </p:sp>
          <p:cxnSp>
            <p:nvCxnSpPr>
              <p:cNvPr id="75" name="Straight Arrow Connector 74"/>
              <p:cNvCxnSpPr>
                <a:stCxn id="73" idx="0"/>
              </p:cNvCxnSpPr>
              <p:nvPr/>
            </p:nvCxnSpPr>
            <p:spPr bwMode="auto">
              <a:xfrm flipH="1" flipV="1">
                <a:off x="3515762" y="4442907"/>
                <a:ext cx="7184" cy="490979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C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77" name="TextBox 76"/>
              <p:cNvSpPr txBox="1"/>
              <p:nvPr/>
            </p:nvSpPr>
            <p:spPr>
              <a:xfrm>
                <a:off x="3573470" y="4427530"/>
                <a:ext cx="1507144" cy="338554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GB" sz="1600" b="1" kern="0" dirty="0" smtClean="0">
                    <a:solidFill>
                      <a:srgbClr val="0000FF"/>
                    </a:solidFill>
                    <a:latin typeface="+mn-lt"/>
                  </a:rPr>
                  <a:t>Stable beams</a:t>
                </a:r>
              </a:p>
            </p:txBody>
          </p:sp>
        </p:grpSp>
        <p:cxnSp>
          <p:nvCxnSpPr>
            <p:cNvPr id="80" name="Straight Arrow Connector 79"/>
            <p:cNvCxnSpPr/>
            <p:nvPr/>
          </p:nvCxnSpPr>
          <p:spPr bwMode="auto">
            <a:xfrm>
              <a:off x="3806794" y="3905827"/>
              <a:ext cx="203143" cy="58674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1" name="Straight Arrow Connector 80"/>
            <p:cNvCxnSpPr/>
            <p:nvPr/>
          </p:nvCxnSpPr>
          <p:spPr bwMode="auto">
            <a:xfrm>
              <a:off x="4437709" y="3905302"/>
              <a:ext cx="267560" cy="58061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2" name="Straight Arrow Connector 81"/>
            <p:cNvCxnSpPr/>
            <p:nvPr/>
          </p:nvCxnSpPr>
          <p:spPr bwMode="auto">
            <a:xfrm>
              <a:off x="4948850" y="3927705"/>
              <a:ext cx="455967" cy="54283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4" name="Straight Arrow Connector 83"/>
            <p:cNvCxnSpPr/>
            <p:nvPr/>
          </p:nvCxnSpPr>
          <p:spPr bwMode="auto">
            <a:xfrm>
              <a:off x="5430704" y="3905302"/>
              <a:ext cx="737997" cy="58061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6" name="Straight Arrow Connector 85"/>
            <p:cNvCxnSpPr/>
            <p:nvPr/>
          </p:nvCxnSpPr>
          <p:spPr bwMode="auto">
            <a:xfrm>
              <a:off x="5951116" y="3916791"/>
              <a:ext cx="943020" cy="56589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8" name="Straight Arrow Connector 87"/>
            <p:cNvCxnSpPr/>
            <p:nvPr/>
          </p:nvCxnSpPr>
          <p:spPr bwMode="auto">
            <a:xfrm>
              <a:off x="6441009" y="3915702"/>
              <a:ext cx="1191072" cy="56698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0" name="Straight Arrow Connector 89"/>
            <p:cNvCxnSpPr/>
            <p:nvPr/>
          </p:nvCxnSpPr>
          <p:spPr bwMode="auto">
            <a:xfrm>
              <a:off x="6952801" y="3905302"/>
              <a:ext cx="1396465" cy="55718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92" name="TextBox 91"/>
            <p:cNvSpPr txBox="1"/>
            <p:nvPr/>
          </p:nvSpPr>
          <p:spPr>
            <a:xfrm>
              <a:off x="4370544" y="3150992"/>
              <a:ext cx="1484702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kern="0" dirty="0" smtClean="0">
                  <a:solidFill>
                    <a:srgbClr val="FF0000"/>
                  </a:solidFill>
                  <a:latin typeface="+mn-lt"/>
                </a:rPr>
                <a:t>Matched optics</a:t>
              </a:r>
            </a:p>
          </p:txBody>
        </p:sp>
        <p:cxnSp>
          <p:nvCxnSpPr>
            <p:cNvPr id="94" name="Straight Arrow Connector 93"/>
            <p:cNvCxnSpPr>
              <a:stCxn id="92" idx="2"/>
            </p:cNvCxnSpPr>
            <p:nvPr/>
          </p:nvCxnSpPr>
          <p:spPr bwMode="auto">
            <a:xfrm>
              <a:off x="5112895" y="3458769"/>
              <a:ext cx="5452" cy="20166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5" name="TextBox 94"/>
            <p:cNvSpPr txBox="1"/>
            <p:nvPr/>
          </p:nvSpPr>
          <p:spPr>
            <a:xfrm>
              <a:off x="7443026" y="3566618"/>
              <a:ext cx="1507144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kern="0" dirty="0" smtClean="0">
                  <a:solidFill>
                    <a:srgbClr val="0000FF"/>
                  </a:solidFill>
                  <a:latin typeface="+mn-lt"/>
                </a:rPr>
                <a:t>Stable beams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847871" y="3027564"/>
              <a:ext cx="869149" cy="338554"/>
            </a:xfrm>
            <a:prstGeom prst="rect">
              <a:avLst/>
            </a:prstGeom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kern="0" dirty="0" smtClean="0">
                  <a:solidFill>
                    <a:srgbClr val="CC0000"/>
                  </a:solidFill>
                  <a:latin typeface="+mn-lt"/>
                </a:rPr>
                <a:t>Collide</a:t>
              </a:r>
            </a:p>
          </p:txBody>
        </p:sp>
        <p:cxnSp>
          <p:nvCxnSpPr>
            <p:cNvPr id="97" name="Straight Arrow Connector 96"/>
            <p:cNvCxnSpPr/>
            <p:nvPr/>
          </p:nvCxnSpPr>
          <p:spPr bwMode="auto">
            <a:xfrm flipV="1">
              <a:off x="7282446" y="3304880"/>
              <a:ext cx="0" cy="47188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5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Beta* levelling </a:t>
            </a:r>
            <a:r>
              <a:rPr lang="en-GB" dirty="0" smtClean="0"/>
              <a:t>MDs - past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4C925-DDDB-4B72-8D98-9B24485E28EB}" type="datetime1">
              <a:rPr lang="fr-FR" smtClean="0"/>
              <a:t>19/09/2017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 cm preparation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371215" y="846008"/>
            <a:ext cx="8287270" cy="49641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00"/>
              </a:spcAft>
            </a:pPr>
            <a:r>
              <a:rPr lang="en-GB" sz="1600" kern="0" dirty="0" smtClean="0"/>
              <a:t>Up to 2015 </a:t>
            </a:r>
            <a:r>
              <a:rPr lang="en-US" sz="1600" kern="0" dirty="0">
                <a:latin typeface="Symbol" panose="05050102010706020507" pitchFamily="18" charset="2"/>
              </a:rPr>
              <a:t>b</a:t>
            </a:r>
            <a:r>
              <a:rPr lang="en-US" sz="1600" kern="0" dirty="0" smtClean="0"/>
              <a:t>* levelling MDs used the standard squeeze (in ATS language pre-squeeze)</a:t>
            </a:r>
            <a:r>
              <a:rPr lang="en-GB" sz="1600" kern="0" dirty="0"/>
              <a:t> </a:t>
            </a:r>
            <a:r>
              <a:rPr lang="en-GB" sz="1600" kern="0" dirty="0" smtClean="0"/>
              <a:t>to gain some experience with setup and reproducibility.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The advantage of the pre-squeeze is that it is fully local to a given IP – at least from the point of view of the theoretical strength changes: reduces the coupling between IPs.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The transients from one step to another were however quite important in particular above </a:t>
            </a:r>
            <a:r>
              <a:rPr lang="en-US" sz="1400" kern="0" dirty="0" smtClean="0">
                <a:latin typeface="Symbol" panose="05050102010706020507" pitchFamily="18" charset="2"/>
              </a:rPr>
              <a:t>b</a:t>
            </a:r>
            <a:r>
              <a:rPr lang="en-US" sz="1400" kern="0" dirty="0" smtClean="0"/>
              <a:t>* of 1-2m: the beam separation trims varied a lot along the squeeze.</a:t>
            </a:r>
          </a:p>
          <a:p>
            <a:pPr lvl="2">
              <a:spcAft>
                <a:spcPts val="400"/>
              </a:spcAft>
            </a:pPr>
            <a:r>
              <a:rPr lang="en-US" sz="1200" kern="0" dirty="0" smtClean="0"/>
              <a:t>Partly due to the fact that MDs took over standard squeeze setups where orbit control at the micron is not an issue.</a:t>
            </a:r>
          </a:p>
          <a:p>
            <a:pPr lvl="1">
              <a:spcAft>
                <a:spcPts val="400"/>
              </a:spcAft>
            </a:pPr>
            <a:r>
              <a:rPr lang="en-US" sz="1400" kern="0" dirty="0" smtClean="0"/>
              <a:t>Once setup, the reproducibility was good, sufficient to maintain beams well in collision (~1</a:t>
            </a:r>
            <a:r>
              <a:rPr lang="en-US" sz="1400" kern="0" dirty="0" smtClean="0">
                <a:latin typeface="Symbol" panose="05050102010706020507" pitchFamily="18" charset="2"/>
              </a:rPr>
              <a:t>s</a:t>
            </a:r>
            <a:r>
              <a:rPr lang="en-US" sz="1400" kern="0" dirty="0" smtClean="0"/>
              <a:t>) even a few months later.</a:t>
            </a:r>
          </a:p>
          <a:p>
            <a:pPr lvl="2">
              <a:spcAft>
                <a:spcPts val="400"/>
              </a:spcAft>
            </a:pPr>
            <a:r>
              <a:rPr lang="en-US" sz="1200" kern="0" dirty="0" smtClean="0"/>
              <a:t>A by-product of the MD: development of better software for orbit FB references, generated from the knob settings (separation, </a:t>
            </a:r>
            <a:r>
              <a:rPr lang="en-US" sz="1200" kern="0" dirty="0" err="1" smtClean="0"/>
              <a:t>xing</a:t>
            </a:r>
            <a:r>
              <a:rPr lang="en-US" sz="1200" kern="0" dirty="0" smtClean="0"/>
              <a:t>, </a:t>
            </a:r>
            <a:r>
              <a:rPr lang="en-US" sz="1200" kern="0" dirty="0" err="1" smtClean="0"/>
              <a:t>lumi</a:t>
            </a:r>
            <a:r>
              <a:rPr lang="en-US" sz="1200" kern="0" dirty="0" smtClean="0"/>
              <a:t> scans </a:t>
            </a:r>
            <a:r>
              <a:rPr lang="en-US" sz="1200" kern="0" dirty="0" err="1" smtClean="0"/>
              <a:t>etc</a:t>
            </a:r>
            <a:r>
              <a:rPr lang="en-US" sz="1200" kern="0" dirty="0" smtClean="0"/>
              <a:t>).</a:t>
            </a:r>
            <a:endParaRPr lang="en-GB" sz="1200" kern="0" dirty="0" smtClean="0"/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In 2017 the ATS telescopic squeeze from 40cm to 30cm offered a good opportunity for </a:t>
            </a:r>
            <a:r>
              <a:rPr lang="en-US" sz="1600" kern="0" dirty="0">
                <a:latin typeface="Symbol" panose="05050102010706020507" pitchFamily="18" charset="2"/>
              </a:rPr>
              <a:t>b</a:t>
            </a:r>
            <a:r>
              <a:rPr lang="en-US" sz="1600" kern="0" dirty="0" smtClean="0"/>
              <a:t>* MD.</a:t>
            </a:r>
          </a:p>
          <a:p>
            <a:pPr lvl="1">
              <a:spcAft>
                <a:spcPts val="400"/>
              </a:spcAft>
            </a:pPr>
            <a:r>
              <a:rPr lang="en-US" sz="1400" kern="0" dirty="0" smtClean="0"/>
              <a:t>Telescopic squeeze should ease life for IR1 &amp; IR5 – no local settings change (in theory) – and possibly make like more difficult in IR2 and IR8 – local settings changes in critical IRs.</a:t>
            </a:r>
          </a:p>
          <a:p>
            <a:pPr lvl="1">
              <a:spcAft>
                <a:spcPts val="400"/>
              </a:spcAft>
            </a:pPr>
            <a:r>
              <a:rPr lang="en-US" sz="1400" kern="0" dirty="0" smtClean="0"/>
              <a:t>If successful this could be a potential option for operation in 2018.</a:t>
            </a:r>
            <a:endParaRPr lang="en-GB" sz="1400" kern="0" dirty="0" smtClean="0"/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Open the door for tests of new levelling software.</a:t>
            </a:r>
            <a:endParaRPr lang="en-GB" sz="1400" kern="0" dirty="0" smtClean="0"/>
          </a:p>
        </p:txBody>
      </p:sp>
    </p:spTree>
    <p:extLst>
      <p:ext uri="{BB962C8B-B14F-4D97-AF65-F5344CB8AC3E}">
        <p14:creationId xmlns:p14="http://schemas.microsoft.com/office/powerpoint/2010/main" val="23576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Beta* levelling MD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4C925-DDDB-4B72-8D98-9B24485E28EB}" type="datetime1">
              <a:rPr lang="fr-FR" smtClean="0"/>
              <a:t>19/09/2017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 cm preparation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371215" y="846008"/>
            <a:ext cx="8287270" cy="169335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00"/>
              </a:spcAft>
            </a:pPr>
            <a:r>
              <a:rPr lang="en-GB" sz="1600" kern="0" dirty="0" smtClean="0"/>
              <a:t>Last week’s MD on </a:t>
            </a:r>
            <a:r>
              <a:rPr lang="en-US" sz="1600" kern="0" dirty="0">
                <a:latin typeface="Symbol" panose="05050102010706020507" pitchFamily="18" charset="2"/>
              </a:rPr>
              <a:t>b</a:t>
            </a:r>
            <a:r>
              <a:rPr lang="en-US" sz="1600" kern="0" dirty="0"/>
              <a:t>*</a:t>
            </a:r>
            <a:r>
              <a:rPr lang="en-GB" sz="1600" kern="0" dirty="0" smtClean="0"/>
              <a:t> </a:t>
            </a:r>
            <a:r>
              <a:rPr lang="en-GB" sz="1600" kern="0" dirty="0" smtClean="0"/>
              <a:t>levelling in telescopic mode is based on executing a squeeze segment step-wise with collisions. It confirmed that when </a:t>
            </a:r>
            <a:r>
              <a:rPr lang="en-US" sz="1600" kern="0" dirty="0">
                <a:latin typeface="Symbol" panose="05050102010706020507" pitchFamily="18" charset="2"/>
              </a:rPr>
              <a:t>b</a:t>
            </a:r>
            <a:r>
              <a:rPr lang="en-US" sz="1600" kern="0" dirty="0"/>
              <a:t>*</a:t>
            </a:r>
            <a:r>
              <a:rPr lang="en-GB" sz="1600" kern="0" dirty="0" smtClean="0"/>
              <a:t> </a:t>
            </a:r>
            <a:r>
              <a:rPr lang="en-GB" sz="1600" kern="0" dirty="0" smtClean="0"/>
              <a:t>is changed </a:t>
            </a:r>
            <a:r>
              <a:rPr lang="en-GB" sz="1600" kern="0" dirty="0" smtClean="0"/>
              <a:t>with the </a:t>
            </a:r>
            <a:r>
              <a:rPr lang="en-GB" sz="1600" kern="0" dirty="0" smtClean="0"/>
              <a:t>telescope the transients are ‘easy’ to cope with in IR1&amp;5.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In </a:t>
            </a:r>
            <a:r>
              <a:rPr lang="en-GB" sz="1400" kern="0" dirty="0" smtClean="0"/>
              <a:t>practice there are small changes due to optics corrections.</a:t>
            </a:r>
          </a:p>
          <a:p>
            <a:pPr lvl="2">
              <a:spcAft>
                <a:spcPts val="400"/>
              </a:spcAft>
            </a:pPr>
            <a:r>
              <a:rPr lang="en-GB" sz="1200" kern="0" dirty="0" smtClean="0"/>
              <a:t>Small but measureable trims on the beam separations.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Levelling worked well </a:t>
            </a:r>
            <a:r>
              <a:rPr lang="en-GB" sz="1400" kern="0" dirty="0" smtClean="0"/>
              <a:t>in IR1 and IR5 at </a:t>
            </a:r>
            <a:r>
              <a:rPr lang="en-GB" sz="1400" kern="0" dirty="0" smtClean="0"/>
              <a:t>the first attempt without any </a:t>
            </a:r>
            <a:r>
              <a:rPr lang="en-GB" sz="1400" kern="0" dirty="0" smtClean="0"/>
              <a:t>setup</a:t>
            </a:r>
            <a:r>
              <a:rPr lang="en-GB" sz="1400" kern="0" dirty="0"/>
              <a:t> </a:t>
            </a:r>
            <a:r>
              <a:rPr lang="en-GB" sz="1400" kern="0" dirty="0" smtClean="0"/>
              <a:t>!</a:t>
            </a:r>
            <a:endParaRPr lang="en-GB" sz="1200" kern="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00" y="2965770"/>
            <a:ext cx="4839030" cy="22982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145" y="4558546"/>
            <a:ext cx="4682721" cy="22240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231" y="2965770"/>
            <a:ext cx="3369561" cy="16003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23181" y="4635159"/>
            <a:ext cx="930063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solidFill>
                  <a:srgbClr val="008E40"/>
                </a:solidFill>
                <a:latin typeface="+mn-lt"/>
              </a:rPr>
              <a:t>First fill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27531" y="6134100"/>
            <a:ext cx="1223412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solidFill>
                  <a:srgbClr val="008E40"/>
                </a:solidFill>
                <a:latin typeface="+mn-lt"/>
              </a:rPr>
              <a:t>Second fill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65177" y="2806531"/>
            <a:ext cx="2243045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b="1" i="1" kern="0" dirty="0" smtClean="0">
                <a:latin typeface="+mn-lt"/>
              </a:rPr>
              <a:t>Separation trims along the squeeze segment</a:t>
            </a:r>
          </a:p>
        </p:txBody>
      </p:sp>
    </p:spTree>
    <p:extLst>
      <p:ext uri="{BB962C8B-B14F-4D97-AF65-F5344CB8AC3E}">
        <p14:creationId xmlns:p14="http://schemas.microsoft.com/office/powerpoint/2010/main" val="4053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Beta* levelling MD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4C925-DDDB-4B72-8D98-9B24485E28EB}" type="datetime1">
              <a:rPr lang="fr-FR" smtClean="0"/>
              <a:t>19/09/2017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 cm preparation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516155" y="874339"/>
            <a:ext cx="8395609" cy="220901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00"/>
              </a:spcAft>
            </a:pPr>
            <a:r>
              <a:rPr lang="en-GB" sz="1600" kern="0" dirty="0" smtClean="0"/>
              <a:t>During the MD </a:t>
            </a:r>
            <a:r>
              <a:rPr lang="en-GB" sz="1600" kern="0" dirty="0" smtClean="0"/>
              <a:t>IR2 </a:t>
            </a:r>
            <a:r>
              <a:rPr lang="en-GB" sz="1600" kern="0" dirty="0" smtClean="0"/>
              <a:t>and IR8 were setup with a 1</a:t>
            </a:r>
            <a:r>
              <a:rPr lang="en-GB" sz="1600" kern="0" dirty="0" smtClean="0">
                <a:latin typeface="Symbol" panose="05050102010706020507" pitchFamily="18" charset="2"/>
              </a:rPr>
              <a:t>s</a:t>
            </a:r>
            <a:r>
              <a:rPr lang="en-GB" sz="1600" kern="0" dirty="0" smtClean="0"/>
              <a:t> separation </a:t>
            </a:r>
            <a:r>
              <a:rPr lang="en-GB" sz="1600" kern="0" dirty="0" smtClean="0"/>
              <a:t>(~ max</a:t>
            </a:r>
            <a:r>
              <a:rPr lang="en-GB" sz="1600" kern="0" dirty="0" smtClean="0"/>
              <a:t>. sensitivity to separation drifts).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Between steps the separation had to be corrected by up to 0.3</a:t>
            </a:r>
            <a:r>
              <a:rPr lang="en-GB" sz="1600" kern="0" dirty="0" smtClean="0">
                <a:latin typeface="Symbol" panose="05050102010706020507" pitchFamily="18" charset="2"/>
              </a:rPr>
              <a:t>s</a:t>
            </a:r>
            <a:r>
              <a:rPr lang="en-GB" sz="1600" kern="0" dirty="0" smtClean="0"/>
              <a:t> (~10-15 </a:t>
            </a:r>
            <a:r>
              <a:rPr lang="en-GB" sz="1600" kern="0" dirty="0" smtClean="0">
                <a:latin typeface="Symbol" panose="05050102010706020507" pitchFamily="18" charset="2"/>
              </a:rPr>
              <a:t>m</a:t>
            </a:r>
            <a:r>
              <a:rPr lang="en-GB" sz="1600" kern="0" dirty="0" smtClean="0"/>
              <a:t>m) at certain steps – not a real surprise as not prior orbit </a:t>
            </a:r>
            <a:r>
              <a:rPr lang="en-GB" sz="1600" kern="0" dirty="0" smtClean="0"/>
              <a:t>setup (</a:t>
            </a:r>
            <a:r>
              <a:rPr lang="en-GB" sz="1600" kern="0" dirty="0" smtClean="0">
                <a:sym typeface="Wingdings" panose="05000000000000000000" pitchFamily="2" charset="2"/>
              </a:rPr>
              <a:t> feed-forward)</a:t>
            </a:r>
            <a:r>
              <a:rPr lang="en-GB" sz="1600" kern="0" dirty="0" smtClean="0"/>
              <a:t> was made</a:t>
            </a:r>
            <a:r>
              <a:rPr lang="en-GB" sz="1600" kern="0" dirty="0" smtClean="0"/>
              <a:t>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The telescope makes life more difficult in IR2 and IR8. </a:t>
            </a:r>
            <a:r>
              <a:rPr lang="en-GB" sz="1400" kern="0" dirty="0" smtClean="0"/>
              <a:t>Reproducibility?</a:t>
            </a:r>
            <a:endParaRPr lang="en-GB" sz="1400" kern="0" dirty="0" smtClean="0"/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Unfortunately in the second fill the separation was much smaller (by accident) and the reproducibility could not be tested – next MD.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50" y="3157594"/>
            <a:ext cx="6449973" cy="30634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08935" y="3393420"/>
            <a:ext cx="930063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solidFill>
                  <a:srgbClr val="008E40"/>
                </a:solidFill>
                <a:latin typeface="+mn-lt"/>
              </a:rPr>
              <a:t>First fill</a:t>
            </a:r>
          </a:p>
        </p:txBody>
      </p:sp>
    </p:spTree>
    <p:extLst>
      <p:ext uri="{BB962C8B-B14F-4D97-AF65-F5344CB8AC3E}">
        <p14:creationId xmlns:p14="http://schemas.microsoft.com/office/powerpoint/2010/main" val="417986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– twisting LSA a bit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1C028D-0868-48D6-969B-DDC04EAFAB55}" type="datetime1">
              <a:rPr lang="en-US" smtClean="0"/>
              <a:t>9/19/2017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5040" y="973567"/>
            <a:ext cx="8261625" cy="26858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To ease levelling in the near / pre-HL future we are trying to implement </a:t>
            </a:r>
            <a:r>
              <a:rPr lang="en-US" sz="1600" kern="0" dirty="0">
                <a:latin typeface="Symbol" panose="05050102010706020507" pitchFamily="18" charset="2"/>
              </a:rPr>
              <a:t>b</a:t>
            </a:r>
            <a:r>
              <a:rPr lang="en-US" sz="1600" kern="0" dirty="0"/>
              <a:t>*</a:t>
            </a:r>
            <a:r>
              <a:rPr lang="en-US" sz="1600" kern="0" dirty="0" smtClean="0">
                <a:latin typeface="+mn-lt"/>
              </a:rPr>
              <a:t> </a:t>
            </a:r>
            <a:r>
              <a:rPr lang="en-US" sz="1600" kern="0" dirty="0" smtClean="0">
                <a:latin typeface="+mn-lt"/>
              </a:rPr>
              <a:t>levelling as a trim based on a function beam process.</a:t>
            </a:r>
          </a:p>
          <a:p>
            <a:pPr marL="542925" lvl="1" indent="-2778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A function BP is generated with fixed matched points. It is used to store the settings and corrections (Q, Q’, coupling, orbit, optics, beam separation </a:t>
            </a:r>
            <a:r>
              <a:rPr lang="en-US" sz="1400" i="1" kern="0" dirty="0" err="1" smtClean="0">
                <a:solidFill>
                  <a:srgbClr val="0000FF"/>
                </a:solidFill>
                <a:latin typeface="+mn-lt"/>
              </a:rPr>
              <a:t>etc</a:t>
            </a: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) and to track the evolution.</a:t>
            </a:r>
          </a:p>
          <a:p>
            <a:pPr marL="542925" lvl="1" indent="-2778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The segments between matched points are loaded and applied as a ‘</a:t>
            </a:r>
            <a:r>
              <a:rPr lang="en-US" sz="1400" b="1" i="1" kern="0" dirty="0" smtClean="0">
                <a:solidFill>
                  <a:srgbClr val="CC0000"/>
                </a:solidFill>
                <a:latin typeface="+mn-lt"/>
              </a:rPr>
              <a:t>mega-trim</a:t>
            </a: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’ through the luminosity server using the stored function pieces.</a:t>
            </a:r>
          </a:p>
          <a:p>
            <a:pPr marL="542925" lvl="1" indent="-2778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The </a:t>
            </a:r>
            <a:r>
              <a:rPr lang="en-US" sz="1400" b="1" i="1" kern="0" dirty="0" smtClean="0">
                <a:solidFill>
                  <a:srgbClr val="CC0000"/>
                </a:solidFill>
                <a:latin typeface="+mn-lt"/>
              </a:rPr>
              <a:t>mega-trim</a:t>
            </a: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 must involve the </a:t>
            </a:r>
            <a:r>
              <a:rPr lang="en-US" sz="1400" b="1" i="1" kern="0" dirty="0" smtClean="0">
                <a:solidFill>
                  <a:srgbClr val="0000FF"/>
                </a:solidFill>
                <a:latin typeface="+mn-lt"/>
              </a:rPr>
              <a:t>orbit FB </a:t>
            </a: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(drive reference change, relative or absolute?), the </a:t>
            </a:r>
            <a:r>
              <a:rPr lang="en-US" sz="1400" b="1" i="1" kern="0" dirty="0" smtClean="0">
                <a:solidFill>
                  <a:srgbClr val="0000FF"/>
                </a:solidFill>
                <a:latin typeface="+mn-lt"/>
              </a:rPr>
              <a:t>collimators</a:t>
            </a: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 (may be more complex than for crossing leveling), the </a:t>
            </a:r>
            <a:r>
              <a:rPr lang="en-US" sz="1400" b="1" i="1" kern="0" dirty="0" smtClean="0">
                <a:solidFill>
                  <a:srgbClr val="0000FF"/>
                </a:solidFill>
                <a:latin typeface="+mn-lt"/>
              </a:rPr>
              <a:t>PC interlocking </a:t>
            </a: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and an update of </a:t>
            </a:r>
            <a:r>
              <a:rPr lang="en-US" sz="1400" b="1" i="1" kern="0" dirty="0" smtClean="0">
                <a:solidFill>
                  <a:srgbClr val="0000FF"/>
                </a:solidFill>
                <a:latin typeface="+mn-lt"/>
              </a:rPr>
              <a:t>LSA internals</a:t>
            </a:r>
            <a:r>
              <a:rPr lang="en-US" sz="1400" i="1" kern="0" dirty="0" smtClean="0">
                <a:solidFill>
                  <a:srgbClr val="0000FF"/>
                </a:solidFill>
                <a:latin typeface="+mn-lt"/>
              </a:rPr>
              <a:t>, for example the optics (</a:t>
            </a:r>
            <a:r>
              <a:rPr lang="en-US" sz="1400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 knob definitions).</a:t>
            </a:r>
          </a:p>
          <a:p>
            <a:pPr marL="1008062" lvl="2" indent="-28575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1400" i="1" kern="0" dirty="0" smtClean="0">
                <a:latin typeface="+mn-lt"/>
                <a:sym typeface="Wingdings" panose="05000000000000000000" pitchFamily="2" charset="2"/>
              </a:rPr>
              <a:t>Mega-trim may be stretched to make it smoother </a:t>
            </a:r>
            <a:r>
              <a:rPr lang="en-US" sz="1400" i="1" kern="0" dirty="0" err="1" smtClean="0">
                <a:latin typeface="+mn-lt"/>
                <a:sym typeface="Wingdings" panose="05000000000000000000" pitchFamily="2" charset="2"/>
              </a:rPr>
              <a:t>etc</a:t>
            </a:r>
            <a:r>
              <a:rPr lang="en-US" sz="1400" i="1" kern="0" dirty="0" smtClean="0">
                <a:latin typeface="+mn-lt"/>
                <a:sym typeface="Wingdings" panose="05000000000000000000" pitchFamily="2" charset="2"/>
              </a:rPr>
              <a:t>…</a:t>
            </a:r>
            <a:endParaRPr lang="en-US" sz="1400" i="1" kern="0" dirty="0" smtClean="0">
              <a:latin typeface="+mn-lt"/>
            </a:endParaRPr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82" y="4958741"/>
            <a:ext cx="2231032" cy="151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4" name="Group 53"/>
          <p:cNvGrpSpPr/>
          <p:nvPr/>
        </p:nvGrpSpPr>
        <p:grpSpPr>
          <a:xfrm>
            <a:off x="5428334" y="4965279"/>
            <a:ext cx="460860" cy="196777"/>
            <a:chOff x="3635314" y="4024277"/>
            <a:chExt cx="460860" cy="196777"/>
          </a:xfrm>
        </p:grpSpPr>
        <p:cxnSp>
          <p:nvCxnSpPr>
            <p:cNvPr id="55" name="Straight Connector 54"/>
            <p:cNvCxnSpPr/>
            <p:nvPr/>
          </p:nvCxnSpPr>
          <p:spPr bwMode="auto">
            <a:xfrm>
              <a:off x="3635314" y="4120290"/>
              <a:ext cx="4608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3635314" y="4024277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>
              <a:off x="4095894" y="4029029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" name="Group 9"/>
          <p:cNvGrpSpPr/>
          <p:nvPr/>
        </p:nvGrpSpPr>
        <p:grpSpPr>
          <a:xfrm>
            <a:off x="1036763" y="3796238"/>
            <a:ext cx="2658927" cy="570324"/>
            <a:chOff x="710822" y="3996441"/>
            <a:chExt cx="2658927" cy="570324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771255" y="4466001"/>
              <a:ext cx="2581345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3369749" y="4374740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2853335" y="4364281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2430880" y="4364281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1970020" y="4364281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1547565" y="4360124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>
              <a:off x="1125110" y="4360124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>
              <a:off x="774688" y="4360124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2" name="TextBox 71"/>
            <p:cNvSpPr txBox="1"/>
            <p:nvPr/>
          </p:nvSpPr>
          <p:spPr>
            <a:xfrm>
              <a:off x="710822" y="3996441"/>
              <a:ext cx="1015021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kern="0" dirty="0" smtClean="0">
                  <a:latin typeface="+mn-lt"/>
                </a:rPr>
                <a:t>Squeeze</a:t>
              </a: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3267737" y="5307971"/>
            <a:ext cx="869149" cy="338554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solidFill>
                  <a:srgbClr val="CC0000"/>
                </a:solidFill>
                <a:latin typeface="+mn-lt"/>
              </a:rPr>
              <a:t>Collide</a:t>
            </a:r>
          </a:p>
        </p:txBody>
      </p:sp>
      <p:cxnSp>
        <p:nvCxnSpPr>
          <p:cNvPr id="75" name="Straight Arrow Connector 74"/>
          <p:cNvCxnSpPr/>
          <p:nvPr/>
        </p:nvCxnSpPr>
        <p:spPr bwMode="auto">
          <a:xfrm flipH="1" flipV="1">
            <a:off x="3695128" y="4591777"/>
            <a:ext cx="7184" cy="49097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C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 flipH="1">
            <a:off x="5660966" y="4328875"/>
            <a:ext cx="290483" cy="5212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grpSp>
        <p:nvGrpSpPr>
          <p:cNvPr id="13" name="Group 12"/>
          <p:cNvGrpSpPr/>
          <p:nvPr/>
        </p:nvGrpSpPr>
        <p:grpSpPr>
          <a:xfrm>
            <a:off x="5090208" y="3764924"/>
            <a:ext cx="3587995" cy="600968"/>
            <a:chOff x="3336270" y="3156980"/>
            <a:chExt cx="3587995" cy="600968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369749" y="3659495"/>
              <a:ext cx="3554516" cy="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393772" y="3563483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3928675" y="3557776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4466345" y="3557776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>
              <a:off x="4965610" y="3563483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>
              <a:off x="5464875" y="3565923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6002545" y="3565923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6463405" y="3563483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6924265" y="3557776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3928675" y="3563483"/>
              <a:ext cx="0" cy="19202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1" name="TextBox 70"/>
            <p:cNvSpPr txBox="1"/>
            <p:nvPr/>
          </p:nvSpPr>
          <p:spPr>
            <a:xfrm>
              <a:off x="3336270" y="3156980"/>
              <a:ext cx="2034531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kern="0" dirty="0" smtClean="0">
                  <a:latin typeface="+mn-lt"/>
                </a:rPr>
                <a:t>‘Colliding’ squeeze</a:t>
              </a: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Levelling towards operation @ HL-WP2 - J. </a:t>
            </a:r>
            <a:r>
              <a:rPr lang="en-GB" dirty="0" err="1" smtClean="0"/>
              <a:t>Wenninger</a:t>
            </a:r>
            <a:endParaRPr lang="en-US" dirty="0"/>
          </a:p>
        </p:txBody>
      </p:sp>
      <p:cxnSp>
        <p:nvCxnSpPr>
          <p:cNvPr id="85" name="Straight Arrow Connector 84"/>
          <p:cNvCxnSpPr/>
          <p:nvPr/>
        </p:nvCxnSpPr>
        <p:spPr bwMode="auto">
          <a:xfrm flipH="1" flipV="1">
            <a:off x="3781994" y="4366965"/>
            <a:ext cx="1479143" cy="5983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802430" y="5272440"/>
            <a:ext cx="2073870" cy="111004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kern="0" dirty="0" smtClean="0">
                <a:latin typeface="+mn-lt"/>
              </a:rPr>
              <a:t>Take a segment and apply as trim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i="1" kern="0" dirty="0" smtClean="0">
                <a:latin typeface="+mn-lt"/>
              </a:rPr>
              <a:t>Can go backward and forward !</a:t>
            </a:r>
          </a:p>
        </p:txBody>
      </p:sp>
    </p:spTree>
    <p:extLst>
      <p:ext uri="{BB962C8B-B14F-4D97-AF65-F5344CB8AC3E}">
        <p14:creationId xmlns:p14="http://schemas.microsoft.com/office/powerpoint/2010/main" val="76131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Twisting test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4C925-DDDB-4B72-8D98-9B24485E28EB}" type="datetime1">
              <a:rPr lang="fr-FR" smtClean="0"/>
              <a:t>19/09/2017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 cm preparation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53254" y="932675"/>
            <a:ext cx="8338435" cy="180503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00"/>
              </a:spcAft>
            </a:pPr>
            <a:r>
              <a:rPr lang="en-GB" sz="1600" kern="0" dirty="0" smtClean="0"/>
              <a:t>During last week’s MD a first test was made of the mega-trim, but it only involved the </a:t>
            </a:r>
            <a:r>
              <a:rPr lang="en-GB" sz="1600" kern="0" dirty="0" smtClean="0"/>
              <a:t>PC settings </a:t>
            </a:r>
            <a:r>
              <a:rPr lang="en-GB" sz="1600" kern="0" dirty="0" smtClean="0"/>
              <a:t>– no orbit FB, no collimators.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Given the prototyping state of this work, the results are very encouraging.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The plan is to use the settings established in MD3 (essentially separation corrections) for a more advanced test of the mega-trim in MD4.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80" y="2545685"/>
            <a:ext cx="6179255" cy="31780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45" y="4064050"/>
            <a:ext cx="5257580" cy="249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9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4C925-DDDB-4B72-8D98-9B24485E28EB}" type="datetime1">
              <a:rPr lang="fr-FR" smtClean="0"/>
              <a:t>19/09/2017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 cm preparation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62665" y="932674"/>
            <a:ext cx="8338435" cy="54681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00"/>
              </a:spcAft>
            </a:pPr>
            <a:r>
              <a:rPr lang="en-GB" sz="1600" kern="0" dirty="0" smtClean="0"/>
              <a:t>The new scheme of beta* ‘mega-trim’ could bring us to a point where </a:t>
            </a:r>
            <a:r>
              <a:rPr lang="en-US" sz="1600" kern="0" dirty="0">
                <a:latin typeface="Symbol" panose="05050102010706020507" pitchFamily="18" charset="2"/>
              </a:rPr>
              <a:t>b</a:t>
            </a:r>
            <a:r>
              <a:rPr lang="en-US" sz="1600" kern="0" dirty="0"/>
              <a:t>*</a:t>
            </a:r>
            <a:r>
              <a:rPr lang="en-GB" sz="1600" kern="0" dirty="0" smtClean="0"/>
              <a:t> </a:t>
            </a:r>
            <a:r>
              <a:rPr lang="en-GB" sz="1600" kern="0" dirty="0" smtClean="0"/>
              <a:t>levelling can be considered for operation based on a sequence of discrete matched optics.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Steps of 5-15% in luminosity seem reasonable.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This could be </a:t>
            </a:r>
            <a:r>
              <a:rPr lang="en-GB" sz="1400" kern="0" dirty="0" smtClean="0"/>
              <a:t>combined with offset-levelling in the same IRs to </a:t>
            </a:r>
            <a:r>
              <a:rPr lang="en-GB" sz="1400" kern="0" dirty="0" smtClean="0"/>
              <a:t>flatten the </a:t>
            </a:r>
            <a:r>
              <a:rPr lang="en-GB" sz="1400" kern="0" dirty="0" err="1" smtClean="0"/>
              <a:t>lumi</a:t>
            </a:r>
            <a:r>
              <a:rPr lang="en-GB" sz="1400" kern="0" dirty="0" smtClean="0"/>
              <a:t> curve (but some small humps will remain – unlikely to be of any relevance for the experiments).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This could well be sufficient up to and including the beginning of the HL area – then the real requirements may become clearer.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Requiring independent beta* for IR1 and IR5 opens a Pandora box for settings, machine setup and operation.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Non-linear knobs to trim </a:t>
            </a:r>
            <a:r>
              <a:rPr lang="en-US" sz="1400" kern="0" dirty="0">
                <a:latin typeface="Symbol" panose="05050102010706020507" pitchFamily="18" charset="2"/>
              </a:rPr>
              <a:t>b</a:t>
            </a:r>
            <a:r>
              <a:rPr lang="en-US" sz="1400" kern="0" dirty="0"/>
              <a:t>*</a:t>
            </a:r>
            <a:r>
              <a:rPr lang="en-GB" sz="1400" kern="0" dirty="0" smtClean="0"/>
              <a:t> </a:t>
            </a:r>
            <a:r>
              <a:rPr lang="en-GB" sz="1400" kern="0" dirty="0" smtClean="0"/>
              <a:t>cannot be used directly as mapping to corrections can currently only be done through a BP (i.e. versus time).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Such a scheme requires </a:t>
            </a:r>
            <a:r>
              <a:rPr lang="en-GB" sz="1400" b="1" kern="0" dirty="0" smtClean="0">
                <a:solidFill>
                  <a:srgbClr val="FF0000"/>
                </a:solidFill>
              </a:rPr>
              <a:t>orthogonal corrections</a:t>
            </a:r>
            <a:r>
              <a:rPr lang="en-GB" sz="1400" kern="0" dirty="0" smtClean="0"/>
              <a:t>, and may lead to an important increase in setup and testing time (playing back in different orders…).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Currently I see no </a:t>
            </a:r>
            <a:r>
              <a:rPr lang="en-GB" sz="1400" kern="0" dirty="0" smtClean="0"/>
              <a:t>real need </a:t>
            </a:r>
            <a:r>
              <a:rPr lang="en-GB" sz="1400" kern="0" dirty="0" smtClean="0"/>
              <a:t>since both experiments either operate at the maximum or at very low </a:t>
            </a:r>
            <a:r>
              <a:rPr lang="en-GB" sz="1400" kern="0" dirty="0" smtClean="0"/>
              <a:t>pile-up, special fills for tests at lower luminosity are handled well with offset levelling.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>
                <a:sym typeface="Wingdings" panose="05000000000000000000" pitchFamily="2" charset="2"/>
              </a:rPr>
              <a:t>To improve control at the IP, one can consider in the longer term to build another feedback loop inside the orbit FB to maintain the IP positions with DOROS.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>
                <a:sym typeface="Wingdings" panose="05000000000000000000" pitchFamily="2" charset="2"/>
              </a:rPr>
              <a:t>Requires a</a:t>
            </a:r>
            <a:r>
              <a:rPr lang="en-GB" sz="1400" kern="0" dirty="0" smtClean="0">
                <a:sym typeface="Wingdings" panose="05000000000000000000" pitchFamily="2" charset="2"/>
              </a:rPr>
              <a:t> reliable and available DOROS system – not yet !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>
                <a:sym typeface="Wingdings" panose="05000000000000000000" pitchFamily="2" charset="2"/>
              </a:rPr>
              <a:t>Very large impact on the orbit FB design – important and heavy changes.</a:t>
            </a:r>
            <a:endParaRPr lang="en-GB" sz="1400" kern="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440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6222D-EEC8-48DD-B83A-F5B9FFC0A6D5}" type="datetime1">
              <a:rPr lang="en-US" smtClean="0"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230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Separation versus crossing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CA3BD-EF24-47FF-8D19-670D5B1E3C55}" type="datetime1">
              <a:rPr lang="en-US" smtClean="0"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3409" y="932842"/>
            <a:ext cx="8642930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kern="0" dirty="0" smtClean="0">
                <a:latin typeface="+mn-lt"/>
              </a:rPr>
              <a:t>Separation and crossing levelling are both </a:t>
            </a:r>
            <a:r>
              <a:rPr lang="en-GB" sz="1600" kern="0" dirty="0" smtClean="0">
                <a:solidFill>
                  <a:srgbClr val="D60093"/>
                </a:solidFill>
                <a:latin typeface="+mn-lt"/>
              </a:rPr>
              <a:t>controlled with local orbit bumps</a:t>
            </a:r>
            <a:r>
              <a:rPr lang="en-GB" sz="1600" kern="0" dirty="0" smtClean="0">
                <a:latin typeface="+mn-lt"/>
              </a:rPr>
              <a:t>. But the </a:t>
            </a:r>
            <a:r>
              <a:rPr lang="en-GB" sz="1600" kern="0" dirty="0" smtClean="0">
                <a:solidFill>
                  <a:srgbClr val="D60093"/>
                </a:solidFill>
                <a:latin typeface="+mn-lt"/>
              </a:rPr>
              <a:t>amplitudes differ vastly </a:t>
            </a:r>
            <a:r>
              <a:rPr lang="en-GB" sz="1600" kern="0" dirty="0" smtClean="0">
                <a:solidFill>
                  <a:srgbClr val="D60093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n-GB" sz="1600" u="sng" kern="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reason for the higher complexity of </a:t>
            </a:r>
            <a:r>
              <a:rPr lang="en-GB" sz="1600" u="sng" kern="0" dirty="0" err="1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xing</a:t>
            </a:r>
            <a:r>
              <a:rPr lang="en-GB" sz="1600" u="sng" kern="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 levelling</a:t>
            </a:r>
            <a:r>
              <a:rPr lang="en-GB" sz="1600" kern="0" dirty="0" smtClean="0">
                <a:solidFill>
                  <a:srgbClr val="D60093"/>
                </a:solidFill>
                <a:latin typeface="+mn-lt"/>
                <a:sym typeface="Wingdings" panose="05000000000000000000" pitchFamily="2" charset="2"/>
              </a:rPr>
              <a:t>.</a:t>
            </a:r>
            <a:endParaRPr lang="en-GB" sz="1600" kern="0" dirty="0" smtClean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70" y="1800609"/>
            <a:ext cx="6106395" cy="23964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00" y="4240647"/>
            <a:ext cx="6452040" cy="22998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11140" y="2250663"/>
            <a:ext cx="162095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Crossing bump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08935" y="4556547"/>
            <a:ext cx="286488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Separation bump (</a:t>
            </a:r>
            <a:r>
              <a:rPr lang="en-GB" sz="1600" i="1" kern="0" dirty="0" err="1" smtClean="0">
                <a:latin typeface="+mn-lt"/>
              </a:rPr>
              <a:t>lumi</a:t>
            </a:r>
            <a:r>
              <a:rPr lang="en-GB" sz="1600" i="1" kern="0" dirty="0" smtClean="0">
                <a:latin typeface="+mn-lt"/>
              </a:rPr>
              <a:t> scan)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12028" y="4622230"/>
            <a:ext cx="6068186" cy="1575940"/>
            <a:chOff x="412028" y="4622230"/>
            <a:chExt cx="6068186" cy="157594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2028" y="4622230"/>
              <a:ext cx="4156876" cy="1575940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12" name="Oval 11"/>
            <p:cNvSpPr/>
            <p:nvPr/>
          </p:nvSpPr>
          <p:spPr bwMode="auto">
            <a:xfrm>
              <a:off x="5480231" y="4993495"/>
              <a:ext cx="999983" cy="768100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4" name="Straight Arrow Connector 13"/>
            <p:cNvCxnSpPr>
              <a:stCxn id="12" idx="2"/>
            </p:cNvCxnSpPr>
            <p:nvPr/>
          </p:nvCxnSpPr>
          <p:spPr bwMode="auto">
            <a:xfrm flipH="1" flipV="1">
              <a:off x="4588928" y="5211001"/>
              <a:ext cx="891303" cy="16654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6" name="TextBox 15"/>
          <p:cNvSpPr txBox="1"/>
          <p:nvPr/>
        </p:nvSpPr>
        <p:spPr>
          <a:xfrm>
            <a:off x="6240696" y="1808422"/>
            <a:ext cx="2803565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>
                <a:latin typeface="+mn-lt"/>
              </a:rPr>
              <a:t>C</a:t>
            </a:r>
            <a:r>
              <a:rPr lang="en-GB" sz="1600" i="1" kern="0" dirty="0" smtClean="0">
                <a:latin typeface="+mn-lt"/>
              </a:rPr>
              <a:t>omparison of the bumps for B1 in CMS for ~ the same luminosity change </a:t>
            </a:r>
          </a:p>
        </p:txBody>
      </p:sp>
    </p:spTree>
    <p:extLst>
      <p:ext uri="{BB962C8B-B14F-4D97-AF65-F5344CB8AC3E}">
        <p14:creationId xmlns:p14="http://schemas.microsoft.com/office/powerpoint/2010/main" val="109501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Levelling options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F3614-82C1-45E4-A57A-F854FDC64779}" type="datetime1">
              <a:rPr lang="en-US" smtClean="0"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46715" y="1431940"/>
            <a:ext cx="4968027" cy="194925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457200" indent="-457200">
              <a:spcBef>
                <a:spcPts val="18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sz="2800" kern="0" dirty="0" smtClean="0">
                <a:latin typeface="+mn-lt"/>
              </a:rPr>
              <a:t>Levelling by separation</a:t>
            </a:r>
          </a:p>
          <a:p>
            <a:pPr marL="457200" indent="-457200">
              <a:spcBef>
                <a:spcPts val="18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sz="2800" kern="0" dirty="0" smtClean="0">
                <a:latin typeface="+mn-lt"/>
              </a:rPr>
              <a:t>Levelling by crossing angle</a:t>
            </a:r>
          </a:p>
          <a:p>
            <a:pPr marL="457200" indent="-457200">
              <a:spcBef>
                <a:spcPts val="18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sz="2800" kern="0" dirty="0" smtClean="0">
                <a:latin typeface="+mn-lt"/>
              </a:rPr>
              <a:t>Levelling by </a:t>
            </a:r>
            <a:r>
              <a:rPr lang="en-GB" sz="2800" kern="0" dirty="0" smtClean="0">
                <a:latin typeface="Symbol" panose="05050102010706020507" pitchFamily="18" charset="2"/>
              </a:rPr>
              <a:t>b</a:t>
            </a:r>
            <a:r>
              <a:rPr lang="en-GB" sz="2800" kern="0" dirty="0" smtClean="0">
                <a:latin typeface="+mn-lt"/>
              </a:rPr>
              <a:t>*</a:t>
            </a:r>
          </a:p>
        </p:txBody>
      </p:sp>
      <p:sp>
        <p:nvSpPr>
          <p:cNvPr id="7" name="Down Arrow 6"/>
          <p:cNvSpPr/>
          <p:nvPr/>
        </p:nvSpPr>
        <p:spPr bwMode="auto">
          <a:xfrm>
            <a:off x="6338630" y="1623965"/>
            <a:ext cx="422455" cy="1766630"/>
          </a:xfrm>
          <a:prstGeom prst="downArrow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1801" y="2137948"/>
            <a:ext cx="2069797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b="1" i="1" kern="0" dirty="0" smtClean="0">
                <a:solidFill>
                  <a:srgbClr val="FF0000"/>
                </a:solidFill>
                <a:latin typeface="+mn-lt"/>
              </a:rPr>
              <a:t>Complexity scale</a:t>
            </a:r>
          </a:p>
        </p:txBody>
      </p:sp>
    </p:spTree>
    <p:extLst>
      <p:ext uri="{BB962C8B-B14F-4D97-AF65-F5344CB8AC3E}">
        <p14:creationId xmlns:p14="http://schemas.microsoft.com/office/powerpoint/2010/main" val="254402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levelling techniques: offset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4C925-DDDB-4B72-8D98-9B24485E28EB}" type="datetime1">
              <a:rPr lang="fr-FR" smtClean="0"/>
              <a:t>19/09/2017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 cm preparation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65686" y="1086295"/>
            <a:ext cx="8338435" cy="391730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400"/>
              </a:spcAft>
              <a:buNone/>
            </a:pPr>
            <a:r>
              <a:rPr lang="en-GB" b="1" u="sng" kern="0" dirty="0" smtClean="0"/>
              <a:t>Offset levelling: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Extremely simple and local to each IP.</a:t>
            </a:r>
          </a:p>
          <a:p>
            <a:pPr>
              <a:spcAft>
                <a:spcPts val="400"/>
              </a:spcAft>
            </a:pPr>
            <a:r>
              <a:rPr lang="en-GB" sz="1600" kern="0" dirty="0"/>
              <a:t>O</a:t>
            </a:r>
            <a:r>
              <a:rPr lang="en-GB" sz="1600" kern="0" dirty="0" smtClean="0"/>
              <a:t>perational since run 1.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No (little) impact on collimators (TCT &amp; TCLs) due to smallness of orbit shifts. 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Baseline technique for ALICE and </a:t>
            </a:r>
            <a:r>
              <a:rPr lang="en-GB" sz="1600" kern="0" dirty="0" err="1" smtClean="0"/>
              <a:t>LHCb</a:t>
            </a:r>
            <a:r>
              <a:rPr lang="en-GB" sz="1600" kern="0" dirty="0" smtClean="0"/>
              <a:t>, driven by the experiments.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Possible future </a:t>
            </a:r>
            <a:r>
              <a:rPr lang="en-GB" sz="1600" b="1" u="sng" kern="0" dirty="0" smtClean="0"/>
              <a:t>improvement</a:t>
            </a:r>
            <a:r>
              <a:rPr lang="en-GB" sz="1600" kern="0" dirty="0" smtClean="0"/>
              <a:t>: </a:t>
            </a:r>
            <a:r>
              <a:rPr lang="en-GB" sz="1600" kern="0" dirty="0" smtClean="0">
                <a:solidFill>
                  <a:srgbClr val="0000FF"/>
                </a:solidFill>
              </a:rPr>
              <a:t>better integration with the orbit FB</a:t>
            </a:r>
            <a:r>
              <a:rPr lang="en-GB" sz="1600" kern="0" dirty="0" smtClean="0"/>
              <a:t>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Orbit reference update at each levelling step (take over work done for </a:t>
            </a:r>
            <a:r>
              <a:rPr lang="en-GB" sz="1400" kern="0" dirty="0" err="1" smtClean="0"/>
              <a:t>xing</a:t>
            </a:r>
            <a:r>
              <a:rPr lang="en-GB" sz="1400" kern="0" dirty="0" smtClean="0"/>
              <a:t> levelling), cohabitation with OFB mitigated for the moment by ‘gentle’ OFB correction configuration.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We have not observed problems of beam stability in the various fills where offset levelling was used between 2015-2017 with ATLAS and CMS.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Only a </a:t>
            </a:r>
            <a:r>
              <a:rPr lang="en-GB" sz="1400" kern="0" dirty="0" err="1" smtClean="0"/>
              <a:t>vdm</a:t>
            </a:r>
            <a:r>
              <a:rPr lang="en-GB" sz="1400" kern="0" dirty="0" smtClean="0"/>
              <a:t> fill for ALICE and </a:t>
            </a:r>
            <a:r>
              <a:rPr lang="en-GB" sz="1400" kern="0" dirty="0" err="1" smtClean="0"/>
              <a:t>LHCb</a:t>
            </a:r>
            <a:r>
              <a:rPr lang="en-GB" sz="1400" kern="0" dirty="0" smtClean="0"/>
              <a:t> gave some trouble in </a:t>
            </a:r>
            <a:r>
              <a:rPr lang="en-GB" sz="1400" kern="0" dirty="0" smtClean="0"/>
              <a:t>2017 – ‘positive’ effect on LRBB?</a:t>
            </a:r>
            <a:endParaRPr lang="en-GB" sz="1400" kern="0" dirty="0" smtClean="0"/>
          </a:p>
          <a:p>
            <a:pPr lvl="1">
              <a:spcAft>
                <a:spcPts val="400"/>
              </a:spcAft>
            </a:pPr>
            <a:r>
              <a:rPr lang="en-GB" sz="1400" kern="0" dirty="0"/>
              <a:t>W</a:t>
            </a:r>
            <a:r>
              <a:rPr lang="en-GB" sz="1400" kern="0" dirty="0" smtClean="0"/>
              <a:t>e </a:t>
            </a:r>
            <a:r>
              <a:rPr lang="en-GB" sz="1400" kern="0" dirty="0" smtClean="0"/>
              <a:t>should keep offset levelling as a serious candidate also for </a:t>
            </a:r>
            <a:r>
              <a:rPr lang="en-GB" sz="1400" kern="0" dirty="0" smtClean="0"/>
              <a:t>HL-LHC, partly in combination with beta* levelling.</a:t>
            </a:r>
            <a:endParaRPr lang="en-GB" sz="1400" kern="0" dirty="0" smtClean="0"/>
          </a:p>
          <a:p>
            <a:pPr marL="457200" lvl="1" indent="0">
              <a:spcAft>
                <a:spcPts val="400"/>
              </a:spcAft>
              <a:buNone/>
            </a:pPr>
            <a:endParaRPr lang="en-GB" sz="1400" kern="0" dirty="0" smtClean="0"/>
          </a:p>
        </p:txBody>
      </p:sp>
    </p:spTree>
    <p:extLst>
      <p:ext uri="{BB962C8B-B14F-4D97-AF65-F5344CB8AC3E}">
        <p14:creationId xmlns:p14="http://schemas.microsoft.com/office/powerpoint/2010/main" val="215592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Side effects of offset levelling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64465E-22D2-4D93-9D49-79657B6E9690}" type="datetime1">
              <a:rPr lang="en-US" smtClean="0"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7239" y="908050"/>
            <a:ext cx="8065051" cy="12782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1600" kern="0" dirty="0" smtClean="0">
                <a:latin typeface="+mn-lt"/>
              </a:rPr>
              <a:t>A side effect of not colliding head on is the increased sensitivity to beam separation fluctuations induced by ‘orbit noise’ </a:t>
            </a:r>
            <a:r>
              <a:rPr lang="en-GB" sz="1600" kern="0" dirty="0" smtClean="0">
                <a:latin typeface="+mn-lt"/>
                <a:sym typeface="Wingdings" panose="05000000000000000000" pitchFamily="2" charset="2"/>
              </a:rPr>
              <a:t> L fluctuations.</a:t>
            </a:r>
            <a:endParaRPr lang="en-GB" sz="1600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1600" kern="0" dirty="0" smtClean="0">
                <a:latin typeface="+mn-lt"/>
              </a:rPr>
              <a:t>Periodic noise is clearly visible on the ALICE and </a:t>
            </a:r>
            <a:r>
              <a:rPr lang="en-GB" sz="1600" kern="0" dirty="0" err="1" smtClean="0">
                <a:latin typeface="+mn-lt"/>
              </a:rPr>
              <a:t>LHCb</a:t>
            </a:r>
            <a:r>
              <a:rPr lang="en-GB" sz="1600" kern="0" dirty="0" smtClean="0">
                <a:latin typeface="+mn-lt"/>
              </a:rPr>
              <a:t> luminosity.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1400" i="1" kern="0" dirty="0" smtClean="0">
                <a:solidFill>
                  <a:srgbClr val="0000FF"/>
                </a:solidFill>
                <a:latin typeface="+mn-lt"/>
              </a:rPr>
              <a:t>Source not identified, but B2(H) is much more affected.</a:t>
            </a:r>
          </a:p>
        </p:txBody>
      </p:sp>
      <p:pic>
        <p:nvPicPr>
          <p:cNvPr id="7" name="Picture 6" descr="C:\Users\jwenning\AppData\Local\Temp\2016061318532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420" y="2619522"/>
            <a:ext cx="5502870" cy="39703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301695" y="2202997"/>
            <a:ext cx="3630434" cy="833049"/>
          </a:xfrm>
          <a:prstGeom prst="rect">
            <a:avLst/>
          </a:prstGeom>
          <a:solidFill>
            <a:schemeClr val="accent5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latin typeface="+mn-lt"/>
              </a:rPr>
              <a:t>Noise with period of ~15 s, duration </a:t>
            </a:r>
            <a:r>
              <a:rPr lang="en-GB" sz="1400" b="1" kern="0" dirty="0" smtClean="0">
                <a:latin typeface="+mn-lt"/>
              </a:rPr>
              <a:t>typically 15 </a:t>
            </a:r>
            <a:r>
              <a:rPr lang="en-GB" sz="1400" b="1" kern="0" dirty="0" smtClean="0">
                <a:latin typeface="+mn-lt"/>
              </a:rPr>
              <a:t>mins, appears every 4 </a:t>
            </a:r>
            <a:r>
              <a:rPr lang="en-GB" sz="1400" b="1" kern="0" dirty="0">
                <a:latin typeface="+mn-lt"/>
              </a:rPr>
              <a:t>h</a:t>
            </a:r>
            <a:r>
              <a:rPr lang="en-GB" sz="1400" b="1" kern="0" dirty="0" smtClean="0">
                <a:latin typeface="+mn-lt"/>
              </a:rPr>
              <a:t>ours.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latin typeface="+mn-lt"/>
              </a:rPr>
              <a:t>Amplitude ~ </a:t>
            </a:r>
            <a:r>
              <a:rPr lang="en-GB" sz="1400" b="1" kern="0" dirty="0" smtClean="0">
                <a:latin typeface="Symbol" panose="05050102010706020507" pitchFamily="18" charset="2"/>
              </a:rPr>
              <a:t>m</a:t>
            </a:r>
            <a:r>
              <a:rPr lang="en-GB" sz="1400" b="1" kern="0" dirty="0" smtClean="0">
                <a:latin typeface="+mn-lt"/>
              </a:rPr>
              <a:t>m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6914705" y="3036046"/>
            <a:ext cx="202207" cy="7035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423357" y="4273910"/>
            <a:ext cx="5314506" cy="195029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88767" y="3079022"/>
            <a:ext cx="2795706" cy="833049"/>
          </a:xfrm>
          <a:prstGeom prst="rect">
            <a:avLst/>
          </a:prstGeom>
          <a:solidFill>
            <a:schemeClr val="accent5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latin typeface="+mn-lt"/>
              </a:rPr>
              <a:t>Spikes with period 6.25 mins, ~ permanent ?</a:t>
            </a:r>
            <a:endParaRPr lang="en-GB" sz="1400" b="1" kern="0" dirty="0">
              <a:latin typeface="+mn-lt"/>
            </a:endParaRP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latin typeface="+mn-lt"/>
              </a:rPr>
              <a:t>Amplitude ~ few </a:t>
            </a:r>
            <a:r>
              <a:rPr lang="en-GB" sz="1400" b="1" kern="0" dirty="0" smtClean="0">
                <a:latin typeface="Symbol" panose="05050102010706020507" pitchFamily="18" charset="2"/>
              </a:rPr>
              <a:t>m</a:t>
            </a:r>
            <a:r>
              <a:rPr lang="en-GB" sz="1400" b="1" kern="0" dirty="0" smtClean="0">
                <a:latin typeface="+mn-lt"/>
              </a:rPr>
              <a:t>m</a:t>
            </a:r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 bwMode="auto">
          <a:xfrm>
            <a:off x="2186620" y="3912071"/>
            <a:ext cx="157891" cy="7965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>
            <a:stCxn id="16" idx="2"/>
          </p:cNvCxnSpPr>
          <p:nvPr/>
        </p:nvCxnSpPr>
        <p:spPr bwMode="auto">
          <a:xfrm flipH="1">
            <a:off x="2093998" y="3912071"/>
            <a:ext cx="92622" cy="7965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>
            <a:stCxn id="16" idx="2"/>
          </p:cNvCxnSpPr>
          <p:nvPr/>
        </p:nvCxnSpPr>
        <p:spPr bwMode="auto">
          <a:xfrm flipH="1">
            <a:off x="1922056" y="3912071"/>
            <a:ext cx="264564" cy="6330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stCxn id="16" idx="2"/>
          </p:cNvCxnSpPr>
          <p:nvPr/>
        </p:nvCxnSpPr>
        <p:spPr bwMode="auto">
          <a:xfrm flipH="1">
            <a:off x="1639884" y="3912071"/>
            <a:ext cx="546736" cy="7760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77378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levelling techniques: </a:t>
            </a:r>
            <a:r>
              <a:rPr lang="en-GB" dirty="0" err="1" smtClean="0"/>
              <a:t>xing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4C925-DDDB-4B72-8D98-9B24485E28EB}" type="datetime1">
              <a:rPr lang="fr-FR" smtClean="0"/>
              <a:t>19/09/2017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 cm preparation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577880" y="1000762"/>
            <a:ext cx="8338435" cy="381081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400"/>
              </a:spcAft>
              <a:buNone/>
            </a:pPr>
            <a:r>
              <a:rPr lang="en-GB" b="1" u="sng" kern="0" dirty="0" smtClean="0"/>
              <a:t>Crossing angle anti-levelling:</a:t>
            </a:r>
          </a:p>
          <a:p>
            <a:pPr>
              <a:spcAft>
                <a:spcPts val="400"/>
              </a:spcAft>
            </a:pPr>
            <a:r>
              <a:rPr lang="en-GB" sz="1600" kern="0" dirty="0"/>
              <a:t>L</a:t>
            </a:r>
            <a:r>
              <a:rPr lang="en-GB" sz="1600" kern="0" dirty="0" smtClean="0"/>
              <a:t>ocal to each IP, limited in range due to aperture (+ trims) and LRBB (- trims)</a:t>
            </a:r>
          </a:p>
          <a:p>
            <a:pPr>
              <a:spcAft>
                <a:spcPts val="400"/>
              </a:spcAft>
            </a:pPr>
            <a:r>
              <a:rPr lang="en-GB" sz="1600" kern="0" dirty="0"/>
              <a:t>O</a:t>
            </a:r>
            <a:r>
              <a:rPr lang="en-GB" sz="1600" kern="0" dirty="0" smtClean="0"/>
              <a:t>perational since June 2017.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Due to the larger bumps and impact of non-closures, </a:t>
            </a:r>
            <a:r>
              <a:rPr lang="en-GB" sz="1600" kern="0" dirty="0" smtClean="0"/>
              <a:t>operation and synchronization with the orbit </a:t>
            </a:r>
            <a:r>
              <a:rPr lang="en-GB" sz="1600" kern="0" dirty="0" smtClean="0"/>
              <a:t>FB is mandatory, collimator centre shifts are also integrated.</a:t>
            </a:r>
          </a:p>
          <a:p>
            <a:pPr>
              <a:spcAft>
                <a:spcPts val="400"/>
              </a:spcAft>
            </a:pPr>
            <a:r>
              <a:rPr lang="en-GB" sz="1600" kern="0" dirty="0"/>
              <a:t>I</a:t>
            </a:r>
            <a:r>
              <a:rPr lang="en-GB" sz="1600" kern="0" dirty="0" smtClean="0"/>
              <a:t>mplemented in a simple ‘trim’ format through the luminosity client/server software.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Possible future </a:t>
            </a:r>
            <a:r>
              <a:rPr lang="en-GB" sz="1600" b="1" u="sng" kern="0" dirty="0" smtClean="0"/>
              <a:t>improvements</a:t>
            </a:r>
            <a:r>
              <a:rPr lang="en-GB" sz="1600" kern="0" dirty="0" smtClean="0"/>
              <a:t>: </a:t>
            </a:r>
            <a:r>
              <a:rPr lang="en-GB" sz="1600" kern="0" dirty="0" smtClean="0">
                <a:solidFill>
                  <a:srgbClr val="0000FF"/>
                </a:solidFill>
              </a:rPr>
              <a:t>automated steps, trim speed and collimation</a:t>
            </a:r>
            <a:r>
              <a:rPr lang="en-GB" sz="1600" kern="0" dirty="0" smtClean="0"/>
              <a:t>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Steps could be finer and linked to bunch intensity (currently not possible due to CTPPS).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Slow trim preparation (orbit FB reference and OFB data synchronization) could be improved.</a:t>
            </a:r>
          </a:p>
          <a:p>
            <a:pPr lvl="1">
              <a:spcAft>
                <a:spcPts val="400"/>
              </a:spcAft>
            </a:pPr>
            <a:r>
              <a:rPr lang="en-GB" sz="1400" kern="0" dirty="0"/>
              <a:t>U</a:t>
            </a:r>
            <a:r>
              <a:rPr lang="en-GB" sz="1400" kern="0" dirty="0" smtClean="0"/>
              <a:t>pdate of collimator interlock limits.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This is </a:t>
            </a:r>
            <a:r>
              <a:rPr lang="en-GB" sz="1600" kern="0" dirty="0" smtClean="0"/>
              <a:t>not </a:t>
            </a:r>
            <a:r>
              <a:rPr lang="en-GB" sz="1600" kern="0" dirty="0" smtClean="0"/>
              <a:t>an all-round levelling </a:t>
            </a:r>
            <a:r>
              <a:rPr lang="en-GB" sz="1600" kern="0" dirty="0" smtClean="0"/>
              <a:t>method, but rather an end of fill improvement.</a:t>
            </a:r>
            <a:endParaRPr lang="en-GB" sz="1600" kern="0" dirty="0" smtClean="0"/>
          </a:p>
          <a:p>
            <a:pPr lvl="1">
              <a:spcAft>
                <a:spcPts val="400"/>
              </a:spcAft>
            </a:pPr>
            <a:endParaRPr lang="en-GB" sz="1400" kern="0" dirty="0" smtClean="0"/>
          </a:p>
        </p:txBody>
      </p:sp>
    </p:spTree>
    <p:extLst>
      <p:ext uri="{BB962C8B-B14F-4D97-AF65-F5344CB8AC3E}">
        <p14:creationId xmlns:p14="http://schemas.microsoft.com/office/powerpoint/2010/main" val="104578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Crossing levelling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4C925-DDDB-4B72-8D98-9B24485E28EB}" type="datetime1">
              <a:rPr lang="fr-FR" smtClean="0"/>
              <a:t>19/09/2017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 cm preparation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510170" y="886320"/>
            <a:ext cx="8287270" cy="169335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00"/>
              </a:spcAft>
            </a:pPr>
            <a:r>
              <a:rPr lang="en-GB" kern="0" dirty="0"/>
              <a:t>A</a:t>
            </a:r>
            <a:r>
              <a:rPr lang="en-GB" kern="0" dirty="0" smtClean="0"/>
              <a:t>fter </a:t>
            </a:r>
            <a:r>
              <a:rPr lang="en-GB" kern="0" dirty="0"/>
              <a:t>each crossing levelling </a:t>
            </a:r>
            <a:r>
              <a:rPr lang="en-GB" kern="0" dirty="0" smtClean="0"/>
              <a:t>step:</a:t>
            </a:r>
          </a:p>
          <a:p>
            <a:pPr lvl="1">
              <a:spcAft>
                <a:spcPts val="400"/>
              </a:spcAft>
            </a:pPr>
            <a:r>
              <a:rPr lang="en-GB" kern="0" dirty="0" smtClean="0"/>
              <a:t> </a:t>
            </a:r>
            <a:r>
              <a:rPr lang="en-GB" kern="0" dirty="0"/>
              <a:t>the luminosity is optimized (imperfection of orbit tracking</a:t>
            </a:r>
            <a:r>
              <a:rPr lang="en-GB" kern="0" dirty="0" smtClean="0"/>
              <a:t>),</a:t>
            </a:r>
          </a:p>
          <a:p>
            <a:pPr lvl="2">
              <a:spcAft>
                <a:spcPts val="400"/>
              </a:spcAft>
            </a:pPr>
            <a:r>
              <a:rPr lang="en-GB" kern="0" dirty="0" smtClean="0"/>
              <a:t>This would also apply to future beta* levelling.</a:t>
            </a:r>
          </a:p>
          <a:p>
            <a:pPr lvl="1">
              <a:spcAft>
                <a:spcPts val="400"/>
              </a:spcAft>
            </a:pPr>
            <a:r>
              <a:rPr lang="en-GB" kern="0" dirty="0" smtClean="0"/>
              <a:t> </a:t>
            </a:r>
            <a:r>
              <a:rPr lang="en-GB" kern="0" dirty="0"/>
              <a:t>the tunes are re-adjusted </a:t>
            </a:r>
            <a:r>
              <a:rPr lang="en-GB" kern="0" dirty="0" smtClean="0"/>
              <a:t>- could </a:t>
            </a:r>
            <a:r>
              <a:rPr lang="en-GB" kern="0" dirty="0"/>
              <a:t>be automated if it would be </a:t>
            </a:r>
            <a:r>
              <a:rPr lang="en-GB" kern="0" dirty="0" smtClean="0"/>
              <a:t>fully reproducible</a:t>
            </a:r>
            <a:r>
              <a:rPr lang="en-GB" kern="0" dirty="0" smtClean="0"/>
              <a:t>.</a:t>
            </a:r>
          </a:p>
          <a:p>
            <a:pPr lvl="2">
              <a:spcAft>
                <a:spcPts val="400"/>
              </a:spcAft>
            </a:pPr>
            <a:r>
              <a:rPr lang="en-GB" kern="0" dirty="0" smtClean="0"/>
              <a:t>Automatic tune re-adjustment poses however the question of where to store the trims.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790" y="2659222"/>
            <a:ext cx="4676972" cy="37415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9762" y="4794647"/>
            <a:ext cx="184785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2000" b="1" dirty="0" smtClean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Fill 5872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CH" sz="1400" b="1" dirty="0" smtClean="0">
                <a:solidFill>
                  <a:srgbClr val="0055A0"/>
                </a:solidFill>
                <a:latin typeface="Arial"/>
              </a:rPr>
              <a:t>ATLAS Luminosity</a:t>
            </a:r>
            <a:endParaRPr lang="en-GB" sz="1400" b="1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40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Levelling complexity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4C925-DDDB-4B72-8D98-9B24485E28EB}" type="datetime1">
              <a:rPr lang="fr-FR" smtClean="0"/>
              <a:t>19/09/2017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 cm preparation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616285" y="932675"/>
            <a:ext cx="7375349" cy="511758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00"/>
              </a:spcAft>
            </a:pPr>
            <a:r>
              <a:rPr lang="en-GB" sz="1600" kern="0" dirty="0" smtClean="0"/>
              <a:t>Offset levelling: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Local orbit bump with </a:t>
            </a:r>
            <a:r>
              <a:rPr lang="en-GB" sz="1400" b="1" kern="0" dirty="0" smtClean="0">
                <a:solidFill>
                  <a:srgbClr val="0000FF"/>
                </a:solidFill>
              </a:rPr>
              <a:t>simple trim</a:t>
            </a:r>
            <a:r>
              <a:rPr lang="en-GB" sz="1400" kern="0" dirty="0" smtClean="0"/>
              <a:t>.</a:t>
            </a:r>
          </a:p>
          <a:p>
            <a:pPr>
              <a:spcAft>
                <a:spcPts val="400"/>
              </a:spcAft>
            </a:pPr>
            <a:r>
              <a:rPr lang="en-GB" sz="1600" kern="0" dirty="0" smtClean="0"/>
              <a:t>Crossing angle levelling: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Local orbit bump with </a:t>
            </a:r>
            <a:r>
              <a:rPr lang="en-GB" sz="1400" b="1" kern="0" dirty="0" smtClean="0">
                <a:solidFill>
                  <a:srgbClr val="D60093"/>
                </a:solidFill>
              </a:rPr>
              <a:t>complex trim</a:t>
            </a:r>
            <a:r>
              <a:rPr lang="en-GB" sz="1400" kern="0" dirty="0" smtClean="0"/>
              <a:t>:</a:t>
            </a:r>
          </a:p>
          <a:p>
            <a:pPr lvl="2">
              <a:spcAft>
                <a:spcPts val="400"/>
              </a:spcAft>
            </a:pPr>
            <a:r>
              <a:rPr lang="en-GB" sz="1200" kern="0" dirty="0" smtClean="0"/>
              <a:t>Orbit bump, orbit FB reference, collimator shifts.</a:t>
            </a:r>
          </a:p>
          <a:p>
            <a:pPr lvl="2">
              <a:spcAft>
                <a:spcPts val="400"/>
              </a:spcAft>
            </a:pPr>
            <a:r>
              <a:rPr lang="en-GB" sz="1200" kern="0" dirty="0" smtClean="0"/>
              <a:t>Synchronized action of bump, orbit FB and collimators.</a:t>
            </a:r>
          </a:p>
          <a:p>
            <a:pPr>
              <a:spcAft>
                <a:spcPts val="400"/>
              </a:spcAft>
            </a:pPr>
            <a:r>
              <a:rPr lang="en-US" sz="1600" kern="0" dirty="0">
                <a:latin typeface="Symbol" panose="05050102010706020507" pitchFamily="18" charset="2"/>
              </a:rPr>
              <a:t>b</a:t>
            </a:r>
            <a:r>
              <a:rPr lang="en-US" sz="1600" kern="0" dirty="0"/>
              <a:t>*</a:t>
            </a:r>
            <a:r>
              <a:rPr lang="en-GB" sz="1600" kern="0" dirty="0" smtClean="0"/>
              <a:t> </a:t>
            </a:r>
            <a:r>
              <a:rPr lang="en-GB" sz="1600" kern="0" dirty="0" smtClean="0"/>
              <a:t>levelling: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Local or global optics change – </a:t>
            </a:r>
            <a:r>
              <a:rPr lang="en-GB" sz="1400" b="1" kern="0" dirty="0" smtClean="0">
                <a:solidFill>
                  <a:srgbClr val="FF0000"/>
                </a:solidFill>
              </a:rPr>
              <a:t>complexity of a ramp or a squeeze step</a:t>
            </a:r>
            <a:r>
              <a:rPr lang="en-GB" sz="1400" kern="0" dirty="0" smtClean="0"/>
              <a:t>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This technique involves </a:t>
            </a:r>
            <a:r>
              <a:rPr lang="en-GB" sz="1400" kern="0" dirty="0" smtClean="0"/>
              <a:t>close to all systems / settings:</a:t>
            </a:r>
          </a:p>
          <a:p>
            <a:pPr lvl="2">
              <a:spcAft>
                <a:spcPts val="400"/>
              </a:spcAft>
            </a:pPr>
            <a:r>
              <a:rPr lang="en-GB" sz="1200" kern="0" dirty="0" smtClean="0"/>
              <a:t>Bumps at IP (shape and value), orbit corrections, </a:t>
            </a:r>
          </a:p>
          <a:p>
            <a:pPr lvl="2">
              <a:spcAft>
                <a:spcPts val="400"/>
              </a:spcAft>
            </a:pPr>
            <a:r>
              <a:rPr lang="en-GB" sz="1200" kern="0" dirty="0"/>
              <a:t>O</a:t>
            </a:r>
            <a:r>
              <a:rPr lang="en-GB" sz="1200" kern="0" dirty="0" smtClean="0"/>
              <a:t>ptics corrections, </a:t>
            </a:r>
          </a:p>
          <a:p>
            <a:pPr lvl="2">
              <a:spcAft>
                <a:spcPts val="400"/>
              </a:spcAft>
            </a:pPr>
            <a:r>
              <a:rPr lang="en-GB" sz="1200" kern="0" dirty="0" smtClean="0"/>
              <a:t>Q, Q’ and coupling trims,</a:t>
            </a:r>
          </a:p>
          <a:p>
            <a:pPr lvl="2">
              <a:spcAft>
                <a:spcPts val="400"/>
              </a:spcAft>
            </a:pPr>
            <a:r>
              <a:rPr lang="en-GB" sz="1200" kern="0" dirty="0" smtClean="0"/>
              <a:t>Collimators,</a:t>
            </a:r>
          </a:p>
          <a:p>
            <a:pPr lvl="2">
              <a:spcAft>
                <a:spcPts val="400"/>
              </a:spcAft>
            </a:pPr>
            <a:r>
              <a:rPr lang="en-GB" sz="1200" kern="0" dirty="0" smtClean="0"/>
              <a:t>Beam feedbacks </a:t>
            </a:r>
            <a:r>
              <a:rPr lang="en-GB" sz="1200" kern="0" dirty="0" smtClean="0"/>
              <a:t>– orbit</a:t>
            </a:r>
            <a:r>
              <a:rPr lang="en-GB" sz="1200" kern="0" dirty="0" smtClean="0"/>
              <a:t>,</a:t>
            </a:r>
          </a:p>
          <a:p>
            <a:pPr lvl="2">
              <a:spcAft>
                <a:spcPts val="400"/>
              </a:spcAft>
            </a:pPr>
            <a:r>
              <a:rPr lang="en-GB" sz="1200" kern="0" dirty="0" smtClean="0"/>
              <a:t>Internal update of LSA DB (optics </a:t>
            </a:r>
            <a:r>
              <a:rPr lang="en-GB" sz="1200" kern="0" dirty="0" err="1" smtClean="0"/>
              <a:t>etc</a:t>
            </a:r>
            <a:r>
              <a:rPr lang="en-GB" sz="1200" kern="0" dirty="0" smtClean="0"/>
              <a:t>).</a:t>
            </a:r>
          </a:p>
          <a:p>
            <a:pPr lvl="2">
              <a:spcAft>
                <a:spcPts val="400"/>
              </a:spcAft>
            </a:pPr>
            <a:r>
              <a:rPr lang="en-GB" sz="1200" kern="0" dirty="0" smtClean="0"/>
              <a:t>….</a:t>
            </a:r>
          </a:p>
          <a:p>
            <a:pPr lvl="1">
              <a:spcAft>
                <a:spcPts val="400"/>
              </a:spcAft>
            </a:pPr>
            <a:r>
              <a:rPr lang="en-GB" sz="1400" kern="0" dirty="0" smtClean="0"/>
              <a:t>And the beams should remain ~ in place at the IPs.</a:t>
            </a:r>
          </a:p>
          <a:p>
            <a:pPr lvl="2">
              <a:spcAft>
                <a:spcPts val="400"/>
              </a:spcAft>
            </a:pPr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184576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Optics handling in LSA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02BFA4-F27D-4211-BE22-A5FEB4BB0C6E}" type="datetime1">
              <a:rPr lang="en-US" smtClean="0"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4037" y="923178"/>
            <a:ext cx="8261625" cy="17030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During the squeeze we transit from one </a:t>
            </a:r>
            <a:r>
              <a:rPr lang="en-US" sz="1600" u="sng" kern="0" dirty="0" smtClean="0">
                <a:latin typeface="+mn-lt"/>
              </a:rPr>
              <a:t>matched optics</a:t>
            </a:r>
            <a:r>
              <a:rPr lang="en-US" sz="1600" kern="0" dirty="0" smtClean="0">
                <a:latin typeface="+mn-lt"/>
              </a:rPr>
              <a:t> (matched point) to the next. Each optics corresponds to a </a:t>
            </a:r>
            <a:r>
              <a:rPr lang="en-US" sz="1600" kern="0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* </a:t>
            </a:r>
            <a:r>
              <a:rPr lang="en-US" sz="1600" kern="0" dirty="0" smtClean="0">
                <a:latin typeface="+mn-lt"/>
              </a:rPr>
              <a:t>combination of the 4 IRs. 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Between 2 points the settings are </a:t>
            </a:r>
            <a:r>
              <a:rPr lang="en-US" sz="1600" u="sng" kern="0" dirty="0" smtClean="0">
                <a:latin typeface="+mn-lt"/>
              </a:rPr>
              <a:t>interpolated</a:t>
            </a:r>
            <a:r>
              <a:rPr lang="en-US" sz="1600" kern="0" dirty="0" smtClean="0">
                <a:latin typeface="+mn-lt"/>
              </a:rPr>
              <a:t> and follow a parabolic-linear-parabolic change to be able to stop at both end points (</a:t>
            </a:r>
            <a:r>
              <a:rPr lang="en-US" sz="1600" kern="0" dirty="0" err="1" smtClean="0">
                <a:latin typeface="+mn-lt"/>
              </a:rPr>
              <a:t>dI</a:t>
            </a:r>
            <a:r>
              <a:rPr lang="en-US" sz="1600" kern="0" dirty="0" smtClean="0">
                <a:latin typeface="+mn-lt"/>
              </a:rPr>
              <a:t>/</a:t>
            </a:r>
            <a:r>
              <a:rPr lang="en-US" sz="1600" kern="0" dirty="0" err="1" smtClean="0">
                <a:latin typeface="+mn-lt"/>
              </a:rPr>
              <a:t>dt</a:t>
            </a:r>
            <a:r>
              <a:rPr lang="en-US" sz="1600" kern="0" dirty="0" smtClean="0">
                <a:latin typeface="+mn-lt"/>
              </a:rPr>
              <a:t> = 0).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1400" kern="0" dirty="0" smtClean="0">
                <a:latin typeface="+mn-lt"/>
              </a:rPr>
              <a:t>The duration and parameters each segment are determined by LSA from the circuit parameters (ramp &amp; acceleration rates).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128" y="4283492"/>
            <a:ext cx="4924050" cy="22433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572" y="3263751"/>
            <a:ext cx="4974116" cy="24043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22055" y="4465935"/>
            <a:ext cx="14398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i="1" kern="0" dirty="0">
                <a:latin typeface="Symbol" panose="05050102010706020507" pitchFamily="18" charset="2"/>
              </a:rPr>
              <a:t>b</a:t>
            </a:r>
            <a:r>
              <a:rPr lang="en-GB" i="1" kern="0" dirty="0" smtClean="0">
                <a:latin typeface="+mn-lt"/>
              </a:rPr>
              <a:t>* in 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14438" y="3263025"/>
            <a:ext cx="223122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j-lt"/>
              </a:rPr>
              <a:t>Gradient of one IR1 quadrupole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3932" y="3693911"/>
            <a:ext cx="197522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u="sng" kern="0" dirty="0" smtClean="0">
                <a:latin typeface="+mn-lt"/>
              </a:rPr>
              <a:t>2016 IR1 &amp; IR5 </a:t>
            </a:r>
            <a:r>
              <a:rPr lang="en-GB" sz="1400" u="sng" kern="0" dirty="0" smtClean="0">
                <a:latin typeface="Symbol" panose="05050102010706020507" pitchFamily="18" charset="2"/>
              </a:rPr>
              <a:t>b</a:t>
            </a:r>
            <a:r>
              <a:rPr lang="en-GB" sz="1400" u="sng" kern="0" dirty="0" smtClean="0">
                <a:latin typeface="+mn-lt"/>
              </a:rPr>
              <a:t>* [m]:</a:t>
            </a:r>
          </a:p>
        </p:txBody>
      </p:sp>
    </p:spTree>
    <p:extLst>
      <p:ext uri="{BB962C8B-B14F-4D97-AF65-F5344CB8AC3E}">
        <p14:creationId xmlns:p14="http://schemas.microsoft.com/office/powerpoint/2010/main" val="328649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/>
          <p:nvPr/>
        </p:nvPicPr>
        <p:blipFill>
          <a:blip r:embed="rId2"/>
          <a:stretch>
            <a:fillRect/>
          </a:stretch>
        </p:blipFill>
        <p:spPr>
          <a:xfrm>
            <a:off x="4862693" y="2969379"/>
            <a:ext cx="4007677" cy="2455442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523041" y="3044274"/>
            <a:ext cx="3950670" cy="1999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Optics handling in LSA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915E27-0ACE-4669-93F1-14A3DB19E7EA}" type="datetime1">
              <a:rPr lang="en-US" smtClean="0"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Levelling towards operation @ HL-WP2 -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7647" y="936156"/>
            <a:ext cx="8261625" cy="12413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By construction transient optics errors (tune, chromaticity, </a:t>
            </a:r>
            <a:r>
              <a:rPr lang="en-US" sz="1600" kern="0" dirty="0" smtClean="0">
                <a:latin typeface="+mn-lt"/>
              </a:rPr>
              <a:t>beta-beating, orbit) </a:t>
            </a:r>
            <a:r>
              <a:rPr lang="en-US" sz="1600" kern="0" dirty="0" smtClean="0">
                <a:latin typeface="+mn-lt"/>
              </a:rPr>
              <a:t>appear between two matched optics points.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1400" kern="0" dirty="0" smtClean="0">
                <a:latin typeface="+mn-lt"/>
              </a:rPr>
              <a:t>Transients can be observed on losses. The tune transients are corrected by feed-forward.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The density of </a:t>
            </a:r>
            <a:r>
              <a:rPr lang="en-US" sz="1600" kern="0" dirty="0" smtClean="0">
                <a:latin typeface="Symbol" panose="05050102010706020507" pitchFamily="18" charset="2"/>
              </a:rPr>
              <a:t>b</a:t>
            </a:r>
            <a:r>
              <a:rPr lang="en-US" sz="1600" kern="0" dirty="0" smtClean="0">
                <a:latin typeface="+mn-lt"/>
              </a:rPr>
              <a:t>* matched points is chosen to keep the transients reasonable.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1639" y="2598503"/>
            <a:ext cx="525015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solidFill>
                  <a:srgbClr val="D60093"/>
                </a:solidFill>
                <a:latin typeface="+mn-lt"/>
              </a:rPr>
              <a:t>Transient beta-beating for the 2017 squeeze 11m-33cm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1639" y="5225534"/>
            <a:ext cx="3990195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i="1" kern="0" dirty="0" smtClean="0">
                <a:solidFill>
                  <a:srgbClr val="D60093"/>
                </a:solidFill>
                <a:latin typeface="+mn-lt"/>
              </a:rPr>
              <a:t>At small </a:t>
            </a:r>
            <a:r>
              <a:rPr lang="en-GB" i="1" kern="0" dirty="0" smtClean="0">
                <a:solidFill>
                  <a:srgbClr val="D60093"/>
                </a:solidFill>
                <a:latin typeface="Symbol" panose="05050102010706020507" pitchFamily="18" charset="2"/>
              </a:rPr>
              <a:t>b</a:t>
            </a:r>
            <a:r>
              <a:rPr lang="en-GB" i="1" kern="0" dirty="0" smtClean="0">
                <a:solidFill>
                  <a:srgbClr val="D60093"/>
                </a:solidFill>
                <a:latin typeface="+mn-lt"/>
              </a:rPr>
              <a:t>* the transient error is </a:t>
            </a:r>
            <a:r>
              <a:rPr lang="en-GB" i="1" kern="0" dirty="0" smtClean="0">
                <a:solidFill>
                  <a:srgbClr val="D60093"/>
                </a:solidFill>
                <a:latin typeface="+mn-lt"/>
                <a:sym typeface="Symbol" panose="05050102010706020507" pitchFamily="18" charset="2"/>
              </a:rPr>
              <a:t>~</a:t>
            </a:r>
            <a:r>
              <a:rPr lang="en-GB" i="1" kern="0" dirty="0" smtClean="0">
                <a:solidFill>
                  <a:srgbClr val="D60093"/>
                </a:solidFill>
                <a:latin typeface="+mn-lt"/>
              </a:rPr>
              <a:t>1%.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70164" y="3083538"/>
            <a:ext cx="2303836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Horizontal beta-beating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72166" y="2983083"/>
            <a:ext cx="1324402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Vertical tune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03724" y="5694895"/>
            <a:ext cx="1517454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Artefact due to the telescope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4264761" y="4197101"/>
            <a:ext cx="445811" cy="1497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8100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24683</TotalTime>
  <Words>2031</Words>
  <Application>Microsoft Office PowerPoint</Application>
  <PresentationFormat>On-screen Show (4:3)</PresentationFormat>
  <Paragraphs>202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ＭＳ Ｐゴシック</vt:lpstr>
      <vt:lpstr>Arial</vt:lpstr>
      <vt:lpstr>Calibri</vt:lpstr>
      <vt:lpstr>Cambria</vt:lpstr>
      <vt:lpstr>Comic Sans MS</vt:lpstr>
      <vt:lpstr>Constantia</vt:lpstr>
      <vt:lpstr>Courier New</vt:lpstr>
      <vt:lpstr>Helvetica</vt:lpstr>
      <vt:lpstr>Lucida Calligraphy</vt:lpstr>
      <vt:lpstr>Symbol</vt:lpstr>
      <vt:lpstr>Wingdings</vt:lpstr>
      <vt:lpstr>Theme1</vt:lpstr>
      <vt:lpstr>Default Design</vt:lpstr>
      <vt:lpstr>PowerPoint Presentation</vt:lpstr>
      <vt:lpstr>Levelling options</vt:lpstr>
      <vt:lpstr>Existing levelling techniques: offset</vt:lpstr>
      <vt:lpstr>Side effects of offset levelling</vt:lpstr>
      <vt:lpstr>Existing levelling techniques: xing </vt:lpstr>
      <vt:lpstr>Crossing levelling</vt:lpstr>
      <vt:lpstr>Levelling complexity</vt:lpstr>
      <vt:lpstr>Optics handling in LSA</vt:lpstr>
      <vt:lpstr>Optics handling in LSA</vt:lpstr>
      <vt:lpstr>Beta* In practice</vt:lpstr>
      <vt:lpstr>Beta* levelling MDs - past</vt:lpstr>
      <vt:lpstr>Beta* levelling MD</vt:lpstr>
      <vt:lpstr>Beta* levelling MD</vt:lpstr>
      <vt:lpstr>Next steps – twisting LSA a bit</vt:lpstr>
      <vt:lpstr>Twisting test</vt:lpstr>
      <vt:lpstr>Outlook</vt:lpstr>
      <vt:lpstr>PowerPoint Presentation</vt:lpstr>
      <vt:lpstr>Separation versus crossing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5647</cp:revision>
  <cp:lastPrinted>1601-01-01T00:00:00Z</cp:lastPrinted>
  <dcterms:created xsi:type="dcterms:W3CDTF">1601-01-01T00:00:00Z</dcterms:created>
  <dcterms:modified xsi:type="dcterms:W3CDTF">2017-09-19T07:27:33Z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