
<file path=[Content_Types].xml><?xml version="1.0" encoding="utf-8"?>
<Types xmlns="http://schemas.openxmlformats.org/package/2006/content-types">
  <Override PartName="/ppt/slides/slide18.xml" ContentType="application/vnd.openxmlformats-officedocument.presentationml.slide+xml"/>
  <Override PartName="/ppt/slideLayouts/slideLayout15.xml" ContentType="application/vnd.openxmlformats-officedocument.presentationml.slideLayout+xml"/>
  <Override PartName="/ppt/slides/slide9.xml" ContentType="application/vnd.openxmlformats-officedocument.presentationml.slide+xml"/>
  <Default Extension="emf" ContentType="image/x-emf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Default Extension="rels" ContentType="application/vnd.openxmlformats-package.relationships+xml"/>
  <Default Extension="jpeg" ContentType="image/jpeg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6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22.xml" ContentType="application/vnd.openxmlformats-officedocument.presentationml.slide+xml"/>
  <Override PartName="/ppt/slides/slide30.xml" ContentType="application/vnd.openxmlformats-officedocument.presentationml.slide+xml"/>
  <Default Extension="xml" ContentType="application/xml"/>
  <Override PartName="/ppt/slides/slide19.xml" ContentType="application/vnd.openxmlformats-officedocument.presentationml.slide+xml"/>
  <Override PartName="/ppt/tableStyles.xml" ContentType="application/vnd.openxmlformats-officedocument.presentationml.tableStyles+xml"/>
  <Override PartName="/ppt/slides/slide15.xml" ContentType="application/vnd.openxmlformats-officedocument.presentationml.slide+xml"/>
  <Override PartName="/ppt/slideLayouts/slideLayout12.xml" ContentType="application/vnd.openxmlformats-officedocument.presentationml.slideLayout+xml"/>
  <Override PartName="/ppt/slides/slide6.xml" ContentType="application/vnd.openxmlformats-officedocument.presentationml.slide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7.xml" ContentType="application/vnd.openxmlformats-officedocument.presentationml.slide+xml"/>
  <Override PartName="/ppt/slides/slide2.xml" ContentType="application/vnd.openxmlformats-officedocument.presentationml.slide+xml"/>
  <Override PartName="/ppt/theme/theme3.xml" ContentType="application/vnd.openxmlformats-officedocument.theme+xml"/>
  <Override PartName="/ppt/slideLayouts/slideLayout2.xml" ContentType="application/vnd.openxmlformats-officedocument.presentationml.slideLayout+xml"/>
  <Default Extension="png" ContentType="image/png"/>
  <Override PartName="/ppt/slides/slide23.xml" ContentType="application/vnd.openxmlformats-officedocument.presentationml.slide+xml"/>
  <Default Extension="pdf" ContentType="application/pdf"/>
  <Override PartName="/ppt/slides/slide16.xml" ContentType="application/vnd.openxmlformats-officedocument.presentationml.slide+xml"/>
  <Override PartName="/ppt/slideLayouts/slideLayout13.xml" ContentType="application/vnd.openxmlformats-officedocument.presentationml.slideLayout+xml"/>
  <Override PartName="/ppt/slides/slide7.xml" ContentType="application/vnd.openxmlformats-officedocument.presentationml.slide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28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4.xml" ContentType="application/vnd.openxmlformats-officedocument.presentationml.slide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slideLayouts/slideLayout14.xml" ContentType="application/vnd.openxmlformats-officedocument.presentationml.slideLayout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slides/slide29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5.xml" ContentType="application/vnd.openxmlformats-officedocument.presentationml.slide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s/slide2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SpecialPlsOnTitleSld="0" saveSubsetFonts="1" autoCompressPictures="0">
  <p:sldMasterIdLst>
    <p:sldMasterId r:id="rId1"/>
  </p:sldMasterIdLst>
  <p:notesMasterIdLst>
    <p:notesMasterId r:id="rId32"/>
  </p:notesMasterIdLst>
  <p:handoutMasterIdLst>
    <p:handoutMasterId r:id="rId33"/>
  </p:handoutMasterIdLst>
  <p:sldIdLst>
    <p:sldId id="256" r:id="rId2"/>
    <p:sldId id="412" r:id="rId3"/>
    <p:sldId id="326" r:id="rId4"/>
    <p:sldId id="411" r:id="rId5"/>
    <p:sldId id="291" r:id="rId6"/>
    <p:sldId id="413" r:id="rId7"/>
    <p:sldId id="414" r:id="rId8"/>
    <p:sldId id="415" r:id="rId9"/>
    <p:sldId id="416" r:id="rId10"/>
    <p:sldId id="417" r:id="rId11"/>
    <p:sldId id="419" r:id="rId12"/>
    <p:sldId id="420" r:id="rId13"/>
    <p:sldId id="421" r:id="rId14"/>
    <p:sldId id="418" r:id="rId15"/>
    <p:sldId id="423" r:id="rId16"/>
    <p:sldId id="424" r:id="rId17"/>
    <p:sldId id="425" r:id="rId18"/>
    <p:sldId id="426" r:id="rId19"/>
    <p:sldId id="389" r:id="rId20"/>
    <p:sldId id="428" r:id="rId21"/>
    <p:sldId id="427" r:id="rId22"/>
    <p:sldId id="393" r:id="rId23"/>
    <p:sldId id="392" r:id="rId24"/>
    <p:sldId id="385" r:id="rId25"/>
    <p:sldId id="410" r:id="rId26"/>
    <p:sldId id="338" r:id="rId27"/>
    <p:sldId id="429" r:id="rId28"/>
    <p:sldId id="433" r:id="rId29"/>
    <p:sldId id="430" r:id="rId30"/>
    <p:sldId id="432" r:id="rId3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0E1A5B"/>
    <a:srgbClr val="FFFFFF"/>
    <a:srgbClr val="F1C341"/>
    <a:srgbClr val="C7CCD4"/>
    <a:srgbClr val="F9F4EF"/>
    <a:srgbClr val="C6C2B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showOutlineIcons="0" horzBarState="maximized">
    <p:restoredLeft sz="19797" autoAdjust="0"/>
    <p:restoredTop sz="96991" autoAdjust="0"/>
  </p:normalViewPr>
  <p:slideViewPr>
    <p:cSldViewPr snapToObjects="1">
      <p:cViewPr>
        <p:scale>
          <a:sx n="90" d="100"/>
          <a:sy n="90" d="100"/>
        </p:scale>
        <p:origin x="-40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notesMaster" Target="notesMasters/notesMaster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handoutMaster" Target="handoutMasters/handoutMaster1.xml"/><Relationship Id="rId34" Type="http://schemas.openxmlformats.org/officeDocument/2006/relationships/printerSettings" Target="printerSettings/printerSettings1.bin"/><Relationship Id="rId35" Type="http://schemas.openxmlformats.org/officeDocument/2006/relationships/presProps" Target="presProps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theme" Target="theme/theme1.xml"/><Relationship Id="rId38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70F269-7435-124D-B988-32EE01B9D0F2}" type="datetimeFigureOut">
              <a:rPr lang="en-US" smtClean="0"/>
              <a:pPr/>
              <a:t>6/12/18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568AC6-7761-A849-8177-F86A63486DF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0D96E7-C2CF-8143-9B51-0AF40DA98568}" type="datetimeFigureOut">
              <a:rPr lang="en-US" smtClean="0"/>
              <a:pPr/>
              <a:t>6/12/18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A4431D-A426-AB47-A52C-8F0712BB90D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646117" y="1447800"/>
            <a:ext cx="7851775" cy="3200400"/>
          </a:xfrm>
          <a:prstGeom prst="rect">
            <a:avLst/>
          </a:prstGeom>
          <a:noFill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58817" y="1537448"/>
            <a:ext cx="7826281" cy="1627093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5400" kern="1200">
                <a:gradFill>
                  <a:gsLst>
                    <a:gs pos="0">
                      <a:schemeClr val="tx1">
                        <a:lumMod val="85000"/>
                      </a:schemeClr>
                    </a:gs>
                    <a:gs pos="100000">
                      <a:schemeClr val="tx1"/>
                    </a:gs>
                  </a:gsLst>
                  <a:lin ang="16200000" scaled="1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58817" y="3218329"/>
            <a:ext cx="7826281" cy="860611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ts val="2000"/>
              </a:lnSpc>
              <a:spcBef>
                <a:spcPts val="2000"/>
              </a:spcBef>
              <a:buFont typeface="Wingdings 2" pitchFamily="18" charset="2"/>
              <a:buNone/>
              <a:defRPr sz="1800" kern="1200">
                <a:gradFill>
                  <a:gsLst>
                    <a:gs pos="0">
                      <a:schemeClr val="tx1">
                        <a:lumMod val="85000"/>
                      </a:schemeClr>
                    </a:gs>
                    <a:gs pos="100000">
                      <a:schemeClr val="tx1"/>
                    </a:gs>
                  </a:gsLst>
                  <a:lin ang="16200000" scaled="1"/>
                </a:gra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505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F4D5F1ED-CC93-F944-9AE8-1253AFE3FB84}" type="datetime1">
              <a:rPr lang="en-US" smtClean="0"/>
              <a:pPr/>
              <a:t>6/12/18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G. Vieregg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36E50-F3BB-7B4C-95D3-E4F4953409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62856" y="1600201"/>
            <a:ext cx="3931920" cy="566739"/>
          </a:xfrm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21792" y="457200"/>
            <a:ext cx="3474720" cy="5102352"/>
          </a:xfrm>
          <a:noFill/>
          <a:ln w="44450">
            <a:solidFill>
              <a:schemeClr val="bg1"/>
            </a:solidFill>
            <a:miter lim="800000"/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none"/>
        </p:style>
        <p:txBody>
          <a:bodyPr vert="horz" lIns="91440" tIns="45720" rIns="91440" bIns="45720" rtlCol="0">
            <a:normAutofit/>
          </a:bodyPr>
          <a:lstStyle>
            <a:lvl1pPr marL="349250" indent="-349250" algn="l" defTabSz="914400" rtl="0" eaLnBrk="1" latinLnBrk="0" hangingPunct="1">
              <a:spcBef>
                <a:spcPts val="2000"/>
              </a:spcBef>
              <a:buFont typeface="Wingdings 2" pitchFamily="18" charset="2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62856" y="2240280"/>
            <a:ext cx="3931920" cy="2103120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sz="1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spcBef>
                <a:spcPts val="2000"/>
              </a:spcBef>
              <a:buFont typeface="Wingdings 2" pitchFamily="18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505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BCFAA2D9-1256-D34E-B067-AFB577425CE0}" type="datetime1">
              <a:rPr lang="en-US" smtClean="0"/>
              <a:pPr/>
              <a:t>6/12/18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G. Vieregg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36E50-F3BB-7B4C-95D3-E4F49534093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280416" y="258580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Freeform 8"/>
          <p:cNvSpPr/>
          <p:nvPr/>
        </p:nvSpPr>
        <p:spPr>
          <a:xfrm>
            <a:off x="280416" y="6399213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2579" y="458790"/>
            <a:ext cx="8577263" cy="3884612"/>
          </a:xfrm>
          <a:noFill/>
          <a:ln w="44450">
            <a:solidFill>
              <a:schemeClr val="bg1"/>
            </a:solidFill>
            <a:miter lim="800000"/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none"/>
        </p:style>
        <p:txBody>
          <a:bodyPr vert="horz" lIns="91440" tIns="45720" rIns="91440" bIns="45720" rtlCol="0">
            <a:normAutofit/>
          </a:bodyPr>
          <a:lstStyle>
            <a:lvl1pPr marL="349250" indent="-349250" algn="l" defTabSz="914400" rtl="0" eaLnBrk="1" latinLnBrk="0" hangingPunct="1">
              <a:spcBef>
                <a:spcPts val="2000"/>
              </a:spcBef>
              <a:buFont typeface="Wingdings 2" pitchFamily="18" charset="2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2575" y="4920521"/>
            <a:ext cx="3931920" cy="566739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82575" y="5563459"/>
            <a:ext cx="3931920" cy="652463"/>
          </a:xfrm>
        </p:spPr>
        <p:txBody>
          <a:bodyPr/>
          <a:lstStyle>
            <a:lvl1pPr marL="0" indent="0" algn="l">
              <a:buNone/>
              <a:defRPr sz="1400" b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505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69FFB3B5-661D-4E46-AA29-5E61AFAAFE5C}" type="datetime1">
              <a:rPr lang="en-US" smtClean="0"/>
              <a:pPr/>
              <a:t>6/12/18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G. Vieregg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36E50-F3BB-7B4C-95D3-E4F49534093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3"/>
          </p:nvPr>
        </p:nvSpPr>
        <p:spPr>
          <a:xfrm>
            <a:off x="4927918" y="4899025"/>
            <a:ext cx="3931920" cy="1352459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buNone/>
              <a:defRPr sz="1200" b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Freeform 9"/>
          <p:cNvSpPr/>
          <p:nvPr/>
        </p:nvSpPr>
        <p:spPr>
          <a:xfrm>
            <a:off x="280416" y="6399213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2575" y="458790"/>
            <a:ext cx="4114800" cy="3884612"/>
          </a:xfrm>
          <a:noFill/>
          <a:ln w="44450">
            <a:solidFill>
              <a:schemeClr val="bg1"/>
            </a:solidFill>
            <a:miter lim="800000"/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none"/>
        </p:style>
        <p:txBody>
          <a:bodyPr vert="horz" lIns="91440" tIns="45720" rIns="91440" bIns="45720" rtlCol="0">
            <a:normAutofit/>
          </a:bodyPr>
          <a:lstStyle>
            <a:lvl1pPr marL="349250" indent="-349250" algn="l" defTabSz="914400" rtl="0" eaLnBrk="1" latinLnBrk="0" hangingPunct="1">
              <a:spcBef>
                <a:spcPts val="2000"/>
              </a:spcBef>
              <a:buFont typeface="Wingdings 2" pitchFamily="18" charset="2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2575" y="4920521"/>
            <a:ext cx="3931920" cy="566739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82575" y="5563459"/>
            <a:ext cx="3931920" cy="652463"/>
          </a:xfrm>
        </p:spPr>
        <p:txBody>
          <a:bodyPr/>
          <a:lstStyle>
            <a:lvl1pPr marL="0" indent="0" algn="l">
              <a:buNone/>
              <a:defRPr sz="1400" b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505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25496216-BF35-CD49-A1EC-15196BB800F5}" type="datetime1">
              <a:rPr lang="en-US" smtClean="0"/>
              <a:pPr/>
              <a:t>6/12/18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G. Vieregg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36E50-F3BB-7B4C-95D3-E4F49534093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3"/>
          </p:nvPr>
        </p:nvSpPr>
        <p:spPr>
          <a:xfrm>
            <a:off x="4927918" y="4899025"/>
            <a:ext cx="3931920" cy="1352459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buNone/>
              <a:defRPr sz="1200" b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Freeform 9"/>
          <p:cNvSpPr/>
          <p:nvPr/>
        </p:nvSpPr>
        <p:spPr>
          <a:xfrm>
            <a:off x="280416" y="6399213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1" name="Picture Placeholder 2"/>
          <p:cNvSpPr>
            <a:spLocks noGrp="1"/>
          </p:cNvSpPr>
          <p:nvPr>
            <p:ph type="pic" idx="14"/>
          </p:nvPr>
        </p:nvSpPr>
        <p:spPr>
          <a:xfrm>
            <a:off x="4745038" y="458790"/>
            <a:ext cx="4114800" cy="3884612"/>
          </a:xfrm>
          <a:noFill/>
          <a:ln w="44450">
            <a:solidFill>
              <a:schemeClr val="bg1"/>
            </a:solidFill>
            <a:miter lim="800000"/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none"/>
        </p:style>
        <p:txBody>
          <a:bodyPr vert="horz" lIns="91440" tIns="45720" rIns="91440" bIns="45720" rtlCol="0">
            <a:normAutofit/>
          </a:bodyPr>
          <a:lstStyle>
            <a:lvl1pPr marL="349250" indent="-349250" algn="l" defTabSz="914400" rtl="0" eaLnBrk="1" latinLnBrk="0" hangingPunct="1">
              <a:spcBef>
                <a:spcPts val="2000"/>
              </a:spcBef>
              <a:buFont typeface="Wingdings 2" pitchFamily="18" charset="2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Video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2575" y="4920521"/>
            <a:ext cx="3931920" cy="566739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82575" y="5563459"/>
            <a:ext cx="3931920" cy="652463"/>
          </a:xfrm>
        </p:spPr>
        <p:txBody>
          <a:bodyPr/>
          <a:lstStyle>
            <a:lvl1pPr marL="0" indent="0" algn="l">
              <a:buNone/>
              <a:defRPr sz="1400" b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505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3080788F-5B6D-7645-B7BC-79314308F487}" type="datetime1">
              <a:rPr lang="en-US" smtClean="0"/>
              <a:pPr/>
              <a:t>6/12/18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G. Vieregg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36E50-F3BB-7B4C-95D3-E4F49534093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3"/>
          </p:nvPr>
        </p:nvSpPr>
        <p:spPr>
          <a:xfrm>
            <a:off x="4927918" y="4899025"/>
            <a:ext cx="3931920" cy="1352459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buNone/>
              <a:defRPr sz="1200" b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Freeform 9"/>
          <p:cNvSpPr/>
          <p:nvPr/>
        </p:nvSpPr>
        <p:spPr>
          <a:xfrm>
            <a:off x="280416" y="6399213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Media Placeholder 11"/>
          <p:cNvSpPr>
            <a:spLocks noGrp="1"/>
          </p:cNvSpPr>
          <p:nvPr>
            <p:ph type="media" sz="quarter" idx="14"/>
          </p:nvPr>
        </p:nvSpPr>
        <p:spPr>
          <a:xfrm>
            <a:off x="282579" y="458788"/>
            <a:ext cx="8577263" cy="3849624"/>
          </a:xfrm>
          <a:noFill/>
          <a:ln w="44450">
            <a:solidFill>
              <a:schemeClr val="bg1"/>
            </a:solidFill>
            <a:miter lim="800000"/>
          </a:ln>
          <a:effectLst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none"/>
        </p:style>
        <p:txBody>
          <a:bodyPr vert="horz" lIns="91440" tIns="45720" rIns="91440" bIns="45720" rtlCol="0">
            <a:normAutofit/>
          </a:bodyPr>
          <a:lstStyle>
            <a:lvl1pPr marL="349250" indent="-349250" algn="l" defTabSz="914400" rtl="0" eaLnBrk="1" latinLnBrk="0" hangingPunct="1">
              <a:spcBef>
                <a:spcPts val="2000"/>
              </a:spcBef>
              <a:buFont typeface="Wingdings 2" pitchFamily="18" charset="2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smtClean="0"/>
              <a:t>Click icon to add media</a:t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505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3261939A-4841-CE47-9DBE-DA271A82E352}" type="datetime1">
              <a:rPr lang="en-US" smtClean="0"/>
              <a:pPr/>
              <a:t>6/12/18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G. Vieregg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36E50-F3BB-7B4C-95D3-E4F49534093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reeform 6"/>
          <p:cNvSpPr/>
          <p:nvPr/>
        </p:nvSpPr>
        <p:spPr>
          <a:xfrm>
            <a:off x="280416" y="1525588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Freeform 7"/>
          <p:cNvSpPr/>
          <p:nvPr/>
        </p:nvSpPr>
        <p:spPr>
          <a:xfrm>
            <a:off x="280416" y="6399213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458789"/>
            <a:ext cx="1447800" cy="57927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41350" y="458789"/>
            <a:ext cx="6521450" cy="57927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505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B041CB4A-C728-B94D-9ADB-35E1E324D08B}" type="datetime1">
              <a:rPr lang="en-US" smtClean="0"/>
              <a:pPr/>
              <a:t>6/12/18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G. Vieregg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36E50-F3BB-7B4C-95D3-E4F49534093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reeform 6"/>
          <p:cNvSpPr/>
          <p:nvPr/>
        </p:nvSpPr>
        <p:spPr>
          <a:xfrm>
            <a:off x="280416" y="258580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Freeform 7"/>
          <p:cNvSpPr/>
          <p:nvPr/>
        </p:nvSpPr>
        <p:spPr>
          <a:xfrm>
            <a:off x="280416" y="6399213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2000"/>
              </a:spcBef>
              <a:defRPr/>
            </a:lvl1pPr>
            <a:lvl2pPr>
              <a:spcBef>
                <a:spcPts val="600"/>
              </a:spcBef>
              <a:defRPr/>
            </a:lvl2pPr>
            <a:lvl3pPr>
              <a:spcBef>
                <a:spcPts val="600"/>
              </a:spcBef>
              <a:defRPr/>
            </a:lvl3pPr>
            <a:lvl4pPr>
              <a:spcBef>
                <a:spcPts val="600"/>
              </a:spcBef>
              <a:defRPr/>
            </a:lvl4pPr>
            <a:lvl5pPr>
              <a:spcBef>
                <a:spcPts val="600"/>
              </a:spcBef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505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A6096E4D-038B-D241-84D5-DF12D58ADDD6}" type="datetime1">
              <a:rPr lang="en-US" smtClean="0"/>
              <a:pPr/>
              <a:t>6/12/18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G. Vieregg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36E50-F3BB-7B4C-95D3-E4F4953409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2371725" y="381000"/>
            <a:ext cx="4400550" cy="3048000"/>
          </a:xfrm>
          <a:noFill/>
          <a:ln w="44450">
            <a:solidFill>
              <a:schemeClr val="bg1"/>
            </a:solidFill>
            <a:miter lim="800000"/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none"/>
        </p:style>
        <p:txBody>
          <a:bodyPr>
            <a:normAutofit/>
          </a:bodyPr>
          <a:lstStyle>
            <a:lvl1pPr>
              <a:buNone/>
              <a:defRPr sz="20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1350" y="4146366"/>
            <a:ext cx="7856538" cy="1470025"/>
          </a:xfrm>
        </p:spPr>
        <p:txBody>
          <a:bodyPr>
            <a:no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1350" y="5620874"/>
            <a:ext cx="7856538" cy="614081"/>
          </a:xfrm>
        </p:spPr>
        <p:txBody>
          <a:bodyPr>
            <a:normAutofit/>
          </a:bodyPr>
          <a:lstStyle>
            <a:lvl1pPr marL="0" indent="0" algn="ctr">
              <a:lnSpc>
                <a:spcPts val="2000"/>
              </a:lnSpc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505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8A006530-5EC8-3842-AEEF-9D27395554E4}" type="datetime1">
              <a:rPr lang="en-US" smtClean="0"/>
              <a:pPr/>
              <a:t>6/12/18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G. Vieregg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36E50-F3BB-7B4C-95D3-E4F4953409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017059"/>
            <a:ext cx="7772400" cy="1655064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5400" b="0" kern="1200" cap="none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3662981"/>
            <a:ext cx="7772400" cy="1500187"/>
          </a:xfrm>
        </p:spPr>
        <p:txBody>
          <a:bodyPr vert="horz" lIns="91440" tIns="45720" rIns="91440" bIns="45720" rtlCol="0" anchor="t" anchorCtr="0">
            <a:normAutofit/>
          </a:bodyPr>
          <a:lstStyle>
            <a:lvl1pPr marL="0" indent="0" algn="ctr"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ctr" defTabSz="914400" rtl="0" eaLnBrk="1" latinLnBrk="0" hangingPunct="1">
              <a:lnSpc>
                <a:spcPts val="2000"/>
              </a:lnSpc>
              <a:spcBef>
                <a:spcPts val="2000"/>
              </a:spcBef>
              <a:buFont typeface="Wingdings 2" pitchFamily="18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505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581C0AF5-33F5-9A40-B7DC-12861A13FD6F}" type="datetime1">
              <a:rPr lang="en-US" smtClean="0"/>
              <a:pPr/>
              <a:t>6/12/18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smtClean="0"/>
              <a:t>A. G. Vieregg</a:t>
            </a:r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92582-9FC8-4B1B-8456-B27CC842DEE2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41350" y="1600203"/>
            <a:ext cx="3749040" cy="4651375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49501" y="1600203"/>
            <a:ext cx="3749040" cy="4651375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505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4D4EAB41-B20D-004C-85D9-765114213103}" type="datetime1">
              <a:rPr lang="en-US" smtClean="0"/>
              <a:pPr/>
              <a:t>6/12/18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G. Vieregg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36E50-F3BB-7B4C-95D3-E4F49534093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Freeform 15"/>
          <p:cNvSpPr/>
          <p:nvPr/>
        </p:nvSpPr>
        <p:spPr>
          <a:xfrm>
            <a:off x="280416" y="1525588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7" name="Freeform 16"/>
          <p:cNvSpPr/>
          <p:nvPr/>
        </p:nvSpPr>
        <p:spPr>
          <a:xfrm>
            <a:off x="280416" y="6399213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1350" y="1532966"/>
            <a:ext cx="3749040" cy="833719"/>
          </a:xfrm>
        </p:spPr>
        <p:txBody>
          <a:bodyPr anchor="ctr" anchorCtr="0">
            <a:noAutofit/>
          </a:bodyPr>
          <a:lstStyle>
            <a:lvl1pPr marL="0" indent="0" algn="ctr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50" y="2362202"/>
            <a:ext cx="3749040" cy="3889375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2601" y="1532966"/>
            <a:ext cx="3749040" cy="833719"/>
          </a:xfrm>
        </p:spPr>
        <p:txBody>
          <a:bodyPr anchor="ctr" anchorCtr="0">
            <a:noAutofit/>
          </a:bodyPr>
          <a:lstStyle>
            <a:lvl1pPr marL="0" indent="0" algn="ctr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2601" y="2362202"/>
            <a:ext cx="3749040" cy="3889375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3505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9C124BDC-33B9-9843-A290-C37B551A0652}" type="datetime1">
              <a:rPr lang="en-US" smtClean="0"/>
              <a:pPr/>
              <a:t>6/12/18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G. Vieregg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36E50-F3BB-7B4C-95D3-E4F49534093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280416" y="1525588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1" name="Freeform 10"/>
          <p:cNvSpPr/>
          <p:nvPr/>
        </p:nvSpPr>
        <p:spPr>
          <a:xfrm>
            <a:off x="280416" y="6399213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3505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19499A41-1F3E-7F43-917F-717B077CA960}" type="datetime1">
              <a:rPr lang="en-US" smtClean="0"/>
              <a:pPr/>
              <a:t>6/12/18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G. Vieregg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36E50-F3BB-7B4C-95D3-E4F49534093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Freeform 5"/>
          <p:cNvSpPr/>
          <p:nvPr/>
        </p:nvSpPr>
        <p:spPr>
          <a:xfrm>
            <a:off x="280416" y="1525588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7" name="Freeform 6"/>
          <p:cNvSpPr/>
          <p:nvPr/>
        </p:nvSpPr>
        <p:spPr>
          <a:xfrm>
            <a:off x="280416" y="6399213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Freeform 7"/>
          <p:cNvSpPr/>
          <p:nvPr/>
        </p:nvSpPr>
        <p:spPr>
          <a:xfrm>
            <a:off x="280416" y="1525588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Freeform 8"/>
          <p:cNvSpPr/>
          <p:nvPr/>
        </p:nvSpPr>
        <p:spPr>
          <a:xfrm>
            <a:off x="280416" y="6399213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Freeform 9"/>
          <p:cNvSpPr/>
          <p:nvPr/>
        </p:nvSpPr>
        <p:spPr>
          <a:xfrm>
            <a:off x="280416" y="1525588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1" name="Freeform 10"/>
          <p:cNvSpPr/>
          <p:nvPr/>
        </p:nvSpPr>
        <p:spPr>
          <a:xfrm>
            <a:off x="280416" y="6399213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Freeform 11"/>
          <p:cNvSpPr/>
          <p:nvPr/>
        </p:nvSpPr>
        <p:spPr>
          <a:xfrm>
            <a:off x="280416" y="1525588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3" name="Freeform 12"/>
          <p:cNvSpPr/>
          <p:nvPr/>
        </p:nvSpPr>
        <p:spPr>
          <a:xfrm>
            <a:off x="280416" y="6399213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3505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5A21446C-20C0-3D41-9DF2-103357B8D58E}" type="datetime1">
              <a:rPr lang="en-US" smtClean="0"/>
              <a:pPr/>
              <a:t>6/12/18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G. Vieregg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36E50-F3BB-7B4C-95D3-E4F4953409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4340" y="802909"/>
            <a:ext cx="3474720" cy="1162051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62010" y="449707"/>
            <a:ext cx="3931920" cy="5781388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4340" y="2057402"/>
            <a:ext cx="3474720" cy="3733801"/>
          </a:xfrm>
        </p:spPr>
        <p:txBody>
          <a:bodyPr>
            <a:normAutofit/>
          </a:bodyPr>
          <a:lstStyle>
            <a:lvl1pPr marL="0" indent="0" algn="ctr">
              <a:lnSpc>
                <a:spcPct val="110000"/>
              </a:lnSpc>
              <a:buNone/>
              <a:defRPr sz="1800" b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505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6B7BC07F-5244-B74B-9733-D543FC07188B}" type="datetime1">
              <a:rPr lang="en-US" smtClean="0"/>
              <a:pPr/>
              <a:t>6/12/18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G. Vieregg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36E50-F3BB-7B4C-95D3-E4F49534093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280416" y="258580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Freeform 8"/>
          <p:cNvSpPr/>
          <p:nvPr/>
        </p:nvSpPr>
        <p:spPr>
          <a:xfrm>
            <a:off x="280416" y="6399213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177800"/>
            <a:ext cx="9144000" cy="781424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dirty="0" smtClean="0"/>
              <a:t>Click to edit Master title style</a:t>
            </a:r>
            <a:endParaRPr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8565" y="1092199"/>
            <a:ext cx="7878788" cy="51472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0416" y="6356352"/>
            <a:ext cx="2895600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l">
              <a:defRPr sz="1200">
                <a:solidFill>
                  <a:schemeClr val="tx1">
                    <a:lumMod val="85000"/>
                  </a:schemeClr>
                </a:solidFill>
              </a:defRPr>
            </a:lvl1pPr>
          </a:lstStyle>
          <a:p>
            <a:r>
              <a:rPr lang="en-US" dirty="0" smtClean="0"/>
              <a:t>A. G. Vieregg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77200" y="6356352"/>
            <a:ext cx="762000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1200">
                <a:solidFill>
                  <a:schemeClr val="tx1">
                    <a:lumMod val="85000"/>
                  </a:schemeClr>
                </a:solidFill>
              </a:defRPr>
            </a:lvl1pPr>
          </a:lstStyle>
          <a:p>
            <a:fld id="{59B36E50-F3BB-7B4C-95D3-E4F49534093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  <p:sldLayoutId r:id="rId12"/>
    <p:sldLayoutId r:id="rId13"/>
    <p:sldLayoutId r:id="rId14"/>
    <p:sldLayoutId r:id="rId15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Helvetica Neue"/>
        </a:defRPr>
      </a:lvl1pPr>
    </p:titleStyle>
    <p:bodyStyle>
      <a:lvl1pPr marL="349250" indent="-349250" algn="l" defTabSz="914400" rtl="0" eaLnBrk="1" latinLnBrk="0" hangingPunct="1">
        <a:spcBef>
          <a:spcPts val="2000"/>
        </a:spcBef>
        <a:buFont typeface="Wingdings 2" pitchFamily="18" charset="2"/>
        <a:buChar char=""/>
        <a:defRPr sz="2400" kern="1200">
          <a:solidFill>
            <a:schemeClr val="tx1"/>
          </a:solidFill>
          <a:latin typeface="+mn-lt"/>
          <a:ea typeface="+mn-ea"/>
          <a:cs typeface="Helvetica Neue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tx1">
            <a:lumMod val="65000"/>
          </a:schemeClr>
        </a:buClr>
        <a:buFont typeface="Wingdings 2" pitchFamily="18" charset="2"/>
        <a:buChar char=""/>
        <a:defRPr sz="2200" kern="1200">
          <a:solidFill>
            <a:schemeClr val="tx1"/>
          </a:solidFill>
          <a:latin typeface="+mn-lt"/>
          <a:ea typeface="+mn-ea"/>
          <a:cs typeface="Helvetica Neue"/>
        </a:defRPr>
      </a:lvl2pPr>
      <a:lvl3pPr marL="968375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2000" kern="1200">
          <a:solidFill>
            <a:schemeClr val="tx1"/>
          </a:solidFill>
          <a:latin typeface="+mn-lt"/>
          <a:ea typeface="+mn-ea"/>
          <a:cs typeface="Helvetica Neue"/>
        </a:defRPr>
      </a:lvl3pPr>
      <a:lvl4pPr marL="1263650" indent="-295275" algn="l" defTabSz="914400" rtl="0" eaLnBrk="1" latinLnBrk="0" hangingPunct="1">
        <a:spcBef>
          <a:spcPts val="600"/>
        </a:spcBef>
        <a:buClr>
          <a:schemeClr val="tx1">
            <a:lumMod val="65000"/>
          </a:schemeClr>
        </a:buClr>
        <a:buFont typeface="Wingdings 2" pitchFamily="18" charset="2"/>
        <a:buChar char=""/>
        <a:defRPr sz="1800" kern="1200">
          <a:solidFill>
            <a:schemeClr val="tx1"/>
          </a:solidFill>
          <a:latin typeface="+mn-lt"/>
          <a:ea typeface="+mn-ea"/>
          <a:cs typeface="Helvetica Neue"/>
        </a:defRPr>
      </a:lvl4pPr>
      <a:lvl5pPr marL="1546225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tx1"/>
          </a:solidFill>
          <a:latin typeface="+mn-lt"/>
          <a:ea typeface="+mn-ea"/>
          <a:cs typeface="Helvetica Neue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Relationship Id="rId3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Relationship Id="rId3" Type="http://schemas.openxmlformats.org/officeDocument/2006/relationships/image" Target="../media/image24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png"/><Relationship Id="rId3" Type="http://schemas.openxmlformats.org/officeDocument/2006/relationships/image" Target="../media/image28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png"/><Relationship Id="rId3" Type="http://schemas.openxmlformats.org/officeDocument/2006/relationships/image" Target="../media/image31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.png"/><Relationship Id="rId3" Type="http://schemas.openxmlformats.org/officeDocument/2006/relationships/image" Target="../media/image33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4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5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6.png"/><Relationship Id="rId3" Type="http://schemas.openxmlformats.org/officeDocument/2006/relationships/image" Target="../media/image37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8.png"/><Relationship Id="rId3" Type="http://schemas.openxmlformats.org/officeDocument/2006/relationships/image" Target="../media/image39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0.png"/><Relationship Id="rId3" Type="http://schemas.openxmlformats.org/officeDocument/2006/relationships/image" Target="../media/image41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2.jpe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emf"/><Relationship Id="rId4" Type="http://schemas.openxmlformats.org/officeDocument/2006/relationships/image" Target="../media/image45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6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5" Type="http://schemas.openxmlformats.org/officeDocument/2006/relationships/image" Target="../media/image8.png"/><Relationship Id="rId6" Type="http://schemas.openxmlformats.org/officeDocument/2006/relationships/image" Target="../media/image9.png"/><Relationship Id="rId7" Type="http://schemas.openxmlformats.org/officeDocument/2006/relationships/image" Target="../media/image10.png"/><Relationship Id="rId8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Relationship Id="rId3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df"/><Relationship Id="rId3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719119" y="0"/>
            <a:ext cx="10396519" cy="69342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-228600"/>
            <a:ext cx="6400800" cy="1676400"/>
          </a:xfrm>
        </p:spPr>
        <p:txBody>
          <a:bodyPr/>
          <a:lstStyle/>
          <a:p>
            <a:pPr algn="l"/>
            <a:r>
              <a:rPr lang="en-US" sz="4400" dirty="0" smtClean="0">
                <a:solidFill>
                  <a:srgbClr val="FFFFFF"/>
                </a:solidFill>
                <a:cs typeface="Cambria"/>
              </a:rPr>
              <a:t>Results from the Third Flight of ANITA</a:t>
            </a:r>
            <a:endParaRPr lang="en-US" sz="4400" dirty="0">
              <a:solidFill>
                <a:srgbClr val="FFFFFF"/>
              </a:solidFill>
              <a:cs typeface="Cambria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1524000"/>
            <a:ext cx="5562600" cy="2209800"/>
          </a:xfrm>
        </p:spPr>
        <p:txBody>
          <a:bodyPr>
            <a:normAutofit/>
          </a:bodyPr>
          <a:lstStyle/>
          <a:p>
            <a:pPr algn="l">
              <a:spcBef>
                <a:spcPts val="1400"/>
              </a:spcBef>
            </a:pPr>
            <a:r>
              <a:rPr lang="en-US" sz="2400" dirty="0" smtClean="0">
                <a:solidFill>
                  <a:schemeClr val="tx1"/>
                </a:solidFill>
                <a:cs typeface="Helvetica Neue"/>
              </a:rPr>
              <a:t>Abby </a:t>
            </a:r>
            <a:r>
              <a:rPr lang="en-US" sz="2400" dirty="0" smtClean="0">
                <a:solidFill>
                  <a:schemeClr val="tx1"/>
                </a:solidFill>
                <a:cs typeface="Helvetica Neue"/>
              </a:rPr>
              <a:t>Vieregg for the ANITA Collaboration</a:t>
            </a:r>
          </a:p>
          <a:p>
            <a:pPr algn="l">
              <a:spcBef>
                <a:spcPts val="1400"/>
              </a:spcBef>
            </a:pPr>
            <a:r>
              <a:rPr lang="en-US" sz="2400" dirty="0" smtClean="0">
                <a:solidFill>
                  <a:schemeClr val="tx1"/>
                </a:solidFill>
                <a:cs typeface="Helvetica Neue"/>
              </a:rPr>
              <a:t>University of Chicago</a:t>
            </a:r>
          </a:p>
          <a:p>
            <a:pPr algn="l">
              <a:spcBef>
                <a:spcPts val="1400"/>
              </a:spcBef>
            </a:pPr>
            <a:r>
              <a:rPr lang="en-US" sz="2400" dirty="0" smtClean="0">
                <a:solidFill>
                  <a:schemeClr val="tx1"/>
                </a:solidFill>
                <a:cs typeface="Helvetica Neue"/>
              </a:rPr>
              <a:t>ARENA, 2018</a:t>
            </a:r>
          </a:p>
          <a:p>
            <a:pPr algn="l">
              <a:spcBef>
                <a:spcPts val="1400"/>
              </a:spcBef>
            </a:pPr>
            <a:r>
              <a:rPr lang="en-US" sz="2400" dirty="0" smtClean="0">
                <a:solidFill>
                  <a:schemeClr val="tx1"/>
                </a:solidFill>
                <a:cs typeface="Helvetica Neue"/>
              </a:rPr>
              <a:t>13 June 2018</a:t>
            </a:r>
            <a:endParaRPr lang="en-US" sz="2400" dirty="0">
              <a:solidFill>
                <a:schemeClr val="tx1"/>
              </a:solidFill>
              <a:cs typeface="Helvetica Neue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959224"/>
            <a:ext cx="9296400" cy="14478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-152400" y="5410200"/>
            <a:ext cx="9296400" cy="1447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81424"/>
          </a:xfrm>
        </p:spPr>
        <p:txBody>
          <a:bodyPr/>
          <a:lstStyle/>
          <a:p>
            <a:r>
              <a:rPr lang="en-US" dirty="0" smtClean="0"/>
              <a:t>ANITA Timeline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36E50-F3BB-7B4C-95D3-E4F495340936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rcRect t="8244"/>
          <a:stretch>
            <a:fillRect/>
          </a:stretch>
        </p:blipFill>
        <p:spPr>
          <a:xfrm>
            <a:off x="0" y="1402738"/>
            <a:ext cx="9144000" cy="427870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61365" y="5181600"/>
            <a:ext cx="1667435" cy="1477328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Diffuse neutrino limit published, </a:t>
            </a:r>
            <a:r>
              <a:rPr lang="en-US" dirty="0" err="1" smtClean="0">
                <a:solidFill>
                  <a:srgbClr val="000000"/>
                </a:solidFill>
              </a:rPr>
              <a:t>EASs</a:t>
            </a:r>
            <a:r>
              <a:rPr lang="en-US" dirty="0" smtClean="0">
                <a:solidFill>
                  <a:srgbClr val="000000"/>
                </a:solidFill>
              </a:rPr>
              <a:t> detected and published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133600" y="5181600"/>
            <a:ext cx="1667435" cy="92333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Diffuse neutrino limit published</a:t>
            </a:r>
          </a:p>
          <a:p>
            <a:pPr algn="ctr"/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962400" y="5135880"/>
            <a:ext cx="1667435" cy="96012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Recent Results on the </a:t>
            </a:r>
            <a:r>
              <a:rPr lang="en-US" dirty="0" err="1" smtClean="0">
                <a:solidFill>
                  <a:srgbClr val="000000"/>
                </a:solidFill>
              </a:rPr>
              <a:t>arXiv</a:t>
            </a:r>
            <a:r>
              <a:rPr lang="en-US" dirty="0" smtClean="0">
                <a:solidFill>
                  <a:srgbClr val="000000"/>
                </a:solidFill>
              </a:rPr>
              <a:t> in March 2018 </a:t>
            </a:r>
            <a:endParaRPr 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76200"/>
            <a:ext cx="9144000" cy="78142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Previous ANITA Diffuse Neutrino 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917947"/>
            <a:ext cx="6583388" cy="5940053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ANITA-II: best neutrino limit above 10</a:t>
            </a:r>
            <a:r>
              <a:rPr lang="en-US" baseline="30000" dirty="0" smtClean="0"/>
              <a:t>19.5 </a:t>
            </a:r>
            <a:r>
              <a:rPr lang="en-US" dirty="0" err="1" smtClean="0"/>
              <a:t>eV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36E50-F3BB-7B4C-95D3-E4F495340936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5" name="Picture 10" descr="limit.pd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1503604"/>
            <a:ext cx="5638800" cy="5201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6577113" y="2108537"/>
            <a:ext cx="249068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ANITA-II Limit from:</a:t>
            </a:r>
          </a:p>
          <a:p>
            <a:r>
              <a:rPr lang="en-US" sz="2000" dirty="0" smtClean="0"/>
              <a:t>Gorham et al. PRD 2010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872564"/>
            <a:ext cx="4343400" cy="5147236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en-US" sz="2000" dirty="0" smtClean="0"/>
              <a:t>ANITA-I: 16 UHECR events               (14 reflected + 2 direct)</a:t>
            </a:r>
          </a:p>
          <a:p>
            <a:pPr lvl="1">
              <a:spcBef>
                <a:spcPts val="0"/>
              </a:spcBef>
            </a:pPr>
            <a:r>
              <a:rPr lang="en-US" sz="2000" dirty="0" smtClean="0"/>
              <a:t>Using Auger flux, expected 16 reflected from MC simulation </a:t>
            </a:r>
          </a:p>
          <a:p>
            <a:pPr lvl="1">
              <a:spcBef>
                <a:spcPts val="0"/>
              </a:spcBef>
            </a:pPr>
            <a:r>
              <a:rPr lang="en-US" sz="2000" dirty="0" smtClean="0"/>
              <a:t>Mean energy: </a:t>
            </a:r>
            <a:r>
              <a:rPr sz="2000" dirty="0" smtClean="0"/>
              <a:t>2.9 EeV</a:t>
            </a:r>
            <a:endParaRPr lang="en-US" sz="2000" dirty="0" smtClean="0"/>
          </a:p>
          <a:p>
            <a:pPr>
              <a:spcBef>
                <a:spcPts val="0"/>
              </a:spcBef>
            </a:pPr>
            <a:r>
              <a:rPr lang="en-US" sz="2000" dirty="0" smtClean="0"/>
              <a:t>ANITA-II: 4 more (3 reflected +            1 direct) consistent with UHECR events (no CR trigger!)   </a:t>
            </a:r>
          </a:p>
          <a:p>
            <a:endParaRPr lang="en-US" sz="2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36E50-F3BB-7B4C-95D3-E4F495340936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0" y="-95624"/>
            <a:ext cx="9144000" cy="781424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Helvetica Neue"/>
              </a:rPr>
              <a:t>Previous ANITA Cosmic Ray Results</a:t>
            </a:r>
            <a:endParaRPr kumimoji="0" lang="en-US" sz="4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Helvetica Neue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773092"/>
            <a:ext cx="4495800" cy="280830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" y="3886200"/>
            <a:ext cx="8839200" cy="290089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42817" y="3547646"/>
            <a:ext cx="839638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Hoover et al. PRL, 2010;	Gorham </a:t>
            </a:r>
            <a:r>
              <a:rPr lang="en-US" sz="1600" dirty="0" smtClean="0"/>
              <a:t>et al., PRL </a:t>
            </a:r>
            <a:r>
              <a:rPr lang="en-US" sz="1600" dirty="0" smtClean="0"/>
              <a:t>2016 ;	 </a:t>
            </a:r>
            <a:r>
              <a:rPr lang="en-US" sz="1600" dirty="0" err="1" smtClean="0"/>
              <a:t>Schoorlemmer</a:t>
            </a:r>
            <a:r>
              <a:rPr lang="en-US" sz="1600" dirty="0" smtClean="0"/>
              <a:t> et al. </a:t>
            </a:r>
            <a:r>
              <a:rPr lang="en-US" sz="1600" dirty="0" err="1" smtClean="0"/>
              <a:t>Astropart</a:t>
            </a:r>
            <a:r>
              <a:rPr lang="en-US" sz="1600" dirty="0" smtClean="0"/>
              <a:t>. Phys., 2016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76200"/>
            <a:ext cx="9144000" cy="78142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Previous ANITA “Mystery Event” 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012" y="837451"/>
            <a:ext cx="9097988" cy="5410949"/>
          </a:xfrm>
        </p:spPr>
        <p:txBody>
          <a:bodyPr>
            <a:normAutofit/>
          </a:bodyPr>
          <a:lstStyle/>
          <a:p>
            <a:pPr>
              <a:spcBef>
                <a:spcPts val="600"/>
              </a:spcBef>
            </a:pPr>
            <a:r>
              <a:rPr lang="en-US" sz="2000" dirty="0" smtClean="0"/>
              <a:t>ANITA-I saw 1 “mystery event” that passes all cuts, and looks like the 3 direct </a:t>
            </a:r>
            <a:r>
              <a:rPr lang="en-US" sz="2000" dirty="0" err="1" smtClean="0"/>
              <a:t>UHECRs</a:t>
            </a:r>
            <a:r>
              <a:rPr lang="en-US" sz="2000" dirty="0" smtClean="0"/>
              <a:t> except that comes from below the horizon</a:t>
            </a:r>
          </a:p>
          <a:p>
            <a:pPr>
              <a:spcBef>
                <a:spcPts val="600"/>
              </a:spcBef>
            </a:pPr>
            <a:r>
              <a:rPr lang="en-US" sz="2000" dirty="0" smtClean="0"/>
              <a:t>Background estimate (likelihood analysis, a posteriori) is 10</a:t>
            </a:r>
            <a:r>
              <a:rPr lang="en-US" sz="2000" baseline="30000" dirty="0" smtClean="0"/>
              <a:t>-3</a:t>
            </a:r>
            <a:r>
              <a:rPr lang="en-US" sz="2000" dirty="0" smtClean="0"/>
              <a:t> events</a:t>
            </a:r>
          </a:p>
          <a:p>
            <a:endParaRPr lang="en-US" sz="2000" baseline="30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36E50-F3BB-7B4C-95D3-E4F495340936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4572000" y="2456482"/>
            <a:ext cx="4597816" cy="4401518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7010400" y="4495800"/>
            <a:ext cx="2133600" cy="2329816"/>
          </a:xfrm>
          <a:prstGeom prst="rect">
            <a:avLst/>
          </a:prstGeom>
          <a:noFill/>
          <a:ln w="508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7012" y="3386535"/>
            <a:ext cx="3687788" cy="3471466"/>
          </a:xfrm>
          <a:prstGeom prst="rect">
            <a:avLst/>
          </a:prstGeom>
        </p:spPr>
      </p:pic>
      <p:sp>
        <p:nvSpPr>
          <p:cNvPr id="8" name="Content Placeholder 2"/>
          <p:cNvSpPr txBox="1">
            <a:spLocks/>
          </p:cNvSpPr>
          <p:nvPr/>
        </p:nvSpPr>
        <p:spPr>
          <a:xfrm>
            <a:off x="46012" y="1905000"/>
            <a:ext cx="4754588" cy="2057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9250" marR="0" lvl="0" indent="-34925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Wingdings 2" pitchFamily="18" charset="2"/>
              <a:buChar char="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Helvetica Neue"/>
              </a:rPr>
              <a:t>What is this thing?</a:t>
            </a:r>
          </a:p>
          <a:p>
            <a:pPr marL="685800" marR="0" lvl="1" indent="-33655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1">
                  <a:lumMod val="65000"/>
                </a:schemeClr>
              </a:buClr>
              <a:buSzTx/>
              <a:buFont typeface="Wingdings 2" pitchFamily="18" charset="2"/>
              <a:buChar char="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Helvetica Neue"/>
              </a:rPr>
              <a:t>Consistent with 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Helvetica Neue"/>
              </a:rPr>
              <a:t>tau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Helvetica Neue"/>
              </a:rPr>
              <a:t> neutrino   hypothesis, except steeply 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Helvetica Neue"/>
              </a:rPr>
              <a:t>upgoing</a:t>
            </a: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Helvetica Neue"/>
            </a:endParaRPr>
          </a:p>
          <a:p>
            <a:pPr marL="685800" marR="0" lvl="1" indent="-33655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1">
                  <a:lumMod val="65000"/>
                </a:schemeClr>
              </a:buClr>
              <a:buSzTx/>
              <a:buFont typeface="Wingdings 2" pitchFamily="18" charset="2"/>
              <a:buChar char="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Helvetica Neue"/>
              </a:rPr>
              <a:t>Energy estimate is  0.60 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Helvetica Neue"/>
              </a:rPr>
              <a:t>EeV</a:t>
            </a: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Helvetica Neue"/>
            </a:endParaRPr>
          </a:p>
          <a:p>
            <a:pPr marL="349250" marR="0" lvl="0" indent="-349250" algn="l" defTabSz="914400" rtl="0" eaLnBrk="1" fontAlgn="auto" latinLnBrk="0" hangingPunct="1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Tx/>
              <a:buSzTx/>
              <a:buFont typeface="Wingdings 2" pitchFamily="18" charset="2"/>
              <a:buChar char=""/>
              <a:tabLst/>
              <a:defRPr/>
            </a:pPr>
            <a:endParaRPr kumimoji="0" lang="en-US" sz="2000" b="0" i="0" u="none" strike="noStrike" kern="1200" cap="none" spc="0" normalizeH="0" baseline="30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Helvetica Neue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973514" y="2087150"/>
            <a:ext cx="217048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Gorham et al. PRL 2016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959224"/>
            <a:ext cx="9296400" cy="14478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-152400" y="5410200"/>
            <a:ext cx="9296400" cy="1447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81424"/>
          </a:xfrm>
        </p:spPr>
        <p:txBody>
          <a:bodyPr/>
          <a:lstStyle/>
          <a:p>
            <a:r>
              <a:rPr lang="en-US" dirty="0" smtClean="0"/>
              <a:t>New: ANITA-III Results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36E50-F3BB-7B4C-95D3-E4F495340936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rcRect t="8244"/>
          <a:stretch>
            <a:fillRect/>
          </a:stretch>
        </p:blipFill>
        <p:spPr>
          <a:xfrm>
            <a:off x="0" y="1402738"/>
            <a:ext cx="9144000" cy="427870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61365" y="5181600"/>
            <a:ext cx="1667435" cy="1477328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Diffuse neutrino limit published, </a:t>
            </a:r>
            <a:r>
              <a:rPr lang="en-US" dirty="0" err="1" smtClean="0">
                <a:solidFill>
                  <a:srgbClr val="000000"/>
                </a:solidFill>
              </a:rPr>
              <a:t>EASs</a:t>
            </a:r>
            <a:r>
              <a:rPr lang="en-US" dirty="0" smtClean="0">
                <a:solidFill>
                  <a:srgbClr val="000000"/>
                </a:solidFill>
              </a:rPr>
              <a:t> detected and published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133600" y="5181600"/>
            <a:ext cx="1667435" cy="92333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Diffuse neutrino limit published</a:t>
            </a:r>
          </a:p>
          <a:p>
            <a:pPr algn="ctr"/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962400" y="5135880"/>
            <a:ext cx="1667435" cy="96012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Recent Results on the </a:t>
            </a:r>
            <a:r>
              <a:rPr lang="en-US" dirty="0" err="1" smtClean="0">
                <a:solidFill>
                  <a:srgbClr val="000000"/>
                </a:solidFill>
              </a:rPr>
              <a:t>arXiv</a:t>
            </a:r>
            <a:r>
              <a:rPr lang="en-US" dirty="0" smtClean="0">
                <a:solidFill>
                  <a:srgbClr val="000000"/>
                </a:solidFill>
              </a:rPr>
              <a:t> in March 2018 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801035" y="959224"/>
            <a:ext cx="1990165" cy="5699704"/>
          </a:xfrm>
          <a:prstGeom prst="rect">
            <a:avLst/>
          </a:prstGeom>
          <a:noFill/>
          <a:ln w="635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-76200"/>
            <a:ext cx="9144000" cy="914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bg1"/>
                </a:solidFill>
              </a:rPr>
              <a:t>ANITA-III Diffuse (</a:t>
            </a:r>
            <a:r>
              <a:rPr lang="en-US" sz="2800" dirty="0" err="1" smtClean="0">
                <a:solidFill>
                  <a:schemeClr val="bg1"/>
                </a:solidFill>
              </a:rPr>
              <a:t>Askaryan</a:t>
            </a:r>
            <a:r>
              <a:rPr lang="en-US" sz="2800" dirty="0" smtClean="0">
                <a:solidFill>
                  <a:schemeClr val="bg1"/>
                </a:solidFill>
              </a:rPr>
              <a:t> Neutrino Search)</a:t>
            </a:r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36E50-F3BB-7B4C-95D3-E4F495340936}" type="slidenum">
              <a:rPr lang="en-US" smtClean="0"/>
              <a:pPr/>
              <a:t>15</a:t>
            </a:fld>
            <a:endParaRPr lang="en-US"/>
          </a:p>
        </p:txBody>
      </p:sp>
      <p:pic>
        <p:nvPicPr>
          <p:cNvPr id="7" name="Picture 6" descr="basic_scheme-0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62000"/>
            <a:ext cx="9144000" cy="6096000"/>
          </a:xfrm>
          <a:prstGeom prst="rect">
            <a:avLst/>
          </a:prstGeom>
          <a:solidFill>
            <a:schemeClr val="tx1"/>
          </a:solidFill>
        </p:spPr>
      </p:pic>
      <p:sp>
        <p:nvSpPr>
          <p:cNvPr id="8" name="Rectangle 7"/>
          <p:cNvSpPr/>
          <p:nvPr/>
        </p:nvSpPr>
        <p:spPr>
          <a:xfrm>
            <a:off x="304800" y="838200"/>
            <a:ext cx="1371600" cy="381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304800" y="914400"/>
            <a:ext cx="1371600" cy="381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-76200"/>
            <a:ext cx="9144000" cy="914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bg1"/>
                </a:solidFill>
              </a:rPr>
              <a:t>ANITA-III Diffuse (</a:t>
            </a:r>
            <a:r>
              <a:rPr lang="en-US" sz="2800" dirty="0" err="1" smtClean="0">
                <a:solidFill>
                  <a:schemeClr val="bg1"/>
                </a:solidFill>
              </a:rPr>
              <a:t>Askaryan</a:t>
            </a:r>
            <a:r>
              <a:rPr lang="en-US" sz="2800" dirty="0" smtClean="0">
                <a:solidFill>
                  <a:schemeClr val="bg1"/>
                </a:solidFill>
              </a:rPr>
              <a:t> Neutrino Search)</a:t>
            </a:r>
            <a:endParaRPr lang="en-US" sz="2800" dirty="0">
              <a:solidFill>
                <a:schemeClr val="bg1"/>
              </a:solidFill>
            </a:endParaRPr>
          </a:p>
        </p:txBody>
      </p:sp>
      <p:pic>
        <p:nvPicPr>
          <p:cNvPr id="9" name="Picture 8" descr="basic_scheme-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62000"/>
            <a:ext cx="9144000" cy="6096000"/>
          </a:xfrm>
          <a:prstGeom prst="rect">
            <a:avLst/>
          </a:prstGeom>
          <a:solidFill>
            <a:schemeClr val="tx1"/>
          </a:solidFill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36E50-F3BB-7B4C-95D3-E4F495340936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304800" y="838200"/>
            <a:ext cx="1371600" cy="381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304800" y="914400"/>
            <a:ext cx="1371600" cy="381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6172200" y="4267200"/>
            <a:ext cx="173219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000000"/>
                </a:solidFill>
              </a:rPr>
              <a:t>Thermal Noise</a:t>
            </a:r>
            <a:endParaRPr lang="en-US" sz="20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-76200"/>
            <a:ext cx="9144000" cy="914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bg1"/>
                </a:solidFill>
              </a:rPr>
              <a:t>ANITA-III Diffuse (</a:t>
            </a:r>
            <a:r>
              <a:rPr lang="en-US" sz="2800" dirty="0" err="1" smtClean="0">
                <a:solidFill>
                  <a:schemeClr val="bg1"/>
                </a:solidFill>
              </a:rPr>
              <a:t>Askaryan</a:t>
            </a:r>
            <a:r>
              <a:rPr lang="en-US" sz="2800" dirty="0" smtClean="0">
                <a:solidFill>
                  <a:schemeClr val="bg1"/>
                </a:solidFill>
              </a:rPr>
              <a:t> Neutrino Search)</a:t>
            </a:r>
            <a:endParaRPr lang="en-US" sz="2800" dirty="0">
              <a:solidFill>
                <a:schemeClr val="bg1"/>
              </a:solidFill>
            </a:endParaRPr>
          </a:p>
        </p:txBody>
      </p:sp>
      <p:pic>
        <p:nvPicPr>
          <p:cNvPr id="12" name="Picture 11" descr="basic_scheme-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62000"/>
            <a:ext cx="9144000" cy="6096000"/>
          </a:xfrm>
          <a:prstGeom prst="rect">
            <a:avLst/>
          </a:prstGeom>
          <a:solidFill>
            <a:schemeClr val="tx1"/>
          </a:solidFill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36E50-F3BB-7B4C-95D3-E4F495340936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304800" y="838200"/>
            <a:ext cx="1371600" cy="381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304800" y="914400"/>
            <a:ext cx="1371600" cy="381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5867400" y="4267200"/>
            <a:ext cx="30237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err="1" smtClean="0">
                <a:solidFill>
                  <a:srgbClr val="000000"/>
                </a:solidFill>
              </a:rPr>
              <a:t>Thermal+Man</a:t>
            </a:r>
            <a:r>
              <a:rPr lang="en-US" sz="2000" dirty="0" smtClean="0">
                <a:solidFill>
                  <a:srgbClr val="000000"/>
                </a:solidFill>
              </a:rPr>
              <a:t>-made Noise</a:t>
            </a:r>
            <a:endParaRPr lang="en-US" sz="20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81424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ea typeface="ＭＳ Ｐゴシック" pitchFamily="4" charset="-128"/>
              </a:rPr>
              <a:t>The </a:t>
            </a:r>
            <a:r>
              <a:rPr lang="en-US" dirty="0" err="1" smtClean="0">
                <a:ea typeface="ＭＳ Ｐゴシック" pitchFamily="4" charset="-128"/>
              </a:rPr>
              <a:t>Interferometric</a:t>
            </a:r>
            <a:r>
              <a:rPr lang="en-US" dirty="0" smtClean="0">
                <a:ea typeface="ＭＳ Ｐゴシック" pitchFamily="4" charset="-128"/>
              </a:rPr>
              <a:t> Analysis Technique</a:t>
            </a:r>
          </a:p>
        </p:txBody>
      </p:sp>
      <p:sp>
        <p:nvSpPr>
          <p:cNvPr id="37891" name="Content Placeholder 2"/>
          <p:cNvSpPr>
            <a:spLocks noGrp="1"/>
          </p:cNvSpPr>
          <p:nvPr>
            <p:ph idx="1"/>
          </p:nvPr>
        </p:nvSpPr>
        <p:spPr>
          <a:xfrm>
            <a:off x="5181600" y="914400"/>
            <a:ext cx="3810000" cy="2743200"/>
          </a:xfrm>
        </p:spPr>
        <p:txBody>
          <a:bodyPr>
            <a:normAutofit fontScale="92500" lnSpcReduction="20000"/>
          </a:bodyPr>
          <a:lstStyle/>
          <a:p>
            <a:pPr>
              <a:spcBef>
                <a:spcPts val="0"/>
              </a:spcBef>
            </a:pPr>
            <a:r>
              <a:rPr lang="en-US" sz="2200" dirty="0" smtClean="0">
                <a:ea typeface="ＭＳ Ｐゴシック" pitchFamily="4" charset="-128"/>
                <a:cs typeface="ＭＳ Ｐゴシック" pitchFamily="4" charset="-128"/>
              </a:rPr>
              <a:t>Use timing delays between antennas to determine direction</a:t>
            </a:r>
          </a:p>
          <a:p>
            <a:pPr>
              <a:spcBef>
                <a:spcPts val="0"/>
              </a:spcBef>
            </a:pPr>
            <a:r>
              <a:rPr lang="en-US" sz="2200" dirty="0" smtClean="0">
                <a:ea typeface="ＭＳ Ｐゴシック" pitchFamily="4" charset="-128"/>
                <a:cs typeface="ＭＳ Ｐゴシック" pitchFamily="4" charset="-128"/>
              </a:rPr>
              <a:t>Developed for fast, broadband signals for ANITA,  now used by other experiments</a:t>
            </a:r>
          </a:p>
          <a:p>
            <a:pPr>
              <a:spcBef>
                <a:spcPts val="0"/>
              </a:spcBef>
            </a:pPr>
            <a:r>
              <a:rPr lang="en-US" sz="2200" dirty="0" smtClean="0">
                <a:ea typeface="ＭＳ Ｐゴシック" pitchFamily="4" charset="-128"/>
                <a:cs typeface="ＭＳ Ｐゴシック" pitchFamily="4" charset="-128"/>
              </a:rPr>
              <a:t>Good at distinguishing between signal-</a:t>
            </a:r>
            <a:r>
              <a:rPr lang="en-US" sz="2200" dirty="0" smtClean="0">
                <a:ea typeface="ＭＳ Ｐゴシック" pitchFamily="4" charset="-128"/>
                <a:cs typeface="ＭＳ Ｐゴシック" pitchFamily="4" charset="-128"/>
              </a:rPr>
              <a:t>like (EAS or </a:t>
            </a:r>
            <a:r>
              <a:rPr lang="en-US" sz="2200" dirty="0" err="1" smtClean="0">
                <a:ea typeface="ＭＳ Ｐゴシック" pitchFamily="4" charset="-128"/>
                <a:cs typeface="ＭＳ Ｐゴシック" pitchFamily="4" charset="-128"/>
              </a:rPr>
              <a:t>Askaryan</a:t>
            </a:r>
            <a:r>
              <a:rPr lang="en-US" sz="2200" dirty="0" smtClean="0">
                <a:ea typeface="ＭＳ Ｐゴシック" pitchFamily="4" charset="-128"/>
                <a:cs typeface="ＭＳ Ｐゴシック" pitchFamily="4" charset="-128"/>
              </a:rPr>
              <a:t> neutrino)</a:t>
            </a:r>
            <a:r>
              <a:rPr lang="en-US" sz="2200" dirty="0" smtClean="0">
                <a:ea typeface="ＭＳ Ｐゴシック" pitchFamily="4" charset="-128"/>
                <a:cs typeface="ＭＳ Ｐゴシック" pitchFamily="4" charset="-128"/>
              </a:rPr>
              <a:t> </a:t>
            </a:r>
            <a:r>
              <a:rPr lang="en-US" sz="2200" dirty="0" smtClean="0">
                <a:ea typeface="ＭＳ Ｐゴシック" pitchFamily="4" charset="-128"/>
                <a:cs typeface="ＭＳ Ｐゴシック" pitchFamily="4" charset="-128"/>
              </a:rPr>
              <a:t>and thermal noise events</a:t>
            </a:r>
          </a:p>
          <a:p>
            <a:pPr>
              <a:spcBef>
                <a:spcPts val="0"/>
              </a:spcBef>
            </a:pPr>
            <a:endParaRPr lang="en-US" sz="2400" dirty="0" smtClean="0">
              <a:ea typeface="ＭＳ Ｐゴシック" pitchFamily="4" charset="-128"/>
              <a:cs typeface="ＭＳ Ｐゴシック" pitchFamily="4" charset="-128"/>
            </a:endParaRPr>
          </a:p>
        </p:txBody>
      </p:sp>
      <p:sp>
        <p:nvSpPr>
          <p:cNvPr id="37893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9AC9D6D-A5B5-E54A-9441-4BEDBE529B20}" type="slidenum">
              <a:rPr lang="en-US" smtClean="0">
                <a:latin typeface="Arial" pitchFamily="4" charset="0"/>
              </a:rPr>
              <a:pPr/>
              <a:t>18</a:t>
            </a:fld>
            <a:endParaRPr lang="en-US" smtClean="0">
              <a:latin typeface="Arial" pitchFamily="4" charset="0"/>
            </a:endParaRPr>
          </a:p>
        </p:txBody>
      </p:sp>
      <p:pic>
        <p:nvPicPr>
          <p:cNvPr id="37894" name="Picture 6"/>
          <p:cNvPicPr>
            <a:picLocks noChangeAspect="1"/>
          </p:cNvPicPr>
          <p:nvPr/>
        </p:nvPicPr>
        <p:blipFill>
          <a:blip r:embed="rId2"/>
          <a:srcRect r="12000"/>
          <a:stretch>
            <a:fillRect/>
          </a:stretch>
        </p:blipFill>
        <p:spPr bwMode="auto">
          <a:xfrm>
            <a:off x="4986338" y="3733800"/>
            <a:ext cx="4157662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895" name="TextBox 7"/>
          <p:cNvSpPr txBox="1">
            <a:spLocks noChangeArrowheads="1"/>
          </p:cNvSpPr>
          <p:nvPr/>
        </p:nvSpPr>
        <p:spPr bwMode="auto">
          <a:xfrm>
            <a:off x="5094220" y="6138446"/>
            <a:ext cx="275438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600" dirty="0" smtClean="0"/>
              <a:t>Romero-</a:t>
            </a:r>
            <a:r>
              <a:rPr lang="en-US" sz="1600" dirty="0" smtClean="0"/>
              <a:t>Wolf et </a:t>
            </a:r>
            <a:r>
              <a:rPr lang="en-US" sz="1600" dirty="0" smtClean="0"/>
              <a:t>al., JCAP 2015</a:t>
            </a:r>
            <a:endParaRPr lang="en-US" sz="1600" dirty="0"/>
          </a:p>
        </p:txBody>
      </p:sp>
      <p:pic>
        <p:nvPicPr>
          <p:cNvPr id="37896" name="Picture 5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228600" y="838200"/>
            <a:ext cx="5264150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03" y="-1035048"/>
            <a:ext cx="5780297" cy="1644648"/>
          </a:xfrm>
        </p:spPr>
        <p:txBody>
          <a:bodyPr>
            <a:normAutofit/>
          </a:bodyPr>
          <a:lstStyle/>
          <a:p>
            <a:r>
              <a:rPr lang="en-US" sz="3200" dirty="0" smtClean="0"/>
              <a:t>Diffuse Neutrino Search </a:t>
            </a:r>
            <a:r>
              <a:rPr lang="en-US" sz="3200" dirty="0" smtClean="0"/>
              <a:t>Strategy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19200"/>
            <a:ext cx="4876800" cy="6035677"/>
          </a:xfrm>
        </p:spPr>
        <p:txBody>
          <a:bodyPr>
            <a:normAutofit/>
          </a:bodyPr>
          <a:lstStyle/>
          <a:p>
            <a:pPr>
              <a:spcBef>
                <a:spcPts val="600"/>
              </a:spcBef>
            </a:pPr>
            <a:r>
              <a:rPr lang="en-US" dirty="0" smtClean="0"/>
              <a:t>Neutrinos are </a:t>
            </a:r>
            <a:r>
              <a:rPr lang="en-US" dirty="0" smtClean="0"/>
              <a:t>impulsive, broadband, isolated events</a:t>
            </a:r>
          </a:p>
          <a:p>
            <a:pPr>
              <a:spcBef>
                <a:spcPts val="600"/>
              </a:spcBef>
            </a:pPr>
            <a:r>
              <a:rPr lang="en-US" dirty="0" smtClean="0"/>
              <a:t>77 million triggers (expect ~few neutrinos)</a:t>
            </a:r>
            <a:endParaRPr lang="en-US" dirty="0" smtClean="0"/>
          </a:p>
          <a:p>
            <a:pPr>
              <a:spcBef>
                <a:spcPts val="600"/>
              </a:spcBef>
            </a:pPr>
            <a:r>
              <a:rPr lang="en-US" dirty="0" smtClean="0"/>
              <a:t>3 separate blind analyse</a:t>
            </a:r>
            <a:r>
              <a:rPr lang="en-US" dirty="0" smtClean="0"/>
              <a:t>s (leading to 4 PhDs)!</a:t>
            </a:r>
          </a:p>
          <a:p>
            <a:pPr>
              <a:spcBef>
                <a:spcPts val="600"/>
              </a:spcBef>
            </a:pPr>
            <a:r>
              <a:rPr lang="en-US" dirty="0" smtClean="0"/>
              <a:t>3</a:t>
            </a:r>
            <a:r>
              <a:rPr lang="en-US" dirty="0" smtClean="0"/>
              <a:t> sources of background to battle:</a:t>
            </a:r>
          </a:p>
          <a:p>
            <a:pPr lvl="1"/>
            <a:r>
              <a:rPr lang="en-US" dirty="0" smtClean="0"/>
              <a:t>Noise from onboard the payload</a:t>
            </a:r>
          </a:p>
          <a:p>
            <a:pPr lvl="1"/>
            <a:r>
              <a:rPr lang="en-US" dirty="0" smtClean="0"/>
              <a:t> Thermal noise </a:t>
            </a:r>
            <a:r>
              <a:rPr lang="en-US" dirty="0" smtClean="0"/>
              <a:t>(99% of triggers</a:t>
            </a:r>
            <a:r>
              <a:rPr lang="en-US" dirty="0" smtClean="0"/>
              <a:t>)</a:t>
            </a:r>
            <a:endParaRPr lang="en-US" dirty="0" smtClean="0"/>
          </a:p>
          <a:p>
            <a:pPr lvl="1"/>
            <a:r>
              <a:rPr lang="en-US" dirty="0" smtClean="0"/>
              <a:t>Man-</a:t>
            </a:r>
            <a:r>
              <a:rPr lang="en-US" dirty="0" smtClean="0"/>
              <a:t>made </a:t>
            </a:r>
            <a:r>
              <a:rPr lang="en-US" dirty="0" smtClean="0"/>
              <a:t>noise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36E50-F3BB-7B4C-95D3-E4F495340936}" type="slidenum">
              <a:rPr lang="en-US" smtClean="0"/>
              <a:pPr/>
              <a:t>19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76800" y="654048"/>
            <a:ext cx="4249636" cy="612775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553200" y="316468"/>
            <a:ext cx="26415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Simulated Event from MC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524000" y="6443246"/>
            <a:ext cx="4572000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600" dirty="0" smtClean="0"/>
              <a:t>Gorham et  al. arXiv</a:t>
            </a:r>
            <a:r>
              <a:rPr lang="en-US" sz="1600" dirty="0" smtClean="0"/>
              <a:t>:</a:t>
            </a:r>
            <a:r>
              <a:rPr lang="en-US" sz="1600" dirty="0" smtClean="0"/>
              <a:t>1803.02719, 2018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76200"/>
            <a:ext cx="9144000" cy="781424"/>
          </a:xfrm>
        </p:spPr>
        <p:txBody>
          <a:bodyPr/>
          <a:lstStyle/>
          <a:p>
            <a:r>
              <a:rPr lang="en-US" dirty="0" smtClean="0"/>
              <a:t>ANITA Collaboration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5867400"/>
            <a:ext cx="8610599" cy="905435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2800" dirty="0" smtClean="0"/>
              <a:t>11 institutions, ~50 collaborators spanning 18 time zones</a:t>
            </a: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36E50-F3BB-7B4C-95D3-E4F495340936}" type="slidenum">
              <a:rPr lang="en-US" smtClean="0"/>
              <a:pPr/>
              <a:t>2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rcRect l="3985" r="3321"/>
          <a:stretch>
            <a:fillRect/>
          </a:stretch>
        </p:blipFill>
        <p:spPr>
          <a:xfrm>
            <a:off x="1" y="990600"/>
            <a:ext cx="9144000" cy="4695770"/>
          </a:xfrm>
          <a:prstGeom prst="rect">
            <a:avLst/>
          </a:prstGeom>
          <a:solidFill>
            <a:schemeClr val="tx1"/>
          </a:solidFill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9424"/>
            <a:ext cx="9144000" cy="781424"/>
          </a:xfrm>
        </p:spPr>
        <p:txBody>
          <a:bodyPr/>
          <a:lstStyle/>
          <a:p>
            <a:r>
              <a:rPr lang="en-US" dirty="0" smtClean="0"/>
              <a:t>2 Clustering-Based Analyses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412" y="762000"/>
            <a:ext cx="8640788" cy="5147236"/>
          </a:xfrm>
        </p:spPr>
        <p:txBody>
          <a:bodyPr/>
          <a:lstStyle/>
          <a:p>
            <a:r>
              <a:rPr lang="en-US" dirty="0" smtClean="0"/>
              <a:t>3-stage analysis:</a:t>
            </a:r>
          </a:p>
          <a:p>
            <a:pPr lvl="1">
              <a:buNone/>
            </a:pPr>
            <a:r>
              <a:rPr lang="en-US" dirty="0" smtClean="0"/>
              <a:t>Round 1) Separate onboard-noise-like events</a:t>
            </a:r>
          </a:p>
          <a:p>
            <a:pPr lvl="1">
              <a:buNone/>
            </a:pPr>
            <a:r>
              <a:rPr lang="en-US" dirty="0" smtClean="0"/>
              <a:t>Round 2) Separate thermal-noise-like events using </a:t>
            </a:r>
            <a:r>
              <a:rPr lang="en-US" dirty="0" err="1" smtClean="0"/>
              <a:t>interferometry</a:t>
            </a:r>
            <a:r>
              <a:rPr lang="en-US" dirty="0" smtClean="0"/>
              <a:t>, etc.</a:t>
            </a:r>
          </a:p>
          <a:p>
            <a:pPr lvl="1">
              <a:buNone/>
            </a:pPr>
            <a:r>
              <a:rPr lang="en-US" dirty="0" smtClean="0"/>
              <a:t>Round 3) Separate man-made-like noise events using clustering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36E50-F3BB-7B4C-95D3-E4F495340936}" type="slidenum">
              <a:rPr lang="en-US" smtClean="0"/>
              <a:pPr/>
              <a:t>20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06" y="3352800"/>
            <a:ext cx="4702394" cy="290372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24400" y="2523565"/>
            <a:ext cx="4357456" cy="425823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98412" y="2895600"/>
            <a:ext cx="42211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Round  1+2 Cut Separation (96% efficient) 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332788" y="2782669"/>
            <a:ext cx="3257735" cy="646331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Round 3 Cuts: Efficiency on MC 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Neutrinos from Clustering (88%) 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6382923"/>
            <a:ext cx="4572000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600" dirty="0" smtClean="0"/>
              <a:t>Gorham et  al. arXiv</a:t>
            </a:r>
            <a:r>
              <a:rPr lang="en-US" sz="1600" dirty="0" smtClean="0"/>
              <a:t>:</a:t>
            </a:r>
            <a:r>
              <a:rPr lang="en-US" sz="1600" dirty="0" smtClean="0"/>
              <a:t>1803.02719</a:t>
            </a:r>
            <a:endParaRPr lang="en-US" sz="1600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09176"/>
            <a:ext cx="9144000" cy="781424"/>
          </a:xfrm>
        </p:spPr>
        <p:txBody>
          <a:bodyPr>
            <a:normAutofit fontScale="90000"/>
          </a:bodyPr>
          <a:lstStyle/>
          <a:p>
            <a:r>
              <a:rPr lang="en-US" sz="3600" dirty="0" smtClean="0"/>
              <a:t>New Analysis Approach: </a:t>
            </a:r>
            <a:br>
              <a:rPr lang="en-US" sz="3600" dirty="0" smtClean="0"/>
            </a:br>
            <a:r>
              <a:rPr lang="en-US" sz="3600" dirty="0" smtClean="0"/>
              <a:t>1 Analysis Based on Geographic Binning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024964"/>
            <a:ext cx="4902058" cy="5147236"/>
          </a:xfrm>
        </p:spPr>
        <p:txBody>
          <a:bodyPr>
            <a:normAutofit/>
          </a:bodyPr>
          <a:lstStyle/>
          <a:p>
            <a:r>
              <a:rPr lang="en-US" sz="2200" dirty="0" smtClean="0"/>
              <a:t>Conduct an independent search in each </a:t>
            </a:r>
            <a:r>
              <a:rPr lang="en-US" sz="2200" dirty="0" err="1" smtClean="0"/>
              <a:t>HEALPix</a:t>
            </a:r>
            <a:r>
              <a:rPr lang="en-US" sz="2200" dirty="0" smtClean="0"/>
              <a:t> bin, set different cuts in different bins according to the properties of the events in that bin</a:t>
            </a:r>
          </a:p>
          <a:p>
            <a:r>
              <a:rPr lang="en-US" sz="2200" dirty="0" smtClean="0"/>
              <a:t>Background estimates and efficiencies calculated bin-by-bin</a:t>
            </a:r>
          </a:p>
          <a:p>
            <a:r>
              <a:rPr lang="en-US" sz="2200" dirty="0" smtClean="0"/>
              <a:t>Especially good for point source and transient searches</a:t>
            </a:r>
            <a:endParaRPr lang="en-US" sz="2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36E50-F3BB-7B4C-95D3-E4F495340936}" type="slidenum">
              <a:rPr lang="en-US" smtClean="0"/>
              <a:pPr/>
              <a:t>21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4446116"/>
            <a:ext cx="5943600" cy="233568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67216" y="990600"/>
            <a:ext cx="4100584" cy="342442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686453" y="3669268"/>
            <a:ext cx="25431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Monte Carlo Expectation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562600" y="1143000"/>
            <a:ext cx="13041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O. </a:t>
            </a:r>
            <a:r>
              <a:rPr lang="en-US" dirty="0" err="1" smtClean="0">
                <a:solidFill>
                  <a:srgbClr val="000000"/>
                </a:solidFill>
              </a:rPr>
              <a:t>Banerjee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172200" y="6096000"/>
            <a:ext cx="182979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Gorham et al. </a:t>
            </a:r>
          </a:p>
          <a:p>
            <a:r>
              <a:rPr lang="en-US" dirty="0" smtClean="0"/>
              <a:t> </a:t>
            </a:r>
            <a:r>
              <a:rPr lang="en-US" dirty="0" smtClean="0"/>
              <a:t>arXiv:1803.02719</a:t>
            </a:r>
          </a:p>
          <a:p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76200"/>
            <a:ext cx="9144000" cy="781424"/>
          </a:xfrm>
        </p:spPr>
        <p:txBody>
          <a:bodyPr/>
          <a:lstStyle/>
          <a:p>
            <a:r>
              <a:rPr lang="en-US" dirty="0" err="1" smtClean="0"/>
              <a:t>Askaryan</a:t>
            </a:r>
            <a:r>
              <a:rPr lang="en-US" dirty="0" smtClean="0"/>
              <a:t> Neutrino Search Results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9412" y="796364"/>
            <a:ext cx="7878788" cy="5147236"/>
          </a:xfrm>
        </p:spPr>
        <p:txBody>
          <a:bodyPr/>
          <a:lstStyle/>
          <a:p>
            <a:pPr>
              <a:spcBef>
                <a:spcPts val="600"/>
              </a:spcBef>
            </a:pPr>
            <a:r>
              <a:rPr lang="en-US" dirty="0" smtClean="0"/>
              <a:t>For the most sensitive of the three analyses:</a:t>
            </a:r>
          </a:p>
          <a:p>
            <a:pPr lvl="1"/>
            <a:r>
              <a:rPr lang="en-US" dirty="0" smtClean="0"/>
              <a:t>Total </a:t>
            </a:r>
            <a:r>
              <a:rPr lang="en-US" dirty="0" smtClean="0"/>
              <a:t>analysis </a:t>
            </a:r>
            <a:r>
              <a:rPr lang="en-US" dirty="0" smtClean="0"/>
              <a:t>efficiency: </a:t>
            </a:r>
            <a:r>
              <a:rPr lang="en-US" dirty="0" smtClean="0"/>
              <a:t>84%</a:t>
            </a:r>
          </a:p>
          <a:p>
            <a:pPr lvl="1"/>
            <a:r>
              <a:rPr lang="en-US" dirty="0" smtClean="0"/>
              <a:t>Total background</a:t>
            </a:r>
            <a:r>
              <a:rPr lang="en-US" dirty="0" smtClean="0"/>
              <a:t> estimate: </a:t>
            </a:r>
            <a:r>
              <a:rPr lang="en-US" dirty="0" smtClean="0"/>
              <a:t>0.7</a:t>
            </a:r>
            <a:r>
              <a:rPr lang="en-US" baseline="30000" dirty="0" smtClean="0"/>
              <a:t>+0.5</a:t>
            </a:r>
            <a:r>
              <a:rPr lang="en-US" baseline="-25000" dirty="0" smtClean="0"/>
              <a:t>-0.3 </a:t>
            </a:r>
            <a:r>
              <a:rPr lang="en-US" dirty="0" smtClean="0"/>
              <a:t>events</a:t>
            </a:r>
          </a:p>
          <a:p>
            <a:pPr lvl="1"/>
            <a:r>
              <a:rPr lang="en-US" dirty="0" smtClean="0"/>
              <a:t>1 event in signal region</a:t>
            </a:r>
          </a:p>
          <a:p>
            <a:pPr>
              <a:spcBef>
                <a:spcPts val="600"/>
              </a:spcBef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013605" y="6051552"/>
            <a:ext cx="762000" cy="365125"/>
          </a:xfrm>
        </p:spPr>
        <p:txBody>
          <a:bodyPr/>
          <a:lstStyle/>
          <a:p>
            <a:fld id="{59B36E50-F3BB-7B4C-95D3-E4F495340936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6200" y="4215824"/>
            <a:ext cx="4572000" cy="58477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600" dirty="0" smtClean="0"/>
              <a:t>Gorham et  al. </a:t>
            </a:r>
          </a:p>
          <a:p>
            <a:r>
              <a:rPr lang="en-US" sz="1600" dirty="0" smtClean="0"/>
              <a:t>arXiv</a:t>
            </a:r>
            <a:r>
              <a:rPr lang="en-US" sz="1600" dirty="0" smtClean="0"/>
              <a:t>:</a:t>
            </a:r>
            <a:r>
              <a:rPr lang="en-US" sz="1600" dirty="0" smtClean="0"/>
              <a:t>1803.02719</a:t>
            </a:r>
            <a:endParaRPr lang="en-US" sz="1600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3600" y="2590800"/>
            <a:ext cx="6324600" cy="42057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56776"/>
            <a:ext cx="9144000" cy="781424"/>
          </a:xfrm>
        </p:spPr>
        <p:txBody>
          <a:bodyPr/>
          <a:lstStyle/>
          <a:p>
            <a:r>
              <a:rPr lang="en-US" dirty="0" smtClean="0"/>
              <a:t>ANITA-3 Neutrino Flux Constraints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" y="1676400"/>
            <a:ext cx="4114798" cy="5502277"/>
          </a:xfrm>
        </p:spPr>
        <p:txBody>
          <a:bodyPr>
            <a:normAutofit/>
          </a:bodyPr>
          <a:lstStyle/>
          <a:p>
            <a:r>
              <a:rPr lang="en-US" sz="2200" dirty="0" smtClean="0"/>
              <a:t>ANITA</a:t>
            </a:r>
            <a:r>
              <a:rPr lang="en-US" sz="2200" dirty="0" smtClean="0"/>
              <a:t>-III </a:t>
            </a:r>
            <a:r>
              <a:rPr lang="en-US" sz="2200" dirty="0" smtClean="0"/>
              <a:t>suffered from significant man-made noise (mostly satellites that had been launched </a:t>
            </a:r>
            <a:r>
              <a:rPr lang="en-US" sz="2200" dirty="0" smtClean="0"/>
              <a:t>after ANITA-II)</a:t>
            </a:r>
            <a:r>
              <a:rPr lang="en-US" sz="2200" dirty="0" smtClean="0"/>
              <a:t>, and therefore low </a:t>
            </a:r>
            <a:r>
              <a:rPr lang="en-US" sz="2200" dirty="0" err="1" smtClean="0"/>
              <a:t>livetime</a:t>
            </a:r>
            <a:endParaRPr lang="en-US" sz="2200" dirty="0" smtClean="0"/>
          </a:p>
          <a:p>
            <a:r>
              <a:rPr lang="en-US" sz="2200" dirty="0" smtClean="0"/>
              <a:t>Combined ANITA constraints are the best above 10</a:t>
            </a:r>
            <a:r>
              <a:rPr lang="en-US" sz="2200" baseline="30000" dirty="0" smtClean="0"/>
              <a:t>19.5</a:t>
            </a:r>
            <a:r>
              <a:rPr lang="en-US" sz="2200" dirty="0" smtClean="0"/>
              <a:t> </a:t>
            </a:r>
            <a:r>
              <a:rPr lang="en-US" sz="2200" dirty="0" err="1" smtClean="0"/>
              <a:t>eV</a:t>
            </a:r>
            <a:endParaRPr lang="en-US" sz="2200" dirty="0" smtClean="0"/>
          </a:p>
          <a:p>
            <a:r>
              <a:rPr lang="en-US" sz="2200" dirty="0" smtClean="0"/>
              <a:t>Analysis techniques have been significantly </a:t>
            </a:r>
            <a:r>
              <a:rPr lang="en-US" sz="2200" dirty="0" smtClean="0"/>
              <a:t>improved, and new techniques have been developed </a:t>
            </a:r>
            <a:endParaRPr lang="en-US" sz="2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36E50-F3BB-7B4C-95D3-E4F495340936}" type="slidenum">
              <a:rPr lang="en-US" smtClean="0"/>
              <a:pPr/>
              <a:t>23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89003" y="1295400"/>
            <a:ext cx="4902597" cy="484656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904756" y="2590800"/>
            <a:ext cx="178358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Gorham et al.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arXiv:</a:t>
            </a:r>
            <a:r>
              <a:rPr lang="en-US" dirty="0" smtClean="0">
                <a:solidFill>
                  <a:schemeClr val="bg1"/>
                </a:solidFill>
              </a:rPr>
              <a:t>1803.02719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57801" y="1600200"/>
            <a:ext cx="3886200" cy="373479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52401"/>
            <a:ext cx="7696200" cy="914399"/>
          </a:xfrm>
        </p:spPr>
        <p:txBody>
          <a:bodyPr>
            <a:noAutofit/>
          </a:bodyPr>
          <a:lstStyle/>
          <a:p>
            <a:r>
              <a:rPr lang="en-US" sz="3200" dirty="0" smtClean="0"/>
              <a:t>ANITA-III Air </a:t>
            </a:r>
            <a:r>
              <a:rPr lang="en-US" sz="3200" dirty="0" smtClean="0"/>
              <a:t>Showers </a:t>
            </a:r>
            <a:br>
              <a:rPr lang="en-US" sz="3200" dirty="0" smtClean="0"/>
            </a:br>
            <a:r>
              <a:rPr lang="en-US" sz="3200" dirty="0" smtClean="0"/>
              <a:t>(Cosmic Rays + </a:t>
            </a:r>
            <a:r>
              <a:rPr lang="en-US" sz="3200" dirty="0" err="1" smtClean="0"/>
              <a:t>Tau</a:t>
            </a:r>
            <a:r>
              <a:rPr lang="en-US" sz="3200" dirty="0" smtClean="0"/>
              <a:t> Neutrinos)</a:t>
            </a:r>
            <a:endParaRPr lang="en-US" sz="3200" dirty="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0" y="1143000"/>
            <a:ext cx="5257800" cy="43942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9250" marR="0" lvl="0" indent="-34925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ClrTx/>
              <a:buSzTx/>
              <a:buFont typeface="Wingdings 2" pitchFamily="18" charset="2"/>
              <a:buChar char="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Helvetica Neue"/>
              </a:rPr>
              <a:t>EAS Signals are </a:t>
            </a:r>
            <a:r>
              <a:rPr lang="en-US" sz="2000" dirty="0" smtClean="0">
                <a:cs typeface="Helvetica Neue"/>
              </a:rPr>
              <a:t>horizontally-polarized (</a:t>
            </a:r>
            <a:r>
              <a:rPr lang="en-US" sz="2000" dirty="0" err="1" smtClean="0">
                <a:cs typeface="Helvetica Neue"/>
              </a:rPr>
              <a:t>HPol</a:t>
            </a:r>
            <a:r>
              <a:rPr lang="en-US" sz="2000" dirty="0" smtClean="0">
                <a:cs typeface="Helvetica Neue"/>
              </a:rPr>
              <a:t>)</a:t>
            </a:r>
          </a:p>
          <a:p>
            <a:pPr marL="349250" marR="0" lvl="0" indent="-34925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ClrTx/>
              <a:buSzTx/>
              <a:buFont typeface="Wingdings 2" pitchFamily="18" charset="2"/>
              <a:buChar char=""/>
              <a:tabLst/>
              <a:defRPr/>
            </a:pPr>
            <a:r>
              <a:rPr lang="en-US" sz="2000" dirty="0" smtClean="0">
                <a:cs typeface="Helvetica Neue"/>
              </a:rPr>
              <a:t>Performed additional dedicated EAS search using template matching</a:t>
            </a: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Helvetica Neue"/>
            </a:endParaRPr>
          </a:p>
          <a:p>
            <a:pPr marL="349250" marR="0" lvl="0" indent="-34925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ClrTx/>
              <a:buSzTx/>
              <a:buFont typeface="Wingdings 2" pitchFamily="18" charset="2"/>
              <a:buChar char="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Helvetica Neue"/>
              </a:rPr>
              <a:t>ANITA-III: 28</a:t>
            </a:r>
            <a:r>
              <a:rPr kumimoji="0" lang="en-US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Helvetica Neue"/>
              </a:rPr>
              <a:t> (26 below-</a:t>
            </a:r>
            <a:r>
              <a:rPr lang="en-US" sz="2000" dirty="0" smtClean="0">
                <a:cs typeface="Helvetica Neue"/>
              </a:rPr>
              <a:t>horizon                         +2 above-horizon)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Helvetica Neue"/>
              </a:rPr>
              <a:t> 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Helvetica Neue"/>
              </a:rPr>
              <a:t>HPol</a:t>
            </a:r>
            <a:r>
              <a:rPr kumimoji="0" lang="en-US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Helvetica Neue"/>
              </a:rPr>
              <a:t> events consistent with EAS observed</a:t>
            </a:r>
          </a:p>
          <a:p>
            <a:pPr marL="806450" lvl="1" indent="-349250" defTabSz="914400">
              <a:buFont typeface="Wingdings 2" pitchFamily="18" charset="2"/>
              <a:buChar char=""/>
              <a:defRPr/>
            </a:pPr>
            <a:r>
              <a:rPr lang="en-US" sz="2000" baseline="0" dirty="0" smtClean="0">
                <a:cs typeface="Helvetica Neue"/>
              </a:rPr>
              <a:t>Simulation </a:t>
            </a:r>
            <a:r>
              <a:rPr lang="en-US" sz="2000" dirty="0" smtClean="0">
                <a:cs typeface="Helvetica Neue"/>
              </a:rPr>
              <a:t>and </a:t>
            </a:r>
            <a:r>
              <a:rPr lang="en-US" sz="2000" dirty="0" smtClean="0">
                <a:cs typeface="Helvetica Neue"/>
              </a:rPr>
              <a:t>e</a:t>
            </a:r>
            <a:r>
              <a:rPr lang="en-US" sz="2000" baseline="0" dirty="0" smtClean="0">
                <a:cs typeface="Helvetica Neue"/>
              </a:rPr>
              <a:t>nergy estimate</a:t>
            </a:r>
            <a:r>
              <a:rPr lang="en-US" sz="2000" dirty="0" smtClean="0">
                <a:cs typeface="Helvetica Neue"/>
              </a:rPr>
              <a:t> to come</a:t>
            </a: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Helvetica Neue"/>
            </a:endParaRPr>
          </a:p>
          <a:p>
            <a:pPr marL="349250" marR="0" lvl="0" indent="-34925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ClrTx/>
              <a:buSzTx/>
              <a:buFont typeface="Wingdings 2" pitchFamily="18" charset="2"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Helvetica Neue"/>
              </a:rPr>
              <a:t> </a:t>
            </a:r>
          </a:p>
          <a:p>
            <a:pPr marL="349250" marR="0" lvl="0" indent="-34925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ClrTx/>
              <a:buSzTx/>
              <a:buFont typeface="Wingdings 2" pitchFamily="18" charset="2"/>
              <a:buChar char=""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Helvetica Neue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187084" y="6519446"/>
            <a:ext cx="288071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cs typeface="Helvetica Neue"/>
              </a:rPr>
              <a:t>Gorham et al., </a:t>
            </a:r>
            <a:r>
              <a:rPr lang="en-US" sz="1600" dirty="0" smtClean="0">
                <a:cs typeface="Helvetica Neue"/>
              </a:rPr>
              <a:t>arXiv:1803.05088 </a:t>
            </a:r>
            <a:endParaRPr lang="en-US" sz="1600" dirty="0"/>
          </a:p>
        </p:txBody>
      </p:sp>
      <p:sp>
        <p:nvSpPr>
          <p:cNvPr id="13" name="Rectangle 12"/>
          <p:cNvSpPr/>
          <p:nvPr/>
        </p:nvSpPr>
        <p:spPr>
          <a:xfrm>
            <a:off x="6172200" y="6248400"/>
            <a:ext cx="4572000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600" dirty="0" smtClean="0"/>
              <a:t>Gorham et al.</a:t>
            </a:r>
            <a:r>
              <a:rPr lang="en-US" sz="1600" dirty="0" smtClean="0"/>
              <a:t> </a:t>
            </a:r>
            <a:r>
              <a:rPr lang="en-US" sz="1600" dirty="0" smtClean="0"/>
              <a:t>arXiv</a:t>
            </a:r>
            <a:r>
              <a:rPr lang="en-US" sz="1600" dirty="0" smtClean="0"/>
              <a:t>:1803.02719</a:t>
            </a:r>
            <a:endParaRPr lang="en-US" sz="1600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3429000"/>
            <a:ext cx="4267200" cy="340097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9424"/>
            <a:ext cx="9144000" cy="781424"/>
          </a:xfrm>
        </p:spPr>
        <p:txBody>
          <a:bodyPr>
            <a:normAutofit/>
          </a:bodyPr>
          <a:lstStyle/>
          <a:p>
            <a:r>
              <a:rPr lang="en-US" sz="4000" dirty="0" smtClean="0"/>
              <a:t>A Second </a:t>
            </a:r>
            <a:r>
              <a:rPr lang="en-US" sz="4000" dirty="0" smtClean="0"/>
              <a:t>“Mystery Event” in ANITA-III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29340"/>
            <a:ext cx="8534400" cy="4861860"/>
          </a:xfrm>
        </p:spPr>
        <p:txBody>
          <a:bodyPr/>
          <a:lstStyle/>
          <a:p>
            <a:pPr>
              <a:spcBef>
                <a:spcPts val="200"/>
              </a:spcBef>
            </a:pPr>
            <a:r>
              <a:rPr lang="en-US" sz="2000" dirty="0" smtClean="0"/>
              <a:t>Polarity should be the same for all reflected cosmic ray events</a:t>
            </a:r>
          </a:p>
          <a:p>
            <a:pPr>
              <a:spcBef>
                <a:spcPts val="200"/>
              </a:spcBef>
            </a:pPr>
            <a:r>
              <a:rPr lang="en-US" sz="2000" dirty="0" smtClean="0"/>
              <a:t>One of the </a:t>
            </a:r>
            <a:r>
              <a:rPr lang="en-US" sz="2000" dirty="0" smtClean="0"/>
              <a:t>26 below-horizon </a:t>
            </a:r>
            <a:r>
              <a:rPr lang="en-US" sz="2000" dirty="0" smtClean="0"/>
              <a:t>air showers is NOT the same polarity as the </a:t>
            </a:r>
            <a:r>
              <a:rPr lang="en-US" sz="2000" dirty="0" smtClean="0"/>
              <a:t>rest</a:t>
            </a:r>
          </a:p>
          <a:p>
            <a:pPr>
              <a:spcBef>
                <a:spcPts val="200"/>
              </a:spcBef>
            </a:pPr>
            <a:r>
              <a:rPr lang="en-US" sz="2000" dirty="0" smtClean="0"/>
              <a:t>Background estimate (a posteriori) is  &lt; 10</a:t>
            </a:r>
            <a:r>
              <a:rPr lang="en-US" sz="2000" baseline="30000" dirty="0" smtClean="0"/>
              <a:t>-2</a:t>
            </a:r>
            <a:endParaRPr lang="en-US" sz="2000" baseline="30000" dirty="0" smtClean="0"/>
          </a:p>
          <a:p>
            <a:pPr>
              <a:spcBef>
                <a:spcPts val="200"/>
              </a:spcBef>
            </a:pPr>
            <a:r>
              <a:rPr lang="en-US" sz="2000" dirty="0" smtClean="0"/>
              <a:t>Sign of an </a:t>
            </a:r>
            <a:r>
              <a:rPr lang="en-US" sz="2000" dirty="0" err="1" smtClean="0"/>
              <a:t>upgoing</a:t>
            </a:r>
            <a:r>
              <a:rPr lang="en-US" sz="2000" dirty="0" smtClean="0"/>
              <a:t> (</a:t>
            </a:r>
            <a:r>
              <a:rPr lang="en-US" sz="2000" dirty="0" err="1" smtClean="0"/>
              <a:t>tau</a:t>
            </a:r>
            <a:r>
              <a:rPr lang="en-US" sz="2000" dirty="0" smtClean="0"/>
              <a:t> neutrino?) air shower?</a:t>
            </a:r>
            <a:endParaRPr lang="en-US" sz="2000" dirty="0" smtClean="0"/>
          </a:p>
          <a:p>
            <a:pPr>
              <a:spcBef>
                <a:spcPts val="200"/>
              </a:spcBef>
            </a:pPr>
            <a:r>
              <a:rPr lang="en-US" sz="2000" dirty="0" smtClean="0"/>
              <a:t>Problem: too </a:t>
            </a:r>
            <a:r>
              <a:rPr lang="en-US" sz="2000" dirty="0" smtClean="0"/>
              <a:t>steeply </a:t>
            </a:r>
            <a:r>
              <a:rPr lang="en-US" sz="2000" dirty="0" err="1" smtClean="0"/>
              <a:t>upgoing</a:t>
            </a:r>
            <a:r>
              <a:rPr lang="en-US" sz="2000" dirty="0" smtClean="0"/>
              <a:t> for standard model cross sections</a:t>
            </a:r>
          </a:p>
          <a:p>
            <a:pPr>
              <a:spcBef>
                <a:spcPts val="200"/>
              </a:spcBef>
            </a:pPr>
            <a:r>
              <a:rPr lang="en-US" sz="2000" dirty="0" smtClean="0"/>
              <a:t>Energy estimate of 0.56 </a:t>
            </a:r>
            <a:r>
              <a:rPr lang="en-US" sz="2000" dirty="0" err="1" smtClean="0"/>
              <a:t>EeV</a:t>
            </a:r>
            <a:endParaRPr lang="en-US" sz="2000" dirty="0" smtClean="0"/>
          </a:p>
          <a:p>
            <a:pPr>
              <a:spcBef>
                <a:spcPts val="200"/>
              </a:spcBef>
              <a:buNone/>
            </a:pPr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36E50-F3BB-7B4C-95D3-E4F495340936}" type="slidenum">
              <a:rPr lang="en-US" smtClean="0"/>
              <a:pPr/>
              <a:t>25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5166" y="3412692"/>
            <a:ext cx="3965434" cy="314050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3400" y="3412692"/>
            <a:ext cx="3886200" cy="314050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040326" y="3048000"/>
            <a:ext cx="29982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Typical Cosmic </a:t>
            </a:r>
            <a:r>
              <a:rPr lang="en-US" dirty="0" smtClean="0"/>
              <a:t>Ray-like </a:t>
            </a:r>
            <a:r>
              <a:rPr lang="en-US" dirty="0" smtClean="0"/>
              <a:t>Event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940566" y="3048000"/>
            <a:ext cx="15581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Mystery Event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5638800" y="6488668"/>
            <a:ext cx="32177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cs typeface="Helvetica Neue"/>
              </a:rPr>
              <a:t>Gorham et al., </a:t>
            </a:r>
            <a:r>
              <a:rPr lang="en-US" dirty="0" smtClean="0">
                <a:cs typeface="Helvetica Neue"/>
              </a:rPr>
              <a:t>arXiv:1803.05088 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219200" y="3810000"/>
            <a:ext cx="304800" cy="3048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5486400" y="3733800"/>
            <a:ext cx="304800" cy="3048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81424"/>
          </a:xfrm>
        </p:spPr>
        <p:txBody>
          <a:bodyPr>
            <a:normAutofit/>
          </a:bodyPr>
          <a:lstStyle/>
          <a:p>
            <a:r>
              <a:rPr lang="en-US" sz="4000" dirty="0" smtClean="0">
                <a:ea typeface="ＭＳ Ｐゴシック" pitchFamily="8" charset="-128"/>
              </a:rPr>
              <a:t>ANITA-</a:t>
            </a:r>
            <a:r>
              <a:rPr lang="en-US" sz="4000" dirty="0" smtClean="0">
                <a:ea typeface="ＭＳ Ｐゴシック" pitchFamily="8" charset="-128"/>
              </a:rPr>
              <a:t>IV</a:t>
            </a:r>
            <a:r>
              <a:rPr lang="en-US" sz="4000" dirty="0" smtClean="0">
                <a:ea typeface="ＭＳ Ｐゴシック" pitchFamily="8" charset="-128"/>
              </a:rPr>
              <a:t>: Flight in 2016-17</a:t>
            </a:r>
            <a:endParaRPr lang="en-US" sz="4000" dirty="0" smtClean="0">
              <a:ea typeface="ＭＳ Ｐゴシック" pitchFamily="8" charset="-128"/>
            </a:endParaRPr>
          </a:p>
        </p:txBody>
      </p:sp>
      <p:sp>
        <p:nvSpPr>
          <p:cNvPr id="41987" name="Content Placeholder 2"/>
          <p:cNvSpPr>
            <a:spLocks noGrp="1"/>
          </p:cNvSpPr>
          <p:nvPr>
            <p:ph idx="1"/>
          </p:nvPr>
        </p:nvSpPr>
        <p:spPr>
          <a:xfrm>
            <a:off x="0" y="1066800"/>
            <a:ext cx="4876800" cy="3749676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en-US" dirty="0" smtClean="0">
                <a:ea typeface="ＭＳ Ｐゴシック" pitchFamily="8" charset="-128"/>
                <a:cs typeface="ＭＳ Ｐゴシック" pitchFamily="8" charset="-128"/>
              </a:rPr>
              <a:t>New </a:t>
            </a:r>
            <a:r>
              <a:rPr lang="en-US" dirty="0" smtClean="0">
                <a:ea typeface="ＭＳ Ｐゴシック" pitchFamily="8" charset="-128"/>
                <a:cs typeface="ＭＳ Ｐゴシック" pitchFamily="8" charset="-128"/>
              </a:rPr>
              <a:t>programmable notch </a:t>
            </a:r>
            <a:r>
              <a:rPr lang="en-US" dirty="0" smtClean="0">
                <a:ea typeface="ＭＳ Ｐゴシック" pitchFamily="8" charset="-128"/>
                <a:cs typeface="ＭＳ Ｐゴシック" pitchFamily="8" charset="-128"/>
              </a:rPr>
              <a:t>filter     to improve </a:t>
            </a:r>
            <a:r>
              <a:rPr lang="en-US" dirty="0" err="1" smtClean="0">
                <a:ea typeface="ＭＳ Ｐゴシック" pitchFamily="8" charset="-128"/>
                <a:cs typeface="ＭＳ Ｐゴシック" pitchFamily="8" charset="-128"/>
              </a:rPr>
              <a:t>livetime</a:t>
            </a:r>
            <a:r>
              <a:rPr lang="en-US" dirty="0" smtClean="0">
                <a:ea typeface="ＭＳ Ｐゴシック" pitchFamily="8" charset="-128"/>
                <a:cs typeface="ＭＳ Ｐゴシック" pitchFamily="8" charset="-128"/>
              </a:rPr>
              <a:t> (x2.8!)</a:t>
            </a:r>
          </a:p>
          <a:p>
            <a:pPr>
              <a:spcBef>
                <a:spcPts val="0"/>
              </a:spcBef>
            </a:pPr>
            <a:r>
              <a:rPr lang="en-US" dirty="0" smtClean="0">
                <a:ea typeface="ＭＳ Ｐゴシック" pitchFamily="8" charset="-128"/>
                <a:cs typeface="ＭＳ Ｐゴシック" pitchFamily="8" charset="-128"/>
              </a:rPr>
              <a:t>Expect 100’s of</a:t>
            </a:r>
            <a:r>
              <a:rPr lang="en-US" dirty="0" smtClean="0">
                <a:ea typeface="ＭＳ Ｐゴシック" pitchFamily="8" charset="-128"/>
                <a:cs typeface="ＭＳ Ｐゴシック" pitchFamily="8" charset="-128"/>
              </a:rPr>
              <a:t> </a:t>
            </a:r>
            <a:r>
              <a:rPr lang="en-US" dirty="0" err="1" smtClean="0">
                <a:ea typeface="ＭＳ Ｐゴシック" pitchFamily="8" charset="-128"/>
                <a:cs typeface="ＭＳ Ｐゴシック" pitchFamily="8" charset="-128"/>
              </a:rPr>
              <a:t>EASs</a:t>
            </a:r>
            <a:r>
              <a:rPr lang="en-US" dirty="0" smtClean="0">
                <a:ea typeface="ＭＳ Ｐゴシック" pitchFamily="8" charset="-128"/>
                <a:cs typeface="ＭＳ Ｐゴシック" pitchFamily="8" charset="-128"/>
              </a:rPr>
              <a:t> and </a:t>
            </a:r>
            <a:r>
              <a:rPr lang="en-US" dirty="0" smtClean="0">
                <a:ea typeface="ＭＳ Ｐゴシック" pitchFamily="8" charset="-128"/>
                <a:cs typeface="ＭＳ Ｐゴシック" pitchFamily="8" charset="-128"/>
              </a:rPr>
              <a:t>a factor of a few sensitivity to </a:t>
            </a:r>
            <a:r>
              <a:rPr lang="en-US" dirty="0" smtClean="0">
                <a:ea typeface="ＭＳ Ｐゴシック" pitchFamily="8" charset="-128"/>
                <a:cs typeface="ＭＳ Ｐゴシック" pitchFamily="8" charset="-128"/>
              </a:rPr>
              <a:t>neutrinos</a:t>
            </a:r>
          </a:p>
          <a:p>
            <a:pPr>
              <a:spcBef>
                <a:spcPts val="0"/>
              </a:spcBef>
            </a:pPr>
            <a:r>
              <a:rPr lang="en-US" dirty="0" smtClean="0">
                <a:ea typeface="ＭＳ Ｐゴシック" pitchFamily="8" charset="-128"/>
                <a:cs typeface="ＭＳ Ｐゴシック" pitchFamily="8" charset="-128"/>
              </a:rPr>
              <a:t>Stay tuned</a:t>
            </a:r>
            <a:endParaRPr lang="en-US" dirty="0" smtClean="0">
              <a:ea typeface="ＭＳ Ｐゴシック" pitchFamily="8" charset="-128"/>
              <a:cs typeface="ＭＳ Ｐゴシック" pitchFamily="8" charset="-128"/>
            </a:endParaRPr>
          </a:p>
          <a:p>
            <a:pPr>
              <a:spcBef>
                <a:spcPts val="0"/>
              </a:spcBef>
              <a:buNone/>
            </a:pPr>
            <a:endParaRPr lang="en-US" sz="2200" dirty="0" smtClean="0">
              <a:ea typeface="ＭＳ Ｐゴシック" pitchFamily="8" charset="-128"/>
              <a:cs typeface="ＭＳ Ｐゴシック" pitchFamily="8" charset="-128"/>
            </a:endParaRPr>
          </a:p>
        </p:txBody>
      </p:sp>
      <p:sp>
        <p:nvSpPr>
          <p:cNvPr id="41988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077200" y="6356352"/>
            <a:ext cx="762000" cy="365125"/>
          </a:xfrm>
          <a:noFill/>
        </p:spPr>
        <p:txBody>
          <a:bodyPr/>
          <a:lstStyle/>
          <a:p>
            <a:fld id="{13CA24BE-6188-FE47-A2D9-9CF3CD4AA3CF}" type="slidenum">
              <a:rPr lang="en-US" smtClean="0">
                <a:latin typeface="Arial" pitchFamily="8" charset="0"/>
              </a:rPr>
              <a:pPr/>
              <a:t>26</a:t>
            </a:fld>
            <a:endParaRPr lang="en-US" smtClean="0">
              <a:latin typeface="Arial" pitchFamily="8" charset="0"/>
            </a:endParaRPr>
          </a:p>
        </p:txBody>
      </p:sp>
      <p:pic>
        <p:nvPicPr>
          <p:cNvPr id="41990" name="Picture 6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8200" y="1524000"/>
            <a:ext cx="4495800" cy="42024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5676709" y="5029200"/>
            <a:ext cx="21737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ANITA-IV </a:t>
            </a:r>
            <a:r>
              <a:rPr lang="en-US" dirty="0" smtClean="0">
                <a:solidFill>
                  <a:schemeClr val="bg1"/>
                </a:solidFill>
              </a:rPr>
              <a:t>Flight Path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" y="3295078"/>
            <a:ext cx="4263702" cy="3452754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863978" y="5562600"/>
            <a:ext cx="24032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Allison et al., NIM, 2017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57200" y="3352800"/>
            <a:ext cx="19763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TUFF Performance</a:t>
            </a:r>
            <a:endParaRPr 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81424"/>
          </a:xfrm>
        </p:spPr>
        <p:txBody>
          <a:bodyPr/>
          <a:lstStyle/>
          <a:p>
            <a:r>
              <a:rPr lang="en-US" dirty="0" smtClean="0"/>
              <a:t>Summary and Future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012" y="762000"/>
            <a:ext cx="5516588" cy="6096000"/>
          </a:xfrm>
        </p:spPr>
        <p:txBody>
          <a:bodyPr>
            <a:normAutofit/>
          </a:bodyPr>
          <a:lstStyle/>
          <a:p>
            <a:pPr>
              <a:spcBef>
                <a:spcPts val="200"/>
              </a:spcBef>
            </a:pPr>
            <a:r>
              <a:rPr lang="en-US" dirty="0" smtClean="0"/>
              <a:t>ANITA has a rich physics program, with the best neutrino sensitivity at 10</a:t>
            </a:r>
            <a:r>
              <a:rPr lang="en-US" baseline="30000" dirty="0" smtClean="0"/>
              <a:t>19.5</a:t>
            </a:r>
            <a:r>
              <a:rPr lang="en-US" dirty="0" smtClean="0"/>
              <a:t> </a:t>
            </a:r>
            <a:r>
              <a:rPr lang="en-US" dirty="0" err="1" smtClean="0"/>
              <a:t>eV</a:t>
            </a:r>
            <a:r>
              <a:rPr lang="en-US" dirty="0" smtClean="0"/>
              <a:t> and above and self-triggered UHECR events &gt;10</a:t>
            </a:r>
            <a:r>
              <a:rPr lang="en-US" baseline="30000" dirty="0" smtClean="0"/>
              <a:t>18</a:t>
            </a:r>
            <a:r>
              <a:rPr lang="en-US" dirty="0" smtClean="0"/>
              <a:t> </a:t>
            </a:r>
            <a:r>
              <a:rPr lang="en-US" dirty="0" err="1" smtClean="0"/>
              <a:t>eV</a:t>
            </a:r>
            <a:endParaRPr lang="en-US" dirty="0" smtClean="0"/>
          </a:p>
          <a:p>
            <a:pPr>
              <a:spcBef>
                <a:spcPts val="200"/>
              </a:spcBef>
            </a:pPr>
            <a:r>
              <a:rPr lang="en-US" dirty="0" smtClean="0"/>
              <a:t>Published things I didn’t talk about: </a:t>
            </a:r>
          </a:p>
          <a:p>
            <a:pPr lvl="1">
              <a:spcBef>
                <a:spcPts val="200"/>
              </a:spcBef>
            </a:pPr>
            <a:r>
              <a:rPr lang="en-US" dirty="0" smtClean="0"/>
              <a:t>Lorentz invariance violation, Magnetic monopole searches, Neutrinos </a:t>
            </a:r>
            <a:r>
              <a:rPr lang="en-US" dirty="0" smtClean="0"/>
              <a:t>from </a:t>
            </a:r>
            <a:r>
              <a:rPr lang="en-US" dirty="0" err="1" smtClean="0"/>
              <a:t>GRBs</a:t>
            </a:r>
            <a:r>
              <a:rPr lang="en-US" dirty="0" smtClean="0"/>
              <a:t>, </a:t>
            </a:r>
            <a:r>
              <a:rPr lang="en-US" dirty="0" err="1" smtClean="0"/>
              <a:t>HiCal</a:t>
            </a:r>
            <a:r>
              <a:rPr lang="en-US" dirty="0" smtClean="0"/>
              <a:t> ice property measurements, etc.</a:t>
            </a:r>
          </a:p>
          <a:p>
            <a:pPr>
              <a:spcBef>
                <a:spcPts val="200"/>
              </a:spcBef>
            </a:pPr>
            <a:r>
              <a:rPr lang="en-US" dirty="0" smtClean="0"/>
              <a:t>ANITA-IV is expected to be ~x4 better than ANITA-III and ANITA-I</a:t>
            </a:r>
          </a:p>
          <a:p>
            <a:pPr lvl="1">
              <a:spcBef>
                <a:spcPts val="200"/>
              </a:spcBef>
            </a:pPr>
            <a:r>
              <a:rPr lang="en-US" dirty="0" smtClean="0"/>
              <a:t>If any mystery events are </a:t>
            </a:r>
            <a:r>
              <a:rPr lang="en-US" dirty="0" err="1" smtClean="0"/>
              <a:t>tau</a:t>
            </a:r>
            <a:r>
              <a:rPr lang="en-US" dirty="0" smtClean="0"/>
              <a:t> neutrinos, we should see more…</a:t>
            </a:r>
          </a:p>
          <a:p>
            <a:pPr>
              <a:spcBef>
                <a:spcPts val="200"/>
              </a:spcBef>
            </a:pPr>
            <a:r>
              <a:rPr lang="en-US" dirty="0" smtClean="0"/>
              <a:t>ANITA-V will have new hardware!  An </a:t>
            </a:r>
            <a:r>
              <a:rPr lang="en-US" dirty="0" err="1" smtClean="0"/>
              <a:t>interferometric</a:t>
            </a:r>
            <a:r>
              <a:rPr lang="en-US" dirty="0" smtClean="0"/>
              <a:t> trigger to reduce thresholds and increase sensitivity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36E50-F3BB-7B4C-95D3-E4F495340936}" type="slidenum">
              <a:rPr lang="en-US" smtClean="0"/>
              <a:pPr/>
              <a:t>27</a:t>
            </a:fld>
            <a:endParaRPr lang="en-US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/>
          <a:srcRect l="16444" r="6325"/>
          <a:stretch>
            <a:fillRect/>
          </a:stretch>
        </p:blipFill>
        <p:spPr bwMode="auto">
          <a:xfrm>
            <a:off x="5562600" y="1067250"/>
            <a:ext cx="3505200" cy="51811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36E50-F3BB-7B4C-95D3-E4F495340936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>
        <mc:Choice xmlns:mc="http://schemas.openxmlformats.org/markup-compatibility/2006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Requires="a14">
          <p:sp>
            <p:nvSpPr>
              <p:cNvPr id="4" name="Title 3"/>
              <p:cNvSpPr>
                <a:spLocks noGrp="1"/>
              </p:cNvSpPr>
              <p:nvPr>
                <p:ph type="title"/>
              </p:nvPr>
            </p:nvSpPr>
            <p:spPr>
              <a:xfrm>
                <a:off x="1086804" y="-201152"/>
                <a:ext cx="10515600" cy="1325563"/>
              </a:xfrm>
            </p:spPr>
            <p:txBody>
              <a:bodyPr/>
              <a:lstStyle/>
              <a:p>
                <a:r>
                  <a:rPr lang="en-US" dirty="0" smtClean="0"/>
                  <a:t>ANITA Sensitivity to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charset="0"/>
                          </a:rPr>
                          <m:t>𝜈</m:t>
                        </m:r>
                      </m:e>
                      <m:sub>
                        <m:r>
                          <a:rPr lang="en-US" b="0" i="1" smtClean="0">
                            <a:latin typeface="Cambria Math" charset="0"/>
                          </a:rPr>
                          <m:t>𝜏</m:t>
                        </m:r>
                      </m:sub>
                    </m:sSub>
                  </m:oMath>
                </a14:m>
                <a:r>
                  <a:rPr lang="en-US" dirty="0" smtClean="0"/>
                  <a:t>-Induced Air Showers</a:t>
                </a:r>
                <a:endParaRPr lang="en-US" dirty="0"/>
              </a:p>
            </p:txBody>
          </p:sp>
        </mc:Choice>
        <mc:Fallback>
          <p:sp>
            <p:nvSpPr>
              <p:cNvPr id="4" name="Tit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815103" y="-201152"/>
                <a:ext cx="7886700" cy="1325563"/>
              </a:xfrm>
              <a:blipFill rotWithShape="0">
                <a:blip r:embed="rId2"/>
                <a:stretch>
                  <a:fillRect l="-2319"/>
                </a:stretch>
              </a:blipFill>
            </p:spPr>
            <p:txBody>
              <a:bodyPr/>
              <a:lstStyle/>
              <a:p>
                <a:r>
                  <a:rPr lang="en-US" dirty="0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5257800" y="2667000"/>
            <a:ext cx="3304210" cy="4150215"/>
          </a:xfrm>
          <a:prstGeom prst="rect">
            <a:avLst/>
          </a:prstGeom>
        </p:spPr>
      </p:pic>
      <p:pic>
        <p:nvPicPr>
          <p:cNvPr id="10" name="Content Placeholder 9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1119466" y="2667000"/>
            <a:ext cx="3033116" cy="4154713"/>
          </a:xfrm>
        </p:spPr>
      </p:pic>
      <p:sp>
        <p:nvSpPr>
          <p:cNvPr id="16" name="TextBox 15"/>
          <p:cNvSpPr txBox="1"/>
          <p:nvPr/>
        </p:nvSpPr>
        <p:spPr>
          <a:xfrm>
            <a:off x="294398" y="1032078"/>
            <a:ext cx="4243623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Acceptance comparable to IceCube / Auger for energies &gt; 10</a:t>
            </a:r>
            <a:r>
              <a:rPr lang="en-US" sz="2400" baseline="30000" dirty="0" smtClean="0"/>
              <a:t>19</a:t>
            </a:r>
            <a:r>
              <a:rPr lang="en-US" sz="2400" dirty="0" smtClean="0"/>
              <a:t> eV</a:t>
            </a:r>
            <a:endParaRPr lang="en-US" sz="2400" dirty="0"/>
          </a:p>
        </p:txBody>
      </p:sp>
      <p:sp>
        <p:nvSpPr>
          <p:cNvPr id="19" name="TextBox 18"/>
          <p:cNvSpPr txBox="1"/>
          <p:nvPr/>
        </p:nvSpPr>
        <p:spPr>
          <a:xfrm>
            <a:off x="4923460" y="847413"/>
            <a:ext cx="394335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~</a:t>
            </a:r>
            <a:r>
              <a:rPr lang="en-US" sz="2400" dirty="0" smtClean="0"/>
              <a:t>2 month ANITA exposure more than 2 orders of magnitude lower than ~ 10 years of IceCube &amp; Auger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861544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>
              <a:latin typeface="Arial" pitchFamily="4" charset="0"/>
              <a:ea typeface="ＭＳ Ｐゴシック" pitchFamily="4" charset="-128"/>
            </a:endParaRPr>
          </a:p>
        </p:txBody>
      </p:sp>
      <p:pic>
        <p:nvPicPr>
          <p:cNvPr id="43011" name="Content Placeholder 5" descr="ANITA Group 1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67525"/>
          </a:xfrm>
        </p:spPr>
      </p:pic>
      <p:sp>
        <p:nvSpPr>
          <p:cNvPr id="43012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" pitchFamily="4" charset="0"/>
              </a:rPr>
              <a:t>A. G. Vieregg</a:t>
            </a:r>
          </a:p>
        </p:txBody>
      </p:sp>
      <p:sp>
        <p:nvSpPr>
          <p:cNvPr id="43013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0DDD350-D04F-7C4A-A3F8-8AB9FF4673BB}" type="slidenum">
              <a:rPr lang="en-US" smtClean="0">
                <a:latin typeface="Arial" pitchFamily="4" charset="0"/>
              </a:rPr>
              <a:pPr/>
              <a:t>3</a:t>
            </a:fld>
            <a:endParaRPr lang="en-US" smtClean="0">
              <a:latin typeface="Arial" pitchFamily="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09600" y="405226"/>
            <a:ext cx="42363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ANITA-3 Deployment Team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Variations on the Exposure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471747" y="2133600"/>
            <a:ext cx="8043604" cy="396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2526782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36E50-F3BB-7B4C-95D3-E4F495340936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18366" y="762000"/>
            <a:ext cx="1844234" cy="240119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0600" y="762000"/>
            <a:ext cx="1741714" cy="24384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rcRect l="16913" t="21648" r="45906" b="7216"/>
          <a:stretch>
            <a:fillRect/>
          </a:stretch>
        </p:blipFill>
        <p:spPr>
          <a:xfrm>
            <a:off x="6536975" y="723007"/>
            <a:ext cx="1692625" cy="244018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rcRect l="48750" t="2500" r="5625" b="2500"/>
          <a:stretch>
            <a:fillRect/>
          </a:stretch>
        </p:blipFill>
        <p:spPr>
          <a:xfrm>
            <a:off x="301483" y="3771007"/>
            <a:ext cx="1679717" cy="262255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rcRect l="3600" r="18000"/>
          <a:stretch>
            <a:fillRect/>
          </a:stretch>
        </p:blipFill>
        <p:spPr>
          <a:xfrm>
            <a:off x="6934200" y="3999607"/>
            <a:ext cx="1823988" cy="232651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/>
          <a:srcRect l="14400" r="14400"/>
          <a:stretch>
            <a:fillRect/>
          </a:stretch>
        </p:blipFill>
        <p:spPr>
          <a:xfrm>
            <a:off x="2368296" y="3733800"/>
            <a:ext cx="1898904" cy="26670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8"/>
          <a:srcRect l="36563" t="9844" r="33750" b="46406"/>
          <a:stretch>
            <a:fillRect/>
          </a:stretch>
        </p:blipFill>
        <p:spPr>
          <a:xfrm>
            <a:off x="4800600" y="3810000"/>
            <a:ext cx="1784442" cy="2629793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945778" y="86380"/>
            <a:ext cx="720762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ANITA-3 Analyzers: </a:t>
            </a:r>
            <a:r>
              <a:rPr lang="en-US" sz="2800" dirty="0" err="1" smtClean="0"/>
              <a:t>Postdocs</a:t>
            </a:r>
            <a:r>
              <a:rPr lang="en-US" sz="2800" dirty="0" smtClean="0"/>
              <a:t> and Grad Students</a:t>
            </a:r>
            <a:endParaRPr lang="en-US" sz="2800" dirty="0"/>
          </a:p>
        </p:txBody>
      </p:sp>
      <p:sp>
        <p:nvSpPr>
          <p:cNvPr id="14" name="TextBox 13"/>
          <p:cNvSpPr txBox="1"/>
          <p:nvPr/>
        </p:nvSpPr>
        <p:spPr>
          <a:xfrm>
            <a:off x="756650" y="3200400"/>
            <a:ext cx="22913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Linda </a:t>
            </a:r>
            <a:r>
              <a:rPr lang="en-US" dirty="0" err="1" smtClean="0"/>
              <a:t>Cremonesi</a:t>
            </a:r>
            <a:r>
              <a:rPr lang="en-US" dirty="0" smtClean="0"/>
              <a:t>, UCL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3276600" y="3200400"/>
            <a:ext cx="26684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Cosmin</a:t>
            </a:r>
            <a:r>
              <a:rPr lang="en-US" dirty="0" smtClean="0"/>
              <a:t> </a:t>
            </a:r>
            <a:r>
              <a:rPr lang="en-US" dirty="0" err="1" smtClean="0"/>
              <a:t>Deaconu</a:t>
            </a:r>
            <a:r>
              <a:rPr lang="en-US" dirty="0" smtClean="0"/>
              <a:t>, Chicago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6233770" y="3200400"/>
            <a:ext cx="23006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Ben </a:t>
            </a:r>
            <a:r>
              <a:rPr lang="en-US" dirty="0" err="1" smtClean="0"/>
              <a:t>Strutt</a:t>
            </a:r>
            <a:r>
              <a:rPr lang="en-US" dirty="0" smtClean="0"/>
              <a:t>, UCL/UCLA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-76200" y="6393559"/>
            <a:ext cx="24036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Oindree</a:t>
            </a:r>
            <a:r>
              <a:rPr lang="en-US" dirty="0" smtClean="0"/>
              <a:t> </a:t>
            </a:r>
            <a:r>
              <a:rPr lang="en-US" dirty="0" err="1" smtClean="0"/>
              <a:t>Banerjee</a:t>
            </a:r>
            <a:r>
              <a:rPr lang="en-US" dirty="0" smtClean="0"/>
              <a:t>, OSU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2302156" y="6412468"/>
            <a:ext cx="20412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Jacob Gordon, OSU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4625626" y="6412468"/>
            <a:ext cx="19594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Ben </a:t>
            </a:r>
            <a:r>
              <a:rPr lang="en-US" dirty="0" err="1" smtClean="0"/>
              <a:t>Rotter</a:t>
            </a:r>
            <a:r>
              <a:rPr lang="en-US" dirty="0" smtClean="0"/>
              <a:t>, Hawaii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6849352" y="6393559"/>
            <a:ext cx="19898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Sam Stafford, OSU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-76200"/>
            <a:ext cx="9144000" cy="914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bg1"/>
                </a:solidFill>
              </a:rPr>
              <a:t>1) Neutrino-Induced </a:t>
            </a:r>
            <a:r>
              <a:rPr lang="en-US" sz="2800" dirty="0" err="1" smtClean="0">
                <a:solidFill>
                  <a:schemeClr val="bg1"/>
                </a:solidFill>
              </a:rPr>
              <a:t>Askaryan</a:t>
            </a:r>
            <a:r>
              <a:rPr lang="en-US" sz="2800" dirty="0" smtClean="0">
                <a:solidFill>
                  <a:schemeClr val="bg1"/>
                </a:solidFill>
              </a:rPr>
              <a:t> Emission in Ice</a:t>
            </a:r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36E50-F3BB-7B4C-95D3-E4F495340936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7" name="Picture 6" descr="basic_scheme-0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62000"/>
            <a:ext cx="9144000" cy="6096000"/>
          </a:xfrm>
          <a:prstGeom prst="rect">
            <a:avLst/>
          </a:prstGeom>
          <a:solidFill>
            <a:schemeClr val="tx1"/>
          </a:solidFill>
        </p:spPr>
      </p:pic>
      <p:sp>
        <p:nvSpPr>
          <p:cNvPr id="8" name="Rectangle 7"/>
          <p:cNvSpPr/>
          <p:nvPr/>
        </p:nvSpPr>
        <p:spPr>
          <a:xfrm>
            <a:off x="304800" y="838200"/>
            <a:ext cx="1371600" cy="381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304800" y="914400"/>
            <a:ext cx="1371600" cy="381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5257800" y="1828800"/>
            <a:ext cx="354456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/>
              <a:buChar char="•"/>
            </a:pPr>
            <a:r>
              <a:rPr lang="en-US" sz="2000" dirty="0" smtClean="0">
                <a:solidFill>
                  <a:srgbClr val="000000"/>
                </a:solidFill>
              </a:rPr>
              <a:t>  Signals are vertically polarized</a:t>
            </a:r>
            <a:endParaRPr lang="en-US" sz="20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76200"/>
            <a:ext cx="9144000" cy="914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bg1"/>
                </a:solidFill>
              </a:rPr>
              <a:t>2</a:t>
            </a:r>
            <a:r>
              <a:rPr lang="en-US" sz="2800" dirty="0" smtClean="0">
                <a:solidFill>
                  <a:schemeClr val="bg1"/>
                </a:solidFill>
              </a:rPr>
              <a:t>) Radio Emission from </a:t>
            </a:r>
            <a:r>
              <a:rPr lang="en-US" sz="2800" dirty="0" err="1" smtClean="0">
                <a:solidFill>
                  <a:schemeClr val="bg1"/>
                </a:solidFill>
              </a:rPr>
              <a:t>Tau</a:t>
            </a:r>
            <a:r>
              <a:rPr lang="en-US" sz="2800" dirty="0" smtClean="0">
                <a:solidFill>
                  <a:schemeClr val="bg1"/>
                </a:solidFill>
              </a:rPr>
              <a:t>-Neutrino-Induced EAS </a:t>
            </a:r>
            <a:endParaRPr lang="en-US" sz="2800" dirty="0">
              <a:solidFill>
                <a:schemeClr val="bg1"/>
              </a:solidFill>
            </a:endParaRPr>
          </a:p>
        </p:txBody>
      </p:sp>
      <p:pic>
        <p:nvPicPr>
          <p:cNvPr id="6" name="Content Placeholder 5" descr="basic_scheme_tau-1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762000"/>
            <a:ext cx="9144000" cy="6096000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36E50-F3BB-7B4C-95D3-E4F495340936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304800" y="838200"/>
            <a:ext cx="1371600" cy="381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304800" y="914400"/>
            <a:ext cx="1371600" cy="381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5105400" y="1685835"/>
            <a:ext cx="4038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en-US" sz="2000" dirty="0" smtClean="0">
                <a:solidFill>
                  <a:srgbClr val="000000"/>
                </a:solidFill>
              </a:rPr>
              <a:t>  Signals are horizontally polarized </a:t>
            </a:r>
          </a:p>
          <a:p>
            <a:pPr>
              <a:buFont typeface="Arial"/>
              <a:buChar char="•"/>
            </a:pPr>
            <a:r>
              <a:rPr lang="en-US" sz="2000" dirty="0" smtClean="0">
                <a:solidFill>
                  <a:srgbClr val="000000"/>
                </a:solidFill>
              </a:rPr>
              <a:t>  Comes from below the horizon </a:t>
            </a:r>
            <a:endParaRPr lang="en-US" sz="20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-76200"/>
            <a:ext cx="9144000" cy="914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bg1"/>
                </a:solidFill>
              </a:rPr>
              <a:t>3) Radio Emission from Cosmic-Ray-Induced EAS </a:t>
            </a:r>
            <a:endParaRPr lang="en-US" sz="2800" dirty="0">
              <a:solidFill>
                <a:schemeClr val="bg1"/>
              </a:solidFill>
            </a:endParaRPr>
          </a:p>
        </p:txBody>
      </p:sp>
      <p:pic>
        <p:nvPicPr>
          <p:cNvPr id="5" name="Content Placeholder 4" descr="basic_scheme_cr-1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762000"/>
            <a:ext cx="9144000" cy="6096000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36E50-F3BB-7B4C-95D3-E4F495340936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04800" y="838200"/>
            <a:ext cx="1371600" cy="381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304800" y="914400"/>
            <a:ext cx="1371600" cy="381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5001" y="761999"/>
            <a:ext cx="3429000" cy="3476053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5105399" y="1676400"/>
            <a:ext cx="4038601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en-US" sz="2000" dirty="0" smtClean="0">
                <a:solidFill>
                  <a:srgbClr val="000000"/>
                </a:solidFill>
              </a:rPr>
              <a:t>  Signals are horizontally polarized</a:t>
            </a:r>
          </a:p>
          <a:p>
            <a:pPr>
              <a:buFont typeface="Arial"/>
              <a:buChar char="•"/>
            </a:pPr>
            <a:r>
              <a:rPr lang="en-US" sz="2000" dirty="0" smtClean="0">
                <a:solidFill>
                  <a:srgbClr val="000000"/>
                </a:solidFill>
              </a:rPr>
              <a:t>  Polarity of reflected (below-horizon) signal is inverted compared to direct (above-horizon) signal and </a:t>
            </a:r>
            <a:r>
              <a:rPr lang="en-US" sz="2000" dirty="0" err="1" smtClean="0">
                <a:solidFill>
                  <a:srgbClr val="000000"/>
                </a:solidFill>
              </a:rPr>
              <a:t>tau</a:t>
            </a:r>
            <a:r>
              <a:rPr lang="en-US" sz="2000" dirty="0" smtClean="0">
                <a:solidFill>
                  <a:srgbClr val="000000"/>
                </a:solidFill>
              </a:rPr>
              <a:t> neutrino (below-horizon) signal  </a:t>
            </a:r>
            <a:endParaRPr lang="en-US" sz="20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685800"/>
            <a:ext cx="4574946" cy="14986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The ANITA Instrument</a:t>
            </a:r>
            <a:endParaRPr lang="en-US" sz="3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36E50-F3BB-7B4C-95D3-E4F495340936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4946" y="0"/>
            <a:ext cx="4569054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137406" y="5756187"/>
            <a:ext cx="17429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Solar Panels</a:t>
            </a:r>
            <a:endParaRPr lang="en-US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609600" y="4191000"/>
            <a:ext cx="2815905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48 Quad-ridged Horn Antennas (200-1200 MHz)</a:t>
            </a:r>
            <a:endParaRPr lang="en-US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1219200" y="2662535"/>
            <a:ext cx="21467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Instrument Box</a:t>
            </a:r>
            <a:endParaRPr lang="en-US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2137406" y="1981200"/>
            <a:ext cx="20012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GPS Antennas</a:t>
            </a:r>
            <a:endParaRPr lang="en-US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1066800" y="990600"/>
            <a:ext cx="307187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/>
              <a:t>Telemetry (TDRSS and </a:t>
            </a:r>
          </a:p>
          <a:p>
            <a:pPr algn="ctr"/>
            <a:r>
              <a:rPr lang="en-US" sz="2400" dirty="0" err="1" smtClean="0"/>
              <a:t>Iridum</a:t>
            </a:r>
            <a:r>
              <a:rPr lang="en-US" sz="2400" dirty="0" smtClean="0"/>
              <a:t> Antennas)</a:t>
            </a:r>
            <a:endParaRPr lang="en-US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1371600" y="3500735"/>
            <a:ext cx="29803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NASA Instrument Box</a:t>
            </a:r>
            <a:endParaRPr lang="en-US" sz="2400" dirty="0"/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4351903" y="1295400"/>
            <a:ext cx="2734697" cy="450165"/>
          </a:xfrm>
          <a:prstGeom prst="straightConnector1">
            <a:avLst/>
          </a:prstGeom>
          <a:ln>
            <a:solidFill>
              <a:schemeClr val="accent5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V="1">
            <a:off x="4138675" y="1981200"/>
            <a:ext cx="2414525" cy="236582"/>
          </a:xfrm>
          <a:prstGeom prst="straightConnector1">
            <a:avLst/>
          </a:prstGeom>
          <a:ln>
            <a:solidFill>
              <a:schemeClr val="accent5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3425505" y="2899117"/>
            <a:ext cx="3661095" cy="1063283"/>
          </a:xfrm>
          <a:prstGeom prst="straightConnector1">
            <a:avLst/>
          </a:prstGeom>
          <a:ln>
            <a:solidFill>
              <a:schemeClr val="accent5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4351903" y="3886200"/>
            <a:ext cx="1896497" cy="457200"/>
          </a:xfrm>
          <a:prstGeom prst="straightConnector1">
            <a:avLst/>
          </a:prstGeom>
          <a:ln>
            <a:solidFill>
              <a:schemeClr val="accent5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3190426" y="4495800"/>
            <a:ext cx="2448374" cy="457200"/>
          </a:xfrm>
          <a:prstGeom prst="straightConnector1">
            <a:avLst/>
          </a:prstGeom>
          <a:ln>
            <a:solidFill>
              <a:schemeClr val="accent5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3880341" y="5943600"/>
            <a:ext cx="1529859" cy="274252"/>
          </a:xfrm>
          <a:prstGeom prst="straightConnector1">
            <a:avLst/>
          </a:prstGeom>
          <a:ln>
            <a:solidFill>
              <a:schemeClr val="accent5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81424"/>
          </a:xfrm>
        </p:spPr>
        <p:txBody>
          <a:bodyPr/>
          <a:lstStyle/>
          <a:p>
            <a:r>
              <a:rPr lang="en-US" dirty="0" smtClean="0"/>
              <a:t>ANITA System Diagram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8565" y="1066800"/>
            <a:ext cx="7878788" cy="4953000"/>
          </a:xfrm>
        </p:spPr>
        <p:txBody>
          <a:bodyPr/>
          <a:lstStyle/>
          <a:p>
            <a:pPr>
              <a:spcBef>
                <a:spcPts val="200"/>
              </a:spcBef>
            </a:pPr>
            <a:r>
              <a:rPr lang="en-US" dirty="0" smtClean="0"/>
              <a:t>200-1200 MHz, 2.6 </a:t>
            </a:r>
            <a:r>
              <a:rPr lang="en-US" dirty="0" err="1" smtClean="0"/>
              <a:t>GSa</a:t>
            </a:r>
            <a:r>
              <a:rPr lang="en-US" dirty="0" smtClean="0"/>
              <a:t>/sec digitizers</a:t>
            </a:r>
          </a:p>
          <a:p>
            <a:pPr>
              <a:spcBef>
                <a:spcPts val="200"/>
              </a:spcBef>
            </a:pPr>
            <a:r>
              <a:rPr lang="en-US" dirty="0" smtClean="0"/>
              <a:t>50 Hz global trigger rate (coincidence between threshold-crossing triggers in adjacent antennas)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36E50-F3BB-7B4C-95D3-E4F495340936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5" name="Picture 4" descr="system_diagram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450624" y="2406650"/>
            <a:ext cx="8159976" cy="4222750"/>
          </a:xfrm>
          <a:prstGeom prst="rect">
            <a:avLst/>
          </a:prstGeom>
          <a:solidFill>
            <a:schemeClr val="tx1"/>
          </a:solidFill>
        </p:spPr>
      </p:pic>
      <p:sp>
        <p:nvSpPr>
          <p:cNvPr id="6" name="TextBox 5"/>
          <p:cNvSpPr txBox="1"/>
          <p:nvPr/>
        </p:nvSpPr>
        <p:spPr>
          <a:xfrm>
            <a:off x="3276600" y="6172200"/>
            <a:ext cx="3126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Gorham et al.</a:t>
            </a:r>
            <a:r>
              <a:rPr lang="en-US" dirty="0" smtClean="0">
                <a:solidFill>
                  <a:srgbClr val="000000"/>
                </a:solidFill>
              </a:rPr>
              <a:t> arXiv:</a:t>
            </a:r>
            <a:r>
              <a:rPr lang="en-US" dirty="0" smtClean="0">
                <a:solidFill>
                  <a:srgbClr val="000000"/>
                </a:solidFill>
              </a:rPr>
              <a:t>1803.02719</a:t>
            </a:r>
            <a:endParaRPr 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xhibit">
  <a:themeElements>
    <a:clrScheme name="Exhibit">
      <a:dk1>
        <a:sysClr val="windowText" lastClr="000000"/>
      </a:dk1>
      <a:lt1>
        <a:sysClr val="window" lastClr="FFFFFF"/>
      </a:lt1>
      <a:dk2>
        <a:srgbClr val="1C3264"/>
      </a:dk2>
      <a:lt2>
        <a:srgbClr val="CCCCCC"/>
      </a:lt2>
      <a:accent1>
        <a:srgbClr val="3399FF"/>
      </a:accent1>
      <a:accent2>
        <a:srgbClr val="69FFFF"/>
      </a:accent2>
      <a:accent3>
        <a:srgbClr val="CCFF33"/>
      </a:accent3>
      <a:accent4>
        <a:srgbClr val="3333FF"/>
      </a:accent4>
      <a:accent5>
        <a:srgbClr val="9933FF"/>
      </a:accent5>
      <a:accent6>
        <a:srgbClr val="FF33FF"/>
      </a:accent6>
      <a:hlink>
        <a:srgbClr val="6699FF"/>
      </a:hlink>
      <a:folHlink>
        <a:srgbClr val="9999CC"/>
      </a:folHlink>
    </a:clrScheme>
    <a:fontScheme name="Exhibit">
      <a:majorFont>
        <a:latin typeface="Corbel"/>
        <a:ea typeface=""/>
        <a:cs typeface=""/>
        <a:font script="Jpan" typeface="ＭＳ Ｐゴシック"/>
      </a:majorFont>
      <a:minorFont>
        <a:latin typeface="Corbel"/>
        <a:ea typeface=""/>
        <a:cs typeface=""/>
        <a:font script="Jpan" typeface="ＭＳ Ｐゴシック"/>
      </a:minorFont>
    </a:fontScheme>
    <a:fmtScheme name="Exhibit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50000"/>
                <a:satMod val="110000"/>
                <a:lumMod val="70000"/>
              </a:schemeClr>
            </a:gs>
            <a:gs pos="50000">
              <a:schemeClr val="phClr">
                <a:tint val="80000"/>
                <a:satMod val="135000"/>
              </a:schemeClr>
            </a:gs>
            <a:gs pos="100000">
              <a:schemeClr val="phClr">
                <a:tint val="30000"/>
                <a:satMod val="1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10000"/>
                <a:lumMod val="70000"/>
              </a:schemeClr>
            </a:gs>
            <a:gs pos="65000">
              <a:schemeClr val="phClr">
                <a:shade val="90000"/>
                <a:satMod val="200000"/>
                <a:lumMod val="110000"/>
              </a:schemeClr>
            </a:gs>
            <a:gs pos="100000">
              <a:schemeClr val="phClr">
                <a:tint val="90000"/>
                <a:shade val="100000"/>
                <a:satMod val="250000"/>
                <a:lumMod val="150000"/>
              </a:schemeClr>
            </a:gs>
          </a:gsLst>
          <a:lin ang="16200000" scaled="1"/>
        </a:gradFill>
      </a:fillStyleLst>
      <a:lnStyleLst>
        <a:ln w="31750" cap="flat" cmpd="sng" algn="ctr">
          <a:solidFill>
            <a:schemeClr val="phClr">
              <a:satMod val="105000"/>
            </a:schemeClr>
          </a:solidFill>
          <a:prstDash val="solid"/>
        </a:ln>
        <a:ln w="50800" cap="flat" cmpd="sng" algn="ctr">
          <a:solidFill>
            <a:schemeClr val="phClr">
              <a:alpha val="95000"/>
            </a:schemeClr>
          </a:solidFill>
          <a:prstDash val="solid"/>
        </a:ln>
        <a:ln w="50800" cap="flat" cmpd="sng" algn="ctr">
          <a:solidFill>
            <a:schemeClr val="phClr">
              <a:alpha val="9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5000" endPos="15000" dist="50800" dir="5400000" sy="-100000" rotWithShape="0"/>
          </a:effectLst>
        </a:effectStyle>
        <a:effectStyle>
          <a:effectLst>
            <a:innerShdw blurRad="76200" dist="25400" dir="5400000">
              <a:srgbClr val="FFFFFF">
                <a:alpha val="50000"/>
              </a:srgbClr>
            </a:innerShdw>
            <a:outerShdw blurRad="254000" dist="254000" dir="5400000" sx="90000" sy="-30000" rotWithShape="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twoPt" dir="t">
              <a:rot lat="0" lon="0" rev="5400000"/>
            </a:lightRig>
          </a:scene3d>
          <a:sp3d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70000"/>
                <a:satMod val="120000"/>
                <a:lumMod val="30000"/>
              </a:schemeClr>
              <a:schemeClr val="phClr">
                <a:tint val="70000"/>
                <a:satMod val="500000"/>
                <a:lumMod val="50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Twilight.thmx</Template>
  <TotalTime>18992</TotalTime>
  <Words>1262</Words>
  <Application>Microsoft Macintosh PowerPoint</Application>
  <PresentationFormat>On-screen Show (4:3)</PresentationFormat>
  <Paragraphs>176</Paragraphs>
  <Slides>30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1" baseType="lpstr">
      <vt:lpstr>Exhibit</vt:lpstr>
      <vt:lpstr>Results from the Third Flight of ANITA</vt:lpstr>
      <vt:lpstr>ANITA Collaboration</vt:lpstr>
      <vt:lpstr>Slide 3</vt:lpstr>
      <vt:lpstr>Slide 4</vt:lpstr>
      <vt:lpstr>Slide 5</vt:lpstr>
      <vt:lpstr>Slide 6</vt:lpstr>
      <vt:lpstr>Slide 7</vt:lpstr>
      <vt:lpstr>The ANITA Instrument</vt:lpstr>
      <vt:lpstr>ANITA System Diagram</vt:lpstr>
      <vt:lpstr>ANITA Timeline</vt:lpstr>
      <vt:lpstr>Previous ANITA Diffuse Neutrino Results</vt:lpstr>
      <vt:lpstr>Slide 12</vt:lpstr>
      <vt:lpstr>Previous ANITA “Mystery Event” Results</vt:lpstr>
      <vt:lpstr>New: ANITA-III Results</vt:lpstr>
      <vt:lpstr>Slide 15</vt:lpstr>
      <vt:lpstr>Slide 16</vt:lpstr>
      <vt:lpstr>Slide 17</vt:lpstr>
      <vt:lpstr>The Interferometric Analysis Technique</vt:lpstr>
      <vt:lpstr>Diffuse Neutrino Search Strategy</vt:lpstr>
      <vt:lpstr>2 Clustering-Based Analyses</vt:lpstr>
      <vt:lpstr>New Analysis Approach:  1 Analysis Based on Geographic Binning</vt:lpstr>
      <vt:lpstr>Askaryan Neutrino Search Results </vt:lpstr>
      <vt:lpstr>ANITA-3 Neutrino Flux Constraints</vt:lpstr>
      <vt:lpstr>ANITA-III Air Showers  (Cosmic Rays + Tau Neutrinos)</vt:lpstr>
      <vt:lpstr>A Second “Mystery Event” in ANITA-III</vt:lpstr>
      <vt:lpstr>ANITA-IV: Flight in 2016-17</vt:lpstr>
      <vt:lpstr>Summary and Future</vt:lpstr>
      <vt:lpstr>Slide 28</vt:lpstr>
      <vt:lpstr> </vt:lpstr>
      <vt:lpstr>Variations on the Exposure</vt:lpstr>
    </vt:vector>
  </TitlesOfParts>
  <Manager/>
  <Company>Harvard University</Company>
  <LinksUpToDate>false</LinksUpToDate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Radio Detection of Ultra-High Energy Neutrinos</dc:title>
  <dc:subject/>
  <dc:creator>Abigail Vieregg</dc:creator>
  <cp:keywords/>
  <dc:description/>
  <cp:lastModifiedBy>Abigail Vieregg</cp:lastModifiedBy>
  <cp:revision>404</cp:revision>
  <dcterms:created xsi:type="dcterms:W3CDTF">2018-06-12T10:48:38Z</dcterms:created>
  <dcterms:modified xsi:type="dcterms:W3CDTF">2018-06-13T06:53:52Z</dcterms:modified>
  <cp:category/>
</cp:coreProperties>
</file>