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avi" ContentType="video/avi"/>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Override1.xml" ContentType="application/vnd.openxmlformats-officedocument.themeOverrid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 id="2147484260" r:id="rId2"/>
    <p:sldMasterId id="2147484272" r:id="rId3"/>
    <p:sldMasterId id="2147484277" r:id="rId4"/>
  </p:sldMasterIdLst>
  <p:notesMasterIdLst>
    <p:notesMasterId r:id="rId38"/>
  </p:notesMasterIdLst>
  <p:handoutMasterIdLst>
    <p:handoutMasterId r:id="rId39"/>
  </p:handoutMasterIdLst>
  <p:sldIdLst>
    <p:sldId id="447" r:id="rId5"/>
    <p:sldId id="653" r:id="rId6"/>
    <p:sldId id="654" r:id="rId7"/>
    <p:sldId id="624" r:id="rId8"/>
    <p:sldId id="562" r:id="rId9"/>
    <p:sldId id="502" r:id="rId10"/>
    <p:sldId id="563" r:id="rId11"/>
    <p:sldId id="648" r:id="rId12"/>
    <p:sldId id="650" r:id="rId13"/>
    <p:sldId id="663" r:id="rId14"/>
    <p:sldId id="661" r:id="rId15"/>
    <p:sldId id="583" r:id="rId16"/>
    <p:sldId id="554" r:id="rId17"/>
    <p:sldId id="546" r:id="rId18"/>
    <p:sldId id="649" r:id="rId19"/>
    <p:sldId id="651" r:id="rId20"/>
    <p:sldId id="652" r:id="rId21"/>
    <p:sldId id="662" r:id="rId22"/>
    <p:sldId id="617" r:id="rId23"/>
    <p:sldId id="547" r:id="rId24"/>
    <p:sldId id="639" r:id="rId25"/>
    <p:sldId id="655" r:id="rId26"/>
    <p:sldId id="658" r:id="rId27"/>
    <p:sldId id="659" r:id="rId28"/>
    <p:sldId id="656" r:id="rId29"/>
    <p:sldId id="657" r:id="rId30"/>
    <p:sldId id="660" r:id="rId31"/>
    <p:sldId id="638" r:id="rId32"/>
    <p:sldId id="640" r:id="rId33"/>
    <p:sldId id="644" r:id="rId34"/>
    <p:sldId id="646" r:id="rId35"/>
    <p:sldId id="645" r:id="rId36"/>
    <p:sldId id="561" r:id="rId37"/>
  </p:sldIdLst>
  <p:sldSz cx="9144000" cy="6858000" type="screen4x3"/>
  <p:notesSz cx="6858000" cy="9032875"/>
  <p:defaultTextStyle>
    <a:defPPr>
      <a:defRPr lang="it-IT"/>
    </a:defPPr>
    <a:lvl1pPr algn="l" rtl="0" fontAlgn="base">
      <a:spcBef>
        <a:spcPct val="0"/>
      </a:spcBef>
      <a:spcAft>
        <a:spcPct val="0"/>
      </a:spcAft>
      <a:defRPr sz="2400" b="1" kern="1200">
        <a:solidFill>
          <a:schemeClr val="tx1"/>
        </a:solidFill>
        <a:latin typeface="Times New Roman" pitchFamily="18" charset="0"/>
        <a:ea typeface="+mn-ea"/>
        <a:cs typeface="+mn-cs"/>
      </a:defRPr>
    </a:lvl1pPr>
    <a:lvl2pPr marL="457200" algn="l" rtl="0" fontAlgn="base">
      <a:spcBef>
        <a:spcPct val="0"/>
      </a:spcBef>
      <a:spcAft>
        <a:spcPct val="0"/>
      </a:spcAft>
      <a:defRPr sz="2400" b="1" kern="1200">
        <a:solidFill>
          <a:schemeClr val="tx1"/>
        </a:solidFill>
        <a:latin typeface="Times New Roman" pitchFamily="18" charset="0"/>
        <a:ea typeface="+mn-ea"/>
        <a:cs typeface="+mn-cs"/>
      </a:defRPr>
    </a:lvl2pPr>
    <a:lvl3pPr marL="914400" algn="l" rtl="0" fontAlgn="base">
      <a:spcBef>
        <a:spcPct val="0"/>
      </a:spcBef>
      <a:spcAft>
        <a:spcPct val="0"/>
      </a:spcAft>
      <a:defRPr sz="2400" b="1" kern="1200">
        <a:solidFill>
          <a:schemeClr val="tx1"/>
        </a:solidFill>
        <a:latin typeface="Times New Roman" pitchFamily="18" charset="0"/>
        <a:ea typeface="+mn-ea"/>
        <a:cs typeface="+mn-cs"/>
      </a:defRPr>
    </a:lvl3pPr>
    <a:lvl4pPr marL="1371600" algn="l" rtl="0" fontAlgn="base">
      <a:spcBef>
        <a:spcPct val="0"/>
      </a:spcBef>
      <a:spcAft>
        <a:spcPct val="0"/>
      </a:spcAft>
      <a:defRPr sz="2400" b="1" kern="1200">
        <a:solidFill>
          <a:schemeClr val="tx1"/>
        </a:solidFill>
        <a:latin typeface="Times New Roman" pitchFamily="18" charset="0"/>
        <a:ea typeface="+mn-ea"/>
        <a:cs typeface="+mn-cs"/>
      </a:defRPr>
    </a:lvl4pPr>
    <a:lvl5pPr marL="1828800" algn="l" rtl="0" fontAlgn="base">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45">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bg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700B"/>
    <a:srgbClr val="0A12AE"/>
    <a:srgbClr val="0069B8"/>
    <a:srgbClr val="993300"/>
    <a:srgbClr val="FFFFFF"/>
    <a:srgbClr val="FFFFCC"/>
    <a:srgbClr val="FFFF99"/>
    <a:srgbClr val="FF6600"/>
    <a:srgbClr val="30B453"/>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93" autoAdjust="0"/>
    <p:restoredTop sz="95122" autoAdjust="0"/>
  </p:normalViewPr>
  <p:slideViewPr>
    <p:cSldViewPr>
      <p:cViewPr varScale="1">
        <p:scale>
          <a:sx n="69" d="100"/>
          <a:sy n="69" d="100"/>
        </p:scale>
        <p:origin x="-1388" y="-72"/>
      </p:cViewPr>
      <p:guideLst>
        <p:guide orient="horz" pos="2160"/>
        <p:guide pos="2880"/>
      </p:guideLst>
    </p:cSldViewPr>
  </p:slideViewPr>
  <p:outlineViewPr>
    <p:cViewPr>
      <p:scale>
        <a:sx n="25" d="100"/>
        <a:sy n="25"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3524"/>
    </p:cViewPr>
  </p:sorterViewPr>
  <p:notesViewPr>
    <p:cSldViewPr>
      <p:cViewPr varScale="1">
        <p:scale>
          <a:sx n="49" d="100"/>
          <a:sy n="49" d="100"/>
        </p:scale>
        <p:origin x="-1397" y="-72"/>
      </p:cViewPr>
      <p:guideLst>
        <p:guide orient="horz" pos="2845"/>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6.xml"/><Relationship Id="rId1" Type="http://schemas.openxmlformats.org/officeDocument/2006/relationships/slide" Target="slides/slide3.xml"/><Relationship Id="rId4" Type="http://schemas.openxmlformats.org/officeDocument/2006/relationships/slide" Target="slides/slide2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2971800" cy="450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252931" name="Rectangle 3"/>
          <p:cNvSpPr>
            <a:spLocks noGrp="1" noChangeArrowheads="1"/>
          </p:cNvSpPr>
          <p:nvPr>
            <p:ph type="dt" sz="quarter" idx="1"/>
          </p:nvPr>
        </p:nvSpPr>
        <p:spPr bwMode="auto">
          <a:xfrm>
            <a:off x="3886200" y="0"/>
            <a:ext cx="2971800" cy="450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252932" name="Rectangle 4"/>
          <p:cNvSpPr>
            <a:spLocks noGrp="1" noChangeArrowheads="1"/>
          </p:cNvSpPr>
          <p:nvPr>
            <p:ph type="ftr" sz="quarter" idx="2"/>
          </p:nvPr>
        </p:nvSpPr>
        <p:spPr bwMode="auto">
          <a:xfrm>
            <a:off x="0" y="8582025"/>
            <a:ext cx="2971800" cy="4508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252933" name="Rectangle 5"/>
          <p:cNvSpPr>
            <a:spLocks noGrp="1" noChangeArrowheads="1"/>
          </p:cNvSpPr>
          <p:nvPr>
            <p:ph type="sldNum" sz="quarter" idx="3"/>
          </p:nvPr>
        </p:nvSpPr>
        <p:spPr bwMode="auto">
          <a:xfrm>
            <a:off x="3886200" y="8582025"/>
            <a:ext cx="2971800" cy="4508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3A01C7A2-A535-428D-83ED-F4483EACA040}" type="slidenum">
              <a:rPr lang="en-US"/>
              <a:pPr>
                <a:defRPr/>
              </a:pPr>
              <a:t>‹N›</a:t>
            </a:fld>
            <a:endParaRPr lang="en-US"/>
          </a:p>
        </p:txBody>
      </p:sp>
    </p:spTree>
    <p:extLst>
      <p:ext uri="{BB962C8B-B14F-4D97-AF65-F5344CB8AC3E}">
        <p14:creationId xmlns:p14="http://schemas.microsoft.com/office/powerpoint/2010/main" val="6777209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1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defRPr sz="1200" b="0"/>
            </a:lvl1pPr>
          </a:lstStyle>
          <a:p>
            <a:pPr>
              <a:defRPr/>
            </a:pPr>
            <a:endParaRPr lang="en-US"/>
          </a:p>
        </p:txBody>
      </p:sp>
      <p:sp>
        <p:nvSpPr>
          <p:cNvPr id="28160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a:defRPr sz="1200" b="0"/>
            </a:lvl1pPr>
          </a:lstStyle>
          <a:p>
            <a:pPr>
              <a:defRPr/>
            </a:pPr>
            <a:endParaRPr lang="en-US"/>
          </a:p>
        </p:txBody>
      </p:sp>
      <p:sp>
        <p:nvSpPr>
          <p:cNvPr id="62468" name="Rectangle 4"/>
          <p:cNvSpPr>
            <a:spLocks noGrp="1" noRot="1" noChangeAspect="1" noChangeArrowheads="1" noTextEdit="1"/>
          </p:cNvSpPr>
          <p:nvPr>
            <p:ph type="sldImg" idx="2"/>
          </p:nvPr>
        </p:nvSpPr>
        <p:spPr bwMode="auto">
          <a:xfrm>
            <a:off x="1193800" y="685800"/>
            <a:ext cx="4470400" cy="3352800"/>
          </a:xfrm>
          <a:prstGeom prst="rect">
            <a:avLst/>
          </a:prstGeom>
          <a:noFill/>
          <a:ln w="9525">
            <a:solidFill>
              <a:srgbClr val="000000"/>
            </a:solidFill>
            <a:miter lim="800000"/>
            <a:headEnd/>
            <a:tailEnd/>
          </a:ln>
        </p:spPr>
      </p:sp>
      <p:sp>
        <p:nvSpPr>
          <p:cNvPr id="281605" name="Rectangle 5"/>
          <p:cNvSpPr>
            <a:spLocks noGrp="1" noChangeArrowheads="1"/>
          </p:cNvSpPr>
          <p:nvPr>
            <p:ph type="body" sz="quarter" idx="3"/>
          </p:nvPr>
        </p:nvSpPr>
        <p:spPr bwMode="auto">
          <a:xfrm>
            <a:off x="914400" y="4267200"/>
            <a:ext cx="5029200" cy="41148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281606" name="Rectangle 6"/>
          <p:cNvSpPr>
            <a:spLocks noGrp="1" noChangeArrowheads="1"/>
          </p:cNvSpPr>
          <p:nvPr>
            <p:ph type="ftr" sz="quarter" idx="4"/>
          </p:nvPr>
        </p:nvSpPr>
        <p:spPr bwMode="auto">
          <a:xfrm>
            <a:off x="0" y="86106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defRPr sz="1200" b="0"/>
            </a:lvl1pPr>
          </a:lstStyle>
          <a:p>
            <a:pPr>
              <a:defRPr/>
            </a:pPr>
            <a:endParaRPr lang="en-US"/>
          </a:p>
        </p:txBody>
      </p:sp>
      <p:sp>
        <p:nvSpPr>
          <p:cNvPr id="281607" name="Rectangle 7"/>
          <p:cNvSpPr>
            <a:spLocks noGrp="1" noChangeArrowheads="1"/>
          </p:cNvSpPr>
          <p:nvPr>
            <p:ph type="sldNum" sz="quarter" idx="5"/>
          </p:nvPr>
        </p:nvSpPr>
        <p:spPr bwMode="auto">
          <a:xfrm>
            <a:off x="3886200" y="86106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200" b="0"/>
            </a:lvl1pPr>
          </a:lstStyle>
          <a:p>
            <a:pPr>
              <a:defRPr/>
            </a:pPr>
            <a:fld id="{F79D5F3E-68A2-40F1-B88E-458F2F571BDD}" type="slidenum">
              <a:rPr lang="en-US"/>
              <a:pPr>
                <a:defRPr/>
              </a:pPr>
              <a:t>‹N›</a:t>
            </a:fld>
            <a:endParaRPr lang="en-US"/>
          </a:p>
        </p:txBody>
      </p:sp>
    </p:spTree>
    <p:extLst>
      <p:ext uri="{BB962C8B-B14F-4D97-AF65-F5344CB8AC3E}">
        <p14:creationId xmlns:p14="http://schemas.microsoft.com/office/powerpoint/2010/main" val="105040619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egnaposto immagine diapositiva 1"/>
          <p:cNvSpPr>
            <a:spLocks noGrp="1" noRot="1" noChangeAspect="1" noTextEdit="1"/>
          </p:cNvSpPr>
          <p:nvPr>
            <p:ph type="sldImg"/>
          </p:nvPr>
        </p:nvSpPr>
        <p:spPr>
          <a:ln/>
        </p:spPr>
      </p:sp>
      <p:sp>
        <p:nvSpPr>
          <p:cNvPr id="63491" name="Segnaposto note 2"/>
          <p:cNvSpPr>
            <a:spLocks noGrp="1"/>
          </p:cNvSpPr>
          <p:nvPr>
            <p:ph type="body" idx="1"/>
          </p:nvPr>
        </p:nvSpPr>
        <p:spPr>
          <a:noFill/>
          <a:ln/>
        </p:spPr>
        <p:txBody>
          <a:bodyPr/>
          <a:lstStyle/>
          <a:p>
            <a:pPr eaLnBrk="1" hangingPunct="1"/>
            <a:endParaRPr lang="en-US" smtClean="0"/>
          </a:p>
        </p:txBody>
      </p:sp>
      <p:sp>
        <p:nvSpPr>
          <p:cNvPr id="63492" name="Segnaposto numero diapositiva 3"/>
          <p:cNvSpPr>
            <a:spLocks noGrp="1"/>
          </p:cNvSpPr>
          <p:nvPr>
            <p:ph type="sldNum" sz="quarter" idx="5"/>
          </p:nvPr>
        </p:nvSpPr>
        <p:spPr>
          <a:noFill/>
        </p:spPr>
        <p:txBody>
          <a:bodyPr/>
          <a:lstStyle/>
          <a:p>
            <a:fld id="{3F6E67DC-C0C2-46E8-A316-E010DB416AA7}" type="slidenum">
              <a:rPr lang="en-US" smtClean="0"/>
              <a:pPr/>
              <a:t>1</a:t>
            </a:fld>
            <a:endParaRPr lang="en-US" smtClean="0"/>
          </a:p>
        </p:txBody>
      </p:sp>
    </p:spTree>
    <p:extLst>
      <p:ext uri="{BB962C8B-B14F-4D97-AF65-F5344CB8AC3E}">
        <p14:creationId xmlns:p14="http://schemas.microsoft.com/office/powerpoint/2010/main" val="1266322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11578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11578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charset="0"/>
              </a:defRPr>
            </a:lvl1pPr>
            <a:lvl2pPr marL="681062" indent="-261947" eaLnBrk="0" hangingPunct="0">
              <a:spcBef>
                <a:spcPct val="30000"/>
              </a:spcBef>
              <a:defRPr sz="1100">
                <a:solidFill>
                  <a:schemeClr val="tx1"/>
                </a:solidFill>
                <a:latin typeface="Arial" charset="0"/>
              </a:defRPr>
            </a:lvl2pPr>
            <a:lvl3pPr marL="1047788" indent="-209558" eaLnBrk="0" hangingPunct="0">
              <a:spcBef>
                <a:spcPct val="30000"/>
              </a:spcBef>
              <a:defRPr sz="1100">
                <a:solidFill>
                  <a:schemeClr val="tx1"/>
                </a:solidFill>
                <a:latin typeface="Arial" charset="0"/>
              </a:defRPr>
            </a:lvl3pPr>
            <a:lvl4pPr marL="1466903" indent="-209558" eaLnBrk="0" hangingPunct="0">
              <a:spcBef>
                <a:spcPct val="30000"/>
              </a:spcBef>
              <a:defRPr sz="1100">
                <a:solidFill>
                  <a:schemeClr val="tx1"/>
                </a:solidFill>
                <a:latin typeface="Arial" charset="0"/>
              </a:defRPr>
            </a:lvl4pPr>
            <a:lvl5pPr marL="1886019" indent="-209558" eaLnBrk="0" hangingPunct="0">
              <a:spcBef>
                <a:spcPct val="30000"/>
              </a:spcBef>
              <a:defRPr sz="1100">
                <a:solidFill>
                  <a:schemeClr val="tx1"/>
                </a:solidFill>
                <a:latin typeface="Arial" charset="0"/>
              </a:defRPr>
            </a:lvl5pPr>
            <a:lvl6pPr marL="2305134" indent="-209558" eaLnBrk="0" fontAlgn="base" hangingPunct="0">
              <a:spcBef>
                <a:spcPct val="30000"/>
              </a:spcBef>
              <a:spcAft>
                <a:spcPct val="0"/>
              </a:spcAft>
              <a:defRPr sz="1100">
                <a:solidFill>
                  <a:schemeClr val="tx1"/>
                </a:solidFill>
                <a:latin typeface="Arial" charset="0"/>
              </a:defRPr>
            </a:lvl6pPr>
            <a:lvl7pPr marL="2724249" indent="-209558" eaLnBrk="0" fontAlgn="base" hangingPunct="0">
              <a:spcBef>
                <a:spcPct val="30000"/>
              </a:spcBef>
              <a:spcAft>
                <a:spcPct val="0"/>
              </a:spcAft>
              <a:defRPr sz="1100">
                <a:solidFill>
                  <a:schemeClr val="tx1"/>
                </a:solidFill>
                <a:latin typeface="Arial" charset="0"/>
              </a:defRPr>
            </a:lvl7pPr>
            <a:lvl8pPr marL="3143364" indent="-209558" eaLnBrk="0" fontAlgn="base" hangingPunct="0">
              <a:spcBef>
                <a:spcPct val="30000"/>
              </a:spcBef>
              <a:spcAft>
                <a:spcPct val="0"/>
              </a:spcAft>
              <a:defRPr sz="1100">
                <a:solidFill>
                  <a:schemeClr val="tx1"/>
                </a:solidFill>
                <a:latin typeface="Arial" charset="0"/>
              </a:defRPr>
            </a:lvl8pPr>
            <a:lvl9pPr marL="3562480" indent="-209558" eaLnBrk="0" fontAlgn="base" hangingPunct="0">
              <a:spcBef>
                <a:spcPct val="30000"/>
              </a:spcBef>
              <a:spcAft>
                <a:spcPct val="0"/>
              </a:spcAft>
              <a:defRPr sz="1100">
                <a:solidFill>
                  <a:schemeClr val="tx1"/>
                </a:solidFill>
                <a:latin typeface="Arial" charset="0"/>
              </a:defRPr>
            </a:lvl9pPr>
          </a:lstStyle>
          <a:p>
            <a:pPr eaLnBrk="1" hangingPunct="1">
              <a:spcBef>
                <a:spcPct val="0"/>
              </a:spcBef>
            </a:pPr>
            <a:fld id="{2AE01617-1A96-4B09-BDCE-9A7C4973B839}" type="slidenum">
              <a:rPr lang="it-IT" altLang="en-US" sz="1200"/>
              <a:pPr eaLnBrk="1" hangingPunct="1">
                <a:spcBef>
                  <a:spcPct val="0"/>
                </a:spcBef>
              </a:pPr>
              <a:t>22</a:t>
            </a:fld>
            <a:endParaRPr lang="it-IT" altLang="en-US" sz="120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tLang="en-US" smtClean="0"/>
              <a:t>Indirect:problema scattering angolare …noi buona risoluzione angolare</a:t>
            </a:r>
            <a:endParaRPr lang="en-US" altLang="en-US" smtClean="0"/>
          </a:p>
        </p:txBody>
      </p:sp>
    </p:spTree>
    <p:extLst>
      <p:ext uri="{BB962C8B-B14F-4D97-AF65-F5344CB8AC3E}">
        <p14:creationId xmlns:p14="http://schemas.microsoft.com/office/powerpoint/2010/main" val="2351184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egnaposto immagine diapositiva 1"/>
          <p:cNvSpPr>
            <a:spLocks noGrp="1" noRot="1" noChangeAspect="1" noTextEdit="1"/>
          </p:cNvSpPr>
          <p:nvPr>
            <p:ph type="sldImg"/>
          </p:nvPr>
        </p:nvSpPr>
        <p:spPr>
          <a:noFill/>
          <a:ln w="12700"/>
        </p:spPr>
      </p:sp>
      <p:sp>
        <p:nvSpPr>
          <p:cNvPr id="106499" name="Segnaposto note 2"/>
          <p:cNvSpPr>
            <a:spLocks noGrp="1"/>
          </p:cNvSpPr>
          <p:nvPr>
            <p:ph type="body" idx="1"/>
          </p:nvPr>
        </p:nvSpPr>
        <p:spPr>
          <a:xfrm>
            <a:off x="685494" y="4291562"/>
            <a:ext cx="5487013" cy="406458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53598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egnaposto immagine diapositiva 1"/>
          <p:cNvSpPr>
            <a:spLocks noGrp="1" noRot="1" noChangeAspect="1" noTextEdit="1"/>
          </p:cNvSpPr>
          <p:nvPr>
            <p:ph type="sldImg"/>
          </p:nvPr>
        </p:nvSpPr>
        <p:spPr>
          <a:noFill/>
          <a:ln w="12700"/>
        </p:spPr>
      </p:sp>
      <p:sp>
        <p:nvSpPr>
          <p:cNvPr id="107523" name="Segnaposto note 2"/>
          <p:cNvSpPr>
            <a:spLocks noGrp="1"/>
          </p:cNvSpPr>
          <p:nvPr>
            <p:ph type="body" idx="1"/>
          </p:nvPr>
        </p:nvSpPr>
        <p:spPr>
          <a:xfrm>
            <a:off x="685494" y="4291562"/>
            <a:ext cx="5487013" cy="406458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Per elena abbiamo una configurazione di tipo chavron in cui 2 microchannel plate vengono accoppiate in modo che gli elettroni uscenti dalla prima generauno una cascata nella seconda. Ovviamente si avrà un netto migliormento del guadagno che puo’ anche essere superiore ai 10^7 ordini di grandezza.</a:t>
            </a:r>
          </a:p>
        </p:txBody>
      </p:sp>
    </p:spTree>
    <p:extLst>
      <p:ext uri="{BB962C8B-B14F-4D97-AF65-F5344CB8AC3E}">
        <p14:creationId xmlns:p14="http://schemas.microsoft.com/office/powerpoint/2010/main" val="49494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charset="0"/>
              </a:defRPr>
            </a:lvl1pPr>
            <a:lvl2pPr marL="681062" indent="-261947" eaLnBrk="0" hangingPunct="0">
              <a:spcBef>
                <a:spcPct val="30000"/>
              </a:spcBef>
              <a:defRPr sz="1100">
                <a:solidFill>
                  <a:schemeClr val="tx1"/>
                </a:solidFill>
                <a:latin typeface="Arial" charset="0"/>
              </a:defRPr>
            </a:lvl2pPr>
            <a:lvl3pPr marL="1047788" indent="-209558" eaLnBrk="0" hangingPunct="0">
              <a:spcBef>
                <a:spcPct val="30000"/>
              </a:spcBef>
              <a:defRPr sz="1100">
                <a:solidFill>
                  <a:schemeClr val="tx1"/>
                </a:solidFill>
                <a:latin typeface="Arial" charset="0"/>
              </a:defRPr>
            </a:lvl3pPr>
            <a:lvl4pPr marL="1466903" indent="-209558" eaLnBrk="0" hangingPunct="0">
              <a:spcBef>
                <a:spcPct val="30000"/>
              </a:spcBef>
              <a:defRPr sz="1100">
                <a:solidFill>
                  <a:schemeClr val="tx1"/>
                </a:solidFill>
                <a:latin typeface="Arial" charset="0"/>
              </a:defRPr>
            </a:lvl4pPr>
            <a:lvl5pPr marL="1886019" indent="-209558" eaLnBrk="0" hangingPunct="0">
              <a:spcBef>
                <a:spcPct val="30000"/>
              </a:spcBef>
              <a:defRPr sz="1100">
                <a:solidFill>
                  <a:schemeClr val="tx1"/>
                </a:solidFill>
                <a:latin typeface="Arial" charset="0"/>
              </a:defRPr>
            </a:lvl5pPr>
            <a:lvl6pPr marL="2305134" indent="-209558" eaLnBrk="0" fontAlgn="base" hangingPunct="0">
              <a:spcBef>
                <a:spcPct val="30000"/>
              </a:spcBef>
              <a:spcAft>
                <a:spcPct val="0"/>
              </a:spcAft>
              <a:defRPr sz="1100">
                <a:solidFill>
                  <a:schemeClr val="tx1"/>
                </a:solidFill>
                <a:latin typeface="Arial" charset="0"/>
              </a:defRPr>
            </a:lvl6pPr>
            <a:lvl7pPr marL="2724249" indent="-209558" eaLnBrk="0" fontAlgn="base" hangingPunct="0">
              <a:spcBef>
                <a:spcPct val="30000"/>
              </a:spcBef>
              <a:spcAft>
                <a:spcPct val="0"/>
              </a:spcAft>
              <a:defRPr sz="1100">
                <a:solidFill>
                  <a:schemeClr val="tx1"/>
                </a:solidFill>
                <a:latin typeface="Arial" charset="0"/>
              </a:defRPr>
            </a:lvl7pPr>
            <a:lvl8pPr marL="3143364" indent="-209558" eaLnBrk="0" fontAlgn="base" hangingPunct="0">
              <a:spcBef>
                <a:spcPct val="30000"/>
              </a:spcBef>
              <a:spcAft>
                <a:spcPct val="0"/>
              </a:spcAft>
              <a:defRPr sz="1100">
                <a:solidFill>
                  <a:schemeClr val="tx1"/>
                </a:solidFill>
                <a:latin typeface="Arial" charset="0"/>
              </a:defRPr>
            </a:lvl8pPr>
            <a:lvl9pPr marL="3562480" indent="-209558" eaLnBrk="0" fontAlgn="base" hangingPunct="0">
              <a:spcBef>
                <a:spcPct val="30000"/>
              </a:spcBef>
              <a:spcAft>
                <a:spcPct val="0"/>
              </a:spcAft>
              <a:defRPr sz="1100">
                <a:solidFill>
                  <a:schemeClr val="tx1"/>
                </a:solidFill>
                <a:latin typeface="Arial" charset="0"/>
              </a:defRPr>
            </a:lvl9pPr>
          </a:lstStyle>
          <a:p>
            <a:pPr eaLnBrk="1" hangingPunct="1">
              <a:spcBef>
                <a:spcPct val="0"/>
              </a:spcBef>
            </a:pPr>
            <a:fld id="{D6FF0B5F-17D9-4D71-AA69-B99B83636873}" type="slidenum">
              <a:rPr lang="it-IT" altLang="en-US" sz="1200"/>
              <a:pPr eaLnBrk="1" hangingPunct="1">
                <a:spcBef>
                  <a:spcPct val="0"/>
                </a:spcBef>
              </a:pPr>
              <a:t>25</a:t>
            </a:fld>
            <a:endParaRPr lang="it-IT" altLang="en-US" sz="1200"/>
          </a:p>
        </p:txBody>
      </p:sp>
      <p:sp>
        <p:nvSpPr>
          <p:cNvPr id="140291" name="Slide Image Placeholder 1"/>
          <p:cNvSpPr>
            <a:spLocks noGrp="1" noRot="1" noChangeAspect="1" noTextEdit="1"/>
          </p:cNvSpPr>
          <p:nvPr>
            <p:ph type="sldImg"/>
          </p:nvPr>
        </p:nvSpPr>
        <p:spPr>
          <a:ln/>
        </p:spPr>
      </p:sp>
      <p:sp>
        <p:nvSpPr>
          <p:cNvPr id="14029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40293" name="Slide Number Placeholder 3"/>
          <p:cNvSpPr txBox="1">
            <a:spLocks noGrp="1"/>
          </p:cNvSpPr>
          <p:nvPr/>
        </p:nvSpPr>
        <p:spPr bwMode="auto">
          <a:xfrm>
            <a:off x="3884463" y="8580321"/>
            <a:ext cx="2972004" cy="451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7" tIns="45399" rIns="90797" bIns="45399"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97121C94-D8D3-4541-ABFA-61BD120D0F6E}" type="slidenum">
              <a:rPr lang="en-US" altLang="en-US"/>
              <a:pPr algn="r" eaLnBrk="1" hangingPunct="1">
                <a:spcBef>
                  <a:spcPct val="0"/>
                </a:spcBef>
              </a:pPr>
              <a:t>25</a:t>
            </a:fld>
            <a:endParaRPr lang="en-US" altLang="en-US"/>
          </a:p>
        </p:txBody>
      </p:sp>
    </p:spTree>
    <p:extLst>
      <p:ext uri="{BB962C8B-B14F-4D97-AF65-F5344CB8AC3E}">
        <p14:creationId xmlns:p14="http://schemas.microsoft.com/office/powerpoint/2010/main" val="6268133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charset="0"/>
              </a:defRPr>
            </a:lvl1pPr>
            <a:lvl2pPr marL="681062" indent="-261947" eaLnBrk="0" hangingPunct="0">
              <a:spcBef>
                <a:spcPct val="30000"/>
              </a:spcBef>
              <a:defRPr sz="1100">
                <a:solidFill>
                  <a:schemeClr val="tx1"/>
                </a:solidFill>
                <a:latin typeface="Arial" charset="0"/>
              </a:defRPr>
            </a:lvl2pPr>
            <a:lvl3pPr marL="1047788" indent="-209558" eaLnBrk="0" hangingPunct="0">
              <a:spcBef>
                <a:spcPct val="30000"/>
              </a:spcBef>
              <a:defRPr sz="1100">
                <a:solidFill>
                  <a:schemeClr val="tx1"/>
                </a:solidFill>
                <a:latin typeface="Arial" charset="0"/>
              </a:defRPr>
            </a:lvl3pPr>
            <a:lvl4pPr marL="1466903" indent="-209558" eaLnBrk="0" hangingPunct="0">
              <a:spcBef>
                <a:spcPct val="30000"/>
              </a:spcBef>
              <a:defRPr sz="1100">
                <a:solidFill>
                  <a:schemeClr val="tx1"/>
                </a:solidFill>
                <a:latin typeface="Arial" charset="0"/>
              </a:defRPr>
            </a:lvl4pPr>
            <a:lvl5pPr marL="1886019" indent="-209558" eaLnBrk="0" hangingPunct="0">
              <a:spcBef>
                <a:spcPct val="30000"/>
              </a:spcBef>
              <a:defRPr sz="1100">
                <a:solidFill>
                  <a:schemeClr val="tx1"/>
                </a:solidFill>
                <a:latin typeface="Arial" charset="0"/>
              </a:defRPr>
            </a:lvl5pPr>
            <a:lvl6pPr marL="2305134" indent="-209558" eaLnBrk="0" fontAlgn="base" hangingPunct="0">
              <a:spcBef>
                <a:spcPct val="30000"/>
              </a:spcBef>
              <a:spcAft>
                <a:spcPct val="0"/>
              </a:spcAft>
              <a:defRPr sz="1100">
                <a:solidFill>
                  <a:schemeClr val="tx1"/>
                </a:solidFill>
                <a:latin typeface="Arial" charset="0"/>
              </a:defRPr>
            </a:lvl6pPr>
            <a:lvl7pPr marL="2724249" indent="-209558" eaLnBrk="0" fontAlgn="base" hangingPunct="0">
              <a:spcBef>
                <a:spcPct val="30000"/>
              </a:spcBef>
              <a:spcAft>
                <a:spcPct val="0"/>
              </a:spcAft>
              <a:defRPr sz="1100">
                <a:solidFill>
                  <a:schemeClr val="tx1"/>
                </a:solidFill>
                <a:latin typeface="Arial" charset="0"/>
              </a:defRPr>
            </a:lvl7pPr>
            <a:lvl8pPr marL="3143364" indent="-209558" eaLnBrk="0" fontAlgn="base" hangingPunct="0">
              <a:spcBef>
                <a:spcPct val="30000"/>
              </a:spcBef>
              <a:spcAft>
                <a:spcPct val="0"/>
              </a:spcAft>
              <a:defRPr sz="1100">
                <a:solidFill>
                  <a:schemeClr val="tx1"/>
                </a:solidFill>
                <a:latin typeface="Arial" charset="0"/>
              </a:defRPr>
            </a:lvl8pPr>
            <a:lvl9pPr marL="3562480" indent="-209558" eaLnBrk="0" fontAlgn="base" hangingPunct="0">
              <a:spcBef>
                <a:spcPct val="30000"/>
              </a:spcBef>
              <a:spcAft>
                <a:spcPct val="0"/>
              </a:spcAft>
              <a:defRPr sz="1100">
                <a:solidFill>
                  <a:schemeClr val="tx1"/>
                </a:solidFill>
                <a:latin typeface="Arial" charset="0"/>
              </a:defRPr>
            </a:lvl9pPr>
          </a:lstStyle>
          <a:p>
            <a:pPr eaLnBrk="1" hangingPunct="1">
              <a:spcBef>
                <a:spcPct val="0"/>
              </a:spcBef>
            </a:pPr>
            <a:fld id="{D6FF0B5F-17D9-4D71-AA69-B99B83636873}" type="slidenum">
              <a:rPr lang="it-IT" altLang="en-US" sz="1200"/>
              <a:pPr eaLnBrk="1" hangingPunct="1">
                <a:spcBef>
                  <a:spcPct val="0"/>
                </a:spcBef>
              </a:pPr>
              <a:t>26</a:t>
            </a:fld>
            <a:endParaRPr lang="it-IT" altLang="en-US" sz="1200"/>
          </a:p>
        </p:txBody>
      </p:sp>
      <p:sp>
        <p:nvSpPr>
          <p:cNvPr id="140291" name="Slide Image Placeholder 1"/>
          <p:cNvSpPr>
            <a:spLocks noGrp="1" noRot="1" noChangeAspect="1" noTextEdit="1"/>
          </p:cNvSpPr>
          <p:nvPr>
            <p:ph type="sldImg"/>
          </p:nvPr>
        </p:nvSpPr>
        <p:spPr>
          <a:ln/>
        </p:spPr>
      </p:sp>
      <p:sp>
        <p:nvSpPr>
          <p:cNvPr id="14029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40293" name="Slide Number Placeholder 3"/>
          <p:cNvSpPr txBox="1">
            <a:spLocks noGrp="1"/>
          </p:cNvSpPr>
          <p:nvPr/>
        </p:nvSpPr>
        <p:spPr bwMode="auto">
          <a:xfrm>
            <a:off x="3884463" y="8580321"/>
            <a:ext cx="2972004" cy="451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97" tIns="45399" rIns="90797" bIns="45399"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97121C94-D8D3-4541-ABFA-61BD120D0F6E}" type="slidenum">
              <a:rPr lang="en-US" altLang="en-US"/>
              <a:pPr algn="r" eaLnBrk="1" hangingPunct="1">
                <a:spcBef>
                  <a:spcPct val="0"/>
                </a:spcBef>
              </a:pPr>
              <a:t>26</a:t>
            </a:fld>
            <a:endParaRPr lang="en-US" altLang="en-US"/>
          </a:p>
        </p:txBody>
      </p:sp>
    </p:spTree>
    <p:extLst>
      <p:ext uri="{BB962C8B-B14F-4D97-AF65-F5344CB8AC3E}">
        <p14:creationId xmlns:p14="http://schemas.microsoft.com/office/powerpoint/2010/main" val="3117691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157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charset="0"/>
              </a:defRPr>
            </a:lvl1pPr>
            <a:lvl2pPr marL="681062" indent="-261947" eaLnBrk="0" hangingPunct="0">
              <a:spcBef>
                <a:spcPct val="30000"/>
              </a:spcBef>
              <a:defRPr sz="1100">
                <a:solidFill>
                  <a:schemeClr val="tx1"/>
                </a:solidFill>
                <a:latin typeface="Arial" charset="0"/>
              </a:defRPr>
            </a:lvl2pPr>
            <a:lvl3pPr marL="1047788" indent="-209558" eaLnBrk="0" hangingPunct="0">
              <a:spcBef>
                <a:spcPct val="30000"/>
              </a:spcBef>
              <a:defRPr sz="1100">
                <a:solidFill>
                  <a:schemeClr val="tx1"/>
                </a:solidFill>
                <a:latin typeface="Arial" charset="0"/>
              </a:defRPr>
            </a:lvl3pPr>
            <a:lvl4pPr marL="1466903" indent="-209558" eaLnBrk="0" hangingPunct="0">
              <a:spcBef>
                <a:spcPct val="30000"/>
              </a:spcBef>
              <a:defRPr sz="1100">
                <a:solidFill>
                  <a:schemeClr val="tx1"/>
                </a:solidFill>
                <a:latin typeface="Arial" charset="0"/>
              </a:defRPr>
            </a:lvl4pPr>
            <a:lvl5pPr marL="1886019" indent="-209558" eaLnBrk="0" hangingPunct="0">
              <a:spcBef>
                <a:spcPct val="30000"/>
              </a:spcBef>
              <a:defRPr sz="1100">
                <a:solidFill>
                  <a:schemeClr val="tx1"/>
                </a:solidFill>
                <a:latin typeface="Arial" charset="0"/>
              </a:defRPr>
            </a:lvl5pPr>
            <a:lvl6pPr marL="2305134" indent="-209558" eaLnBrk="0" fontAlgn="base" hangingPunct="0">
              <a:spcBef>
                <a:spcPct val="30000"/>
              </a:spcBef>
              <a:spcAft>
                <a:spcPct val="0"/>
              </a:spcAft>
              <a:defRPr sz="1100">
                <a:solidFill>
                  <a:schemeClr val="tx1"/>
                </a:solidFill>
                <a:latin typeface="Arial" charset="0"/>
              </a:defRPr>
            </a:lvl6pPr>
            <a:lvl7pPr marL="2724249" indent="-209558" eaLnBrk="0" fontAlgn="base" hangingPunct="0">
              <a:spcBef>
                <a:spcPct val="30000"/>
              </a:spcBef>
              <a:spcAft>
                <a:spcPct val="0"/>
              </a:spcAft>
              <a:defRPr sz="1100">
                <a:solidFill>
                  <a:schemeClr val="tx1"/>
                </a:solidFill>
                <a:latin typeface="Arial" charset="0"/>
              </a:defRPr>
            </a:lvl7pPr>
            <a:lvl8pPr marL="3143364" indent="-209558" eaLnBrk="0" fontAlgn="base" hangingPunct="0">
              <a:spcBef>
                <a:spcPct val="30000"/>
              </a:spcBef>
              <a:spcAft>
                <a:spcPct val="0"/>
              </a:spcAft>
              <a:defRPr sz="1100">
                <a:solidFill>
                  <a:schemeClr val="tx1"/>
                </a:solidFill>
                <a:latin typeface="Arial" charset="0"/>
              </a:defRPr>
            </a:lvl8pPr>
            <a:lvl9pPr marL="3562480" indent="-209558" eaLnBrk="0" fontAlgn="base" hangingPunct="0">
              <a:spcBef>
                <a:spcPct val="30000"/>
              </a:spcBef>
              <a:spcAft>
                <a:spcPct val="0"/>
              </a:spcAft>
              <a:defRPr sz="1100">
                <a:solidFill>
                  <a:schemeClr val="tx1"/>
                </a:solidFill>
                <a:latin typeface="Arial" charset="0"/>
              </a:defRPr>
            </a:lvl9pPr>
          </a:lstStyle>
          <a:p>
            <a:pPr eaLnBrk="1" hangingPunct="1">
              <a:spcBef>
                <a:spcPct val="0"/>
              </a:spcBef>
            </a:pPr>
            <a:fld id="{EAE6671C-63A7-4D7A-AC40-187BB30DCA02}" type="slidenum">
              <a:rPr lang="en-US" altLang="en-US" sz="1200">
                <a:solidFill>
                  <a:srgbClr val="000000"/>
                </a:solidFill>
              </a:rPr>
              <a:pPr eaLnBrk="1" hangingPunct="1">
                <a:spcBef>
                  <a:spcPct val="0"/>
                </a:spcBef>
              </a:pPr>
              <a:t>2</a:t>
            </a:fld>
            <a:endParaRPr lang="en-US" altLang="en-US" sz="1200">
              <a:solidFill>
                <a:srgbClr val="000000"/>
              </a:solidFill>
            </a:endParaRPr>
          </a:p>
        </p:txBody>
      </p:sp>
    </p:spTree>
    <p:extLst>
      <p:ext uri="{BB962C8B-B14F-4D97-AF65-F5344CB8AC3E}">
        <p14:creationId xmlns:p14="http://schemas.microsoft.com/office/powerpoint/2010/main" val="2487939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xfrm>
            <a:off x="1169988" y="676275"/>
            <a:ext cx="4518025" cy="3387725"/>
          </a:xfrm>
          <a:ln/>
        </p:spPr>
      </p:sp>
      <p:sp>
        <p:nvSpPr>
          <p:cNvPr id="1187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SERENA with its 4 units is an appropriate instrument for investigating these interactions </a:t>
            </a:r>
          </a:p>
        </p:txBody>
      </p:sp>
    </p:spTree>
    <p:extLst>
      <p:ext uri="{BB962C8B-B14F-4D97-AF65-F5344CB8AC3E}">
        <p14:creationId xmlns:p14="http://schemas.microsoft.com/office/powerpoint/2010/main" val="3256214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Arial" pitchFamily="34" charset="0"/>
            </a:endParaRPr>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8762F4-FADE-4D90-A4C7-2E84A6841FD0}" type="slidenum">
              <a:rPr lang="it-IT" smtClean="0">
                <a:latin typeface="Arial" pitchFamily="34" charset="0"/>
              </a:rPr>
              <a:pPr fontAlgn="base">
                <a:spcBef>
                  <a:spcPct val="0"/>
                </a:spcBef>
                <a:spcAft>
                  <a:spcPct val="0"/>
                </a:spcAft>
              </a:pPr>
              <a:t>4</a:t>
            </a:fld>
            <a:endParaRPr lang="it-IT" smtClean="0">
              <a:latin typeface="Arial" pitchFamily="34" charset="0"/>
            </a:endParaRPr>
          </a:p>
        </p:txBody>
      </p:sp>
    </p:spTree>
    <p:extLst>
      <p:ext uri="{BB962C8B-B14F-4D97-AF65-F5344CB8AC3E}">
        <p14:creationId xmlns:p14="http://schemas.microsoft.com/office/powerpoint/2010/main" val="3560921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336920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11578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336920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charset="0"/>
              </a:defRPr>
            </a:lvl1pPr>
            <a:lvl2pPr marL="681062" indent="-261947" eaLnBrk="0" hangingPunct="0">
              <a:spcBef>
                <a:spcPct val="30000"/>
              </a:spcBef>
              <a:defRPr sz="1100">
                <a:solidFill>
                  <a:schemeClr val="tx1"/>
                </a:solidFill>
                <a:latin typeface="Arial" charset="0"/>
              </a:defRPr>
            </a:lvl2pPr>
            <a:lvl3pPr marL="1047788" indent="-209558" eaLnBrk="0" hangingPunct="0">
              <a:spcBef>
                <a:spcPct val="30000"/>
              </a:spcBef>
              <a:defRPr sz="1100">
                <a:solidFill>
                  <a:schemeClr val="tx1"/>
                </a:solidFill>
                <a:latin typeface="Arial" charset="0"/>
              </a:defRPr>
            </a:lvl3pPr>
            <a:lvl4pPr marL="1466903" indent="-209558" eaLnBrk="0" hangingPunct="0">
              <a:spcBef>
                <a:spcPct val="30000"/>
              </a:spcBef>
              <a:defRPr sz="1100">
                <a:solidFill>
                  <a:schemeClr val="tx1"/>
                </a:solidFill>
                <a:latin typeface="Arial" charset="0"/>
              </a:defRPr>
            </a:lvl4pPr>
            <a:lvl5pPr marL="1886019" indent="-209558" eaLnBrk="0" hangingPunct="0">
              <a:spcBef>
                <a:spcPct val="30000"/>
              </a:spcBef>
              <a:defRPr sz="1100">
                <a:solidFill>
                  <a:schemeClr val="tx1"/>
                </a:solidFill>
                <a:latin typeface="Arial" charset="0"/>
              </a:defRPr>
            </a:lvl5pPr>
            <a:lvl6pPr marL="2305134" indent="-209558" eaLnBrk="0" fontAlgn="base" hangingPunct="0">
              <a:spcBef>
                <a:spcPct val="30000"/>
              </a:spcBef>
              <a:spcAft>
                <a:spcPct val="0"/>
              </a:spcAft>
              <a:defRPr sz="1100">
                <a:solidFill>
                  <a:schemeClr val="tx1"/>
                </a:solidFill>
                <a:latin typeface="Arial" charset="0"/>
              </a:defRPr>
            </a:lvl6pPr>
            <a:lvl7pPr marL="2724249" indent="-209558" eaLnBrk="0" fontAlgn="base" hangingPunct="0">
              <a:spcBef>
                <a:spcPct val="30000"/>
              </a:spcBef>
              <a:spcAft>
                <a:spcPct val="0"/>
              </a:spcAft>
              <a:defRPr sz="1100">
                <a:solidFill>
                  <a:schemeClr val="tx1"/>
                </a:solidFill>
                <a:latin typeface="Arial" charset="0"/>
              </a:defRPr>
            </a:lvl7pPr>
            <a:lvl8pPr marL="3143364" indent="-209558" eaLnBrk="0" fontAlgn="base" hangingPunct="0">
              <a:spcBef>
                <a:spcPct val="30000"/>
              </a:spcBef>
              <a:spcAft>
                <a:spcPct val="0"/>
              </a:spcAft>
              <a:defRPr sz="1100">
                <a:solidFill>
                  <a:schemeClr val="tx1"/>
                </a:solidFill>
                <a:latin typeface="Arial" charset="0"/>
              </a:defRPr>
            </a:lvl8pPr>
            <a:lvl9pPr marL="3562480" indent="-209558" eaLnBrk="0" fontAlgn="base" hangingPunct="0">
              <a:spcBef>
                <a:spcPct val="30000"/>
              </a:spcBef>
              <a:spcAft>
                <a:spcPct val="0"/>
              </a:spcAft>
              <a:defRPr sz="1100">
                <a:solidFill>
                  <a:schemeClr val="tx1"/>
                </a:solidFill>
                <a:latin typeface="Arial" charset="0"/>
              </a:defRPr>
            </a:lvl9pPr>
          </a:lstStyle>
          <a:p>
            <a:pPr eaLnBrk="1" hangingPunct="1">
              <a:spcBef>
                <a:spcPct val="0"/>
              </a:spcBef>
            </a:pPr>
            <a:fld id="{05F51985-A4C5-463C-97D0-3F0798A8E920}" type="slidenum">
              <a:rPr lang="it-IT" altLang="en-US" sz="1200">
                <a:solidFill>
                  <a:prstClr val="black"/>
                </a:solidFill>
              </a:rPr>
              <a:pPr eaLnBrk="1" hangingPunct="1">
                <a:spcBef>
                  <a:spcPct val="0"/>
                </a:spcBef>
              </a:pPr>
              <a:t>15</a:t>
            </a:fld>
            <a:endParaRPr lang="it-IT" altLang="en-US" sz="1200">
              <a:solidFill>
                <a:prstClr val="black"/>
              </a:solidFill>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13991" y="4290160"/>
            <a:ext cx="5030018" cy="406458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921138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916639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3.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it-IT" smtClean="0"/>
              <a:t>Fare clic per modificare lo stile del titolo</a:t>
            </a:r>
            <a:endParaRPr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a:p>
        </p:txBody>
      </p:sp>
      <p:sp>
        <p:nvSpPr>
          <p:cNvPr id="4" name="Segnaposto data 29"/>
          <p:cNvSpPr>
            <a:spLocks noGrp="1"/>
          </p:cNvSpPr>
          <p:nvPr>
            <p:ph type="dt" sz="half" idx="10"/>
          </p:nvPr>
        </p:nvSpPr>
        <p:spPr/>
        <p:txBody>
          <a:bodyPr/>
          <a:lstStyle>
            <a:lvl1pPr>
              <a:defRPr/>
            </a:lvl1pPr>
          </a:lstStyle>
          <a:p>
            <a:pPr>
              <a:defRPr/>
            </a:pPr>
            <a:r>
              <a:rPr lang="it-IT" smtClean="0"/>
              <a:t>5 June 2017</a:t>
            </a:r>
            <a:endParaRPr lang="en-US"/>
          </a:p>
        </p:txBody>
      </p:sp>
      <p:sp>
        <p:nvSpPr>
          <p:cNvPr id="5" name="Segnaposto piè di pagina 18"/>
          <p:cNvSpPr>
            <a:spLocks noGrp="1"/>
          </p:cNvSpPr>
          <p:nvPr>
            <p:ph type="ftr" sz="quarter" idx="11"/>
          </p:nvPr>
        </p:nvSpPr>
        <p:spPr/>
        <p:txBody>
          <a:bodyPr/>
          <a:lstStyle>
            <a:lvl1pPr>
              <a:defRPr/>
            </a:lvl1pPr>
          </a:lstStyle>
          <a:p>
            <a:pPr>
              <a:defRPr/>
            </a:pPr>
            <a:r>
              <a:rPr lang="it-IT" smtClean="0"/>
              <a:t>Visita SITAEL</a:t>
            </a:r>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r>
              <a:rPr lang="it-IT" smtClean="0"/>
              <a:t>5 June 2017</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it-IT" smtClean="0"/>
              <a:t>Visita SITAEL</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597CDC7C-BB91-4F41-AD54-DB98FA2ADBA6}" type="slidenum">
              <a:rPr lang="it-IT"/>
              <a:pPr>
                <a:defRPr/>
              </a:pPr>
              <a:t>‹N›</a:t>
            </a:fld>
            <a:endParaRPr lang="it-IT"/>
          </a:p>
        </p:txBody>
      </p:sp>
    </p:spTree>
  </p:cSld>
  <p:clrMapOvr>
    <a:masterClrMapping/>
  </p:clrMapOvr>
  <p:transition>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en-US"/>
          </a:p>
        </p:txBody>
      </p:sp>
      <p:sp>
        <p:nvSpPr>
          <p:cNvPr id="5" name="Footer Placeholder 4"/>
          <p:cNvSpPr>
            <a:spLocks noGrp="1"/>
          </p:cNvSpPr>
          <p:nvPr>
            <p:ph type="ftr" sz="quarter" idx="11"/>
          </p:nvPr>
        </p:nvSpPr>
        <p:spPr/>
        <p:txBody>
          <a:bodyPr/>
          <a:lstStyle>
            <a:lvl1pPr algn="l">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47F2BE24-6800-4FD5-BC15-5BE553F0116E}" type="slidenum">
              <a:rPr lang="en-GB" altLang="en-US"/>
              <a:pPr>
                <a:defRPr/>
              </a:pPr>
              <a:t>‹N›</a:t>
            </a:fld>
            <a:endParaRPr lang="en-GB" altLang="en-US"/>
          </a:p>
        </p:txBody>
      </p:sp>
    </p:spTree>
    <p:extLst>
      <p:ext uri="{BB962C8B-B14F-4D97-AF65-F5344CB8AC3E}">
        <p14:creationId xmlns:p14="http://schemas.microsoft.com/office/powerpoint/2010/main" val="3135361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en-US"/>
          </a:p>
        </p:txBody>
      </p:sp>
      <p:sp>
        <p:nvSpPr>
          <p:cNvPr id="5" name="Footer Placeholder 4"/>
          <p:cNvSpPr>
            <a:spLocks noGrp="1"/>
          </p:cNvSpPr>
          <p:nvPr>
            <p:ph type="ftr" sz="quarter" idx="11"/>
          </p:nvPr>
        </p:nvSpPr>
        <p:spPr/>
        <p:txBody>
          <a:bodyPr/>
          <a:lstStyle>
            <a:lvl1pPr algn="l">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1715010E-9BF2-43A7-9A2A-99E8A3141EC3}" type="slidenum">
              <a:rPr lang="en-GB" altLang="en-US"/>
              <a:pPr>
                <a:defRPr/>
              </a:pPr>
              <a:t>‹N›</a:t>
            </a:fld>
            <a:endParaRPr lang="en-GB" altLang="en-US"/>
          </a:p>
        </p:txBody>
      </p:sp>
    </p:spTree>
    <p:extLst>
      <p:ext uri="{BB962C8B-B14F-4D97-AF65-F5344CB8AC3E}">
        <p14:creationId xmlns:p14="http://schemas.microsoft.com/office/powerpoint/2010/main" val="1222266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ltLang="en-US"/>
          </a:p>
        </p:txBody>
      </p:sp>
      <p:sp>
        <p:nvSpPr>
          <p:cNvPr id="5" name="Footer Placeholder 4"/>
          <p:cNvSpPr>
            <a:spLocks noGrp="1"/>
          </p:cNvSpPr>
          <p:nvPr>
            <p:ph type="ftr" sz="quarter" idx="11"/>
          </p:nvPr>
        </p:nvSpPr>
        <p:spPr/>
        <p:txBody>
          <a:bodyPr/>
          <a:lstStyle>
            <a:lvl1pPr algn="l">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F4FD5C90-0F1F-4DBF-958A-D6E5C79D2B29}" type="slidenum">
              <a:rPr lang="en-GB" altLang="en-US"/>
              <a:pPr>
                <a:defRPr/>
              </a:pPr>
              <a:t>‹N›</a:t>
            </a:fld>
            <a:endParaRPr lang="en-GB" altLang="en-US"/>
          </a:p>
        </p:txBody>
      </p:sp>
    </p:spTree>
    <p:extLst>
      <p:ext uri="{BB962C8B-B14F-4D97-AF65-F5344CB8AC3E}">
        <p14:creationId xmlns:p14="http://schemas.microsoft.com/office/powerpoint/2010/main" val="4720377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GB" altLang="en-US"/>
          </a:p>
        </p:txBody>
      </p:sp>
      <p:sp>
        <p:nvSpPr>
          <p:cNvPr id="6" name="Footer Placeholder 5"/>
          <p:cNvSpPr>
            <a:spLocks noGrp="1"/>
          </p:cNvSpPr>
          <p:nvPr>
            <p:ph type="ftr" sz="quarter" idx="11"/>
          </p:nvPr>
        </p:nvSpPr>
        <p:spPr/>
        <p:txBody>
          <a:bodyPr/>
          <a:lstStyle>
            <a:lvl1pPr algn="l">
              <a:defRPr/>
            </a:lvl1pPr>
          </a:lstStyle>
          <a:p>
            <a:pPr>
              <a:defRPr/>
            </a:pPr>
            <a:endParaRPr lang="en-GB" altLang="en-US"/>
          </a:p>
        </p:txBody>
      </p:sp>
      <p:sp>
        <p:nvSpPr>
          <p:cNvPr id="7" name="Slide Number Placeholder 6"/>
          <p:cNvSpPr>
            <a:spLocks noGrp="1"/>
          </p:cNvSpPr>
          <p:nvPr>
            <p:ph type="sldNum" sz="quarter" idx="12"/>
          </p:nvPr>
        </p:nvSpPr>
        <p:spPr/>
        <p:txBody>
          <a:bodyPr/>
          <a:lstStyle>
            <a:lvl1pPr>
              <a:defRPr/>
            </a:lvl1pPr>
          </a:lstStyle>
          <a:p>
            <a:pPr>
              <a:defRPr/>
            </a:pPr>
            <a:fld id="{64F9D126-50C7-4697-9B88-3ABB30CFCF79}" type="slidenum">
              <a:rPr lang="en-GB" altLang="en-US"/>
              <a:pPr>
                <a:defRPr/>
              </a:pPr>
              <a:t>‹N›</a:t>
            </a:fld>
            <a:endParaRPr lang="en-GB" altLang="en-US"/>
          </a:p>
        </p:txBody>
      </p:sp>
    </p:spTree>
    <p:extLst>
      <p:ext uri="{BB962C8B-B14F-4D97-AF65-F5344CB8AC3E}">
        <p14:creationId xmlns:p14="http://schemas.microsoft.com/office/powerpoint/2010/main" val="1405628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GB" altLang="en-US"/>
          </a:p>
        </p:txBody>
      </p:sp>
      <p:sp>
        <p:nvSpPr>
          <p:cNvPr id="8" name="Footer Placeholder 7"/>
          <p:cNvSpPr>
            <a:spLocks noGrp="1"/>
          </p:cNvSpPr>
          <p:nvPr>
            <p:ph type="ftr" sz="quarter" idx="11"/>
          </p:nvPr>
        </p:nvSpPr>
        <p:spPr/>
        <p:txBody>
          <a:bodyPr/>
          <a:lstStyle>
            <a:lvl1pPr algn="l">
              <a:defRPr/>
            </a:lvl1pPr>
          </a:lstStyle>
          <a:p>
            <a:pPr>
              <a:defRPr/>
            </a:pPr>
            <a:endParaRPr lang="en-GB" altLang="en-US"/>
          </a:p>
        </p:txBody>
      </p:sp>
      <p:sp>
        <p:nvSpPr>
          <p:cNvPr id="9" name="Slide Number Placeholder 8"/>
          <p:cNvSpPr>
            <a:spLocks noGrp="1"/>
          </p:cNvSpPr>
          <p:nvPr>
            <p:ph type="sldNum" sz="quarter" idx="12"/>
          </p:nvPr>
        </p:nvSpPr>
        <p:spPr/>
        <p:txBody>
          <a:bodyPr/>
          <a:lstStyle>
            <a:lvl1pPr>
              <a:defRPr/>
            </a:lvl1pPr>
          </a:lstStyle>
          <a:p>
            <a:pPr>
              <a:defRPr/>
            </a:pPr>
            <a:fld id="{4676CC74-02B8-4283-872D-ED383B0AD8EA}" type="slidenum">
              <a:rPr lang="en-GB" altLang="en-US"/>
              <a:pPr>
                <a:defRPr/>
              </a:pPr>
              <a:t>‹N›</a:t>
            </a:fld>
            <a:endParaRPr lang="en-GB" altLang="en-US"/>
          </a:p>
        </p:txBody>
      </p:sp>
    </p:spTree>
    <p:extLst>
      <p:ext uri="{BB962C8B-B14F-4D97-AF65-F5344CB8AC3E}">
        <p14:creationId xmlns:p14="http://schemas.microsoft.com/office/powerpoint/2010/main" val="3149150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GB" altLang="en-US"/>
          </a:p>
        </p:txBody>
      </p:sp>
      <p:sp>
        <p:nvSpPr>
          <p:cNvPr id="4" name="Footer Placeholder 3"/>
          <p:cNvSpPr>
            <a:spLocks noGrp="1"/>
          </p:cNvSpPr>
          <p:nvPr>
            <p:ph type="ftr" sz="quarter" idx="11"/>
          </p:nvPr>
        </p:nvSpPr>
        <p:spPr/>
        <p:txBody>
          <a:bodyPr/>
          <a:lstStyle>
            <a:lvl1pPr algn="l">
              <a:defRPr/>
            </a:lvl1pPr>
          </a:lstStyle>
          <a:p>
            <a:pPr>
              <a:defRPr/>
            </a:pPr>
            <a:endParaRPr lang="en-GB" altLang="en-US"/>
          </a:p>
        </p:txBody>
      </p:sp>
      <p:sp>
        <p:nvSpPr>
          <p:cNvPr id="5" name="Slide Number Placeholder 4"/>
          <p:cNvSpPr>
            <a:spLocks noGrp="1"/>
          </p:cNvSpPr>
          <p:nvPr>
            <p:ph type="sldNum" sz="quarter" idx="12"/>
          </p:nvPr>
        </p:nvSpPr>
        <p:spPr/>
        <p:txBody>
          <a:bodyPr/>
          <a:lstStyle>
            <a:lvl1pPr>
              <a:defRPr/>
            </a:lvl1pPr>
          </a:lstStyle>
          <a:p>
            <a:pPr>
              <a:defRPr/>
            </a:pPr>
            <a:fld id="{86489698-4EB0-4879-B670-3DB6F8EF3332}" type="slidenum">
              <a:rPr lang="en-GB" altLang="en-US"/>
              <a:pPr>
                <a:defRPr/>
              </a:pPr>
              <a:t>‹N›</a:t>
            </a:fld>
            <a:endParaRPr lang="en-GB" altLang="en-US"/>
          </a:p>
        </p:txBody>
      </p:sp>
    </p:spTree>
    <p:extLst>
      <p:ext uri="{BB962C8B-B14F-4D97-AF65-F5344CB8AC3E}">
        <p14:creationId xmlns:p14="http://schemas.microsoft.com/office/powerpoint/2010/main" val="1736761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GB" altLang="en-US"/>
          </a:p>
        </p:txBody>
      </p:sp>
      <p:sp>
        <p:nvSpPr>
          <p:cNvPr id="3" name="Footer Placeholder 2"/>
          <p:cNvSpPr>
            <a:spLocks noGrp="1"/>
          </p:cNvSpPr>
          <p:nvPr>
            <p:ph type="ftr" sz="quarter" idx="11"/>
          </p:nvPr>
        </p:nvSpPr>
        <p:spPr/>
        <p:txBody>
          <a:bodyPr/>
          <a:lstStyle>
            <a:lvl1pPr algn="l">
              <a:defRPr/>
            </a:lvl1pPr>
          </a:lstStyle>
          <a:p>
            <a:pPr>
              <a:defRPr/>
            </a:pPr>
            <a:endParaRPr lang="en-GB" altLang="en-US"/>
          </a:p>
        </p:txBody>
      </p:sp>
      <p:sp>
        <p:nvSpPr>
          <p:cNvPr id="4" name="Slide Number Placeholder 3"/>
          <p:cNvSpPr>
            <a:spLocks noGrp="1"/>
          </p:cNvSpPr>
          <p:nvPr>
            <p:ph type="sldNum" sz="quarter" idx="12"/>
          </p:nvPr>
        </p:nvSpPr>
        <p:spPr/>
        <p:txBody>
          <a:bodyPr/>
          <a:lstStyle>
            <a:lvl1pPr>
              <a:defRPr/>
            </a:lvl1pPr>
          </a:lstStyle>
          <a:p>
            <a:pPr>
              <a:defRPr/>
            </a:pPr>
            <a:fld id="{F4948E6D-E467-4833-8BF4-954602BF325B}" type="slidenum">
              <a:rPr lang="en-GB" altLang="en-US"/>
              <a:pPr>
                <a:defRPr/>
              </a:pPr>
              <a:t>‹N›</a:t>
            </a:fld>
            <a:endParaRPr lang="en-GB" altLang="en-US"/>
          </a:p>
        </p:txBody>
      </p:sp>
    </p:spTree>
    <p:extLst>
      <p:ext uri="{BB962C8B-B14F-4D97-AF65-F5344CB8AC3E}">
        <p14:creationId xmlns:p14="http://schemas.microsoft.com/office/powerpoint/2010/main" val="2348857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ltLang="en-US"/>
          </a:p>
        </p:txBody>
      </p:sp>
      <p:sp>
        <p:nvSpPr>
          <p:cNvPr id="6" name="Footer Placeholder 5"/>
          <p:cNvSpPr>
            <a:spLocks noGrp="1"/>
          </p:cNvSpPr>
          <p:nvPr>
            <p:ph type="ftr" sz="quarter" idx="11"/>
          </p:nvPr>
        </p:nvSpPr>
        <p:spPr/>
        <p:txBody>
          <a:bodyPr/>
          <a:lstStyle>
            <a:lvl1pPr algn="l">
              <a:defRPr/>
            </a:lvl1pPr>
          </a:lstStyle>
          <a:p>
            <a:pPr>
              <a:defRPr/>
            </a:pPr>
            <a:endParaRPr lang="en-GB" altLang="en-US"/>
          </a:p>
        </p:txBody>
      </p:sp>
      <p:sp>
        <p:nvSpPr>
          <p:cNvPr id="7" name="Slide Number Placeholder 6"/>
          <p:cNvSpPr>
            <a:spLocks noGrp="1"/>
          </p:cNvSpPr>
          <p:nvPr>
            <p:ph type="sldNum" sz="quarter" idx="12"/>
          </p:nvPr>
        </p:nvSpPr>
        <p:spPr/>
        <p:txBody>
          <a:bodyPr/>
          <a:lstStyle>
            <a:lvl1pPr>
              <a:defRPr/>
            </a:lvl1pPr>
          </a:lstStyle>
          <a:p>
            <a:pPr>
              <a:defRPr/>
            </a:pPr>
            <a:fld id="{90CE766D-8663-4292-BFC8-55D8FE373ED8}" type="slidenum">
              <a:rPr lang="en-GB" altLang="en-US"/>
              <a:pPr>
                <a:defRPr/>
              </a:pPr>
              <a:t>‹N›</a:t>
            </a:fld>
            <a:endParaRPr lang="en-GB" altLang="en-US"/>
          </a:p>
        </p:txBody>
      </p:sp>
    </p:spTree>
    <p:extLst>
      <p:ext uri="{BB962C8B-B14F-4D97-AF65-F5344CB8AC3E}">
        <p14:creationId xmlns:p14="http://schemas.microsoft.com/office/powerpoint/2010/main" val="4274205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ltLang="en-US"/>
          </a:p>
        </p:txBody>
      </p:sp>
      <p:sp>
        <p:nvSpPr>
          <p:cNvPr id="6" name="Footer Placeholder 5"/>
          <p:cNvSpPr>
            <a:spLocks noGrp="1"/>
          </p:cNvSpPr>
          <p:nvPr>
            <p:ph type="ftr" sz="quarter" idx="11"/>
          </p:nvPr>
        </p:nvSpPr>
        <p:spPr/>
        <p:txBody>
          <a:bodyPr/>
          <a:lstStyle>
            <a:lvl1pPr algn="l">
              <a:defRPr/>
            </a:lvl1pPr>
          </a:lstStyle>
          <a:p>
            <a:pPr>
              <a:defRPr/>
            </a:pPr>
            <a:endParaRPr lang="en-GB" altLang="en-US"/>
          </a:p>
        </p:txBody>
      </p:sp>
      <p:sp>
        <p:nvSpPr>
          <p:cNvPr id="7" name="Slide Number Placeholder 6"/>
          <p:cNvSpPr>
            <a:spLocks noGrp="1"/>
          </p:cNvSpPr>
          <p:nvPr>
            <p:ph type="sldNum" sz="quarter" idx="12"/>
          </p:nvPr>
        </p:nvSpPr>
        <p:spPr/>
        <p:txBody>
          <a:bodyPr/>
          <a:lstStyle>
            <a:lvl1pPr>
              <a:defRPr/>
            </a:lvl1pPr>
          </a:lstStyle>
          <a:p>
            <a:pPr>
              <a:defRPr/>
            </a:pPr>
            <a:fld id="{BE14BD83-424C-4819-BB52-838E174DA1B4}" type="slidenum">
              <a:rPr lang="en-GB" altLang="en-US"/>
              <a:pPr>
                <a:defRPr/>
              </a:pPr>
              <a:t>‹N›</a:t>
            </a:fld>
            <a:endParaRPr lang="en-GB" altLang="en-US"/>
          </a:p>
        </p:txBody>
      </p:sp>
    </p:spTree>
    <p:extLst>
      <p:ext uri="{BB962C8B-B14F-4D97-AF65-F5344CB8AC3E}">
        <p14:creationId xmlns:p14="http://schemas.microsoft.com/office/powerpoint/2010/main" val="3419527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r>
              <a:rPr lang="it-IT" smtClean="0"/>
              <a:t>5 June 2017</a:t>
            </a:r>
            <a:endParaRPr lang="en-US"/>
          </a:p>
        </p:txBody>
      </p:sp>
      <p:sp>
        <p:nvSpPr>
          <p:cNvPr id="4" name="Segnaposto piè di pagina 4"/>
          <p:cNvSpPr>
            <a:spLocks noGrp="1"/>
          </p:cNvSpPr>
          <p:nvPr>
            <p:ph type="ftr" sz="quarter" idx="11"/>
          </p:nvPr>
        </p:nvSpPr>
        <p:spPr/>
        <p:txBody>
          <a:bodyPr/>
          <a:lstStyle>
            <a:lvl1pPr>
              <a:defRPr/>
            </a:lvl1pPr>
          </a:lstStyle>
          <a:p>
            <a:pPr>
              <a:defRPr/>
            </a:pPr>
            <a:r>
              <a:rPr lang="it-IT" smtClean="0"/>
              <a:t>Visita SITAEL</a:t>
            </a:r>
            <a:endParaRPr lang="en-US"/>
          </a:p>
        </p:txBody>
      </p:sp>
      <p:sp>
        <p:nvSpPr>
          <p:cNvPr id="5" name="Segnaposto numero diapositiva 6"/>
          <p:cNvSpPr>
            <a:spLocks noGrp="1"/>
          </p:cNvSpPr>
          <p:nvPr>
            <p:ph type="sldNum" sz="quarter" idx="12"/>
          </p:nvPr>
        </p:nvSpPr>
        <p:spPr>
          <a:xfrm>
            <a:off x="7500938" y="6357938"/>
            <a:ext cx="1257300" cy="365125"/>
          </a:xfrm>
        </p:spPr>
        <p:txBody>
          <a:bodyPr/>
          <a:lstStyle>
            <a:lvl1pPr>
              <a:defRPr/>
            </a:lvl1pPr>
          </a:lstStyle>
          <a:p>
            <a:pPr>
              <a:defRPr/>
            </a:pPr>
            <a:r>
              <a:rPr lang="en-US"/>
              <a:t>Anna Milillo </a:t>
            </a:r>
            <a:fld id="{743BD1DD-DAB1-44BB-A089-2C7F89D4EACD}" type="slidenum">
              <a:rPr lang="en-US"/>
              <a:pPr>
                <a:defRPr/>
              </a:pPr>
              <a:t>‹N›</a:t>
            </a:fld>
            <a:endParaRPr lang="en-US"/>
          </a:p>
        </p:txBody>
      </p:sp>
    </p:spTree>
  </p:cSld>
  <p:clrMapOvr>
    <a:masterClrMapping/>
  </p:clrMapOvr>
  <p:transition>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en-US"/>
          </a:p>
        </p:txBody>
      </p:sp>
      <p:sp>
        <p:nvSpPr>
          <p:cNvPr id="5" name="Footer Placeholder 4"/>
          <p:cNvSpPr>
            <a:spLocks noGrp="1"/>
          </p:cNvSpPr>
          <p:nvPr>
            <p:ph type="ftr" sz="quarter" idx="11"/>
          </p:nvPr>
        </p:nvSpPr>
        <p:spPr/>
        <p:txBody>
          <a:bodyPr/>
          <a:lstStyle>
            <a:lvl1pPr algn="l">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E0308864-4D28-4877-8EAE-69933CED41B7}" type="slidenum">
              <a:rPr lang="en-GB" altLang="en-US"/>
              <a:pPr>
                <a:defRPr/>
              </a:pPr>
              <a:t>‹N›</a:t>
            </a:fld>
            <a:endParaRPr lang="en-GB" altLang="en-US"/>
          </a:p>
        </p:txBody>
      </p:sp>
    </p:spTree>
    <p:extLst>
      <p:ext uri="{BB962C8B-B14F-4D97-AF65-F5344CB8AC3E}">
        <p14:creationId xmlns:p14="http://schemas.microsoft.com/office/powerpoint/2010/main" val="15031365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en-US"/>
          </a:p>
        </p:txBody>
      </p:sp>
      <p:sp>
        <p:nvSpPr>
          <p:cNvPr id="5" name="Footer Placeholder 4"/>
          <p:cNvSpPr>
            <a:spLocks noGrp="1"/>
          </p:cNvSpPr>
          <p:nvPr>
            <p:ph type="ftr" sz="quarter" idx="11"/>
          </p:nvPr>
        </p:nvSpPr>
        <p:spPr/>
        <p:txBody>
          <a:bodyPr/>
          <a:lstStyle>
            <a:lvl1pPr algn="l">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4B3520C7-B0F8-48AF-BFF6-927B9F084C7B}" type="slidenum">
              <a:rPr lang="en-GB" altLang="en-US"/>
              <a:pPr>
                <a:defRPr/>
              </a:pPr>
              <a:t>‹N›</a:t>
            </a:fld>
            <a:endParaRPr lang="en-GB" altLang="en-US"/>
          </a:p>
        </p:txBody>
      </p:sp>
    </p:spTree>
    <p:extLst>
      <p:ext uri="{BB962C8B-B14F-4D97-AF65-F5344CB8AC3E}">
        <p14:creationId xmlns:p14="http://schemas.microsoft.com/office/powerpoint/2010/main" val="27439975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2" name="Picture 7" descr="selex_galileo_fnm_colour_low"/>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539038" y="6453188"/>
            <a:ext cx="11366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22700" y="6453188"/>
            <a:ext cx="82073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cisas"/>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034088" y="6453188"/>
            <a:ext cx="9858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lesia-mini"/>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597025" y="6453188"/>
            <a:ext cx="13525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3"/>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148263" y="6453188"/>
            <a:ext cx="431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12"/>
          <p:cNvSpPr>
            <a:spLocks noChangeShapeType="1"/>
          </p:cNvSpPr>
          <p:nvPr userDrawn="1"/>
        </p:nvSpPr>
        <p:spPr bwMode="auto">
          <a:xfrm>
            <a:off x="157163" y="6308725"/>
            <a:ext cx="8915400" cy="0"/>
          </a:xfrm>
          <a:prstGeom prst="line">
            <a:avLst/>
          </a:prstGeom>
          <a:noFill/>
          <a:ln w="28575">
            <a:solidFill>
              <a:srgbClr val="3399FF"/>
            </a:solidFill>
            <a:round/>
            <a:headEnd/>
            <a:tailEnd/>
          </a:ln>
          <a:extLst>
            <a:ext uri="{909E8E84-426E-40DD-AFC4-6F175D3DCCD1}">
              <a14:hiddenFill xmlns:a14="http://schemas.microsoft.com/office/drawing/2010/main">
                <a:noFill/>
              </a14:hiddenFill>
            </a:ext>
          </a:extLst>
        </p:spPr>
        <p:txBody>
          <a:bodyPr/>
          <a:lstStyle/>
          <a:p>
            <a:endParaRPr lang="en-US" sz="1800" b="0">
              <a:solidFill>
                <a:prstClr val="white"/>
              </a:solidFill>
              <a:latin typeface="Arial" charset="0"/>
            </a:endParaRPr>
          </a:p>
        </p:txBody>
      </p:sp>
      <p:pic>
        <p:nvPicPr>
          <p:cNvPr id="8" name="Picture 9" descr="ASI_logo"/>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20675" y="6423025"/>
            <a:ext cx="762000" cy="400050"/>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10"/>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l="-555" r="-555"/>
          <a:stretch>
            <a:fillRect/>
          </a:stretch>
        </p:blipFill>
        <p:spPr bwMode="auto">
          <a:xfrm>
            <a:off x="3198813" y="6426200"/>
            <a:ext cx="3524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2110103"/>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xfrm>
            <a:off x="685800" y="6248400"/>
            <a:ext cx="1905000" cy="457200"/>
          </a:xfrm>
          <a:prstGeom prst="rect">
            <a:avLst/>
          </a:prstGeom>
        </p:spPr>
        <p:txBody>
          <a:bodyPr/>
          <a:lstStyle>
            <a:lvl1pPr>
              <a:defRPr>
                <a:solidFill>
                  <a:prstClr val="white"/>
                </a:solidFill>
                <a:cs typeface="Arial" charset="0"/>
              </a:defRPr>
            </a:lvl1pPr>
          </a:lstStyle>
          <a:p>
            <a:pPr>
              <a:defRPr/>
            </a:pPr>
            <a:endParaRPr lang="it-IT" sz="1800" b="0">
              <a:latin typeface="Arial" charset="0"/>
            </a:endParaRPr>
          </a:p>
        </p:txBody>
      </p:sp>
      <p:sp>
        <p:nvSpPr>
          <p:cNvPr id="4" name="Rectangle 5"/>
          <p:cNvSpPr>
            <a:spLocks noGrp="1" noChangeArrowheads="1"/>
          </p:cNvSpPr>
          <p:nvPr>
            <p:ph type="ftr" sz="quarter" idx="11"/>
          </p:nvPr>
        </p:nvSpPr>
        <p:spPr>
          <a:xfrm>
            <a:off x="3124200" y="6248400"/>
            <a:ext cx="2895600" cy="457200"/>
          </a:xfrm>
          <a:prstGeom prst="rect">
            <a:avLst/>
          </a:prstGeom>
        </p:spPr>
        <p:txBody>
          <a:bodyPr/>
          <a:lstStyle>
            <a:lvl1pPr>
              <a:defRPr>
                <a:solidFill>
                  <a:prstClr val="white"/>
                </a:solidFill>
                <a:cs typeface="Arial" charset="0"/>
              </a:defRPr>
            </a:lvl1pPr>
          </a:lstStyle>
          <a:p>
            <a:pPr>
              <a:defRPr/>
            </a:pPr>
            <a:endParaRPr lang="it-IT" sz="1800" b="0">
              <a:latin typeface="Arial" charset="0"/>
            </a:endParaRPr>
          </a:p>
        </p:txBody>
      </p:sp>
      <p:sp>
        <p:nvSpPr>
          <p:cNvPr id="5" name="Rectangle 6"/>
          <p:cNvSpPr>
            <a:spLocks noGrp="1" noChangeArrowheads="1"/>
          </p:cNvSpPr>
          <p:nvPr>
            <p:ph type="sldNum" sz="quarter" idx="12"/>
          </p:nvPr>
        </p:nvSpPr>
        <p:spPr>
          <a:xfrm>
            <a:off x="6553200" y="6248400"/>
            <a:ext cx="1905000" cy="457200"/>
          </a:xfrm>
          <a:prstGeom prst="rect">
            <a:avLst/>
          </a:prstGeom>
        </p:spPr>
        <p:txBody>
          <a:bodyPr/>
          <a:lstStyle>
            <a:lvl1pPr>
              <a:defRPr>
                <a:solidFill>
                  <a:prstClr val="white"/>
                </a:solidFill>
                <a:cs typeface="Arial" charset="0"/>
              </a:defRPr>
            </a:lvl1pPr>
          </a:lstStyle>
          <a:p>
            <a:pPr>
              <a:defRPr/>
            </a:pPr>
            <a:fld id="{08E80262-B258-4644-9E01-343A292A00C2}" type="slidenum">
              <a:rPr lang="it-IT" sz="1800" b="0">
                <a:latin typeface="Arial" charset="0"/>
              </a:rPr>
              <a:pPr>
                <a:defRPr/>
              </a:pPr>
              <a:t>‹N›</a:t>
            </a:fld>
            <a:endParaRPr lang="it-IT" sz="1800" b="0">
              <a:latin typeface="Arial" charset="0"/>
            </a:endParaRPr>
          </a:p>
        </p:txBody>
      </p:sp>
    </p:spTree>
    <p:extLst>
      <p:ext uri="{BB962C8B-B14F-4D97-AF65-F5344CB8AC3E}">
        <p14:creationId xmlns:p14="http://schemas.microsoft.com/office/powerpoint/2010/main" val="193781324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7620000" cy="861598"/>
          </a:xfrm>
        </p:spPr>
        <p:txBody>
          <a:bodyPr/>
          <a:lstStyle/>
          <a:p>
            <a:r>
              <a:rPr lang="it-IT" dirty="0" smtClean="0"/>
              <a:t>Fare clic per modificare stile</a:t>
            </a:r>
            <a:endParaRPr lang="en-US" dirty="0"/>
          </a:p>
        </p:txBody>
      </p:sp>
      <p:sp>
        <p:nvSpPr>
          <p:cNvPr id="3" name="Content Placeholder 2"/>
          <p:cNvSpPr>
            <a:spLocks noGrp="1"/>
          </p:cNvSpPr>
          <p:nvPr>
            <p:ph idx="1"/>
          </p:nvPr>
        </p:nvSpPr>
        <p:spPr/>
        <p:txBody>
          <a:body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Tree>
    <p:extLst>
      <p:ext uri="{BB962C8B-B14F-4D97-AF65-F5344CB8AC3E}">
        <p14:creationId xmlns:p14="http://schemas.microsoft.com/office/powerpoint/2010/main" val="24059305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4" name="Picture 22" descr="signature"/>
          <p:cNvPicPr>
            <a:picLocks noChangeAspect="1" noChangeArrowheads="1"/>
          </p:cNvPicPr>
          <p:nvPr userDrawn="1"/>
        </p:nvPicPr>
        <p:blipFill>
          <a:blip r:embed="rId2">
            <a:extLst>
              <a:ext uri="{28A0092B-C50C-407E-A947-70E740481C1C}">
                <a14:useLocalDpi xmlns:a14="http://schemas.microsoft.com/office/drawing/2010/main" val="0"/>
              </a:ext>
            </a:extLst>
          </a:blip>
          <a:srcRect t="-8163"/>
          <a:stretch>
            <a:fillRect/>
          </a:stretch>
        </p:blipFill>
        <p:spPr bwMode="auto">
          <a:xfrm>
            <a:off x="7705725" y="6570663"/>
            <a:ext cx="143827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4" descr="PPT_Header0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5" descr="PPT_Header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27"/>
          <p:cNvSpPr txBox="1">
            <a:spLocks noChangeArrowheads="1"/>
          </p:cNvSpPr>
          <p:nvPr userDrawn="1"/>
        </p:nvSpPr>
        <p:spPr bwMode="auto">
          <a:xfrm>
            <a:off x="631825" y="6429375"/>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endParaRPr lang="en-GB" altLang="en-US" sz="800" b="0" smtClean="0">
              <a:solidFill>
                <a:srgbClr val="FFFFFF"/>
              </a:solidFill>
              <a:cs typeface="Arial" charset="0"/>
            </a:endParaRPr>
          </a:p>
        </p:txBody>
      </p:sp>
      <p:sp>
        <p:nvSpPr>
          <p:cNvPr id="8" name="Text Box 34"/>
          <p:cNvSpPr txBox="1">
            <a:spLocks noChangeAspect="1" noChangeArrowheads="1"/>
          </p:cNvSpPr>
          <p:nvPr userDrawn="1"/>
        </p:nvSpPr>
        <p:spPr bwMode="auto">
          <a:xfrm>
            <a:off x="630238" y="6621463"/>
            <a:ext cx="6977062" cy="147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n-US" altLang="en-US" sz="800" b="0" noProof="1" smtClean="0">
                <a:solidFill>
                  <a:srgbClr val="1F497D"/>
                </a:solidFill>
                <a:cs typeface="Arial" charset="0"/>
              </a:rPr>
              <a:t>ESA UNCLASSIFIED – For Internal Use</a:t>
            </a:r>
          </a:p>
        </p:txBody>
      </p:sp>
      <p:sp>
        <p:nvSpPr>
          <p:cNvPr id="56323" name="Rectangle 2"/>
          <p:cNvSpPr>
            <a:spLocks noGrp="1" noChangeArrowheads="1"/>
          </p:cNvSpPr>
          <p:nvPr>
            <p:ph type="subTitle" idx="1"/>
          </p:nvPr>
        </p:nvSpPr>
        <p:spPr>
          <a:xfrm>
            <a:off x="614361" y="3886200"/>
            <a:ext cx="7948800" cy="419100"/>
          </a:xfrm>
        </p:spPr>
        <p:txBody>
          <a:bodyPr>
            <a:spAutoFit/>
          </a:bodyPr>
          <a:lstStyle>
            <a:lvl1pPr marL="0" indent="0">
              <a:buFont typeface="Verdana" pitchFamily="34" charset="0"/>
              <a:buNone/>
              <a:defRPr sz="1800"/>
            </a:lvl1pPr>
          </a:lstStyle>
          <a:p>
            <a:pPr lvl="0"/>
            <a:r>
              <a:rPr lang="en-GB" noProof="0" smtClean="0"/>
              <a:t>Click to edit Master subtitle style</a:t>
            </a:r>
            <a:endParaRPr lang="en-GB" noProof="0" dirty="0" smtClean="0"/>
          </a:p>
        </p:txBody>
      </p:sp>
      <p:sp>
        <p:nvSpPr>
          <p:cNvPr id="56325" name="Rectangle 6"/>
          <p:cNvSpPr>
            <a:spLocks noGrp="1" noChangeArrowheads="1"/>
          </p:cNvSpPr>
          <p:nvPr>
            <p:ph type="ctrTitle"/>
          </p:nvPr>
        </p:nvSpPr>
        <p:spPr>
          <a:xfrm>
            <a:off x="587374" y="2574925"/>
            <a:ext cx="7947025" cy="579438"/>
          </a:xfrm>
          <a:prstGeom prst="rect">
            <a:avLst/>
          </a:prstGeom>
        </p:spPr>
        <p:txBody>
          <a:bodyPr/>
          <a:lstStyle>
            <a:lvl1pPr>
              <a:defRPr sz="3200">
                <a:solidFill>
                  <a:schemeClr val="accent1"/>
                </a:solidFill>
              </a:defRPr>
            </a:lvl1pPr>
          </a:lstStyle>
          <a:p>
            <a:pPr lvl="0"/>
            <a:r>
              <a:rPr lang="en-GB" noProof="0" smtClean="0"/>
              <a:t>Click to edit Master title style</a:t>
            </a:r>
            <a:endParaRPr lang="en-GB" noProof="0" dirty="0" smtClean="0"/>
          </a:p>
        </p:txBody>
      </p:sp>
    </p:spTree>
    <p:extLst>
      <p:ext uri="{BB962C8B-B14F-4D97-AF65-F5344CB8AC3E}">
        <p14:creationId xmlns:p14="http://schemas.microsoft.com/office/powerpoint/2010/main" val="3521540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5A5B34-04D1-4C68-A027-F48FFDEAF6D8}"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5120588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9624CAB-91DE-4A5D-A97D-90D1FE582325}"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8630622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D0B20E-AAD9-4EE8-9EE8-00C53B7BEE1C}"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9063191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5A994B-E52F-4ABA-9A1C-4B16C4F1435B}"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355918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numero diapositiva 6"/>
          <p:cNvSpPr txBox="1">
            <a:spLocks/>
          </p:cNvSpPr>
          <p:nvPr userDrawn="1"/>
        </p:nvSpPr>
        <p:spPr bwMode="auto">
          <a:xfrm>
            <a:off x="7429500" y="6356350"/>
            <a:ext cx="12573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hangingPunct="1">
              <a:defRPr/>
            </a:pPr>
            <a:r>
              <a:rPr lang="en-US" sz="1200" smtClean="0">
                <a:solidFill>
                  <a:srgbClr val="2F2F2F"/>
                </a:solidFill>
              </a:rPr>
              <a:t>Anna Milillo </a:t>
            </a:r>
            <a:fld id="{ABB1B5E3-EB8B-4433-8449-7B177EC4673F}" type="slidenum">
              <a:rPr lang="en-US" sz="1200" smtClean="0">
                <a:solidFill>
                  <a:srgbClr val="2F2F2F"/>
                </a:solidFill>
              </a:rPr>
              <a:pPr algn="r" eaLnBrk="1" hangingPunct="1">
                <a:defRPr/>
              </a:pPr>
              <a:t>‹N›</a:t>
            </a:fld>
            <a:endParaRPr lang="en-US" sz="1200" smtClean="0">
              <a:solidFill>
                <a:srgbClr val="2F2F2F"/>
              </a:solidFill>
            </a:endParaRPr>
          </a:p>
        </p:txBody>
      </p:sp>
      <p:sp>
        <p:nvSpPr>
          <p:cNvPr id="2" name="Titolo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it-IT" smtClean="0"/>
              <a:t>Fare clic per modificare lo stile del titolo</a:t>
            </a:r>
            <a:endParaRPr lang="en-US"/>
          </a:p>
        </p:txBody>
      </p:sp>
      <p:sp>
        <p:nvSpPr>
          <p:cNvPr id="4" name="Segnaposto data 2"/>
          <p:cNvSpPr>
            <a:spLocks noGrp="1"/>
          </p:cNvSpPr>
          <p:nvPr>
            <p:ph type="dt" sz="half" idx="10"/>
          </p:nvPr>
        </p:nvSpPr>
        <p:spPr/>
        <p:txBody>
          <a:bodyPr/>
          <a:lstStyle>
            <a:lvl1pPr>
              <a:defRPr/>
            </a:lvl1pPr>
          </a:lstStyle>
          <a:p>
            <a:pPr>
              <a:defRPr/>
            </a:pPr>
            <a:r>
              <a:rPr lang="it-IT" smtClean="0"/>
              <a:t>5 June 2017</a:t>
            </a:r>
            <a:endParaRPr lang="en-US"/>
          </a:p>
        </p:txBody>
      </p:sp>
      <p:sp>
        <p:nvSpPr>
          <p:cNvPr id="5" name="Segnaposto piè di pagina 3"/>
          <p:cNvSpPr>
            <a:spLocks noGrp="1"/>
          </p:cNvSpPr>
          <p:nvPr>
            <p:ph type="ftr" sz="quarter" idx="11"/>
          </p:nvPr>
        </p:nvSpPr>
        <p:spPr/>
        <p:txBody>
          <a:bodyPr/>
          <a:lstStyle>
            <a:lvl1pPr>
              <a:defRPr/>
            </a:lvl1pPr>
          </a:lstStyle>
          <a:p>
            <a:pPr>
              <a:defRPr/>
            </a:pPr>
            <a:r>
              <a:rPr lang="it-IT" smtClean="0"/>
              <a:t>Visita SITAEL</a:t>
            </a:r>
            <a:endParaRPr lang="en-US"/>
          </a:p>
        </p:txBody>
      </p:sp>
      <p:sp>
        <p:nvSpPr>
          <p:cNvPr id="6" name="Segnaposto numero diapositiva 4"/>
          <p:cNvSpPr>
            <a:spLocks noGrp="1"/>
          </p:cNvSpPr>
          <p:nvPr>
            <p:ph type="sldNum" sz="quarter" idx="12"/>
          </p:nvPr>
        </p:nvSpPr>
        <p:spPr/>
        <p:txBody>
          <a:bodyPr/>
          <a:lstStyle>
            <a:lvl1pPr>
              <a:defRPr/>
            </a:lvl1pPr>
          </a:lstStyle>
          <a:p>
            <a:pPr>
              <a:defRPr/>
            </a:pPr>
            <a:fld id="{29A56FD9-786C-47BA-830B-9F10D2BFEC80}" type="slidenum">
              <a:rPr lang="en-US"/>
              <a:pPr>
                <a:defRPr/>
              </a:pPr>
              <a:t>‹N›</a:t>
            </a:fld>
            <a:endParaRPr lang="en-US"/>
          </a:p>
        </p:txBody>
      </p:sp>
    </p:spTree>
  </p:cSld>
  <p:clrMapOvr>
    <a:masterClrMapping/>
  </p:clrMapOvr>
  <p:transition>
    <p:dissolv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8BB8B95-97DE-419B-9234-3AA663F9FBBA}"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570062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DB3C69C-4BE7-48A3-8421-261579742663}"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8791151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BE7F73F-B0F8-4CF6-8142-4C529DD36596}"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6225791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ACB1D5-FCFB-4A16-B97D-1FEE3E07CD3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544669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2EA32B1-E140-44F4-A9BD-8AC92938AD27}"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6655583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0FE7DE8-B222-4F5A-9F39-3CE7C48581C0}"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125758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BE6DD10-400A-44E9-8CD4-8AEFDA204D9A}"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8072765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65846-34BE-43E7-814F-66C6951B4593}"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9772225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it-IT"/>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quarter" idx="2"/>
          </p:nvPr>
        </p:nvSpPr>
        <p:spPr>
          <a:xfrm>
            <a:off x="4648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Content Placeholder 4"/>
          <p:cNvSpPr>
            <a:spLocks noGrp="1"/>
          </p:cNvSpPr>
          <p:nvPr>
            <p:ph sz="quarter" idx="3"/>
          </p:nvPr>
        </p:nvSpPr>
        <p:spPr>
          <a:xfrm>
            <a:off x="4648200" y="41148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Rectangle 4"/>
          <p:cNvSpPr>
            <a:spLocks noGrp="1" noChangeArrowheads="1"/>
          </p:cNvSpPr>
          <p:nvPr>
            <p:ph type="dt" sz="half" idx="10"/>
          </p:nvPr>
        </p:nvSpPr>
        <p:spPr/>
        <p:txBody>
          <a:bodyPr/>
          <a:lstStyle>
            <a:lvl1pPr>
              <a:defRPr/>
            </a:lvl1pPr>
          </a:lstStyle>
          <a:p>
            <a:pPr>
              <a:defRPr/>
            </a:pPr>
            <a:fld id="{161BCE4E-18DE-4C79-8E89-668379215F7F}" type="datetime1">
              <a:rPr lang="it-IT">
                <a:solidFill>
                  <a:srgbClr val="000000"/>
                </a:solidFill>
              </a:rPr>
              <a:pPr>
                <a:defRPr/>
              </a:pPr>
              <a:t>25/09/2017</a:t>
            </a:fld>
            <a:r>
              <a:rPr lang="it-IT">
                <a:solidFill>
                  <a:srgbClr val="000000"/>
                </a:solidFill>
              </a:rPr>
              <a:t>Paris, 21-22 April, 2005</a:t>
            </a:r>
          </a:p>
        </p:txBody>
      </p:sp>
      <p:sp>
        <p:nvSpPr>
          <p:cNvPr id="7" name="Rectangle 5"/>
          <p:cNvSpPr>
            <a:spLocks noGrp="1" noChangeArrowheads="1"/>
          </p:cNvSpPr>
          <p:nvPr>
            <p:ph type="ftr" sz="quarter" idx="11"/>
          </p:nvPr>
        </p:nvSpPr>
        <p:spPr/>
        <p:txBody>
          <a:bodyPr/>
          <a:lstStyle>
            <a:lvl1pPr>
              <a:defRPr/>
            </a:lvl1pPr>
          </a:lstStyle>
          <a:p>
            <a:pPr>
              <a:defRPr/>
            </a:pPr>
            <a:r>
              <a:rPr lang="it-IT">
                <a:solidFill>
                  <a:srgbClr val="000000"/>
                </a:solidFill>
              </a:rPr>
              <a:t>SERENA-progress, Rome, 11-12 November, 2009</a:t>
            </a:r>
          </a:p>
        </p:txBody>
      </p:sp>
      <p:sp>
        <p:nvSpPr>
          <p:cNvPr id="8" name="Rectangle 6"/>
          <p:cNvSpPr>
            <a:spLocks noGrp="1" noChangeArrowheads="1"/>
          </p:cNvSpPr>
          <p:nvPr>
            <p:ph type="sldNum" sz="quarter" idx="12"/>
          </p:nvPr>
        </p:nvSpPr>
        <p:spPr/>
        <p:txBody>
          <a:bodyPr/>
          <a:lstStyle>
            <a:lvl1pPr>
              <a:defRPr/>
            </a:lvl1pPr>
          </a:lstStyle>
          <a:p>
            <a:pPr>
              <a:defRPr/>
            </a:pPr>
            <a:fld id="{3125EE62-EF12-4522-AB1C-AE72D3B13C57}"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81552295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Layout personalizzato">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it-IT" smtClean="0"/>
              <a:t>Fare clic per modificare lo stile del titolo</a:t>
            </a:r>
            <a:endParaRPr lang="it-IT"/>
          </a:p>
        </p:txBody>
      </p:sp>
      <p:sp>
        <p:nvSpPr>
          <p:cNvPr id="3" name="Rectangle 5"/>
          <p:cNvSpPr>
            <a:spLocks noGrp="1" noChangeArrowheads="1"/>
          </p:cNvSpPr>
          <p:nvPr>
            <p:ph type="ftr" sz="quarter" idx="10"/>
          </p:nvPr>
        </p:nvSpPr>
        <p:spPr>
          <a:xfrm>
            <a:off x="1908175" y="6245225"/>
            <a:ext cx="4535488" cy="476250"/>
          </a:xfrm>
        </p:spPr>
        <p:txBody>
          <a:bodyPr/>
          <a:lstStyle>
            <a:lvl1pPr>
              <a:defRPr/>
            </a:lvl1pPr>
          </a:lstStyle>
          <a:p>
            <a:pPr>
              <a:defRPr/>
            </a:pPr>
            <a:r>
              <a:rPr lang="en-US">
                <a:solidFill>
                  <a:srgbClr val="000000"/>
                </a:solidFill>
              </a:rPr>
              <a:t>SERENA update, BC-SWG# ,ESTEC,...., 2013</a:t>
            </a:r>
          </a:p>
        </p:txBody>
      </p:sp>
    </p:spTree>
    <p:extLst>
      <p:ext uri="{BB962C8B-B14F-4D97-AF65-F5344CB8AC3E}">
        <p14:creationId xmlns:p14="http://schemas.microsoft.com/office/powerpoint/2010/main" val="1573681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a:defRPr/>
            </a:pPr>
            <a:r>
              <a:rPr lang="it-IT" smtClean="0"/>
              <a:t>5 June 2017</a:t>
            </a:r>
            <a:endParaRPr lang="en-US"/>
          </a:p>
        </p:txBody>
      </p:sp>
      <p:sp>
        <p:nvSpPr>
          <p:cNvPr id="3" name="Segnaposto piè di pagina 2"/>
          <p:cNvSpPr>
            <a:spLocks noGrp="1"/>
          </p:cNvSpPr>
          <p:nvPr>
            <p:ph type="ftr" sz="quarter" idx="11"/>
          </p:nvPr>
        </p:nvSpPr>
        <p:spPr/>
        <p:txBody>
          <a:bodyPr/>
          <a:lstStyle>
            <a:lvl1pPr>
              <a:defRPr/>
            </a:lvl1pPr>
          </a:lstStyle>
          <a:p>
            <a:pPr>
              <a:defRPr/>
            </a:pPr>
            <a:r>
              <a:rPr lang="it-IT" smtClean="0"/>
              <a:t>Visita SITAEL</a:t>
            </a:r>
            <a:endParaRPr lang="en-US"/>
          </a:p>
        </p:txBody>
      </p:sp>
      <p:sp>
        <p:nvSpPr>
          <p:cNvPr id="4" name="Segnaposto numero diapositiva 6"/>
          <p:cNvSpPr>
            <a:spLocks noGrp="1"/>
          </p:cNvSpPr>
          <p:nvPr>
            <p:ph type="sldNum" sz="quarter" idx="12"/>
          </p:nvPr>
        </p:nvSpPr>
        <p:spPr>
          <a:xfrm>
            <a:off x="7500938" y="6357938"/>
            <a:ext cx="1257300" cy="365125"/>
          </a:xfrm>
        </p:spPr>
        <p:txBody>
          <a:bodyPr/>
          <a:lstStyle>
            <a:lvl1pPr>
              <a:defRPr/>
            </a:lvl1pPr>
          </a:lstStyle>
          <a:p>
            <a:pPr>
              <a:defRPr/>
            </a:pPr>
            <a:r>
              <a:rPr lang="en-US"/>
              <a:t>Anna Milillo </a:t>
            </a:r>
            <a:fld id="{1A763833-366A-418E-BE72-D7485C731C75}" type="slidenum">
              <a:rPr lang="en-US"/>
              <a:pPr>
                <a:defRPr/>
              </a:pPr>
              <a:t>‹N›</a:t>
            </a:fld>
            <a:endParaRPr lang="en-US"/>
          </a:p>
        </p:txBody>
      </p:sp>
    </p:spTree>
  </p:cSld>
  <p:clrMapOvr>
    <a:masterClrMapping/>
  </p:clrMapOvr>
  <p:transition>
    <p:dissolv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olo, testo e clip multimediale">
    <p:spTree>
      <p:nvGrpSpPr>
        <p:cNvPr id="1" name=""/>
        <p:cNvGrpSpPr/>
        <p:nvPr/>
      </p:nvGrpSpPr>
      <p:grpSpPr>
        <a:xfrm>
          <a:off x="0" y="0"/>
          <a:ext cx="0" cy="0"/>
          <a:chOff x="0" y="0"/>
          <a:chExt cx="0" cy="0"/>
        </a:xfrm>
      </p:grpSpPr>
      <p:cxnSp>
        <p:nvCxnSpPr>
          <p:cNvPr id="2" name="Connettore 1 13"/>
          <p:cNvCxnSpPr/>
          <p:nvPr userDrawn="1"/>
        </p:nvCxnSpPr>
        <p:spPr>
          <a:xfrm>
            <a:off x="214313" y="6429375"/>
            <a:ext cx="8643937" cy="0"/>
          </a:xfrm>
          <a:prstGeom prst="line">
            <a:avLst/>
          </a:prstGeom>
          <a:ln>
            <a:headEnd type="oval" w="med" len="med"/>
            <a:tailEnd type="oval" w="med" len="med"/>
          </a:ln>
        </p:spPr>
        <p:style>
          <a:lnRef idx="2">
            <a:schemeClr val="accent1"/>
          </a:lnRef>
          <a:fillRef idx="0">
            <a:schemeClr val="accent1"/>
          </a:fillRef>
          <a:effectRef idx="1">
            <a:schemeClr val="accent1"/>
          </a:effectRef>
          <a:fontRef idx="minor">
            <a:schemeClr val="tx1"/>
          </a:fontRef>
        </p:style>
      </p:cxnSp>
      <p:sp>
        <p:nvSpPr>
          <p:cNvPr id="3" name="Segnaposto data 4"/>
          <p:cNvSpPr>
            <a:spLocks noGrp="1"/>
          </p:cNvSpPr>
          <p:nvPr>
            <p:ph type="dt" sz="half" idx="10"/>
          </p:nvPr>
        </p:nvSpPr>
        <p:spPr>
          <a:xfrm>
            <a:off x="685800" y="6248400"/>
            <a:ext cx="1905000" cy="457200"/>
          </a:xfrm>
        </p:spPr>
        <p:txBody>
          <a:bodyPr/>
          <a:lstStyle>
            <a:lvl1pPr>
              <a:defRPr>
                <a:solidFill>
                  <a:srgbClr val="04617B">
                    <a:shade val="90000"/>
                  </a:srgbClr>
                </a:solidFill>
              </a:defRPr>
            </a:lvl1pPr>
          </a:lstStyle>
          <a:p>
            <a:pPr>
              <a:defRPr/>
            </a:pPr>
            <a:r>
              <a:rPr lang="en-US"/>
              <a:t>Marzo 2012</a:t>
            </a:r>
          </a:p>
        </p:txBody>
      </p:sp>
      <p:sp>
        <p:nvSpPr>
          <p:cNvPr id="4" name="Segnaposto piè di pagina 5"/>
          <p:cNvSpPr>
            <a:spLocks noGrp="1"/>
          </p:cNvSpPr>
          <p:nvPr>
            <p:ph type="ftr" sz="quarter" idx="11"/>
          </p:nvPr>
        </p:nvSpPr>
        <p:spPr>
          <a:xfrm>
            <a:off x="3124200" y="6248400"/>
            <a:ext cx="2895600" cy="457200"/>
          </a:xfrm>
        </p:spPr>
        <p:txBody>
          <a:bodyPr/>
          <a:lstStyle>
            <a:lvl1pPr>
              <a:defRPr/>
            </a:lvl1pPr>
          </a:lstStyle>
          <a:p>
            <a:pPr>
              <a:defRPr/>
            </a:pPr>
            <a:r>
              <a:rPr lang="it-IT">
                <a:solidFill>
                  <a:srgbClr val="000000"/>
                </a:solidFill>
              </a:rPr>
              <a:t>Master Scienza e Tecnologia Spaziale</a:t>
            </a:r>
            <a:endParaRPr lang="en-US">
              <a:solidFill>
                <a:srgbClr val="000000"/>
              </a:solidFill>
            </a:endParaRPr>
          </a:p>
        </p:txBody>
      </p:sp>
      <p:sp>
        <p:nvSpPr>
          <p:cNvPr id="5" name="Segnaposto numero diapositiva 6"/>
          <p:cNvSpPr>
            <a:spLocks noGrp="1"/>
          </p:cNvSpPr>
          <p:nvPr>
            <p:ph type="sldNum" sz="quarter" idx="12"/>
          </p:nvPr>
        </p:nvSpPr>
        <p:spPr>
          <a:xfrm>
            <a:off x="6553200" y="6248400"/>
            <a:ext cx="1905000" cy="457200"/>
          </a:xfrm>
        </p:spPr>
        <p:txBody>
          <a:bodyPr/>
          <a:lstStyle>
            <a:lvl1pPr>
              <a:defRPr>
                <a:solidFill>
                  <a:srgbClr val="04617B">
                    <a:shade val="90000"/>
                  </a:srgbClr>
                </a:solidFill>
              </a:defRPr>
            </a:lvl1pPr>
          </a:lstStyle>
          <a:p>
            <a:pPr>
              <a:defRPr/>
            </a:pPr>
            <a:r>
              <a:rPr lang="en-US"/>
              <a:t>Anna Milillo </a:t>
            </a:r>
            <a:fld id="{6AC6C974-A905-4DA8-B0C5-ED2DBA7CEBDF}" type="slidenum">
              <a:rPr lang="en-US"/>
              <a:pPr>
                <a:defRPr/>
              </a:pPr>
              <a:t>‹N›</a:t>
            </a:fld>
            <a:endParaRPr lang="en-US"/>
          </a:p>
        </p:txBody>
      </p:sp>
    </p:spTree>
    <p:extLst>
      <p:ext uri="{BB962C8B-B14F-4D97-AF65-F5344CB8AC3E}">
        <p14:creationId xmlns:p14="http://schemas.microsoft.com/office/powerpoint/2010/main" val="3549184975"/>
      </p:ext>
    </p:extLst>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olo, testo e clip multimediale">
    <p:spTree>
      <p:nvGrpSpPr>
        <p:cNvPr id="1" name=""/>
        <p:cNvGrpSpPr/>
        <p:nvPr/>
      </p:nvGrpSpPr>
      <p:grpSpPr>
        <a:xfrm>
          <a:off x="0" y="0"/>
          <a:ext cx="0" cy="0"/>
          <a:chOff x="0" y="0"/>
          <a:chExt cx="0" cy="0"/>
        </a:xfrm>
      </p:grpSpPr>
      <p:cxnSp>
        <p:nvCxnSpPr>
          <p:cNvPr id="2" name="Connettore 1 1"/>
          <p:cNvCxnSpPr/>
          <p:nvPr userDrawn="1"/>
        </p:nvCxnSpPr>
        <p:spPr>
          <a:xfrm>
            <a:off x="214313" y="6429375"/>
            <a:ext cx="8643937" cy="0"/>
          </a:xfrm>
          <a:prstGeom prst="line">
            <a:avLst/>
          </a:prstGeom>
          <a:ln>
            <a:headEnd type="oval" w="med" len="med"/>
            <a:tailEnd type="oval" w="med" len="med"/>
          </a:ln>
        </p:spPr>
        <p:style>
          <a:lnRef idx="2">
            <a:schemeClr val="accent1"/>
          </a:lnRef>
          <a:fillRef idx="0">
            <a:schemeClr val="accent1"/>
          </a:fillRef>
          <a:effectRef idx="1">
            <a:schemeClr val="accent1"/>
          </a:effectRef>
          <a:fontRef idx="minor">
            <a:schemeClr val="tx1"/>
          </a:fontRef>
        </p:style>
      </p:cxnSp>
      <p:sp>
        <p:nvSpPr>
          <p:cNvPr id="3" name="Segnaposto data 4"/>
          <p:cNvSpPr>
            <a:spLocks noGrp="1"/>
          </p:cNvSpPr>
          <p:nvPr>
            <p:ph type="dt" sz="half" idx="10"/>
          </p:nvPr>
        </p:nvSpPr>
        <p:spPr>
          <a:xfrm>
            <a:off x="685800" y="6248400"/>
            <a:ext cx="1905000" cy="457200"/>
          </a:xfrm>
        </p:spPr>
        <p:txBody>
          <a:bodyPr/>
          <a:lstStyle>
            <a:lvl1pPr>
              <a:defRPr/>
            </a:lvl1pPr>
          </a:lstStyle>
          <a:p>
            <a:pPr>
              <a:defRPr/>
            </a:pPr>
            <a:r>
              <a:rPr lang="it-IT" smtClean="0"/>
              <a:t>5 June 2017</a:t>
            </a:r>
            <a:endParaRPr lang="en-US"/>
          </a:p>
        </p:txBody>
      </p:sp>
      <p:sp>
        <p:nvSpPr>
          <p:cNvPr id="4" name="Segnaposto piè di pagina 5"/>
          <p:cNvSpPr>
            <a:spLocks noGrp="1"/>
          </p:cNvSpPr>
          <p:nvPr>
            <p:ph type="ftr" sz="quarter" idx="11"/>
          </p:nvPr>
        </p:nvSpPr>
        <p:spPr>
          <a:xfrm>
            <a:off x="3124200" y="6248400"/>
            <a:ext cx="2895600" cy="457200"/>
          </a:xfrm>
        </p:spPr>
        <p:txBody>
          <a:bodyPr/>
          <a:lstStyle>
            <a:lvl1pPr>
              <a:defRPr/>
            </a:lvl1pPr>
          </a:lstStyle>
          <a:p>
            <a:pPr>
              <a:defRPr/>
            </a:pPr>
            <a:r>
              <a:rPr lang="it-IT" smtClean="0"/>
              <a:t>Visita SITAEL</a:t>
            </a:r>
            <a:endParaRPr lang="en-US"/>
          </a:p>
        </p:txBody>
      </p:sp>
      <p:sp>
        <p:nvSpPr>
          <p:cNvPr id="5" name="Segnaposto numero diapositiva 6"/>
          <p:cNvSpPr>
            <a:spLocks noGrp="1"/>
          </p:cNvSpPr>
          <p:nvPr>
            <p:ph type="sldNum" sz="quarter" idx="12"/>
          </p:nvPr>
        </p:nvSpPr>
        <p:spPr>
          <a:xfrm>
            <a:off x="6553200" y="6248400"/>
            <a:ext cx="1905000" cy="457200"/>
          </a:xfrm>
        </p:spPr>
        <p:txBody>
          <a:bodyPr/>
          <a:lstStyle>
            <a:lvl1pPr>
              <a:defRPr/>
            </a:lvl1pPr>
          </a:lstStyle>
          <a:p>
            <a:pPr>
              <a:defRPr/>
            </a:pPr>
            <a:r>
              <a:rPr lang="en-US"/>
              <a:t>Anna Milillo </a:t>
            </a:r>
            <a:fld id="{E96D7C88-896A-40A8-8D22-1BD39C77D7B2}" type="slidenum">
              <a:rPr lang="en-US"/>
              <a:pPr>
                <a:defRPr/>
              </a:pPr>
              <a:t>‹N›</a:t>
            </a:fld>
            <a:endParaRPr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9"/>
          <p:cNvSpPr>
            <a:spLocks noGrp="1"/>
          </p:cNvSpPr>
          <p:nvPr>
            <p:ph type="dt" sz="half" idx="10"/>
          </p:nvPr>
        </p:nvSpPr>
        <p:spPr/>
        <p:txBody>
          <a:bodyPr/>
          <a:lstStyle>
            <a:lvl1pPr>
              <a:defRPr/>
            </a:lvl1pPr>
          </a:lstStyle>
          <a:p>
            <a:pPr>
              <a:defRPr/>
            </a:pPr>
            <a:r>
              <a:rPr lang="it-IT" smtClean="0"/>
              <a:t>5 June 2017</a:t>
            </a:r>
            <a:endParaRPr lang="en-US"/>
          </a:p>
        </p:txBody>
      </p:sp>
      <p:sp>
        <p:nvSpPr>
          <p:cNvPr id="4" name="Segnaposto piè di pagina 21"/>
          <p:cNvSpPr>
            <a:spLocks noGrp="1"/>
          </p:cNvSpPr>
          <p:nvPr>
            <p:ph type="ftr" sz="quarter" idx="11"/>
          </p:nvPr>
        </p:nvSpPr>
        <p:spPr/>
        <p:txBody>
          <a:bodyPr/>
          <a:lstStyle>
            <a:lvl1pPr>
              <a:defRPr/>
            </a:lvl1pPr>
          </a:lstStyle>
          <a:p>
            <a:pPr>
              <a:defRPr/>
            </a:pPr>
            <a:r>
              <a:rPr lang="it-IT" smtClean="0"/>
              <a:t>Visita SITAEL</a:t>
            </a:r>
            <a:endParaRPr lang="en-US"/>
          </a:p>
        </p:txBody>
      </p:sp>
      <p:sp>
        <p:nvSpPr>
          <p:cNvPr id="5" name="Segnaposto numero diapositiva 17"/>
          <p:cNvSpPr>
            <a:spLocks noGrp="1"/>
          </p:cNvSpPr>
          <p:nvPr>
            <p:ph type="sldNum" sz="quarter" idx="12"/>
          </p:nvPr>
        </p:nvSpPr>
        <p:spPr/>
        <p:txBody>
          <a:bodyPr/>
          <a:lstStyle>
            <a:lvl1pPr>
              <a:defRPr/>
            </a:lvl1pPr>
          </a:lstStyle>
          <a:p>
            <a:pPr>
              <a:defRPr/>
            </a:pPr>
            <a:fld id="{B7BBE518-276E-452F-9841-90B92320E67E}" type="slidenum">
              <a:rPr lang="en-US"/>
              <a:pPr>
                <a:defRPr/>
              </a:pPr>
              <a:t>‹N›</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685800" y="1981200"/>
            <a:ext cx="3810000"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981200"/>
            <a:ext cx="3810000"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a:xfrm>
            <a:off x="685800" y="6248400"/>
            <a:ext cx="1905000" cy="457200"/>
          </a:xfrm>
        </p:spPr>
        <p:txBody>
          <a:bodyPr/>
          <a:lstStyle>
            <a:lvl1pPr>
              <a:defRPr/>
            </a:lvl1pPr>
          </a:lstStyle>
          <a:p>
            <a:pPr>
              <a:defRPr/>
            </a:pPr>
            <a:r>
              <a:rPr lang="it-IT" smtClean="0"/>
              <a:t>5 June 2017</a:t>
            </a:r>
            <a:endParaRPr lang="en-US"/>
          </a:p>
        </p:txBody>
      </p:sp>
      <p:sp>
        <p:nvSpPr>
          <p:cNvPr id="6" name="Segnaposto piè di pagina 5"/>
          <p:cNvSpPr>
            <a:spLocks noGrp="1"/>
          </p:cNvSpPr>
          <p:nvPr>
            <p:ph type="ftr" sz="quarter" idx="11"/>
          </p:nvPr>
        </p:nvSpPr>
        <p:spPr>
          <a:xfrm>
            <a:off x="3124200" y="6248400"/>
            <a:ext cx="2895600" cy="457200"/>
          </a:xfrm>
        </p:spPr>
        <p:txBody>
          <a:bodyPr/>
          <a:lstStyle>
            <a:lvl1pPr>
              <a:defRPr/>
            </a:lvl1pPr>
          </a:lstStyle>
          <a:p>
            <a:pPr>
              <a:defRPr/>
            </a:pPr>
            <a:r>
              <a:rPr lang="it-IT" smtClean="0"/>
              <a:t>Visita SITAEL</a:t>
            </a:r>
            <a:endParaRPr lang="en-US"/>
          </a:p>
        </p:txBody>
      </p:sp>
      <p:sp>
        <p:nvSpPr>
          <p:cNvPr id="7" name="Segnaposto numero diapositiva 6"/>
          <p:cNvSpPr>
            <a:spLocks noGrp="1"/>
          </p:cNvSpPr>
          <p:nvPr>
            <p:ph type="sldNum" sz="quarter" idx="12"/>
          </p:nvPr>
        </p:nvSpPr>
        <p:spPr>
          <a:xfrm>
            <a:off x="6553200" y="6248400"/>
            <a:ext cx="1905000" cy="457200"/>
          </a:xfrm>
        </p:spPr>
        <p:txBody>
          <a:bodyPr/>
          <a:lstStyle>
            <a:lvl1pPr>
              <a:defRPr/>
            </a:lvl1pPr>
          </a:lstStyle>
          <a:p>
            <a:pPr>
              <a:defRPr/>
            </a:pPr>
            <a:r>
              <a:rPr lang="en-US"/>
              <a:t>Anna Milillo </a:t>
            </a:r>
            <a:fld id="{BB37AAE6-FEDB-466E-8652-7AC592904182}" type="slidenum">
              <a:rPr lang="en-US"/>
              <a:pPr>
                <a:defRPr/>
              </a:pPr>
              <a:t>‹N›</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85800" y="609600"/>
            <a:ext cx="7772400" cy="5486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3" name="Segnaposto data 2"/>
          <p:cNvSpPr>
            <a:spLocks noGrp="1"/>
          </p:cNvSpPr>
          <p:nvPr>
            <p:ph type="dt" sz="half" idx="10"/>
          </p:nvPr>
        </p:nvSpPr>
        <p:spPr>
          <a:xfrm>
            <a:off x="685800" y="6248400"/>
            <a:ext cx="1905000" cy="457200"/>
          </a:xfrm>
        </p:spPr>
        <p:txBody>
          <a:bodyPr/>
          <a:lstStyle>
            <a:lvl1pPr>
              <a:defRPr/>
            </a:lvl1pPr>
          </a:lstStyle>
          <a:p>
            <a:pPr>
              <a:defRPr/>
            </a:pPr>
            <a:r>
              <a:rPr lang="it-IT" smtClean="0"/>
              <a:t>5 June 2017</a:t>
            </a:r>
            <a:endParaRPr lang="en-US"/>
          </a:p>
        </p:txBody>
      </p:sp>
      <p:sp>
        <p:nvSpPr>
          <p:cNvPr id="4" name="Segnaposto piè di pagina 3"/>
          <p:cNvSpPr>
            <a:spLocks noGrp="1"/>
          </p:cNvSpPr>
          <p:nvPr>
            <p:ph type="ftr" sz="quarter" idx="11"/>
          </p:nvPr>
        </p:nvSpPr>
        <p:spPr>
          <a:xfrm>
            <a:off x="3124200" y="6248400"/>
            <a:ext cx="2895600" cy="457200"/>
          </a:xfrm>
        </p:spPr>
        <p:txBody>
          <a:bodyPr/>
          <a:lstStyle>
            <a:lvl1pPr>
              <a:defRPr/>
            </a:lvl1pPr>
          </a:lstStyle>
          <a:p>
            <a:pPr>
              <a:defRPr/>
            </a:pPr>
            <a:r>
              <a:rPr lang="it-IT" smtClean="0"/>
              <a:t>Visita SITAEL</a:t>
            </a:r>
            <a:endParaRPr lang="en-US"/>
          </a:p>
        </p:txBody>
      </p:sp>
      <p:sp>
        <p:nvSpPr>
          <p:cNvPr id="5" name="Segnaposto numero diapositiva 4"/>
          <p:cNvSpPr>
            <a:spLocks noGrp="1"/>
          </p:cNvSpPr>
          <p:nvPr>
            <p:ph type="sldNum" sz="quarter" idx="12"/>
          </p:nvPr>
        </p:nvSpPr>
        <p:spPr>
          <a:xfrm>
            <a:off x="6553200" y="6248400"/>
            <a:ext cx="1905000" cy="457200"/>
          </a:xfrm>
        </p:spPr>
        <p:txBody>
          <a:bodyPr/>
          <a:lstStyle>
            <a:lvl1pPr>
              <a:defRPr/>
            </a:lvl1pPr>
          </a:lstStyle>
          <a:p>
            <a:pPr>
              <a:defRPr/>
            </a:pPr>
            <a:r>
              <a:rPr lang="en-US"/>
              <a:t>Anna Milillo </a:t>
            </a:r>
            <a:fld id="{F3651D15-20CD-4C81-8877-2C920D2E91FB}" type="slidenum">
              <a:rPr lang="en-US"/>
              <a:pPr>
                <a:defRPr/>
              </a:pPr>
              <a:t>‹N›</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AndClipArt">
  <p:cSld name="Titolo, testo e ClipArt">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685800" y="1981200"/>
            <a:ext cx="3810000"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lipArt 3"/>
          <p:cNvSpPr>
            <a:spLocks noGrp="1"/>
          </p:cNvSpPr>
          <p:nvPr>
            <p:ph type="clipArt" sz="half" idx="2"/>
          </p:nvPr>
        </p:nvSpPr>
        <p:spPr>
          <a:xfrm>
            <a:off x="4648200" y="1981200"/>
            <a:ext cx="3810000" cy="4114800"/>
          </a:xfrm>
        </p:spPr>
        <p:txBody>
          <a:bodyPr>
            <a:normAutofit/>
          </a:bodyPr>
          <a:lstStyle/>
          <a:p>
            <a:pPr lvl="0"/>
            <a:endParaRPr lang="en-US" noProof="0"/>
          </a:p>
        </p:txBody>
      </p:sp>
      <p:sp>
        <p:nvSpPr>
          <p:cNvPr id="5" name="Segnaposto data 4"/>
          <p:cNvSpPr>
            <a:spLocks noGrp="1"/>
          </p:cNvSpPr>
          <p:nvPr>
            <p:ph type="dt" sz="half" idx="10"/>
          </p:nvPr>
        </p:nvSpPr>
        <p:spPr>
          <a:xfrm>
            <a:off x="685800" y="6248400"/>
            <a:ext cx="1905000" cy="457200"/>
          </a:xfrm>
        </p:spPr>
        <p:txBody>
          <a:bodyPr/>
          <a:lstStyle>
            <a:lvl1pPr>
              <a:defRPr/>
            </a:lvl1pPr>
          </a:lstStyle>
          <a:p>
            <a:pPr>
              <a:defRPr/>
            </a:pPr>
            <a:r>
              <a:rPr lang="it-IT" smtClean="0"/>
              <a:t>5 June 2017</a:t>
            </a:r>
            <a:endParaRPr lang="it-IT"/>
          </a:p>
        </p:txBody>
      </p:sp>
      <p:sp>
        <p:nvSpPr>
          <p:cNvPr id="6" name="Segnaposto piè di pagina 5"/>
          <p:cNvSpPr>
            <a:spLocks noGrp="1"/>
          </p:cNvSpPr>
          <p:nvPr>
            <p:ph type="ftr" sz="quarter" idx="11"/>
          </p:nvPr>
        </p:nvSpPr>
        <p:spPr>
          <a:xfrm>
            <a:off x="3124200" y="6248400"/>
            <a:ext cx="2895600" cy="457200"/>
          </a:xfrm>
        </p:spPr>
        <p:txBody>
          <a:bodyPr/>
          <a:lstStyle>
            <a:lvl1pPr>
              <a:defRPr/>
            </a:lvl1pPr>
          </a:lstStyle>
          <a:p>
            <a:pPr>
              <a:defRPr/>
            </a:pPr>
            <a:r>
              <a:rPr lang="it-IT" smtClean="0"/>
              <a:t>Visita SITAEL</a:t>
            </a:r>
            <a:endParaRPr lang="it-IT"/>
          </a:p>
        </p:txBody>
      </p:sp>
      <p:sp>
        <p:nvSpPr>
          <p:cNvPr id="7" name="Segnaposto numero diapositiva 6"/>
          <p:cNvSpPr>
            <a:spLocks noGrp="1"/>
          </p:cNvSpPr>
          <p:nvPr>
            <p:ph type="sldNum" sz="quarter" idx="12"/>
          </p:nvPr>
        </p:nvSpPr>
        <p:spPr>
          <a:xfrm>
            <a:off x="6553200" y="6248400"/>
            <a:ext cx="1905000" cy="457200"/>
          </a:xfrm>
        </p:spPr>
        <p:txBody>
          <a:bodyPr/>
          <a:lstStyle>
            <a:lvl1pPr>
              <a:defRPr/>
            </a:lvl1pPr>
          </a:lstStyle>
          <a:p>
            <a:pPr>
              <a:defRPr/>
            </a:pPr>
            <a:fld id="{3ED6F591-958F-470B-831D-922B7D5BF512}" type="slidenum">
              <a:rPr lang="it-IT"/>
              <a:pPr>
                <a:defRPr/>
              </a:pPr>
              <a:t>‹N›</a:t>
            </a:fld>
            <a:endParaRPr lang="it-IT"/>
          </a:p>
        </p:txBody>
      </p:sp>
    </p:spTree>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heme" Target="../theme/theme3.xml"/><Relationship Id="rId4"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6" Type="http://schemas.openxmlformats.org/officeDocument/2006/relationships/theme" Target="../theme/theme4.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igura a mano libera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Segnaposto titolo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it-IT" smtClean="0"/>
              <a:t>Fare clic per modificare lo stile del titolo</a:t>
            </a:r>
            <a:endParaRPr lang="en-US" smtClean="0"/>
          </a:p>
        </p:txBody>
      </p:sp>
      <p:sp>
        <p:nvSpPr>
          <p:cNvPr id="1029" name="Segnaposto testo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r>
              <a:rPr lang="it-IT" smtClean="0"/>
              <a:t>5 June 2017</a:t>
            </a:r>
            <a:endParaRPr lang="en-US"/>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r>
              <a:rPr lang="it-IT" smtClean="0"/>
              <a:t>Visita SITAEL</a:t>
            </a:r>
            <a:endParaRPr lang="en-US"/>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6F9A1F55-AF32-42B7-9C30-052F671163D2}" type="slidenum">
              <a:rPr lang="en-US"/>
              <a:pPr>
                <a:defRPr/>
              </a:pPr>
              <a:t>‹N›</a:t>
            </a:fld>
            <a:endParaRPr lang="en-US"/>
          </a:p>
        </p:txBody>
      </p:sp>
      <p:grpSp>
        <p:nvGrpSpPr>
          <p:cNvPr id="1033" name="Gruppo 1"/>
          <p:cNvGrpSpPr>
            <a:grpSpLocks/>
          </p:cNvGrpSpPr>
          <p:nvPr/>
        </p:nvGrpSpPr>
        <p:grpSpPr bwMode="auto">
          <a:xfrm>
            <a:off x="-19050" y="203200"/>
            <a:ext cx="9180513" cy="647700"/>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 id="2147484238" r:id="rId4"/>
    <p:sldLayoutId id="2147484239" r:id="rId5"/>
    <p:sldLayoutId id="2147484234" r:id="rId6"/>
    <p:sldLayoutId id="2147484240" r:id="rId7"/>
    <p:sldLayoutId id="2147484241" r:id="rId8"/>
    <p:sldLayoutId id="2147484242" r:id="rId9"/>
    <p:sldLayoutId id="2147484243" r:id="rId10"/>
  </p:sldLayoutIdLst>
  <p:transition>
    <p:dissolve/>
  </p:transition>
  <p:timing>
    <p:tnLst>
      <p:par>
        <p:cTn id="1" dur="indefinite" restart="never" nodeType="tmRoot"/>
      </p:par>
    </p:tnLst>
  </p:timing>
  <p:hf hdr="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1B587C"/>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1B587C"/>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4E8542"/>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 dello schema</a:t>
            </a:r>
          </a:p>
        </p:txBody>
      </p:sp>
      <p:sp>
        <p:nvSpPr>
          <p:cNvPr id="5123"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400">
                <a:solidFill>
                  <a:srgbClr val="000000"/>
                </a:solidFill>
                <a:effectLst/>
                <a:latin typeface="+mn-lt"/>
              </a:defRPr>
            </a:lvl1pPr>
          </a:lstStyle>
          <a:p>
            <a:pPr>
              <a:defRPr/>
            </a:pPr>
            <a:endParaRPr lang="en-GB" altLang="en-US" b="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defRPr sz="1400">
                <a:solidFill>
                  <a:srgbClr val="000000"/>
                </a:solidFill>
                <a:effectLst/>
                <a:latin typeface="+mn-lt"/>
              </a:defRPr>
            </a:lvl1pPr>
          </a:lstStyle>
          <a:p>
            <a:pPr>
              <a:defRPr/>
            </a:pPr>
            <a:endParaRPr lang="en-GB" altLang="en-US" b="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a:solidFill>
                  <a:srgbClr val="000000"/>
                </a:solidFill>
                <a:effectLst/>
                <a:latin typeface="+mn-lt"/>
              </a:defRPr>
            </a:lvl1pPr>
          </a:lstStyle>
          <a:p>
            <a:pPr>
              <a:defRPr/>
            </a:pPr>
            <a:fld id="{4A1D8BF6-CB7B-4F9C-999D-A74BFD75811A}" type="slidenum">
              <a:rPr lang="en-GB" altLang="en-US" b="0"/>
              <a:pPr>
                <a:defRPr/>
              </a:pPr>
              <a:t>‹N›</a:t>
            </a:fld>
            <a:endParaRPr lang="en-GB" altLang="en-US" b="0"/>
          </a:p>
        </p:txBody>
      </p:sp>
    </p:spTree>
    <p:extLst>
      <p:ext uri="{BB962C8B-B14F-4D97-AF65-F5344CB8AC3E}">
        <p14:creationId xmlns:p14="http://schemas.microsoft.com/office/powerpoint/2010/main" val="1265579795"/>
      </p:ext>
    </p:extLst>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000000"/>
            </a:gs>
            <a:gs pos="66000">
              <a:srgbClr val="000000"/>
            </a:gs>
            <a:gs pos="100000">
              <a:srgbClr val="3366FF"/>
            </a:gs>
          </a:gsLst>
          <a:lin ang="5400000"/>
        </a:gradFill>
        <a:effectLst/>
      </p:bgPr>
    </p:bg>
    <p:spTree>
      <p:nvGrpSpPr>
        <p:cNvPr id="1" name=""/>
        <p:cNvGrpSpPr/>
        <p:nvPr/>
      </p:nvGrpSpPr>
      <p:grpSpPr>
        <a:xfrm>
          <a:off x="0" y="0"/>
          <a:ext cx="0" cy="0"/>
          <a:chOff x="0" y="0"/>
          <a:chExt cx="0" cy="0"/>
        </a:xfrm>
      </p:grpSpPr>
      <p:sp>
        <p:nvSpPr>
          <p:cNvPr id="22" name="Segnaposto titolo 21"/>
          <p:cNvSpPr>
            <a:spLocks noGrp="1"/>
          </p:cNvSpPr>
          <p:nvPr>
            <p:ph type="title"/>
          </p:nvPr>
        </p:nvSpPr>
        <p:spPr>
          <a:xfrm>
            <a:off x="914400" y="512763"/>
            <a:ext cx="7772400" cy="914400"/>
          </a:xfrm>
          <a:prstGeom prst="rect">
            <a:avLst/>
          </a:prstGeom>
        </p:spPr>
        <p:txBody>
          <a:bodyPr vert="horz" wrap="square" lIns="91440" tIns="45720" rIns="91440" bIns="45720" numCol="1" anchor="t" anchorCtr="0" compatLnSpc="1">
            <a:prstTxWarp prst="textNoShape">
              <a:avLst/>
            </a:prstTxWarp>
            <a:noAutofit/>
          </a:bodyPr>
          <a:lstStyle/>
          <a:p>
            <a:pPr lvl="0"/>
            <a:r>
              <a:rPr lang="it-IT" smtClean="0"/>
              <a:t>Fare clic per modificare lo stile del titolo</a:t>
            </a:r>
            <a:endParaRPr lang="en-US" smtClean="0"/>
          </a:p>
        </p:txBody>
      </p:sp>
      <p:sp>
        <p:nvSpPr>
          <p:cNvPr id="2051" name="Segnaposto testo 12"/>
          <p:cNvSpPr>
            <a:spLocks noGrp="1"/>
          </p:cNvSpPr>
          <p:nvPr>
            <p:ph type="body" idx="1"/>
          </p:nvPr>
        </p:nvSpPr>
        <p:spPr bwMode="auto">
          <a:xfrm>
            <a:off x="914400" y="178435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endParaRPr lang="en-US" altLang="en-US" smtClean="0"/>
          </a:p>
        </p:txBody>
      </p:sp>
    </p:spTree>
    <p:extLst>
      <p:ext uri="{BB962C8B-B14F-4D97-AF65-F5344CB8AC3E}">
        <p14:creationId xmlns:p14="http://schemas.microsoft.com/office/powerpoint/2010/main" val="606751872"/>
      </p:ext>
    </p:extLst>
  </p:cSld>
  <p:clrMap bg1="dk1" tx1="lt1" bg2="dk2" tx2="lt2" accent1="accent1" accent2="accent2" accent3="accent3" accent4="accent4" accent5="accent5" accent6="accent6" hlink="hlink" folHlink="folHlink"/>
  <p:sldLayoutIdLst>
    <p:sldLayoutId id="2147484273" r:id="rId1"/>
    <p:sldLayoutId id="2147484274" r:id="rId2"/>
    <p:sldLayoutId id="2147484275" r:id="rId3"/>
    <p:sldLayoutId id="2147484276" r:id="rId4"/>
  </p:sldLayoutIdLst>
  <p:transition/>
  <p:txStyles>
    <p:titleStyle>
      <a:lvl1pPr algn="l" rtl="0" eaLnBrk="0" fontAlgn="base" hangingPunct="0">
        <a:spcBef>
          <a:spcPct val="0"/>
        </a:spcBef>
        <a:spcAft>
          <a:spcPct val="0"/>
        </a:spcAft>
        <a:defRPr sz="4000" kern="1200" spc="-100">
          <a:solidFill>
            <a:srgbClr val="F4F1DA"/>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rgbClr val="F4F1DA"/>
          </a:solidFill>
          <a:latin typeface="Arial" charset="0"/>
          <a:ea typeface="ＭＳ Ｐゴシック" charset="-128"/>
          <a:cs typeface="ＭＳ Ｐゴシック" charset="-128"/>
        </a:defRPr>
      </a:lvl2pPr>
      <a:lvl3pPr algn="l" rtl="0" eaLnBrk="0" fontAlgn="base" hangingPunct="0">
        <a:spcBef>
          <a:spcPct val="0"/>
        </a:spcBef>
        <a:spcAft>
          <a:spcPct val="0"/>
        </a:spcAft>
        <a:defRPr sz="4000">
          <a:solidFill>
            <a:srgbClr val="F4F1DA"/>
          </a:solidFill>
          <a:latin typeface="Arial" charset="0"/>
          <a:ea typeface="ＭＳ Ｐゴシック" charset="-128"/>
          <a:cs typeface="ＭＳ Ｐゴシック" charset="-128"/>
        </a:defRPr>
      </a:lvl3pPr>
      <a:lvl4pPr algn="l" rtl="0" eaLnBrk="0" fontAlgn="base" hangingPunct="0">
        <a:spcBef>
          <a:spcPct val="0"/>
        </a:spcBef>
        <a:spcAft>
          <a:spcPct val="0"/>
        </a:spcAft>
        <a:defRPr sz="4000">
          <a:solidFill>
            <a:srgbClr val="F4F1DA"/>
          </a:solidFill>
          <a:latin typeface="Arial" charset="0"/>
          <a:ea typeface="ＭＳ Ｐゴシック" charset="-128"/>
          <a:cs typeface="ＭＳ Ｐゴシック" charset="-128"/>
        </a:defRPr>
      </a:lvl4pPr>
      <a:lvl5pPr algn="l" rtl="0" eaLnBrk="0" fontAlgn="base" hangingPunct="0">
        <a:spcBef>
          <a:spcPct val="0"/>
        </a:spcBef>
        <a:spcAft>
          <a:spcPct val="0"/>
        </a:spcAft>
        <a:defRPr sz="4000">
          <a:solidFill>
            <a:srgbClr val="F4F1DA"/>
          </a:solidFill>
          <a:latin typeface="Arial" charset="0"/>
          <a:ea typeface="ＭＳ Ｐゴシック" charset="-128"/>
          <a:cs typeface="ＭＳ Ｐゴシック" charset="-128"/>
        </a:defRPr>
      </a:lvl5pPr>
      <a:lvl6pPr marL="457200" algn="l" rtl="0" fontAlgn="base">
        <a:spcBef>
          <a:spcPct val="0"/>
        </a:spcBef>
        <a:spcAft>
          <a:spcPct val="0"/>
        </a:spcAft>
        <a:defRPr sz="4000">
          <a:solidFill>
            <a:srgbClr val="F4F1DA"/>
          </a:solidFill>
          <a:latin typeface="Consolas" pitchFamily="49" charset="0"/>
        </a:defRPr>
      </a:lvl6pPr>
      <a:lvl7pPr marL="914400" algn="l" rtl="0" fontAlgn="base">
        <a:spcBef>
          <a:spcPct val="0"/>
        </a:spcBef>
        <a:spcAft>
          <a:spcPct val="0"/>
        </a:spcAft>
        <a:defRPr sz="4000">
          <a:solidFill>
            <a:srgbClr val="F4F1DA"/>
          </a:solidFill>
          <a:latin typeface="Consolas" pitchFamily="49" charset="0"/>
        </a:defRPr>
      </a:lvl7pPr>
      <a:lvl8pPr marL="1371600" algn="l" rtl="0" fontAlgn="base">
        <a:spcBef>
          <a:spcPct val="0"/>
        </a:spcBef>
        <a:spcAft>
          <a:spcPct val="0"/>
        </a:spcAft>
        <a:defRPr sz="4000">
          <a:solidFill>
            <a:srgbClr val="F4F1DA"/>
          </a:solidFill>
          <a:latin typeface="Consolas" pitchFamily="49" charset="0"/>
        </a:defRPr>
      </a:lvl8pPr>
      <a:lvl9pPr marL="1828800" algn="l" rtl="0" fontAlgn="base">
        <a:spcBef>
          <a:spcPct val="0"/>
        </a:spcBef>
        <a:spcAft>
          <a:spcPct val="0"/>
        </a:spcAft>
        <a:defRPr sz="4000">
          <a:solidFill>
            <a:srgbClr val="F4F1DA"/>
          </a:solidFill>
          <a:latin typeface="Consolas" pitchFamily="49" charset="0"/>
        </a:defRPr>
      </a:lvl9pPr>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ＭＳ Ｐゴシック" charset="-128"/>
          <a:cs typeface="ＭＳ Ｐゴシック" charset="-128"/>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ＭＳ Ｐゴシック" charset="-128"/>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ＭＳ Ｐゴシック" charset="-128"/>
          <a:cs typeface="+mn-cs"/>
        </a:defRPr>
      </a:lvl3pPr>
      <a:lvl4pPr marL="1260475" indent="-228600" algn="l" rtl="0" eaLnBrk="0" fontAlgn="base" hangingPunct="0">
        <a:spcBef>
          <a:spcPct val="20000"/>
        </a:spcBef>
        <a:spcAft>
          <a:spcPct val="0"/>
        </a:spcAft>
        <a:buClr>
          <a:srgbClr val="9BBB59"/>
        </a:buClr>
        <a:buFont typeface="Wingdings 3" pitchFamily="18" charset="2"/>
        <a:buChar char=""/>
        <a:defRPr sz="2200" kern="1200">
          <a:solidFill>
            <a:schemeClr val="tx1"/>
          </a:solidFill>
          <a:latin typeface="+mn-lt"/>
          <a:ea typeface="ＭＳ Ｐゴシック" charset="-128"/>
          <a:cs typeface="+mn-cs"/>
        </a:defRPr>
      </a:lvl4pPr>
      <a:lvl5pPr marL="1481138" indent="-209550" algn="l" rtl="0" eaLnBrk="0" fontAlgn="base" hangingPunct="0">
        <a:spcBef>
          <a:spcPct val="20000"/>
        </a:spcBef>
        <a:spcAft>
          <a:spcPct val="0"/>
        </a:spcAft>
        <a:buClr>
          <a:srgbClr val="9BBB59"/>
        </a:buClr>
        <a:buFont typeface="Wingdings 2" pitchFamily="18" charset="2"/>
        <a:buChar char=""/>
        <a:defRPr sz="2000" kern="1200">
          <a:solidFill>
            <a:schemeClr val="tx1"/>
          </a:solidFill>
          <a:latin typeface="+mn-lt"/>
          <a:ea typeface="ＭＳ Ｐゴシック" charset="-128"/>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grayWhite">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it-IT" b="0">
              <a:solidFill>
                <a:srgbClr val="000000"/>
              </a:solidFill>
              <a:latin typeface="Arial"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it-IT" b="0">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DAD2433-37AA-41C7-9090-162183E8AEE9}" type="slidenum">
              <a:rPr lang="it-IT" b="0">
                <a:solidFill>
                  <a:srgbClr val="000000"/>
                </a:solidFill>
                <a:latin typeface="Arial" charset="0"/>
              </a:rPr>
              <a:pPr>
                <a:defRPr/>
              </a:pPr>
              <a:t>‹N›</a:t>
            </a:fld>
            <a:endParaRPr lang="it-IT" b="0">
              <a:solidFill>
                <a:srgbClr val="000000"/>
              </a:solidFill>
              <a:latin typeface="Arial" charset="0"/>
            </a:endParaRPr>
          </a:p>
        </p:txBody>
      </p:sp>
    </p:spTree>
    <p:extLst>
      <p:ext uri="{BB962C8B-B14F-4D97-AF65-F5344CB8AC3E}">
        <p14:creationId xmlns:p14="http://schemas.microsoft.com/office/powerpoint/2010/main" val="549226952"/>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 id="2147484289" r:id="rId12"/>
    <p:sldLayoutId id="2147484290" r:id="rId13"/>
    <p:sldLayoutId id="2147484291" r:id="rId14"/>
    <p:sldLayoutId id="2147484292"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file://localhost/Users/annamilillo/Dropbox/DBDocuments/Proposte/GasPixel/ENA_H.avi" TargetMode="External"/><Relationship Id="rId1" Type="http://schemas.microsoft.com/office/2007/relationships/media" Target="file://localhost/Users/annamilillo/Dropbox/DBDocuments/Proposte/GasPixel/ENA_H.avi" TargetMode="External"/><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47.png"/><Relationship Id="rId4"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9.xml"/><Relationship Id="rId1" Type="http://schemas.openxmlformats.org/officeDocument/2006/relationships/slideLayout" Target="../slideLayouts/slideLayout17.xml"/><Relationship Id="rId5" Type="http://schemas.openxmlformats.org/officeDocument/2006/relationships/image" Target="../media/image49.png"/><Relationship Id="rId4" Type="http://schemas.microsoft.com/office/2007/relationships/hdphoto" Target="../media/hdphoto4.wdp"/></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notesSlide" Target="../notesSlides/notesSlide2.xml"/><Relationship Id="rId7" Type="http://schemas.openxmlformats.org/officeDocument/2006/relationships/image" Target="../media/image19.png"/><Relationship Id="rId12" Type="http://schemas.openxmlformats.org/officeDocument/2006/relationships/image" Target="../media/image15.wmf"/><Relationship Id="rId17" Type="http://schemas.openxmlformats.org/officeDocument/2006/relationships/image" Target="../media/image26.png"/><Relationship Id="rId2" Type="http://schemas.openxmlformats.org/officeDocument/2006/relationships/slideLayout" Target="../slideLayouts/slideLayout23.xml"/><Relationship Id="rId16" Type="http://schemas.openxmlformats.org/officeDocument/2006/relationships/image" Target="../media/image25.jpeg"/><Relationship Id="rId1" Type="http://schemas.openxmlformats.org/officeDocument/2006/relationships/vmlDrawing" Target="../drawings/vmlDrawing1.vml"/><Relationship Id="rId6" Type="http://schemas.openxmlformats.org/officeDocument/2006/relationships/image" Target="../media/image18.jpeg"/><Relationship Id="rId11" Type="http://schemas.openxmlformats.org/officeDocument/2006/relationships/oleObject" Target="../embeddings/Microsoft_Word_97_-_2003_Document1.doc"/><Relationship Id="rId5" Type="http://schemas.openxmlformats.org/officeDocument/2006/relationships/image" Target="../media/image17.jpeg"/><Relationship Id="rId15" Type="http://schemas.openxmlformats.org/officeDocument/2006/relationships/image" Target="../media/image24.png"/><Relationship Id="rId10" Type="http://schemas.openxmlformats.org/officeDocument/2006/relationships/image" Target="../media/image21.jpeg"/><Relationship Id="rId4" Type="http://schemas.openxmlformats.org/officeDocument/2006/relationships/image" Target="../media/image16.jpeg"/><Relationship Id="rId9" Type="http://schemas.openxmlformats.org/officeDocument/2006/relationships/hyperlink" Target="http://www.cgspace.it/landing_provvisoria.html" TargetMode="External"/><Relationship Id="rId14" Type="http://schemas.openxmlformats.org/officeDocument/2006/relationships/image" Target="../media/image2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file:///D:\Dropbox\DBDocuments\posttalk\education\Master\Environments\ENAdeconvolution.avi" TargetMode="External"/><Relationship Id="rId1" Type="http://schemas.microsoft.com/office/2007/relationships/media" Target="file:///D:\Dropbox\DBDocuments\posttalk\education\Master\Environments\ENAdeconvolution.avi" TargetMode="External"/><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microsoft.com/office/2007/relationships/hdphoto" Target="../media/hdphoto5.wdp"/></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microsoft.com/office/2007/relationships/hdphoto" Target="../media/hdphoto7.wdp"/><Relationship Id="rId5" Type="http://schemas.openxmlformats.org/officeDocument/2006/relationships/image" Target="../media/image56.png"/><Relationship Id="rId4" Type="http://schemas.microsoft.com/office/2007/relationships/hdphoto" Target="../media/hdphoto6.wdp"/></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59.jpe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microsoft.com/office/2007/relationships/hdphoto" Target="../media/hdphoto9.wdp"/><Relationship Id="rId5" Type="http://schemas.openxmlformats.org/officeDocument/2006/relationships/image" Target="../media/image58.png"/><Relationship Id="rId4" Type="http://schemas.microsoft.com/office/2007/relationships/hdphoto" Target="../media/hdphoto8.wdp"/></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5.xml"/><Relationship Id="rId1" Type="http://schemas.openxmlformats.org/officeDocument/2006/relationships/slideLayout" Target="../slideLayouts/slideLayout17.xml"/><Relationship Id="rId5" Type="http://schemas.openxmlformats.org/officeDocument/2006/relationships/image" Target="../media/image61.png"/><Relationship Id="rId4" Type="http://schemas.microsoft.com/office/2007/relationships/hdphoto" Target="../media/hdphoto10.wdp"/></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microsoft.com/office/2007/relationships/hdphoto" Target="../media/hdphoto11.wd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jpe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3.png"/><Relationship Id="rId4" Type="http://schemas.openxmlformats.org/officeDocument/2006/relationships/image" Target="../media/image29.jpeg"/><Relationship Id="rId9" Type="http://schemas.openxmlformats.org/officeDocument/2006/relationships/image" Target="../media/image2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7.jpeg"/><Relationship Id="rId1" Type="http://schemas.openxmlformats.org/officeDocument/2006/relationships/slideLayout" Target="../slideLayouts/slideLayout17.xml"/><Relationship Id="rId5" Type="http://schemas.microsoft.com/office/2007/relationships/hdphoto" Target="../media/hdphoto3.wdp"/><Relationship Id="rId4" Type="http://schemas.openxmlformats.org/officeDocument/2006/relationships/image" Target="../media/image38.png"/></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accent2">
                <a:lumMod val="75000"/>
              </a:schemeClr>
            </a:gs>
            <a:gs pos="100000">
              <a:schemeClr val="bg2">
                <a:gamma/>
                <a:shade val="46275"/>
                <a:invGamma/>
              </a:schemeClr>
            </a:gs>
          </a:gsLst>
          <a:lin ang="5400000" scaled="1"/>
        </a:gradFill>
        <a:effectLst/>
      </p:bgPr>
    </p:bg>
    <p:spTree>
      <p:nvGrpSpPr>
        <p:cNvPr id="1" name=""/>
        <p:cNvGrpSpPr/>
        <p:nvPr/>
      </p:nvGrpSpPr>
      <p:grpSpPr>
        <a:xfrm>
          <a:off x="0" y="0"/>
          <a:ext cx="0" cy="0"/>
          <a:chOff x="0" y="0"/>
          <a:chExt cx="0" cy="0"/>
        </a:xfrm>
      </p:grpSpPr>
      <p:sp>
        <p:nvSpPr>
          <p:cNvPr id="262148" name="Rectangle 4"/>
          <p:cNvSpPr>
            <a:spLocks noGrp="1" noChangeArrowheads="1"/>
          </p:cNvSpPr>
          <p:nvPr>
            <p:ph type="ctrTitle"/>
          </p:nvPr>
        </p:nvSpPr>
        <p:spPr>
          <a:xfrm>
            <a:off x="179512" y="764704"/>
            <a:ext cx="8712968" cy="307183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0000"/>
          </a:bodyPr>
          <a:lstStyle/>
          <a:p>
            <a:pPr algn="ctr" eaLnBrk="1" fontAlgn="auto" hangingPunct="1">
              <a:spcAft>
                <a:spcPts val="0"/>
              </a:spcAft>
              <a:defRPr/>
            </a:pPr>
            <a:r>
              <a:rPr lang="en-GB" sz="4000" dirty="0" smtClean="0">
                <a:solidFill>
                  <a:srgbClr val="FFFF00"/>
                </a:solidFill>
                <a:effectLst/>
              </a:rPr>
              <a:t>Imaging the Earth’s environment via ENA:</a:t>
            </a:r>
            <a:br>
              <a:rPr lang="en-GB" sz="4000" dirty="0" smtClean="0">
                <a:solidFill>
                  <a:srgbClr val="FFFF00"/>
                </a:solidFill>
                <a:effectLst/>
              </a:rPr>
            </a:br>
            <a:r>
              <a:rPr lang="en-GB" sz="4000" dirty="0" smtClean="0">
                <a:solidFill>
                  <a:srgbClr val="FFFF00"/>
                </a:solidFill>
                <a:effectLst/>
              </a:rPr>
              <a:t>Space Weather applications</a:t>
            </a:r>
            <a:br>
              <a:rPr lang="en-GB" sz="4000" dirty="0" smtClean="0">
                <a:solidFill>
                  <a:srgbClr val="FFFF00"/>
                </a:solidFill>
                <a:effectLst/>
              </a:rPr>
            </a:br>
            <a:r>
              <a:rPr lang="it-IT" sz="4000" dirty="0">
                <a:effectLst/>
              </a:rPr>
              <a:t/>
            </a:r>
            <a:br>
              <a:rPr lang="it-IT" sz="4000" dirty="0">
                <a:effectLst/>
              </a:rPr>
            </a:br>
            <a:r>
              <a:rPr kumimoji="1" lang="en-US" sz="4000" dirty="0" smtClean="0">
                <a:solidFill>
                  <a:srgbClr val="FFFF66"/>
                </a:solidFill>
              </a:rPr>
              <a:t> </a:t>
            </a:r>
            <a:r>
              <a:rPr kumimoji="1" lang="en-US" sz="4000" dirty="0" err="1" smtClean="0">
                <a:solidFill>
                  <a:srgbClr val="FFFF66"/>
                </a:solidFill>
              </a:rPr>
              <a:t>BepiColombo</a:t>
            </a:r>
            <a:r>
              <a:rPr kumimoji="1" lang="en-US" sz="4000" dirty="0" smtClean="0">
                <a:solidFill>
                  <a:srgbClr val="FFFF66"/>
                </a:solidFill>
              </a:rPr>
              <a:t> SERENA team</a:t>
            </a:r>
            <a:br>
              <a:rPr kumimoji="1" lang="en-US" sz="4000" dirty="0" smtClean="0">
                <a:solidFill>
                  <a:srgbClr val="FFFF66"/>
                </a:solidFill>
              </a:rPr>
            </a:br>
            <a:endParaRPr lang="it-IT" sz="3200" i="1" dirty="0">
              <a:solidFill>
                <a:srgbClr val="FFFF66"/>
              </a:solidFill>
            </a:endParaRPr>
          </a:p>
        </p:txBody>
      </p:sp>
      <p:pic>
        <p:nvPicPr>
          <p:cNvPr id="12291" name="Picture 4"/>
          <p:cNvPicPr>
            <a:picLocks noChangeAspect="1" noChangeArrowheads="1"/>
          </p:cNvPicPr>
          <p:nvPr/>
        </p:nvPicPr>
        <p:blipFill>
          <a:blip r:embed="rId3" cstate="print"/>
          <a:srcRect/>
          <a:stretch>
            <a:fillRect/>
          </a:stretch>
        </p:blipFill>
        <p:spPr bwMode="auto">
          <a:xfrm>
            <a:off x="6884328" y="5629085"/>
            <a:ext cx="1792029" cy="666801"/>
          </a:xfrm>
          <a:prstGeom prst="rect">
            <a:avLst/>
          </a:prstGeom>
          <a:noFill/>
          <a:ln w="9525">
            <a:noFill/>
            <a:miter lim="800000"/>
            <a:headEnd/>
            <a:tailEnd/>
          </a:ln>
        </p:spPr>
      </p:pic>
      <p:pic>
        <p:nvPicPr>
          <p:cNvPr id="4" name="Picture 9"/>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79000"/>
                    </a14:imgEffect>
                  </a14:imgLayer>
                </a14:imgProps>
              </a:ext>
              <a:ext uri="{28A0092B-C50C-407E-A947-70E740481C1C}">
                <a14:useLocalDpi xmlns:a14="http://schemas.microsoft.com/office/drawing/2010/main" val="0"/>
              </a:ext>
            </a:extLst>
          </a:blip>
          <a:srcRect/>
          <a:stretch>
            <a:fillRect/>
          </a:stretch>
        </p:blipFill>
        <p:spPr bwMode="auto">
          <a:xfrm>
            <a:off x="179512" y="5629085"/>
            <a:ext cx="1224136" cy="671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1"/>
          <p:cNvSpPr txBox="1">
            <a:spLocks/>
          </p:cNvSpPr>
          <p:nvPr/>
        </p:nvSpPr>
        <p:spPr bwMode="auto">
          <a:xfrm>
            <a:off x="4606925" y="6597352"/>
            <a:ext cx="45370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dirty="0">
                <a:solidFill>
                  <a:srgbClr val="FFFF00"/>
                </a:solidFill>
              </a:rPr>
              <a:t>S. Orsini - Master Scienza e Tecnologia Spaziale, </a:t>
            </a:r>
            <a:r>
              <a:rPr lang="it-IT" altLang="en-US" sz="1400" dirty="0" smtClean="0">
                <a:solidFill>
                  <a:srgbClr val="FFFF00"/>
                </a:solidFill>
              </a:rPr>
              <a:t>2016</a:t>
            </a:r>
            <a:endParaRPr lang="it-IT" altLang="en-US" sz="1400" dirty="0">
              <a:solidFill>
                <a:srgbClr val="FFFF0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5024192"/>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ext Box 3"/>
          <p:cNvSpPr txBox="1">
            <a:spLocks noChangeArrowheads="1"/>
          </p:cNvSpPr>
          <p:nvPr/>
        </p:nvSpPr>
        <p:spPr bwMode="auto">
          <a:xfrm>
            <a:off x="2195736" y="116632"/>
            <a:ext cx="507485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3600" b="1" i="1" dirty="0"/>
              <a:t>THE </a:t>
            </a:r>
            <a:r>
              <a:rPr lang="en-US" altLang="en-US" sz="3600" b="1" i="1" dirty="0" smtClean="0"/>
              <a:t>RADITION BELTS</a:t>
            </a:r>
            <a:endParaRPr lang="en-US" altLang="en-US" sz="3600" b="1" i="1" dirty="0"/>
          </a:p>
        </p:txBody>
      </p:sp>
      <p:sp>
        <p:nvSpPr>
          <p:cNvPr id="66564" name="Footer Placeholder 1"/>
          <p:cNvSpPr txBox="1">
            <a:spLocks/>
          </p:cNvSpPr>
          <p:nvPr/>
        </p:nvSpPr>
        <p:spPr bwMode="auto">
          <a:xfrm>
            <a:off x="4606925" y="6619875"/>
            <a:ext cx="45370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a:solidFill>
                  <a:srgbClr val="FFFF00"/>
                </a:solidFill>
              </a:rPr>
              <a:t>Master Scienza e Tecnologia Spaziale, 2014</a:t>
            </a:r>
          </a:p>
        </p:txBody>
      </p:sp>
      <p:sp>
        <p:nvSpPr>
          <p:cNvPr id="5" name="Footer Placeholder 1"/>
          <p:cNvSpPr txBox="1">
            <a:spLocks/>
          </p:cNvSpPr>
          <p:nvPr/>
        </p:nvSpPr>
        <p:spPr bwMode="auto">
          <a:xfrm>
            <a:off x="4606925" y="6597352"/>
            <a:ext cx="45370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dirty="0">
                <a:solidFill>
                  <a:srgbClr val="FFFF00"/>
                </a:solidFill>
              </a:rPr>
              <a:t>S. Orsini - Master Scienza e Tecnologia Spaziale, </a:t>
            </a:r>
            <a:r>
              <a:rPr lang="it-IT" altLang="en-US" sz="1400" dirty="0" smtClean="0">
                <a:solidFill>
                  <a:srgbClr val="FFFF00"/>
                </a:solidFill>
              </a:rPr>
              <a:t>2016</a:t>
            </a:r>
            <a:endParaRPr lang="it-IT" altLang="en-US" sz="1400" dirty="0">
              <a:solidFill>
                <a:srgbClr val="FFFF0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49" y="2996952"/>
            <a:ext cx="4987785" cy="3719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6925" y="1520273"/>
            <a:ext cx="4537075" cy="3383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 Box 3"/>
          <p:cNvSpPr txBox="1">
            <a:spLocks noChangeArrowheads="1"/>
          </p:cNvSpPr>
          <p:nvPr/>
        </p:nvSpPr>
        <p:spPr bwMode="auto">
          <a:xfrm>
            <a:off x="1835696" y="2326182"/>
            <a:ext cx="24338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000" b="1" i="1" dirty="0" smtClean="0"/>
              <a:t>SATELLITE ORBIT</a:t>
            </a:r>
            <a:endParaRPr lang="en-US" altLang="en-US" sz="2000" b="1" i="1" dirty="0"/>
          </a:p>
        </p:txBody>
      </p:sp>
      <p:cxnSp>
        <p:nvCxnSpPr>
          <p:cNvPr id="3" name="Connettore 2 2"/>
          <p:cNvCxnSpPr/>
          <p:nvPr/>
        </p:nvCxnSpPr>
        <p:spPr bwMode="auto">
          <a:xfrm>
            <a:off x="3564244" y="2726292"/>
            <a:ext cx="2592288" cy="1008112"/>
          </a:xfrm>
          <a:prstGeom prst="straightConnector1">
            <a:avLst/>
          </a:prstGeom>
          <a:noFill/>
          <a:ln w="222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Per 8"/>
          <p:cNvSpPr/>
          <p:nvPr/>
        </p:nvSpPr>
        <p:spPr bwMode="auto">
          <a:xfrm>
            <a:off x="5868144" y="3491062"/>
            <a:ext cx="431692" cy="486684"/>
          </a:xfrm>
          <a:prstGeom prst="mathMultiply">
            <a:avLst/>
          </a:prstGeom>
          <a:solidFill>
            <a:schemeClr val="accent1"/>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endParaRPr kumimoji="0" lang="it-IT" sz="4000" b="0" i="0" u="none" strike="noStrike" cap="none" normalizeH="0" baseline="0" smtClean="0">
              <a:ln>
                <a:noFill/>
              </a:ln>
              <a:solidFill>
                <a:schemeClr val="accent2"/>
              </a:solidFill>
              <a:effectLst>
                <a:outerShdw blurRad="38100" dist="38100" dir="2700000" algn="tl">
                  <a:srgbClr val="000000">
                    <a:alpha val="43137"/>
                  </a:srgbClr>
                </a:outerShdw>
              </a:effectLst>
              <a:latin typeface="Tahoma" pitchFamily="34" charset="0"/>
            </a:endParaRPr>
          </a:p>
        </p:txBody>
      </p:sp>
    </p:spTree>
    <p:extLst>
      <p:ext uri="{BB962C8B-B14F-4D97-AF65-F5344CB8AC3E}">
        <p14:creationId xmlns:p14="http://schemas.microsoft.com/office/powerpoint/2010/main" val="2952443326"/>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431800" y="980728"/>
            <a:ext cx="8208962" cy="1081088"/>
          </a:xfrm>
        </p:spPr>
        <p:txBody>
          <a:bodyPr/>
          <a:lstStyle/>
          <a:p>
            <a:pPr eaLnBrk="1" hangingPunct="1"/>
            <a:r>
              <a:rPr lang="it-IT" sz="3600" dirty="0" smtClean="0">
                <a:solidFill>
                  <a:srgbClr val="000099"/>
                </a:solidFill>
              </a:rPr>
              <a:t>ENA </a:t>
            </a:r>
            <a:r>
              <a:rPr lang="it-IT" sz="3600" dirty="0" err="1" smtClean="0">
                <a:solidFill>
                  <a:srgbClr val="000099"/>
                </a:solidFill>
              </a:rPr>
              <a:t>imaging</a:t>
            </a:r>
            <a:r>
              <a:rPr lang="it-IT" sz="3600" dirty="0" smtClean="0">
                <a:solidFill>
                  <a:srgbClr val="000099"/>
                </a:solidFill>
              </a:rPr>
              <a:t> in </a:t>
            </a:r>
            <a:r>
              <a:rPr lang="it-IT" sz="3600" dirty="0" err="1" smtClean="0">
                <a:solidFill>
                  <a:srgbClr val="000099"/>
                </a:solidFill>
              </a:rPr>
              <a:t>planetary</a:t>
            </a:r>
            <a:r>
              <a:rPr lang="it-IT" sz="3600" dirty="0" smtClean="0">
                <a:solidFill>
                  <a:srgbClr val="000099"/>
                </a:solidFill>
              </a:rPr>
              <a:t> </a:t>
            </a:r>
            <a:r>
              <a:rPr lang="it-IT" sz="3600" dirty="0" err="1" smtClean="0">
                <a:solidFill>
                  <a:srgbClr val="000099"/>
                </a:solidFill>
              </a:rPr>
              <a:t>environments</a:t>
            </a:r>
            <a:endParaRPr lang="it-IT" sz="3600" dirty="0" smtClean="0">
              <a:solidFill>
                <a:srgbClr val="000099"/>
              </a:solidFill>
            </a:endParaRPr>
          </a:p>
        </p:txBody>
      </p:sp>
      <p:sp>
        <p:nvSpPr>
          <p:cNvPr id="47110" name="Rectangle 7"/>
          <p:cNvSpPr>
            <a:spLocks noChangeArrowheads="1"/>
          </p:cNvSpPr>
          <p:nvPr/>
        </p:nvSpPr>
        <p:spPr bwMode="auto">
          <a:xfrm>
            <a:off x="539750" y="2781300"/>
            <a:ext cx="7993063" cy="2554545"/>
          </a:xfrm>
          <a:prstGeom prst="rect">
            <a:avLst/>
          </a:prstGeom>
          <a:noFill/>
          <a:ln w="9525">
            <a:noFill/>
            <a:miter lim="800000"/>
            <a:headEnd/>
            <a:tailEnd/>
          </a:ln>
        </p:spPr>
        <p:txBody>
          <a:bodyPr>
            <a:spAutoFit/>
          </a:bodyPr>
          <a:lstStyle/>
          <a:p>
            <a:r>
              <a:rPr lang="it-IT" sz="3200" b="0" dirty="0" smtClean="0"/>
              <a:t>ENA </a:t>
            </a:r>
            <a:r>
              <a:rPr lang="it-IT" sz="3200" b="0" dirty="0"/>
              <a:t>imaging </a:t>
            </a:r>
            <a:r>
              <a:rPr lang="it-IT" sz="3200" b="0" dirty="0" smtClean="0"/>
              <a:t>is very powerfull in the planetary environments remote sensing, since </a:t>
            </a:r>
            <a:r>
              <a:rPr lang="it-IT" sz="3200" b="0" i="1" dirty="0" smtClean="0"/>
              <a:t>in </a:t>
            </a:r>
            <a:r>
              <a:rPr lang="it-IT" sz="3200" b="0" i="1" dirty="0"/>
              <a:t>situ </a:t>
            </a:r>
            <a:r>
              <a:rPr lang="it-IT" sz="3200" b="0" dirty="0" smtClean="0"/>
              <a:t>observations cannot provide information on plasma global dynamics, as in the Terrestrial case …</a:t>
            </a:r>
            <a:endParaRPr lang="it-IT" sz="3200" b="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Titolo 4"/>
          <p:cNvSpPr>
            <a:spLocks noGrp="1"/>
          </p:cNvSpPr>
          <p:nvPr>
            <p:ph type="title" idx="4294967295"/>
          </p:nvPr>
        </p:nvSpPr>
        <p:spPr>
          <a:xfrm>
            <a:off x="0" y="476250"/>
            <a:ext cx="8229600" cy="714375"/>
          </a:xfrm>
        </p:spPr>
        <p:txBody>
          <a:bodyPr/>
          <a:lstStyle/>
          <a:p>
            <a:r>
              <a:rPr lang="en-US" sz="3600" smtClean="0">
                <a:solidFill>
                  <a:srgbClr val="000099"/>
                </a:solidFill>
              </a:rPr>
              <a:t>Energetic Neutral Atoms discovery</a:t>
            </a:r>
          </a:p>
        </p:txBody>
      </p:sp>
      <p:sp>
        <p:nvSpPr>
          <p:cNvPr id="34822" name="Rectangle 7"/>
          <p:cNvSpPr>
            <a:spLocks noChangeArrowheads="1"/>
          </p:cNvSpPr>
          <p:nvPr/>
        </p:nvSpPr>
        <p:spPr bwMode="auto">
          <a:xfrm>
            <a:off x="0" y="0"/>
            <a:ext cx="3017838" cy="6350"/>
          </a:xfrm>
          <a:prstGeom prst="rect">
            <a:avLst/>
          </a:prstGeom>
          <a:solidFill>
            <a:srgbClr val="000000"/>
          </a:solidFill>
          <a:ln w="9525">
            <a:solidFill>
              <a:schemeClr val="tx1"/>
            </a:solidFill>
            <a:miter lim="800000"/>
            <a:headEnd/>
            <a:tailEnd/>
          </a:ln>
        </p:spPr>
        <p:txBody>
          <a:bodyPr wrap="none" anchor="ctr">
            <a:spAutoFit/>
          </a:bodyPr>
          <a:lstStyle/>
          <a:p>
            <a:endParaRPr lang="en-US"/>
          </a:p>
        </p:txBody>
      </p:sp>
      <p:sp>
        <p:nvSpPr>
          <p:cNvPr id="34823" name="Rettangolo 9"/>
          <p:cNvSpPr>
            <a:spLocks noChangeArrowheads="1"/>
          </p:cNvSpPr>
          <p:nvPr/>
        </p:nvSpPr>
        <p:spPr bwMode="auto">
          <a:xfrm>
            <a:off x="4052888" y="3198813"/>
            <a:ext cx="1038225" cy="460375"/>
          </a:xfrm>
          <a:prstGeom prst="rect">
            <a:avLst/>
          </a:prstGeom>
          <a:noFill/>
          <a:ln w="9525">
            <a:noFill/>
            <a:miter lim="800000"/>
            <a:headEnd/>
            <a:tailEnd/>
          </a:ln>
        </p:spPr>
        <p:txBody>
          <a:bodyPr wrap="none">
            <a:spAutoFit/>
          </a:bodyPr>
          <a:lstStyle/>
          <a:p>
            <a:r>
              <a:rPr lang="en-GB"/>
              <a:t>Roelof</a:t>
            </a:r>
            <a:endParaRPr lang="en-US"/>
          </a:p>
        </p:txBody>
      </p:sp>
      <p:pic>
        <p:nvPicPr>
          <p:cNvPr id="34824" name="Picture 9" descr="G:\Anna\Documents\posttalk\education\Master\Environments\ena2.gif"/>
          <p:cNvPicPr>
            <a:picLocks noChangeAspect="1" noChangeArrowheads="1"/>
          </p:cNvPicPr>
          <p:nvPr/>
        </p:nvPicPr>
        <p:blipFill>
          <a:blip r:embed="rId2" cstate="print"/>
          <a:srcRect/>
          <a:stretch>
            <a:fillRect/>
          </a:stretch>
        </p:blipFill>
        <p:spPr bwMode="auto">
          <a:xfrm>
            <a:off x="1747837" y="2714625"/>
            <a:ext cx="5648325" cy="3657600"/>
          </a:xfrm>
          <a:prstGeom prst="rect">
            <a:avLst/>
          </a:prstGeom>
          <a:noFill/>
          <a:ln w="9525">
            <a:noFill/>
            <a:miter lim="800000"/>
            <a:headEnd/>
            <a:tailEnd/>
          </a:ln>
        </p:spPr>
      </p:pic>
      <p:sp>
        <p:nvSpPr>
          <p:cNvPr id="34826" name="Rectangle 6"/>
          <p:cNvSpPr>
            <a:spLocks noChangeArrowheads="1"/>
          </p:cNvSpPr>
          <p:nvPr/>
        </p:nvSpPr>
        <p:spPr bwMode="auto">
          <a:xfrm>
            <a:off x="1691679" y="1618928"/>
            <a:ext cx="5976665" cy="1323439"/>
          </a:xfrm>
          <a:prstGeom prst="rect">
            <a:avLst/>
          </a:prstGeom>
          <a:noFill/>
          <a:ln w="9525">
            <a:noFill/>
            <a:miter lim="800000"/>
            <a:headEnd/>
            <a:tailEnd/>
          </a:ln>
        </p:spPr>
        <p:txBody>
          <a:bodyPr wrap="square" anchor="ctr">
            <a:spAutoFit/>
          </a:bodyPr>
          <a:lstStyle/>
          <a:p>
            <a:pPr algn="ctr" eaLnBrk="0" hangingPunct="0"/>
            <a:r>
              <a:rPr lang="en-GB" sz="2000" b="0" dirty="0" err="1" smtClean="0">
                <a:cs typeface="Times New Roman" pitchFamily="18" charset="0"/>
              </a:rPr>
              <a:t>Roelof</a:t>
            </a:r>
            <a:r>
              <a:rPr lang="en-GB" sz="2000" b="0" dirty="0" smtClean="0">
                <a:cs typeface="Times New Roman" pitchFamily="18" charset="0"/>
              </a:rPr>
              <a:t> </a:t>
            </a:r>
            <a:r>
              <a:rPr lang="en-GB" sz="2000" b="0" dirty="0">
                <a:cs typeface="Times New Roman" pitchFamily="18" charset="0"/>
              </a:rPr>
              <a:t>et al, </a:t>
            </a:r>
            <a:r>
              <a:rPr lang="en-GB" sz="2000" b="0" dirty="0" smtClean="0">
                <a:cs typeface="Times New Roman" pitchFamily="18" charset="0"/>
              </a:rPr>
              <a:t>1985 and </a:t>
            </a:r>
            <a:r>
              <a:rPr lang="en-GB" sz="2000" b="0" dirty="0" err="1">
                <a:cs typeface="Times New Roman" pitchFamily="18" charset="0"/>
              </a:rPr>
              <a:t>Roelof</a:t>
            </a:r>
            <a:r>
              <a:rPr lang="en-GB" sz="2000" b="0" dirty="0">
                <a:cs typeface="Times New Roman" pitchFamily="18" charset="0"/>
              </a:rPr>
              <a:t> and Williams [1988] constructed the first ENA image of the </a:t>
            </a:r>
            <a:r>
              <a:rPr lang="en-GB" sz="2000" b="0" dirty="0" err="1">
                <a:cs typeface="Times New Roman" pitchFamily="18" charset="0"/>
              </a:rPr>
              <a:t>geomagnetosphere</a:t>
            </a:r>
            <a:r>
              <a:rPr lang="en-GB" sz="2000" b="0" dirty="0">
                <a:cs typeface="Times New Roman" pitchFamily="18" charset="0"/>
              </a:rPr>
              <a:t>.</a:t>
            </a:r>
            <a:endParaRPr lang="en-US" sz="2000" b="0" dirty="0">
              <a:cs typeface="Times New Roman" pitchFamily="18" charset="0"/>
              <a:sym typeface="Symbol" pitchFamily="18" charset="2"/>
            </a:endParaRPr>
          </a:p>
          <a:p>
            <a:pPr algn="ctr" eaLnBrk="0" hangingPunct="0"/>
            <a:endParaRPr lang="en-US" sz="2000" b="0" dirty="0">
              <a:cs typeface="Times New Roman" pitchFamily="18" charset="0"/>
              <a:sym typeface="Symbol" pitchFamily="18"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ChangeArrowheads="1"/>
          </p:cNvSpPr>
          <p:nvPr/>
        </p:nvSpPr>
        <p:spPr bwMode="auto">
          <a:xfrm>
            <a:off x="899592" y="6292698"/>
            <a:ext cx="7665070" cy="400050"/>
          </a:xfrm>
          <a:prstGeom prst="rect">
            <a:avLst/>
          </a:prstGeom>
          <a:noFill/>
          <a:ln w="9525">
            <a:noFill/>
            <a:miter lim="800000"/>
            <a:headEnd/>
            <a:tailEnd/>
          </a:ln>
        </p:spPr>
        <p:txBody>
          <a:bodyPr wrap="square">
            <a:spAutoFit/>
          </a:bodyPr>
          <a:lstStyle/>
          <a:p>
            <a:r>
              <a:rPr lang="fr-FR" sz="2000" b="0" dirty="0">
                <a:latin typeface="Times" pitchFamily="18" charset="0"/>
                <a:cs typeface="Times New Roman" pitchFamily="18" charset="0"/>
              </a:rPr>
              <a:t>(</a:t>
            </a:r>
            <a:r>
              <a:rPr lang="fr-FR" sz="2000" b="0" i="1" dirty="0" err="1">
                <a:latin typeface="Times" pitchFamily="18" charset="0"/>
                <a:cs typeface="Times New Roman" pitchFamily="18" charset="0"/>
              </a:rPr>
              <a:t>fm</a:t>
            </a:r>
            <a:r>
              <a:rPr lang="fr-FR" sz="2000" b="0" i="1" dirty="0">
                <a:latin typeface="Times" pitchFamily="18" charset="0"/>
                <a:cs typeface="Times New Roman" pitchFamily="18" charset="0"/>
              </a:rPr>
              <a:t>.: Mitchell et al., </a:t>
            </a:r>
            <a:r>
              <a:rPr lang="fr-FR" sz="2000" b="0" i="1" dirty="0" err="1">
                <a:latin typeface="Times" pitchFamily="18" charset="0"/>
                <a:cs typeface="Times New Roman" pitchFamily="18" charset="0"/>
              </a:rPr>
              <a:t>Yosemite</a:t>
            </a:r>
            <a:r>
              <a:rPr lang="fr-FR" sz="2000" b="0" i="1" dirty="0">
                <a:latin typeface="Times" pitchFamily="18" charset="0"/>
                <a:cs typeface="Times New Roman" pitchFamily="18" charset="0"/>
              </a:rPr>
              <a:t> 2002 Magnetospheric Imaging Workshop </a:t>
            </a:r>
            <a:r>
              <a:rPr lang="fr-FR" sz="2000" b="0" dirty="0">
                <a:latin typeface="Times" pitchFamily="18" charset="0"/>
                <a:cs typeface="Times New Roman" pitchFamily="18" charset="0"/>
              </a:rPr>
              <a:t>)</a:t>
            </a:r>
            <a:endParaRPr lang="en-US" sz="2000" b="0" dirty="0">
              <a:latin typeface="Times" pitchFamily="18" charset="0"/>
              <a:cs typeface="Times New Roman" pitchFamily="18" charset="0"/>
            </a:endParaRPr>
          </a:p>
        </p:txBody>
      </p:sp>
      <p:sp>
        <p:nvSpPr>
          <p:cNvPr id="38915" name="Text Box 4"/>
          <p:cNvSpPr txBox="1">
            <a:spLocks noChangeArrowheads="1"/>
          </p:cNvSpPr>
          <p:nvPr/>
        </p:nvSpPr>
        <p:spPr bwMode="auto">
          <a:xfrm>
            <a:off x="1559644" y="207963"/>
            <a:ext cx="6810523" cy="584200"/>
          </a:xfrm>
          <a:prstGeom prst="rect">
            <a:avLst/>
          </a:prstGeom>
          <a:noFill/>
          <a:ln w="9525">
            <a:noFill/>
            <a:miter lim="800000"/>
            <a:headEnd/>
            <a:tailEnd/>
          </a:ln>
        </p:spPr>
        <p:txBody>
          <a:bodyPr wrap="square">
            <a:spAutoFit/>
          </a:bodyPr>
          <a:lstStyle/>
          <a:p>
            <a:r>
              <a:rPr lang="en-GB" sz="3200" dirty="0"/>
              <a:t>Hydrogen ENA from IMAGE/HENA</a:t>
            </a:r>
            <a:endParaRPr lang="en-US" sz="3200" dirty="0"/>
          </a:p>
        </p:txBody>
      </p:sp>
      <p:pic>
        <p:nvPicPr>
          <p:cNvPr id="8" name="ENA_H.avi">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4" cstate="print"/>
          <a:srcRect/>
          <a:stretch>
            <a:fillRect/>
          </a:stretch>
        </p:blipFill>
        <p:spPr bwMode="auto">
          <a:xfrm>
            <a:off x="2214563" y="981075"/>
            <a:ext cx="5500687" cy="502443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92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grpSp>
        <p:nvGrpSpPr>
          <p:cNvPr id="3" name="Group 2"/>
          <p:cNvGrpSpPr/>
          <p:nvPr/>
        </p:nvGrpSpPr>
        <p:grpSpPr>
          <a:xfrm rot="1622185">
            <a:off x="221372" y="2110996"/>
            <a:ext cx="2863850" cy="1885950"/>
            <a:chOff x="1535113" y="4125913"/>
            <a:chExt cx="2863850" cy="1885950"/>
          </a:xfrm>
        </p:grpSpPr>
        <p:sp>
          <p:nvSpPr>
            <p:cNvPr id="33794" name="TextBox 4"/>
            <p:cNvSpPr txBox="1">
              <a:spLocks noChangeArrowheads="1"/>
            </p:cNvSpPr>
            <p:nvPr/>
          </p:nvSpPr>
          <p:spPr bwMode="auto">
            <a:xfrm rot="-1788616">
              <a:off x="1682750" y="4365625"/>
              <a:ext cx="20955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800" b="0" dirty="0">
                  <a:solidFill>
                    <a:srgbClr val="000000"/>
                  </a:solidFill>
                </a:rPr>
                <a:t>An Oxygen ENA</a:t>
              </a:r>
            </a:p>
            <a:p>
              <a:pPr algn="ctr" eaLnBrk="1" hangingPunct="1">
                <a:spcBef>
                  <a:spcPct val="0"/>
                </a:spcBef>
                <a:buFontTx/>
                <a:buNone/>
              </a:pPr>
              <a:r>
                <a:rPr lang="it-IT" altLang="en-US" sz="1800" b="0" dirty="0">
                  <a:solidFill>
                    <a:srgbClr val="000000"/>
                  </a:solidFill>
                </a:rPr>
                <a:t>Image of the </a:t>
              </a:r>
            </a:p>
            <a:p>
              <a:pPr algn="ctr" eaLnBrk="1" hangingPunct="1">
                <a:spcBef>
                  <a:spcPct val="0"/>
                </a:spcBef>
                <a:buFontTx/>
                <a:buNone/>
              </a:pPr>
              <a:r>
                <a:rPr lang="it-IT" altLang="en-US" sz="1800" b="0" dirty="0">
                  <a:solidFill>
                    <a:srgbClr val="000000"/>
                  </a:solidFill>
                </a:rPr>
                <a:t>Earth Environment</a:t>
              </a:r>
            </a:p>
            <a:p>
              <a:pPr algn="ctr" eaLnBrk="1" hangingPunct="1">
                <a:spcBef>
                  <a:spcPct val="0"/>
                </a:spcBef>
                <a:buFontTx/>
                <a:buNone/>
              </a:pPr>
              <a:r>
                <a:rPr lang="it-IT" altLang="en-US" sz="1800" b="0" dirty="0">
                  <a:solidFill>
                    <a:srgbClr val="000000"/>
                  </a:solidFill>
                </a:rPr>
                <a:t>(IMAGE / HENA,</a:t>
              </a:r>
            </a:p>
            <a:p>
              <a:pPr algn="ctr" eaLnBrk="1" hangingPunct="1">
                <a:spcBef>
                  <a:spcPct val="0"/>
                </a:spcBef>
                <a:buFontTx/>
                <a:buNone/>
              </a:pPr>
              <a:r>
                <a:rPr lang="it-IT" altLang="en-US" sz="1800" b="0" dirty="0">
                  <a:solidFill>
                    <a:srgbClr val="000000"/>
                  </a:solidFill>
                </a:rPr>
                <a:t> fm.Mitchell et al.</a:t>
              </a:r>
              <a:r>
                <a:rPr lang="it-IT" altLang="en-US" sz="1800" b="0" dirty="0">
                  <a:solidFill>
                    <a:srgbClr val="FFFF00"/>
                  </a:solidFill>
                </a:rPr>
                <a:t>)</a:t>
              </a:r>
            </a:p>
          </p:txBody>
        </p:sp>
        <p:sp>
          <p:nvSpPr>
            <p:cNvPr id="6" name="Right Arrow 5"/>
            <p:cNvSpPr/>
            <p:nvPr/>
          </p:nvSpPr>
          <p:spPr>
            <a:xfrm rot="19721533">
              <a:off x="3779838" y="4151313"/>
              <a:ext cx="619125" cy="285750"/>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800" b="0">
                <a:solidFill>
                  <a:srgbClr val="FFFFFF"/>
                </a:solidFill>
              </a:endParaRPr>
            </a:p>
          </p:txBody>
        </p:sp>
        <p:sp>
          <p:nvSpPr>
            <p:cNvPr id="7" name="Oval 6"/>
            <p:cNvSpPr/>
            <p:nvPr/>
          </p:nvSpPr>
          <p:spPr>
            <a:xfrm rot="19677962">
              <a:off x="1535113" y="4125913"/>
              <a:ext cx="2362200" cy="1885950"/>
            </a:xfrm>
            <a:prstGeom prst="ellipse">
              <a:avLst/>
            </a:prstGeom>
            <a:noFill/>
            <a:ln w="635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800" b="0">
                <a:solidFill>
                  <a:srgbClr val="FFFFFF"/>
                </a:solidFill>
              </a:endParaRPr>
            </a:p>
          </p:txBody>
        </p:sp>
      </p:grpSp>
      <p:pic>
        <p:nvPicPr>
          <p:cNvPr id="2" name="ENA_O.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419872" y="537987"/>
            <a:ext cx="5544616" cy="5063313"/>
          </a:xfrm>
          <a:prstGeom prst="rect">
            <a:avLst/>
          </a:prstGeom>
        </p:spPr>
      </p:pic>
    </p:spTree>
    <p:extLst>
      <p:ext uri="{BB962C8B-B14F-4D97-AF65-F5344CB8AC3E}">
        <p14:creationId xmlns:p14="http://schemas.microsoft.com/office/powerpoint/2010/main" val="1089632470"/>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with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10" name="Group 7"/>
          <p:cNvGrpSpPr>
            <a:grpSpLocks/>
          </p:cNvGrpSpPr>
          <p:nvPr/>
        </p:nvGrpSpPr>
        <p:grpSpPr bwMode="auto">
          <a:xfrm>
            <a:off x="179388" y="188913"/>
            <a:ext cx="5006975" cy="5516562"/>
            <a:chOff x="960" y="0"/>
            <a:chExt cx="3577" cy="4320"/>
          </a:xfrm>
        </p:grpSpPr>
        <p:pic>
          <p:nvPicPr>
            <p:cNvPr id="68615" name="Picture 2" descr="Figure 5"/>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5000" contrast="-4000"/>
                      </a14:imgEffect>
                    </a14:imgLayer>
                  </a14:imgProps>
                </a:ext>
                <a:ext uri="{28A0092B-C50C-407E-A947-70E740481C1C}">
                  <a14:useLocalDpi xmlns:a14="http://schemas.microsoft.com/office/drawing/2010/main" val="0"/>
                </a:ext>
              </a:extLst>
            </a:blip>
            <a:srcRect/>
            <a:stretch>
              <a:fillRect/>
            </a:stretch>
          </p:blipFill>
          <p:spPr bwMode="auto">
            <a:xfrm>
              <a:off x="960" y="0"/>
              <a:ext cx="3577"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6" name="Text Box 3"/>
            <p:cNvSpPr txBox="1">
              <a:spLocks noChangeArrowheads="1"/>
            </p:cNvSpPr>
            <p:nvPr/>
          </p:nvSpPr>
          <p:spPr bwMode="auto">
            <a:xfrm>
              <a:off x="1056" y="0"/>
              <a:ext cx="3370" cy="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b="1">
                  <a:solidFill>
                    <a:schemeClr val="tx2"/>
                  </a:solidFill>
                  <a:latin typeface="Times New Roman" pitchFamily="18" charset="0"/>
                </a:rPr>
                <a:t>ENA precipitating at low altitudes</a:t>
              </a:r>
            </a:p>
          </p:txBody>
        </p:sp>
      </p:grpSp>
      <p:grpSp>
        <p:nvGrpSpPr>
          <p:cNvPr id="68611" name="Group 4"/>
          <p:cNvGrpSpPr>
            <a:grpSpLocks/>
          </p:cNvGrpSpPr>
          <p:nvPr/>
        </p:nvGrpSpPr>
        <p:grpSpPr bwMode="auto">
          <a:xfrm>
            <a:off x="5292725" y="469900"/>
            <a:ext cx="3851275" cy="4614863"/>
            <a:chOff x="4422" y="2882"/>
            <a:chExt cx="1236" cy="1438"/>
          </a:xfrm>
        </p:grpSpPr>
        <p:pic>
          <p:nvPicPr>
            <p:cNvPr id="68613" name="Picture 5" descr="tinsle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2" y="3089"/>
              <a:ext cx="1236" cy="1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4" name="Text Box 6"/>
            <p:cNvSpPr txBox="1">
              <a:spLocks noChangeArrowheads="1"/>
            </p:cNvSpPr>
            <p:nvPr/>
          </p:nvSpPr>
          <p:spPr bwMode="auto">
            <a:xfrm rot="-5400000">
              <a:off x="4039" y="3266"/>
              <a:ext cx="865" cy="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1400" i="1">
                  <a:solidFill>
                    <a:schemeClr val="tx2"/>
                  </a:solidFill>
                </a:rPr>
                <a:t>Tinsley et al., 1984</a:t>
              </a:r>
            </a:p>
          </p:txBody>
        </p:sp>
      </p:grpSp>
      <p:sp>
        <p:nvSpPr>
          <p:cNvPr id="9" name="Footer Placeholder 1"/>
          <p:cNvSpPr txBox="1">
            <a:spLocks/>
          </p:cNvSpPr>
          <p:nvPr/>
        </p:nvSpPr>
        <p:spPr bwMode="auto">
          <a:xfrm>
            <a:off x="4606925" y="6597352"/>
            <a:ext cx="45370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dirty="0">
                <a:solidFill>
                  <a:srgbClr val="FFFF00"/>
                </a:solidFill>
              </a:rPr>
              <a:t>S. Orsini - Master Scienza e Tecnologia Spaziale, </a:t>
            </a:r>
            <a:r>
              <a:rPr lang="it-IT" altLang="en-US" sz="1400" dirty="0" smtClean="0">
                <a:solidFill>
                  <a:srgbClr val="FFFF00"/>
                </a:solidFill>
              </a:rPr>
              <a:t>2016</a:t>
            </a:r>
            <a:endParaRPr lang="it-IT" altLang="en-US" sz="1400" dirty="0">
              <a:solidFill>
                <a:srgbClr val="FFFF00"/>
              </a:solidFill>
            </a:endParaRPr>
          </a:p>
        </p:txBody>
      </p:sp>
    </p:spTree>
    <p:extLst>
      <p:ext uri="{BB962C8B-B14F-4D97-AF65-F5344CB8AC3E}">
        <p14:creationId xmlns:p14="http://schemas.microsoft.com/office/powerpoint/2010/main" val="114009061"/>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53415"/>
            <a:ext cx="4608512" cy="7016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5240721"/>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p:nvPr/>
        </p:nvPicPr>
        <p:blipFill>
          <a:blip r:embed="rId3">
            <a:lum bright="-6000" contrast="22000"/>
            <a:extLst>
              <a:ext uri="{28A0092B-C50C-407E-A947-70E740481C1C}">
                <a14:useLocalDpi xmlns:a14="http://schemas.microsoft.com/office/drawing/2010/main" val="0"/>
              </a:ext>
            </a:extLst>
          </a:blip>
          <a:srcRect/>
          <a:stretch>
            <a:fillRect/>
          </a:stretch>
        </p:blipFill>
        <p:spPr bwMode="auto">
          <a:xfrm>
            <a:off x="1187624" y="476672"/>
            <a:ext cx="6984775" cy="5832648"/>
          </a:xfrm>
          <a:prstGeom prst="rect">
            <a:avLst/>
          </a:prstGeom>
          <a:noFill/>
          <a:ln>
            <a:noFill/>
          </a:ln>
        </p:spPr>
      </p:pic>
      <p:sp>
        <p:nvSpPr>
          <p:cNvPr id="10" name="Footer Placeholder 1"/>
          <p:cNvSpPr txBox="1">
            <a:spLocks/>
          </p:cNvSpPr>
          <p:nvPr/>
        </p:nvSpPr>
        <p:spPr bwMode="auto">
          <a:xfrm>
            <a:off x="4606925" y="6597352"/>
            <a:ext cx="45370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dirty="0">
                <a:solidFill>
                  <a:srgbClr val="FFFF00"/>
                </a:solidFill>
              </a:rPr>
              <a:t>S. Orsini - Master Scienza e Tecnologia Spaziale, </a:t>
            </a:r>
            <a:r>
              <a:rPr lang="it-IT" altLang="en-US" sz="1400" dirty="0" smtClean="0">
                <a:solidFill>
                  <a:srgbClr val="FFFF00"/>
                </a:solidFill>
              </a:rPr>
              <a:t>2016</a:t>
            </a:r>
            <a:endParaRPr lang="it-IT" altLang="en-US" sz="1400" dirty="0">
              <a:solidFill>
                <a:srgbClr val="FFFF00"/>
              </a:solidFill>
            </a:endParaRPr>
          </a:p>
        </p:txBody>
      </p:sp>
    </p:spTree>
    <p:extLst>
      <p:ext uri="{BB962C8B-B14F-4D97-AF65-F5344CB8AC3E}">
        <p14:creationId xmlns:p14="http://schemas.microsoft.com/office/powerpoint/2010/main" val="742509713"/>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
          <p:cNvSpPr txBox="1">
            <a:spLocks noChangeArrowheads="1"/>
          </p:cNvSpPr>
          <p:nvPr/>
        </p:nvSpPr>
        <p:spPr bwMode="auto">
          <a:xfrm>
            <a:off x="2030406" y="510118"/>
            <a:ext cx="5155195" cy="584775"/>
          </a:xfrm>
          <a:prstGeom prst="rect">
            <a:avLst/>
          </a:prstGeom>
          <a:noFill/>
          <a:ln w="9525">
            <a:noFill/>
            <a:miter lim="800000"/>
            <a:headEnd/>
            <a:tailEnd/>
          </a:ln>
        </p:spPr>
        <p:txBody>
          <a:bodyPr wrap="square">
            <a:spAutoFit/>
          </a:bodyPr>
          <a:lstStyle/>
          <a:p>
            <a:r>
              <a:rPr lang="en-GB" sz="3200" dirty="0" smtClean="0"/>
              <a:t>ENA </a:t>
            </a:r>
            <a:r>
              <a:rPr lang="en-GB" sz="3200" dirty="0"/>
              <a:t>from </a:t>
            </a:r>
            <a:r>
              <a:rPr lang="en-GB" sz="3200" dirty="0" smtClean="0"/>
              <a:t>TWINS mission</a:t>
            </a:r>
            <a:endParaRPr lang="en-US" sz="3200" dirty="0"/>
          </a:p>
        </p:txBody>
      </p:sp>
      <p:pic>
        <p:nvPicPr>
          <p:cNvPr id="7" name="Picture 6"/>
          <p:cNvPicPr>
            <a:picLocks noChangeAspect="1"/>
          </p:cNvPicPr>
          <p:nvPr/>
        </p:nvPicPr>
        <p:blipFill>
          <a:blip r:embed="rId2"/>
          <a:stretch>
            <a:fillRect/>
          </a:stretch>
        </p:blipFill>
        <p:spPr>
          <a:xfrm>
            <a:off x="1547664" y="1052736"/>
            <a:ext cx="6120680" cy="5112568"/>
          </a:xfrm>
          <a:prstGeom prst="rect">
            <a:avLst/>
          </a:prstGeom>
        </p:spPr>
      </p:pic>
      <p:sp>
        <p:nvSpPr>
          <p:cNvPr id="8" name="Rectangle 3"/>
          <p:cNvSpPr>
            <a:spLocks noChangeArrowheads="1"/>
          </p:cNvSpPr>
          <p:nvPr/>
        </p:nvSpPr>
        <p:spPr bwMode="auto">
          <a:xfrm>
            <a:off x="179512" y="6021288"/>
            <a:ext cx="4152599" cy="400110"/>
          </a:xfrm>
          <a:prstGeom prst="rect">
            <a:avLst/>
          </a:prstGeom>
          <a:noFill/>
          <a:ln w="9525">
            <a:noFill/>
            <a:miter lim="800000"/>
            <a:headEnd/>
            <a:tailEnd/>
          </a:ln>
        </p:spPr>
        <p:txBody>
          <a:bodyPr wrap="none">
            <a:spAutoFit/>
          </a:bodyPr>
          <a:lstStyle/>
          <a:p>
            <a:r>
              <a:rPr lang="fr-FR" sz="2000" b="0" dirty="0" smtClean="0">
                <a:latin typeface="Times" pitchFamily="18" charset="0"/>
                <a:cs typeface="Times New Roman" pitchFamily="18" charset="0"/>
              </a:rPr>
              <a:t>(</a:t>
            </a:r>
            <a:r>
              <a:rPr lang="fr-FR" sz="2000" b="0" i="1" dirty="0" smtClean="0">
                <a:latin typeface="Times" pitchFamily="18" charset="0"/>
                <a:cs typeface="Times New Roman" pitchFamily="18" charset="0"/>
              </a:rPr>
              <a:t>Goldstein and </a:t>
            </a:r>
            <a:r>
              <a:rPr lang="fr-FR" sz="2000" b="0" i="1" dirty="0" err="1" smtClean="0">
                <a:latin typeface="Times" pitchFamily="18" charset="0"/>
                <a:cs typeface="Times New Roman" pitchFamily="18" charset="0"/>
              </a:rPr>
              <a:t>McComas</a:t>
            </a:r>
            <a:r>
              <a:rPr lang="fr-FR" sz="2000" b="0" i="1" dirty="0" smtClean="0">
                <a:latin typeface="Times" pitchFamily="18" charset="0"/>
                <a:cs typeface="Times New Roman" pitchFamily="18" charset="0"/>
              </a:rPr>
              <a:t>, SSR, 2013</a:t>
            </a:r>
            <a:r>
              <a:rPr lang="fr-FR" sz="2000" b="0" dirty="0" smtClean="0">
                <a:latin typeface="Times" pitchFamily="18" charset="0"/>
                <a:cs typeface="Times New Roman" pitchFamily="18" charset="0"/>
              </a:rPr>
              <a:t>)</a:t>
            </a:r>
            <a:endParaRPr lang="en-US" sz="2000" b="0" dirty="0">
              <a:latin typeface="Times" pitchFamily="18" charset="0"/>
              <a:cs typeface="Times New Roman" pitchFamily="18" charset="0"/>
            </a:endParaRPr>
          </a:p>
        </p:txBody>
      </p:sp>
    </p:spTree>
    <p:extLst>
      <p:ext uri="{BB962C8B-B14F-4D97-AF65-F5344CB8AC3E}">
        <p14:creationId xmlns:p14="http://schemas.microsoft.com/office/powerpoint/2010/main" val="2572935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Group 2"/>
          <p:cNvGrpSpPr>
            <a:grpSpLocks/>
          </p:cNvGrpSpPr>
          <p:nvPr/>
        </p:nvGrpSpPr>
        <p:grpSpPr bwMode="auto">
          <a:xfrm>
            <a:off x="-25400" y="296863"/>
            <a:ext cx="9169400" cy="6580187"/>
            <a:chOff x="-24714" y="296875"/>
            <a:chExt cx="9168713" cy="6579832"/>
          </a:xfrm>
        </p:grpSpPr>
        <p:sp>
          <p:nvSpPr>
            <p:cNvPr id="5" name="Rectangle 9"/>
            <p:cNvSpPr>
              <a:spLocks noChangeArrowheads="1"/>
            </p:cNvSpPr>
            <p:nvPr/>
          </p:nvSpPr>
          <p:spPr bwMode="auto">
            <a:xfrm>
              <a:off x="684" y="458791"/>
              <a:ext cx="9143315" cy="6417916"/>
            </a:xfrm>
            <a:prstGeom prst="rect">
              <a:avLst/>
            </a:prstGeom>
            <a:noFill/>
            <a:ln w="25400">
              <a:noFill/>
              <a:miter lim="800000"/>
              <a:headEnd/>
              <a:tailEnd/>
            </a:ln>
          </p:spPr>
          <p:txBody>
            <a:bodyPr>
              <a:spAutoFit/>
            </a:bodyPr>
            <a:lstStyle/>
            <a:p>
              <a:pPr algn="ctr">
                <a:tabLst>
                  <a:tab pos="2514600" algn="l"/>
                  <a:tab pos="2867025" algn="l"/>
                  <a:tab pos="5924550" algn="l"/>
                  <a:tab pos="6276975" algn="l"/>
                </a:tabLst>
                <a:defRPr/>
              </a:pPr>
              <a:r>
                <a:rPr lang="it-IT" sz="3400" dirty="0">
                  <a:solidFill>
                    <a:srgbClr val="EEECE1"/>
                  </a:solidFill>
                  <a:cs typeface="Times New Roman" pitchFamily="18" charset="0"/>
                </a:rPr>
                <a:t>SERENA</a:t>
              </a:r>
              <a:endParaRPr lang="it-IT" sz="3400" dirty="0">
                <a:solidFill>
                  <a:prstClr val="white"/>
                </a:solidFill>
                <a:cs typeface="Times New Roman" pitchFamily="18" charset="0"/>
              </a:endParaRPr>
            </a:p>
            <a:p>
              <a:pPr algn="ctr">
                <a:tabLst>
                  <a:tab pos="2514600" algn="l"/>
                  <a:tab pos="2867025" algn="l"/>
                  <a:tab pos="5924550" algn="l"/>
                  <a:tab pos="6276975" algn="l"/>
                </a:tabLst>
                <a:defRPr/>
              </a:pPr>
              <a:r>
                <a:rPr lang="it-IT" sz="2800" dirty="0">
                  <a:solidFill>
                    <a:prstClr val="white"/>
                  </a:solidFill>
                  <a:cs typeface="Times New Roman" pitchFamily="18" charset="0"/>
                </a:rPr>
                <a:t>Search for Exospheric Refilling </a:t>
              </a:r>
            </a:p>
            <a:p>
              <a:pPr algn="ctr">
                <a:tabLst>
                  <a:tab pos="2514600" algn="l"/>
                  <a:tab pos="2867025" algn="l"/>
                  <a:tab pos="5924550" algn="l"/>
                  <a:tab pos="6276975" algn="l"/>
                </a:tabLst>
                <a:defRPr/>
              </a:pPr>
              <a:r>
                <a:rPr lang="it-IT" sz="2800" dirty="0">
                  <a:solidFill>
                    <a:prstClr val="white"/>
                  </a:solidFill>
                  <a:cs typeface="Times New Roman" pitchFamily="18" charset="0"/>
                </a:rPr>
                <a:t>and Emitted Natural Abundances</a:t>
              </a:r>
            </a:p>
            <a:p>
              <a:pPr algn="ctr">
                <a:lnSpc>
                  <a:spcPct val="95000"/>
                </a:lnSpc>
                <a:defRPr/>
              </a:pPr>
              <a:r>
                <a:rPr kumimoji="1" lang="en-GB" sz="1900" dirty="0">
                  <a:solidFill>
                    <a:srgbClr val="FFFF00"/>
                  </a:solidFill>
                  <a:cs typeface="Times New Roman" pitchFamily="18" charset="0"/>
                </a:rPr>
                <a:t>Neutral and Ionized Particle Detectors for </a:t>
              </a:r>
              <a:r>
                <a:rPr kumimoji="1" lang="en-GB" sz="1900" dirty="0" err="1">
                  <a:solidFill>
                    <a:srgbClr val="FFFF00"/>
                  </a:solidFill>
                  <a:cs typeface="Times New Roman" pitchFamily="18" charset="0"/>
                </a:rPr>
                <a:t>Hermean</a:t>
              </a:r>
              <a:r>
                <a:rPr kumimoji="1" lang="en-GB" sz="1900" dirty="0">
                  <a:solidFill>
                    <a:srgbClr val="FFFF00"/>
                  </a:solidFill>
                  <a:cs typeface="Times New Roman" pitchFamily="18" charset="0"/>
                </a:rPr>
                <a:t> Environment </a:t>
              </a:r>
              <a:r>
                <a:rPr kumimoji="1" lang="en-GB" sz="1900" dirty="0">
                  <a:solidFill>
                    <a:srgbClr val="FFFF00"/>
                  </a:solidFill>
                  <a:cs typeface="Arial" charset="0"/>
                </a:rPr>
                <a:t>Investigations</a:t>
              </a:r>
            </a:p>
            <a:p>
              <a:pPr algn="ctr">
                <a:lnSpc>
                  <a:spcPct val="95000"/>
                </a:lnSpc>
                <a:defRPr/>
              </a:pPr>
              <a:endParaRPr kumimoji="1" lang="en-GB" sz="1700" dirty="0">
                <a:solidFill>
                  <a:srgbClr val="FFFF00"/>
                </a:solidFill>
                <a:cs typeface="Arial" charset="0"/>
              </a:endParaRPr>
            </a:p>
            <a:p>
              <a:pPr algn="ctr">
                <a:lnSpc>
                  <a:spcPct val="95000"/>
                </a:lnSpc>
                <a:defRPr/>
              </a:pPr>
              <a:r>
                <a:rPr kumimoji="1" lang="en-GB" sz="1700" dirty="0">
                  <a:solidFill>
                    <a:prstClr val="white"/>
                  </a:solidFill>
                  <a:cs typeface="Arial" charset="0"/>
                </a:rPr>
                <a:t>S. </a:t>
              </a:r>
              <a:r>
                <a:rPr kumimoji="1" lang="en-GB" sz="1700" dirty="0" err="1">
                  <a:solidFill>
                    <a:prstClr val="white"/>
                  </a:solidFill>
                  <a:cs typeface="Arial" charset="0"/>
                </a:rPr>
                <a:t>Orsini</a:t>
              </a:r>
              <a:r>
                <a:rPr kumimoji="1" lang="en-GB" sz="1700" dirty="0">
                  <a:solidFill>
                    <a:prstClr val="white"/>
                  </a:solidFill>
                  <a:cs typeface="Arial" charset="0"/>
                </a:rPr>
                <a:t> (PI), S. </a:t>
              </a:r>
              <a:r>
                <a:rPr kumimoji="1" lang="en-GB" sz="1700" dirty="0" err="1">
                  <a:solidFill>
                    <a:prstClr val="white"/>
                  </a:solidFill>
                  <a:cs typeface="Arial" charset="0"/>
                </a:rPr>
                <a:t>Livi</a:t>
              </a:r>
              <a:r>
                <a:rPr kumimoji="1" lang="en-GB" sz="1700" dirty="0">
                  <a:solidFill>
                    <a:prstClr val="white"/>
                  </a:solidFill>
                  <a:cs typeface="Arial" charset="0"/>
                </a:rPr>
                <a:t> (</a:t>
              </a:r>
              <a:r>
                <a:rPr kumimoji="1" lang="en-GB" sz="1700" dirty="0" err="1">
                  <a:solidFill>
                    <a:prstClr val="white"/>
                  </a:solidFill>
                  <a:cs typeface="Arial" charset="0"/>
                </a:rPr>
                <a:t>CoPI</a:t>
              </a:r>
              <a:r>
                <a:rPr kumimoji="1" lang="en-GB" sz="1700" dirty="0">
                  <a:solidFill>
                    <a:prstClr val="white"/>
                  </a:solidFill>
                  <a:cs typeface="Arial" charset="0"/>
                </a:rPr>
                <a:t>-STROFIO),  K. </a:t>
              </a:r>
              <a:r>
                <a:rPr kumimoji="1" lang="en-GB" sz="1700" dirty="0" err="1">
                  <a:solidFill>
                    <a:prstClr val="white"/>
                  </a:solidFill>
                  <a:cs typeface="Arial" charset="0"/>
                </a:rPr>
                <a:t>Torkar</a:t>
              </a:r>
              <a:r>
                <a:rPr kumimoji="1" lang="en-GB" sz="1700" dirty="0">
                  <a:solidFill>
                    <a:prstClr val="white"/>
                  </a:solidFill>
                  <a:cs typeface="Arial" charset="0"/>
                </a:rPr>
                <a:t> (</a:t>
              </a:r>
              <a:r>
                <a:rPr kumimoji="1" lang="en-GB" sz="1700" dirty="0" err="1">
                  <a:solidFill>
                    <a:prstClr val="white"/>
                  </a:solidFill>
                  <a:cs typeface="Arial" charset="0"/>
                </a:rPr>
                <a:t>CoPI</a:t>
              </a:r>
              <a:r>
                <a:rPr kumimoji="1" lang="en-GB" sz="1700" dirty="0">
                  <a:solidFill>
                    <a:prstClr val="white"/>
                  </a:solidFill>
                  <a:cs typeface="Arial" charset="0"/>
                </a:rPr>
                <a:t>-PICAM), S. </a:t>
              </a:r>
              <a:r>
                <a:rPr kumimoji="1" lang="en-GB" sz="1700" dirty="0" err="1">
                  <a:solidFill>
                    <a:prstClr val="white"/>
                  </a:solidFill>
                  <a:cs typeface="Arial" charset="0"/>
                </a:rPr>
                <a:t>Barabash</a:t>
              </a:r>
              <a:r>
                <a:rPr kumimoji="1" lang="en-GB" sz="1700" dirty="0">
                  <a:solidFill>
                    <a:prstClr val="white"/>
                  </a:solidFill>
                  <a:cs typeface="Arial" charset="0"/>
                </a:rPr>
                <a:t> (</a:t>
              </a:r>
              <a:r>
                <a:rPr kumimoji="1" lang="en-GB" sz="1700" dirty="0" err="1">
                  <a:solidFill>
                    <a:prstClr val="white"/>
                  </a:solidFill>
                  <a:cs typeface="Arial" charset="0"/>
                </a:rPr>
                <a:t>CoPI</a:t>
              </a:r>
              <a:r>
                <a:rPr kumimoji="1" lang="en-GB" sz="1700" dirty="0">
                  <a:solidFill>
                    <a:prstClr val="white"/>
                  </a:solidFill>
                  <a:cs typeface="Arial" charset="0"/>
                </a:rPr>
                <a:t>-MIPA) </a:t>
              </a:r>
            </a:p>
            <a:p>
              <a:pPr marL="342900" indent="-342900" algn="ctr">
                <a:lnSpc>
                  <a:spcPct val="95000"/>
                </a:lnSpc>
                <a:defRPr/>
              </a:pPr>
              <a:r>
                <a:rPr kumimoji="1" lang="en-GB" sz="1700" dirty="0">
                  <a:solidFill>
                    <a:prstClr val="white"/>
                  </a:solidFill>
                  <a:cs typeface="Arial" charset="0"/>
                </a:rPr>
                <a:t>A. </a:t>
              </a:r>
              <a:r>
                <a:rPr kumimoji="1" lang="en-GB" sz="1700" dirty="0" err="1">
                  <a:solidFill>
                    <a:prstClr val="white"/>
                  </a:solidFill>
                  <a:cs typeface="Arial" charset="0"/>
                </a:rPr>
                <a:t>Milillo</a:t>
              </a:r>
              <a:r>
                <a:rPr kumimoji="1" lang="en-GB" sz="1700" dirty="0">
                  <a:solidFill>
                    <a:prstClr val="white"/>
                  </a:solidFill>
                  <a:cs typeface="Arial" charset="0"/>
                </a:rPr>
                <a:t> (PI  Dep., Sci. </a:t>
              </a:r>
              <a:r>
                <a:rPr kumimoji="1" lang="en-GB" sz="1700" dirty="0" err="1">
                  <a:solidFill>
                    <a:prstClr val="white"/>
                  </a:solidFill>
                  <a:cs typeface="Arial" charset="0"/>
                </a:rPr>
                <a:t>Coord</a:t>
              </a:r>
              <a:r>
                <a:rPr kumimoji="1" lang="en-GB" sz="1700" dirty="0">
                  <a:solidFill>
                    <a:prstClr val="white"/>
                  </a:solidFill>
                  <a:cs typeface="Arial" charset="0"/>
                </a:rPr>
                <a:t>.),  P. </a:t>
              </a:r>
              <a:r>
                <a:rPr kumimoji="1" lang="en-GB" sz="1700" dirty="0" err="1">
                  <a:solidFill>
                    <a:prstClr val="white"/>
                  </a:solidFill>
                  <a:cs typeface="Arial" charset="0"/>
                </a:rPr>
                <a:t>Wurz</a:t>
              </a:r>
              <a:r>
                <a:rPr kumimoji="1" lang="en-GB" sz="1700" dirty="0">
                  <a:solidFill>
                    <a:prstClr val="white"/>
                  </a:solidFill>
                  <a:cs typeface="Arial" charset="0"/>
                </a:rPr>
                <a:t> (Sci. </a:t>
              </a:r>
              <a:r>
                <a:rPr kumimoji="1" lang="en-GB" sz="1700" dirty="0" err="1">
                  <a:solidFill>
                    <a:prstClr val="white"/>
                  </a:solidFill>
                  <a:cs typeface="Arial" charset="0"/>
                </a:rPr>
                <a:t>Coord</a:t>
              </a:r>
              <a:r>
                <a:rPr kumimoji="1" lang="en-GB" sz="1700" dirty="0">
                  <a:solidFill>
                    <a:prstClr val="white"/>
                  </a:solidFill>
                  <a:cs typeface="Arial" charset="0"/>
                </a:rPr>
                <a:t>.), A. </a:t>
              </a:r>
              <a:r>
                <a:rPr kumimoji="1" lang="en-GB" sz="1700" dirty="0" err="1">
                  <a:solidFill>
                    <a:prstClr val="white"/>
                  </a:solidFill>
                  <a:cs typeface="Arial" charset="0"/>
                </a:rPr>
                <a:t>Olivieri</a:t>
              </a:r>
              <a:r>
                <a:rPr kumimoji="1" lang="en-GB" sz="1700" dirty="0">
                  <a:solidFill>
                    <a:prstClr val="white"/>
                  </a:solidFill>
                  <a:cs typeface="Arial" charset="0"/>
                </a:rPr>
                <a:t> (ASI PM),  E. </a:t>
              </a:r>
              <a:r>
                <a:rPr kumimoji="1" lang="en-GB" sz="1700" dirty="0" err="1">
                  <a:solidFill>
                    <a:prstClr val="white"/>
                  </a:solidFill>
                  <a:cs typeface="Arial" charset="0"/>
                </a:rPr>
                <a:t>Kallio</a:t>
              </a:r>
              <a:r>
                <a:rPr kumimoji="1" lang="en-GB" sz="1700" dirty="0">
                  <a:solidFill>
                    <a:prstClr val="white"/>
                  </a:solidFill>
                  <a:cs typeface="Arial" charset="0"/>
                </a:rPr>
                <a:t> (SGS),  </a:t>
              </a:r>
            </a:p>
            <a:p>
              <a:pPr marL="342900" indent="-342900" algn="ctr">
                <a:lnSpc>
                  <a:spcPct val="95000"/>
                </a:lnSpc>
                <a:defRPr/>
              </a:pPr>
              <a:r>
                <a:rPr kumimoji="1" lang="en-GB" sz="1700" dirty="0">
                  <a:solidFill>
                    <a:prstClr val="white"/>
                  </a:solidFill>
                  <a:cs typeface="Arial" charset="0"/>
                </a:rPr>
                <a:t>and the SERENA TEAM</a:t>
              </a:r>
              <a:endParaRPr kumimoji="1" lang="en-GB" sz="1800" dirty="0">
                <a:solidFill>
                  <a:srgbClr val="FFFF00"/>
                </a:solidFill>
                <a:cs typeface="Arial" charset="0"/>
              </a:endParaRPr>
            </a:p>
            <a:p>
              <a:pPr>
                <a:lnSpc>
                  <a:spcPct val="95000"/>
                </a:lnSpc>
                <a:tabLst>
                  <a:tab pos="1797050" algn="l"/>
                </a:tabLst>
                <a:defRPr/>
              </a:pPr>
              <a:r>
                <a:rPr kumimoji="1" lang="en-GB" sz="1800" dirty="0">
                  <a:solidFill>
                    <a:srgbClr val="FFFF00"/>
                  </a:solidFill>
                  <a:cs typeface="Arial" charset="0"/>
                </a:rPr>
                <a:t/>
              </a:r>
              <a:br>
                <a:rPr kumimoji="1" lang="en-GB" sz="1800" dirty="0">
                  <a:solidFill>
                    <a:srgbClr val="FFFF00"/>
                  </a:solidFill>
                  <a:cs typeface="Arial" charset="0"/>
                </a:rPr>
              </a:br>
              <a:r>
                <a:rPr kumimoji="1" lang="en-GB" sz="1800" dirty="0">
                  <a:solidFill>
                    <a:srgbClr val="FFFF00"/>
                  </a:solidFill>
                  <a:cs typeface="Arial" charset="0"/>
                </a:rPr>
                <a:t>		</a:t>
              </a:r>
              <a:r>
                <a:rPr lang="it-IT" sz="1800" dirty="0">
                  <a:solidFill>
                    <a:srgbClr val="FF3300"/>
                  </a:solidFill>
                  <a:latin typeface="Arial" charset="0"/>
                  <a:cs typeface="Arial" charset="0"/>
                </a:rPr>
                <a:t>ELENA: Emitted Low Energy </a:t>
              </a:r>
              <a:r>
                <a:rPr lang="it-IT" sz="1800" dirty="0" err="1">
                  <a:solidFill>
                    <a:srgbClr val="FF3300"/>
                  </a:solidFill>
                  <a:latin typeface="Arial" charset="0"/>
                  <a:cs typeface="Arial" charset="0"/>
                </a:rPr>
                <a:t>Neutral</a:t>
              </a:r>
              <a:r>
                <a:rPr lang="it-IT" sz="1800" dirty="0">
                  <a:solidFill>
                    <a:srgbClr val="FF3300"/>
                  </a:solidFill>
                  <a:latin typeface="Arial" charset="0"/>
                  <a:cs typeface="Arial" charset="0"/>
                </a:rPr>
                <a:t> </a:t>
              </a:r>
              <a:r>
                <a:rPr lang="it-IT" sz="1800" dirty="0" err="1">
                  <a:solidFill>
                    <a:srgbClr val="FF3300"/>
                  </a:solidFill>
                  <a:latin typeface="Arial" charset="0"/>
                  <a:cs typeface="Arial" charset="0"/>
                </a:rPr>
                <a:t>Atoms</a:t>
              </a:r>
              <a:endParaRPr lang="it-IT" sz="1800" dirty="0">
                <a:solidFill>
                  <a:srgbClr val="FF3300"/>
                </a:solidFill>
                <a:latin typeface="Arial" charset="0"/>
                <a:cs typeface="Arial" charset="0"/>
              </a:endParaRPr>
            </a:p>
            <a:p>
              <a:pPr>
                <a:lnSpc>
                  <a:spcPct val="95000"/>
                </a:lnSpc>
                <a:tabLst>
                  <a:tab pos="1797050" algn="l"/>
                </a:tabLst>
                <a:defRPr/>
              </a:pPr>
              <a:r>
                <a:rPr lang="it-IT" sz="1800" b="0" dirty="0">
                  <a:solidFill>
                    <a:prstClr val="white"/>
                  </a:solidFill>
                  <a:latin typeface="Arial" charset="0"/>
                  <a:cs typeface="Arial" charset="0"/>
                </a:rPr>
                <a:t>			Neutral particle emission form Mercury’s surface   </a:t>
              </a:r>
            </a:p>
            <a:p>
              <a:pPr>
                <a:lnSpc>
                  <a:spcPct val="95000"/>
                </a:lnSpc>
                <a:defRPr/>
              </a:pPr>
              <a:r>
                <a:rPr lang="it-IT" sz="1800" b="0" dirty="0">
                  <a:solidFill>
                    <a:prstClr val="white"/>
                  </a:solidFill>
                  <a:latin typeface="Arial" charset="0"/>
                  <a:cs typeface="Arial" charset="0"/>
                </a:rPr>
                <a:t> </a:t>
              </a:r>
            </a:p>
            <a:p>
              <a:pPr>
                <a:tabLst>
                  <a:tab pos="893763" algn="l"/>
                  <a:tab pos="1797050" algn="l"/>
                  <a:tab pos="2514600" algn="l"/>
                  <a:tab pos="2867025" algn="l"/>
                  <a:tab pos="5924550" algn="l"/>
                  <a:tab pos="6276975" algn="l"/>
                </a:tabLst>
                <a:defRPr/>
              </a:pPr>
              <a:r>
                <a:rPr lang="it-IT" sz="1800" dirty="0">
                  <a:solidFill>
                    <a:srgbClr val="FF3399"/>
                  </a:solidFill>
                  <a:latin typeface="Arial" charset="0"/>
                  <a:cs typeface="Arial" charset="0"/>
                </a:rPr>
                <a:t>		STROFIO</a:t>
              </a:r>
              <a:r>
                <a:rPr lang="it-IT" sz="1800" b="0" dirty="0">
                  <a:solidFill>
                    <a:srgbClr val="EEECE1"/>
                  </a:solidFill>
                  <a:latin typeface="Arial" charset="0"/>
                  <a:cs typeface="Arial" charset="0"/>
                </a:rPr>
                <a:t>:</a:t>
              </a:r>
              <a:r>
                <a:rPr lang="it-IT" sz="1800" b="0" dirty="0">
                  <a:solidFill>
                    <a:srgbClr val="FFFF99"/>
                  </a:solidFill>
                  <a:latin typeface="Arial" charset="0"/>
                  <a:cs typeface="Arial" charset="0"/>
                </a:rPr>
                <a:t> </a:t>
              </a:r>
              <a:r>
                <a:rPr lang="it-IT" sz="1800" dirty="0">
                  <a:solidFill>
                    <a:srgbClr val="FF3399"/>
                  </a:solidFill>
                  <a:latin typeface="Arial" charset="0"/>
                  <a:cs typeface="Arial" charset="0"/>
                </a:rPr>
                <a:t>Exososphere Mass </a:t>
              </a:r>
              <a:r>
                <a:rPr lang="it-IT" sz="1800" dirty="0" err="1">
                  <a:solidFill>
                    <a:srgbClr val="FF3399"/>
                  </a:solidFill>
                  <a:latin typeface="Arial" charset="0"/>
                  <a:cs typeface="Arial" charset="0"/>
                </a:rPr>
                <a:t>Spectrometer</a:t>
              </a:r>
              <a:endParaRPr lang="it-IT" sz="1800" dirty="0">
                <a:solidFill>
                  <a:prstClr val="white"/>
                </a:solidFill>
                <a:latin typeface="Arial" charset="0"/>
                <a:cs typeface="Arial" charset="0"/>
              </a:endParaRPr>
            </a:p>
            <a:p>
              <a:pPr>
                <a:tabLst>
                  <a:tab pos="893763" algn="l"/>
                  <a:tab pos="1797050" algn="l"/>
                  <a:tab pos="2514600" algn="l"/>
                  <a:tab pos="2867025" algn="l"/>
                  <a:tab pos="5924550" algn="l"/>
                  <a:tab pos="6276975" algn="l"/>
                </a:tabLst>
                <a:defRPr/>
              </a:pPr>
              <a:r>
                <a:rPr lang="it-IT" sz="1800" dirty="0">
                  <a:solidFill>
                    <a:srgbClr val="FF3399"/>
                  </a:solidFill>
                  <a:latin typeface="Arial" charset="0"/>
                  <a:cs typeface="Arial" charset="0"/>
                </a:rPr>
                <a:t>			    </a:t>
              </a:r>
              <a:r>
                <a:rPr lang="it-IT" sz="1800" b="0" dirty="0">
                  <a:solidFill>
                    <a:prstClr val="white"/>
                  </a:solidFill>
                  <a:latin typeface="Arial" charset="0"/>
                  <a:cs typeface="Arial" charset="0"/>
                </a:rPr>
                <a:t>Exospheric density and composition </a:t>
              </a:r>
            </a:p>
            <a:p>
              <a:pPr>
                <a:tabLst>
                  <a:tab pos="2514600" algn="l"/>
                  <a:tab pos="2867025" algn="l"/>
                  <a:tab pos="5924550" algn="l"/>
                  <a:tab pos="6276975" algn="l"/>
                </a:tabLst>
                <a:defRPr/>
              </a:pPr>
              <a:endParaRPr lang="it-IT" sz="1800" dirty="0">
                <a:solidFill>
                  <a:srgbClr val="00B050"/>
                </a:solidFill>
                <a:latin typeface="Arial" charset="0"/>
                <a:cs typeface="Arial" charset="0"/>
              </a:endParaRPr>
            </a:p>
            <a:p>
              <a:pPr>
                <a:tabLst>
                  <a:tab pos="1797050" algn="l"/>
                  <a:tab pos="2514600" algn="l"/>
                  <a:tab pos="2867025" algn="l"/>
                  <a:tab pos="5924550" algn="l"/>
                  <a:tab pos="6276975" algn="l"/>
                </a:tabLst>
                <a:defRPr/>
              </a:pPr>
              <a:r>
                <a:rPr lang="it-IT" sz="1800" dirty="0">
                  <a:solidFill>
                    <a:srgbClr val="00B050"/>
                  </a:solidFill>
                  <a:latin typeface="Arial" charset="0"/>
                  <a:cs typeface="Arial" charset="0"/>
                </a:rPr>
                <a:t>	PICAM</a:t>
              </a:r>
              <a:r>
                <a:rPr lang="it-IT" sz="1800" b="0" dirty="0">
                  <a:solidFill>
                    <a:srgbClr val="EEECE1"/>
                  </a:solidFill>
                  <a:latin typeface="Arial" charset="0"/>
                  <a:cs typeface="Arial" charset="0"/>
                </a:rPr>
                <a:t>: </a:t>
              </a:r>
              <a:r>
                <a:rPr lang="en-US" sz="1800" dirty="0">
                  <a:solidFill>
                    <a:srgbClr val="00B050"/>
                  </a:solidFill>
                  <a:latin typeface="Arial" charset="0"/>
                  <a:cs typeface="Arial" charset="0"/>
                </a:rPr>
                <a:t>Planetary</a:t>
              </a:r>
              <a:r>
                <a:rPr lang="de-DE" sz="1800" dirty="0">
                  <a:solidFill>
                    <a:srgbClr val="00B050"/>
                  </a:solidFill>
                  <a:latin typeface="Arial" charset="0"/>
                  <a:cs typeface="Arial" charset="0"/>
                </a:rPr>
                <a:t> Ion</a:t>
              </a:r>
              <a:r>
                <a:rPr lang="en-US" sz="1800" dirty="0">
                  <a:solidFill>
                    <a:srgbClr val="00B050"/>
                  </a:solidFill>
                  <a:latin typeface="Arial" charset="0"/>
                  <a:cs typeface="Arial" charset="0"/>
                </a:rPr>
                <a:t> </a:t>
              </a:r>
              <a:r>
                <a:rPr lang="it-IT" sz="1800" dirty="0" err="1">
                  <a:solidFill>
                    <a:srgbClr val="00B050"/>
                  </a:solidFill>
                  <a:latin typeface="Arial" charset="0"/>
                  <a:cs typeface="Arial" charset="0"/>
                </a:rPr>
                <a:t>CAMera</a:t>
              </a:r>
              <a:endParaRPr lang="it-IT" sz="1800" dirty="0">
                <a:solidFill>
                  <a:srgbClr val="00B050"/>
                </a:solidFill>
                <a:latin typeface="Arial" charset="0"/>
                <a:cs typeface="Arial" charset="0"/>
              </a:endParaRPr>
            </a:p>
            <a:p>
              <a:pPr>
                <a:tabLst>
                  <a:tab pos="1797050" algn="l"/>
                  <a:tab pos="2514600" algn="l"/>
                  <a:tab pos="2867025" algn="l"/>
                  <a:tab pos="5924550" algn="l"/>
                  <a:tab pos="6276975" algn="l"/>
                </a:tabLst>
                <a:defRPr/>
              </a:pPr>
              <a:r>
                <a:rPr lang="it-IT" sz="1800" dirty="0">
                  <a:solidFill>
                    <a:srgbClr val="00B050"/>
                  </a:solidFill>
                  <a:latin typeface="Arial" charset="0"/>
                  <a:cs typeface="Arial" charset="0"/>
                </a:rPr>
                <a:t>		</a:t>
              </a:r>
              <a:r>
                <a:rPr lang="it-IT" sz="1800" b="0" dirty="0">
                  <a:solidFill>
                    <a:prstClr val="white"/>
                  </a:solidFill>
                  <a:latin typeface="Arial" charset="0"/>
                  <a:cs typeface="Arial" charset="0"/>
                </a:rPr>
                <a:t>    Planetary ions composition and distribution</a:t>
              </a:r>
            </a:p>
            <a:p>
              <a:pPr>
                <a:tabLst>
                  <a:tab pos="2514600" algn="l"/>
                  <a:tab pos="2867025" algn="l"/>
                  <a:tab pos="5924550" algn="l"/>
                  <a:tab pos="6276975" algn="l"/>
                </a:tabLst>
                <a:defRPr/>
              </a:pPr>
              <a:endParaRPr lang="it-IT" sz="1800" dirty="0">
                <a:solidFill>
                  <a:srgbClr val="00B050"/>
                </a:solidFill>
                <a:latin typeface="Arial" charset="0"/>
                <a:cs typeface="Arial" charset="0"/>
              </a:endParaRPr>
            </a:p>
            <a:p>
              <a:pPr>
                <a:tabLst>
                  <a:tab pos="1797050" algn="l"/>
                  <a:tab pos="2514600" algn="l"/>
                  <a:tab pos="2867025" algn="l"/>
                  <a:tab pos="5924550" algn="l"/>
                  <a:tab pos="6276975" algn="l"/>
                </a:tabLst>
                <a:defRPr/>
              </a:pPr>
              <a:r>
                <a:rPr lang="it-IT" sz="1800" dirty="0">
                  <a:solidFill>
                    <a:srgbClr val="00B050"/>
                  </a:solidFill>
                  <a:latin typeface="Arial" charset="0"/>
                  <a:cs typeface="Arial" charset="0"/>
                </a:rPr>
                <a:t>	MIPA</a:t>
              </a:r>
              <a:r>
                <a:rPr lang="it-IT" sz="1800" b="0" dirty="0">
                  <a:solidFill>
                    <a:srgbClr val="EEECE1"/>
                  </a:solidFill>
                  <a:latin typeface="Arial" charset="0"/>
                  <a:cs typeface="Arial" charset="0"/>
                </a:rPr>
                <a:t>:</a:t>
              </a:r>
              <a:r>
                <a:rPr lang="en-GB" sz="1800" dirty="0">
                  <a:solidFill>
                    <a:srgbClr val="00B050"/>
                  </a:solidFill>
                  <a:latin typeface="Arial" charset="0"/>
                  <a:cs typeface="Arial" charset="0"/>
                </a:rPr>
                <a:t>Miniature Ion Precipitation </a:t>
              </a:r>
              <a:r>
                <a:rPr lang="en-GB" sz="1800" dirty="0" err="1">
                  <a:solidFill>
                    <a:srgbClr val="00B050"/>
                  </a:solidFill>
                  <a:latin typeface="Arial" charset="0"/>
                  <a:cs typeface="Arial" charset="0"/>
                </a:rPr>
                <a:t>Analyzer</a:t>
              </a:r>
              <a:endParaRPr lang="en-GB" sz="1800" dirty="0">
                <a:solidFill>
                  <a:srgbClr val="00B050"/>
                </a:solidFill>
                <a:latin typeface="Arial" charset="0"/>
                <a:cs typeface="Arial" charset="0"/>
              </a:endParaRPr>
            </a:p>
            <a:p>
              <a:pPr>
                <a:tabLst>
                  <a:tab pos="1797050" algn="l"/>
                  <a:tab pos="2514600" algn="l"/>
                  <a:tab pos="2867025" algn="l"/>
                  <a:tab pos="5924550" algn="l"/>
                  <a:tab pos="6276975" algn="l"/>
                </a:tabLst>
                <a:defRPr/>
              </a:pPr>
              <a:r>
                <a:rPr lang="en-GB" sz="1800" b="0" dirty="0">
                  <a:solidFill>
                    <a:prstClr val="white"/>
                  </a:solidFill>
                  <a:latin typeface="Arial" charset="0"/>
                  <a:cs typeface="Arial" charset="0"/>
                </a:rPr>
                <a:t>		    Solar wind ion precipitation</a:t>
              </a:r>
            </a:p>
            <a:p>
              <a:pPr>
                <a:tabLst>
                  <a:tab pos="1797050" algn="l"/>
                  <a:tab pos="2514600" algn="l"/>
                  <a:tab pos="2867025" algn="l"/>
                  <a:tab pos="5924550" algn="l"/>
                  <a:tab pos="6276975" algn="l"/>
                </a:tabLst>
                <a:defRPr/>
              </a:pPr>
              <a:endParaRPr lang="en-GB" sz="800" b="0" dirty="0">
                <a:solidFill>
                  <a:prstClr val="white"/>
                </a:solidFill>
                <a:latin typeface="Arial" charset="0"/>
                <a:cs typeface="Arial" charset="0"/>
              </a:endParaRPr>
            </a:p>
            <a:p>
              <a:pPr>
                <a:tabLst>
                  <a:tab pos="1797050" algn="l"/>
                  <a:tab pos="2514600" algn="l"/>
                  <a:tab pos="2867025" algn="l"/>
                  <a:tab pos="3941763" algn="l"/>
                  <a:tab pos="5924550" algn="l"/>
                  <a:tab pos="6276975" algn="l"/>
                </a:tabLst>
                <a:defRPr/>
              </a:pPr>
              <a:r>
                <a:rPr lang="en-GB" sz="1800" b="0" dirty="0">
                  <a:solidFill>
                    <a:prstClr val="white"/>
                  </a:solidFill>
                  <a:latin typeface="Arial" charset="0"/>
                  <a:cs typeface="Arial" charset="0"/>
                </a:rPr>
                <a:t>			               </a:t>
              </a:r>
              <a:r>
                <a:rPr lang="en-GB" sz="1800" dirty="0">
                  <a:solidFill>
                    <a:srgbClr val="FFFF00"/>
                  </a:solidFill>
                  <a:latin typeface="Arial" charset="0"/>
                  <a:cs typeface="Arial" charset="0"/>
                </a:rPr>
                <a:t>INDUSTRY: OHB-CGS (Milano) &amp; AMDL (Roma)</a:t>
              </a:r>
            </a:p>
          </p:txBody>
        </p:sp>
        <p:pic>
          <p:nvPicPr>
            <p:cNvPr id="50182" name="Picture 13" descr="irfLoggaIRFBlueBg"/>
            <p:cNvPicPr>
              <a:picLocks noChangeAspect="1" noChangeArrowheads="1"/>
            </p:cNvPicPr>
            <p:nvPr/>
          </p:nvPicPr>
          <p:blipFill>
            <a:blip r:embed="rId4">
              <a:lum bright="44000"/>
              <a:extLst>
                <a:ext uri="{28A0092B-C50C-407E-A947-70E740481C1C}">
                  <a14:useLocalDpi xmlns:a14="http://schemas.microsoft.com/office/drawing/2010/main" val="0"/>
                </a:ext>
              </a:extLst>
            </a:blip>
            <a:srcRect/>
            <a:stretch>
              <a:fillRect/>
            </a:stretch>
          </p:blipFill>
          <p:spPr bwMode="auto">
            <a:xfrm>
              <a:off x="1130425" y="5867357"/>
              <a:ext cx="496097" cy="496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3" name="Picture 16" descr="IW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51475" y="5068571"/>
              <a:ext cx="656972" cy="461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4" name="Picture 18" descr="SwRI-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4567" y="4301315"/>
              <a:ext cx="644798" cy="47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5"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39163" y="1040859"/>
              <a:ext cx="578312" cy="46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5751" y="3530938"/>
              <a:ext cx="838875" cy="336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87" name="Picture 19" descr="http://www.cgspace.it/img/cgs_logo.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082" y="1040859"/>
              <a:ext cx="1123402" cy="448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0188" name="Group 21"/>
            <p:cNvGrpSpPr>
              <a:grpSpLocks/>
            </p:cNvGrpSpPr>
            <p:nvPr/>
          </p:nvGrpSpPr>
          <p:grpSpPr bwMode="auto">
            <a:xfrm>
              <a:off x="142766" y="296875"/>
              <a:ext cx="2039021" cy="609600"/>
              <a:chOff x="142766" y="0"/>
              <a:chExt cx="2039021" cy="609600"/>
            </a:xfrm>
          </p:grpSpPr>
          <p:graphicFrame>
            <p:nvGraphicFramePr>
              <p:cNvPr id="50193" name="Object 2"/>
              <p:cNvGraphicFramePr>
                <a:graphicFrameLocks noChangeAspect="1"/>
              </p:cNvGraphicFramePr>
              <p:nvPr/>
            </p:nvGraphicFramePr>
            <p:xfrm>
              <a:off x="142766" y="0"/>
              <a:ext cx="930876" cy="609600"/>
            </p:xfrm>
            <a:graphic>
              <a:graphicData uri="http://schemas.openxmlformats.org/presentationml/2006/ole">
                <mc:AlternateContent xmlns:mc="http://schemas.openxmlformats.org/markup-compatibility/2006">
                  <mc:Choice xmlns:v="urn:schemas-microsoft-com:vml" Requires="v">
                    <p:oleObj spid="_x0000_s1040" name="Documento" r:id="rId11" imgW="1005840" imgH="664464" progId="Word.Document.8">
                      <p:embed/>
                    </p:oleObj>
                  </mc:Choice>
                  <mc:Fallback>
                    <p:oleObj name="Documento" r:id="rId11" imgW="1005840" imgH="664464" progId="Word.Document.8">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2766" y="0"/>
                            <a:ext cx="930876" cy="609600"/>
                          </a:xfrm>
                          <a:prstGeom prst="rect">
                            <a:avLst/>
                          </a:prstGeom>
                          <a:noFill/>
                          <a:ln w="76200" cmpd="tri">
                            <a:solidFill>
                              <a:srgbClr val="0000FF"/>
                            </a:solidFill>
                            <a:miter lim="800000"/>
                            <a:headEnd/>
                            <a:tailEnd/>
                          </a:ln>
                          <a:extLst>
                            <a:ext uri="{909E8E84-426E-40DD-AFC4-6F175D3DCCD1}">
                              <a14:hiddenFill xmlns:a14="http://schemas.microsoft.com/office/drawing/2010/main">
                                <a:gradFill rotWithShape="0">
                                  <a:gsLst>
                                    <a:gs pos="0">
                                      <a:srgbClr val="FFFFCC"/>
                                    </a:gs>
                                    <a:gs pos="100000">
                                      <a:srgbClr val="FFCC99"/>
                                    </a:gs>
                                  </a:gsLst>
                                  <a:lin ang="5400000" scaled="1"/>
                                </a:gradFill>
                              </a14:hiddenFill>
                            </a:ext>
                          </a:extLst>
                        </p:spPr>
                      </p:pic>
                    </p:oleObj>
                  </mc:Fallback>
                </mc:AlternateContent>
              </a:graphicData>
            </a:graphic>
          </p:graphicFrame>
          <p:pic>
            <p:nvPicPr>
              <p:cNvPr id="50194"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70702" y="0"/>
                <a:ext cx="1011085" cy="55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50189" name="Object 10"/>
            <p:cNvPicPr>
              <a:picLocks noChangeArrowheads="1"/>
            </p:cNvPicPr>
            <p:nvPr/>
          </p:nvPicPr>
          <p:blipFill>
            <a:blip r:embed="rId14">
              <a:lum bright="16000"/>
              <a:extLst>
                <a:ext uri="{28A0092B-C50C-407E-A947-70E740481C1C}">
                  <a14:useLocalDpi xmlns:a14="http://schemas.microsoft.com/office/drawing/2010/main" val="0"/>
                </a:ext>
              </a:extLst>
            </a:blip>
            <a:srcRect t="-160" r="-49" b="-192"/>
            <a:stretch>
              <a:fillRect/>
            </a:stretch>
          </p:blipFill>
          <p:spPr bwMode="auto">
            <a:xfrm>
              <a:off x="-24714" y="3274539"/>
              <a:ext cx="860541" cy="814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0" name="Picture 4" descr="Stefano02_A"/>
            <p:cNvPicPr>
              <a:picLocks noChangeAspect="1" noChangeArrowheads="1"/>
            </p:cNvPicPr>
            <p:nvPr/>
          </p:nvPicPr>
          <p:blipFill>
            <a:blip r:embed="rId15">
              <a:lum bright="14000" contrast="22000"/>
              <a:extLst>
                <a:ext uri="{28A0092B-C50C-407E-A947-70E740481C1C}">
                  <a14:useLocalDpi xmlns:a14="http://schemas.microsoft.com/office/drawing/2010/main" val="0"/>
                </a:ext>
              </a:extLst>
            </a:blip>
            <a:srcRect/>
            <a:stretch>
              <a:fillRect/>
            </a:stretch>
          </p:blipFill>
          <p:spPr bwMode="auto">
            <a:xfrm>
              <a:off x="-10505" y="4120070"/>
              <a:ext cx="871046" cy="87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1" name="Bildobjekt 2" descr="C:\Users\Johan Svensson\Documents\Project\IRF\Logos\MIPA\MIPA logo large.jpg"/>
            <p:cNvPicPr>
              <a:picLocks noChangeAspect="1" noChangeArrowheads="1"/>
            </p:cNvPicPr>
            <p:nvPr/>
          </p:nvPicPr>
          <p:blipFill>
            <a:blip r:embed="rId16">
              <a:lum bright="20000"/>
              <a:extLst>
                <a:ext uri="{28A0092B-C50C-407E-A947-70E740481C1C}">
                  <a14:useLocalDpi xmlns:a14="http://schemas.microsoft.com/office/drawing/2010/main" val="0"/>
                </a:ext>
              </a:extLst>
            </a:blip>
            <a:srcRect/>
            <a:stretch>
              <a:fillRect/>
            </a:stretch>
          </p:blipFill>
          <p:spPr bwMode="auto">
            <a:xfrm>
              <a:off x="31530" y="5817315"/>
              <a:ext cx="934786" cy="636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130542" y="403056"/>
              <a:ext cx="1906580" cy="1429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3" name="Rectangle 2"/>
          <p:cNvSpPr>
            <a:spLocks noGrp="1" noChangeArrowheads="1"/>
          </p:cNvSpPr>
          <p:nvPr>
            <p:ph type="title"/>
          </p:nvPr>
        </p:nvSpPr>
        <p:spPr>
          <a:xfrm>
            <a:off x="1627188" y="-100013"/>
            <a:ext cx="6392862" cy="558801"/>
          </a:xfrm>
        </p:spPr>
        <p:txBody>
          <a:bodyPr/>
          <a:lstStyle/>
          <a:p>
            <a:pPr eaLnBrk="1" hangingPunct="1">
              <a:defRPr/>
            </a:pPr>
            <a:r>
              <a:rPr lang="it-IT" altLang="en-US" sz="2400" dirty="0" smtClean="0">
                <a:solidFill>
                  <a:srgbClr val="00B050"/>
                </a:solidFill>
              </a:rPr>
              <a:t>Instrument package on board BepiColombo/MPO</a:t>
            </a:r>
          </a:p>
        </p:txBody>
      </p:sp>
      <p:pic>
        <p:nvPicPr>
          <p:cNvPr id="50180" name="Picture 1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7625" y="4941888"/>
            <a:ext cx="877888" cy="719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291185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NAdeconvolution.avi">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4" cstate="print"/>
          <a:srcRect/>
          <a:stretch>
            <a:fillRect/>
          </a:stretch>
        </p:blipFill>
        <p:spPr bwMode="auto">
          <a:xfrm>
            <a:off x="1357313" y="857250"/>
            <a:ext cx="6643687" cy="5164138"/>
          </a:xfrm>
          <a:prstGeom prst="rect">
            <a:avLst/>
          </a:prstGeom>
          <a:noFill/>
          <a:ln w="9525">
            <a:noFill/>
            <a:miter lim="800000"/>
            <a:headEnd/>
            <a:tailEnd/>
          </a:ln>
        </p:spPr>
      </p:pic>
      <p:sp>
        <p:nvSpPr>
          <p:cNvPr id="40962" name="Text Box 2"/>
          <p:cNvSpPr txBox="1">
            <a:spLocks noChangeArrowheads="1"/>
          </p:cNvSpPr>
          <p:nvPr/>
        </p:nvSpPr>
        <p:spPr bwMode="auto">
          <a:xfrm>
            <a:off x="2286000" y="260350"/>
            <a:ext cx="5068888" cy="646113"/>
          </a:xfrm>
          <a:prstGeom prst="rect">
            <a:avLst/>
          </a:prstGeom>
          <a:noFill/>
          <a:ln w="9525">
            <a:noFill/>
            <a:miter lim="800000"/>
            <a:headEnd/>
            <a:tailEnd/>
          </a:ln>
        </p:spPr>
        <p:txBody>
          <a:bodyPr wrap="none">
            <a:spAutoFit/>
          </a:bodyPr>
          <a:lstStyle/>
          <a:p>
            <a:pPr>
              <a:defRPr/>
            </a:pPr>
            <a:r>
              <a:rPr lang="en-GB" sz="3600" dirty="0">
                <a:solidFill>
                  <a:srgbClr val="000099"/>
                </a:solidFill>
                <a:latin typeface="+mj-lt"/>
                <a:ea typeface="+mj-ea"/>
                <a:cs typeface="+mj-cs"/>
              </a:rPr>
              <a:t>ENA signal </a:t>
            </a:r>
            <a:r>
              <a:rPr lang="en-GB" sz="3600" dirty="0" err="1">
                <a:solidFill>
                  <a:srgbClr val="000099"/>
                </a:solidFill>
                <a:latin typeface="+mj-lt"/>
                <a:ea typeface="+mj-ea"/>
                <a:cs typeface="+mj-cs"/>
              </a:rPr>
              <a:t>deconvolution</a:t>
            </a:r>
            <a:endParaRPr lang="en-GB" sz="3600" dirty="0">
              <a:solidFill>
                <a:srgbClr val="000099"/>
              </a:solidFill>
              <a:latin typeface="+mj-lt"/>
              <a:ea typeface="+mj-ea"/>
              <a:cs typeface="+mj-cs"/>
            </a:endParaRPr>
          </a:p>
        </p:txBody>
      </p:sp>
      <p:sp>
        <p:nvSpPr>
          <p:cNvPr id="40964" name="Rectangle 3"/>
          <p:cNvSpPr>
            <a:spLocks noChangeArrowheads="1"/>
          </p:cNvSpPr>
          <p:nvPr/>
        </p:nvSpPr>
        <p:spPr bwMode="auto">
          <a:xfrm>
            <a:off x="339724" y="5877272"/>
            <a:ext cx="8678863" cy="400050"/>
          </a:xfrm>
          <a:prstGeom prst="rect">
            <a:avLst/>
          </a:prstGeom>
          <a:noFill/>
          <a:ln w="9525">
            <a:noFill/>
            <a:miter lim="800000"/>
            <a:headEnd/>
            <a:tailEnd/>
          </a:ln>
        </p:spPr>
        <p:txBody>
          <a:bodyPr>
            <a:spAutoFit/>
          </a:bodyPr>
          <a:lstStyle/>
          <a:p>
            <a:r>
              <a:rPr lang="fr-FR" sz="2000">
                <a:latin typeface="Times" pitchFamily="18" charset="0"/>
                <a:cs typeface="Times New Roman" pitchFamily="18" charset="0"/>
              </a:rPr>
              <a:t>(</a:t>
            </a:r>
            <a:r>
              <a:rPr lang="fr-FR" sz="2000" i="1">
                <a:latin typeface="Times" pitchFamily="18" charset="0"/>
                <a:cs typeface="Times New Roman" pitchFamily="18" charset="0"/>
              </a:rPr>
              <a:t>fm.: Brandt et al., Yosemite 2002 Magnetospheric Imaging workshop </a:t>
            </a:r>
            <a:r>
              <a:rPr lang="fr-FR" sz="2000">
                <a:latin typeface="Times" pitchFamily="18" charset="0"/>
                <a:cs typeface="Times New Roman" pitchFamily="18" charset="0"/>
              </a:rPr>
              <a:t>)</a:t>
            </a:r>
            <a:endParaRPr lang="en-US" sz="2000">
              <a:latin typeface="Times"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90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23528" y="1772816"/>
            <a:ext cx="8229600" cy="1143000"/>
          </a:xfrm>
        </p:spPr>
        <p:txBody>
          <a:bodyPr/>
          <a:lstStyle/>
          <a:p>
            <a:r>
              <a:rPr lang="en-GB" dirty="0" smtClean="0">
                <a:solidFill>
                  <a:srgbClr val="0A12AE"/>
                </a:solidFill>
              </a:rPr>
              <a:t>ENA detection </a:t>
            </a:r>
            <a:br>
              <a:rPr lang="en-GB" dirty="0" smtClean="0">
                <a:solidFill>
                  <a:srgbClr val="0A12AE"/>
                </a:solidFill>
              </a:rPr>
            </a:br>
            <a:r>
              <a:rPr lang="en-GB" dirty="0" smtClean="0">
                <a:solidFill>
                  <a:srgbClr val="0A12AE"/>
                </a:solidFill>
              </a:rPr>
              <a:t>concept and instruments</a:t>
            </a:r>
            <a:endParaRPr lang="en-GB" dirty="0">
              <a:solidFill>
                <a:srgbClr val="0A12AE"/>
              </a:solidFill>
            </a:endParaRPr>
          </a:p>
        </p:txBody>
      </p:sp>
    </p:spTree>
    <p:extLst>
      <p:ext uri="{BB962C8B-B14F-4D97-AF65-F5344CB8AC3E}">
        <p14:creationId xmlns:p14="http://schemas.microsoft.com/office/powerpoint/2010/main" val="963687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noChangeArrowheads="1"/>
          </p:cNvSpPr>
          <p:nvPr>
            <p:ph type="body" idx="1"/>
          </p:nvPr>
        </p:nvSpPr>
        <p:spPr>
          <a:xfrm>
            <a:off x="107504" y="764704"/>
            <a:ext cx="8786813" cy="1520825"/>
          </a:xfrm>
        </p:spPr>
        <p:txBody>
          <a:bodyPr/>
          <a:lstStyle/>
          <a:p>
            <a:pPr algn="ctr" eaLnBrk="1" hangingPunct="1">
              <a:buFontTx/>
              <a:buNone/>
            </a:pPr>
            <a:r>
              <a:rPr lang="en-US" altLang="en-US" sz="2000" b="1" dirty="0" smtClean="0">
                <a:solidFill>
                  <a:srgbClr val="7030A0"/>
                </a:solidFill>
              </a:rPr>
              <a:t>A commonly used method to identify high-energy neutral atoms in terms of mass, energy and direction is schematically shown in the figure. Basic elements are a carbon foil (start section) and a solid state detector (SSD, stop section)</a:t>
            </a:r>
          </a:p>
          <a:p>
            <a:pPr algn="just" eaLnBrk="1" hangingPunct="1">
              <a:lnSpc>
                <a:spcPct val="30000"/>
              </a:lnSpc>
              <a:buFontTx/>
              <a:buNone/>
            </a:pPr>
            <a:endParaRPr lang="en-US" altLang="en-US" sz="800" b="1" dirty="0" smtClean="0">
              <a:solidFill>
                <a:schemeClr val="accent1"/>
              </a:solidFill>
            </a:endParaRPr>
          </a:p>
          <a:p>
            <a:pPr algn="just" eaLnBrk="1" hangingPunct="1">
              <a:lnSpc>
                <a:spcPct val="0"/>
              </a:lnSpc>
              <a:buFontTx/>
              <a:buNone/>
            </a:pPr>
            <a:endParaRPr lang="en-US" altLang="en-US" sz="800" b="1" dirty="0" smtClean="0">
              <a:solidFill>
                <a:schemeClr val="accent1"/>
              </a:solidFill>
            </a:endParaRPr>
          </a:p>
        </p:txBody>
      </p:sp>
      <p:sp>
        <p:nvSpPr>
          <p:cNvPr id="75779" name="Rectangle 29"/>
          <p:cNvSpPr>
            <a:spLocks noGrp="1" noChangeArrowheads="1"/>
          </p:cNvSpPr>
          <p:nvPr>
            <p:ph type="title"/>
          </p:nvPr>
        </p:nvSpPr>
        <p:spPr>
          <a:xfrm>
            <a:off x="389535" y="116632"/>
            <a:ext cx="8569325" cy="639762"/>
          </a:xfrm>
          <a:noFill/>
        </p:spPr>
        <p:txBody>
          <a:bodyPr/>
          <a:lstStyle/>
          <a:p>
            <a:pPr eaLnBrk="1" hangingPunct="1"/>
            <a:r>
              <a:rPr lang="it-IT" altLang="en-US" sz="3200" dirty="0" smtClean="0">
                <a:solidFill>
                  <a:schemeClr val="tx1"/>
                </a:solidFill>
              </a:rPr>
              <a:t>H-ENA Instrument techniques: </a:t>
            </a:r>
            <a:r>
              <a:rPr lang="en-US" altLang="en-US" sz="3200" dirty="0" smtClean="0">
                <a:solidFill>
                  <a:schemeClr val="tx1"/>
                </a:solidFill>
              </a:rPr>
              <a:t>~ tens </a:t>
            </a:r>
            <a:r>
              <a:rPr lang="en-US" altLang="en-US" sz="3200" dirty="0" err="1" smtClean="0">
                <a:solidFill>
                  <a:schemeClr val="tx1"/>
                </a:solidFill>
              </a:rPr>
              <a:t>keV</a:t>
            </a:r>
            <a:endParaRPr lang="en-US" altLang="en-US" sz="3200" dirty="0" smtClean="0">
              <a:solidFill>
                <a:schemeClr val="tx1"/>
              </a:solidFill>
            </a:endParaRPr>
          </a:p>
        </p:txBody>
      </p:sp>
      <p:sp>
        <p:nvSpPr>
          <p:cNvPr id="75780" name="Text Box 32"/>
          <p:cNvSpPr txBox="1">
            <a:spLocks noChangeArrowheads="1"/>
          </p:cNvSpPr>
          <p:nvPr/>
        </p:nvSpPr>
        <p:spPr bwMode="auto">
          <a:xfrm>
            <a:off x="291905" y="2132856"/>
            <a:ext cx="87645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Clr>
                <a:schemeClr val="hlink"/>
              </a:buClr>
              <a:buFontTx/>
              <a:buNone/>
            </a:pPr>
            <a:r>
              <a:rPr lang="en-US" altLang="en-US" sz="1800" b="1" dirty="0">
                <a:latin typeface="Lucida Console" pitchFamily="49" charset="0"/>
              </a:rPr>
              <a:t>This technique has been used in various H-ENA instruments </a:t>
            </a:r>
          </a:p>
          <a:p>
            <a:pPr algn="ctr" eaLnBrk="1" hangingPunct="1">
              <a:buClr>
                <a:schemeClr val="hlink"/>
              </a:buClr>
              <a:buFontTx/>
              <a:buNone/>
            </a:pPr>
            <a:r>
              <a:rPr lang="en-US" altLang="en-US" sz="1800" b="1" dirty="0">
                <a:latin typeface="Lucida Console" pitchFamily="49" charset="0"/>
              </a:rPr>
              <a:t>(e.g.: IMAGE/HENA; CASSINI/INCA; IBEX Hi, etc.).</a:t>
            </a:r>
          </a:p>
        </p:txBody>
      </p:sp>
      <p:pic>
        <p:nvPicPr>
          <p:cNvPr id="75781"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1691680" y="3140968"/>
            <a:ext cx="5965038" cy="3586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58388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olo 1"/>
          <p:cNvSpPr>
            <a:spLocks noGrp="1"/>
          </p:cNvSpPr>
          <p:nvPr>
            <p:ph type="title"/>
          </p:nvPr>
        </p:nvSpPr>
        <p:spPr>
          <a:xfrm>
            <a:off x="-396552" y="-99392"/>
            <a:ext cx="5112445" cy="850900"/>
          </a:xfrm>
        </p:spPr>
        <p:txBody>
          <a:bodyPr/>
          <a:lstStyle/>
          <a:p>
            <a:r>
              <a:rPr lang="en-US" altLang="en-US" sz="3600" dirty="0" smtClean="0">
                <a:solidFill>
                  <a:srgbClr val="7030A0"/>
                </a:solidFill>
              </a:rPr>
              <a:t>Micro Channel Plate</a:t>
            </a:r>
          </a:p>
        </p:txBody>
      </p:sp>
      <p:pic>
        <p:nvPicPr>
          <p:cNvPr id="40963"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109538" y="1196975"/>
            <a:ext cx="3779837"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CasellaDiTesto 2"/>
          <p:cNvSpPr txBox="1">
            <a:spLocks noChangeArrowheads="1"/>
          </p:cNvSpPr>
          <p:nvPr/>
        </p:nvSpPr>
        <p:spPr bwMode="auto">
          <a:xfrm>
            <a:off x="3995738" y="508000"/>
            <a:ext cx="4968875"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pPr>
            <a:r>
              <a:rPr lang="en-US" altLang="en-US" sz="2000" dirty="0">
                <a:solidFill>
                  <a:srgbClr val="7030A0"/>
                </a:solidFill>
              </a:rPr>
              <a:t>The MCP is formed  by  micro channels that are electron multipliers. The multiplication takes place under the presence of a strong electric field. A particle or photon that enters one of the channels through a small orifice hits the wall of the channel. The impact starts a cascade of electrons that propagates through the channel, which amplifies the original signal by several orders of magnitude depending on both electric field strength and geometry.</a:t>
            </a:r>
          </a:p>
        </p:txBody>
      </p:sp>
      <p:pic>
        <p:nvPicPr>
          <p:cNvPr id="40965" name="Picture 2"/>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91000"/>
                    </a14:imgEffect>
                  </a14:imgLayer>
                </a14:imgProps>
              </a:ext>
              <a:ext uri="{28A0092B-C50C-407E-A947-70E740481C1C}">
                <a14:useLocalDpi xmlns:a14="http://schemas.microsoft.com/office/drawing/2010/main" val="0"/>
              </a:ext>
            </a:extLst>
          </a:blip>
          <a:srcRect/>
          <a:stretch>
            <a:fillRect/>
          </a:stretch>
        </p:blipFill>
        <p:spPr bwMode="auto">
          <a:xfrm>
            <a:off x="73025" y="3784600"/>
            <a:ext cx="3743325"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6" name="CasellaDiTesto 4"/>
          <p:cNvSpPr txBox="1">
            <a:spLocks noChangeArrowheads="1"/>
          </p:cNvSpPr>
          <p:nvPr/>
        </p:nvSpPr>
        <p:spPr bwMode="auto">
          <a:xfrm>
            <a:off x="3898900" y="4586288"/>
            <a:ext cx="5065713" cy="2246769"/>
          </a:xfrm>
          <a:prstGeom prst="rect">
            <a:avLst/>
          </a:prstGeom>
          <a:noFill/>
          <a:ln w="63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000" dirty="0">
                <a:solidFill>
                  <a:srgbClr val="7030A0"/>
                </a:solidFill>
              </a:rPr>
              <a:t>Micro channel plate arrays may be fabricated in a wide variety of formats.</a:t>
            </a:r>
          </a:p>
          <a:p>
            <a:pPr eaLnBrk="1" hangingPunct="1">
              <a:spcBef>
                <a:spcPct val="0"/>
              </a:spcBef>
              <a:buFontTx/>
              <a:buNone/>
            </a:pPr>
            <a:r>
              <a:rPr lang="en-US" altLang="en-US" sz="2000" dirty="0">
                <a:solidFill>
                  <a:srgbClr val="7030A0"/>
                </a:solidFill>
              </a:rPr>
              <a:t>The electrons exit the channels on the opposite side where they are detected by a discrete ensemble of anodes measuring total current with information on position</a:t>
            </a:r>
          </a:p>
        </p:txBody>
      </p:sp>
    </p:spTree>
    <p:extLst>
      <p:ext uri="{BB962C8B-B14F-4D97-AF65-F5344CB8AC3E}">
        <p14:creationId xmlns:p14="http://schemas.microsoft.com/office/powerpoint/2010/main" val="2436637156"/>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a:xfrm>
            <a:off x="2339752" y="116632"/>
            <a:ext cx="4346302" cy="692150"/>
          </a:xfrm>
        </p:spPr>
        <p:txBody>
          <a:bodyPr/>
          <a:lstStyle/>
          <a:p>
            <a:r>
              <a:rPr lang="it-IT" altLang="en-US" sz="3200" b="1" dirty="0" smtClean="0">
                <a:solidFill>
                  <a:srgbClr val="7030A0"/>
                </a:solidFill>
              </a:rPr>
              <a:t>Chevron MCP</a:t>
            </a:r>
            <a:endParaRPr lang="en-US" altLang="en-US" sz="3200" dirty="0" smtClean="0">
              <a:solidFill>
                <a:srgbClr val="7030A0"/>
              </a:solidFill>
            </a:endParaRPr>
          </a:p>
        </p:txBody>
      </p:sp>
      <p:pic>
        <p:nvPicPr>
          <p:cNvPr id="41987" name="Picture 2" descr="Mcp_schematic"/>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87000"/>
                    </a14:imgEffect>
                  </a14:imgLayer>
                </a14:imgProps>
              </a:ext>
              <a:ext uri="{28A0092B-C50C-407E-A947-70E740481C1C}">
                <a14:useLocalDpi xmlns:a14="http://schemas.microsoft.com/office/drawing/2010/main" val="0"/>
              </a:ext>
            </a:extLst>
          </a:blip>
          <a:srcRect/>
          <a:stretch>
            <a:fillRect/>
          </a:stretch>
        </p:blipFill>
        <p:spPr bwMode="auto">
          <a:xfrm>
            <a:off x="134938" y="1196975"/>
            <a:ext cx="2917825" cy="226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4"/>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97000"/>
                    </a14:imgEffect>
                  </a14:imgLayer>
                </a14:imgProps>
              </a:ext>
              <a:ext uri="{28A0092B-C50C-407E-A947-70E740481C1C}">
                <a14:useLocalDpi xmlns:a14="http://schemas.microsoft.com/office/drawing/2010/main" val="0"/>
              </a:ext>
            </a:extLst>
          </a:blip>
          <a:srcRect/>
          <a:stretch>
            <a:fillRect/>
          </a:stretch>
        </p:blipFill>
        <p:spPr bwMode="auto">
          <a:xfrm>
            <a:off x="250825" y="3586163"/>
            <a:ext cx="2801938"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2" descr="shutter +pine hole 1mm"/>
          <p:cNvPicPr>
            <a:picLocks noChangeAspect="1" noChangeArrowheads="1"/>
          </p:cNvPicPr>
          <p:nvPr/>
        </p:nvPicPr>
        <p:blipFill>
          <a:blip r:embed="rId7">
            <a:extLst>
              <a:ext uri="{28A0092B-C50C-407E-A947-70E740481C1C}">
                <a14:useLocalDpi xmlns:a14="http://schemas.microsoft.com/office/drawing/2010/main" val="0"/>
              </a:ext>
            </a:extLst>
          </a:blip>
          <a:srcRect l="504" t="3490" r="504" b="1343"/>
          <a:stretch>
            <a:fillRect/>
          </a:stretch>
        </p:blipFill>
        <p:spPr bwMode="auto">
          <a:xfrm>
            <a:off x="4019698" y="3932957"/>
            <a:ext cx="3576638"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0" name="Ovale 5"/>
          <p:cNvSpPr>
            <a:spLocks noChangeArrowheads="1"/>
          </p:cNvSpPr>
          <p:nvPr/>
        </p:nvSpPr>
        <p:spPr bwMode="auto">
          <a:xfrm>
            <a:off x="4787900" y="4076700"/>
            <a:ext cx="1296988" cy="91281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endParaRPr lang="en-US" altLang="en-US" sz="2400">
              <a:solidFill>
                <a:schemeClr val="bg1"/>
              </a:solidFill>
            </a:endParaRPr>
          </a:p>
        </p:txBody>
      </p:sp>
      <p:sp>
        <p:nvSpPr>
          <p:cNvPr id="41991" name="CasellaDiTesto 6"/>
          <p:cNvSpPr txBox="1">
            <a:spLocks noChangeArrowheads="1"/>
          </p:cNvSpPr>
          <p:nvPr/>
        </p:nvSpPr>
        <p:spPr bwMode="auto">
          <a:xfrm>
            <a:off x="3419475" y="966788"/>
            <a:ext cx="5545138"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200" dirty="0">
                <a:solidFill>
                  <a:srgbClr val="7030A0"/>
                </a:solidFill>
              </a:rPr>
              <a:t>In a chevron MCP the electrons that exit the first plate start the cascade in the next plate. The advantage of the chevron MCP over the straight channel MCP is significantly more gain at a given voltage. A single input event will generate a pulse of 10^7 or more electrons at the output</a:t>
            </a:r>
          </a:p>
        </p:txBody>
      </p:sp>
    </p:spTree>
    <p:extLst>
      <p:ext uri="{BB962C8B-B14F-4D97-AF65-F5344CB8AC3E}">
        <p14:creationId xmlns:p14="http://schemas.microsoft.com/office/powerpoint/2010/main" val="1656218432"/>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4"/>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1720850" y="571500"/>
            <a:ext cx="7423150" cy="493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p:cNvSpPr>
            <a:spLocks noChangeArrowheads="1"/>
          </p:cNvSpPr>
          <p:nvPr/>
        </p:nvSpPr>
        <p:spPr bwMode="auto">
          <a:xfrm>
            <a:off x="323528" y="0"/>
            <a:ext cx="6927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b="1" dirty="0">
                <a:solidFill>
                  <a:srgbClr val="7030A0"/>
                </a:solidFill>
                <a:latin typeface="Times New Roman" pitchFamily="18" charset="0"/>
              </a:rPr>
              <a:t>SAMPLE INSTRUMENT: IMAGE  HENA </a:t>
            </a:r>
            <a:endParaRPr lang="en-GB" altLang="en-US" sz="2800" b="1" dirty="0">
              <a:solidFill>
                <a:srgbClr val="7030A0"/>
              </a:solidFill>
              <a:latin typeface="Times New Roman" pitchFamily="18" charset="0"/>
            </a:endParaRPr>
          </a:p>
        </p:txBody>
      </p:sp>
      <p:pic>
        <p:nvPicPr>
          <p:cNvPr id="76804" name="Picture 4" descr="image_orbit"/>
          <p:cNvPicPr>
            <a:picLocks noChangeAspect="1" noChangeArrowheads="1"/>
          </p:cNvPicPr>
          <p:nvPr/>
        </p:nvPicPr>
        <p:blipFill>
          <a:blip r:embed="rId5">
            <a:lum bright="-16000"/>
            <a:extLst>
              <a:ext uri="{28A0092B-C50C-407E-A947-70E740481C1C}">
                <a14:useLocalDpi xmlns:a14="http://schemas.microsoft.com/office/drawing/2010/main" val="0"/>
              </a:ext>
            </a:extLst>
          </a:blip>
          <a:srcRect/>
          <a:stretch>
            <a:fillRect/>
          </a:stretch>
        </p:blipFill>
        <p:spPr bwMode="auto">
          <a:xfrm>
            <a:off x="85725" y="4500563"/>
            <a:ext cx="30575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351528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ChangeArrowheads="1"/>
          </p:cNvSpPr>
          <p:nvPr/>
        </p:nvSpPr>
        <p:spPr bwMode="auto">
          <a:xfrm>
            <a:off x="463628" y="44624"/>
            <a:ext cx="80688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b="1" dirty="0">
                <a:solidFill>
                  <a:srgbClr val="7030A0"/>
                </a:solidFill>
                <a:latin typeface="Times New Roman" pitchFamily="18" charset="0"/>
              </a:rPr>
              <a:t>SAMPLE INSTRUMENT: </a:t>
            </a:r>
            <a:r>
              <a:rPr lang="en-US" altLang="en-US" sz="2800" b="1" dirty="0" smtClean="0">
                <a:solidFill>
                  <a:srgbClr val="7030A0"/>
                </a:solidFill>
                <a:latin typeface="Times New Roman" pitchFamily="18" charset="0"/>
              </a:rPr>
              <a:t>ENAMISS PROPOSAL</a:t>
            </a:r>
            <a:endParaRPr lang="en-GB" altLang="en-US" sz="2800" b="1" dirty="0">
              <a:solidFill>
                <a:srgbClr val="7030A0"/>
              </a:solidFill>
              <a:latin typeface="Times New Roman" pitchFamily="18" charset="0"/>
            </a:endParaRPr>
          </a:p>
        </p:txBody>
      </p:sp>
      <p:pic>
        <p:nvPicPr>
          <p:cNvPr id="97282"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7000"/>
                    </a14:imgEffect>
                  </a14:imgLayer>
                </a14:imgProps>
              </a:ext>
              <a:ext uri="{28A0092B-C50C-407E-A947-70E740481C1C}">
                <a14:useLocalDpi xmlns:a14="http://schemas.microsoft.com/office/drawing/2010/main" val="0"/>
              </a:ext>
            </a:extLst>
          </a:blip>
          <a:srcRect/>
          <a:stretch>
            <a:fillRect/>
          </a:stretch>
        </p:blipFill>
        <p:spPr bwMode="auto">
          <a:xfrm>
            <a:off x="128588" y="476672"/>
            <a:ext cx="8886825"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tangolo 1"/>
          <p:cNvSpPr/>
          <p:nvPr/>
        </p:nvSpPr>
        <p:spPr>
          <a:xfrm>
            <a:off x="72008" y="4653136"/>
            <a:ext cx="8964488" cy="1938992"/>
          </a:xfrm>
          <a:prstGeom prst="rect">
            <a:avLst/>
          </a:prstGeom>
        </p:spPr>
        <p:txBody>
          <a:bodyPr wrap="square">
            <a:spAutoFit/>
          </a:bodyPr>
          <a:lstStyle/>
          <a:p>
            <a:r>
              <a:rPr lang="en-GB" sz="2000" b="1" dirty="0">
                <a:solidFill>
                  <a:srgbClr val="7030A0"/>
                </a:solidFill>
              </a:rPr>
              <a:t>The solid-state detector (SSD) provides a STOP event characterized in energy and 1D position, and it is made of thin dead-layer Silicon Avalanche Photodiodes (Si-APDs), which provide high-resolution and reliable detection efficiency with low mass and power even at room temperature (Ogasawara et al, 2012). The APDs </a:t>
            </a:r>
            <a:r>
              <a:rPr lang="en-GB" sz="2000" b="1" dirty="0" smtClean="0">
                <a:solidFill>
                  <a:srgbClr val="7030A0"/>
                </a:solidFill>
              </a:rPr>
              <a:t>provide a </a:t>
            </a:r>
            <a:r>
              <a:rPr lang="en-GB" sz="2000" b="1" dirty="0">
                <a:solidFill>
                  <a:srgbClr val="7030A0"/>
                </a:solidFill>
              </a:rPr>
              <a:t>proportional signal which allows to determine the energy of incident particles by </a:t>
            </a:r>
            <a:r>
              <a:rPr lang="en-GB" sz="2000" b="1" dirty="0" err="1">
                <a:solidFill>
                  <a:srgbClr val="7030A0"/>
                </a:solidFill>
              </a:rPr>
              <a:t>analyzing</a:t>
            </a:r>
            <a:r>
              <a:rPr lang="en-GB" sz="2000" b="1" dirty="0">
                <a:solidFill>
                  <a:srgbClr val="7030A0"/>
                </a:solidFill>
              </a:rPr>
              <a:t> the charge pulse amplitude from the detector.</a:t>
            </a:r>
            <a:endParaRPr lang="it-IT" sz="2000" b="1" dirty="0">
              <a:solidFill>
                <a:srgbClr val="7030A0"/>
              </a:solidFill>
            </a:endParaRPr>
          </a:p>
        </p:txBody>
      </p:sp>
    </p:spTree>
    <p:extLst>
      <p:ext uri="{BB962C8B-B14F-4D97-AF65-F5344CB8AC3E}">
        <p14:creationId xmlns:p14="http://schemas.microsoft.com/office/powerpoint/2010/main" val="53030674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23528" y="1772816"/>
            <a:ext cx="8229600" cy="1143000"/>
          </a:xfrm>
        </p:spPr>
        <p:txBody>
          <a:bodyPr/>
          <a:lstStyle/>
          <a:p>
            <a:r>
              <a:rPr lang="en-GB" dirty="0" smtClean="0">
                <a:solidFill>
                  <a:srgbClr val="0A12AE"/>
                </a:solidFill>
              </a:rPr>
              <a:t>ENA detectors </a:t>
            </a:r>
            <a:br>
              <a:rPr lang="en-GB" dirty="0" smtClean="0">
                <a:solidFill>
                  <a:srgbClr val="0A12AE"/>
                </a:solidFill>
              </a:rPr>
            </a:br>
            <a:r>
              <a:rPr lang="en-GB" dirty="0" smtClean="0">
                <a:solidFill>
                  <a:srgbClr val="0A12AE"/>
                </a:solidFill>
              </a:rPr>
              <a:t>performances to improve</a:t>
            </a:r>
            <a:endParaRPr lang="en-GB" dirty="0">
              <a:solidFill>
                <a:srgbClr val="0A12AE"/>
              </a:solidFill>
            </a:endParaRPr>
          </a:p>
        </p:txBody>
      </p:sp>
    </p:spTree>
    <p:extLst>
      <p:ext uri="{BB962C8B-B14F-4D97-AF65-F5344CB8AC3E}">
        <p14:creationId xmlns:p14="http://schemas.microsoft.com/office/powerpoint/2010/main" val="605664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lum bright="-8000" contrast="26000"/>
          </a:blip>
          <a:stretch>
            <a:fillRect/>
          </a:stretch>
        </p:blipFill>
        <p:spPr>
          <a:xfrm>
            <a:off x="683568" y="1340768"/>
            <a:ext cx="7925583" cy="4141564"/>
          </a:xfrm>
          <a:prstGeom prst="rect">
            <a:avLst/>
          </a:prstGeom>
        </p:spPr>
      </p:pic>
      <p:sp>
        <p:nvSpPr>
          <p:cNvPr id="6" name="Oval 5"/>
          <p:cNvSpPr/>
          <p:nvPr/>
        </p:nvSpPr>
        <p:spPr bwMode="auto">
          <a:xfrm>
            <a:off x="3419872" y="4653136"/>
            <a:ext cx="4680520" cy="829196"/>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4000" b="0" i="0" u="none" strike="noStrike" cap="none" normalizeH="0" baseline="0" smtClean="0">
              <a:ln>
                <a:noFill/>
              </a:ln>
              <a:solidFill>
                <a:schemeClr val="accent2"/>
              </a:solidFill>
              <a:effectLst>
                <a:outerShdw blurRad="38100" dist="38100" dir="2700000" algn="tl">
                  <a:srgbClr val="000000">
                    <a:alpha val="43137"/>
                  </a:srgbClr>
                </a:outerShdw>
              </a:effectLst>
              <a:latin typeface="Tahoma" pitchFamily="34" charset="0"/>
            </a:endParaRPr>
          </a:p>
        </p:txBody>
      </p:sp>
      <p:sp>
        <p:nvSpPr>
          <p:cNvPr id="7" name="Oval 6"/>
          <p:cNvSpPr/>
          <p:nvPr/>
        </p:nvSpPr>
        <p:spPr bwMode="auto">
          <a:xfrm>
            <a:off x="3371958" y="4581128"/>
            <a:ext cx="4680520" cy="720080"/>
          </a:xfrm>
          <a:prstGeom prst="ellipse">
            <a:avLst/>
          </a:prstGeom>
          <a:noFill/>
          <a:ln w="28575">
            <a:solidFill>
              <a:srgbClr val="C00000"/>
            </a:solidFill>
            <a:prstDash val="dash"/>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4000" b="0" i="0" u="none" strike="noStrike" cap="none" normalizeH="0" baseline="0" smtClean="0">
              <a:ln>
                <a:noFill/>
              </a:ln>
              <a:solidFill>
                <a:schemeClr val="accent2"/>
              </a:solidFill>
              <a:effectLst>
                <a:outerShdw blurRad="38100" dist="38100" dir="2700000" algn="tl">
                  <a:srgbClr val="000000">
                    <a:alpha val="43137"/>
                  </a:srgbClr>
                </a:outerShdw>
              </a:effectLst>
              <a:latin typeface="Tahoma" pitchFamily="34" charset="0"/>
            </a:endParaRPr>
          </a:p>
        </p:txBody>
      </p:sp>
    </p:spTree>
    <p:extLst>
      <p:ext uri="{BB962C8B-B14F-4D97-AF65-F5344CB8AC3E}">
        <p14:creationId xmlns:p14="http://schemas.microsoft.com/office/powerpoint/2010/main" val="17842365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1979712" y="260648"/>
            <a:ext cx="4824536" cy="636588"/>
          </a:xfrm>
        </p:spPr>
        <p:txBody>
          <a:bodyPr/>
          <a:lstStyle/>
          <a:p>
            <a:r>
              <a:rPr lang="en-GB" sz="3600" dirty="0" smtClean="0">
                <a:solidFill>
                  <a:srgbClr val="0A12AE"/>
                </a:solidFill>
              </a:rPr>
              <a:t>Angular Resolution</a:t>
            </a:r>
            <a:endParaRPr lang="en-GB" sz="3600" dirty="0">
              <a:solidFill>
                <a:srgbClr val="0A12AE"/>
              </a:solidFill>
            </a:endParaRPr>
          </a:p>
        </p:txBody>
      </p:sp>
      <p:sp>
        <p:nvSpPr>
          <p:cNvPr id="6" name="Rectangle 5"/>
          <p:cNvSpPr/>
          <p:nvPr/>
        </p:nvSpPr>
        <p:spPr>
          <a:xfrm>
            <a:off x="251520" y="1124744"/>
            <a:ext cx="8640960" cy="4524315"/>
          </a:xfrm>
          <a:prstGeom prst="rect">
            <a:avLst/>
          </a:prstGeom>
        </p:spPr>
        <p:txBody>
          <a:bodyPr wrap="square">
            <a:spAutoFit/>
          </a:bodyPr>
          <a:lstStyle/>
          <a:p>
            <a:pPr algn="just"/>
            <a:r>
              <a:rPr lang="en-GB" b="0" dirty="0" smtClean="0"/>
              <a:t>For </a:t>
            </a:r>
            <a:r>
              <a:rPr lang="en-GB" b="0" dirty="0"/>
              <a:t>energies between 10-100s </a:t>
            </a:r>
            <a:r>
              <a:rPr lang="en-GB" b="0" dirty="0" err="1" smtClean="0"/>
              <a:t>keV</a:t>
            </a:r>
            <a:r>
              <a:rPr lang="en-GB" b="0" dirty="0" smtClean="0"/>
              <a:t> the </a:t>
            </a:r>
            <a:r>
              <a:rPr lang="en-GB" b="0" dirty="0"/>
              <a:t>angular resolution of the ENA imaging achieved with the present technology is about </a:t>
            </a:r>
            <a:r>
              <a:rPr lang="en-GB" b="0" dirty="0" smtClean="0"/>
              <a:t>4°-</a:t>
            </a:r>
            <a:r>
              <a:rPr lang="en-GB" b="0" dirty="0"/>
              <a:t>15° </a:t>
            </a:r>
            <a:r>
              <a:rPr lang="en-GB" b="0" dirty="0" smtClean="0"/>
              <a:t>degrees.</a:t>
            </a:r>
          </a:p>
          <a:p>
            <a:pPr algn="just"/>
            <a:endParaRPr lang="en-GB" b="0" dirty="0" smtClean="0"/>
          </a:p>
          <a:p>
            <a:pPr algn="just"/>
            <a:r>
              <a:rPr lang="en-GB" b="0" dirty="0" smtClean="0"/>
              <a:t>For sub </a:t>
            </a:r>
            <a:r>
              <a:rPr lang="en-GB" b="0" dirty="0" err="1"/>
              <a:t>keV</a:t>
            </a:r>
            <a:r>
              <a:rPr lang="en-GB" b="0" dirty="0"/>
              <a:t>- </a:t>
            </a:r>
            <a:r>
              <a:rPr lang="en-GB" b="0" dirty="0" err="1"/>
              <a:t>keV</a:t>
            </a:r>
            <a:r>
              <a:rPr lang="en-GB" b="0" dirty="0"/>
              <a:t> </a:t>
            </a:r>
            <a:r>
              <a:rPr lang="en-GB" b="0" dirty="0" smtClean="0"/>
              <a:t>ENA, </a:t>
            </a:r>
            <a:r>
              <a:rPr lang="en-GB" b="0" dirty="0"/>
              <a:t>T</a:t>
            </a:r>
            <a:r>
              <a:rPr lang="en-GB" b="0" dirty="0" smtClean="0"/>
              <a:t>he </a:t>
            </a:r>
            <a:r>
              <a:rPr lang="en-GB" b="0" dirty="0" err="1"/>
              <a:t>Chandrayaan</a:t>
            </a:r>
            <a:r>
              <a:rPr lang="en-GB" b="0" dirty="0"/>
              <a:t>-one/CENA sensor </a:t>
            </a:r>
            <a:r>
              <a:rPr lang="en-GB" b="0" dirty="0" smtClean="0"/>
              <a:t>has </a:t>
            </a:r>
            <a:r>
              <a:rPr lang="en-GB" b="0" dirty="0"/>
              <a:t>angular resolution of 25°. </a:t>
            </a:r>
            <a:r>
              <a:rPr lang="en-GB" b="0" dirty="0" smtClean="0"/>
              <a:t>IBEX sensor has a resolution of about 7°, while the </a:t>
            </a:r>
            <a:r>
              <a:rPr lang="en-GB" b="0" dirty="0"/>
              <a:t>angular resolution obtained by the ELENA sensor for the </a:t>
            </a:r>
            <a:r>
              <a:rPr lang="en-GB" b="0" dirty="0" err="1"/>
              <a:t>BepiColombo</a:t>
            </a:r>
            <a:r>
              <a:rPr lang="en-GB" b="0" dirty="0"/>
              <a:t> mission devoted to sub </a:t>
            </a:r>
            <a:r>
              <a:rPr lang="en-GB" b="0" dirty="0" err="1"/>
              <a:t>keV</a:t>
            </a:r>
            <a:r>
              <a:rPr lang="en-GB" b="0" dirty="0"/>
              <a:t>- </a:t>
            </a:r>
            <a:r>
              <a:rPr lang="en-GB" b="0" dirty="0" err="1"/>
              <a:t>keV</a:t>
            </a:r>
            <a:r>
              <a:rPr lang="en-GB" b="0" dirty="0"/>
              <a:t> ENA is about 5</a:t>
            </a:r>
            <a:r>
              <a:rPr lang="en-GB" b="0" dirty="0" smtClean="0"/>
              <a:t>°.</a:t>
            </a:r>
          </a:p>
          <a:p>
            <a:pPr algn="just"/>
            <a:endParaRPr lang="it-IT" b="0" dirty="0"/>
          </a:p>
          <a:p>
            <a:pPr algn="just"/>
            <a:r>
              <a:rPr lang="en-GB" dirty="0" smtClean="0"/>
              <a:t>The </a:t>
            </a:r>
            <a:r>
              <a:rPr lang="en-GB" dirty="0"/>
              <a:t>possibility to </a:t>
            </a:r>
            <a:r>
              <a:rPr lang="en-GB" dirty="0" smtClean="0"/>
              <a:t>obtain angular resolution better </a:t>
            </a:r>
            <a:r>
              <a:rPr lang="en-GB" dirty="0"/>
              <a:t>than 5° </a:t>
            </a:r>
            <a:r>
              <a:rPr lang="en-GB" dirty="0" smtClean="0"/>
              <a:t>would </a:t>
            </a:r>
            <a:r>
              <a:rPr lang="en-GB" dirty="0"/>
              <a:t>open new potentialities of ENA investigation at any energy range. </a:t>
            </a:r>
            <a:endParaRPr lang="en-GB" b="0" dirty="0"/>
          </a:p>
        </p:txBody>
      </p:sp>
    </p:spTree>
    <p:extLst>
      <p:ext uri="{BB962C8B-B14F-4D97-AF65-F5344CB8AC3E}">
        <p14:creationId xmlns:p14="http://schemas.microsoft.com/office/powerpoint/2010/main" val="944865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92125" y="-23813"/>
            <a:ext cx="8229600" cy="885826"/>
          </a:xfrm>
        </p:spPr>
        <p:txBody>
          <a:bodyPr/>
          <a:lstStyle/>
          <a:p>
            <a:pPr eaLnBrk="1" hangingPunct="1"/>
            <a:r>
              <a:rPr lang="it-IT" altLang="en-US" sz="2800" dirty="0" smtClean="0">
                <a:solidFill>
                  <a:schemeClr val="tx1"/>
                </a:solidFill>
              </a:rPr>
              <a:t>Instrument package on board BepiColombo/MPO</a:t>
            </a:r>
            <a:br>
              <a:rPr lang="it-IT" altLang="en-US" sz="2800" dirty="0" smtClean="0">
                <a:solidFill>
                  <a:schemeClr val="tx1"/>
                </a:solidFill>
              </a:rPr>
            </a:br>
            <a:r>
              <a:rPr lang="it-IT" altLang="en-US" sz="2800" dirty="0" smtClean="0">
                <a:solidFill>
                  <a:schemeClr val="tx1"/>
                </a:solidFill>
              </a:rPr>
              <a:t>SERENA</a:t>
            </a:r>
          </a:p>
        </p:txBody>
      </p:sp>
      <p:pic>
        <p:nvPicPr>
          <p:cNvPr id="5325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836613"/>
            <a:ext cx="3384550" cy="253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252"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862013"/>
            <a:ext cx="3349625" cy="2513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253"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3770313"/>
            <a:ext cx="3384550" cy="253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254"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8263" y="3770313"/>
            <a:ext cx="3522662" cy="2643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255" name="Object 10"/>
          <p:cNvPicPr>
            <a:picLocks noChangeArrowheads="1"/>
          </p:cNvPicPr>
          <p:nvPr/>
        </p:nvPicPr>
        <p:blipFill>
          <a:blip r:embed="rId7">
            <a:lum bright="16000"/>
            <a:extLst>
              <a:ext uri="{28A0092B-C50C-407E-A947-70E740481C1C}">
                <a14:useLocalDpi xmlns:a14="http://schemas.microsoft.com/office/drawing/2010/main" val="0"/>
              </a:ext>
            </a:extLst>
          </a:blip>
          <a:srcRect t="-160" r="-49" b="-192"/>
          <a:stretch>
            <a:fillRect/>
          </a:stretch>
        </p:blipFill>
        <p:spPr bwMode="auto">
          <a:xfrm>
            <a:off x="2847975" y="2578100"/>
            <a:ext cx="8604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Picture 4" descr="Stefano02_A"/>
          <p:cNvPicPr>
            <a:picLocks noChangeAspect="1" noChangeArrowheads="1"/>
          </p:cNvPicPr>
          <p:nvPr/>
        </p:nvPicPr>
        <p:blipFill>
          <a:blip r:embed="rId8">
            <a:lum bright="14000" contrast="22000"/>
            <a:extLst>
              <a:ext uri="{28A0092B-C50C-407E-A947-70E740481C1C}">
                <a14:useLocalDpi xmlns:a14="http://schemas.microsoft.com/office/drawing/2010/main" val="0"/>
              </a:ext>
            </a:extLst>
          </a:blip>
          <a:srcRect/>
          <a:stretch>
            <a:fillRect/>
          </a:stretch>
        </p:blipFill>
        <p:spPr bwMode="auto">
          <a:xfrm>
            <a:off x="7667625" y="2568575"/>
            <a:ext cx="80645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7" name="Bildobjekt 2" descr="C:\Users\Johan Svensson\Documents\Project\IRF\Logos\MIPA\MIPA logo large.jpg"/>
          <p:cNvPicPr>
            <a:picLocks noChangeAspect="1" noChangeArrowheads="1"/>
          </p:cNvPicPr>
          <p:nvPr/>
        </p:nvPicPr>
        <p:blipFill>
          <a:blip r:embed="rId9">
            <a:lum bright="20000"/>
            <a:extLst>
              <a:ext uri="{28A0092B-C50C-407E-A947-70E740481C1C}">
                <a14:useLocalDpi xmlns:a14="http://schemas.microsoft.com/office/drawing/2010/main" val="0"/>
              </a:ext>
            </a:extLst>
          </a:blip>
          <a:srcRect/>
          <a:stretch>
            <a:fillRect/>
          </a:stretch>
        </p:blipFill>
        <p:spPr bwMode="auto">
          <a:xfrm>
            <a:off x="7735888" y="5776913"/>
            <a:ext cx="935037"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8"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7675" y="5656263"/>
            <a:ext cx="720725" cy="588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Footer Placeholder 1"/>
          <p:cNvSpPr txBox="1">
            <a:spLocks/>
          </p:cNvSpPr>
          <p:nvPr/>
        </p:nvSpPr>
        <p:spPr bwMode="auto">
          <a:xfrm>
            <a:off x="4606925" y="6597352"/>
            <a:ext cx="45370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b="0" dirty="0">
                <a:solidFill>
                  <a:srgbClr val="FFFF00"/>
                </a:solidFill>
              </a:rPr>
              <a:t>S. Orsini - Master Scienza e Tecnologia Spaziale, </a:t>
            </a:r>
            <a:r>
              <a:rPr lang="it-IT" altLang="en-US" sz="1400" b="0" dirty="0" smtClean="0">
                <a:solidFill>
                  <a:srgbClr val="FFFF00"/>
                </a:solidFill>
              </a:rPr>
              <a:t>2016</a:t>
            </a:r>
            <a:endParaRPr lang="it-IT" altLang="en-US" sz="1400" b="0" dirty="0">
              <a:solidFill>
                <a:srgbClr val="FFFF00"/>
              </a:solidFill>
            </a:endParaRPr>
          </a:p>
        </p:txBody>
      </p:sp>
    </p:spTree>
    <p:extLst>
      <p:ext uri="{BB962C8B-B14F-4D97-AF65-F5344CB8AC3E}">
        <p14:creationId xmlns:p14="http://schemas.microsoft.com/office/powerpoint/2010/main" val="63778332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2199184" y="51554"/>
            <a:ext cx="4896544" cy="636588"/>
          </a:xfrm>
        </p:spPr>
        <p:txBody>
          <a:bodyPr/>
          <a:lstStyle/>
          <a:p>
            <a:r>
              <a:rPr lang="en-GB" sz="3600" dirty="0" smtClean="0">
                <a:solidFill>
                  <a:srgbClr val="0A12AE"/>
                </a:solidFill>
              </a:rPr>
              <a:t>Field of View</a:t>
            </a:r>
            <a:endParaRPr lang="en-GB" sz="3600" dirty="0">
              <a:solidFill>
                <a:srgbClr val="0A12AE"/>
              </a:solidFill>
            </a:endParaRPr>
          </a:p>
        </p:txBody>
      </p:sp>
      <p:sp>
        <p:nvSpPr>
          <p:cNvPr id="6" name="Rectangle 5"/>
          <p:cNvSpPr/>
          <p:nvPr/>
        </p:nvSpPr>
        <p:spPr>
          <a:xfrm>
            <a:off x="474440" y="692696"/>
            <a:ext cx="8346032" cy="6001643"/>
          </a:xfrm>
          <a:prstGeom prst="rect">
            <a:avLst/>
          </a:prstGeom>
        </p:spPr>
        <p:txBody>
          <a:bodyPr wrap="square">
            <a:spAutoFit/>
          </a:bodyPr>
          <a:lstStyle/>
          <a:p>
            <a:r>
              <a:rPr lang="en-GB" b="0" dirty="0" smtClean="0"/>
              <a:t>A particle </a:t>
            </a:r>
            <a:r>
              <a:rPr lang="en-GB" b="0" dirty="0"/>
              <a:t>2D </a:t>
            </a:r>
            <a:r>
              <a:rPr lang="en-GB" b="0" dirty="0" smtClean="0"/>
              <a:t>imager can </a:t>
            </a:r>
            <a:r>
              <a:rPr lang="en-GB" b="0" dirty="0"/>
              <a:t>be obtained with </a:t>
            </a:r>
            <a:r>
              <a:rPr lang="en-GB" b="0" dirty="0" smtClean="0"/>
              <a:t>various strategies. </a:t>
            </a:r>
          </a:p>
          <a:p>
            <a:endParaRPr lang="en-GB" b="0" dirty="0" smtClean="0"/>
          </a:p>
          <a:p>
            <a:r>
              <a:rPr lang="en-GB" b="0" dirty="0" smtClean="0"/>
              <a:t>Generally</a:t>
            </a:r>
            <a:r>
              <a:rPr lang="en-GB" b="0" dirty="0"/>
              <a:t>, when a wide </a:t>
            </a:r>
            <a:r>
              <a:rPr lang="en-GB" b="0" dirty="0" err="1"/>
              <a:t>FoV</a:t>
            </a:r>
            <a:r>
              <a:rPr lang="en-GB" b="0" dirty="0"/>
              <a:t> is required, as in the </a:t>
            </a:r>
            <a:r>
              <a:rPr lang="en-GB" b="0" dirty="0" err="1"/>
              <a:t>magnetospheric</a:t>
            </a:r>
            <a:r>
              <a:rPr lang="en-GB" b="0" dirty="0"/>
              <a:t> imaging, a spinning spacecraft is the optimal solution, so that the </a:t>
            </a:r>
            <a:r>
              <a:rPr lang="en-GB" b="0" dirty="0" err="1"/>
              <a:t>FoV</a:t>
            </a:r>
            <a:r>
              <a:rPr lang="en-GB" b="0" dirty="0"/>
              <a:t> can be constituted by an array of sectors (about 160° x </a:t>
            </a:r>
            <a:r>
              <a:rPr lang="en-GB" b="0" dirty="0">
                <a:sym typeface="Symbol" panose="05050102010706020507" pitchFamily="18" charset="2"/>
              </a:rPr>
              <a:t></a:t>
            </a:r>
            <a:r>
              <a:rPr lang="en-GB" b="0" dirty="0"/>
              <a:t>) </a:t>
            </a:r>
            <a:r>
              <a:rPr lang="en-GB" b="0" dirty="0" smtClean="0"/>
              <a:t>since </a:t>
            </a:r>
            <a:r>
              <a:rPr lang="en-GB" b="0" dirty="0"/>
              <a:t>the second dimension is obtained by </a:t>
            </a:r>
            <a:r>
              <a:rPr lang="en-GB" b="0" dirty="0" smtClean="0"/>
              <a:t>short-time </a:t>
            </a:r>
            <a:r>
              <a:rPr lang="en-GB" b="0" dirty="0"/>
              <a:t>series of </a:t>
            </a:r>
            <a:r>
              <a:rPr lang="en-GB" b="0" dirty="0" smtClean="0"/>
              <a:t>acquisitions within the spin period. </a:t>
            </a:r>
          </a:p>
          <a:p>
            <a:endParaRPr lang="it-IT" b="0" dirty="0"/>
          </a:p>
          <a:p>
            <a:r>
              <a:rPr lang="en-GB" b="0" dirty="0" smtClean="0"/>
              <a:t>Whenever ENA </a:t>
            </a:r>
            <a:r>
              <a:rPr lang="en-GB" b="0" dirty="0"/>
              <a:t>imaging of a surface is required, the </a:t>
            </a:r>
            <a:r>
              <a:rPr lang="en-GB" b="0" dirty="0" err="1"/>
              <a:t>FoV</a:t>
            </a:r>
            <a:r>
              <a:rPr lang="en-GB" b="0" dirty="0"/>
              <a:t> could be a nadir-pointing  array of about 60° x </a:t>
            </a:r>
            <a:r>
              <a:rPr lang="en-GB" b="0" dirty="0">
                <a:sym typeface="Symbol" panose="05050102010706020507" pitchFamily="18" charset="2"/>
              </a:rPr>
              <a:t></a:t>
            </a:r>
            <a:r>
              <a:rPr lang="en-GB" b="0" dirty="0"/>
              <a:t> and the second dimension can be obtained </a:t>
            </a:r>
            <a:r>
              <a:rPr lang="en-GB" b="0" dirty="0" smtClean="0"/>
              <a:t>with the cross-track of three-axis stabilized s/c, nadir pointing (like </a:t>
            </a:r>
            <a:r>
              <a:rPr lang="en-GB" b="0" dirty="0" err="1" smtClean="0"/>
              <a:t>BepiColombo</a:t>
            </a:r>
            <a:r>
              <a:rPr lang="en-GB" b="0" dirty="0" smtClean="0"/>
              <a:t>). </a:t>
            </a:r>
          </a:p>
          <a:p>
            <a:endParaRPr lang="en-GB" dirty="0" smtClean="0"/>
          </a:p>
          <a:p>
            <a:r>
              <a:rPr lang="en-GB" dirty="0" smtClean="0"/>
              <a:t>Any 2D instantaneous imaging intrinsic capability would greatly improve the observations quality, in terms of geometrical factor and time resolution.</a:t>
            </a:r>
            <a:endParaRPr lang="it-IT" dirty="0"/>
          </a:p>
        </p:txBody>
      </p:sp>
    </p:spTree>
    <p:extLst>
      <p:ext uri="{BB962C8B-B14F-4D97-AF65-F5344CB8AC3E}">
        <p14:creationId xmlns:p14="http://schemas.microsoft.com/office/powerpoint/2010/main" val="2219590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971600" y="620688"/>
            <a:ext cx="7786687" cy="636588"/>
          </a:xfrm>
        </p:spPr>
        <p:txBody>
          <a:bodyPr/>
          <a:lstStyle/>
          <a:p>
            <a:r>
              <a:rPr lang="en-GB" sz="4800" dirty="0" smtClean="0">
                <a:solidFill>
                  <a:srgbClr val="0A12AE"/>
                </a:solidFill>
              </a:rPr>
              <a:t>Mass resolution</a:t>
            </a:r>
            <a:endParaRPr lang="en-GB" sz="4800" dirty="0">
              <a:solidFill>
                <a:srgbClr val="0A12AE"/>
              </a:solidFill>
            </a:endParaRPr>
          </a:p>
        </p:txBody>
      </p:sp>
      <p:sp>
        <p:nvSpPr>
          <p:cNvPr id="6" name="Rectangle 5"/>
          <p:cNvSpPr/>
          <p:nvPr/>
        </p:nvSpPr>
        <p:spPr>
          <a:xfrm>
            <a:off x="755576" y="1700808"/>
            <a:ext cx="7848872" cy="1938992"/>
          </a:xfrm>
          <a:prstGeom prst="rect">
            <a:avLst/>
          </a:prstGeom>
        </p:spPr>
        <p:txBody>
          <a:bodyPr wrap="square">
            <a:spAutoFit/>
          </a:bodyPr>
          <a:lstStyle/>
          <a:p>
            <a:r>
              <a:rPr lang="it-IT" b="0" dirty="0" err="1" smtClean="0"/>
              <a:t>Generally</a:t>
            </a:r>
            <a:r>
              <a:rPr lang="it-IT" b="0" dirty="0" smtClean="0"/>
              <a:t> the mass </a:t>
            </a:r>
            <a:r>
              <a:rPr lang="it-IT" b="0" dirty="0" err="1" smtClean="0"/>
              <a:t>discrimination</a:t>
            </a:r>
            <a:r>
              <a:rPr lang="it-IT" b="0" dirty="0" smtClean="0"/>
              <a:t> of the ENA </a:t>
            </a:r>
            <a:r>
              <a:rPr lang="it-IT" b="0" dirty="0" err="1" smtClean="0"/>
              <a:t>is</a:t>
            </a:r>
            <a:r>
              <a:rPr lang="it-IT" b="0" dirty="0" smtClean="0"/>
              <a:t> </a:t>
            </a:r>
            <a:r>
              <a:rPr lang="it-IT" b="0" dirty="0" err="1" smtClean="0"/>
              <a:t>not</a:t>
            </a:r>
            <a:r>
              <a:rPr lang="it-IT" b="0" dirty="0" smtClean="0"/>
              <a:t> a major </a:t>
            </a:r>
            <a:r>
              <a:rPr lang="it-IT" b="0" dirty="0" err="1" smtClean="0"/>
              <a:t>requirement</a:t>
            </a:r>
            <a:r>
              <a:rPr lang="it-IT" b="0" dirty="0" smtClean="0"/>
              <a:t>, </a:t>
            </a:r>
            <a:r>
              <a:rPr lang="it-IT" b="0" dirty="0" err="1" smtClean="0"/>
              <a:t>since</a:t>
            </a:r>
            <a:r>
              <a:rPr lang="it-IT" b="0" dirty="0" smtClean="0"/>
              <a:t> the </a:t>
            </a:r>
            <a:r>
              <a:rPr lang="it-IT" b="0" dirty="0" err="1" smtClean="0"/>
              <a:t>expected</a:t>
            </a:r>
            <a:r>
              <a:rPr lang="it-IT" b="0" dirty="0" smtClean="0"/>
              <a:t> </a:t>
            </a:r>
            <a:r>
              <a:rPr lang="it-IT" b="0" dirty="0" err="1" smtClean="0"/>
              <a:t>species</a:t>
            </a:r>
            <a:r>
              <a:rPr lang="it-IT" b="0" dirty="0" smtClean="0"/>
              <a:t> are </a:t>
            </a:r>
            <a:r>
              <a:rPr lang="it-IT" b="0" dirty="0" err="1" smtClean="0"/>
              <a:t>mainly</a:t>
            </a:r>
            <a:r>
              <a:rPr lang="it-IT" b="0" dirty="0" smtClean="0"/>
              <a:t> H, He and O, so </a:t>
            </a:r>
            <a:r>
              <a:rPr lang="it-IT" b="0" dirty="0" err="1" smtClean="0"/>
              <a:t>that</a:t>
            </a:r>
            <a:r>
              <a:rPr lang="it-IT" b="0" dirty="0" smtClean="0"/>
              <a:t> 5 mass </a:t>
            </a:r>
            <a:r>
              <a:rPr lang="it-IT" b="0" dirty="0" err="1" smtClean="0"/>
              <a:t>channels</a:t>
            </a:r>
            <a:r>
              <a:rPr lang="it-IT" b="0" dirty="0" smtClean="0"/>
              <a:t> are </a:t>
            </a:r>
            <a:r>
              <a:rPr lang="it-IT" b="0" dirty="0" err="1" smtClean="0"/>
              <a:t>enough</a:t>
            </a:r>
            <a:r>
              <a:rPr lang="it-IT" b="0" dirty="0" smtClean="0"/>
              <a:t>. </a:t>
            </a:r>
            <a:r>
              <a:rPr lang="it-IT" b="0" dirty="0" err="1" smtClean="0"/>
              <a:t>Anyway</a:t>
            </a:r>
            <a:r>
              <a:rPr lang="it-IT" b="0" dirty="0" smtClean="0"/>
              <a:t>, </a:t>
            </a:r>
            <a:r>
              <a:rPr lang="it-IT" b="0" dirty="0" err="1" smtClean="0"/>
              <a:t>having</a:t>
            </a:r>
            <a:r>
              <a:rPr lang="it-IT" b="0" dirty="0" smtClean="0"/>
              <a:t> a triple </a:t>
            </a:r>
            <a:r>
              <a:rPr lang="it-IT" b="0" dirty="0" err="1" smtClean="0"/>
              <a:t>coincidence</a:t>
            </a:r>
            <a:r>
              <a:rPr lang="it-IT" b="0" dirty="0" smtClean="0"/>
              <a:t> </a:t>
            </a:r>
            <a:r>
              <a:rPr lang="it-IT" b="0" dirty="0" err="1" smtClean="0"/>
              <a:t>detection</a:t>
            </a:r>
            <a:r>
              <a:rPr lang="it-IT" b="0" dirty="0" smtClean="0"/>
              <a:t> (</a:t>
            </a:r>
            <a:r>
              <a:rPr lang="it-IT" b="0" dirty="0" err="1" smtClean="0"/>
              <a:t>ToF</a:t>
            </a:r>
            <a:r>
              <a:rPr lang="it-IT" b="0" dirty="0" smtClean="0"/>
              <a:t> and Energy) </a:t>
            </a:r>
            <a:r>
              <a:rPr lang="it-IT" b="0" dirty="0" err="1" smtClean="0"/>
              <a:t>helps</a:t>
            </a:r>
            <a:r>
              <a:rPr lang="it-IT" b="0" dirty="0" smtClean="0"/>
              <a:t> </a:t>
            </a:r>
            <a:r>
              <a:rPr lang="it-IT" b="0" dirty="0" err="1" smtClean="0"/>
              <a:t>also</a:t>
            </a:r>
            <a:r>
              <a:rPr lang="it-IT" b="0" dirty="0" smtClean="0"/>
              <a:t> in the false </a:t>
            </a:r>
            <a:r>
              <a:rPr lang="it-IT" b="0" dirty="0" err="1" smtClean="0"/>
              <a:t>counts</a:t>
            </a:r>
            <a:r>
              <a:rPr lang="it-IT" b="0" dirty="0" smtClean="0"/>
              <a:t> </a:t>
            </a:r>
            <a:r>
              <a:rPr lang="it-IT" b="0" dirty="0" err="1" smtClean="0"/>
              <a:t>analysis</a:t>
            </a:r>
            <a:r>
              <a:rPr lang="it-IT" b="0" dirty="0" smtClean="0"/>
              <a:t>.</a:t>
            </a:r>
            <a:endParaRPr lang="it-IT" b="0" dirty="0"/>
          </a:p>
        </p:txBody>
      </p:sp>
    </p:spTree>
    <p:extLst>
      <p:ext uri="{BB962C8B-B14F-4D97-AF65-F5344CB8AC3E}">
        <p14:creationId xmlns:p14="http://schemas.microsoft.com/office/powerpoint/2010/main" val="668315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755576" y="548680"/>
            <a:ext cx="7175103" cy="636588"/>
          </a:xfrm>
        </p:spPr>
        <p:txBody>
          <a:bodyPr/>
          <a:lstStyle/>
          <a:p>
            <a:r>
              <a:rPr lang="en-GB" sz="3600" dirty="0" smtClean="0">
                <a:solidFill>
                  <a:srgbClr val="0A12AE"/>
                </a:solidFill>
              </a:rPr>
              <a:t>Flux intensity dynamical range</a:t>
            </a:r>
            <a:endParaRPr lang="en-GB" sz="3600" dirty="0">
              <a:solidFill>
                <a:srgbClr val="0A12AE"/>
              </a:solidFill>
            </a:endParaRPr>
          </a:p>
        </p:txBody>
      </p:sp>
      <p:sp>
        <p:nvSpPr>
          <p:cNvPr id="6" name="Rectangle 5"/>
          <p:cNvSpPr/>
          <p:nvPr/>
        </p:nvSpPr>
        <p:spPr>
          <a:xfrm>
            <a:off x="251520" y="1700808"/>
            <a:ext cx="8486600" cy="3416320"/>
          </a:xfrm>
          <a:prstGeom prst="rect">
            <a:avLst/>
          </a:prstGeom>
        </p:spPr>
        <p:txBody>
          <a:bodyPr wrap="square">
            <a:spAutoFit/>
          </a:bodyPr>
          <a:lstStyle/>
          <a:p>
            <a:r>
              <a:rPr lang="en-GB" b="0" dirty="0" smtClean="0"/>
              <a:t>The </a:t>
            </a:r>
            <a:r>
              <a:rPr lang="en-GB" b="0" dirty="0"/>
              <a:t>charge-exchange ENA production is generally </a:t>
            </a:r>
            <a:r>
              <a:rPr lang="en-GB" b="0" dirty="0" smtClean="0"/>
              <a:t>not too </a:t>
            </a:r>
            <a:r>
              <a:rPr lang="en-GB" b="0" dirty="0"/>
              <a:t>efficient, depending on the </a:t>
            </a:r>
            <a:r>
              <a:rPr lang="en-GB" b="0" dirty="0" smtClean="0"/>
              <a:t>very low cross section. Anyway, </a:t>
            </a:r>
            <a:r>
              <a:rPr lang="en-GB" b="0" dirty="0"/>
              <a:t>the long </a:t>
            </a:r>
            <a:r>
              <a:rPr lang="en-GB" b="0" dirty="0" smtClean="0"/>
              <a:t>line-of-sight integration path </a:t>
            </a:r>
            <a:r>
              <a:rPr lang="en-GB" b="0" dirty="0"/>
              <a:t>usually </a:t>
            </a:r>
            <a:r>
              <a:rPr lang="en-GB" b="0" dirty="0" smtClean="0"/>
              <a:t>makes </a:t>
            </a:r>
            <a:r>
              <a:rPr lang="en-GB" b="0" dirty="0"/>
              <a:t>the </a:t>
            </a:r>
            <a:r>
              <a:rPr lang="en-GB" b="0" dirty="0" err="1" smtClean="0"/>
              <a:t>magnetospheric</a:t>
            </a:r>
            <a:r>
              <a:rPr lang="en-GB" b="0" dirty="0" smtClean="0"/>
              <a:t> ENA </a:t>
            </a:r>
            <a:r>
              <a:rPr lang="en-GB" b="0" dirty="0"/>
              <a:t>flux detection feasible (10- 10</a:t>
            </a:r>
            <a:r>
              <a:rPr lang="en-GB" b="0" baseline="30000" dirty="0"/>
              <a:t>4</a:t>
            </a:r>
            <a:r>
              <a:rPr lang="en-GB" b="0" dirty="0"/>
              <a:t> (cm</a:t>
            </a:r>
            <a:r>
              <a:rPr lang="en-GB" b="0" baseline="30000" dirty="0"/>
              <a:t>2</a:t>
            </a:r>
            <a:r>
              <a:rPr lang="en-GB" b="0" dirty="0"/>
              <a:t> s</a:t>
            </a:r>
            <a:r>
              <a:rPr lang="en-GB" b="0" baseline="30000" dirty="0"/>
              <a:t> </a:t>
            </a:r>
            <a:r>
              <a:rPr lang="en-GB" b="0" dirty="0" err="1"/>
              <a:t>keV</a:t>
            </a:r>
            <a:r>
              <a:rPr lang="en-GB" b="0" dirty="0"/>
              <a:t>)</a:t>
            </a:r>
            <a:r>
              <a:rPr lang="en-GB" b="0" baseline="30000" dirty="0"/>
              <a:t>-1</a:t>
            </a:r>
            <a:r>
              <a:rPr lang="en-GB" b="0" dirty="0" smtClean="0"/>
              <a:t>). This necessity increases the uncertainty related to the source regions extension.</a:t>
            </a:r>
          </a:p>
          <a:p>
            <a:pPr marL="342900" indent="-342900">
              <a:buFont typeface="Arial" panose="020B0604020202020204" pitchFamily="34" charset="0"/>
              <a:buChar char="•"/>
            </a:pPr>
            <a:endParaRPr lang="en-GB" b="0" dirty="0" smtClean="0"/>
          </a:p>
          <a:p>
            <a:r>
              <a:rPr lang="en-GB" dirty="0" smtClean="0"/>
              <a:t>For such reasons, any possible technique able to improve the detector sensitivity and efficiency is strongly required</a:t>
            </a:r>
            <a:endParaRPr lang="en-GB" dirty="0"/>
          </a:p>
          <a:p>
            <a:endParaRPr lang="en-GB" dirty="0" smtClean="0"/>
          </a:p>
        </p:txBody>
      </p:sp>
    </p:spTree>
    <p:extLst>
      <p:ext uri="{BB962C8B-B14F-4D97-AF65-F5344CB8AC3E}">
        <p14:creationId xmlns:p14="http://schemas.microsoft.com/office/powerpoint/2010/main" val="1014692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Titolo 4"/>
          <p:cNvSpPr>
            <a:spLocks noGrp="1"/>
          </p:cNvSpPr>
          <p:nvPr>
            <p:ph type="title" idx="4294967295"/>
          </p:nvPr>
        </p:nvSpPr>
        <p:spPr>
          <a:xfrm>
            <a:off x="1028700" y="704850"/>
            <a:ext cx="8115300" cy="2581275"/>
          </a:xfrm>
        </p:spPr>
        <p:txBody>
          <a:bodyPr/>
          <a:lstStyle/>
          <a:p>
            <a:pPr algn="ctr"/>
            <a:r>
              <a:rPr lang="it-IT" dirty="0" err="1" smtClean="0">
                <a:solidFill>
                  <a:srgbClr val="0A12AE"/>
                </a:solidFill>
              </a:rPr>
              <a:t>Thank</a:t>
            </a:r>
            <a:r>
              <a:rPr lang="it-IT" dirty="0" smtClean="0">
                <a:solidFill>
                  <a:srgbClr val="0A12AE"/>
                </a:solidFill>
              </a:rPr>
              <a:t> </a:t>
            </a:r>
            <a:r>
              <a:rPr lang="it-IT" dirty="0" err="1" smtClean="0">
                <a:solidFill>
                  <a:srgbClr val="0A12AE"/>
                </a:solidFill>
              </a:rPr>
              <a:t>you</a:t>
            </a:r>
            <a:r>
              <a:rPr lang="it-IT" dirty="0" smtClean="0">
                <a:solidFill>
                  <a:srgbClr val="0A12AE"/>
                </a:solidFill>
              </a:rPr>
              <a:t> </a:t>
            </a:r>
            <a:br>
              <a:rPr lang="it-IT" dirty="0" smtClean="0">
                <a:solidFill>
                  <a:srgbClr val="0A12AE"/>
                </a:solidFill>
              </a:rPr>
            </a:br>
            <a:r>
              <a:rPr lang="it-IT" dirty="0" smtClean="0">
                <a:solidFill>
                  <a:srgbClr val="0A12AE"/>
                </a:solidFill>
              </a:rPr>
              <a:t>for </a:t>
            </a:r>
            <a:r>
              <a:rPr lang="it-IT" dirty="0" err="1" smtClean="0">
                <a:solidFill>
                  <a:srgbClr val="0A12AE"/>
                </a:solidFill>
              </a:rPr>
              <a:t>your</a:t>
            </a:r>
            <a:r>
              <a:rPr lang="it-IT" dirty="0" smtClean="0">
                <a:solidFill>
                  <a:srgbClr val="0A12AE"/>
                </a:solidFill>
              </a:rPr>
              <a:t> </a:t>
            </a:r>
            <a:r>
              <a:rPr lang="it-IT" dirty="0" err="1" smtClean="0">
                <a:solidFill>
                  <a:srgbClr val="0A12AE"/>
                </a:solidFill>
              </a:rPr>
              <a:t>attention</a:t>
            </a:r>
            <a:endParaRPr lang="it-IT" dirty="0" smtClean="0">
              <a:solidFill>
                <a:srgbClr val="0A12AE"/>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itle 3"/>
          <p:cNvSpPr>
            <a:spLocks noGrp="1"/>
          </p:cNvSpPr>
          <p:nvPr>
            <p:ph type="title" idx="4294967295"/>
          </p:nvPr>
        </p:nvSpPr>
        <p:spPr>
          <a:xfrm>
            <a:off x="827088" y="549275"/>
            <a:ext cx="8316912" cy="576263"/>
          </a:xfrm>
        </p:spPr>
        <p:txBody>
          <a:bodyPr/>
          <a:lstStyle/>
          <a:p>
            <a:pPr algn="ctr"/>
            <a:r>
              <a:rPr lang="it-IT" sz="3600" dirty="0" smtClean="0">
                <a:solidFill>
                  <a:srgbClr val="000099"/>
                </a:solidFill>
              </a:rPr>
              <a:t>Plasma imaging via ENA detection</a:t>
            </a:r>
            <a:endParaRPr lang="it-IT" sz="3600" dirty="0">
              <a:solidFill>
                <a:srgbClr val="000099"/>
              </a:solidFill>
            </a:endParaRPr>
          </a:p>
        </p:txBody>
      </p:sp>
      <p:sp>
        <p:nvSpPr>
          <p:cNvPr id="53252" name="TextBox 4"/>
          <p:cNvSpPr txBox="1">
            <a:spLocks noChangeArrowheads="1"/>
          </p:cNvSpPr>
          <p:nvPr/>
        </p:nvSpPr>
        <p:spPr bwMode="auto">
          <a:xfrm>
            <a:off x="755576" y="1268760"/>
            <a:ext cx="7704856" cy="1938992"/>
          </a:xfrm>
          <a:prstGeom prst="rect">
            <a:avLst/>
          </a:prstGeom>
          <a:noFill/>
          <a:ln w="9525">
            <a:noFill/>
            <a:miter lim="800000"/>
            <a:headEnd/>
            <a:tailEnd/>
          </a:ln>
        </p:spPr>
        <p:txBody>
          <a:bodyPr wrap="square">
            <a:spAutoFit/>
          </a:bodyPr>
          <a:lstStyle/>
          <a:p>
            <a:pPr algn="ctr"/>
            <a:r>
              <a:rPr lang="it-IT" sz="2400" b="0" dirty="0" smtClean="0"/>
              <a:t>Whenever magnetospheric plasma interacts via charge exchange with the Earth’s exosphere (geocorona), Energetic Neutral Atoms (ENA) escape from the generation region, and transfer the plasma parameters well far away, to any ENA imager properly located in space.</a:t>
            </a:r>
            <a:endParaRPr lang="it-IT" sz="2400" dirty="0"/>
          </a:p>
        </p:txBody>
      </p:sp>
      <p:grpSp>
        <p:nvGrpSpPr>
          <p:cNvPr id="8" name="Group 7"/>
          <p:cNvGrpSpPr>
            <a:grpSpLocks noChangeAspect="1"/>
          </p:cNvGrpSpPr>
          <p:nvPr/>
        </p:nvGrpSpPr>
        <p:grpSpPr bwMode="auto">
          <a:xfrm>
            <a:off x="1476375" y="3429000"/>
            <a:ext cx="6043613" cy="2808288"/>
            <a:chOff x="780" y="1488"/>
            <a:chExt cx="4287" cy="1923"/>
          </a:xfrm>
        </p:grpSpPr>
        <p:pic>
          <p:nvPicPr>
            <p:cNvPr id="10" name="Picture 8"/>
            <p:cNvPicPr>
              <a:picLocks noChangeAspect="1" noChangeArrowheads="1"/>
            </p:cNvPicPr>
            <p:nvPr/>
          </p:nvPicPr>
          <p:blipFill>
            <a:blip r:embed="rId3" cstate="print"/>
            <a:srcRect/>
            <a:stretch>
              <a:fillRect/>
            </a:stretch>
          </p:blipFill>
          <p:spPr bwMode="auto">
            <a:xfrm>
              <a:off x="780" y="1496"/>
              <a:ext cx="2045" cy="1915"/>
            </a:xfrm>
            <a:prstGeom prst="rect">
              <a:avLst/>
            </a:prstGeom>
            <a:noFill/>
            <a:ln w="9525">
              <a:solidFill>
                <a:srgbClr val="666699"/>
              </a:solidFill>
              <a:miter lim="800000"/>
              <a:headEnd/>
              <a:tailEnd/>
            </a:ln>
          </p:spPr>
        </p:pic>
        <p:pic>
          <p:nvPicPr>
            <p:cNvPr id="11" name="Picture 9"/>
            <p:cNvPicPr>
              <a:picLocks noChangeAspect="1" noChangeArrowheads="1"/>
            </p:cNvPicPr>
            <p:nvPr/>
          </p:nvPicPr>
          <p:blipFill>
            <a:blip r:embed="rId4" cstate="print"/>
            <a:srcRect/>
            <a:stretch>
              <a:fillRect/>
            </a:stretch>
          </p:blipFill>
          <p:spPr bwMode="auto">
            <a:xfrm>
              <a:off x="3024" y="1488"/>
              <a:ext cx="2043" cy="1913"/>
            </a:xfrm>
            <a:prstGeom prst="rect">
              <a:avLst/>
            </a:prstGeom>
            <a:noFill/>
            <a:ln w="9525">
              <a:solidFill>
                <a:srgbClr val="666699"/>
              </a:solidFill>
              <a:miter lim="800000"/>
              <a:headEnd/>
              <a:tailEnd/>
            </a:ln>
          </p:spPr>
        </p:pic>
      </p:grpSp>
    </p:spTree>
    <p:extLst>
      <p:ext uri="{BB962C8B-B14F-4D97-AF65-F5344CB8AC3E}">
        <p14:creationId xmlns:p14="http://schemas.microsoft.com/office/powerpoint/2010/main" val="1711377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7"/>
          <p:cNvSpPr>
            <a:spLocks noGrp="1"/>
          </p:cNvSpPr>
          <p:nvPr>
            <p:ph type="title" idx="4294967295"/>
          </p:nvPr>
        </p:nvSpPr>
        <p:spPr>
          <a:xfrm>
            <a:off x="0" y="642938"/>
            <a:ext cx="7729538" cy="714375"/>
          </a:xfrm>
        </p:spPr>
        <p:txBody>
          <a:bodyPr/>
          <a:lstStyle/>
          <a:p>
            <a:r>
              <a:rPr lang="it-IT" sz="3600" smtClean="0">
                <a:solidFill>
                  <a:srgbClr val="000099"/>
                </a:solidFill>
              </a:rPr>
              <a:t>Line of sight integration</a:t>
            </a:r>
          </a:p>
        </p:txBody>
      </p:sp>
      <p:sp>
        <p:nvSpPr>
          <p:cNvPr id="35843" name="Rectangle 2"/>
          <p:cNvSpPr>
            <a:spLocks noChangeArrowheads="1"/>
          </p:cNvSpPr>
          <p:nvPr/>
        </p:nvSpPr>
        <p:spPr bwMode="auto">
          <a:xfrm>
            <a:off x="642938" y="1428750"/>
            <a:ext cx="7858125" cy="1200150"/>
          </a:xfrm>
          <a:prstGeom prst="rect">
            <a:avLst/>
          </a:prstGeom>
          <a:noFill/>
          <a:ln w="9525">
            <a:noFill/>
            <a:miter lim="800000"/>
            <a:headEnd/>
            <a:tailEnd/>
          </a:ln>
        </p:spPr>
        <p:txBody>
          <a:bodyPr anchor="ctr">
            <a:spAutoFit/>
          </a:bodyPr>
          <a:lstStyle/>
          <a:p>
            <a:pPr indent="180975" algn="just" eaLnBrk="0" hangingPunct="0">
              <a:tabLst>
                <a:tab pos="630238" algn="l"/>
              </a:tabLst>
            </a:pPr>
            <a:r>
              <a:rPr lang="en-GB" b="0">
                <a:cs typeface="Times New Roman" pitchFamily="18" charset="0"/>
              </a:rPr>
              <a:t>The ENA flux of energy </a:t>
            </a:r>
            <a:r>
              <a:rPr lang="en-GB" b="0" i="1">
                <a:cs typeface="Times New Roman" pitchFamily="18" charset="0"/>
              </a:rPr>
              <a:t>E</a:t>
            </a:r>
            <a:r>
              <a:rPr lang="en-GB" b="0">
                <a:cs typeface="Times New Roman" pitchFamily="18" charset="0"/>
              </a:rPr>
              <a:t> originating from </a:t>
            </a:r>
            <a:r>
              <a:rPr lang="en-GB" b="0" i="1">
                <a:cs typeface="Times New Roman" pitchFamily="18" charset="0"/>
              </a:rPr>
              <a:t>R</a:t>
            </a:r>
            <a:r>
              <a:rPr lang="en-GB" b="0">
                <a:cs typeface="Times New Roman" pitchFamily="18" charset="0"/>
              </a:rPr>
              <a:t> and arriving at the observation point </a:t>
            </a:r>
            <a:r>
              <a:rPr lang="en-GB" b="0" i="1">
                <a:cs typeface="Times New Roman" pitchFamily="18" charset="0"/>
              </a:rPr>
              <a:t>R</a:t>
            </a:r>
            <a:r>
              <a:rPr lang="en-GB" b="0" i="1" baseline="-30000">
                <a:cs typeface="Times New Roman" pitchFamily="18" charset="0"/>
              </a:rPr>
              <a:t>o</a:t>
            </a:r>
            <a:r>
              <a:rPr lang="en-GB" b="0" i="1">
                <a:cs typeface="Times New Roman" pitchFamily="18" charset="0"/>
              </a:rPr>
              <a:t> </a:t>
            </a:r>
            <a:r>
              <a:rPr lang="en-GB" b="0">
                <a:cs typeface="Times New Roman" pitchFamily="18" charset="0"/>
              </a:rPr>
              <a:t>along the direction </a:t>
            </a:r>
            <a:r>
              <a:rPr lang="en-GB" b="0" i="1">
                <a:cs typeface="Times New Roman" pitchFamily="18" charset="0"/>
              </a:rPr>
              <a:t>s </a:t>
            </a:r>
            <a:r>
              <a:rPr lang="en-GB" b="0">
                <a:cs typeface="Times New Roman" pitchFamily="18" charset="0"/>
              </a:rPr>
              <a:t>due to a single ion specie (</a:t>
            </a:r>
            <a:r>
              <a:rPr lang="en-GB" b="0" i="1">
                <a:cs typeface="Times New Roman" pitchFamily="18" charset="0"/>
              </a:rPr>
              <a:t>ion</a:t>
            </a:r>
            <a:r>
              <a:rPr lang="en-GB" b="0">
                <a:cs typeface="Times New Roman" pitchFamily="18" charset="0"/>
              </a:rPr>
              <a:t>) is:  </a:t>
            </a:r>
          </a:p>
        </p:txBody>
      </p:sp>
      <p:sp>
        <p:nvSpPr>
          <p:cNvPr id="35844" name="Rectangle 3"/>
          <p:cNvSpPr>
            <a:spLocks noChangeArrowheads="1"/>
          </p:cNvSpPr>
          <p:nvPr/>
        </p:nvSpPr>
        <p:spPr bwMode="auto">
          <a:xfrm>
            <a:off x="500063" y="5086350"/>
            <a:ext cx="8001000" cy="1200150"/>
          </a:xfrm>
          <a:prstGeom prst="rect">
            <a:avLst/>
          </a:prstGeom>
          <a:noFill/>
          <a:ln w="9525">
            <a:noFill/>
            <a:miter lim="800000"/>
            <a:headEnd/>
            <a:tailEnd/>
          </a:ln>
        </p:spPr>
        <p:txBody>
          <a:bodyPr anchor="ctr">
            <a:spAutoFit/>
          </a:bodyPr>
          <a:lstStyle/>
          <a:p>
            <a:pPr eaLnBrk="0" hangingPunct="0"/>
            <a:r>
              <a:rPr lang="en-GB" b="0" dirty="0">
                <a:cs typeface="Times New Roman" pitchFamily="18" charset="0"/>
              </a:rPr>
              <a:t>where </a:t>
            </a:r>
            <a:r>
              <a:rPr lang="en-GB" b="0" i="1" dirty="0">
                <a:cs typeface="Times New Roman" pitchFamily="18" charset="0"/>
              </a:rPr>
              <a:t>D</a:t>
            </a:r>
            <a:r>
              <a:rPr lang="en-GB" b="0" i="1" baseline="-25000" dirty="0">
                <a:cs typeface="Times New Roman" pitchFamily="18" charset="0"/>
              </a:rPr>
              <a:t>H</a:t>
            </a:r>
            <a:r>
              <a:rPr lang="en-GB" b="0" dirty="0">
                <a:cs typeface="Times New Roman" pitchFamily="18" charset="0"/>
              </a:rPr>
              <a:t>(</a:t>
            </a:r>
            <a:r>
              <a:rPr lang="en-GB" b="0" i="1" dirty="0" err="1">
                <a:cs typeface="Times New Roman" pitchFamily="18" charset="0"/>
              </a:rPr>
              <a:t>s,E</a:t>
            </a:r>
            <a:r>
              <a:rPr lang="en-GB" b="0" dirty="0">
                <a:cs typeface="Times New Roman" pitchFamily="18" charset="0"/>
              </a:rPr>
              <a:t>) is the destruction of energetic H or the portion of H generated at </a:t>
            </a:r>
            <a:r>
              <a:rPr lang="en-GB" b="0" i="1" dirty="0">
                <a:cs typeface="Times New Roman" pitchFamily="18" charset="0"/>
              </a:rPr>
              <a:t>R</a:t>
            </a:r>
            <a:r>
              <a:rPr lang="en-GB" b="0" dirty="0">
                <a:cs typeface="Times New Roman" pitchFamily="18" charset="0"/>
              </a:rPr>
              <a:t> but not arriving at </a:t>
            </a:r>
            <a:r>
              <a:rPr lang="en-GB" b="0" i="1" dirty="0">
                <a:cs typeface="Times New Roman" pitchFamily="18" charset="0"/>
              </a:rPr>
              <a:t>R</a:t>
            </a:r>
            <a:r>
              <a:rPr lang="en-GB" b="0" i="1" baseline="-25000" dirty="0">
                <a:cs typeface="Times New Roman" pitchFamily="18" charset="0"/>
              </a:rPr>
              <a:t>o </a:t>
            </a:r>
            <a:r>
              <a:rPr lang="en-GB" b="0" dirty="0">
                <a:cs typeface="Times New Roman" pitchFamily="18" charset="0"/>
              </a:rPr>
              <a:t>generally this can be considered negligible in the exospheres.</a:t>
            </a:r>
            <a:endParaRPr lang="it-IT" b="0" dirty="0">
              <a:cs typeface="Times New Roman" pitchFamily="18" charset="0"/>
            </a:endParaRPr>
          </a:p>
        </p:txBody>
      </p:sp>
      <p:grpSp>
        <p:nvGrpSpPr>
          <p:cNvPr id="35845" name="Group 6"/>
          <p:cNvGrpSpPr>
            <a:grpSpLocks/>
          </p:cNvGrpSpPr>
          <p:nvPr/>
        </p:nvGrpSpPr>
        <p:grpSpPr bwMode="auto">
          <a:xfrm>
            <a:off x="2643188" y="2643188"/>
            <a:ext cx="4233862" cy="2357437"/>
            <a:chOff x="2643174" y="1214422"/>
            <a:chExt cx="4234212" cy="2357454"/>
          </a:xfrm>
        </p:grpSpPr>
        <p:pic>
          <p:nvPicPr>
            <p:cNvPr id="35850" name="Picture 1"/>
            <p:cNvPicPr>
              <a:picLocks noChangeAspect="1" noChangeArrowheads="1"/>
            </p:cNvPicPr>
            <p:nvPr/>
          </p:nvPicPr>
          <p:blipFill>
            <a:blip r:embed="rId2" cstate="print"/>
            <a:srcRect/>
            <a:stretch>
              <a:fillRect/>
            </a:stretch>
          </p:blipFill>
          <p:spPr bwMode="auto">
            <a:xfrm>
              <a:off x="2643174" y="1214422"/>
              <a:ext cx="4234212" cy="2357454"/>
            </a:xfrm>
            <a:prstGeom prst="rect">
              <a:avLst/>
            </a:prstGeom>
            <a:noFill/>
            <a:ln w="9525">
              <a:noFill/>
              <a:miter lim="800000"/>
              <a:headEnd/>
              <a:tailEnd/>
            </a:ln>
          </p:spPr>
        </p:pic>
        <p:sp>
          <p:nvSpPr>
            <p:cNvPr id="35851" name="TextBox 5"/>
            <p:cNvSpPr txBox="1">
              <a:spLocks noChangeArrowheads="1"/>
            </p:cNvSpPr>
            <p:nvPr/>
          </p:nvSpPr>
          <p:spPr bwMode="auto">
            <a:xfrm>
              <a:off x="5214942" y="2928934"/>
              <a:ext cx="441146" cy="369332"/>
            </a:xfrm>
            <a:prstGeom prst="rect">
              <a:avLst/>
            </a:prstGeom>
            <a:solidFill>
              <a:schemeClr val="bg1"/>
            </a:solidFill>
            <a:ln w="9525">
              <a:noFill/>
              <a:miter lim="800000"/>
              <a:headEnd/>
              <a:tailEnd/>
            </a:ln>
          </p:spPr>
          <p:txBody>
            <a:bodyPr wrap="none">
              <a:spAutoFit/>
            </a:bodyPr>
            <a:lstStyle/>
            <a:p>
              <a:r>
                <a:rPr lang="it-IT" i="1">
                  <a:cs typeface="Times New Roman" pitchFamily="18" charset="0"/>
                </a:rPr>
                <a:t>dR</a:t>
              </a:r>
            </a:p>
          </p:txBody>
        </p:sp>
      </p:grpSp>
      <p:sp>
        <p:nvSpPr>
          <p:cNvPr id="10" name="Multiply 9"/>
          <p:cNvSpPr/>
          <p:nvPr/>
        </p:nvSpPr>
        <p:spPr>
          <a:xfrm>
            <a:off x="2428875" y="4157663"/>
            <a:ext cx="2857500" cy="9144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14" name="AutoShape 102"/>
          <p:cNvSpPr>
            <a:spLocks noChangeArrowheads="1"/>
          </p:cNvSpPr>
          <p:nvPr/>
        </p:nvSpPr>
        <p:spPr bwMode="auto">
          <a:xfrm rot="10800000">
            <a:off x="395287" y="620688"/>
            <a:ext cx="17198246" cy="15049500"/>
          </a:xfrm>
          <a:prstGeom prst="flowChartDelay">
            <a:avLst/>
          </a:prstGeom>
          <a:pattFill prst="dashHorz">
            <a:fgClr>
              <a:schemeClr val="accent1"/>
            </a:fgClr>
            <a:bgClr>
              <a:schemeClr val="bg1"/>
            </a:bgClr>
          </a:pattFill>
          <a:ln w="22225">
            <a:solidFill>
              <a:schemeClr val="bg1"/>
            </a:solidFill>
            <a:prstDash val="sysDot"/>
            <a:miter lim="800000"/>
            <a:headEnd/>
            <a:tailEnd type="none" w="lg" len="lg"/>
          </a:ln>
        </p:spPr>
        <p:txBody>
          <a:bodyPr wrap="none" anchor="ctr"/>
          <a:lstStyle/>
          <a:p>
            <a:endParaRPr lang="en-US"/>
          </a:p>
        </p:txBody>
      </p:sp>
      <p:sp>
        <p:nvSpPr>
          <p:cNvPr id="33816" name="Text Box 111"/>
          <p:cNvSpPr txBox="1">
            <a:spLocks noChangeArrowheads="1"/>
          </p:cNvSpPr>
          <p:nvPr/>
        </p:nvSpPr>
        <p:spPr bwMode="auto">
          <a:xfrm rot="20479575">
            <a:off x="6152395" y="1471613"/>
            <a:ext cx="2910815" cy="522288"/>
          </a:xfrm>
          <a:prstGeom prst="rect">
            <a:avLst/>
          </a:prstGeom>
          <a:noFill/>
          <a:ln w="9525">
            <a:noFill/>
            <a:miter lim="800000"/>
            <a:headEnd/>
            <a:tailEnd/>
          </a:ln>
        </p:spPr>
        <p:txBody>
          <a:bodyPr wrap="square" lIns="90154" tIns="45077" rIns="90154" bIns="45077">
            <a:spAutoFit/>
          </a:bodyPr>
          <a:lstStyle/>
          <a:p>
            <a:pPr algn="ctr" defTabSz="900113" eaLnBrk="0" hangingPunct="0"/>
            <a:r>
              <a:rPr kumimoji="1" lang="it-IT" sz="2800" b="0" dirty="0" smtClean="0"/>
              <a:t>GEOCORONA</a:t>
            </a:r>
            <a:endParaRPr kumimoji="1" lang="it-IT" sz="2800" b="0" dirty="0"/>
          </a:p>
        </p:txBody>
      </p:sp>
      <p:sp>
        <p:nvSpPr>
          <p:cNvPr id="33817" name="Text Box 114"/>
          <p:cNvSpPr txBox="1">
            <a:spLocks noChangeArrowheads="1"/>
          </p:cNvSpPr>
          <p:nvPr/>
        </p:nvSpPr>
        <p:spPr bwMode="auto">
          <a:xfrm>
            <a:off x="8940666" y="4832351"/>
            <a:ext cx="1340025" cy="644525"/>
          </a:xfrm>
          <a:prstGeom prst="rect">
            <a:avLst/>
          </a:prstGeom>
          <a:noFill/>
          <a:ln w="22225">
            <a:noFill/>
            <a:prstDash val="sysDot"/>
            <a:miter lim="800000"/>
            <a:headEnd/>
            <a:tailEnd type="none" w="lg" len="lg"/>
          </a:ln>
        </p:spPr>
        <p:txBody>
          <a:bodyPr wrap="none" lIns="90154" tIns="45077" rIns="90154" bIns="45077">
            <a:spAutoFit/>
          </a:bodyPr>
          <a:lstStyle/>
          <a:p>
            <a:pPr algn="ctr" defTabSz="900113" eaLnBrk="0" hangingPunct="0"/>
            <a:r>
              <a:rPr kumimoji="1" lang="it-IT" sz="3600" dirty="0" smtClean="0">
                <a:solidFill>
                  <a:schemeClr val="bg1"/>
                </a:solidFill>
              </a:rPr>
              <a:t>Earth</a:t>
            </a:r>
            <a:endParaRPr kumimoji="1" lang="it-IT" sz="3600" dirty="0">
              <a:solidFill>
                <a:schemeClr val="bg1"/>
              </a:solidFill>
            </a:endParaRPr>
          </a:p>
        </p:txBody>
      </p:sp>
      <p:sp>
        <p:nvSpPr>
          <p:cNvPr id="33795" name="Rectangle 2"/>
          <p:cNvSpPr>
            <a:spLocks noGrp="1" noChangeArrowheads="1"/>
          </p:cNvSpPr>
          <p:nvPr>
            <p:ph type="title" idx="4294967295"/>
          </p:nvPr>
        </p:nvSpPr>
        <p:spPr>
          <a:xfrm>
            <a:off x="0" y="333375"/>
            <a:ext cx="5400675" cy="1582738"/>
          </a:xfrm>
        </p:spPr>
        <p:txBody>
          <a:bodyPr/>
          <a:lstStyle/>
          <a:p>
            <a:pPr algn="ctr" eaLnBrk="1" hangingPunct="1"/>
            <a:r>
              <a:rPr lang="it-IT" sz="3600" b="1" dirty="0" smtClean="0">
                <a:solidFill>
                  <a:schemeClr val="bg2"/>
                </a:solidFill>
              </a:rPr>
              <a:t> </a:t>
            </a:r>
            <a:r>
              <a:rPr lang="it-IT" sz="3600" b="1" dirty="0" smtClean="0">
                <a:solidFill>
                  <a:srgbClr val="000099"/>
                </a:solidFill>
              </a:rPr>
              <a:t>Charge-exchange process</a:t>
            </a:r>
            <a:br>
              <a:rPr lang="it-IT" sz="3600" b="1" dirty="0" smtClean="0">
                <a:solidFill>
                  <a:srgbClr val="000099"/>
                </a:solidFill>
              </a:rPr>
            </a:br>
            <a:r>
              <a:rPr lang="it-IT" sz="3600" b="1" dirty="0" smtClean="0">
                <a:solidFill>
                  <a:srgbClr val="000099"/>
                </a:solidFill>
              </a:rPr>
              <a:t> at the Earth </a:t>
            </a:r>
            <a:br>
              <a:rPr lang="it-IT" sz="3600" b="1" dirty="0" smtClean="0">
                <a:solidFill>
                  <a:srgbClr val="000099"/>
                </a:solidFill>
              </a:rPr>
            </a:br>
            <a:r>
              <a:rPr lang="it-IT" sz="3600" b="1" dirty="0" smtClean="0">
                <a:solidFill>
                  <a:srgbClr val="000099"/>
                </a:solidFill>
              </a:rPr>
              <a:t>and ENA generation</a:t>
            </a:r>
          </a:p>
        </p:txBody>
      </p:sp>
      <p:sp>
        <p:nvSpPr>
          <p:cNvPr id="322663" name="Text Box 103"/>
          <p:cNvSpPr txBox="1">
            <a:spLocks noChangeArrowheads="1"/>
          </p:cNvSpPr>
          <p:nvPr/>
        </p:nvSpPr>
        <p:spPr bwMode="auto">
          <a:xfrm>
            <a:off x="595313" y="2997200"/>
            <a:ext cx="1457325" cy="584200"/>
          </a:xfrm>
          <a:prstGeom prst="rect">
            <a:avLst/>
          </a:prstGeom>
          <a:noFill/>
          <a:ln w="9525">
            <a:noFill/>
            <a:miter lim="800000"/>
            <a:headEnd/>
            <a:tailEnd/>
          </a:ln>
        </p:spPr>
        <p:txBody>
          <a:bodyPr wrap="none" lIns="90154" tIns="45077" rIns="90154" bIns="45077">
            <a:spAutoFit/>
          </a:bodyPr>
          <a:lstStyle/>
          <a:p>
            <a:pPr algn="ctr" defTabSz="900113" eaLnBrk="0" hangingPunct="0"/>
            <a:r>
              <a:rPr kumimoji="1" lang="it-IT" sz="3200" dirty="0">
                <a:solidFill>
                  <a:srgbClr val="0070C0"/>
                </a:solidFill>
              </a:rPr>
              <a:t>Plasma</a:t>
            </a:r>
          </a:p>
        </p:txBody>
      </p:sp>
      <p:grpSp>
        <p:nvGrpSpPr>
          <p:cNvPr id="3" name="Group 120"/>
          <p:cNvGrpSpPr>
            <a:grpSpLocks/>
          </p:cNvGrpSpPr>
          <p:nvPr/>
        </p:nvGrpSpPr>
        <p:grpSpPr bwMode="auto">
          <a:xfrm>
            <a:off x="395288" y="3068638"/>
            <a:ext cx="3014662" cy="3384550"/>
            <a:chOff x="-68" y="1933"/>
            <a:chExt cx="1899" cy="2064"/>
          </a:xfrm>
        </p:grpSpPr>
        <p:sp>
          <p:nvSpPr>
            <p:cNvPr id="33809" name="AutoShape 109"/>
            <p:cNvSpPr>
              <a:spLocks noChangeArrowheads="1"/>
            </p:cNvSpPr>
            <p:nvPr/>
          </p:nvSpPr>
          <p:spPr bwMode="auto">
            <a:xfrm rot="-1344316">
              <a:off x="1111" y="1933"/>
              <a:ext cx="720" cy="432"/>
            </a:xfrm>
            <a:prstGeom prst="rightArrow">
              <a:avLst>
                <a:gd name="adj1" fmla="val 50000"/>
                <a:gd name="adj2" fmla="val 41667"/>
              </a:avLst>
            </a:prstGeom>
            <a:solidFill>
              <a:srgbClr val="B5700B"/>
            </a:solidFill>
            <a:ln w="9525">
              <a:solidFill>
                <a:schemeClr val="tx1"/>
              </a:solidFill>
              <a:miter lim="800000"/>
              <a:headEnd/>
              <a:tailEnd/>
            </a:ln>
          </p:spPr>
          <p:txBody>
            <a:bodyPr wrap="none" anchor="ctr"/>
            <a:lstStyle/>
            <a:p>
              <a:endParaRPr lang="en-US"/>
            </a:p>
          </p:txBody>
        </p:sp>
        <p:grpSp>
          <p:nvGrpSpPr>
            <p:cNvPr id="33810" name="Group 118"/>
            <p:cNvGrpSpPr>
              <a:grpSpLocks/>
            </p:cNvGrpSpPr>
            <p:nvPr/>
          </p:nvGrpSpPr>
          <p:grpSpPr bwMode="auto">
            <a:xfrm>
              <a:off x="-68" y="2477"/>
              <a:ext cx="1377" cy="1520"/>
              <a:chOff x="0" y="2432"/>
              <a:chExt cx="1377" cy="1520"/>
            </a:xfrm>
          </p:grpSpPr>
          <p:sp>
            <p:nvSpPr>
              <p:cNvPr id="33811" name="AutoShape 106"/>
              <p:cNvSpPr>
                <a:spLocks noChangeArrowheads="1"/>
              </p:cNvSpPr>
              <p:nvPr/>
            </p:nvSpPr>
            <p:spPr bwMode="auto">
              <a:xfrm rot="-350549">
                <a:off x="288" y="2944"/>
                <a:ext cx="720" cy="432"/>
              </a:xfrm>
              <a:prstGeom prst="rightArrow">
                <a:avLst>
                  <a:gd name="adj1" fmla="val 50000"/>
                  <a:gd name="adj2" fmla="val 41667"/>
                </a:avLst>
              </a:prstGeom>
              <a:solidFill>
                <a:srgbClr val="B5700B"/>
              </a:solidFill>
              <a:ln w="9525">
                <a:solidFill>
                  <a:schemeClr val="tx1"/>
                </a:solidFill>
                <a:miter lim="800000"/>
                <a:headEnd/>
                <a:tailEnd/>
              </a:ln>
            </p:spPr>
            <p:txBody>
              <a:bodyPr wrap="none" anchor="ctr"/>
              <a:lstStyle/>
              <a:p>
                <a:endParaRPr lang="en-US"/>
              </a:p>
            </p:txBody>
          </p:sp>
          <p:sp>
            <p:nvSpPr>
              <p:cNvPr id="33812" name="AutoShape 107"/>
              <p:cNvSpPr>
                <a:spLocks noChangeArrowheads="1"/>
              </p:cNvSpPr>
              <p:nvPr/>
            </p:nvSpPr>
            <p:spPr bwMode="auto">
              <a:xfrm rot="-574114">
                <a:off x="657" y="2432"/>
                <a:ext cx="720" cy="432"/>
              </a:xfrm>
              <a:prstGeom prst="rightArrow">
                <a:avLst>
                  <a:gd name="adj1" fmla="val 50000"/>
                  <a:gd name="adj2" fmla="val 41667"/>
                </a:avLst>
              </a:prstGeom>
              <a:solidFill>
                <a:srgbClr val="B5700B"/>
              </a:solidFill>
              <a:ln w="9525">
                <a:solidFill>
                  <a:schemeClr val="tx1"/>
                </a:solidFill>
                <a:miter lim="800000"/>
                <a:headEnd/>
                <a:tailEnd/>
              </a:ln>
            </p:spPr>
            <p:txBody>
              <a:bodyPr wrap="none" anchor="ctr"/>
              <a:lstStyle/>
              <a:p>
                <a:endParaRPr lang="en-US"/>
              </a:p>
            </p:txBody>
          </p:sp>
          <p:sp>
            <p:nvSpPr>
              <p:cNvPr id="33813" name="AutoShape 108"/>
              <p:cNvSpPr>
                <a:spLocks noChangeArrowheads="1"/>
              </p:cNvSpPr>
              <p:nvPr/>
            </p:nvSpPr>
            <p:spPr bwMode="auto">
              <a:xfrm>
                <a:off x="0" y="3520"/>
                <a:ext cx="720" cy="432"/>
              </a:xfrm>
              <a:prstGeom prst="rightArrow">
                <a:avLst>
                  <a:gd name="adj1" fmla="val 50000"/>
                  <a:gd name="adj2" fmla="val 41667"/>
                </a:avLst>
              </a:prstGeom>
              <a:solidFill>
                <a:srgbClr val="B5700B"/>
              </a:solidFill>
              <a:ln w="9525">
                <a:solidFill>
                  <a:schemeClr val="tx1"/>
                </a:solidFill>
                <a:miter lim="800000"/>
                <a:headEnd/>
                <a:tailEnd/>
              </a:ln>
            </p:spPr>
            <p:txBody>
              <a:bodyPr wrap="none" anchor="ctr"/>
              <a:lstStyle/>
              <a:p>
                <a:endParaRPr lang="en-US"/>
              </a:p>
            </p:txBody>
          </p:sp>
        </p:grpSp>
      </p:grpSp>
      <p:sp>
        <p:nvSpPr>
          <p:cNvPr id="322672" name="Line 112"/>
          <p:cNvSpPr>
            <a:spLocks noChangeShapeType="1"/>
          </p:cNvSpPr>
          <p:nvPr/>
        </p:nvSpPr>
        <p:spPr bwMode="auto">
          <a:xfrm flipV="1">
            <a:off x="2843213" y="2852738"/>
            <a:ext cx="1296987" cy="576262"/>
          </a:xfrm>
          <a:prstGeom prst="line">
            <a:avLst/>
          </a:prstGeom>
          <a:noFill/>
          <a:ln w="28575">
            <a:solidFill>
              <a:srgbClr val="000000"/>
            </a:solidFill>
            <a:prstDash val="sysDot"/>
            <a:round/>
            <a:headEnd/>
            <a:tailEnd type="triangle" w="lg" len="lg"/>
          </a:ln>
        </p:spPr>
        <p:txBody>
          <a:bodyPr wrap="none" anchor="ctr"/>
          <a:lstStyle/>
          <a:p>
            <a:endParaRPr lang="en-US"/>
          </a:p>
        </p:txBody>
      </p:sp>
      <p:sp>
        <p:nvSpPr>
          <p:cNvPr id="322675" name="Line 115"/>
          <p:cNvSpPr>
            <a:spLocks noChangeShapeType="1"/>
          </p:cNvSpPr>
          <p:nvPr/>
        </p:nvSpPr>
        <p:spPr bwMode="auto">
          <a:xfrm flipV="1">
            <a:off x="4698305" y="1732757"/>
            <a:ext cx="1873250" cy="936129"/>
          </a:xfrm>
          <a:prstGeom prst="line">
            <a:avLst/>
          </a:prstGeom>
          <a:noFill/>
          <a:ln w="22225">
            <a:solidFill>
              <a:srgbClr val="00FF00"/>
            </a:solidFill>
            <a:prstDash val="lgDash"/>
            <a:round/>
            <a:headEnd/>
            <a:tailEnd type="triangle" w="lg" len="lg"/>
          </a:ln>
        </p:spPr>
        <p:txBody>
          <a:bodyPr wrap="none" anchor="ctr"/>
          <a:lstStyle/>
          <a:p>
            <a:endParaRPr lang="en-US"/>
          </a:p>
        </p:txBody>
      </p:sp>
      <p:sp>
        <p:nvSpPr>
          <p:cNvPr id="322676" name="Text Box 116"/>
          <p:cNvSpPr txBox="1">
            <a:spLocks noChangeArrowheads="1"/>
          </p:cNvSpPr>
          <p:nvPr/>
        </p:nvSpPr>
        <p:spPr bwMode="auto">
          <a:xfrm>
            <a:off x="4283968" y="1988840"/>
            <a:ext cx="828675" cy="457200"/>
          </a:xfrm>
          <a:prstGeom prst="rect">
            <a:avLst/>
          </a:prstGeom>
          <a:noFill/>
          <a:ln w="9525">
            <a:noFill/>
            <a:miter lim="800000"/>
            <a:headEnd/>
            <a:tailEnd/>
          </a:ln>
        </p:spPr>
        <p:txBody>
          <a:bodyPr wrap="none">
            <a:spAutoFit/>
          </a:bodyPr>
          <a:lstStyle/>
          <a:p>
            <a:r>
              <a:rPr lang="it-IT">
                <a:solidFill>
                  <a:schemeClr val="bg2"/>
                </a:solidFill>
              </a:rPr>
              <a:t>ENA</a:t>
            </a:r>
            <a:endParaRPr lang="en-US">
              <a:solidFill>
                <a:schemeClr val="bg2"/>
              </a:solidFill>
            </a:endParaRPr>
          </a:p>
        </p:txBody>
      </p:sp>
      <p:sp>
        <p:nvSpPr>
          <p:cNvPr id="322677" name="Cloud"/>
          <p:cNvSpPr>
            <a:spLocks noChangeAspect="1" noEditPoints="1" noChangeArrowheads="1"/>
          </p:cNvSpPr>
          <p:nvPr/>
        </p:nvSpPr>
        <p:spPr bwMode="auto">
          <a:xfrm>
            <a:off x="4211638" y="2708275"/>
            <a:ext cx="381000" cy="255588"/>
          </a:xfrm>
          <a:custGeom>
            <a:avLst/>
            <a:gdLst>
              <a:gd name="T0" fmla="*/ 6486754 w 21600"/>
              <a:gd name="T1" fmla="*/ 211724248 h 21600"/>
              <a:gd name="T2" fmla="*/ 1045462871 w 21600"/>
              <a:gd name="T3" fmla="*/ 422997773 h 21600"/>
              <a:gd name="T4" fmla="*/ 2089186195 w 21600"/>
              <a:gd name="T5" fmla="*/ 211724248 h 21600"/>
              <a:gd name="T6" fmla="*/ 1045462871 w 21600"/>
              <a:gd name="T7" fmla="*/ 24210206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99">
              <a:alpha val="50195"/>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4" name="Line 112"/>
          <p:cNvSpPr>
            <a:spLocks noChangeShapeType="1"/>
          </p:cNvSpPr>
          <p:nvPr/>
        </p:nvSpPr>
        <p:spPr bwMode="auto">
          <a:xfrm flipV="1">
            <a:off x="2468921" y="3949572"/>
            <a:ext cx="1310991" cy="288131"/>
          </a:xfrm>
          <a:prstGeom prst="line">
            <a:avLst/>
          </a:prstGeom>
          <a:noFill/>
          <a:ln w="28575">
            <a:solidFill>
              <a:srgbClr val="000000"/>
            </a:solidFill>
            <a:prstDash val="sysDot"/>
            <a:round/>
            <a:headEnd/>
            <a:tailEnd type="triangle" w="lg" len="lg"/>
          </a:ln>
        </p:spPr>
        <p:txBody>
          <a:bodyPr wrap="none" anchor="ctr"/>
          <a:lstStyle/>
          <a:p>
            <a:endParaRPr lang="en-US"/>
          </a:p>
        </p:txBody>
      </p:sp>
      <p:sp>
        <p:nvSpPr>
          <p:cNvPr id="28" name="Line 115"/>
          <p:cNvSpPr>
            <a:spLocks noChangeShapeType="1"/>
          </p:cNvSpPr>
          <p:nvPr/>
        </p:nvSpPr>
        <p:spPr bwMode="auto">
          <a:xfrm flipV="1">
            <a:off x="4283968" y="3581400"/>
            <a:ext cx="2088232" cy="297632"/>
          </a:xfrm>
          <a:prstGeom prst="line">
            <a:avLst/>
          </a:prstGeom>
          <a:noFill/>
          <a:ln w="22225">
            <a:solidFill>
              <a:srgbClr val="00FF00"/>
            </a:solidFill>
            <a:prstDash val="lgDash"/>
            <a:round/>
            <a:headEnd/>
            <a:tailEnd type="triangle" w="lg" len="lg"/>
          </a:ln>
        </p:spPr>
        <p:txBody>
          <a:bodyPr wrap="none" anchor="ctr"/>
          <a:lstStyle/>
          <a:p>
            <a:endParaRPr lang="en-US"/>
          </a:p>
        </p:txBody>
      </p:sp>
      <p:sp>
        <p:nvSpPr>
          <p:cNvPr id="30" name="Cloud"/>
          <p:cNvSpPr>
            <a:spLocks noChangeAspect="1" noEditPoints="1" noChangeArrowheads="1"/>
          </p:cNvSpPr>
          <p:nvPr/>
        </p:nvSpPr>
        <p:spPr bwMode="auto">
          <a:xfrm>
            <a:off x="3810777" y="3799343"/>
            <a:ext cx="381000" cy="255588"/>
          </a:xfrm>
          <a:custGeom>
            <a:avLst/>
            <a:gdLst>
              <a:gd name="T0" fmla="*/ 6486754 w 21600"/>
              <a:gd name="T1" fmla="*/ 211724248 h 21600"/>
              <a:gd name="T2" fmla="*/ 1045462871 w 21600"/>
              <a:gd name="T3" fmla="*/ 422997773 h 21600"/>
              <a:gd name="T4" fmla="*/ 2089186195 w 21600"/>
              <a:gd name="T5" fmla="*/ 211724248 h 21600"/>
              <a:gd name="T6" fmla="*/ 1045462871 w 21600"/>
              <a:gd name="T7" fmla="*/ 24210206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99">
              <a:alpha val="50195"/>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31" name="Line 112"/>
          <p:cNvSpPr>
            <a:spLocks noChangeShapeType="1"/>
          </p:cNvSpPr>
          <p:nvPr/>
        </p:nvSpPr>
        <p:spPr bwMode="auto">
          <a:xfrm flipV="1">
            <a:off x="2175087" y="4824441"/>
            <a:ext cx="1540637" cy="217773"/>
          </a:xfrm>
          <a:prstGeom prst="line">
            <a:avLst/>
          </a:prstGeom>
          <a:noFill/>
          <a:ln w="28575">
            <a:solidFill>
              <a:srgbClr val="000000"/>
            </a:solidFill>
            <a:prstDash val="sysDot"/>
            <a:round/>
            <a:headEnd/>
            <a:tailEnd type="triangle" w="lg" len="lg"/>
          </a:ln>
        </p:spPr>
        <p:txBody>
          <a:bodyPr wrap="none" anchor="ctr"/>
          <a:lstStyle/>
          <a:p>
            <a:endParaRPr lang="en-US"/>
          </a:p>
        </p:txBody>
      </p:sp>
      <p:sp>
        <p:nvSpPr>
          <p:cNvPr id="32" name="Line 115"/>
          <p:cNvSpPr>
            <a:spLocks noChangeShapeType="1"/>
          </p:cNvSpPr>
          <p:nvPr/>
        </p:nvSpPr>
        <p:spPr bwMode="auto">
          <a:xfrm flipV="1">
            <a:off x="4350482" y="4314888"/>
            <a:ext cx="1877702" cy="429044"/>
          </a:xfrm>
          <a:prstGeom prst="line">
            <a:avLst/>
          </a:prstGeom>
          <a:noFill/>
          <a:ln w="22225">
            <a:solidFill>
              <a:srgbClr val="00FF00"/>
            </a:solidFill>
            <a:prstDash val="lgDash"/>
            <a:round/>
            <a:headEnd/>
            <a:tailEnd type="triangle" w="lg" len="lg"/>
          </a:ln>
        </p:spPr>
        <p:txBody>
          <a:bodyPr wrap="none" anchor="ctr"/>
          <a:lstStyle/>
          <a:p>
            <a:endParaRPr lang="en-US"/>
          </a:p>
        </p:txBody>
      </p:sp>
      <p:sp>
        <p:nvSpPr>
          <p:cNvPr id="33" name="Cloud"/>
          <p:cNvSpPr>
            <a:spLocks noChangeAspect="1" noEditPoints="1" noChangeArrowheads="1"/>
          </p:cNvSpPr>
          <p:nvPr/>
        </p:nvSpPr>
        <p:spPr bwMode="auto">
          <a:xfrm>
            <a:off x="3788100" y="4631362"/>
            <a:ext cx="381000" cy="255588"/>
          </a:xfrm>
          <a:custGeom>
            <a:avLst/>
            <a:gdLst>
              <a:gd name="T0" fmla="*/ 6486754 w 21600"/>
              <a:gd name="T1" fmla="*/ 211724248 h 21600"/>
              <a:gd name="T2" fmla="*/ 1045462871 w 21600"/>
              <a:gd name="T3" fmla="*/ 422997773 h 21600"/>
              <a:gd name="T4" fmla="*/ 2089186195 w 21600"/>
              <a:gd name="T5" fmla="*/ 211724248 h 21600"/>
              <a:gd name="T6" fmla="*/ 1045462871 w 21600"/>
              <a:gd name="T7" fmla="*/ 24210206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99">
              <a:alpha val="50195"/>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33815" name="Oval 104"/>
          <p:cNvSpPr>
            <a:spLocks noChangeArrowheads="1"/>
          </p:cNvSpPr>
          <p:nvPr/>
        </p:nvSpPr>
        <p:spPr bwMode="auto">
          <a:xfrm>
            <a:off x="2799149" y="1628776"/>
            <a:ext cx="15720627" cy="14473238"/>
          </a:xfrm>
          <a:prstGeom prst="ellipse">
            <a:avLst/>
          </a:prstGeom>
          <a:gradFill flip="none" rotWithShape="1">
            <a:gsLst>
              <a:gs pos="48000">
                <a:srgbClr val="5E9EFF"/>
              </a:gs>
              <a:gs pos="72000">
                <a:srgbClr val="85C2FF">
                  <a:lumMod val="34000"/>
                  <a:lumOff val="66000"/>
                </a:srgbClr>
              </a:gs>
              <a:gs pos="84000">
                <a:srgbClr val="C4D6EB"/>
              </a:gs>
              <a:gs pos="100000">
                <a:srgbClr val="FFEBFA"/>
              </a:gs>
            </a:gsLst>
            <a:path path="circle">
              <a:fillToRect l="50000" t="50000" r="50000" b="50000"/>
            </a:path>
            <a:tileRect/>
          </a:gradFill>
          <a:ln w="38100">
            <a:noFill/>
            <a:round/>
            <a:headEnd/>
            <a:tailEnd/>
          </a:ln>
        </p:spPr>
        <p:txBody>
          <a:bodyPr wrap="none" lIns="90154" tIns="45077" rIns="90154" bIns="45077" anchor="ctr"/>
          <a:lstStyle/>
          <a:p>
            <a:pPr algn="ctr" defTabSz="900113" eaLnBrk="0" hangingPunct="0"/>
            <a:endParaRPr kumimoji="1" lang="en-US" sz="2300">
              <a:solidFill>
                <a:schemeClr val="bg1"/>
              </a:solidFill>
            </a:endParaRPr>
          </a:p>
        </p:txBody>
      </p:sp>
      <p:sp>
        <p:nvSpPr>
          <p:cNvPr id="34" name="Oval 104"/>
          <p:cNvSpPr>
            <a:spLocks noChangeArrowheads="1"/>
          </p:cNvSpPr>
          <p:nvPr/>
        </p:nvSpPr>
        <p:spPr bwMode="auto">
          <a:xfrm>
            <a:off x="4569185" y="3404685"/>
            <a:ext cx="12344400" cy="10668000"/>
          </a:xfrm>
          <a:prstGeom prst="ellipse">
            <a:avLst/>
          </a:prstGeom>
          <a:gradFill rotWithShape="0">
            <a:gsLst>
              <a:gs pos="0">
                <a:srgbClr val="FFCC99"/>
              </a:gs>
              <a:gs pos="62000">
                <a:srgbClr val="000000"/>
              </a:gs>
            </a:gsLst>
            <a:lin ang="0" scaled="1"/>
          </a:gradFill>
          <a:ln w="38100">
            <a:solidFill>
              <a:srgbClr val="000000"/>
            </a:solidFill>
            <a:round/>
            <a:headEnd/>
            <a:tailEnd/>
          </a:ln>
        </p:spPr>
        <p:txBody>
          <a:bodyPr wrap="none" lIns="90154" tIns="45077" rIns="90154" bIns="45077" anchor="ctr"/>
          <a:lstStyle/>
          <a:p>
            <a:pPr algn="ctr" defTabSz="900113" eaLnBrk="0" hangingPunct="0"/>
            <a:endParaRPr kumimoji="1" lang="en-US" sz="2300">
              <a:solidFill>
                <a:schemeClr val="bg1"/>
              </a:solidFill>
            </a:endParaRPr>
          </a:p>
        </p:txBody>
      </p:sp>
      <p:sp>
        <p:nvSpPr>
          <p:cNvPr id="322673" name="Text Box 113"/>
          <p:cNvSpPr txBox="1">
            <a:spLocks noChangeArrowheads="1"/>
          </p:cNvSpPr>
          <p:nvPr/>
        </p:nvSpPr>
        <p:spPr bwMode="auto">
          <a:xfrm>
            <a:off x="3476236" y="3205279"/>
            <a:ext cx="1971213" cy="398811"/>
          </a:xfrm>
          <a:prstGeom prst="rect">
            <a:avLst/>
          </a:prstGeom>
          <a:noFill/>
          <a:ln w="22225">
            <a:noFill/>
            <a:prstDash val="sysDot"/>
            <a:miter lim="800000"/>
            <a:headEnd/>
            <a:tailEnd type="none" w="lg" len="lg"/>
          </a:ln>
          <a:effectLst/>
        </p:spPr>
        <p:txBody>
          <a:bodyPr wrap="none" lIns="90154" tIns="45077" rIns="90154" bIns="45077">
            <a:spAutoFit/>
          </a:bodyPr>
          <a:lstStyle/>
          <a:p>
            <a:pPr algn="ctr" defTabSz="900113" eaLnBrk="0" hangingPunct="0">
              <a:defRPr/>
            </a:pPr>
            <a:r>
              <a:rPr kumimoji="1" lang="it-IT" sz="2000" b="0" dirty="0" err="1">
                <a:solidFill>
                  <a:srgbClr val="000066"/>
                </a:solidFill>
              </a:rPr>
              <a:t>Charge-exchange</a:t>
            </a:r>
            <a:endParaRPr kumimoji="1" lang="it-IT" sz="2000" b="0" dirty="0">
              <a:solidFill>
                <a:srgbClr val="000066"/>
              </a:solidFill>
            </a:endParaRPr>
          </a:p>
        </p:txBody>
      </p:sp>
      <p:sp>
        <p:nvSpPr>
          <p:cNvPr id="26" name="Text Box 111"/>
          <p:cNvSpPr txBox="1">
            <a:spLocks noChangeArrowheads="1"/>
          </p:cNvSpPr>
          <p:nvPr/>
        </p:nvSpPr>
        <p:spPr bwMode="auto">
          <a:xfrm rot="20479575">
            <a:off x="6595220" y="2958524"/>
            <a:ext cx="2910815" cy="522288"/>
          </a:xfrm>
          <a:prstGeom prst="rect">
            <a:avLst/>
          </a:prstGeom>
          <a:noFill/>
          <a:ln w="9525">
            <a:noFill/>
            <a:miter lim="800000"/>
            <a:headEnd/>
            <a:tailEnd/>
          </a:ln>
        </p:spPr>
        <p:txBody>
          <a:bodyPr wrap="square" lIns="90154" tIns="45077" rIns="90154" bIns="45077">
            <a:spAutoFit/>
          </a:bodyPr>
          <a:lstStyle/>
          <a:p>
            <a:pPr algn="ctr" defTabSz="900113" eaLnBrk="0" hangingPunct="0"/>
            <a:r>
              <a:rPr kumimoji="1" lang="it-IT" sz="2800" b="0" dirty="0" smtClean="0"/>
              <a:t>ATMOSPHERE</a:t>
            </a:r>
            <a:endParaRPr kumimoji="1" lang="it-IT" sz="2800" b="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22663"/>
                                        </p:tgtEl>
                                        <p:attrNameLst>
                                          <p:attrName>style.visibility</p:attrName>
                                        </p:attrNameLst>
                                      </p:cBhvr>
                                      <p:to>
                                        <p:strVal val="visible"/>
                                      </p:to>
                                    </p:set>
                                    <p:anim calcmode="lin" valueType="num">
                                      <p:cBhvr additive="base">
                                        <p:cTn id="11" dur="500" fill="hold"/>
                                        <p:tgtEl>
                                          <p:spTgt spid="322663"/>
                                        </p:tgtEl>
                                        <p:attrNameLst>
                                          <p:attrName>ppt_x</p:attrName>
                                        </p:attrNameLst>
                                      </p:cBhvr>
                                      <p:tavLst>
                                        <p:tav tm="0">
                                          <p:val>
                                            <p:strVal val="0-#ppt_w/2"/>
                                          </p:val>
                                        </p:tav>
                                        <p:tav tm="100000">
                                          <p:val>
                                            <p:strVal val="#ppt_x"/>
                                          </p:val>
                                        </p:tav>
                                      </p:tavLst>
                                    </p:anim>
                                    <p:anim calcmode="lin" valueType="num">
                                      <p:cBhvr additive="base">
                                        <p:cTn id="12" dur="500" fill="hold"/>
                                        <p:tgtEl>
                                          <p:spTgt spid="32266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55" presetClass="entr" presetSubtype="0" fill="hold" grpId="0" nodeType="afterEffect">
                                  <p:stCondLst>
                                    <p:cond delay="0"/>
                                  </p:stCondLst>
                                  <p:childTnLst>
                                    <p:set>
                                      <p:cBhvr>
                                        <p:cTn id="15" dur="1" fill="hold">
                                          <p:stCondLst>
                                            <p:cond delay="0"/>
                                          </p:stCondLst>
                                        </p:cTn>
                                        <p:tgtEl>
                                          <p:spTgt spid="322672"/>
                                        </p:tgtEl>
                                        <p:attrNameLst>
                                          <p:attrName>style.visibility</p:attrName>
                                        </p:attrNameLst>
                                      </p:cBhvr>
                                      <p:to>
                                        <p:strVal val="visible"/>
                                      </p:to>
                                    </p:set>
                                    <p:anim calcmode="lin" valueType="num">
                                      <p:cBhvr>
                                        <p:cTn id="16" dur="1000" fill="hold"/>
                                        <p:tgtEl>
                                          <p:spTgt spid="322672"/>
                                        </p:tgtEl>
                                        <p:attrNameLst>
                                          <p:attrName>ppt_w</p:attrName>
                                        </p:attrNameLst>
                                      </p:cBhvr>
                                      <p:tavLst>
                                        <p:tav tm="0">
                                          <p:val>
                                            <p:strVal val="#ppt_w*0.70"/>
                                          </p:val>
                                        </p:tav>
                                        <p:tav tm="100000">
                                          <p:val>
                                            <p:strVal val="#ppt_w"/>
                                          </p:val>
                                        </p:tav>
                                      </p:tavLst>
                                    </p:anim>
                                    <p:anim calcmode="lin" valueType="num">
                                      <p:cBhvr>
                                        <p:cTn id="17" dur="1000" fill="hold"/>
                                        <p:tgtEl>
                                          <p:spTgt spid="322672"/>
                                        </p:tgtEl>
                                        <p:attrNameLst>
                                          <p:attrName>ppt_h</p:attrName>
                                        </p:attrNameLst>
                                      </p:cBhvr>
                                      <p:tavLst>
                                        <p:tav tm="0">
                                          <p:val>
                                            <p:strVal val="#ppt_h"/>
                                          </p:val>
                                        </p:tav>
                                        <p:tav tm="100000">
                                          <p:val>
                                            <p:strVal val="#ppt_h"/>
                                          </p:val>
                                        </p:tav>
                                      </p:tavLst>
                                    </p:anim>
                                    <p:animEffect transition="in" filter="fade">
                                      <p:cBhvr>
                                        <p:cTn id="18" dur="1000"/>
                                        <p:tgtEl>
                                          <p:spTgt spid="322672"/>
                                        </p:tgtEl>
                                      </p:cBhvr>
                                    </p:animEffect>
                                  </p:childTnLst>
                                </p:cTn>
                              </p:par>
                            </p:childTnLst>
                          </p:cTn>
                        </p:par>
                        <p:par>
                          <p:cTn id="19" fill="hold" nodeType="afterGroup">
                            <p:stCondLst>
                              <p:cond delay="1500"/>
                            </p:stCondLst>
                            <p:childTnLst>
                              <p:par>
                                <p:cTn id="20" presetID="23" presetClass="entr" presetSubtype="272" fill="hold" grpId="0" nodeType="afterEffect">
                                  <p:stCondLst>
                                    <p:cond delay="0"/>
                                  </p:stCondLst>
                                  <p:childTnLst>
                                    <p:set>
                                      <p:cBhvr>
                                        <p:cTn id="21" dur="1" fill="hold">
                                          <p:stCondLst>
                                            <p:cond delay="0"/>
                                          </p:stCondLst>
                                        </p:cTn>
                                        <p:tgtEl>
                                          <p:spTgt spid="322677"/>
                                        </p:tgtEl>
                                        <p:attrNameLst>
                                          <p:attrName>style.visibility</p:attrName>
                                        </p:attrNameLst>
                                      </p:cBhvr>
                                      <p:to>
                                        <p:strVal val="visible"/>
                                      </p:to>
                                    </p:set>
                                    <p:anim calcmode="lin" valueType="num">
                                      <p:cBhvr>
                                        <p:cTn id="22" dur="500" fill="hold"/>
                                        <p:tgtEl>
                                          <p:spTgt spid="322677"/>
                                        </p:tgtEl>
                                        <p:attrNameLst>
                                          <p:attrName>ppt_w</p:attrName>
                                        </p:attrNameLst>
                                      </p:cBhvr>
                                      <p:tavLst>
                                        <p:tav tm="0">
                                          <p:val>
                                            <p:strVal val="2/3*#ppt_w"/>
                                          </p:val>
                                        </p:tav>
                                        <p:tav tm="100000">
                                          <p:val>
                                            <p:strVal val="#ppt_w"/>
                                          </p:val>
                                        </p:tav>
                                      </p:tavLst>
                                    </p:anim>
                                    <p:anim calcmode="lin" valueType="num">
                                      <p:cBhvr>
                                        <p:cTn id="23" dur="500" fill="hold"/>
                                        <p:tgtEl>
                                          <p:spTgt spid="322677"/>
                                        </p:tgtEl>
                                        <p:attrNameLst>
                                          <p:attrName>ppt_h</p:attrName>
                                        </p:attrNameLst>
                                      </p:cBhvr>
                                      <p:tavLst>
                                        <p:tav tm="0">
                                          <p:val>
                                            <p:strVal val="2/3*#ppt_h"/>
                                          </p:val>
                                        </p:tav>
                                        <p:tav tm="100000">
                                          <p:val>
                                            <p:strVal val="#ppt_h"/>
                                          </p:val>
                                        </p:tav>
                                      </p:tavLst>
                                    </p:anim>
                                  </p:childTnLst>
                                </p:cTn>
                              </p:par>
                              <p:par>
                                <p:cTn id="24" presetID="3" presetClass="entr" presetSubtype="10" fill="hold" grpId="0" nodeType="withEffect">
                                  <p:stCondLst>
                                    <p:cond delay="0"/>
                                  </p:stCondLst>
                                  <p:childTnLst>
                                    <p:set>
                                      <p:cBhvr>
                                        <p:cTn id="25" dur="1" fill="hold">
                                          <p:stCondLst>
                                            <p:cond delay="0"/>
                                          </p:stCondLst>
                                        </p:cTn>
                                        <p:tgtEl>
                                          <p:spTgt spid="322673"/>
                                        </p:tgtEl>
                                        <p:attrNameLst>
                                          <p:attrName>style.visibility</p:attrName>
                                        </p:attrNameLst>
                                      </p:cBhvr>
                                      <p:to>
                                        <p:strVal val="visible"/>
                                      </p:to>
                                    </p:set>
                                    <p:animEffect transition="in" filter="blinds(horizontal)">
                                      <p:cBhvr>
                                        <p:cTn id="26" dur="500"/>
                                        <p:tgtEl>
                                          <p:spTgt spid="322673"/>
                                        </p:tgtEl>
                                      </p:cBhvr>
                                    </p:animEffect>
                                  </p:childTnLst>
                                </p:cTn>
                              </p:par>
                            </p:childTnLst>
                          </p:cTn>
                        </p:par>
                        <p:par>
                          <p:cTn id="27" fill="hold" nodeType="afterGroup">
                            <p:stCondLst>
                              <p:cond delay="2000"/>
                            </p:stCondLst>
                            <p:childTnLst>
                              <p:par>
                                <p:cTn id="28" presetID="2" presetClass="entr" presetSubtype="8" fill="hold" grpId="0" nodeType="afterEffect">
                                  <p:stCondLst>
                                    <p:cond delay="0"/>
                                  </p:stCondLst>
                                  <p:childTnLst>
                                    <p:set>
                                      <p:cBhvr>
                                        <p:cTn id="29" dur="1" fill="hold">
                                          <p:stCondLst>
                                            <p:cond delay="0"/>
                                          </p:stCondLst>
                                        </p:cTn>
                                        <p:tgtEl>
                                          <p:spTgt spid="322675"/>
                                        </p:tgtEl>
                                        <p:attrNameLst>
                                          <p:attrName>style.visibility</p:attrName>
                                        </p:attrNameLst>
                                      </p:cBhvr>
                                      <p:to>
                                        <p:strVal val="visible"/>
                                      </p:to>
                                    </p:set>
                                    <p:anim calcmode="lin" valueType="num">
                                      <p:cBhvr additive="base">
                                        <p:cTn id="30" dur="500" fill="hold"/>
                                        <p:tgtEl>
                                          <p:spTgt spid="322675"/>
                                        </p:tgtEl>
                                        <p:attrNameLst>
                                          <p:attrName>ppt_x</p:attrName>
                                        </p:attrNameLst>
                                      </p:cBhvr>
                                      <p:tavLst>
                                        <p:tav tm="0">
                                          <p:val>
                                            <p:strVal val="0-#ppt_w/2"/>
                                          </p:val>
                                        </p:tav>
                                        <p:tav tm="100000">
                                          <p:val>
                                            <p:strVal val="#ppt_x"/>
                                          </p:val>
                                        </p:tav>
                                      </p:tavLst>
                                    </p:anim>
                                    <p:anim calcmode="lin" valueType="num">
                                      <p:cBhvr additive="base">
                                        <p:cTn id="31" dur="500" fill="hold"/>
                                        <p:tgtEl>
                                          <p:spTgt spid="32267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22676"/>
                                        </p:tgtEl>
                                        <p:attrNameLst>
                                          <p:attrName>style.visibility</p:attrName>
                                        </p:attrNameLst>
                                      </p:cBhvr>
                                      <p:to>
                                        <p:strVal val="visible"/>
                                      </p:to>
                                    </p:set>
                                    <p:anim calcmode="lin" valueType="num">
                                      <p:cBhvr additive="base">
                                        <p:cTn id="34" dur="500" fill="hold"/>
                                        <p:tgtEl>
                                          <p:spTgt spid="322676"/>
                                        </p:tgtEl>
                                        <p:attrNameLst>
                                          <p:attrName>ppt_x</p:attrName>
                                        </p:attrNameLst>
                                      </p:cBhvr>
                                      <p:tavLst>
                                        <p:tav tm="0">
                                          <p:val>
                                            <p:strVal val="0-#ppt_w/2"/>
                                          </p:val>
                                        </p:tav>
                                        <p:tav tm="100000">
                                          <p:val>
                                            <p:strVal val="#ppt_x"/>
                                          </p:val>
                                        </p:tav>
                                      </p:tavLst>
                                    </p:anim>
                                    <p:anim calcmode="lin" valueType="num">
                                      <p:cBhvr additive="base">
                                        <p:cTn id="35" dur="500" fill="hold"/>
                                        <p:tgtEl>
                                          <p:spTgt spid="322676"/>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55"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1000" fill="hold"/>
                                        <p:tgtEl>
                                          <p:spTgt spid="24"/>
                                        </p:tgtEl>
                                        <p:attrNameLst>
                                          <p:attrName>ppt_w</p:attrName>
                                        </p:attrNameLst>
                                      </p:cBhvr>
                                      <p:tavLst>
                                        <p:tav tm="0">
                                          <p:val>
                                            <p:strVal val="#ppt_w*0.70"/>
                                          </p:val>
                                        </p:tav>
                                        <p:tav tm="100000">
                                          <p:val>
                                            <p:strVal val="#ppt_w"/>
                                          </p:val>
                                        </p:tav>
                                      </p:tavLst>
                                    </p:anim>
                                    <p:anim calcmode="lin" valueType="num">
                                      <p:cBhvr>
                                        <p:cTn id="40" dur="1000" fill="hold"/>
                                        <p:tgtEl>
                                          <p:spTgt spid="24"/>
                                        </p:tgtEl>
                                        <p:attrNameLst>
                                          <p:attrName>ppt_h</p:attrName>
                                        </p:attrNameLst>
                                      </p:cBhvr>
                                      <p:tavLst>
                                        <p:tav tm="0">
                                          <p:val>
                                            <p:strVal val="#ppt_h"/>
                                          </p:val>
                                        </p:tav>
                                        <p:tav tm="100000">
                                          <p:val>
                                            <p:strVal val="#ppt_h"/>
                                          </p:val>
                                        </p:tav>
                                      </p:tavLst>
                                    </p:anim>
                                    <p:animEffect transition="in" filter="fade">
                                      <p:cBhvr>
                                        <p:cTn id="41" dur="1000"/>
                                        <p:tgtEl>
                                          <p:spTgt spid="24"/>
                                        </p:tgtEl>
                                      </p:cBhvr>
                                    </p:animEffect>
                                  </p:childTnLst>
                                </p:cTn>
                              </p:par>
                            </p:childTnLst>
                          </p:cTn>
                        </p:par>
                        <p:par>
                          <p:cTn id="42" fill="hold">
                            <p:stCondLst>
                              <p:cond delay="3500"/>
                            </p:stCondLst>
                            <p:childTnLst>
                              <p:par>
                                <p:cTn id="43" presetID="23" presetClass="entr" presetSubtype="272"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strVal val="2/3*#ppt_w"/>
                                          </p:val>
                                        </p:tav>
                                        <p:tav tm="100000">
                                          <p:val>
                                            <p:strVal val="#ppt_w"/>
                                          </p:val>
                                        </p:tav>
                                      </p:tavLst>
                                    </p:anim>
                                    <p:anim calcmode="lin" valueType="num">
                                      <p:cBhvr>
                                        <p:cTn id="46" dur="500" fill="hold"/>
                                        <p:tgtEl>
                                          <p:spTgt spid="30"/>
                                        </p:tgtEl>
                                        <p:attrNameLst>
                                          <p:attrName>ppt_h</p:attrName>
                                        </p:attrNameLst>
                                      </p:cBhvr>
                                      <p:tavLst>
                                        <p:tav tm="0">
                                          <p:val>
                                            <p:strVal val="2/3*#ppt_h"/>
                                          </p:val>
                                        </p:tav>
                                        <p:tav tm="100000">
                                          <p:val>
                                            <p:strVal val="#ppt_h"/>
                                          </p:val>
                                        </p:tav>
                                      </p:tavLst>
                                    </p:anim>
                                  </p:childTnLst>
                                </p:cTn>
                              </p:par>
                            </p:childTnLst>
                          </p:cTn>
                        </p:par>
                        <p:par>
                          <p:cTn id="47" fill="hold">
                            <p:stCondLst>
                              <p:cond delay="4000"/>
                            </p:stCondLst>
                            <p:childTnLst>
                              <p:par>
                                <p:cTn id="48" presetID="2" presetClass="entr" presetSubtype="8"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500" fill="hold"/>
                                        <p:tgtEl>
                                          <p:spTgt spid="28"/>
                                        </p:tgtEl>
                                        <p:attrNameLst>
                                          <p:attrName>ppt_x</p:attrName>
                                        </p:attrNameLst>
                                      </p:cBhvr>
                                      <p:tavLst>
                                        <p:tav tm="0">
                                          <p:val>
                                            <p:strVal val="0-#ppt_w/2"/>
                                          </p:val>
                                        </p:tav>
                                        <p:tav tm="100000">
                                          <p:val>
                                            <p:strVal val="#ppt_x"/>
                                          </p:val>
                                        </p:tav>
                                      </p:tavLst>
                                    </p:anim>
                                    <p:anim calcmode="lin" valueType="num">
                                      <p:cBhvr additive="base">
                                        <p:cTn id="51" dur="500" fill="hold"/>
                                        <p:tgtEl>
                                          <p:spTgt spid="28"/>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55"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1000" fill="hold"/>
                                        <p:tgtEl>
                                          <p:spTgt spid="31"/>
                                        </p:tgtEl>
                                        <p:attrNameLst>
                                          <p:attrName>ppt_w</p:attrName>
                                        </p:attrNameLst>
                                      </p:cBhvr>
                                      <p:tavLst>
                                        <p:tav tm="0">
                                          <p:val>
                                            <p:strVal val="#ppt_w*0.70"/>
                                          </p:val>
                                        </p:tav>
                                        <p:tav tm="100000">
                                          <p:val>
                                            <p:strVal val="#ppt_w"/>
                                          </p:val>
                                        </p:tav>
                                      </p:tavLst>
                                    </p:anim>
                                    <p:anim calcmode="lin" valueType="num">
                                      <p:cBhvr>
                                        <p:cTn id="56" dur="1000" fill="hold"/>
                                        <p:tgtEl>
                                          <p:spTgt spid="31"/>
                                        </p:tgtEl>
                                        <p:attrNameLst>
                                          <p:attrName>ppt_h</p:attrName>
                                        </p:attrNameLst>
                                      </p:cBhvr>
                                      <p:tavLst>
                                        <p:tav tm="0">
                                          <p:val>
                                            <p:strVal val="#ppt_h"/>
                                          </p:val>
                                        </p:tav>
                                        <p:tav tm="100000">
                                          <p:val>
                                            <p:strVal val="#ppt_h"/>
                                          </p:val>
                                        </p:tav>
                                      </p:tavLst>
                                    </p:anim>
                                    <p:animEffect transition="in" filter="fade">
                                      <p:cBhvr>
                                        <p:cTn id="57" dur="1000"/>
                                        <p:tgtEl>
                                          <p:spTgt spid="31"/>
                                        </p:tgtEl>
                                      </p:cBhvr>
                                    </p:animEffect>
                                  </p:childTnLst>
                                </p:cTn>
                              </p:par>
                            </p:childTnLst>
                          </p:cTn>
                        </p:par>
                        <p:par>
                          <p:cTn id="58" fill="hold">
                            <p:stCondLst>
                              <p:cond delay="5500"/>
                            </p:stCondLst>
                            <p:childTnLst>
                              <p:par>
                                <p:cTn id="59" presetID="23" presetClass="entr" presetSubtype="272"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strVal val="2/3*#ppt_w"/>
                                          </p:val>
                                        </p:tav>
                                        <p:tav tm="100000">
                                          <p:val>
                                            <p:strVal val="#ppt_w"/>
                                          </p:val>
                                        </p:tav>
                                      </p:tavLst>
                                    </p:anim>
                                    <p:anim calcmode="lin" valueType="num">
                                      <p:cBhvr>
                                        <p:cTn id="62" dur="500" fill="hold"/>
                                        <p:tgtEl>
                                          <p:spTgt spid="33"/>
                                        </p:tgtEl>
                                        <p:attrNameLst>
                                          <p:attrName>ppt_h</p:attrName>
                                        </p:attrNameLst>
                                      </p:cBhvr>
                                      <p:tavLst>
                                        <p:tav tm="0">
                                          <p:val>
                                            <p:strVal val="2/3*#ppt_h"/>
                                          </p:val>
                                        </p:tav>
                                        <p:tav tm="100000">
                                          <p:val>
                                            <p:strVal val="#ppt_h"/>
                                          </p:val>
                                        </p:tav>
                                      </p:tavLst>
                                    </p:anim>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fill="hold"/>
                                        <p:tgtEl>
                                          <p:spTgt spid="32"/>
                                        </p:tgtEl>
                                        <p:attrNameLst>
                                          <p:attrName>ppt_x</p:attrName>
                                        </p:attrNameLst>
                                      </p:cBhvr>
                                      <p:tavLst>
                                        <p:tav tm="0">
                                          <p:val>
                                            <p:strVal val="0-#ppt_w/2"/>
                                          </p:val>
                                        </p:tav>
                                        <p:tav tm="100000">
                                          <p:val>
                                            <p:strVal val="#ppt_x"/>
                                          </p:val>
                                        </p:tav>
                                      </p:tavLst>
                                    </p:anim>
                                    <p:anim calcmode="lin" valueType="num">
                                      <p:cBhvr additive="base">
                                        <p:cTn id="6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663" grpId="0" autoUpdateAnimBg="0"/>
      <p:bldP spid="322672" grpId="0" animBg="1"/>
      <p:bldP spid="322675" grpId="0" animBg="1"/>
      <p:bldP spid="322676" grpId="0" autoUpdateAnimBg="0"/>
      <p:bldP spid="322677" grpId="0" animBg="1"/>
      <p:bldP spid="24" grpId="0" animBg="1"/>
      <p:bldP spid="28" grpId="0" animBg="1"/>
      <p:bldP spid="30" grpId="0" animBg="1"/>
      <p:bldP spid="31" grpId="0" animBg="1"/>
      <p:bldP spid="32" grpId="0" animBg="1"/>
      <p:bldP spid="33" grpId="0" animBg="1"/>
      <p:bldP spid="32267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9" name="Picture 2" descr="offprint_order_orsini 004"/>
          <p:cNvPicPr>
            <a:picLocks noChangeAspect="1" noChangeArrowheads="1"/>
          </p:cNvPicPr>
          <p:nvPr/>
        </p:nvPicPr>
        <p:blipFill>
          <a:blip r:embed="rId2" cstate="print">
            <a:lum bright="-20000" contrast="40000"/>
            <a:extLst>
              <a:ext uri="{BEBA8EAE-BF5A-486C-A8C5-ECC9F3942E4B}">
                <a14:imgProps xmlns:a14="http://schemas.microsoft.com/office/drawing/2010/main">
                  <a14:imgLayer r:embed="rId3">
                    <a14:imgEffect>
                      <a14:sharpenSoften amount="100000"/>
                    </a14:imgEffect>
                  </a14:imgLayer>
                </a14:imgProps>
              </a:ext>
            </a:extLst>
          </a:blip>
          <a:srcRect l="2016"/>
          <a:stretch>
            <a:fillRect/>
          </a:stretch>
        </p:blipFill>
        <p:spPr bwMode="auto">
          <a:xfrm>
            <a:off x="500063" y="1441450"/>
            <a:ext cx="3624262" cy="3643313"/>
          </a:xfrm>
          <a:prstGeom prst="rect">
            <a:avLst/>
          </a:prstGeom>
          <a:noFill/>
          <a:ln w="9525">
            <a:noFill/>
            <a:miter lim="800000"/>
            <a:headEnd/>
            <a:tailEnd/>
          </a:ln>
        </p:spPr>
      </p:pic>
      <p:sp>
        <p:nvSpPr>
          <p:cNvPr id="36870" name="TextBox 5"/>
          <p:cNvSpPr txBox="1">
            <a:spLocks noChangeArrowheads="1"/>
          </p:cNvSpPr>
          <p:nvPr/>
        </p:nvSpPr>
        <p:spPr bwMode="auto">
          <a:xfrm>
            <a:off x="1428750" y="1214438"/>
            <a:ext cx="2112963" cy="523875"/>
          </a:xfrm>
          <a:prstGeom prst="rect">
            <a:avLst/>
          </a:prstGeom>
          <a:noFill/>
          <a:ln w="9525">
            <a:noFill/>
            <a:miter lim="800000"/>
            <a:headEnd/>
            <a:tailEnd/>
          </a:ln>
        </p:spPr>
        <p:txBody>
          <a:bodyPr wrap="none">
            <a:spAutoFit/>
          </a:bodyPr>
          <a:lstStyle/>
          <a:p>
            <a:r>
              <a:rPr lang="it-IT" sz="2800" i="1">
                <a:cs typeface="Times New Roman" pitchFamily="18" charset="0"/>
              </a:rPr>
              <a:t>Cross section</a:t>
            </a:r>
          </a:p>
        </p:txBody>
      </p:sp>
      <p:sp>
        <p:nvSpPr>
          <p:cNvPr id="36871" name="TextBox 8"/>
          <p:cNvSpPr txBox="1">
            <a:spLocks noChangeArrowheads="1"/>
          </p:cNvSpPr>
          <p:nvPr/>
        </p:nvSpPr>
        <p:spPr bwMode="auto">
          <a:xfrm>
            <a:off x="4071938" y="1214438"/>
            <a:ext cx="3559175" cy="523875"/>
          </a:xfrm>
          <a:prstGeom prst="rect">
            <a:avLst/>
          </a:prstGeom>
          <a:noFill/>
          <a:ln w="9525">
            <a:noFill/>
            <a:miter lim="800000"/>
            <a:headEnd/>
            <a:tailEnd/>
          </a:ln>
        </p:spPr>
        <p:txBody>
          <a:bodyPr wrap="none">
            <a:spAutoFit/>
          </a:bodyPr>
          <a:lstStyle/>
          <a:p>
            <a:r>
              <a:rPr lang="it-IT" sz="2800" i="1">
                <a:cs typeface="Times New Roman" pitchFamily="18" charset="0"/>
              </a:rPr>
              <a:t> *     exospheric density</a:t>
            </a:r>
          </a:p>
        </p:txBody>
      </p:sp>
      <p:sp>
        <p:nvSpPr>
          <p:cNvPr id="11" name="TextBox 10"/>
          <p:cNvSpPr txBox="1">
            <a:spLocks noChangeArrowheads="1"/>
          </p:cNvSpPr>
          <p:nvPr/>
        </p:nvSpPr>
        <p:spPr bwMode="auto">
          <a:xfrm>
            <a:off x="3286125" y="5357813"/>
            <a:ext cx="2259013" cy="523875"/>
          </a:xfrm>
          <a:prstGeom prst="rect">
            <a:avLst/>
          </a:prstGeom>
          <a:noFill/>
          <a:ln w="9525">
            <a:noFill/>
            <a:miter lim="800000"/>
            <a:headEnd/>
            <a:tailEnd/>
          </a:ln>
        </p:spPr>
        <p:txBody>
          <a:bodyPr wrap="none">
            <a:spAutoFit/>
          </a:bodyPr>
          <a:lstStyle/>
          <a:p>
            <a:r>
              <a:rPr lang="it-IT" sz="2800" i="1">
                <a:cs typeface="Times New Roman" pitchFamily="18" charset="0"/>
              </a:rPr>
              <a:t>*Ion Flux* dR</a:t>
            </a:r>
          </a:p>
        </p:txBody>
      </p:sp>
      <p:sp>
        <p:nvSpPr>
          <p:cNvPr id="12" name="TextBox 11"/>
          <p:cNvSpPr txBox="1">
            <a:spLocks noChangeArrowheads="1"/>
          </p:cNvSpPr>
          <p:nvPr/>
        </p:nvSpPr>
        <p:spPr bwMode="auto">
          <a:xfrm>
            <a:off x="3571875" y="5357813"/>
            <a:ext cx="1214438" cy="523875"/>
          </a:xfrm>
          <a:prstGeom prst="rect">
            <a:avLst/>
          </a:prstGeom>
          <a:solidFill>
            <a:schemeClr val="bg1"/>
          </a:solidFill>
          <a:ln w="9525">
            <a:noFill/>
            <a:miter lim="800000"/>
            <a:headEnd/>
            <a:tailEnd/>
          </a:ln>
        </p:spPr>
        <p:txBody>
          <a:bodyPr>
            <a:spAutoFit/>
          </a:bodyPr>
          <a:lstStyle/>
          <a:p>
            <a:pPr algn="ctr"/>
            <a:r>
              <a:rPr lang="it-IT" sz="2800" i="1">
                <a:cs typeface="Times New Roman" pitchFamily="18" charset="0"/>
              </a:rPr>
              <a:t>???</a:t>
            </a:r>
          </a:p>
        </p:txBody>
      </p:sp>
      <p:sp>
        <p:nvSpPr>
          <p:cNvPr id="36874" name="TextBox 5"/>
          <p:cNvSpPr txBox="1">
            <a:spLocks noChangeArrowheads="1"/>
          </p:cNvSpPr>
          <p:nvPr/>
        </p:nvSpPr>
        <p:spPr bwMode="auto">
          <a:xfrm>
            <a:off x="3429000" y="571500"/>
            <a:ext cx="1993900" cy="523875"/>
          </a:xfrm>
          <a:prstGeom prst="rect">
            <a:avLst/>
          </a:prstGeom>
          <a:noFill/>
          <a:ln w="9525">
            <a:noFill/>
            <a:miter lim="800000"/>
            <a:headEnd/>
            <a:tailEnd/>
          </a:ln>
        </p:spPr>
        <p:txBody>
          <a:bodyPr wrap="none">
            <a:spAutoFit/>
          </a:bodyPr>
          <a:lstStyle/>
          <a:p>
            <a:r>
              <a:rPr lang="it-IT" sz="2800" i="1">
                <a:cs typeface="Times New Roman" pitchFamily="18" charset="0"/>
              </a:rPr>
              <a:t>dENA flux =</a:t>
            </a:r>
          </a:p>
        </p:txBody>
      </p:sp>
      <p:pic>
        <p:nvPicPr>
          <p:cNvPr id="13"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100000"/>
                    </a14:imgEffect>
                  </a14:imgLayer>
                </a14:imgProps>
              </a:ext>
            </a:extLst>
          </a:blip>
          <a:srcRect/>
          <a:stretch>
            <a:fillRect/>
          </a:stretch>
        </p:blipFill>
        <p:spPr bwMode="auto">
          <a:xfrm>
            <a:off x="4527550" y="1652588"/>
            <a:ext cx="3429000" cy="350520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2"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26" presetClass="emph" presetSubtype="0" repeatCount="2000" fill="hold" grpId="1" nodeType="withEffect">
                                  <p:stCondLst>
                                    <p:cond delay="0"/>
                                  </p:stCondLst>
                                  <p:childTnLst>
                                    <p:animEffect transition="out" filter="fade">
                                      <p:cBhvr>
                                        <p:cTn id="21" dur="1000" tmFilter="0, 0; .2, .5; .8, .5; 1, 0"/>
                                        <p:tgtEl>
                                          <p:spTgt spid="12"/>
                                        </p:tgtEl>
                                      </p:cBhvr>
                                    </p:animEffect>
                                    <p:animScale>
                                      <p:cBhvr>
                                        <p:cTn id="22" dur="500" autoRev="1" fill="hold"/>
                                        <p:tgtEl>
                                          <p:spTgt spid="12"/>
                                        </p:tgtEl>
                                      </p:cBhvr>
                                      <p:by x="105000" y="105000"/>
                                    </p:animScale>
                                  </p:childTnLst>
                                </p:cTn>
                              </p:par>
                            </p:childTnLst>
                          </p:cTn>
                        </p:par>
                        <p:par>
                          <p:cTn id="23" fill="hold" nodeType="afterGroup">
                            <p:stCondLst>
                              <p:cond delay="2000"/>
                            </p:stCondLst>
                            <p:childTnLst>
                              <p:par>
                                <p:cTn id="24" presetID="11" presetClass="entr" presetSubtype="0" fill="hold" grpId="0" nodeType="afterEffect">
                                  <p:stCondLst>
                                    <p:cond delay="0"/>
                                  </p:stCondLst>
                                  <p:childTnLst>
                                    <p:set>
                                      <p:cBhvr>
                                        <p:cTn id="25" dur="1000">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2" grpId="1" animBg="1"/>
      <p:bldP spid="12"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7650" name="Picture 2" descr="D:\Sif 2000\magnetosphere_zoo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38100"/>
            <a:ext cx="6076950" cy="685800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7651" name="Text Box 3"/>
          <p:cNvSpPr txBox="1">
            <a:spLocks noChangeArrowheads="1"/>
          </p:cNvSpPr>
          <p:nvPr/>
        </p:nvSpPr>
        <p:spPr bwMode="auto">
          <a:xfrm>
            <a:off x="6299200" y="685800"/>
            <a:ext cx="2667000" cy="1584325"/>
          </a:xfrm>
          <a:prstGeom prst="rect">
            <a:avLst/>
          </a:prstGeom>
          <a:solidFill>
            <a:schemeClr val="bg1">
              <a:alpha val="50000"/>
            </a:schemeClr>
          </a:solidFill>
          <a:ln w="25400">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endParaRPr lang="en-GB" altLang="en-US" sz="1600">
              <a:solidFill>
                <a:srgbClr val="000000"/>
              </a:solidFill>
              <a:latin typeface="Tahoma" pitchFamily="34" charset="0"/>
            </a:endParaRPr>
          </a:p>
          <a:p>
            <a:pPr algn="ctr">
              <a:defRPr/>
            </a:pPr>
            <a:r>
              <a:rPr lang="en-GB" altLang="en-US" sz="1600">
                <a:solidFill>
                  <a:srgbClr val="000000"/>
                </a:solidFill>
                <a:effectLst>
                  <a:outerShdw blurRad="38100" dist="38100" dir="2700000" algn="tl">
                    <a:srgbClr val="C0C0C0"/>
                  </a:outerShdw>
                </a:effectLst>
                <a:latin typeface="Tahoma" pitchFamily="34" charset="0"/>
              </a:rPr>
              <a:t>DAYSIDE</a:t>
            </a:r>
          </a:p>
          <a:p>
            <a:pPr algn="ctr">
              <a:defRPr/>
            </a:pPr>
            <a:endParaRPr lang="en-GB" altLang="en-US" sz="1600">
              <a:solidFill>
                <a:srgbClr val="000000"/>
              </a:solidFill>
              <a:effectLst>
                <a:outerShdw blurRad="38100" dist="38100" dir="2700000" algn="tl">
                  <a:srgbClr val="C0C0C0"/>
                </a:outerShdw>
              </a:effectLst>
              <a:latin typeface="Tahoma" pitchFamily="34" charset="0"/>
            </a:endParaRPr>
          </a:p>
          <a:p>
            <a:pPr algn="ctr">
              <a:defRPr/>
            </a:pPr>
            <a:r>
              <a:rPr lang="en-GB" altLang="en-US" sz="1600">
                <a:solidFill>
                  <a:srgbClr val="000000"/>
                </a:solidFill>
                <a:effectLst>
                  <a:outerShdw blurRad="38100" dist="38100" dir="2700000" algn="tl">
                    <a:srgbClr val="C0C0C0"/>
                  </a:outerShdw>
                </a:effectLst>
                <a:latin typeface="Tahoma" pitchFamily="34" charset="0"/>
              </a:rPr>
              <a:t>Cusp / LLBL</a:t>
            </a:r>
          </a:p>
          <a:p>
            <a:pPr algn="ctr">
              <a:defRPr/>
            </a:pPr>
            <a:r>
              <a:rPr lang="en-GB" altLang="en-US" sz="1600">
                <a:solidFill>
                  <a:srgbClr val="000000"/>
                </a:solidFill>
                <a:effectLst>
                  <a:outerShdw blurRad="38100" dist="38100" dir="2700000" algn="tl">
                    <a:srgbClr val="C0C0C0"/>
                  </a:outerShdw>
                </a:effectLst>
                <a:latin typeface="Tahoma" pitchFamily="34" charset="0"/>
              </a:rPr>
              <a:t>particle precipitations</a:t>
            </a:r>
          </a:p>
          <a:p>
            <a:pPr algn="ctr">
              <a:defRPr/>
            </a:pPr>
            <a:endParaRPr lang="en-GB" altLang="en-US" sz="1600">
              <a:solidFill>
                <a:srgbClr val="000000"/>
              </a:solidFill>
              <a:latin typeface="Tahoma" pitchFamily="34" charset="0"/>
            </a:endParaRPr>
          </a:p>
        </p:txBody>
      </p:sp>
      <p:sp>
        <p:nvSpPr>
          <p:cNvPr id="27652" name="Text Box 4"/>
          <p:cNvSpPr txBox="1">
            <a:spLocks noChangeArrowheads="1"/>
          </p:cNvSpPr>
          <p:nvPr/>
        </p:nvSpPr>
        <p:spPr bwMode="auto">
          <a:xfrm>
            <a:off x="6305550" y="4816475"/>
            <a:ext cx="2667000" cy="1584325"/>
          </a:xfrm>
          <a:prstGeom prst="rect">
            <a:avLst/>
          </a:prstGeom>
          <a:solidFill>
            <a:schemeClr val="bg1">
              <a:alpha val="50000"/>
            </a:schemeClr>
          </a:solidFill>
          <a:ln w="25400">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endParaRPr lang="en-GB" altLang="en-US" sz="1600">
              <a:solidFill>
                <a:srgbClr val="000000"/>
              </a:solidFill>
              <a:latin typeface="Tahoma" pitchFamily="34" charset="0"/>
            </a:endParaRPr>
          </a:p>
          <a:p>
            <a:pPr algn="ctr">
              <a:defRPr/>
            </a:pPr>
            <a:r>
              <a:rPr lang="en-GB" altLang="en-US" sz="1600">
                <a:solidFill>
                  <a:srgbClr val="000000"/>
                </a:solidFill>
                <a:effectLst>
                  <a:outerShdw blurRad="38100" dist="38100" dir="2700000" algn="tl">
                    <a:srgbClr val="C0C0C0"/>
                  </a:outerShdw>
                </a:effectLst>
                <a:latin typeface="Tahoma" pitchFamily="34" charset="0"/>
              </a:rPr>
              <a:t>BOUNDARY</a:t>
            </a:r>
          </a:p>
          <a:p>
            <a:pPr algn="ctr">
              <a:defRPr/>
            </a:pPr>
            <a:r>
              <a:rPr lang="en-GB" altLang="en-US" sz="1600">
                <a:solidFill>
                  <a:srgbClr val="000000"/>
                </a:solidFill>
                <a:effectLst>
                  <a:outerShdw blurRad="38100" dist="38100" dir="2700000" algn="tl">
                    <a:srgbClr val="C0C0C0"/>
                  </a:outerShdw>
                </a:effectLst>
                <a:latin typeface="Tahoma" pitchFamily="34" charset="0"/>
              </a:rPr>
              <a:t>PHENOMENA</a:t>
            </a:r>
          </a:p>
          <a:p>
            <a:pPr algn="ctr">
              <a:defRPr/>
            </a:pPr>
            <a:endParaRPr lang="en-GB" altLang="en-US" sz="1600">
              <a:solidFill>
                <a:srgbClr val="000000"/>
              </a:solidFill>
              <a:effectLst>
                <a:outerShdw blurRad="38100" dist="38100" dir="2700000" algn="tl">
                  <a:srgbClr val="C0C0C0"/>
                </a:outerShdw>
              </a:effectLst>
              <a:latin typeface="Tahoma" pitchFamily="34" charset="0"/>
            </a:endParaRPr>
          </a:p>
          <a:p>
            <a:pPr algn="ctr">
              <a:defRPr/>
            </a:pPr>
            <a:r>
              <a:rPr lang="en-GB" altLang="en-US" sz="1600">
                <a:solidFill>
                  <a:srgbClr val="000000"/>
                </a:solidFill>
                <a:effectLst>
                  <a:outerShdw blurRad="38100" dist="38100" dir="2700000" algn="tl">
                    <a:srgbClr val="C0C0C0"/>
                  </a:outerShdw>
                </a:effectLst>
                <a:latin typeface="Tahoma" pitchFamily="34" charset="0"/>
              </a:rPr>
              <a:t>LLBL / BPS</a:t>
            </a:r>
          </a:p>
          <a:p>
            <a:pPr algn="ctr">
              <a:defRPr/>
            </a:pPr>
            <a:endParaRPr lang="en-GB" altLang="en-US" sz="1600">
              <a:solidFill>
                <a:srgbClr val="000000"/>
              </a:solidFill>
              <a:effectLst>
                <a:outerShdw blurRad="38100" dist="38100" dir="2700000" algn="tl">
                  <a:srgbClr val="C0C0C0"/>
                </a:outerShdw>
              </a:effectLst>
              <a:latin typeface="Tahoma" pitchFamily="34" charset="0"/>
            </a:endParaRPr>
          </a:p>
        </p:txBody>
      </p:sp>
      <p:sp>
        <p:nvSpPr>
          <p:cNvPr id="27653" name="Text Box 5"/>
          <p:cNvSpPr txBox="1">
            <a:spLocks noChangeArrowheads="1"/>
          </p:cNvSpPr>
          <p:nvPr/>
        </p:nvSpPr>
        <p:spPr bwMode="auto">
          <a:xfrm>
            <a:off x="6305550" y="2743200"/>
            <a:ext cx="2667000" cy="1584325"/>
          </a:xfrm>
          <a:prstGeom prst="rect">
            <a:avLst/>
          </a:prstGeom>
          <a:solidFill>
            <a:schemeClr val="bg1">
              <a:alpha val="50000"/>
            </a:schemeClr>
          </a:solidFill>
          <a:ln w="25400">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endParaRPr lang="en-GB" altLang="en-US" sz="1600">
              <a:solidFill>
                <a:srgbClr val="000000"/>
              </a:solidFill>
              <a:latin typeface="Tahoma" pitchFamily="34" charset="0"/>
            </a:endParaRPr>
          </a:p>
          <a:p>
            <a:pPr algn="ctr">
              <a:defRPr/>
            </a:pPr>
            <a:r>
              <a:rPr lang="en-GB" altLang="en-US" sz="1600">
                <a:solidFill>
                  <a:srgbClr val="000000"/>
                </a:solidFill>
                <a:effectLst>
                  <a:outerShdw blurRad="38100" dist="38100" dir="2700000" algn="tl">
                    <a:srgbClr val="C0C0C0"/>
                  </a:outerShdw>
                </a:effectLst>
                <a:latin typeface="Tahoma" pitchFamily="34" charset="0"/>
              </a:rPr>
              <a:t>NIGHTSIDE</a:t>
            </a:r>
          </a:p>
          <a:p>
            <a:pPr algn="ctr">
              <a:defRPr/>
            </a:pPr>
            <a:endParaRPr lang="en-GB" altLang="en-US" sz="1600">
              <a:solidFill>
                <a:srgbClr val="000000"/>
              </a:solidFill>
              <a:effectLst>
                <a:outerShdw blurRad="38100" dist="38100" dir="2700000" algn="tl">
                  <a:srgbClr val="C0C0C0"/>
                </a:outerShdw>
              </a:effectLst>
              <a:latin typeface="Tahoma" pitchFamily="34" charset="0"/>
            </a:endParaRPr>
          </a:p>
          <a:p>
            <a:pPr algn="ctr">
              <a:defRPr/>
            </a:pPr>
            <a:r>
              <a:rPr lang="en-GB" altLang="en-US" sz="1600">
                <a:solidFill>
                  <a:srgbClr val="000000"/>
                </a:solidFill>
                <a:effectLst>
                  <a:outerShdw blurRad="38100" dist="38100" dir="2700000" algn="tl">
                    <a:srgbClr val="C0C0C0"/>
                  </a:outerShdw>
                </a:effectLst>
                <a:latin typeface="Tahoma" pitchFamily="34" charset="0"/>
              </a:rPr>
              <a:t>SUBSTORMS</a:t>
            </a:r>
          </a:p>
          <a:p>
            <a:pPr algn="ctr">
              <a:defRPr/>
            </a:pPr>
            <a:r>
              <a:rPr lang="en-GB" altLang="en-US" sz="1600">
                <a:solidFill>
                  <a:srgbClr val="000000"/>
                </a:solidFill>
                <a:effectLst>
                  <a:outerShdw blurRad="38100" dist="38100" dir="2700000" algn="tl">
                    <a:srgbClr val="C0C0C0"/>
                  </a:outerShdw>
                </a:effectLst>
                <a:latin typeface="Tahoma" pitchFamily="34" charset="0"/>
              </a:rPr>
              <a:t>poleward expansions</a:t>
            </a:r>
          </a:p>
          <a:p>
            <a:pPr algn="ctr">
              <a:defRPr/>
            </a:pPr>
            <a:endParaRPr lang="en-GB" altLang="en-US" sz="1600">
              <a:solidFill>
                <a:srgbClr val="000000"/>
              </a:solidFill>
              <a:latin typeface="Tahoma" pitchFamily="34" charset="0"/>
            </a:endParaRPr>
          </a:p>
        </p:txBody>
      </p:sp>
      <p:sp>
        <p:nvSpPr>
          <p:cNvPr id="27654" name="Line 6"/>
          <p:cNvSpPr>
            <a:spLocks noChangeShapeType="1"/>
          </p:cNvSpPr>
          <p:nvPr/>
        </p:nvSpPr>
        <p:spPr bwMode="auto">
          <a:xfrm flipH="1">
            <a:off x="2476500" y="1447800"/>
            <a:ext cx="3771900" cy="1828800"/>
          </a:xfrm>
          <a:prstGeom prst="line">
            <a:avLst/>
          </a:prstGeom>
          <a:noFill/>
          <a:ln w="38100">
            <a:solidFill>
              <a:srgbClr val="FF3300"/>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defRPr/>
            </a:pPr>
            <a:endParaRPr lang="en-US" sz="4000" b="0">
              <a:solidFill>
                <a:srgbClr val="3333CC"/>
              </a:solidFill>
              <a:effectLst>
                <a:outerShdw blurRad="38100" dist="38100" dir="2700000" algn="tl">
                  <a:srgbClr val="000000">
                    <a:alpha val="43137"/>
                  </a:srgbClr>
                </a:outerShdw>
              </a:effectLst>
              <a:latin typeface="Tahoma" pitchFamily="34" charset="0"/>
            </a:endParaRPr>
          </a:p>
        </p:txBody>
      </p:sp>
      <p:sp>
        <p:nvSpPr>
          <p:cNvPr id="27655" name="Line 7"/>
          <p:cNvSpPr>
            <a:spLocks noChangeShapeType="1"/>
          </p:cNvSpPr>
          <p:nvPr/>
        </p:nvSpPr>
        <p:spPr bwMode="auto">
          <a:xfrm flipH="1" flipV="1">
            <a:off x="3200400" y="4495800"/>
            <a:ext cx="3048000" cy="1143000"/>
          </a:xfrm>
          <a:prstGeom prst="line">
            <a:avLst/>
          </a:prstGeom>
          <a:noFill/>
          <a:ln w="38100">
            <a:solidFill>
              <a:srgbClr val="FF3300"/>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defRPr/>
            </a:pPr>
            <a:endParaRPr lang="en-US" sz="4000" b="0">
              <a:solidFill>
                <a:srgbClr val="3333CC"/>
              </a:solidFill>
              <a:effectLst>
                <a:outerShdw blurRad="38100" dist="38100" dir="2700000" algn="tl">
                  <a:srgbClr val="000000">
                    <a:alpha val="43137"/>
                  </a:srgbClr>
                </a:outerShdw>
              </a:effectLst>
              <a:latin typeface="Tahoma" pitchFamily="34" charset="0"/>
            </a:endParaRPr>
          </a:p>
        </p:txBody>
      </p:sp>
      <p:sp>
        <p:nvSpPr>
          <p:cNvPr id="27656" name="Line 8"/>
          <p:cNvSpPr>
            <a:spLocks noChangeShapeType="1"/>
          </p:cNvSpPr>
          <p:nvPr/>
        </p:nvSpPr>
        <p:spPr bwMode="auto">
          <a:xfrm flipH="1">
            <a:off x="3733800" y="3505200"/>
            <a:ext cx="2514600" cy="304800"/>
          </a:xfrm>
          <a:prstGeom prst="line">
            <a:avLst/>
          </a:prstGeom>
          <a:noFill/>
          <a:ln w="38100">
            <a:solidFill>
              <a:srgbClr val="FF3300"/>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defRPr/>
            </a:pPr>
            <a:endParaRPr lang="en-US" sz="4000" b="0">
              <a:solidFill>
                <a:srgbClr val="3333CC"/>
              </a:solidFill>
              <a:effectLst>
                <a:outerShdw blurRad="38100" dist="38100" dir="2700000" algn="tl">
                  <a:srgbClr val="000000">
                    <a:alpha val="43137"/>
                  </a:srgbClr>
                </a:outerShdw>
              </a:effectLst>
              <a:latin typeface="Tahoma" pitchFamily="34" charset="0"/>
            </a:endParaRPr>
          </a:p>
        </p:txBody>
      </p:sp>
      <p:sp>
        <p:nvSpPr>
          <p:cNvPr id="10" name="Footer Placeholder 1"/>
          <p:cNvSpPr txBox="1">
            <a:spLocks/>
          </p:cNvSpPr>
          <p:nvPr/>
        </p:nvSpPr>
        <p:spPr bwMode="auto">
          <a:xfrm>
            <a:off x="4606925" y="6597352"/>
            <a:ext cx="45370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b="0" dirty="0">
                <a:solidFill>
                  <a:srgbClr val="FFFF00"/>
                </a:solidFill>
              </a:rPr>
              <a:t>S. Orsini - Master Scienza e Tecnologia Spaziale, </a:t>
            </a:r>
            <a:r>
              <a:rPr lang="it-IT" altLang="en-US" sz="1400" b="0" dirty="0" smtClean="0">
                <a:solidFill>
                  <a:srgbClr val="FFFF00"/>
                </a:solidFill>
              </a:rPr>
              <a:t>2016</a:t>
            </a:r>
            <a:endParaRPr lang="it-IT" altLang="en-US" sz="1400" b="0" dirty="0">
              <a:solidFill>
                <a:srgbClr val="FFFF00"/>
              </a:solidFill>
            </a:endParaRPr>
          </a:p>
        </p:txBody>
      </p:sp>
    </p:spTree>
    <p:extLst>
      <p:ext uri="{BB962C8B-B14F-4D97-AF65-F5344CB8AC3E}">
        <p14:creationId xmlns:p14="http://schemas.microsoft.com/office/powerpoint/2010/main" val="5297665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dissolve">
                                      <p:cBhvr>
                                        <p:cTn id="7" dur="500"/>
                                        <p:tgtEl>
                                          <p:spTgt spid="27650"/>
                                        </p:tgtEl>
                                      </p:cBhvr>
                                    </p:animEffect>
                                  </p:childTnLst>
                                </p:cTn>
                              </p:par>
                            </p:childTnLst>
                          </p:cTn>
                        </p:par>
                        <p:par>
                          <p:cTn id="8" fill="hold" nodeType="afterGroup">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27651"/>
                                        </p:tgtEl>
                                        <p:attrNameLst>
                                          <p:attrName>style.visibility</p:attrName>
                                        </p:attrNameLst>
                                      </p:cBhvr>
                                      <p:to>
                                        <p:strVal val="visible"/>
                                      </p:to>
                                    </p:set>
                                    <p:animEffect transition="in" filter="box(out)">
                                      <p:cBhvr>
                                        <p:cTn id="11" dur="500"/>
                                        <p:tgtEl>
                                          <p:spTgt spid="27651"/>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27654"/>
                                        </p:tgtEl>
                                        <p:attrNameLst>
                                          <p:attrName>style.visibility</p:attrName>
                                        </p:attrNameLst>
                                      </p:cBhvr>
                                      <p:to>
                                        <p:strVal val="visible"/>
                                      </p:to>
                                    </p:set>
                                    <p:animEffect transition="in" filter="wipe(right)">
                                      <p:cBhvr>
                                        <p:cTn id="15" dur="500"/>
                                        <p:tgtEl>
                                          <p:spTgt spid="27654"/>
                                        </p:tgtEl>
                                      </p:cBhvr>
                                    </p:animEffect>
                                  </p:childTnLst>
                                </p:cTn>
                              </p:par>
                            </p:childTnLst>
                          </p:cTn>
                        </p:par>
                        <p:par>
                          <p:cTn id="16" fill="hold" nodeType="afterGroup">
                            <p:stCondLst>
                              <p:cond delay="1500"/>
                            </p:stCondLst>
                            <p:childTnLst>
                              <p:par>
                                <p:cTn id="17" presetID="4" presetClass="entr" presetSubtype="32" fill="hold" grpId="0" nodeType="afterEffect">
                                  <p:stCondLst>
                                    <p:cond delay="0"/>
                                  </p:stCondLst>
                                  <p:childTnLst>
                                    <p:set>
                                      <p:cBhvr>
                                        <p:cTn id="18" dur="1" fill="hold">
                                          <p:stCondLst>
                                            <p:cond delay="0"/>
                                          </p:stCondLst>
                                        </p:cTn>
                                        <p:tgtEl>
                                          <p:spTgt spid="27653"/>
                                        </p:tgtEl>
                                        <p:attrNameLst>
                                          <p:attrName>style.visibility</p:attrName>
                                        </p:attrNameLst>
                                      </p:cBhvr>
                                      <p:to>
                                        <p:strVal val="visible"/>
                                      </p:to>
                                    </p:set>
                                    <p:animEffect transition="in" filter="box(out)">
                                      <p:cBhvr>
                                        <p:cTn id="19" dur="500"/>
                                        <p:tgtEl>
                                          <p:spTgt spid="2765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27656"/>
                                        </p:tgtEl>
                                        <p:attrNameLst>
                                          <p:attrName>style.visibility</p:attrName>
                                        </p:attrNameLst>
                                      </p:cBhvr>
                                      <p:to>
                                        <p:strVal val="visible"/>
                                      </p:to>
                                    </p:set>
                                    <p:animEffect transition="in" filter="wipe(right)">
                                      <p:cBhvr>
                                        <p:cTn id="23" dur="500"/>
                                        <p:tgtEl>
                                          <p:spTgt spid="27656"/>
                                        </p:tgtEl>
                                      </p:cBhvr>
                                    </p:animEffect>
                                  </p:childTnLst>
                                </p:cTn>
                              </p:par>
                            </p:childTnLst>
                          </p:cTn>
                        </p:par>
                        <p:par>
                          <p:cTn id="24" fill="hold" nodeType="afterGroup">
                            <p:stCondLst>
                              <p:cond delay="2500"/>
                            </p:stCondLst>
                            <p:childTnLst>
                              <p:par>
                                <p:cTn id="25" presetID="4" presetClass="entr" presetSubtype="32" fill="hold" grpId="0" nodeType="afterEffect">
                                  <p:stCondLst>
                                    <p:cond delay="0"/>
                                  </p:stCondLst>
                                  <p:childTnLst>
                                    <p:set>
                                      <p:cBhvr>
                                        <p:cTn id="26" dur="1" fill="hold">
                                          <p:stCondLst>
                                            <p:cond delay="0"/>
                                          </p:stCondLst>
                                        </p:cTn>
                                        <p:tgtEl>
                                          <p:spTgt spid="27652"/>
                                        </p:tgtEl>
                                        <p:attrNameLst>
                                          <p:attrName>style.visibility</p:attrName>
                                        </p:attrNameLst>
                                      </p:cBhvr>
                                      <p:to>
                                        <p:strVal val="visible"/>
                                      </p:to>
                                    </p:set>
                                    <p:animEffect transition="in" filter="box(out)">
                                      <p:cBhvr>
                                        <p:cTn id="27" dur="500"/>
                                        <p:tgtEl>
                                          <p:spTgt spid="27652"/>
                                        </p:tgtEl>
                                      </p:cBhvr>
                                    </p:animEffect>
                                  </p:childTnLst>
                                </p:cTn>
                              </p:par>
                            </p:childTnLst>
                          </p:cTn>
                        </p:par>
                        <p:par>
                          <p:cTn id="28" fill="hold" nodeType="afterGroup">
                            <p:stCondLst>
                              <p:cond delay="3000"/>
                            </p:stCondLst>
                            <p:childTnLst>
                              <p:par>
                                <p:cTn id="29" presetID="22" presetClass="entr" presetSubtype="2" fill="hold" nodeType="afterEffect">
                                  <p:stCondLst>
                                    <p:cond delay="0"/>
                                  </p:stCondLst>
                                  <p:childTnLst>
                                    <p:set>
                                      <p:cBhvr>
                                        <p:cTn id="30" dur="1" fill="hold">
                                          <p:stCondLst>
                                            <p:cond delay="0"/>
                                          </p:stCondLst>
                                        </p:cTn>
                                        <p:tgtEl>
                                          <p:spTgt spid="27655"/>
                                        </p:tgtEl>
                                        <p:attrNameLst>
                                          <p:attrName>style.visibility</p:attrName>
                                        </p:attrNameLst>
                                      </p:cBhvr>
                                      <p:to>
                                        <p:strVal val="visible"/>
                                      </p:to>
                                    </p:set>
                                    <p:animEffect transition="in" filter="wipe(right)">
                                      <p:cBhvr>
                                        <p:cTn id="31" dur="500"/>
                                        <p:tgtEl>
                                          <p:spTgt spid="27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nimBg="1" autoUpdateAnimBg="0"/>
      <p:bldP spid="27652" grpId="0" animBg="1" autoUpdateAnimBg="0"/>
      <p:bldP spid="27653"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Figur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687388"/>
            <a:ext cx="7345362" cy="540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3" name="Text Box 3"/>
          <p:cNvSpPr txBox="1">
            <a:spLocks noChangeArrowheads="1"/>
          </p:cNvSpPr>
          <p:nvPr/>
        </p:nvSpPr>
        <p:spPr bwMode="auto">
          <a:xfrm>
            <a:off x="2627784" y="14613"/>
            <a:ext cx="477566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3600" b="1" i="1" dirty="0"/>
              <a:t>THE </a:t>
            </a:r>
            <a:r>
              <a:rPr lang="en-US" altLang="en-US" sz="3600" b="1" i="1" dirty="0" smtClean="0"/>
              <a:t>RING CURRENT</a:t>
            </a:r>
            <a:endParaRPr lang="en-US" altLang="en-US" sz="3600" b="1" i="1" dirty="0"/>
          </a:p>
        </p:txBody>
      </p:sp>
      <p:sp>
        <p:nvSpPr>
          <p:cNvPr id="66564" name="Footer Placeholder 1"/>
          <p:cNvSpPr txBox="1">
            <a:spLocks/>
          </p:cNvSpPr>
          <p:nvPr/>
        </p:nvSpPr>
        <p:spPr bwMode="auto">
          <a:xfrm>
            <a:off x="4606925" y="6619875"/>
            <a:ext cx="45370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a:solidFill>
                  <a:srgbClr val="FFFF00"/>
                </a:solidFill>
              </a:rPr>
              <a:t>Master Scienza e Tecnologia Spaziale, 2014</a:t>
            </a:r>
          </a:p>
        </p:txBody>
      </p:sp>
      <p:sp>
        <p:nvSpPr>
          <p:cNvPr id="5" name="Footer Placeholder 1"/>
          <p:cNvSpPr txBox="1">
            <a:spLocks/>
          </p:cNvSpPr>
          <p:nvPr/>
        </p:nvSpPr>
        <p:spPr bwMode="auto">
          <a:xfrm>
            <a:off x="4606925" y="6597352"/>
            <a:ext cx="45370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it-IT" altLang="en-US" sz="1400" dirty="0">
                <a:solidFill>
                  <a:srgbClr val="FFFF00"/>
                </a:solidFill>
              </a:rPr>
              <a:t>S. Orsini - Master Scienza e Tecnologia Spaziale, </a:t>
            </a:r>
            <a:r>
              <a:rPr lang="it-IT" altLang="en-US" sz="1400" dirty="0" smtClean="0">
                <a:solidFill>
                  <a:srgbClr val="FFFF00"/>
                </a:solidFill>
              </a:rPr>
              <a:t>2016</a:t>
            </a:r>
            <a:endParaRPr lang="it-IT" altLang="en-US" sz="1400" dirty="0">
              <a:solidFill>
                <a:srgbClr val="FFFF00"/>
              </a:solidFill>
            </a:endParaRPr>
          </a:p>
        </p:txBody>
      </p:sp>
    </p:spTree>
    <p:extLst>
      <p:ext uri="{BB962C8B-B14F-4D97-AF65-F5344CB8AC3E}">
        <p14:creationId xmlns:p14="http://schemas.microsoft.com/office/powerpoint/2010/main" val="1401075785"/>
      </p:ext>
    </p:extLst>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Equinozio">
  <a:themeElements>
    <a:clrScheme name="Personalizzato 7">
      <a:dk1>
        <a:srgbClr val="000000"/>
      </a:dk1>
      <a:lt1>
        <a:srgbClr val="FFFFFF"/>
      </a:lt1>
      <a:dk2>
        <a:srgbClr val="323232"/>
      </a:dk2>
      <a:lt2>
        <a:srgbClr val="000000"/>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altLang="en-US" sz="4000" b="0" i="0" u="none" strike="noStrike" cap="none" normalizeH="0" baseline="0" smtClean="0">
            <a:ln>
              <a:noFill/>
            </a:ln>
            <a:solidFill>
              <a:schemeClr val="accent2"/>
            </a:solidFill>
            <a:effectLst>
              <a:outerShdw blurRad="38100" dist="38100" dir="2700000" algn="tl">
                <a:srgbClr val="000000">
                  <a:alpha val="43137"/>
                </a:srgbClr>
              </a:outerShdw>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it-IT" altLang="en-US" sz="4000" b="0" i="0" u="none" strike="noStrike" cap="none" normalizeH="0" baseline="0" smtClean="0">
            <a:ln>
              <a:noFill/>
            </a:ln>
            <a:solidFill>
              <a:schemeClr val="accent2"/>
            </a:solidFill>
            <a:effectLst>
              <a:outerShdw blurRad="38100" dist="38100" dir="2700000" algn="tl">
                <a:srgbClr val="000000">
                  <a:alpha val="43137"/>
                </a:srgbClr>
              </a:outerShdw>
            </a:effectLst>
            <a:latin typeface="Tahoma" pitchFamily="34"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e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tro">
      <a:majorFont>
        <a:latin typeface="Arial"/>
        <a:ea typeface=""/>
        <a:cs typeface=""/>
      </a:majorFont>
      <a:minorFont>
        <a:latin typeface="Arial"/>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alizzato 7">
    <a:dk1>
      <a:srgbClr val="000000"/>
    </a:dk1>
    <a:lt1>
      <a:srgbClr val="FFFFFF"/>
    </a:lt1>
    <a:dk2>
      <a:srgbClr val="323232"/>
    </a:dk2>
    <a:lt2>
      <a:srgbClr val="000000"/>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
  <TotalTime>14937</TotalTime>
  <Words>1274</Words>
  <Application>Microsoft Office PowerPoint</Application>
  <PresentationFormat>Presentazione su schermo (4:3)</PresentationFormat>
  <Paragraphs>135</Paragraphs>
  <Slides>33</Slides>
  <Notes>16</Notes>
  <HiddenSlides>0</HiddenSlides>
  <MMClips>3</MMClips>
  <ScaleCrop>false</ScaleCrop>
  <HeadingPairs>
    <vt:vector size="6" baseType="variant">
      <vt:variant>
        <vt:lpstr>Tema</vt:lpstr>
      </vt:variant>
      <vt:variant>
        <vt:i4>4</vt:i4>
      </vt:variant>
      <vt:variant>
        <vt:lpstr>Server OLE incorporati</vt:lpstr>
      </vt:variant>
      <vt:variant>
        <vt:i4>1</vt:i4>
      </vt:variant>
      <vt:variant>
        <vt:lpstr>Titoli diapositive</vt:lpstr>
      </vt:variant>
      <vt:variant>
        <vt:i4>33</vt:i4>
      </vt:variant>
    </vt:vector>
  </HeadingPairs>
  <TitlesOfParts>
    <vt:vector size="38" baseType="lpstr">
      <vt:lpstr>Equinozio</vt:lpstr>
      <vt:lpstr>1_Struttura predefinita</vt:lpstr>
      <vt:lpstr>Metro</vt:lpstr>
      <vt:lpstr>Struttura predefinita</vt:lpstr>
      <vt:lpstr>Documento</vt:lpstr>
      <vt:lpstr>Imaging the Earth’s environment via ENA: Space Weather applications   BepiColombo SERENA team </vt:lpstr>
      <vt:lpstr>Instrument package on board BepiColombo/MPO</vt:lpstr>
      <vt:lpstr>Instrument package on board BepiColombo/MPO SERENA</vt:lpstr>
      <vt:lpstr>Plasma imaging via ENA detection</vt:lpstr>
      <vt:lpstr>Line of sight integration</vt:lpstr>
      <vt:lpstr> Charge-exchange process  at the Earth  and ENA generation</vt:lpstr>
      <vt:lpstr>Presentazione standard di PowerPoint</vt:lpstr>
      <vt:lpstr>Presentazione standard di PowerPoint</vt:lpstr>
      <vt:lpstr>Presentazione standard di PowerPoint</vt:lpstr>
      <vt:lpstr>Presentazione standard di PowerPoint</vt:lpstr>
      <vt:lpstr>Presentazione standard di PowerPoint</vt:lpstr>
      <vt:lpstr>ENA imaging in planetary environments</vt:lpstr>
      <vt:lpstr>Energetic Neutral Atoms discovery</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ENA detection  concept and instruments</vt:lpstr>
      <vt:lpstr>H-ENA Instrument techniques: ~ tens keV</vt:lpstr>
      <vt:lpstr>Micro Channel Plate</vt:lpstr>
      <vt:lpstr>Chevron MCP</vt:lpstr>
      <vt:lpstr>Presentazione standard di PowerPoint</vt:lpstr>
      <vt:lpstr>Presentazione standard di PowerPoint</vt:lpstr>
      <vt:lpstr>ENA detectors  performances to improve</vt:lpstr>
      <vt:lpstr>Presentazione standard di PowerPoint</vt:lpstr>
      <vt:lpstr>Angular Resolution</vt:lpstr>
      <vt:lpstr>Field of View</vt:lpstr>
      <vt:lpstr>Mass resolution</vt:lpstr>
      <vt:lpstr>Flux intensity dynamical range</vt:lpstr>
      <vt:lpstr>Thank you  for your attention</vt:lpstr>
    </vt:vector>
  </TitlesOfParts>
  <Company>IFSI, CNR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Stefano Orsini.</dc:creator>
  <cp:lastModifiedBy>pcors</cp:lastModifiedBy>
  <cp:revision>577</cp:revision>
  <dcterms:created xsi:type="dcterms:W3CDTF">2000-10-17T09:55:15Z</dcterms:created>
  <dcterms:modified xsi:type="dcterms:W3CDTF">2017-09-25T21:35:41Z</dcterms:modified>
</cp:coreProperties>
</file>